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61" r:id="rId3"/>
    <p:sldId id="262" r:id="rId4"/>
    <p:sldId id="259" r:id="rId5"/>
    <p:sldId id="263" r:id="rId6"/>
    <p:sldId id="264" r:id="rId7"/>
    <p:sldId id="265" r:id="rId8"/>
    <p:sldId id="267" r:id="rId9"/>
    <p:sldId id="268" r:id="rId10"/>
    <p:sldId id="269" r:id="rId11"/>
    <p:sldId id="271" r:id="rId12"/>
    <p:sldId id="270" r:id="rId13"/>
    <p:sldId id="272" r:id="rId14"/>
    <p:sldId id="273" r:id="rId15"/>
    <p:sldId id="266" r:id="rId16"/>
    <p:sldId id="275" r:id="rId17"/>
    <p:sldId id="276" r:id="rId18"/>
    <p:sldId id="277" r:id="rId19"/>
    <p:sldId id="274" r:id="rId20"/>
    <p:sldId id="278" r:id="rId21"/>
    <p:sldId id="282" r:id="rId22"/>
    <p:sldId id="279" r:id="rId23"/>
    <p:sldId id="280" r:id="rId24"/>
    <p:sldId id="281" r:id="rId25"/>
    <p:sldId id="285" r:id="rId26"/>
    <p:sldId id="284" r:id="rId27"/>
    <p:sldId id="287" r:id="rId28"/>
    <p:sldId id="286" r:id="rId29"/>
    <p:sldId id="288" r:id="rId30"/>
    <p:sldId id="289" r:id="rId31"/>
    <p:sldId id="290" r:id="rId32"/>
    <p:sldId id="291" r:id="rId33"/>
    <p:sldId id="292" r:id="rId34"/>
    <p:sldId id="293" r:id="rId35"/>
    <p:sldId id="294" r:id="rId36"/>
    <p:sldId id="295" r:id="rId37"/>
    <p:sldId id="297" r:id="rId38"/>
    <p:sldId id="298" r:id="rId39"/>
    <p:sldId id="301" r:id="rId40"/>
    <p:sldId id="300" r:id="rId41"/>
    <p:sldId id="302" r:id="rId42"/>
    <p:sldId id="303" r:id="rId43"/>
    <p:sldId id="304" r:id="rId44"/>
    <p:sldId id="307" r:id="rId45"/>
    <p:sldId id="308" r:id="rId46"/>
    <p:sldId id="309" r:id="rId47"/>
    <p:sldId id="305" r:id="rId48"/>
    <p:sldId id="306" r:id="rId49"/>
    <p:sldId id="299" r:id="rId50"/>
    <p:sldId id="283" r:id="rId51"/>
    <p:sldId id="310" r:id="rId52"/>
    <p:sldId id="29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4"/>
    <p:restoredTop sz="85646"/>
  </p:normalViewPr>
  <p:slideViewPr>
    <p:cSldViewPr snapToGrid="0" snapToObjects="1">
      <p:cViewPr varScale="1">
        <p:scale>
          <a:sx n="106" d="100"/>
          <a:sy n="106" d="100"/>
        </p:scale>
        <p:origin x="2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4F22B-F83B-0742-ADC9-65663FEA5704}" type="datetimeFigureOut">
              <a:rPr lang="en-US" smtClean="0"/>
              <a:t>8/11/25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CBABA-A72A-1E46-B46B-02882BAD7EC4}" type="slidenum">
              <a:rPr lang="en-US" smtClean="0"/>
              <a:t>‹#›</a:t>
            </a:fld>
            <a:endParaRPr lang="en-US"/>
          </a:p>
        </p:txBody>
      </p:sp>
    </p:spTree>
    <p:extLst>
      <p:ext uri="{BB962C8B-B14F-4D97-AF65-F5344CB8AC3E}">
        <p14:creationId xmlns:p14="http://schemas.microsoft.com/office/powerpoint/2010/main" val="3132904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2</a:t>
            </a:fld>
            <a:endParaRPr lang="zh-CN" altLang="en-US"/>
          </a:p>
        </p:txBody>
      </p:sp>
    </p:spTree>
    <p:extLst>
      <p:ext uri="{BB962C8B-B14F-4D97-AF65-F5344CB8AC3E}">
        <p14:creationId xmlns:p14="http://schemas.microsoft.com/office/powerpoint/2010/main" val="406763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11</a:t>
            </a:fld>
            <a:endParaRPr lang="zh-CN" altLang="en-US"/>
          </a:p>
        </p:txBody>
      </p:sp>
    </p:spTree>
    <p:extLst>
      <p:ext uri="{BB962C8B-B14F-4D97-AF65-F5344CB8AC3E}">
        <p14:creationId xmlns:p14="http://schemas.microsoft.com/office/powerpoint/2010/main" val="351336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12</a:t>
            </a:fld>
            <a:endParaRPr lang="zh-CN" altLang="en-US"/>
          </a:p>
        </p:txBody>
      </p:sp>
    </p:spTree>
    <p:extLst>
      <p:ext uri="{BB962C8B-B14F-4D97-AF65-F5344CB8AC3E}">
        <p14:creationId xmlns:p14="http://schemas.microsoft.com/office/powerpoint/2010/main" val="191509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13</a:t>
            </a:fld>
            <a:endParaRPr lang="zh-CN" altLang="en-US"/>
          </a:p>
        </p:txBody>
      </p:sp>
    </p:spTree>
    <p:extLst>
      <p:ext uri="{BB962C8B-B14F-4D97-AF65-F5344CB8AC3E}">
        <p14:creationId xmlns:p14="http://schemas.microsoft.com/office/powerpoint/2010/main" val="3388354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本次报告分为以下</a:t>
            </a:r>
            <a:r>
              <a:rPr lang="en-US" altLang="zh-CN" dirty="0"/>
              <a:t>5</a:t>
            </a:r>
            <a:r>
              <a:rPr lang="zh-CN" altLang="en-US" dirty="0"/>
              <a:t>部分，首先给大家介绍项目研究背景。</a:t>
            </a:r>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25</a:t>
            </a:fld>
            <a:endParaRPr lang="zh-CN" altLang="en-US"/>
          </a:p>
        </p:txBody>
      </p:sp>
    </p:spTree>
    <p:extLst>
      <p:ext uri="{BB962C8B-B14F-4D97-AF65-F5344CB8AC3E}">
        <p14:creationId xmlns:p14="http://schemas.microsoft.com/office/powerpoint/2010/main" val="1928464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32</a:t>
            </a:fld>
            <a:endParaRPr lang="zh-CN" altLang="en-US"/>
          </a:p>
        </p:txBody>
      </p:sp>
    </p:spTree>
    <p:extLst>
      <p:ext uri="{BB962C8B-B14F-4D97-AF65-F5344CB8AC3E}">
        <p14:creationId xmlns:p14="http://schemas.microsoft.com/office/powerpoint/2010/main" val="87467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zh-CN" altLang="en-US" sz="1200" dirty="0">
                    <a:solidFill>
                      <a:schemeClr val="tx1"/>
                    </a:solidFill>
                    <a:latin typeface="黑体"/>
                    <a:ea typeface="黑体"/>
                    <a:cs typeface="黑体"/>
                  </a:rPr>
                  <a:t>在实际问题中，对于未知参数常常不以得出参数估计值</a:t>
                </a:r>
                <a14:m>
                  <m:oMath xmlns:m="http://schemas.openxmlformats.org/officeDocument/2006/math">
                    <m:acc>
                      <m:accPr>
                        <m:chr m:val="̂"/>
                        <m:ctrlPr>
                          <a:rPr lang="zh-CN" altLang="en-US" sz="1200" i="1">
                            <a:solidFill>
                              <a:srgbClr val="FF0000"/>
                            </a:solidFill>
                            <a:latin typeface="Cambria Math" panose="02040503050406030204" pitchFamily="18" charset="0"/>
                            <a:ea typeface="黑体"/>
                          </a:rPr>
                        </m:ctrlPr>
                      </m:accPr>
                      <m:e>
                        <m:r>
                          <a:rPr lang="zh-CN" altLang="en-US" sz="1200" i="1">
                            <a:solidFill>
                              <a:srgbClr val="FF0000"/>
                            </a:solidFill>
                            <a:latin typeface="Cambria Math" panose="02040503050406030204" pitchFamily="18" charset="0"/>
                            <a:ea typeface="黑体"/>
                          </a:rPr>
                          <m:t>𝜗</m:t>
                        </m:r>
                      </m:e>
                    </m:acc>
                  </m:oMath>
                </a14:m>
                <a:r>
                  <a:rPr lang="zh-CN" altLang="en-US" sz="1200" dirty="0">
                    <a:solidFill>
                      <a:schemeClr val="tx1"/>
                    </a:solidFill>
                    <a:latin typeface="黑体"/>
                    <a:ea typeface="黑体"/>
                    <a:cs typeface="黑体"/>
                  </a:rPr>
                  <a:t>为满足</a:t>
                </a:r>
                <a:r>
                  <a:rPr lang="zh-CN" altLang="en-US" sz="1200" dirty="0">
                    <a:solidFill>
                      <a:schemeClr val="tx1"/>
                    </a:solidFill>
                    <a:latin typeface="黑体" pitchFamily="49" charset="-122"/>
                    <a:ea typeface="黑体" pitchFamily="49" charset="-122"/>
                    <a:cs typeface="Times New Roman" pitchFamily="18" charset="0"/>
                  </a:rPr>
                  <a:t>，还希望找到可能包含参数真值的一个区间，以及该区间包含参数真值的可信程度。</a:t>
                </a:r>
                <a:endParaRPr lang="en-US" dirty="0"/>
              </a:p>
            </p:txBody>
          </p:sp>
        </mc:Choice>
        <mc:Fallback xmlns="">
          <p:sp>
            <p:nvSpPr>
              <p:cNvPr id="3" name="Notes Placeholder 2"/>
              <p:cNvSpPr>
                <a:spLocks noGrp="1"/>
              </p:cNvSpPr>
              <p:nvPr>
                <p:ph type="body" idx="1"/>
              </p:nvPr>
            </p:nvSpPr>
            <p:spPr/>
            <p:txBody>
              <a:bodyPr/>
              <a:lstStyle/>
              <a:p>
                <a:r>
                  <a:rPr lang="zh-CN" altLang="en-US" sz="1200" dirty="0">
                    <a:solidFill>
                      <a:schemeClr val="tx1"/>
                    </a:solidFill>
                    <a:latin typeface="黑体"/>
                    <a:ea typeface="黑体"/>
                    <a:cs typeface="黑体"/>
                  </a:rPr>
                  <a:t>在实际问题中，对于未知参数常常不以得出参数估计值</a:t>
                </a:r>
                <a:r>
                  <a:rPr lang="zh-CN" altLang="en-US" sz="1200" i="0">
                    <a:solidFill>
                      <a:srgbClr val="FF0000"/>
                    </a:solidFill>
                    <a:latin typeface="Cambria Math" panose="02040503050406030204" pitchFamily="18" charset="0"/>
                    <a:ea typeface="黑体"/>
                  </a:rPr>
                  <a:t>𝜗 ̂</a:t>
                </a:r>
                <a:r>
                  <a:rPr lang="zh-CN" altLang="en-US" sz="1200" dirty="0">
                    <a:solidFill>
                      <a:schemeClr val="tx1"/>
                    </a:solidFill>
                    <a:latin typeface="黑体"/>
                    <a:ea typeface="黑体"/>
                    <a:cs typeface="黑体"/>
                  </a:rPr>
                  <a:t>为满足</a:t>
                </a:r>
                <a:r>
                  <a:rPr lang="zh-CN" altLang="en-US" sz="1200" dirty="0">
                    <a:solidFill>
                      <a:schemeClr val="tx1"/>
                    </a:solidFill>
                    <a:latin typeface="黑体" pitchFamily="49" charset="-122"/>
                    <a:ea typeface="黑体" pitchFamily="49" charset="-122"/>
                    <a:cs typeface="Times New Roman" pitchFamily="18" charset="0"/>
                  </a:rPr>
                  <a:t>，还希望找到可能包含参数真值的一个区间，以及该区间包含参数真值的可信程度。</a:t>
                </a:r>
                <a:endParaRPr lang="en-US" dirty="0"/>
              </a:p>
            </p:txBody>
          </p:sp>
        </mc:Fallback>
      </mc:AlternateContent>
      <p:sp>
        <p:nvSpPr>
          <p:cNvPr id="4" name="Slide Number Placeholder 3"/>
          <p:cNvSpPr>
            <a:spLocks noGrp="1"/>
          </p:cNvSpPr>
          <p:nvPr>
            <p:ph type="sldNum" sz="quarter" idx="5"/>
          </p:nvPr>
        </p:nvSpPr>
        <p:spPr/>
        <p:txBody>
          <a:bodyPr/>
          <a:lstStyle/>
          <a:p>
            <a:fld id="{493CBABA-A72A-1E46-B46B-02882BAD7EC4}" type="slidenum">
              <a:rPr lang="en-US" smtClean="0"/>
              <a:t>33</a:t>
            </a:fld>
            <a:endParaRPr lang="en-US"/>
          </a:p>
        </p:txBody>
      </p:sp>
    </p:spTree>
    <p:extLst>
      <p:ext uri="{BB962C8B-B14F-4D97-AF65-F5344CB8AC3E}">
        <p14:creationId xmlns:p14="http://schemas.microsoft.com/office/powerpoint/2010/main" val="4269711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40</a:t>
            </a:fld>
            <a:endParaRPr lang="zh-CN" altLang="en-US"/>
          </a:p>
        </p:txBody>
      </p:sp>
    </p:spTree>
    <p:extLst>
      <p:ext uri="{BB962C8B-B14F-4D97-AF65-F5344CB8AC3E}">
        <p14:creationId xmlns:p14="http://schemas.microsoft.com/office/powerpoint/2010/main" val="364536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前面讲到的参数估计或者区间估计这类问题中，随机变量的分布函数的形式一般是已知的，但其中包含着待估计的未知参数，根据实验上获得的子样观测值对未知参数的数值或者置信区间进行统计推断。</a:t>
            </a:r>
            <a:endParaRPr lang="en-US" altLang="zh-CN" dirty="0"/>
          </a:p>
          <a:p>
            <a:r>
              <a:rPr lang="zh-CN" altLang="en-US" dirty="0"/>
              <a:t>如果被观测的随机变量的分布函数的确切形式未知，我们只能以假设的方式提出它所服从的分布，并从统计的观点通过实验上的观测值来判断这一假设的合理性。这类问题，我们称之为假设检验。</a:t>
            </a:r>
            <a:endParaRPr lang="en-US" dirty="0"/>
          </a:p>
        </p:txBody>
      </p:sp>
      <p:sp>
        <p:nvSpPr>
          <p:cNvPr id="4" name="Slide Number Placeholder 3"/>
          <p:cNvSpPr>
            <a:spLocks noGrp="1"/>
          </p:cNvSpPr>
          <p:nvPr>
            <p:ph type="sldNum" sz="quarter" idx="5"/>
          </p:nvPr>
        </p:nvSpPr>
        <p:spPr/>
        <p:txBody>
          <a:bodyPr/>
          <a:lstStyle/>
          <a:p>
            <a:fld id="{493CBABA-A72A-1E46-B46B-02882BAD7EC4}" type="slidenum">
              <a:rPr lang="en-US" smtClean="0"/>
              <a:t>41</a:t>
            </a:fld>
            <a:endParaRPr lang="en-US"/>
          </a:p>
        </p:txBody>
      </p:sp>
    </p:spTree>
    <p:extLst>
      <p:ext uri="{BB962C8B-B14F-4D97-AF65-F5344CB8AC3E}">
        <p14:creationId xmlns:p14="http://schemas.microsoft.com/office/powerpoint/2010/main" val="296748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黑体" pitchFamily="49" charset="-122"/>
                    <a:ea typeface="黑体" pitchFamily="49" charset="-122"/>
                    <a:cs typeface="Times New Roman" pitchFamily="18" charset="0"/>
                  </a:rPr>
                  <a:t>若</a:t>
                </a:r>
                <a:r>
                  <a:rPr lang="en-US" altLang="zh-CN" sz="1200" dirty="0">
                    <a:solidFill>
                      <a:schemeClr val="tx1"/>
                    </a:solidFill>
                    <a:latin typeface="黑体" pitchFamily="49" charset="-122"/>
                    <a:ea typeface="黑体" pitchFamily="49" charset="-122"/>
                    <a:cs typeface="Times New Roman" pitchFamily="18" charset="0"/>
                  </a:rPr>
                  <a:t>t</a:t>
                </a:r>
                <a:r>
                  <a:rPr lang="zh-CN" altLang="en-US" sz="1200" dirty="0">
                    <a:solidFill>
                      <a:schemeClr val="tx1"/>
                    </a:solidFill>
                    <a:latin typeface="黑体" pitchFamily="49" charset="-122"/>
                    <a:ea typeface="黑体" pitchFamily="49" charset="-122"/>
                    <a:cs typeface="Times New Roman" pitchFamily="18" charset="0"/>
                  </a:rPr>
                  <a:t>的观测值越接近</a:t>
                </a:r>
                <a:r>
                  <a:rPr lang="en-US" altLang="zh-CN" sz="1200" dirty="0">
                    <a:solidFill>
                      <a:schemeClr val="tx1"/>
                    </a:solidFill>
                    <a:latin typeface="黑体" pitchFamily="49" charset="-122"/>
                    <a:ea typeface="黑体" pitchFamily="49" charset="-122"/>
                    <a:cs typeface="Times New Roman" pitchFamily="18" charset="0"/>
                  </a:rPr>
                  <a:t>1</a:t>
                </a:r>
                <a:r>
                  <a:rPr lang="zh-CN" altLang="en-US" sz="1200" dirty="0">
                    <a:solidFill>
                      <a:schemeClr val="tx1"/>
                    </a:solidFill>
                    <a:latin typeface="黑体" pitchFamily="49" charset="-122"/>
                    <a:ea typeface="黑体" pitchFamily="49" charset="-122"/>
                    <a:cs typeface="Times New Roman" pitchFamily="18" charset="0"/>
                  </a:rPr>
                  <a:t>，说明</a:t>
                </a:r>
                <a14:m>
                  <m:oMath xmlns:m="http://schemas.openxmlformats.org/officeDocument/2006/math">
                    <m:sSub>
                      <m:sSubPr>
                        <m:ctrlPr>
                          <a:rPr lang="en-US" altLang="zh-CN" sz="1200" i="1">
                            <a:solidFill>
                              <a:schemeClr val="tx1"/>
                            </a:solidFill>
                            <a:latin typeface="Cambria Math" panose="02040503050406030204" pitchFamily="18" charset="0"/>
                            <a:ea typeface="黑体"/>
                          </a:rPr>
                        </m:ctrlPr>
                      </m:sSubPr>
                      <m:e>
                        <m:r>
                          <a:rPr lang="en-US" altLang="zh-CN" sz="1200" i="1">
                            <a:solidFill>
                              <a:schemeClr val="tx1"/>
                            </a:solidFill>
                            <a:latin typeface="Cambria Math" panose="02040503050406030204" pitchFamily="18" charset="0"/>
                            <a:ea typeface="黑体"/>
                          </a:rPr>
                          <m:t>𝐻</m:t>
                        </m:r>
                      </m:e>
                      <m:sub>
                        <m:r>
                          <a:rPr lang="en-US" altLang="zh-CN" sz="1200" i="1">
                            <a:solidFill>
                              <a:schemeClr val="tx1"/>
                            </a:solidFill>
                            <a:latin typeface="Cambria Math" panose="02040503050406030204" pitchFamily="18" charset="0"/>
                            <a:ea typeface="黑体"/>
                          </a:rPr>
                          <m:t>0</m:t>
                        </m:r>
                      </m:sub>
                    </m:sSub>
                  </m:oMath>
                </a14:m>
                <a:r>
                  <a:rPr lang="zh-CN" altLang="en-US" sz="1200" dirty="0">
                    <a:solidFill>
                      <a:schemeClr val="tx1"/>
                    </a:solidFill>
                    <a:latin typeface="黑体" pitchFamily="49" charset="-122"/>
                    <a:ea typeface="黑体" pitchFamily="49" charset="-122"/>
                    <a:cs typeface="Times New Roman" pitchFamily="18" charset="0"/>
                  </a:rPr>
                  <a:t>为真的可能性大；而</a:t>
                </a:r>
                <a:r>
                  <a:rPr lang="en-US" altLang="zh-CN" sz="1200" dirty="0">
                    <a:solidFill>
                      <a:schemeClr val="tx1"/>
                    </a:solidFill>
                    <a:latin typeface="黑体" pitchFamily="49" charset="-122"/>
                    <a:ea typeface="黑体" pitchFamily="49" charset="-122"/>
                    <a:cs typeface="Times New Roman" pitchFamily="18" charset="0"/>
                  </a:rPr>
                  <a:t>t</a:t>
                </a:r>
                <a:r>
                  <a:rPr lang="zh-CN" altLang="en-US" sz="1200" dirty="0">
                    <a:solidFill>
                      <a:schemeClr val="tx1"/>
                    </a:solidFill>
                    <a:latin typeface="黑体" pitchFamily="49" charset="-122"/>
                    <a:ea typeface="黑体" pitchFamily="49" charset="-122"/>
                    <a:cs typeface="Times New Roman" pitchFamily="18" charset="0"/>
                  </a:rPr>
                  <a:t>的观测值很小，则</a:t>
                </a:r>
                <a14:m>
                  <m:oMath xmlns:m="http://schemas.openxmlformats.org/officeDocument/2006/math">
                    <m:sSub>
                      <m:sSubPr>
                        <m:ctrlPr>
                          <a:rPr lang="en-US" altLang="zh-CN" sz="1200" i="1">
                            <a:solidFill>
                              <a:schemeClr val="tx1"/>
                            </a:solidFill>
                            <a:latin typeface="Cambria Math" panose="02040503050406030204" pitchFamily="18" charset="0"/>
                            <a:ea typeface="黑体"/>
                          </a:rPr>
                        </m:ctrlPr>
                      </m:sSubPr>
                      <m:e>
                        <m:r>
                          <a:rPr lang="en-US" altLang="zh-CN" sz="1200" i="1">
                            <a:solidFill>
                              <a:schemeClr val="tx1"/>
                            </a:solidFill>
                            <a:latin typeface="Cambria Math" panose="02040503050406030204" pitchFamily="18" charset="0"/>
                            <a:ea typeface="黑体"/>
                          </a:rPr>
                          <m:t>𝐻</m:t>
                        </m:r>
                      </m:e>
                      <m:sub>
                        <m:r>
                          <a:rPr lang="en-US" altLang="zh-CN" sz="1200" i="1">
                            <a:solidFill>
                              <a:schemeClr val="tx1"/>
                            </a:solidFill>
                            <a:latin typeface="Cambria Math" panose="02040503050406030204" pitchFamily="18" charset="0"/>
                            <a:ea typeface="黑体"/>
                          </a:rPr>
                          <m:t>0</m:t>
                        </m:r>
                      </m:sub>
                    </m:sSub>
                  </m:oMath>
                </a14:m>
                <a:r>
                  <a:rPr lang="zh-CN" altLang="en-US" sz="1200" dirty="0">
                    <a:solidFill>
                      <a:schemeClr val="tx1"/>
                    </a:solidFill>
                    <a:latin typeface="黑体" pitchFamily="49" charset="-122"/>
                    <a:ea typeface="黑体" pitchFamily="49" charset="-122"/>
                    <a:cs typeface="Times New Roman" pitchFamily="18" charset="0"/>
                  </a:rPr>
                  <a:t>为真的可能性很小。</a:t>
                </a:r>
                <a:endParaRPr lang="en-US" altLang="zh-CN" sz="1200" dirty="0">
                  <a:solidFill>
                    <a:schemeClr val="tx1"/>
                  </a:solidFill>
                  <a:latin typeface="黑体" pitchFamily="49" charset="-122"/>
                  <a:ea typeface="黑体" pitchFamily="49"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黑体" pitchFamily="49" charset="-122"/>
                  <a:ea typeface="黑体" pitchFamily="49"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a:ea typeface="黑体"/>
                    <a:cs typeface="黑体"/>
                  </a:rPr>
                  <a:t>通常似然比的严格分布是很难找到的，可采用近似方法。</a:t>
                </a:r>
                <a:endParaRPr lang="en-US" altLang="zh-CN" sz="1200" dirty="0">
                  <a:solidFill>
                    <a:schemeClr val="tx1"/>
                  </a:solidFill>
                  <a:latin typeface="黑体" pitchFamily="49" charset="-122"/>
                  <a:ea typeface="黑体" pitchFamily="49" charset="-122"/>
                  <a:cs typeface="Times New Roman" pitchFamily="18" charset="0"/>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黑体" pitchFamily="49" charset="-122"/>
                    <a:ea typeface="黑体" pitchFamily="49" charset="-122"/>
                    <a:cs typeface="Times New Roman" pitchFamily="18" charset="0"/>
                  </a:rPr>
                  <a:t>若</a:t>
                </a:r>
                <a:r>
                  <a:rPr lang="en-US" altLang="zh-CN" sz="1200" dirty="0">
                    <a:solidFill>
                      <a:schemeClr val="tx1"/>
                    </a:solidFill>
                    <a:latin typeface="黑体" pitchFamily="49" charset="-122"/>
                    <a:ea typeface="黑体" pitchFamily="49" charset="-122"/>
                    <a:cs typeface="Times New Roman" pitchFamily="18" charset="0"/>
                  </a:rPr>
                  <a:t>t</a:t>
                </a:r>
                <a:r>
                  <a:rPr lang="zh-CN" altLang="en-US" sz="1200" dirty="0">
                    <a:solidFill>
                      <a:schemeClr val="tx1"/>
                    </a:solidFill>
                    <a:latin typeface="黑体" pitchFamily="49" charset="-122"/>
                    <a:ea typeface="黑体" pitchFamily="49" charset="-122"/>
                    <a:cs typeface="Times New Roman" pitchFamily="18" charset="0"/>
                  </a:rPr>
                  <a:t>的观测值越接近</a:t>
                </a:r>
                <a:r>
                  <a:rPr lang="en-US" altLang="zh-CN" sz="1200" dirty="0">
                    <a:solidFill>
                      <a:schemeClr val="tx1"/>
                    </a:solidFill>
                    <a:latin typeface="黑体" pitchFamily="49" charset="-122"/>
                    <a:ea typeface="黑体" pitchFamily="49" charset="-122"/>
                    <a:cs typeface="Times New Roman" pitchFamily="18" charset="0"/>
                  </a:rPr>
                  <a:t>1</a:t>
                </a:r>
                <a:r>
                  <a:rPr lang="zh-CN" altLang="en-US" sz="1200" dirty="0">
                    <a:solidFill>
                      <a:schemeClr val="tx1"/>
                    </a:solidFill>
                    <a:latin typeface="黑体" pitchFamily="49" charset="-122"/>
                    <a:ea typeface="黑体" pitchFamily="49" charset="-122"/>
                    <a:cs typeface="Times New Roman" pitchFamily="18" charset="0"/>
                  </a:rPr>
                  <a:t>，说明</a:t>
                </a:r>
                <a:r>
                  <a:rPr lang="en-US" altLang="zh-CN" sz="1200" i="0">
                    <a:solidFill>
                      <a:schemeClr val="tx1"/>
                    </a:solidFill>
                    <a:latin typeface="Cambria Math" panose="02040503050406030204" pitchFamily="18" charset="0"/>
                    <a:ea typeface="黑体"/>
                  </a:rPr>
                  <a:t>𝐻_0</a:t>
                </a:r>
                <a:r>
                  <a:rPr lang="zh-CN" altLang="en-US" sz="1200" dirty="0">
                    <a:solidFill>
                      <a:schemeClr val="tx1"/>
                    </a:solidFill>
                    <a:latin typeface="黑体" pitchFamily="49" charset="-122"/>
                    <a:ea typeface="黑体" pitchFamily="49" charset="-122"/>
                    <a:cs typeface="Times New Roman" pitchFamily="18" charset="0"/>
                  </a:rPr>
                  <a:t>为真的可能性大；而</a:t>
                </a:r>
                <a:r>
                  <a:rPr lang="en-US" altLang="zh-CN" sz="1200" dirty="0">
                    <a:solidFill>
                      <a:schemeClr val="tx1"/>
                    </a:solidFill>
                    <a:latin typeface="黑体" pitchFamily="49" charset="-122"/>
                    <a:ea typeface="黑体" pitchFamily="49" charset="-122"/>
                    <a:cs typeface="Times New Roman" pitchFamily="18" charset="0"/>
                  </a:rPr>
                  <a:t>t</a:t>
                </a:r>
                <a:r>
                  <a:rPr lang="zh-CN" altLang="en-US" sz="1200" dirty="0">
                    <a:solidFill>
                      <a:schemeClr val="tx1"/>
                    </a:solidFill>
                    <a:latin typeface="黑体" pitchFamily="49" charset="-122"/>
                    <a:ea typeface="黑体" pitchFamily="49" charset="-122"/>
                    <a:cs typeface="Times New Roman" pitchFamily="18" charset="0"/>
                  </a:rPr>
                  <a:t>的观测值很小，则</a:t>
                </a:r>
                <a:r>
                  <a:rPr lang="en-US" altLang="zh-CN" sz="1200" i="0">
                    <a:solidFill>
                      <a:schemeClr val="tx1"/>
                    </a:solidFill>
                    <a:latin typeface="Cambria Math" panose="02040503050406030204" pitchFamily="18" charset="0"/>
                    <a:ea typeface="黑体"/>
                  </a:rPr>
                  <a:t>𝐻_0</a:t>
                </a:r>
                <a:r>
                  <a:rPr lang="zh-CN" altLang="en-US" sz="1200" dirty="0">
                    <a:solidFill>
                      <a:schemeClr val="tx1"/>
                    </a:solidFill>
                    <a:latin typeface="黑体" pitchFamily="49" charset="-122"/>
                    <a:ea typeface="黑体" pitchFamily="49" charset="-122"/>
                    <a:cs typeface="Times New Roman" pitchFamily="18" charset="0"/>
                  </a:rPr>
                  <a:t>为真的可能性很小。</a:t>
                </a:r>
                <a:endParaRPr lang="en-US" altLang="zh-CN" sz="1200" dirty="0">
                  <a:solidFill>
                    <a:schemeClr val="tx1"/>
                  </a:solidFill>
                  <a:latin typeface="黑体" pitchFamily="49" charset="-122"/>
                  <a:ea typeface="黑体" pitchFamily="49"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黑体" pitchFamily="49" charset="-122"/>
                  <a:ea typeface="黑体" pitchFamily="49"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黑体"/>
                    <a:ea typeface="黑体"/>
                    <a:cs typeface="黑体"/>
                  </a:rPr>
                  <a:t>通常似然比的严格分布是很难找到的，可采用近似方法。</a:t>
                </a:r>
                <a:endParaRPr lang="en-US" altLang="zh-CN" sz="1200" dirty="0">
                  <a:solidFill>
                    <a:schemeClr val="tx1"/>
                  </a:solidFill>
                  <a:latin typeface="黑体" pitchFamily="49" charset="-122"/>
                  <a:ea typeface="黑体" pitchFamily="49" charset="-122"/>
                  <a:cs typeface="Times New Roman" pitchFamily="18" charset="0"/>
                </a:endParaRPr>
              </a:p>
            </p:txBody>
          </p:sp>
        </mc:Fallback>
      </mc:AlternateContent>
      <p:sp>
        <p:nvSpPr>
          <p:cNvPr id="4" name="Slide Number Placeholder 3"/>
          <p:cNvSpPr>
            <a:spLocks noGrp="1"/>
          </p:cNvSpPr>
          <p:nvPr>
            <p:ph type="sldNum" sz="quarter" idx="5"/>
          </p:nvPr>
        </p:nvSpPr>
        <p:spPr/>
        <p:txBody>
          <a:bodyPr/>
          <a:lstStyle/>
          <a:p>
            <a:fld id="{493CBABA-A72A-1E46-B46B-02882BAD7EC4}" type="slidenum">
              <a:rPr lang="en-US" smtClean="0"/>
              <a:t>43</a:t>
            </a:fld>
            <a:endParaRPr lang="en-US"/>
          </a:p>
        </p:txBody>
      </p:sp>
    </p:spTree>
    <p:extLst>
      <p:ext uri="{BB962C8B-B14F-4D97-AF65-F5344CB8AC3E}">
        <p14:creationId xmlns:p14="http://schemas.microsoft.com/office/powerpoint/2010/main" val="2168431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信号显著性是指“观测到信号事例”这一判断的可信程度。</a:t>
            </a:r>
            <a:endParaRPr lang="en-US" dirty="0"/>
          </a:p>
        </p:txBody>
      </p:sp>
      <p:sp>
        <p:nvSpPr>
          <p:cNvPr id="4" name="Slide Number Placeholder 3"/>
          <p:cNvSpPr>
            <a:spLocks noGrp="1"/>
          </p:cNvSpPr>
          <p:nvPr>
            <p:ph type="sldNum" sz="quarter" idx="5"/>
          </p:nvPr>
        </p:nvSpPr>
        <p:spPr/>
        <p:txBody>
          <a:bodyPr/>
          <a:lstStyle/>
          <a:p>
            <a:fld id="{493CBABA-A72A-1E46-B46B-02882BAD7EC4}" type="slidenum">
              <a:rPr lang="en-US" smtClean="0"/>
              <a:t>44</a:t>
            </a:fld>
            <a:endParaRPr lang="en-US"/>
          </a:p>
        </p:txBody>
      </p:sp>
    </p:spTree>
    <p:extLst>
      <p:ext uri="{BB962C8B-B14F-4D97-AF65-F5344CB8AC3E}">
        <p14:creationId xmlns:p14="http://schemas.microsoft.com/office/powerpoint/2010/main" val="138824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3</a:t>
            </a:fld>
            <a:endParaRPr lang="zh-CN" altLang="en-US"/>
          </a:p>
        </p:txBody>
      </p:sp>
    </p:spTree>
    <p:extLst>
      <p:ext uri="{BB962C8B-B14F-4D97-AF65-F5344CB8AC3E}">
        <p14:creationId xmlns:p14="http://schemas.microsoft.com/office/powerpoint/2010/main" val="168829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4</a:t>
            </a:fld>
            <a:endParaRPr lang="zh-CN" altLang="en-US"/>
          </a:p>
        </p:txBody>
      </p:sp>
    </p:spTree>
    <p:extLst>
      <p:ext uri="{BB962C8B-B14F-4D97-AF65-F5344CB8AC3E}">
        <p14:creationId xmlns:p14="http://schemas.microsoft.com/office/powerpoint/2010/main" val="342201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本次报告分为以下</a:t>
            </a:r>
            <a:r>
              <a:rPr lang="en-US" altLang="zh-CN" dirty="0"/>
              <a:t>5</a:t>
            </a:r>
            <a:r>
              <a:rPr lang="zh-CN" altLang="en-US" dirty="0"/>
              <a:t>部分，首先给大家介绍项目研究背景。</a:t>
            </a:r>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5</a:t>
            </a:fld>
            <a:endParaRPr lang="zh-CN" altLang="en-US"/>
          </a:p>
        </p:txBody>
      </p:sp>
    </p:spTree>
    <p:extLst>
      <p:ext uri="{BB962C8B-B14F-4D97-AF65-F5344CB8AC3E}">
        <p14:creationId xmlns:p14="http://schemas.microsoft.com/office/powerpoint/2010/main" val="71051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6</a:t>
            </a:fld>
            <a:endParaRPr lang="zh-CN" altLang="en-US"/>
          </a:p>
        </p:txBody>
      </p:sp>
    </p:spTree>
    <p:extLst>
      <p:ext uri="{BB962C8B-B14F-4D97-AF65-F5344CB8AC3E}">
        <p14:creationId xmlns:p14="http://schemas.microsoft.com/office/powerpoint/2010/main" val="75622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7</a:t>
            </a:fld>
            <a:endParaRPr lang="zh-CN" altLang="en-US"/>
          </a:p>
        </p:txBody>
      </p:sp>
    </p:spTree>
    <p:extLst>
      <p:ext uri="{BB962C8B-B14F-4D97-AF65-F5344CB8AC3E}">
        <p14:creationId xmlns:p14="http://schemas.microsoft.com/office/powerpoint/2010/main" val="214452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8</a:t>
            </a:fld>
            <a:endParaRPr lang="zh-CN" altLang="en-US"/>
          </a:p>
        </p:txBody>
      </p:sp>
    </p:spTree>
    <p:extLst>
      <p:ext uri="{BB962C8B-B14F-4D97-AF65-F5344CB8AC3E}">
        <p14:creationId xmlns:p14="http://schemas.microsoft.com/office/powerpoint/2010/main" val="364925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9</a:t>
            </a:fld>
            <a:endParaRPr lang="zh-CN" altLang="en-US"/>
          </a:p>
        </p:txBody>
      </p:sp>
    </p:spTree>
    <p:extLst>
      <p:ext uri="{BB962C8B-B14F-4D97-AF65-F5344CB8AC3E}">
        <p14:creationId xmlns:p14="http://schemas.microsoft.com/office/powerpoint/2010/main" val="2495870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7A7AD-8F2C-4E85-997C-249BF97FFD1A}" type="slidenum">
              <a:rPr lang="zh-CN" altLang="en-US" smtClean="0"/>
              <a:pPr>
                <a:defRPr/>
              </a:pPr>
              <a:t>10</a:t>
            </a:fld>
            <a:endParaRPr lang="zh-CN" altLang="en-US"/>
          </a:p>
        </p:txBody>
      </p:sp>
    </p:spTree>
    <p:extLst>
      <p:ext uri="{BB962C8B-B14F-4D97-AF65-F5344CB8AC3E}">
        <p14:creationId xmlns:p14="http://schemas.microsoft.com/office/powerpoint/2010/main" val="233555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7672-E9EE-E249-9749-935A81A8DF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F3A03F-553E-554E-9A83-71B39D4AC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849C9D-A65F-2540-ACC0-8A1AC5F81507}"/>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13C69258-B49C-0D4A-9107-1C4756EF9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B3860-93EA-7C47-9C9D-2A11CDD57A75}"/>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148076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5381-777D-B24F-94EF-E7646AE38F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4C4D67-9E44-3C41-A847-70039B47EB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C676C-9AB1-C642-88D2-9BAE9F64CFDD}"/>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30161838-72D9-1F42-B423-1B36B4BB7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A62B6-CB60-6640-AAE0-649E2CE38323}"/>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36328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4FC92-F80A-CB41-999C-BF84635CD1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6EF47-D7A0-464C-8EAF-5717B19779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56A8E-C14F-1D4C-B5C1-C4CD374383C2}"/>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6F47E87F-CC46-BB4E-9D5C-5B30C333E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BE3C8-0894-D343-8CB3-CF588E2A1616}"/>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394068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1020-64D1-7349-AF14-6A9FC48D3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7A447-FCC0-6747-90AA-FC95285858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74B7D-9A39-5D4F-B99C-0BE3E7F97634}"/>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CAE2760F-AFC8-E04B-BD1F-AD4A0D53F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30808-64BF-B545-9926-9C38485310DC}"/>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37423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58AC-587E-A44D-833A-262AD8CB9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0D22DC-6643-1F4A-9179-52E0149C30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97376-0571-224C-BD86-49326A796D7A}"/>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91B772B5-8A01-974D-8C86-6FC5E7819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28302-97C9-C143-B10B-69F1A803B300}"/>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163076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D805-72A3-F64A-A722-10B27D6AA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2C713-A4A4-5746-9BBA-2765B19BC6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23477-4D53-7946-95AF-70C95A9C51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783039-5035-D94B-A4D6-D4411424BDF1}"/>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6" name="Footer Placeholder 5">
            <a:extLst>
              <a:ext uri="{FF2B5EF4-FFF2-40B4-BE49-F238E27FC236}">
                <a16:creationId xmlns:a16="http://schemas.microsoft.com/office/drawing/2014/main" id="{1AF23597-7697-BD44-BF38-3B321CB4F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E8714-73A5-B74A-8BD0-E55C8BB70935}"/>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666526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F8BD-E4D8-9E41-8D1B-4EB32DC451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3F25E-3106-6445-992F-49492E6E62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C7408-8002-CB47-AB60-37A9BFEF6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5CF866-BB4E-5344-8E63-ECA9B3FC5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3C432-4FDC-CF4D-9083-2E8826E2F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E220A-7AE9-3A4F-9E45-43D7E0E81797}"/>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8" name="Footer Placeholder 7">
            <a:extLst>
              <a:ext uri="{FF2B5EF4-FFF2-40B4-BE49-F238E27FC236}">
                <a16:creationId xmlns:a16="http://schemas.microsoft.com/office/drawing/2014/main" id="{CC45940A-0B64-794B-9D93-33AA3BE06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384B09-570F-A94F-8011-92295C581112}"/>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3242862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7BDF-175D-5743-B0DA-45C9EE0C8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48187A-67A5-304D-BD71-E20DC90500E3}"/>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4" name="Footer Placeholder 3">
            <a:extLst>
              <a:ext uri="{FF2B5EF4-FFF2-40B4-BE49-F238E27FC236}">
                <a16:creationId xmlns:a16="http://schemas.microsoft.com/office/drawing/2014/main" id="{7EBB9F3A-508C-C24C-9E82-49C3FEDAE6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5FC1B3-783D-A24E-9D60-3E5152679D99}"/>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65740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27D11-265B-0745-9D82-123738FCC38B}"/>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3" name="Footer Placeholder 2">
            <a:extLst>
              <a:ext uri="{FF2B5EF4-FFF2-40B4-BE49-F238E27FC236}">
                <a16:creationId xmlns:a16="http://schemas.microsoft.com/office/drawing/2014/main" id="{F287C9DF-4893-754B-B9EF-7F7192DC27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5136B7-D070-974B-97CA-5B8DC20611A2}"/>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409366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85A9-2E4D-6A44-9D0B-948DF42B6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602C36-9ABF-074A-9A76-679FA3B0E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C8E2BD-92F0-394A-AA0F-0C870833B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27304-993F-684D-A654-3E8FF7975A3F}"/>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6" name="Footer Placeholder 5">
            <a:extLst>
              <a:ext uri="{FF2B5EF4-FFF2-40B4-BE49-F238E27FC236}">
                <a16:creationId xmlns:a16="http://schemas.microsoft.com/office/drawing/2014/main" id="{AB6FB539-83C2-3248-8C7E-BC5708026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EC272-98F5-B942-9476-AC972DD7851F}"/>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141233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858A-4EB8-324A-B258-CDABEFF76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23595-6B2B-984D-8B54-3A9B8EB6C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43C2-B5E9-3E41-AC51-E3B8784B0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6F90F-DF41-BE45-889E-BD8C751A8D2F}"/>
              </a:ext>
            </a:extLst>
          </p:cNvPr>
          <p:cNvSpPr>
            <a:spLocks noGrp="1"/>
          </p:cNvSpPr>
          <p:nvPr>
            <p:ph type="dt" sz="half" idx="10"/>
          </p:nvPr>
        </p:nvSpPr>
        <p:spPr/>
        <p:txBody>
          <a:bodyPr/>
          <a:lstStyle/>
          <a:p>
            <a:fld id="{F96AE216-9BB1-DA47-9C8D-935AC132E05D}" type="datetimeFigureOut">
              <a:rPr lang="en-US" smtClean="0"/>
              <a:t>8/11/25</a:t>
            </a:fld>
            <a:endParaRPr lang="en-US"/>
          </a:p>
        </p:txBody>
      </p:sp>
      <p:sp>
        <p:nvSpPr>
          <p:cNvPr id="6" name="Footer Placeholder 5">
            <a:extLst>
              <a:ext uri="{FF2B5EF4-FFF2-40B4-BE49-F238E27FC236}">
                <a16:creationId xmlns:a16="http://schemas.microsoft.com/office/drawing/2014/main" id="{ED7F2E51-5D92-FD40-BE19-CE5B91154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96523-B5F9-1746-85BC-742BC9308C9C}"/>
              </a:ext>
            </a:extLst>
          </p:cNvPr>
          <p:cNvSpPr>
            <a:spLocks noGrp="1"/>
          </p:cNvSpPr>
          <p:nvPr>
            <p:ph type="sldNum" sz="quarter" idx="12"/>
          </p:nvPr>
        </p:nvSpPr>
        <p:spPr/>
        <p:txBody>
          <a:bodyPr/>
          <a:lstStyle/>
          <a:p>
            <a:fld id="{603EC96F-EA3D-0542-A956-C5501DB4CB05}" type="slidenum">
              <a:rPr lang="en-US" smtClean="0"/>
              <a:t>‹#›</a:t>
            </a:fld>
            <a:endParaRPr lang="en-US"/>
          </a:p>
        </p:txBody>
      </p:sp>
    </p:spTree>
    <p:extLst>
      <p:ext uri="{BB962C8B-B14F-4D97-AF65-F5344CB8AC3E}">
        <p14:creationId xmlns:p14="http://schemas.microsoft.com/office/powerpoint/2010/main" val="35930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E4F45-30C7-D746-98B9-DADE63FE6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763DFE-E877-0B48-8270-987B802C7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2E754-8025-994B-88FE-D83D6B37A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AE216-9BB1-DA47-9C8D-935AC132E05D}" type="datetimeFigureOut">
              <a:rPr lang="en-US" smtClean="0"/>
              <a:t>8/11/25</a:t>
            </a:fld>
            <a:endParaRPr lang="en-US"/>
          </a:p>
        </p:txBody>
      </p:sp>
      <p:sp>
        <p:nvSpPr>
          <p:cNvPr id="5" name="Footer Placeholder 4">
            <a:extLst>
              <a:ext uri="{FF2B5EF4-FFF2-40B4-BE49-F238E27FC236}">
                <a16:creationId xmlns:a16="http://schemas.microsoft.com/office/drawing/2014/main" id="{A83F9798-9E8D-0443-899E-1B67B026D3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850D69-ECF7-4B45-8B66-5BCA41323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EC96F-EA3D-0542-A956-C5501DB4CB05}" type="slidenum">
              <a:rPr lang="en-US" smtClean="0"/>
              <a:t>‹#›</a:t>
            </a:fld>
            <a:endParaRPr lang="en-US"/>
          </a:p>
        </p:txBody>
      </p:sp>
    </p:spTree>
    <p:extLst>
      <p:ext uri="{BB962C8B-B14F-4D97-AF65-F5344CB8AC3E}">
        <p14:creationId xmlns:p14="http://schemas.microsoft.com/office/powerpoint/2010/main" val="2021761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31.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9.tiff"/><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DA2C559-E894-A64A-B93B-04FAAAF94030}"/>
              </a:ext>
            </a:extLst>
          </p:cNvPr>
          <p:cNvSpPr>
            <a:spLocks noGrp="1"/>
          </p:cNvSpPr>
          <p:nvPr>
            <p:ph type="subTitle" idx="1"/>
          </p:nvPr>
        </p:nvSpPr>
        <p:spPr>
          <a:xfrm>
            <a:off x="1524000" y="2976395"/>
            <a:ext cx="9144000" cy="2274655"/>
          </a:xfrm>
        </p:spPr>
        <p:txBody>
          <a:bodyPr>
            <a:noAutofit/>
          </a:bodyPr>
          <a:lstStyle/>
          <a:p>
            <a:r>
              <a:rPr lang="zh-CN" altLang="en-US" sz="3200" b="1" dirty="0">
                <a:solidFill>
                  <a:schemeClr val="accent1">
                    <a:lumMod val="75000"/>
                  </a:schemeClr>
                </a:solidFill>
              </a:rPr>
              <a:t>袁    丽</a:t>
            </a:r>
            <a:endParaRPr lang="en-US" altLang="zh-CN" sz="3200" b="1" dirty="0">
              <a:solidFill>
                <a:schemeClr val="accent1">
                  <a:lumMod val="75000"/>
                </a:schemeClr>
              </a:solidFill>
            </a:endParaRPr>
          </a:p>
          <a:p>
            <a:r>
              <a:rPr lang="zh-CN" altLang="en-US" sz="3200" b="1" dirty="0">
                <a:solidFill>
                  <a:schemeClr val="accent1">
                    <a:lumMod val="75000"/>
                  </a:schemeClr>
                </a:solidFill>
              </a:rPr>
              <a:t>北京航空航天大学</a:t>
            </a:r>
            <a:endParaRPr lang="en-US" altLang="zh-CN" sz="3200" b="1" dirty="0">
              <a:solidFill>
                <a:schemeClr val="accent1">
                  <a:lumMod val="75000"/>
                </a:schemeClr>
              </a:solidFill>
            </a:endParaRPr>
          </a:p>
          <a:p>
            <a:endParaRPr lang="en-US" sz="3200" dirty="0"/>
          </a:p>
          <a:p>
            <a:r>
              <a:rPr lang="en-US" altLang="zh-CN" sz="3200" dirty="0" err="1"/>
              <a:t>iSTEP</a:t>
            </a:r>
            <a:r>
              <a:rPr lang="zh-CN" altLang="en-US" sz="3200" dirty="0"/>
              <a:t> </a:t>
            </a:r>
            <a:r>
              <a:rPr lang="en-US" altLang="zh-CN" sz="3200" dirty="0"/>
              <a:t>2025</a:t>
            </a:r>
            <a:r>
              <a:rPr lang="zh-CN" altLang="en-US" sz="3200" dirty="0"/>
              <a:t> </a:t>
            </a:r>
            <a:r>
              <a:rPr lang="en-US" altLang="zh-CN" sz="3200" dirty="0"/>
              <a:t>@</a:t>
            </a:r>
            <a:r>
              <a:rPr lang="zh-CN" altLang="en-US" sz="3200" dirty="0"/>
              <a:t>中山大学深圳校区</a:t>
            </a:r>
            <a:endParaRPr lang="en-US" sz="3200" dirty="0"/>
          </a:p>
        </p:txBody>
      </p:sp>
      <p:sp>
        <p:nvSpPr>
          <p:cNvPr id="6" name="TextBox 5">
            <a:extLst>
              <a:ext uri="{FF2B5EF4-FFF2-40B4-BE49-F238E27FC236}">
                <a16:creationId xmlns:a16="http://schemas.microsoft.com/office/drawing/2014/main" id="{33BB9E1C-0BCE-4A4C-8919-F16287F0C0F2}"/>
              </a:ext>
            </a:extLst>
          </p:cNvPr>
          <p:cNvSpPr txBox="1"/>
          <p:nvPr/>
        </p:nvSpPr>
        <p:spPr>
          <a:xfrm>
            <a:off x="-11151" y="0"/>
            <a:ext cx="12226980" cy="1815882"/>
          </a:xfrm>
          <a:prstGeom prst="rect">
            <a:avLst/>
          </a:prstGeom>
          <a:solidFill>
            <a:srgbClr val="095BA8"/>
          </a:solidFill>
        </p:spPr>
        <p:txBody>
          <a:bodyPr wrap="square" rtlCol="0">
            <a:spAutoFit/>
          </a:bodyPr>
          <a:lstStyle/>
          <a:p>
            <a:pPr algn="ctr"/>
            <a:endParaRPr kumimoji="1" lang="en-US" altLang="zh-CN" sz="3200" b="1" dirty="0">
              <a:solidFill>
                <a:schemeClr val="bg1"/>
              </a:solidFill>
              <a:effectLst>
                <a:outerShdw blurRad="38100" dist="38100" dir="2700000" algn="tl">
                  <a:srgbClr val="C0C0C0"/>
                </a:outerShdw>
              </a:effectLst>
              <a:latin typeface="黑体" pitchFamily="49" charset="-122"/>
              <a:ea typeface="黑体" pitchFamily="49" charset="-122"/>
            </a:endParaRPr>
          </a:p>
          <a:p>
            <a:pPr algn="ctr"/>
            <a:r>
              <a:rPr kumimoji="1" lang="zh-CN" altLang="en-US" sz="4800" b="1" dirty="0">
                <a:solidFill>
                  <a:schemeClr val="bg1"/>
                </a:solidFill>
                <a:effectLst>
                  <a:outerShdw blurRad="38100" dist="38100" dir="2700000" algn="tl">
                    <a:srgbClr val="C0C0C0"/>
                  </a:outerShdw>
                </a:effectLst>
                <a:latin typeface="黑体" pitchFamily="49" charset="-122"/>
                <a:ea typeface="黑体" pitchFamily="49" charset="-122"/>
              </a:rPr>
              <a:t>粒子物理中的统计分析简介</a:t>
            </a:r>
          </a:p>
          <a:p>
            <a:pPr algn="ctr"/>
            <a:endParaRPr lang="en-US" sz="3200" dirty="0">
              <a:solidFill>
                <a:schemeClr val="bg1"/>
              </a:solidFill>
            </a:endParaRPr>
          </a:p>
        </p:txBody>
      </p:sp>
      <p:pic>
        <p:nvPicPr>
          <p:cNvPr id="4" name="Picture 3">
            <a:extLst>
              <a:ext uri="{FF2B5EF4-FFF2-40B4-BE49-F238E27FC236}">
                <a16:creationId xmlns:a16="http://schemas.microsoft.com/office/drawing/2014/main" id="{B59C3121-2F50-4942-9020-F329815E4E74}"/>
              </a:ext>
            </a:extLst>
          </p:cNvPr>
          <p:cNvPicPr>
            <a:picLocks noChangeAspect="1"/>
          </p:cNvPicPr>
          <p:nvPr/>
        </p:nvPicPr>
        <p:blipFill>
          <a:blip r:embed="rId2"/>
          <a:stretch>
            <a:fillRect/>
          </a:stretch>
        </p:blipFill>
        <p:spPr>
          <a:xfrm>
            <a:off x="1453528" y="5524610"/>
            <a:ext cx="9144000" cy="1263316"/>
          </a:xfrm>
          <a:prstGeom prst="rect">
            <a:avLst/>
          </a:prstGeom>
        </p:spPr>
      </p:pic>
      <p:pic>
        <p:nvPicPr>
          <p:cNvPr id="7" name="Picture 6">
            <a:extLst>
              <a:ext uri="{FF2B5EF4-FFF2-40B4-BE49-F238E27FC236}">
                <a16:creationId xmlns:a16="http://schemas.microsoft.com/office/drawing/2014/main" id="{AEB4DFF7-0955-6D4F-BC7D-AC0F51AA18A9}"/>
              </a:ext>
            </a:extLst>
          </p:cNvPr>
          <p:cNvPicPr>
            <a:picLocks noChangeAspect="1"/>
          </p:cNvPicPr>
          <p:nvPr/>
        </p:nvPicPr>
        <p:blipFill rotWithShape="1">
          <a:blip r:embed="rId3"/>
          <a:srcRect t="13801" b="14485"/>
          <a:stretch/>
        </p:blipFill>
        <p:spPr>
          <a:xfrm>
            <a:off x="49496" y="5505137"/>
            <a:ext cx="1404032" cy="1302262"/>
          </a:xfrm>
          <a:prstGeom prst="rect">
            <a:avLst/>
          </a:prstGeom>
        </p:spPr>
      </p:pic>
      <p:pic>
        <p:nvPicPr>
          <p:cNvPr id="9" name="Picture 8">
            <a:extLst>
              <a:ext uri="{FF2B5EF4-FFF2-40B4-BE49-F238E27FC236}">
                <a16:creationId xmlns:a16="http://schemas.microsoft.com/office/drawing/2014/main" id="{1E332AA1-3A13-A746-84ED-5505C91A7C0B}"/>
              </a:ext>
            </a:extLst>
          </p:cNvPr>
          <p:cNvPicPr>
            <a:picLocks noChangeAspect="1"/>
          </p:cNvPicPr>
          <p:nvPr/>
        </p:nvPicPr>
        <p:blipFill>
          <a:blip r:embed="rId4"/>
          <a:stretch>
            <a:fillRect/>
          </a:stretch>
        </p:blipFill>
        <p:spPr>
          <a:xfrm>
            <a:off x="10668000" y="5524610"/>
            <a:ext cx="1383055" cy="1245958"/>
          </a:xfrm>
          <a:prstGeom prst="rect">
            <a:avLst/>
          </a:prstGeom>
        </p:spPr>
      </p:pic>
    </p:spTree>
    <p:extLst>
      <p:ext uri="{BB962C8B-B14F-4D97-AF65-F5344CB8AC3E}">
        <p14:creationId xmlns:p14="http://schemas.microsoft.com/office/powerpoint/2010/main" val="294060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10</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条件概率</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141372"/>
                <a:ext cx="10090325" cy="560814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假设事件</a:t>
                </a:r>
                <a:r>
                  <a:rPr lang="en-US" altLang="zh-CN" sz="2800" dirty="0">
                    <a:solidFill>
                      <a:schemeClr val="tx1"/>
                    </a:solidFill>
                    <a:latin typeface="黑体"/>
                    <a:ea typeface="黑体"/>
                    <a:cs typeface="黑体"/>
                  </a:rPr>
                  <a:t>B</a:t>
                </a:r>
                <a:r>
                  <a:rPr lang="zh-CN" altLang="en-US" sz="2800" dirty="0">
                    <a:solidFill>
                      <a:schemeClr val="tx1"/>
                    </a:solidFill>
                    <a:latin typeface="黑体"/>
                    <a:ea typeface="黑体"/>
                    <a:cs typeface="黑体"/>
                  </a:rPr>
                  <a:t>出现的概率不为零，在给定</a:t>
                </a:r>
                <a:r>
                  <a:rPr lang="en-US" altLang="zh-CN" sz="2800" dirty="0">
                    <a:solidFill>
                      <a:schemeClr val="tx1"/>
                    </a:solidFill>
                    <a:latin typeface="黑体"/>
                    <a:ea typeface="黑体"/>
                    <a:cs typeface="黑体"/>
                  </a:rPr>
                  <a:t>B</a:t>
                </a:r>
                <a:r>
                  <a:rPr lang="zh-CN" altLang="en-US" sz="2800" dirty="0">
                    <a:solidFill>
                      <a:schemeClr val="tx1"/>
                    </a:solidFill>
                    <a:latin typeface="黑体"/>
                    <a:ea typeface="黑体"/>
                    <a:cs typeface="黑体"/>
                  </a:rPr>
                  <a:t>的情况下出现</a:t>
                </a:r>
                <a:r>
                  <a:rPr lang="en-US" altLang="zh-CN" sz="2800" dirty="0">
                    <a:solidFill>
                      <a:schemeClr val="tx1"/>
                    </a:solidFill>
                    <a:latin typeface="黑体"/>
                    <a:ea typeface="黑体"/>
                    <a:cs typeface="黑体"/>
                  </a:rPr>
                  <a:t>A</a:t>
                </a:r>
                <a:r>
                  <a:rPr lang="zh-CN" altLang="en-US" sz="2800" dirty="0">
                    <a:solidFill>
                      <a:schemeClr val="tx1"/>
                    </a:solidFill>
                    <a:latin typeface="黑体"/>
                    <a:ea typeface="黑体"/>
                    <a:cs typeface="黑体"/>
                  </a:rPr>
                  <a:t>的条件概率定义为：</a:t>
                </a:r>
                <a:endParaRPr lang="en-US" sz="2800" dirty="0">
                  <a:solidFill>
                    <a:schemeClr val="tx1"/>
                  </a:solidFill>
                  <a:latin typeface="黑体"/>
                  <a:ea typeface="黑体"/>
                </a:endParaRP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𝐴</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𝐵</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altLang="zh-CN" sz="2800" b="0" i="1" smtClean="0">
                              <a:latin typeface="Cambria Math" panose="02040503050406030204" pitchFamily="18" charset="0"/>
                            </a:rPr>
                            <m:t>𝑃</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𝐴</m:t>
                          </m:r>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𝐵</m:t>
                          </m:r>
                          <m:r>
                            <a:rPr lang="en-US" altLang="zh-CN" sz="2800" b="0" i="1" smtClean="0">
                              <a:latin typeface="Cambria Math" panose="02040503050406030204" pitchFamily="18" charset="0"/>
                              <a:ea typeface="Cambria Math" panose="02040503050406030204" pitchFamily="18" charset="0"/>
                            </a:rPr>
                            <m:t>)</m:t>
                          </m:r>
                        </m:num>
                        <m:den>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den>
                      </m:f>
                    </m:oMath>
                  </m:oMathPara>
                </a14:m>
                <a:endParaRPr lang="en-US" sz="2800" dirty="0"/>
              </a:p>
              <a:p>
                <a:pPr marL="0" indent="0" algn="just">
                  <a:buNone/>
                </a:pPr>
                <a:r>
                  <a:rPr lang="zh-CN" altLang="en-US" sz="2800" dirty="0">
                    <a:solidFill>
                      <a:schemeClr val="tx1"/>
                    </a:solidFill>
                    <a:latin typeface="黑体"/>
                    <a:ea typeface="黑体"/>
                    <a:cs typeface="黑体"/>
                  </a:rPr>
                  <a:t>如果</a:t>
                </a:r>
                <a:r>
                  <a:rPr lang="en-US" altLang="zh-CN" sz="2800" dirty="0">
                    <a:solidFill>
                      <a:schemeClr val="tx1"/>
                    </a:solidFill>
                    <a:latin typeface="黑体"/>
                    <a:ea typeface="黑体"/>
                    <a:cs typeface="黑体"/>
                  </a:rPr>
                  <a:t>A</a:t>
                </a:r>
                <a:r>
                  <a:rPr lang="zh-CN" altLang="en-US" sz="2800" dirty="0">
                    <a:solidFill>
                      <a:schemeClr val="tx1"/>
                    </a:solidFill>
                    <a:latin typeface="黑体"/>
                    <a:ea typeface="黑体"/>
                    <a:cs typeface="黑体"/>
                  </a:rPr>
                  <a:t>与</a:t>
                </a:r>
                <a:r>
                  <a:rPr lang="en-US" altLang="zh-CN" sz="2800" dirty="0">
                    <a:solidFill>
                      <a:schemeClr val="tx1"/>
                    </a:solidFill>
                    <a:latin typeface="黑体"/>
                    <a:ea typeface="黑体"/>
                    <a:cs typeface="黑体"/>
                  </a:rPr>
                  <a:t>B</a:t>
                </a:r>
                <a:r>
                  <a:rPr lang="zh-CN" altLang="en-US" sz="2800" dirty="0">
                    <a:solidFill>
                      <a:schemeClr val="tx1"/>
                    </a:solidFill>
                    <a:latin typeface="黑体"/>
                    <a:ea typeface="黑体"/>
                    <a:cs typeface="黑体"/>
                  </a:rPr>
                  <a:t>独立，则</a:t>
                </a:r>
                <a:endParaRPr lang="en-US" altLang="zh-CN" sz="2800" dirty="0">
                  <a:solidFill>
                    <a:schemeClr val="tx1"/>
                  </a:solidFill>
                  <a:latin typeface="黑体"/>
                  <a:ea typeface="黑体"/>
                  <a:cs typeface="黑体"/>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rPr>
                            <m:t>∩</m:t>
                          </m:r>
                          <m:r>
                            <a:rPr lang="en-US" altLang="zh-CN" sz="2800" i="1">
                              <a:latin typeface="Cambria Math" panose="02040503050406030204" pitchFamily="18" charset="0"/>
                            </a:rPr>
                            <m:t>𝐵</m:t>
                          </m:r>
                        </m:e>
                      </m:d>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𝐴</m:t>
                      </m:r>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𝐵</m:t>
                      </m:r>
                      <m:r>
                        <a:rPr lang="en-US" altLang="zh-CN" sz="2800" i="1">
                          <a:latin typeface="Cambria Math" panose="02040503050406030204" pitchFamily="18" charset="0"/>
                        </a:rPr>
                        <m:t>)</m:t>
                      </m:r>
                    </m:oMath>
                  </m:oMathPara>
                </a14:m>
                <a:endParaRPr lang="en-US" altLang="zh-CN" sz="280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𝑃</m:t>
                      </m:r>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𝐴</m:t>
                          </m:r>
                        </m:e>
                        <m:e>
                          <m:r>
                            <a:rPr lang="en-US" altLang="zh-CN" sz="2800" b="0" i="1" smtClean="0">
                              <a:latin typeface="Cambria Math" panose="02040503050406030204" pitchFamily="18" charset="0"/>
                            </a:rPr>
                            <m:t>𝐵</m:t>
                          </m:r>
                        </m:e>
                      </m:d>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𝐴</m:t>
                          </m:r>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𝐵</m:t>
                          </m:r>
                          <m:r>
                            <a:rPr lang="en-US" altLang="zh-CN" sz="2800" i="1">
                              <a:latin typeface="Cambria Math" panose="02040503050406030204" pitchFamily="18" charset="0"/>
                            </a:rPr>
                            <m:t>)</m:t>
                          </m:r>
                          <m:r>
                            <m:rPr>
                              <m:nor/>
                            </m:rPr>
                            <a:rPr lang="en-US" altLang="zh-CN" sz="2800" i="1" dirty="0">
                              <a:latin typeface="Cambria Math" panose="02040503050406030204" pitchFamily="18" charset="0"/>
                            </a:rPr>
                            <m:t> </m:t>
                          </m:r>
                        </m:num>
                        <m:den>
                          <m:r>
                            <a:rPr lang="en-US" sz="2800" i="1">
                              <a:latin typeface="Cambria Math" panose="02040503050406030204" pitchFamily="18" charset="0"/>
                            </a:rPr>
                            <m:t>𝑃</m:t>
                          </m:r>
                          <m:r>
                            <a:rPr lang="en-US" sz="2800" i="1">
                              <a:latin typeface="Cambria Math" panose="02040503050406030204" pitchFamily="18" charset="0"/>
                            </a:rPr>
                            <m:t>(</m:t>
                          </m:r>
                          <m:r>
                            <a:rPr lang="en-US" sz="2800" i="1">
                              <a:latin typeface="Cambria Math" panose="02040503050406030204" pitchFamily="18" charset="0"/>
                            </a:rPr>
                            <m:t>𝐵</m:t>
                          </m:r>
                          <m:r>
                            <a:rPr lang="en-US" sz="2800" b="0" i="1" smtClean="0">
                              <a:latin typeface="Cambria Math" panose="02040503050406030204" pitchFamily="18" charset="0"/>
                            </a:rPr>
                            <m:t>)</m:t>
                          </m:r>
                        </m:den>
                      </m:f>
                      <m:r>
                        <a:rPr lang="en-US" altLang="zh-CN" sz="2800" b="0" i="1" smtClean="0">
                          <a:latin typeface="Cambria Math" panose="02040503050406030204" pitchFamily="18" charset="0"/>
                        </a:rPr>
                        <m:t>=</m:t>
                      </m:r>
                      <m:r>
                        <a:rPr lang="en-US" sz="2800" i="1">
                          <a:latin typeface="Cambria Math" panose="02040503050406030204" pitchFamily="18" charset="0"/>
                        </a:rPr>
                        <m:t>𝑃</m:t>
                      </m:r>
                      <m:r>
                        <a:rPr lang="en-US" sz="2800" i="1">
                          <a:latin typeface="Cambria Math" panose="02040503050406030204" pitchFamily="18" charset="0"/>
                        </a:rPr>
                        <m:t>(</m:t>
                      </m:r>
                      <m:r>
                        <a:rPr lang="en-US" sz="2800" b="0" i="1" smtClean="0">
                          <a:latin typeface="Cambria Math" panose="02040503050406030204" pitchFamily="18" charset="0"/>
                        </a:rPr>
                        <m:t>𝐴</m:t>
                      </m:r>
                      <m:r>
                        <a:rPr lang="en-US" sz="2800" b="0" i="1" smtClean="0">
                          <a:latin typeface="Cambria Math" panose="02040503050406030204" pitchFamily="18" charset="0"/>
                        </a:rPr>
                        <m:t>)</m:t>
                      </m:r>
                    </m:oMath>
                  </m:oMathPara>
                </a14:m>
                <a:endParaRPr lang="en-US" altLang="zh-CN" sz="2800" i="1" dirty="0">
                  <a:latin typeface="Cambria Math" panose="02040503050406030204" pitchFamily="18" charset="0"/>
                </a:endParaRPr>
              </a:p>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同理可得</a:t>
                </a:r>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𝐵</m:t>
                          </m:r>
                        </m:e>
                        <m:e>
                          <m:r>
                            <a:rPr lang="en-US" altLang="zh-CN" sz="2800" i="1">
                              <a:latin typeface="Cambria Math" panose="02040503050406030204" pitchFamily="18" charset="0"/>
                            </a:rPr>
                            <m:t>𝐴</m:t>
                          </m:r>
                        </m:e>
                      </m:d>
                      <m:r>
                        <a:rPr lang="en-US" altLang="zh-CN" sz="2800" i="1">
                          <a:latin typeface="Cambria Math" panose="02040503050406030204" pitchFamily="18" charset="0"/>
                        </a:rPr>
                        <m:t>=</m:t>
                      </m:r>
                      <m:r>
                        <a:rPr lang="en-US" sz="2800" i="1">
                          <a:latin typeface="Cambria Math" panose="02040503050406030204" pitchFamily="18" charset="0"/>
                        </a:rPr>
                        <m:t>𝑃</m:t>
                      </m:r>
                      <m:d>
                        <m:dPr>
                          <m:ctrlPr>
                            <a:rPr lang="en-US" sz="2800" i="1">
                              <a:latin typeface="Cambria Math" panose="02040503050406030204" pitchFamily="18" charset="0"/>
                            </a:rPr>
                          </m:ctrlPr>
                        </m:dPr>
                        <m:e>
                          <m:r>
                            <a:rPr lang="en-US" altLang="zh-CN" sz="2800" i="1">
                              <a:latin typeface="Cambria Math" panose="02040503050406030204" pitchFamily="18" charset="0"/>
                            </a:rPr>
                            <m:t>𝐵</m:t>
                          </m:r>
                        </m:e>
                      </m:d>
                    </m:oMath>
                  </m:oMathPara>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表示事件</a:t>
                </a:r>
                <a:r>
                  <a:rPr lang="en-US" altLang="zh-CN" sz="2800"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Times New Roman" panose="02020603050405020304" pitchFamily="18" charset="0"/>
                    <a:ea typeface="黑体"/>
                    <a:cs typeface="Times New Roman" panose="02020603050405020304" pitchFamily="18" charset="0"/>
                  </a:rPr>
                  <a:t>、</a:t>
                </a:r>
                <a:r>
                  <a:rPr lang="en-US" altLang="zh-CN" sz="2800" dirty="0">
                    <a:solidFill>
                      <a:schemeClr val="tx1"/>
                    </a:solidFill>
                    <a:latin typeface="Times New Roman" panose="02020603050405020304" pitchFamily="18" charset="0"/>
                    <a:ea typeface="黑体"/>
                    <a:cs typeface="Times New Roman" panose="02020603050405020304" pitchFamily="18" charset="0"/>
                  </a:rPr>
                  <a:t>B</a:t>
                </a:r>
                <a:r>
                  <a:rPr lang="zh-CN" altLang="en-US" sz="2800" dirty="0">
                    <a:solidFill>
                      <a:schemeClr val="tx1"/>
                    </a:solidFill>
                    <a:latin typeface="Times New Roman" panose="02020603050405020304" pitchFamily="18" charset="0"/>
                    <a:ea typeface="黑体"/>
                    <a:cs typeface="Times New Roman" panose="02020603050405020304" pitchFamily="18" charset="0"/>
                  </a:rPr>
                  <a:t>相互独立时，则事件</a:t>
                </a:r>
                <a:r>
                  <a:rPr lang="en-US" altLang="zh-CN" sz="2800"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Times New Roman" panose="02020603050405020304" pitchFamily="18" charset="0"/>
                    <a:ea typeface="黑体"/>
                    <a:cs typeface="Times New Roman" panose="02020603050405020304" pitchFamily="18" charset="0"/>
                  </a:rPr>
                  <a:t>的发生与否对事件</a:t>
                </a:r>
                <a:r>
                  <a:rPr lang="en-US" altLang="zh-CN" sz="2800" dirty="0">
                    <a:solidFill>
                      <a:schemeClr val="tx1"/>
                    </a:solidFill>
                    <a:latin typeface="Times New Roman" panose="02020603050405020304" pitchFamily="18" charset="0"/>
                    <a:ea typeface="黑体"/>
                    <a:cs typeface="Times New Roman" panose="02020603050405020304" pitchFamily="18" charset="0"/>
                  </a:rPr>
                  <a:t>B</a:t>
                </a:r>
                <a:r>
                  <a:rPr lang="zh-CN" altLang="en-US" sz="2800" dirty="0">
                    <a:solidFill>
                      <a:schemeClr val="tx1"/>
                    </a:solidFill>
                    <a:latin typeface="Times New Roman" panose="02020603050405020304" pitchFamily="18" charset="0"/>
                    <a:ea typeface="黑体"/>
                    <a:cs typeface="Times New Roman" panose="02020603050405020304" pitchFamily="18" charset="0"/>
                  </a:rPr>
                  <a:t>的概率没有影响，反之亦然。</a:t>
                </a:r>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p:txBody>
          </p:sp>
        </mc:Choice>
        <mc:Fallback xmlns="">
          <p:sp>
            <p:nvSpPr>
              <p:cNvPr id="18" name="Content Placeholder 2">
                <a:extLst>
                  <a:ext uri="{FF2B5EF4-FFF2-40B4-BE49-F238E27FC236}">
                    <a16:creationId xmlns:a16="http://schemas.microsoft.com/office/drawing/2014/main" id="{D2BEF875-7B46-F14C-8D7C-4D574FA4BA33}"/>
                  </a:ext>
                </a:extLst>
              </p:cNvPr>
              <p:cNvSpPr txBox="1">
                <a:spLocks noRot="1" noChangeAspect="1" noMove="1" noResize="1" noEditPoints="1" noAdjustHandles="1" noChangeArrowheads="1" noChangeShapeType="1" noTextEdit="1"/>
              </p:cNvSpPr>
              <p:nvPr/>
            </p:nvSpPr>
            <p:spPr>
              <a:xfrm>
                <a:off x="1082891" y="1141372"/>
                <a:ext cx="10090325" cy="5608141"/>
              </a:xfrm>
              <a:prstGeom prst="rect">
                <a:avLst/>
              </a:prstGeom>
              <a:blipFill>
                <a:blip r:embed="rId3"/>
                <a:stretch>
                  <a:fillRect l="-1131" t="-1131" r="-1131" b="-1584"/>
                </a:stretch>
              </a:blipFill>
            </p:spPr>
            <p:txBody>
              <a:bodyPr/>
              <a:lstStyle/>
              <a:p>
                <a:r>
                  <a:rPr lang="en-US">
                    <a:noFill/>
                  </a:rPr>
                  <a:t> </a:t>
                </a:r>
              </a:p>
            </p:txBody>
          </p:sp>
        </mc:Fallback>
      </mc:AlternateContent>
    </p:spTree>
    <p:extLst>
      <p:ext uri="{BB962C8B-B14F-4D97-AF65-F5344CB8AC3E}">
        <p14:creationId xmlns:p14="http://schemas.microsoft.com/office/powerpoint/2010/main" val="202333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11</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贝叶斯定理</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141372"/>
                <a:ext cx="10695821" cy="560814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由条件概率知</a:t>
                </a:r>
                <a:r>
                  <a:rPr lang="zh-CN" altLang="en-US" sz="2800" dirty="0">
                    <a:solidFill>
                      <a:schemeClr val="tx1"/>
                    </a:solidFill>
                  </a:rPr>
                  <a:t>：</a:t>
                </a:r>
                <a14:m>
                  <m:oMath xmlns:m="http://schemas.openxmlformats.org/officeDocument/2006/math">
                    <m:r>
                      <a:rPr lang="en-US" altLang="zh-CN" sz="2800" b="0" i="1" smtClean="0">
                        <a:solidFill>
                          <a:schemeClr val="tx1"/>
                        </a:solidFill>
                        <a:latin typeface="Cambria Math" panose="02040503050406030204" pitchFamily="18" charset="0"/>
                      </a:rPr>
                      <m:t> </m:t>
                    </m:r>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𝐴</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𝐵</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altLang="zh-CN" sz="2800" b="0" i="1" smtClean="0">
                            <a:latin typeface="Cambria Math" panose="02040503050406030204" pitchFamily="18" charset="0"/>
                          </a:rPr>
                          <m:t>𝑃</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𝐴</m:t>
                        </m:r>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𝐵</m:t>
                        </m:r>
                        <m:r>
                          <a:rPr lang="en-US" altLang="zh-CN" sz="2800" b="0" i="1" smtClean="0">
                            <a:latin typeface="Cambria Math" panose="02040503050406030204" pitchFamily="18" charset="0"/>
                            <a:ea typeface="Cambria Math" panose="02040503050406030204" pitchFamily="18" charset="0"/>
                          </a:rPr>
                          <m:t>)</m:t>
                        </m:r>
                      </m:num>
                      <m:den>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den>
                    </m:f>
                  </m:oMath>
                </a14:m>
                <a:r>
                  <a:rPr lang="zh-CN" altLang="en-US" sz="2800" dirty="0"/>
                  <a:t>，     </a:t>
                </a:r>
                <a:r>
                  <a:rPr lang="en-US" sz="2800" dirty="0"/>
                  <a:t> </a:t>
                </a:r>
                <a14:m>
                  <m:oMath xmlns:m="http://schemas.openxmlformats.org/officeDocument/2006/math">
                    <m:r>
                      <a:rPr lang="en-US" sz="2800" i="1">
                        <a:latin typeface="Cambria Math" panose="02040503050406030204" pitchFamily="18" charset="0"/>
                      </a:rPr>
                      <m:t>𝑃</m:t>
                    </m:r>
                    <m:r>
                      <a:rPr lang="en-US" sz="2800" i="1">
                        <a:latin typeface="Cambria Math" panose="02040503050406030204" pitchFamily="18" charset="0"/>
                      </a:rPr>
                      <m:t>(</m:t>
                    </m:r>
                    <m:r>
                      <a:rPr lang="en-US" altLang="zh-CN" sz="2800" b="0" i="1" smtClean="0">
                        <a:latin typeface="Cambria Math" panose="02040503050406030204" pitchFamily="18" charset="0"/>
                      </a:rPr>
                      <m:t>𝐵</m:t>
                    </m:r>
                    <m:r>
                      <a:rPr lang="en-US" altLang="zh-CN" sz="2800" i="1">
                        <a:latin typeface="Cambria Math" panose="02040503050406030204" pitchFamily="18" charset="0"/>
                      </a:rPr>
                      <m:t>|</m:t>
                    </m:r>
                    <m:r>
                      <a:rPr lang="en-US" altLang="zh-CN" sz="2800" b="0" i="1" smtClean="0">
                        <a:latin typeface="Cambria Math" panose="02040503050406030204" pitchFamily="18" charset="0"/>
                      </a:rPr>
                      <m:t>𝐴</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b="0" i="1" smtClean="0">
                            <a:latin typeface="Cambria Math" panose="02040503050406030204" pitchFamily="18" charset="0"/>
                          </a:rPr>
                          <m:t>𝐵</m:t>
                        </m:r>
                        <m:r>
                          <a:rPr lang="en-US" altLang="zh-CN" sz="2800" i="1">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𝐴</m:t>
                        </m:r>
                        <m:r>
                          <a:rPr lang="en-US" altLang="zh-CN" sz="2800" i="1">
                            <a:latin typeface="Cambria Math" panose="02040503050406030204" pitchFamily="18" charset="0"/>
                            <a:ea typeface="Cambria Math" panose="02040503050406030204" pitchFamily="18" charset="0"/>
                          </a:rPr>
                          <m:t>)</m:t>
                        </m:r>
                      </m:num>
                      <m:den>
                        <m:r>
                          <a:rPr lang="en-US" sz="2800" i="1">
                            <a:latin typeface="Cambria Math" panose="02040503050406030204" pitchFamily="18" charset="0"/>
                          </a:rPr>
                          <m:t>𝑃</m:t>
                        </m:r>
                        <m:r>
                          <a:rPr lang="en-US" sz="2800" i="1">
                            <a:latin typeface="Cambria Math" panose="02040503050406030204" pitchFamily="18" charset="0"/>
                          </a:rPr>
                          <m:t>(</m:t>
                        </m:r>
                        <m:r>
                          <a:rPr lang="en-US" altLang="zh-CN" sz="2800" b="0" i="1" smtClean="0">
                            <a:latin typeface="Cambria Math" panose="02040503050406030204" pitchFamily="18" charset="0"/>
                          </a:rPr>
                          <m:t>𝐴</m:t>
                        </m:r>
                        <m:r>
                          <a:rPr lang="en-US" sz="2800" i="1">
                            <a:latin typeface="Cambria Math" panose="02040503050406030204" pitchFamily="18" charset="0"/>
                          </a:rPr>
                          <m:t>)</m:t>
                        </m:r>
                      </m:den>
                    </m:f>
                  </m:oMath>
                </a14:m>
                <a:r>
                  <a:rPr lang="zh-CN" altLang="en-US" sz="2800" dirty="0"/>
                  <a:t> </a:t>
                </a:r>
                <a:endParaRPr lang="en-US" sz="2800" dirty="0"/>
              </a:p>
              <a:p>
                <a:pPr marL="0" indent="0" algn="just">
                  <a:buNone/>
                </a:pPr>
                <a:r>
                  <a:rPr lang="zh-CN" altLang="en-US" sz="2800" dirty="0"/>
                  <a:t>                                        </a:t>
                </a:r>
                <a14:m>
                  <m:oMath xmlns:m="http://schemas.openxmlformats.org/officeDocument/2006/math">
                    <m:r>
                      <a:rPr lang="en-US" altLang="zh-CN" sz="2800" i="1" smtClean="0">
                        <a:latin typeface="Cambria Math" panose="02040503050406030204" pitchFamily="18" charset="0"/>
                        <a:ea typeface="Cambria Math" panose="02040503050406030204" pitchFamily="18" charset="0"/>
                      </a:rPr>
                      <m:t>∵</m:t>
                    </m:r>
                    <m:r>
                      <a:rPr lang="zh-CN" altLang="en-US" sz="2800" b="0" i="1" smtClean="0">
                        <a:latin typeface="Cambria Math" panose="02040503050406030204" pitchFamily="18" charset="0"/>
                        <a:ea typeface="Cambria Math" panose="02040503050406030204" pitchFamily="18" charset="0"/>
                      </a:rPr>
                      <m:t> </m:t>
                    </m:r>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ea typeface="Cambria Math" panose="02040503050406030204" pitchFamily="18" charset="0"/>
                          </a:rPr>
                          <m:t>𝐵</m:t>
                        </m:r>
                      </m:e>
                    </m:d>
                    <m:r>
                      <a:rPr lang="en-US" altLang="zh-CN" sz="2800" b="0" i="1" smtClean="0">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𝐵</m:t>
                        </m:r>
                        <m:r>
                          <a:rPr lang="en-US" altLang="zh-CN" sz="2800" i="1">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ea typeface="Cambria Math" panose="02040503050406030204" pitchFamily="18" charset="0"/>
                          </a:rPr>
                          <m:t>𝐴</m:t>
                        </m:r>
                      </m:e>
                    </m:d>
                  </m:oMath>
                </a14:m>
                <a:endParaRPr lang="en-US" altLang="zh-CN" sz="2800" i="1" dirty="0">
                  <a:latin typeface="Cambria Math" panose="02040503050406030204" pitchFamily="18" charset="0"/>
                  <a:ea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rPr>
                        <m:t>𝑃</m:t>
                      </m:r>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𝐴</m:t>
                          </m:r>
                        </m:e>
                        <m:e>
                          <m:r>
                            <a:rPr lang="en-US" altLang="zh-CN" sz="2800" b="0" i="1" smtClean="0">
                              <a:latin typeface="Cambria Math" panose="02040503050406030204" pitchFamily="18" charset="0"/>
                            </a:rPr>
                            <m:t>𝐵</m:t>
                          </m:r>
                        </m:e>
                      </m:d>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b="0" i="1" smtClean="0">
                              <a:latin typeface="Cambria Math" panose="02040503050406030204" pitchFamily="18" charset="0"/>
                            </a:rPr>
                            <m:t>𝐵</m:t>
                          </m:r>
                          <m:r>
                            <a:rPr lang="en-US" altLang="zh-CN" sz="2800" b="0" i="1" smtClean="0">
                              <a:latin typeface="Cambria Math" panose="02040503050406030204" pitchFamily="18" charset="0"/>
                            </a:rPr>
                            <m:t>|</m:t>
                          </m:r>
                          <m:r>
                            <a:rPr lang="en-US" altLang="zh-CN" sz="2800" i="1">
                              <a:latin typeface="Cambria Math" panose="02040503050406030204" pitchFamily="18" charset="0"/>
                            </a:rPr>
                            <m:t>𝐴</m:t>
                          </m:r>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b="0" i="1" smtClean="0">
                              <a:latin typeface="Cambria Math" panose="02040503050406030204" pitchFamily="18" charset="0"/>
                            </a:rPr>
                            <m:t>𝐴</m:t>
                          </m:r>
                          <m:r>
                            <a:rPr lang="en-US" altLang="zh-CN" sz="2800" i="1">
                              <a:latin typeface="Cambria Math" panose="02040503050406030204" pitchFamily="18" charset="0"/>
                            </a:rPr>
                            <m:t>)</m:t>
                          </m:r>
                          <m:r>
                            <m:rPr>
                              <m:nor/>
                            </m:rPr>
                            <a:rPr lang="en-US" altLang="zh-CN" sz="2800" i="1" dirty="0">
                              <a:latin typeface="Cambria Math" panose="02040503050406030204" pitchFamily="18" charset="0"/>
                            </a:rPr>
                            <m:t> </m:t>
                          </m:r>
                        </m:num>
                        <m:den>
                          <m:r>
                            <a:rPr lang="en-US" sz="2800" i="1">
                              <a:latin typeface="Cambria Math" panose="02040503050406030204" pitchFamily="18" charset="0"/>
                            </a:rPr>
                            <m:t>𝑃</m:t>
                          </m:r>
                          <m:r>
                            <a:rPr lang="en-US" sz="2800" i="1">
                              <a:latin typeface="Cambria Math" panose="02040503050406030204" pitchFamily="18" charset="0"/>
                            </a:rPr>
                            <m:t>(</m:t>
                          </m:r>
                          <m:r>
                            <a:rPr lang="en-US" sz="2800" i="1">
                              <a:latin typeface="Cambria Math" panose="02040503050406030204" pitchFamily="18" charset="0"/>
                            </a:rPr>
                            <m:t>𝐵</m:t>
                          </m:r>
                          <m:r>
                            <a:rPr lang="en-US" sz="2800" b="0" i="1" smtClean="0">
                              <a:latin typeface="Cambria Math" panose="02040503050406030204" pitchFamily="18" charset="0"/>
                            </a:rPr>
                            <m:t>)</m:t>
                          </m:r>
                        </m:den>
                      </m:f>
                    </m:oMath>
                  </m:oMathPara>
                </a14:m>
                <a:endParaRPr lang="en-US" altLang="zh-CN" sz="2800" i="1" dirty="0">
                  <a:latin typeface="Cambria Math" panose="02040503050406030204" pitchFamily="18" charset="0"/>
                </a:endParaRPr>
              </a:p>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由全概率公式可知，将全集</a:t>
                </a:r>
                <a:r>
                  <a:rPr lang="en-US" altLang="zh-CN" sz="2800" i="1" dirty="0">
                    <a:solidFill>
                      <a:schemeClr val="tx1"/>
                    </a:solidFill>
                    <a:latin typeface="Times New Roman" panose="02020603050405020304" pitchFamily="18" charset="0"/>
                    <a:ea typeface="黑体"/>
                    <a:cs typeface="Times New Roman" panose="02020603050405020304" pitchFamily="18" charset="0"/>
                  </a:rPr>
                  <a:t>S</a:t>
                </a:r>
                <a:r>
                  <a:rPr lang="zh-CN" altLang="en-US" sz="2800" dirty="0">
                    <a:solidFill>
                      <a:schemeClr val="tx1"/>
                    </a:solidFill>
                    <a:latin typeface="Times New Roman" panose="02020603050405020304" pitchFamily="18" charset="0"/>
                    <a:ea typeface="黑体"/>
                    <a:cs typeface="Times New Roman" panose="02020603050405020304" pitchFamily="18" charset="0"/>
                  </a:rPr>
                  <a:t>分为相互排斥的子集</a:t>
                </a:r>
                <a:r>
                  <a:rPr lang="en-US" altLang="zh-CN" sz="2800" i="1" dirty="0">
                    <a:solidFill>
                      <a:schemeClr val="tx1"/>
                    </a:solidFill>
                    <a:latin typeface="Times New Roman" panose="02020603050405020304" pitchFamily="18" charset="0"/>
                    <a:ea typeface="黑体"/>
                    <a:cs typeface="Times New Roman" panose="02020603050405020304" pitchFamily="18" charset="0"/>
                  </a:rPr>
                  <a:t>A</a:t>
                </a:r>
                <a:r>
                  <a:rPr lang="en-US" altLang="zh-CN" sz="2800" i="1" baseline="-25000" dirty="0">
                    <a:solidFill>
                      <a:schemeClr val="tx1"/>
                    </a:solidFill>
                    <a:latin typeface="Times New Roman" panose="02020603050405020304" pitchFamily="18" charset="0"/>
                    <a:ea typeface="黑体"/>
                    <a:cs typeface="Times New Roman" panose="02020603050405020304" pitchFamily="18" charset="0"/>
                  </a:rPr>
                  <a:t>i</a:t>
                </a:r>
                <a:r>
                  <a:rPr lang="en-US" altLang="zh-CN" sz="2800" dirty="0">
                    <a:solidFill>
                      <a:schemeClr val="tx1"/>
                    </a:solidFill>
                    <a:latin typeface="Times New Roman" panose="02020603050405020304" pitchFamily="18" charset="0"/>
                    <a:ea typeface="黑体"/>
                    <a:cs typeface="Times New Roman" panose="02020603050405020304" pitchFamily="18" charset="0"/>
                  </a:rPr>
                  <a:t>,</a:t>
                </a:r>
                <a:r>
                  <a:rPr lang="zh-CN" altLang="en-US" sz="2800" dirty="0">
                    <a:solidFill>
                      <a:schemeClr val="tx1"/>
                    </a:solidFill>
                    <a:latin typeface="Times New Roman" panose="02020603050405020304" pitchFamily="18" charset="0"/>
                    <a:ea typeface="黑体"/>
                    <a:cs typeface="Times New Roman" panose="02020603050405020304" pitchFamily="18" charset="0"/>
                  </a:rPr>
                  <a:t>  即</a:t>
                </a:r>
                <a:r>
                  <a:rPr lang="en-US" altLang="zh-CN" sz="2800" dirty="0">
                    <a:solidFill>
                      <a:schemeClr val="tx1"/>
                    </a:solidFill>
                    <a:latin typeface="Times New Roman" panose="02020603050405020304" pitchFamily="18" charset="0"/>
                    <a:ea typeface="黑体"/>
                    <a:cs typeface="Times New Roman" panose="02020603050405020304" pitchFamily="18" charset="0"/>
                  </a:rPr>
                  <a:t> </a:t>
                </a:r>
                <a14:m>
                  <m:oMath xmlns:m="http://schemas.openxmlformats.org/officeDocument/2006/math">
                    <m:nary>
                      <m:naryPr>
                        <m:chr m:val="∑"/>
                        <m:supHide m:val="on"/>
                        <m:ctrlPr>
                          <a:rPr lang="en-US" altLang="zh-CN" sz="2800" i="1" smtClean="0">
                            <a:solidFill>
                              <a:schemeClr val="tx1"/>
                            </a:solidFill>
                            <a:latin typeface="Cambria Math" panose="02040503050406030204" pitchFamily="18" charset="0"/>
                            <a:ea typeface="黑体"/>
                            <a:cs typeface="Times New Roman" panose="02020603050405020304" pitchFamily="18" charset="0"/>
                          </a:rPr>
                        </m:ctrlPr>
                      </m:naryPr>
                      <m:sub>
                        <m:r>
                          <m:rPr>
                            <m:brk m:alnAt="7"/>
                          </m:rPr>
                          <a:rPr lang="en-US" altLang="zh-CN" sz="2800" b="0" i="1" smtClean="0">
                            <a:solidFill>
                              <a:schemeClr val="tx1"/>
                            </a:solidFill>
                            <a:latin typeface="Cambria Math" panose="02040503050406030204" pitchFamily="18" charset="0"/>
                            <a:ea typeface="黑体"/>
                            <a:cs typeface="Times New Roman" panose="02020603050405020304" pitchFamily="18" charset="0"/>
                          </a:rPr>
                          <m:t>𝑖</m:t>
                        </m:r>
                      </m:sub>
                      <m:sup/>
                      <m:e>
                        <m:sSub>
                          <m:sSubPr>
                            <m:ctrlPr>
                              <a:rPr lang="en-US" altLang="zh-CN" sz="2800" i="1" smtClean="0">
                                <a:solidFill>
                                  <a:schemeClr val="tx1"/>
                                </a:solidFill>
                                <a:latin typeface="Cambria Math" panose="02040503050406030204" pitchFamily="18" charset="0"/>
                                <a:ea typeface="黑体"/>
                                <a:cs typeface="Times New Roman" panose="02020603050405020304" pitchFamily="18" charset="0"/>
                              </a:rPr>
                            </m:ctrlPr>
                          </m:sSubPr>
                          <m:e>
                            <m:r>
                              <a:rPr lang="en-US" altLang="zh-CN" sz="2800" b="0" i="1" smtClean="0">
                                <a:solidFill>
                                  <a:schemeClr val="tx1"/>
                                </a:solidFill>
                                <a:latin typeface="Cambria Math" panose="02040503050406030204" pitchFamily="18" charset="0"/>
                                <a:ea typeface="黑体"/>
                                <a:cs typeface="Times New Roman" panose="02020603050405020304" pitchFamily="18" charset="0"/>
                              </a:rPr>
                              <m:t>𝐴</m:t>
                            </m:r>
                          </m:e>
                          <m:sub>
                            <m:r>
                              <a:rPr lang="en-US" altLang="zh-CN" sz="2800" b="0" i="1" smtClean="0">
                                <a:solidFill>
                                  <a:schemeClr val="tx1"/>
                                </a:solidFill>
                                <a:latin typeface="Cambria Math" panose="02040503050406030204" pitchFamily="18" charset="0"/>
                                <a:ea typeface="黑体"/>
                                <a:cs typeface="Times New Roman" panose="02020603050405020304" pitchFamily="18" charset="0"/>
                              </a:rPr>
                              <m:t>𝑖</m:t>
                            </m:r>
                          </m:sub>
                        </m:sSub>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𝑆</m:t>
                        </m:r>
                      </m:e>
                    </m:nary>
                  </m:oMath>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𝑃</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𝐵</m:t>
                      </m:r>
                      <m:r>
                        <a:rPr lang="en-US" altLang="zh-CN" sz="2800" b="0" i="1" smtClean="0">
                          <a:latin typeface="Cambria Math" panose="02040503050406030204" pitchFamily="18" charset="0"/>
                        </a:rPr>
                        <m:t>)=</m:t>
                      </m:r>
                      <m:nary>
                        <m:naryPr>
                          <m:chr m:val="∑"/>
                          <m:supHide m:val="on"/>
                          <m:ctrlPr>
                            <a:rPr lang="en-US" altLang="zh-CN" sz="2800" i="1" smtClean="0">
                              <a:latin typeface="Cambria Math" panose="02040503050406030204" pitchFamily="18" charset="0"/>
                            </a:rPr>
                          </m:ctrlPr>
                        </m:naryPr>
                        <m:sub>
                          <m:r>
                            <m:rPr>
                              <m:brk m:alnAt="7"/>
                            </m:rPr>
                            <a:rPr lang="en-US" altLang="zh-CN" sz="2800" b="0" i="1" smtClean="0">
                              <a:latin typeface="Cambria Math" panose="02040503050406030204" pitchFamily="18" charset="0"/>
                            </a:rPr>
                            <m:t>𝑖</m:t>
                          </m:r>
                        </m:sub>
                        <m:sup/>
                        <m:e>
                          <m:r>
                            <a:rPr lang="en-US" sz="2800" i="1">
                              <a:latin typeface="Cambria Math" panose="02040503050406030204" pitchFamily="18" charset="0"/>
                            </a:rPr>
                            <m:t>𝑃</m:t>
                          </m:r>
                          <m:d>
                            <m:dPr>
                              <m:ctrlPr>
                                <a:rPr lang="en-US" sz="2800" i="1">
                                  <a:latin typeface="Cambria Math" panose="02040503050406030204" pitchFamily="18" charset="0"/>
                                </a:rPr>
                              </m:ctrlPr>
                            </m:dPr>
                            <m:e>
                              <m:r>
                                <a:rPr lang="en-US" altLang="zh-CN" sz="2800" i="1">
                                  <a:latin typeface="Cambria Math" panose="02040503050406030204" pitchFamily="18" charset="0"/>
                                </a:rPr>
                                <m:t>𝐵</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𝐴</m:t>
                                  </m:r>
                                </m:e>
                                <m:sub>
                                  <m:r>
                                    <a:rPr lang="en-US" altLang="zh-CN" sz="2800" b="0" i="1" smtClean="0">
                                      <a:latin typeface="Cambria Math" panose="02040503050406030204" pitchFamily="18" charset="0"/>
                                    </a:rPr>
                                    <m:t>𝑖</m:t>
                                  </m:r>
                                </m:sub>
                              </m:sSub>
                            </m:e>
                          </m:d>
                        </m:e>
                      </m:nary>
                      <m:r>
                        <a:rPr lang="en-US" altLang="zh-CN" sz="280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𝑃</m:t>
                      </m:r>
                      <m:r>
                        <a:rPr lang="en-US" altLang="zh-CN" sz="2800" b="0" i="1" smtClean="0">
                          <a:latin typeface="Cambria Math" panose="02040503050406030204" pitchFamily="18" charset="0"/>
                          <a:ea typeface="Cambria Math" panose="02040503050406030204" pitchFamily="18" charset="0"/>
                        </a:rPr>
                        <m:t>(</m:t>
                      </m:r>
                      <m:sSub>
                        <m:sSubPr>
                          <m:ctrlPr>
                            <a:rPr lang="en-US" altLang="zh-CN" sz="2800" b="0" i="1" smtClean="0">
                              <a:latin typeface="Cambria Math" panose="02040503050406030204" pitchFamily="18" charset="0"/>
                              <a:ea typeface="Cambria Math" panose="02040503050406030204" pitchFamily="18" charset="0"/>
                            </a:rPr>
                          </m:ctrlPr>
                        </m:sSubPr>
                        <m:e>
                          <m:r>
                            <a:rPr lang="en-US" altLang="zh-CN" sz="2800" b="0" i="1" smtClean="0">
                              <a:latin typeface="Cambria Math" panose="02040503050406030204" pitchFamily="18" charset="0"/>
                              <a:ea typeface="Cambria Math" panose="02040503050406030204" pitchFamily="18" charset="0"/>
                            </a:rPr>
                            <m:t>𝐴</m:t>
                          </m:r>
                        </m:e>
                        <m:sub>
                          <m:r>
                            <a:rPr lang="en-US" altLang="zh-CN" sz="2800" b="0" i="1" smtClean="0">
                              <a:latin typeface="Cambria Math" panose="02040503050406030204" pitchFamily="18" charset="0"/>
                              <a:ea typeface="Cambria Math" panose="02040503050406030204" pitchFamily="18" charset="0"/>
                            </a:rPr>
                            <m:t>𝑖</m:t>
                          </m:r>
                        </m:sub>
                      </m:sSub>
                      <m:r>
                        <a:rPr lang="en-US" altLang="zh-CN" sz="2800" b="0" i="1" smtClean="0">
                          <a:latin typeface="Cambria Math" panose="02040503050406030204" pitchFamily="18" charset="0"/>
                          <a:ea typeface="Cambria Math" panose="02040503050406030204" pitchFamily="18" charset="0"/>
                        </a:rPr>
                        <m:t>)</m:t>
                      </m:r>
                    </m:oMath>
                  </m:oMathPara>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𝐴</m:t>
                              </m:r>
                            </m:e>
                            <m:sub>
                              <m:r>
                                <a:rPr lang="en-US" altLang="zh-CN" sz="2800" b="0" i="1" smtClean="0">
                                  <a:latin typeface="Cambria Math" panose="02040503050406030204" pitchFamily="18" charset="0"/>
                                </a:rPr>
                                <m:t>𝑖</m:t>
                              </m:r>
                            </m:sub>
                          </m:sSub>
                        </m:e>
                        <m:e>
                          <m:r>
                            <a:rPr lang="en-US" altLang="zh-CN" sz="2800" i="1">
                              <a:latin typeface="Cambria Math" panose="02040503050406030204" pitchFamily="18" charset="0"/>
                            </a:rPr>
                            <m:t>𝐵</m:t>
                          </m:r>
                        </m:e>
                      </m:d>
                      <m:r>
                        <a:rPr lang="en-US" altLang="zh-CN" sz="2800" i="1">
                          <a:latin typeface="Cambria Math" panose="02040503050406030204" pitchFamily="18" charset="0"/>
                        </a:rPr>
                        <m:t>=</m:t>
                      </m:r>
                      <m:f>
                        <m:fPr>
                          <m:ctrlPr>
                            <a:rPr lang="en-US" altLang="zh-CN" sz="2800" i="1">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𝐵</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𝐴</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𝐴</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m:t>
                          </m:r>
                          <m:r>
                            <m:rPr>
                              <m:nor/>
                            </m:rPr>
                            <a:rPr lang="en-US" altLang="zh-CN" sz="2800" i="1" dirty="0">
                              <a:latin typeface="Cambria Math" panose="02040503050406030204" pitchFamily="18" charset="0"/>
                            </a:rPr>
                            <m:t> </m:t>
                          </m:r>
                        </m:num>
                        <m:den>
                          <m:r>
                            <a:rPr lang="en-US" sz="2800" i="1">
                              <a:latin typeface="Cambria Math" panose="02040503050406030204" pitchFamily="18" charset="0"/>
                            </a:rPr>
                            <m:t>𝑃</m:t>
                          </m:r>
                          <m:r>
                            <a:rPr lang="en-US" sz="2800" i="1">
                              <a:latin typeface="Cambria Math" panose="02040503050406030204" pitchFamily="18" charset="0"/>
                            </a:rPr>
                            <m:t>(</m:t>
                          </m:r>
                          <m:r>
                            <a:rPr lang="en-US" sz="2800" i="1">
                              <a:latin typeface="Cambria Math" panose="02040503050406030204" pitchFamily="18" charset="0"/>
                            </a:rPr>
                            <m:t>𝐵</m:t>
                          </m:r>
                          <m:r>
                            <a:rPr lang="en-US" sz="2800" i="1">
                              <a:latin typeface="Cambria Math" panose="02040503050406030204" pitchFamily="18" charset="0"/>
                            </a:rPr>
                            <m:t>)</m:t>
                          </m:r>
                        </m:den>
                      </m:f>
                      <m:r>
                        <a:rPr lang="en-US" sz="2800" b="0" i="1" smtClean="0">
                          <a:latin typeface="Cambria Math" panose="02040503050406030204" pitchFamily="18" charset="0"/>
                        </a:rPr>
                        <m:t>=</m:t>
                      </m:r>
                      <m:f>
                        <m:fPr>
                          <m:ctrlPr>
                            <a:rPr lang="en-US" altLang="zh-CN" sz="2800" i="1">
                              <a:latin typeface="Cambria Math" panose="02040503050406030204" pitchFamily="18" charset="0"/>
                            </a:rPr>
                          </m:ctrlPr>
                        </m:fPr>
                        <m:num>
                          <m:r>
                            <a:rPr lang="en-US" altLang="zh-CN" sz="2800" i="1">
                              <a:latin typeface="Cambria Math" panose="02040503050406030204" pitchFamily="18" charset="0"/>
                            </a:rPr>
                            <m:t>𝑃</m:t>
                          </m:r>
                          <m:r>
                            <a:rPr lang="en-US" altLang="zh-CN" sz="2800" i="1">
                              <a:latin typeface="Cambria Math" panose="02040503050406030204" pitchFamily="18" charset="0"/>
                            </a:rPr>
                            <m:t>(</m:t>
                          </m:r>
                          <m:r>
                            <a:rPr lang="en-US" altLang="zh-CN" sz="2800" i="1">
                              <a:latin typeface="Cambria Math" panose="02040503050406030204" pitchFamily="18" charset="0"/>
                            </a:rPr>
                            <m:t>𝐵</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𝐴</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m:t>
                          </m:r>
                          <m:r>
                            <a:rPr lang="en-US" altLang="zh-CN" sz="2800" i="1">
                              <a:latin typeface="Cambria Math" panose="02040503050406030204" pitchFamily="18" charset="0"/>
                            </a:rPr>
                            <m:t>𝑃</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𝐴</m:t>
                              </m:r>
                            </m:e>
                            <m:sub>
                              <m:r>
                                <a:rPr lang="en-US" altLang="zh-CN" sz="2800" i="1">
                                  <a:latin typeface="Cambria Math" panose="02040503050406030204" pitchFamily="18" charset="0"/>
                                </a:rPr>
                                <m:t>𝑖</m:t>
                              </m:r>
                            </m:sub>
                          </m:sSub>
                          <m:r>
                            <a:rPr lang="en-US" altLang="zh-CN" sz="2800" i="1">
                              <a:latin typeface="Cambria Math" panose="02040503050406030204" pitchFamily="18" charset="0"/>
                            </a:rPr>
                            <m:t>)</m:t>
                          </m:r>
                          <m:r>
                            <m:rPr>
                              <m:nor/>
                            </m:rPr>
                            <a:rPr lang="en-US" altLang="zh-CN" sz="2800" i="1" dirty="0">
                              <a:latin typeface="Cambria Math" panose="02040503050406030204" pitchFamily="18" charset="0"/>
                            </a:rPr>
                            <m:t> </m:t>
                          </m:r>
                        </m:num>
                        <m:den>
                          <m:nary>
                            <m:naryPr>
                              <m:chr m:val="∑"/>
                              <m:supHide m:val="on"/>
                              <m:ctrlPr>
                                <a:rPr lang="en-US" altLang="zh-CN" sz="2800" i="1">
                                  <a:latin typeface="Cambria Math" panose="02040503050406030204" pitchFamily="18" charset="0"/>
                                </a:rPr>
                              </m:ctrlPr>
                            </m:naryPr>
                            <m:sub>
                              <m:r>
                                <m:rPr>
                                  <m:brk m:alnAt="7"/>
                                </m:rPr>
                                <a:rPr lang="en-US" altLang="zh-CN" sz="2800" i="1">
                                  <a:latin typeface="Cambria Math" panose="02040503050406030204" pitchFamily="18" charset="0"/>
                                </a:rPr>
                                <m:t>𝑖</m:t>
                              </m:r>
                            </m:sub>
                            <m:sup/>
                            <m:e>
                              <m:r>
                                <a:rPr lang="en-US" sz="2800" i="1">
                                  <a:latin typeface="Cambria Math" panose="02040503050406030204" pitchFamily="18" charset="0"/>
                                </a:rPr>
                                <m:t>𝑃</m:t>
                              </m:r>
                              <m:d>
                                <m:dPr>
                                  <m:ctrlPr>
                                    <a:rPr lang="en-US" sz="2800" i="1">
                                      <a:latin typeface="Cambria Math" panose="02040503050406030204" pitchFamily="18" charset="0"/>
                                    </a:rPr>
                                  </m:ctrlPr>
                                </m:dPr>
                                <m:e>
                                  <m:r>
                                    <a:rPr lang="en-US" altLang="zh-CN" sz="2800" i="1">
                                      <a:latin typeface="Cambria Math" panose="02040503050406030204" pitchFamily="18" charset="0"/>
                                    </a:rPr>
                                    <m:t>𝐵</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𝐴</m:t>
                                      </m:r>
                                    </m:e>
                                    <m:sub>
                                      <m:r>
                                        <a:rPr lang="en-US" altLang="zh-CN" sz="2800" i="1">
                                          <a:latin typeface="Cambria Math" panose="02040503050406030204" pitchFamily="18" charset="0"/>
                                        </a:rPr>
                                        <m:t>𝑖</m:t>
                                      </m:r>
                                    </m:sub>
                                  </m:sSub>
                                </m:e>
                              </m:d>
                            </m:e>
                          </m:nary>
                          <m:r>
                            <a:rPr lang="en-US" altLang="zh-CN" sz="2800" i="1">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ea typeface="Cambria Math" panose="02040503050406030204" pitchFamily="18" charset="0"/>
                            </a:rPr>
                            <m:t>𝑃</m:t>
                          </m:r>
                          <m:r>
                            <a:rPr lang="en-US" altLang="zh-CN" sz="2800" i="1">
                              <a:latin typeface="Cambria Math" panose="02040503050406030204" pitchFamily="18" charset="0"/>
                              <a:ea typeface="Cambria Math" panose="02040503050406030204" pitchFamily="18" charset="0"/>
                            </a:rPr>
                            <m:t>(</m:t>
                          </m:r>
                          <m:sSub>
                            <m:sSubPr>
                              <m:ctrlPr>
                                <a:rPr lang="en-US" altLang="zh-CN" sz="2800" i="1">
                                  <a:latin typeface="Cambria Math" panose="02040503050406030204" pitchFamily="18" charset="0"/>
                                  <a:ea typeface="Cambria Math" panose="02040503050406030204" pitchFamily="18" charset="0"/>
                                </a:rPr>
                              </m:ctrlPr>
                            </m:sSubPr>
                            <m:e>
                              <m:r>
                                <a:rPr lang="en-US" altLang="zh-CN" sz="2800" i="1">
                                  <a:latin typeface="Cambria Math" panose="02040503050406030204" pitchFamily="18" charset="0"/>
                                  <a:ea typeface="Cambria Math" panose="02040503050406030204" pitchFamily="18" charset="0"/>
                                </a:rPr>
                                <m:t>𝐴</m:t>
                              </m:r>
                            </m:e>
                            <m:sub>
                              <m:r>
                                <a:rPr lang="en-US" altLang="zh-CN" sz="2800" i="1">
                                  <a:latin typeface="Cambria Math" panose="02040503050406030204" pitchFamily="18" charset="0"/>
                                  <a:ea typeface="Cambria Math" panose="02040503050406030204" pitchFamily="18" charset="0"/>
                                </a:rPr>
                                <m:t>𝑖</m:t>
                              </m:r>
                            </m:sub>
                          </m:sSub>
                          <m:r>
                            <a:rPr lang="en-US" altLang="zh-CN" sz="2800" i="1">
                              <a:latin typeface="Cambria Math" panose="02040503050406030204" pitchFamily="18" charset="0"/>
                              <a:ea typeface="Cambria Math" panose="02040503050406030204" pitchFamily="18" charset="0"/>
                            </a:rPr>
                            <m:t>)</m:t>
                          </m:r>
                          <m:r>
                            <m:rPr>
                              <m:nor/>
                            </m:rPr>
                            <a:rPr lang="en-US" altLang="zh-CN" sz="2800" dirty="0">
                              <a:solidFill>
                                <a:schemeClr val="tx1"/>
                              </a:solidFill>
                              <a:latin typeface="Times New Roman" panose="02020603050405020304" pitchFamily="18" charset="0"/>
                              <a:ea typeface="黑体"/>
                              <a:cs typeface="Times New Roman" panose="02020603050405020304" pitchFamily="18" charset="0"/>
                            </a:rPr>
                            <m:t> </m:t>
                          </m:r>
                        </m:den>
                      </m:f>
                    </m:oMath>
                  </m:oMathPara>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p:txBody>
          </p:sp>
        </mc:Choice>
        <mc:Fallback xmlns="">
          <p:sp>
            <p:nvSpPr>
              <p:cNvPr id="18" name="Content Placeholder 2">
                <a:extLst>
                  <a:ext uri="{FF2B5EF4-FFF2-40B4-BE49-F238E27FC236}">
                    <a16:creationId xmlns:a16="http://schemas.microsoft.com/office/drawing/2014/main" id="{D2BEF875-7B46-F14C-8D7C-4D574FA4BA33}"/>
                  </a:ext>
                </a:extLst>
              </p:cNvPr>
              <p:cNvSpPr txBox="1">
                <a:spLocks noRot="1" noChangeAspect="1" noMove="1" noResize="1" noEditPoints="1" noAdjustHandles="1" noChangeArrowheads="1" noChangeShapeType="1" noTextEdit="1"/>
              </p:cNvSpPr>
              <p:nvPr/>
            </p:nvSpPr>
            <p:spPr>
              <a:xfrm>
                <a:off x="1082891" y="1141372"/>
                <a:ext cx="10695821" cy="5608141"/>
              </a:xfrm>
              <a:prstGeom prst="rect">
                <a:avLst/>
              </a:prstGeom>
              <a:blipFill>
                <a:blip r:embed="rId3"/>
                <a:stretch>
                  <a:fillRect l="-1068" b="-3620"/>
                </a:stretch>
              </a:blipFill>
            </p:spPr>
            <p:txBody>
              <a:bodyPr/>
              <a:lstStyle/>
              <a:p>
                <a:r>
                  <a:rPr lang="en-US">
                    <a:noFill/>
                  </a:rPr>
                  <a:t> </a:t>
                </a:r>
              </a:p>
            </p:txBody>
          </p:sp>
        </mc:Fallback>
      </mc:AlternateContent>
    </p:spTree>
    <p:extLst>
      <p:ext uri="{BB962C8B-B14F-4D97-AF65-F5344CB8AC3E}">
        <p14:creationId xmlns:p14="http://schemas.microsoft.com/office/powerpoint/2010/main" val="357804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12</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概率计算例题：</a:t>
            </a:r>
          </a:p>
        </p:txBody>
      </p:sp>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539661" y="1220460"/>
            <a:ext cx="11223553" cy="1716678"/>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有三个相同的钱袋</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1</a:t>
            </a:r>
            <a:r>
              <a:rPr lang="zh-CN" altLang="en-US" sz="2800" dirty="0">
                <a:solidFill>
                  <a:schemeClr val="tx1"/>
                </a:solidFill>
                <a:latin typeface="黑体"/>
                <a:ea typeface="黑体"/>
                <a:cs typeface="黑体"/>
              </a:rPr>
              <a:t>，</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2</a:t>
            </a:r>
            <a:r>
              <a:rPr lang="zh-CN" altLang="en-US" sz="2800" dirty="0">
                <a:solidFill>
                  <a:schemeClr val="tx1"/>
                </a:solidFill>
                <a:latin typeface="黑体"/>
                <a:ea typeface="黑体"/>
                <a:cs typeface="黑体"/>
              </a:rPr>
              <a:t>，</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3</a:t>
            </a:r>
            <a:r>
              <a:rPr lang="zh-CN" altLang="en-US" sz="2800" dirty="0">
                <a:solidFill>
                  <a:schemeClr val="tx1"/>
                </a:solidFill>
                <a:latin typeface="黑体"/>
                <a:ea typeface="黑体"/>
                <a:cs typeface="黑体"/>
              </a:rPr>
              <a:t>。</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1</a:t>
            </a:r>
            <a:r>
              <a:rPr lang="zh-CN" altLang="en-US" sz="2800" dirty="0">
                <a:solidFill>
                  <a:schemeClr val="tx1"/>
                </a:solidFill>
                <a:latin typeface="黑体"/>
                <a:ea typeface="黑体"/>
                <a:cs typeface="黑体"/>
              </a:rPr>
              <a:t>内装</a:t>
            </a:r>
            <a:r>
              <a:rPr lang="en-US" altLang="zh-CN" sz="2800" dirty="0">
                <a:solidFill>
                  <a:schemeClr val="tx1"/>
                </a:solidFill>
                <a:latin typeface="黑体"/>
                <a:ea typeface="黑体"/>
                <a:cs typeface="黑体"/>
              </a:rPr>
              <a:t>2</a:t>
            </a:r>
            <a:r>
              <a:rPr lang="zh-CN" altLang="en-US" sz="2800" dirty="0">
                <a:solidFill>
                  <a:schemeClr val="tx1"/>
                </a:solidFill>
                <a:latin typeface="黑体"/>
                <a:ea typeface="黑体"/>
                <a:cs typeface="黑体"/>
              </a:rPr>
              <a:t>枚金币，</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2</a:t>
            </a:r>
            <a:r>
              <a:rPr lang="zh-CN" altLang="en-US" sz="2800" dirty="0">
                <a:solidFill>
                  <a:schemeClr val="tx1"/>
                </a:solidFill>
                <a:latin typeface="黑体"/>
                <a:ea typeface="黑体"/>
                <a:cs typeface="黑体"/>
              </a:rPr>
              <a:t>内装金币、银币各一枚，</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3</a:t>
            </a:r>
            <a:r>
              <a:rPr lang="zh-CN" altLang="en-US" sz="2800" dirty="0">
                <a:solidFill>
                  <a:schemeClr val="tx1"/>
                </a:solidFill>
                <a:latin typeface="黑体"/>
                <a:ea typeface="黑体"/>
                <a:cs typeface="黑体"/>
              </a:rPr>
              <a:t>内装</a:t>
            </a:r>
            <a:r>
              <a:rPr lang="en-US" altLang="zh-CN" sz="2800" dirty="0">
                <a:solidFill>
                  <a:schemeClr val="tx1"/>
                </a:solidFill>
                <a:latin typeface="黑体"/>
                <a:ea typeface="黑体"/>
                <a:cs typeface="黑体"/>
              </a:rPr>
              <a:t>2</a:t>
            </a:r>
            <a:r>
              <a:rPr lang="zh-CN" altLang="en-US" sz="2800" dirty="0">
                <a:solidFill>
                  <a:schemeClr val="tx1"/>
                </a:solidFill>
                <a:latin typeface="黑体"/>
                <a:ea typeface="黑体"/>
                <a:cs typeface="黑体"/>
              </a:rPr>
              <a:t>枚银币。随机地选取一个钱袋并摸出一枚钱币，设摸到的是一枚金币，问该钱袋内余下的也是一枚金币的概率为多大？</a:t>
            </a:r>
            <a:endParaRPr lang="en-US" sz="2800" dirty="0">
              <a:solidFill>
                <a:schemeClr val="tx1"/>
              </a:solidFill>
              <a:latin typeface="黑体"/>
              <a:ea typeface="黑体"/>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6AE68265-3C1A-2244-8E35-C0AABBD99B3A}"/>
                  </a:ext>
                </a:extLst>
              </p:cNvPr>
              <p:cNvSpPr txBox="1">
                <a:spLocks/>
              </p:cNvSpPr>
              <p:nvPr/>
            </p:nvSpPr>
            <p:spPr>
              <a:xfrm>
                <a:off x="1157996" y="2937138"/>
                <a:ext cx="10494343" cy="3784338"/>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r>
                  <a:rPr lang="zh-CN" altLang="en-US" sz="2800" dirty="0">
                    <a:latin typeface="黑体"/>
                    <a:ea typeface="黑体"/>
                    <a:cs typeface="黑体"/>
                  </a:rPr>
                  <a:t>解：</a:t>
                </a:r>
                <a:r>
                  <a:rPr lang="zh-CN" altLang="en-US" sz="2800" dirty="0">
                    <a:solidFill>
                      <a:schemeClr val="tx1"/>
                    </a:solidFill>
                    <a:latin typeface="黑体"/>
                    <a:ea typeface="黑体"/>
                    <a:cs typeface="黑体"/>
                  </a:rPr>
                  <a:t>令第一次摸得金币是事件</a:t>
                </a:r>
                <a:r>
                  <a:rPr lang="en-US" altLang="zh-CN" sz="2800" dirty="0">
                    <a:solidFill>
                      <a:schemeClr val="tx1"/>
                    </a:solidFill>
                    <a:latin typeface="黑体"/>
                    <a:ea typeface="黑体"/>
                    <a:cs typeface="黑体"/>
                  </a:rPr>
                  <a:t>A</a:t>
                </a:r>
                <a:r>
                  <a:rPr lang="zh-CN" altLang="en-US" sz="2800" dirty="0">
                    <a:solidFill>
                      <a:schemeClr val="tx1"/>
                    </a:solidFill>
                    <a:latin typeface="黑体"/>
                    <a:ea typeface="黑体"/>
                    <a:cs typeface="黑体"/>
                  </a:rPr>
                  <a:t>，因为只有选取的钱袋是</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1</a:t>
                </a:r>
                <a:r>
                  <a:rPr lang="zh-CN" altLang="en-US" sz="2800" dirty="0">
                    <a:solidFill>
                      <a:schemeClr val="tx1"/>
                    </a:solidFill>
                    <a:latin typeface="黑体"/>
                    <a:ea typeface="黑体"/>
                    <a:cs typeface="黑体"/>
                  </a:rPr>
                  <a:t>时余下的才是金币，所以该问题实际上是要求条件概率</a:t>
                </a:r>
                <a14:m>
                  <m:oMath xmlns:m="http://schemas.openxmlformats.org/officeDocument/2006/math">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i="1">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i="1">
                            <a:latin typeface="Cambria Math" panose="02040503050406030204" pitchFamily="18" charset="0"/>
                          </a:rPr>
                          <m:t>𝐴</m:t>
                        </m:r>
                      </m:e>
                    </m:d>
                  </m:oMath>
                </a14:m>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pPr marL="0" indent="0" algn="just">
                  <a:buNone/>
                </a:pPr>
                <a:r>
                  <a:rPr lang="zh-CN" altLang="en-US" sz="2800" dirty="0">
                    <a:solidFill>
                      <a:schemeClr val="tx1"/>
                    </a:solidFill>
                    <a:latin typeface="黑体"/>
                    <a:ea typeface="黑体"/>
                    <a:cs typeface="黑体"/>
                  </a:rPr>
                  <a:t>根据已知条件，从三个钱袋中摸得一枚金币的条件概率分别是</a:t>
                </a:r>
                <a:endParaRPr lang="en-US" altLang="zh-CN" sz="2800" dirty="0">
                  <a:solidFill>
                    <a:schemeClr val="tx1"/>
                  </a:solidFill>
                  <a:latin typeface="黑体"/>
                  <a:ea typeface="黑体"/>
                  <a:cs typeface="黑体"/>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b="0" i="1" smtClean="0">
                              <a:latin typeface="Cambria Math" panose="02040503050406030204" pitchFamily="18" charset="0"/>
                            </a:rPr>
                            <m:t>|</m:t>
                          </m:r>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𝐵</m:t>
                              </m:r>
                            </m:e>
                            <m:sub>
                              <m:r>
                                <a:rPr lang="en-US" altLang="zh-CN" sz="2800" b="0" i="1" smtClean="0">
                                  <a:latin typeface="Cambria Math" panose="02040503050406030204" pitchFamily="18" charset="0"/>
                                </a:rPr>
                                <m:t>1</m:t>
                              </m:r>
                            </m:sub>
                          </m:sSub>
                        </m:e>
                      </m:d>
                      <m:r>
                        <a:rPr lang="en-US" altLang="zh-CN" sz="2800" i="1">
                          <a:latin typeface="Cambria Math" panose="02040503050406030204" pitchFamily="18" charset="0"/>
                        </a:rPr>
                        <m:t>=</m:t>
                      </m:r>
                      <m:r>
                        <a:rPr lang="en-US" altLang="zh-CN" sz="2800" b="0" i="1" smtClean="0">
                          <a:latin typeface="Cambria Math" panose="02040503050406030204" pitchFamily="18" charset="0"/>
                        </a:rPr>
                        <m:t>1</m:t>
                      </m:r>
                      <m:r>
                        <a:rPr lang="zh-CN" altLang="en-US" sz="2800" b="0" i="1" smtClean="0">
                          <a:latin typeface="Cambria Math" panose="02040503050406030204" pitchFamily="18" charset="0"/>
                        </a:rPr>
                        <m:t>，</m:t>
                      </m:r>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2</m:t>
                              </m:r>
                            </m:sub>
                          </m:sSub>
                        </m:e>
                      </m:d>
                      <m:r>
                        <a:rPr lang="en-US" altLang="zh-CN" sz="2800" i="1">
                          <a:latin typeface="Cambria Math" panose="02040503050406030204" pitchFamily="18" charset="0"/>
                        </a:rPr>
                        <m:t>=</m:t>
                      </m:r>
                      <m:f>
                        <m:fPr>
                          <m:type m:val="lin"/>
                          <m:ctrlPr>
                            <a:rPr lang="en-US" altLang="zh-CN" sz="280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2</m:t>
                          </m:r>
                        </m:den>
                      </m:f>
                      <m:r>
                        <a:rPr lang="zh-CN" altLang="en-US" sz="2800" b="0" i="1" smtClean="0">
                          <a:latin typeface="Cambria Math" panose="02040503050406030204" pitchFamily="18" charset="0"/>
                        </a:rPr>
                        <m:t>，</m:t>
                      </m:r>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3</m:t>
                              </m:r>
                            </m:sub>
                          </m:sSub>
                        </m:e>
                      </m:d>
                      <m:r>
                        <a:rPr lang="en-US" altLang="zh-CN" sz="2800" i="1">
                          <a:latin typeface="Cambria Math" panose="02040503050406030204" pitchFamily="18" charset="0"/>
                        </a:rPr>
                        <m:t>=</m:t>
                      </m:r>
                      <m:r>
                        <a:rPr lang="en-US" altLang="zh-CN" sz="2800" b="0" i="1" smtClean="0">
                          <a:latin typeface="Cambria Math" panose="02040503050406030204" pitchFamily="18" charset="0"/>
                        </a:rPr>
                        <m:t>0</m:t>
                      </m:r>
                    </m:oMath>
                  </m:oMathPara>
                </a14:m>
                <a:endParaRPr lang="en-US" altLang="zh-CN" sz="2800" b="0" dirty="0">
                  <a:latin typeface="Times New Roman" panose="02020603050405020304" pitchFamily="18" charset="0"/>
                </a:endParaRPr>
              </a:p>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由于钱袋是随机选定的，选中</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1</a:t>
                </a:r>
                <a:r>
                  <a:rPr lang="zh-CN" altLang="en-US" sz="2800" dirty="0">
                    <a:solidFill>
                      <a:schemeClr val="tx1"/>
                    </a:solidFill>
                    <a:latin typeface="黑体"/>
                    <a:ea typeface="黑体"/>
                    <a:cs typeface="黑体"/>
                  </a:rPr>
                  <a:t>，</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2</a:t>
                </a:r>
                <a:r>
                  <a:rPr lang="zh-CN" altLang="en-US" sz="2800" dirty="0">
                    <a:solidFill>
                      <a:schemeClr val="tx1"/>
                    </a:solidFill>
                    <a:latin typeface="黑体"/>
                    <a:ea typeface="黑体"/>
                    <a:cs typeface="黑体"/>
                  </a:rPr>
                  <a:t>，</a:t>
                </a:r>
                <a:r>
                  <a:rPr lang="en-US" altLang="zh-CN" sz="2800" dirty="0">
                    <a:solidFill>
                      <a:schemeClr val="tx1"/>
                    </a:solidFill>
                    <a:latin typeface="黑体"/>
                    <a:ea typeface="黑体"/>
                    <a:cs typeface="黑体"/>
                  </a:rPr>
                  <a:t>B</a:t>
                </a:r>
                <a:r>
                  <a:rPr lang="en-US" altLang="zh-CN" sz="2800" baseline="-25000" dirty="0">
                    <a:solidFill>
                      <a:schemeClr val="tx1"/>
                    </a:solidFill>
                    <a:latin typeface="黑体"/>
                    <a:ea typeface="黑体"/>
                    <a:cs typeface="黑体"/>
                  </a:rPr>
                  <a:t>3</a:t>
                </a:r>
                <a:r>
                  <a:rPr lang="zh-CN" altLang="en-US" sz="2800" dirty="0">
                    <a:solidFill>
                      <a:schemeClr val="tx1"/>
                    </a:solidFill>
                    <a:latin typeface="Times New Roman" panose="02020603050405020304" pitchFamily="18" charset="0"/>
                    <a:ea typeface="黑体"/>
                    <a:cs typeface="Times New Roman" panose="02020603050405020304" pitchFamily="18" charset="0"/>
                  </a:rPr>
                  <a:t>的概率相等</a:t>
                </a:r>
                <a:r>
                  <a:rPr lang="en-US" altLang="zh-CN" sz="2800" dirty="0">
                    <a:solidFill>
                      <a:schemeClr val="tx1"/>
                    </a:solidFill>
                    <a:latin typeface="Times New Roman" panose="02020603050405020304" pitchFamily="18" charset="0"/>
                    <a:ea typeface="黑体"/>
                    <a:cs typeface="Times New Roman" panose="02020603050405020304" pitchFamily="18" charset="0"/>
                  </a:rPr>
                  <a:t>,</a:t>
                </a:r>
                <a:r>
                  <a:rPr lang="zh-CN" altLang="en-US" sz="2800" dirty="0">
                    <a:solidFill>
                      <a:schemeClr val="tx1"/>
                    </a:solidFill>
                    <a:latin typeface="Times New Roman" panose="02020603050405020304" pitchFamily="18" charset="0"/>
                    <a:ea typeface="黑体"/>
                    <a:cs typeface="Times New Roman" panose="02020603050405020304" pitchFamily="18" charset="0"/>
                  </a:rPr>
                  <a:t>故有：   </a:t>
                </a:r>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𝐵</m:t>
                              </m:r>
                            </m:e>
                            <m:sub>
                              <m:r>
                                <a:rPr lang="en-US" altLang="zh-CN" sz="2800" b="0" i="1" smtClean="0">
                                  <a:latin typeface="Cambria Math" panose="02040503050406030204" pitchFamily="18" charset="0"/>
                                </a:rPr>
                                <m:t>1</m:t>
                              </m:r>
                            </m:sub>
                          </m:sSub>
                        </m:e>
                      </m:d>
                      <m:r>
                        <a:rPr lang="en-US" altLang="zh-CN" sz="2800" b="0" i="1" smtClean="0">
                          <a:latin typeface="Cambria Math" panose="02040503050406030204" pitchFamily="18" charset="0"/>
                        </a:rPr>
                        <m:t>=</m:t>
                      </m:r>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2</m:t>
                              </m:r>
                            </m:sub>
                          </m:sSub>
                        </m:e>
                      </m:d>
                      <m:r>
                        <a:rPr lang="en-US" altLang="zh-CN" sz="2800" b="0" i="1" smtClean="0">
                          <a:latin typeface="Cambria Math" panose="02040503050406030204" pitchFamily="18" charset="0"/>
                        </a:rPr>
                        <m:t>=</m:t>
                      </m:r>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3</m:t>
                              </m:r>
                            </m:sub>
                          </m:sSub>
                        </m:e>
                      </m:d>
                      <m:r>
                        <a:rPr lang="en-US" altLang="zh-CN" sz="2800" b="0" i="1" smtClean="0">
                          <a:latin typeface="Cambria Math" panose="02040503050406030204" pitchFamily="18" charset="0"/>
                        </a:rPr>
                        <m:t>=</m:t>
                      </m:r>
                      <m:f>
                        <m:fPr>
                          <m:type m:val="lin"/>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3</m:t>
                          </m:r>
                        </m:den>
                      </m:f>
                    </m:oMath>
                  </m:oMathPara>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marL="0" indent="0" algn="just">
                  <a:buNone/>
                </a:pPr>
                <a:r>
                  <a:rPr lang="zh-CN" altLang="en-US" sz="2800" dirty="0">
                    <a:solidFill>
                      <a:schemeClr val="tx1"/>
                    </a:solidFill>
                    <a:latin typeface="Times New Roman" panose="02020603050405020304" pitchFamily="18" charset="0"/>
                    <a:ea typeface="黑体"/>
                    <a:cs typeface="Times New Roman" panose="02020603050405020304" pitchFamily="18" charset="0"/>
                  </a:rPr>
                  <a:t>根据贝叶斯定理可得：</a:t>
                </a:r>
                <a14:m>
                  <m:oMath xmlns:m="http://schemas.openxmlformats.org/officeDocument/2006/math">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sz="2800" i="1" smtClean="0">
                                <a:latin typeface="Cambria Math" panose="02040503050406030204" pitchFamily="18" charset="0"/>
                              </a:rPr>
                            </m:ctrlPr>
                          </m:sSubPr>
                          <m:e>
                            <m:r>
                              <a:rPr lang="en-US" altLang="zh-CN" sz="2800" b="0" i="1" smtClean="0">
                                <a:latin typeface="Cambria Math" panose="02040503050406030204" pitchFamily="18" charset="0"/>
                              </a:rPr>
                              <m:t>𝐵</m:t>
                            </m:r>
                          </m:e>
                          <m:sub>
                            <m:r>
                              <a:rPr lang="en-US" altLang="zh-CN" sz="2800" b="0" i="1" smtClean="0">
                                <a:latin typeface="Cambria Math" panose="02040503050406030204" pitchFamily="18" charset="0"/>
                              </a:rPr>
                              <m:t>1</m:t>
                            </m:r>
                          </m:sub>
                        </m:sSub>
                      </m:e>
                      <m:e>
                        <m:r>
                          <a:rPr lang="en-US" altLang="zh-CN" sz="2800" b="0" i="1" smtClean="0">
                            <a:latin typeface="Cambria Math" panose="02040503050406030204" pitchFamily="18" charset="0"/>
                          </a:rPr>
                          <m:t>𝐴</m:t>
                        </m:r>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i="1">
                                    <a:latin typeface="Cambria Math" panose="02040503050406030204" pitchFamily="18" charset="0"/>
                                  </a:rPr>
                                  <m:t>1</m:t>
                                </m:r>
                              </m:sub>
                            </m:sSub>
                          </m:e>
                        </m:d>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i="1">
                                    <a:latin typeface="Cambria Math" panose="02040503050406030204" pitchFamily="18" charset="0"/>
                                  </a:rPr>
                                  <m:t>1</m:t>
                                </m:r>
                              </m:sub>
                            </m:sSub>
                          </m:e>
                        </m:d>
                      </m:num>
                      <m:den>
                        <m:nary>
                          <m:naryPr>
                            <m:chr m:val="∑"/>
                            <m:ctrlPr>
                              <a:rPr lang="en-US" altLang="zh-CN" sz="2800" i="1" smtClean="0">
                                <a:latin typeface="Cambria Math" panose="02040503050406030204" pitchFamily="18" charset="0"/>
                                <a:ea typeface="Cambria Math" panose="02040503050406030204" pitchFamily="18" charset="0"/>
                              </a:rPr>
                            </m:ctrlPr>
                          </m:naryPr>
                          <m:sub>
                            <m:r>
                              <m:rPr>
                                <m:brk m:alnAt="23"/>
                              </m:rPr>
                              <a:rPr lang="en-US" altLang="zh-CN" sz="2800" b="0" i="1" smtClean="0">
                                <a:latin typeface="Cambria Math" panose="02040503050406030204" pitchFamily="18" charset="0"/>
                                <a:ea typeface="Cambria Math" panose="02040503050406030204" pitchFamily="18" charset="0"/>
                              </a:rPr>
                              <m:t>𝑖</m:t>
                            </m:r>
                            <m:r>
                              <a:rPr lang="en-US" altLang="zh-CN" sz="2800" b="0" i="1" smtClean="0">
                                <a:latin typeface="Cambria Math" panose="02040503050406030204" pitchFamily="18" charset="0"/>
                                <a:ea typeface="Cambria Math" panose="02040503050406030204" pitchFamily="18" charset="0"/>
                              </a:rPr>
                              <m:t>=1</m:t>
                            </m:r>
                          </m:sub>
                          <m:sup>
                            <m:r>
                              <a:rPr lang="en-US" altLang="zh-CN" sz="2800" b="0" i="1" smtClean="0">
                                <a:latin typeface="Cambria Math" panose="02040503050406030204" pitchFamily="18" charset="0"/>
                                <a:ea typeface="Cambria Math" panose="02040503050406030204" pitchFamily="18" charset="0"/>
                              </a:rPr>
                              <m:t>3</m:t>
                            </m:r>
                          </m:sup>
                          <m:e>
                            <m:r>
                              <a:rPr lang="en-US" altLang="zh-CN" sz="2800" i="1">
                                <a:latin typeface="Cambria Math" panose="02040503050406030204" pitchFamily="18" charset="0"/>
                              </a:rPr>
                              <m:t>𝑃</m:t>
                            </m:r>
                            <m:d>
                              <m:dPr>
                                <m:ctrlPr>
                                  <a:rPr lang="en-US" altLang="zh-CN" sz="2800" i="1">
                                    <a:latin typeface="Cambria Math" panose="02040503050406030204" pitchFamily="18" charset="0"/>
                                  </a:rPr>
                                </m:ctrlPr>
                              </m:dPr>
                              <m:e>
                                <m:r>
                                  <a:rPr lang="en-US" altLang="zh-CN" sz="2800" i="1">
                                    <a:latin typeface="Cambria Math" panose="02040503050406030204" pitchFamily="18" charset="0"/>
                                  </a:rPr>
                                  <m:t>𝐴</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𝑖</m:t>
                                    </m:r>
                                  </m:sub>
                                </m:sSub>
                              </m:e>
                            </m:d>
                            <m:r>
                              <a:rPr lang="en-US" sz="2800" i="1">
                                <a:latin typeface="Cambria Math" panose="02040503050406030204" pitchFamily="18" charset="0"/>
                              </a:rPr>
                              <m:t>𝑃</m:t>
                            </m:r>
                            <m:d>
                              <m:dPr>
                                <m:ctrlPr>
                                  <a:rPr lang="en-US"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𝐵</m:t>
                                    </m:r>
                                  </m:e>
                                  <m:sub>
                                    <m:r>
                                      <a:rPr lang="en-US" altLang="zh-CN" sz="2800" b="0" i="1" smtClean="0">
                                        <a:latin typeface="Cambria Math" panose="02040503050406030204" pitchFamily="18" charset="0"/>
                                      </a:rPr>
                                      <m:t>𝑖</m:t>
                                    </m:r>
                                  </m:sub>
                                </m:sSub>
                              </m:e>
                            </m:d>
                          </m:e>
                        </m:nary>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num>
                      <m:den>
                        <m:r>
                          <a:rPr lang="en-US" sz="2800" b="0" i="1" smtClean="0">
                            <a:latin typeface="Cambria Math" panose="02040503050406030204" pitchFamily="18" charset="0"/>
                          </a:rPr>
                          <m:t>3</m:t>
                        </m:r>
                      </m:den>
                    </m:f>
                  </m:oMath>
                </a14:m>
                <a:endParaRPr lang="en-US" sz="2800" dirty="0"/>
              </a:p>
            </p:txBody>
          </p:sp>
        </mc:Choice>
        <mc:Fallback xmlns="">
          <p:sp>
            <p:nvSpPr>
              <p:cNvPr id="7" name="Content Placeholder 2">
                <a:extLst>
                  <a:ext uri="{FF2B5EF4-FFF2-40B4-BE49-F238E27FC236}">
                    <a16:creationId xmlns:a16="http://schemas.microsoft.com/office/drawing/2014/main" id="{6AE68265-3C1A-2244-8E35-C0AABBD99B3A}"/>
                  </a:ext>
                </a:extLst>
              </p:cNvPr>
              <p:cNvSpPr txBox="1">
                <a:spLocks noRot="1" noChangeAspect="1" noMove="1" noResize="1" noEditPoints="1" noAdjustHandles="1" noChangeArrowheads="1" noChangeShapeType="1" noTextEdit="1"/>
              </p:cNvSpPr>
              <p:nvPr/>
            </p:nvSpPr>
            <p:spPr>
              <a:xfrm>
                <a:off x="1157996" y="2937138"/>
                <a:ext cx="10494343" cy="3784338"/>
              </a:xfrm>
              <a:prstGeom prst="rect">
                <a:avLst/>
              </a:prstGeom>
              <a:blipFill>
                <a:blip r:embed="rId3"/>
                <a:stretch>
                  <a:fillRect l="-1087" t="-1338" r="-1087" b="-16054"/>
                </a:stretch>
              </a:blipFill>
            </p:spPr>
            <p:txBody>
              <a:bodyPr/>
              <a:lstStyle/>
              <a:p>
                <a:r>
                  <a:rPr lang="en-US">
                    <a:noFill/>
                  </a:rPr>
                  <a:t> </a:t>
                </a:r>
              </a:p>
            </p:txBody>
          </p:sp>
        </mc:Fallback>
      </mc:AlternateContent>
    </p:spTree>
    <p:extLst>
      <p:ext uri="{BB962C8B-B14F-4D97-AF65-F5344CB8AC3E}">
        <p14:creationId xmlns:p14="http://schemas.microsoft.com/office/powerpoint/2010/main" val="216850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13</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随机变量</a:t>
            </a:r>
          </a:p>
        </p:txBody>
      </p:sp>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817033" y="1249859"/>
            <a:ext cx="5599265" cy="217914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随机</a:t>
            </a:r>
            <a:r>
              <a:rPr lang="zh-CN" altLang="en-US" sz="2800" dirty="0">
                <a:solidFill>
                  <a:srgbClr val="FF0000"/>
                </a:solidFill>
                <a:latin typeface="黑体" pitchFamily="49" charset="-122"/>
                <a:ea typeface="黑体" pitchFamily="49" charset="-122"/>
                <a:cs typeface="Times New Roman" pitchFamily="18" charset="0"/>
              </a:rPr>
              <a:t>变量：</a:t>
            </a:r>
            <a:r>
              <a:rPr lang="zh-CN" altLang="en-US" sz="2800" dirty="0">
                <a:solidFill>
                  <a:srgbClr val="000000"/>
                </a:solidFill>
                <a:latin typeface="黑体" pitchFamily="49" charset="-122"/>
                <a:ea typeface="黑体" pitchFamily="49" charset="-122"/>
                <a:cs typeface="Times New Roman" pitchFamily="18" charset="0"/>
              </a:rPr>
              <a:t>随机事件的数量表现</a:t>
            </a:r>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根据随机变量在一定区间内取值数量是否有限，分为</a:t>
            </a:r>
            <a:endParaRPr lang="en-US" altLang="zh-CN" sz="2800" dirty="0">
              <a:solidFill>
                <a:schemeClr val="tx1"/>
              </a:solidFill>
              <a:latin typeface="黑体"/>
              <a:ea typeface="黑体"/>
              <a:cs typeface="黑体"/>
            </a:endParaRPr>
          </a:p>
          <a:p>
            <a:pPr lvl="1" algn="just"/>
            <a:r>
              <a:rPr lang="zh-CN" altLang="en-US" sz="2800" dirty="0">
                <a:solidFill>
                  <a:schemeClr val="tx1"/>
                </a:solidFill>
                <a:latin typeface="黑体"/>
                <a:ea typeface="黑体"/>
                <a:cs typeface="Times New Roman" pitchFamily="18" charset="0"/>
              </a:rPr>
              <a:t>离散型（</a:t>
            </a:r>
            <a:r>
              <a:rPr lang="en-US" altLang="zh-CN" sz="2800" dirty="0">
                <a:solidFill>
                  <a:schemeClr val="tx1"/>
                </a:solidFill>
                <a:latin typeface="黑体"/>
                <a:ea typeface="黑体"/>
                <a:cs typeface="Times New Roman" pitchFamily="18" charset="0"/>
              </a:rPr>
              <a:t>discrete</a:t>
            </a:r>
            <a:r>
              <a:rPr lang="zh-CN" altLang="en-US" sz="2800" dirty="0">
                <a:solidFill>
                  <a:schemeClr val="tx1"/>
                </a:solidFill>
                <a:latin typeface="黑体"/>
                <a:ea typeface="黑体"/>
                <a:cs typeface="Times New Roman" pitchFamily="18" charset="0"/>
              </a:rPr>
              <a:t>）</a:t>
            </a:r>
            <a:endParaRPr lang="en-US" altLang="zh-CN" sz="2800" dirty="0">
              <a:solidFill>
                <a:schemeClr val="tx1"/>
              </a:solidFill>
              <a:latin typeface="黑体"/>
              <a:ea typeface="黑体"/>
              <a:cs typeface="Times New Roman" pitchFamily="18" charset="0"/>
            </a:endParaRPr>
          </a:p>
          <a:p>
            <a:pPr lvl="1" algn="just"/>
            <a:r>
              <a:rPr lang="zh-CN" altLang="en-US" sz="2800" dirty="0">
                <a:solidFill>
                  <a:schemeClr val="tx1"/>
                </a:solidFill>
                <a:latin typeface="黑体"/>
                <a:ea typeface="黑体"/>
                <a:cs typeface="Times New Roman" pitchFamily="18" charset="0"/>
              </a:rPr>
              <a:t>连续型</a:t>
            </a:r>
            <a:r>
              <a:rPr lang="en-US" altLang="zh-CN" sz="2800" dirty="0">
                <a:solidFill>
                  <a:schemeClr val="tx1"/>
                </a:solidFill>
                <a:latin typeface="黑体"/>
                <a:ea typeface="黑体"/>
                <a:cs typeface="Times New Roman" pitchFamily="18" charset="0"/>
              </a:rPr>
              <a:t> (continuous)</a:t>
            </a:r>
            <a:endParaRPr lang="en-US" altLang="zh-CN" sz="2800" dirty="0">
              <a:solidFill>
                <a:schemeClr val="tx1"/>
              </a:solidFill>
              <a:latin typeface="黑体" pitchFamily="49" charset="-122"/>
              <a:ea typeface="黑体" pitchFamily="49" charset="-122"/>
              <a:cs typeface="Times New Roman" pitchFamily="18" charset="0"/>
            </a:endParaRPr>
          </a:p>
        </p:txBody>
      </p:sp>
      <p:pic>
        <p:nvPicPr>
          <p:cNvPr id="8" name="Picture 7">
            <a:extLst>
              <a:ext uri="{FF2B5EF4-FFF2-40B4-BE49-F238E27FC236}">
                <a16:creationId xmlns:a16="http://schemas.microsoft.com/office/drawing/2014/main" id="{5A230E7C-292C-5D41-ACA4-1C65887DCC4E}"/>
              </a:ext>
            </a:extLst>
          </p:cNvPr>
          <p:cNvPicPr>
            <a:picLocks noChangeAspect="1"/>
          </p:cNvPicPr>
          <p:nvPr/>
        </p:nvPicPr>
        <p:blipFill>
          <a:blip r:embed="rId3"/>
          <a:stretch>
            <a:fillRect/>
          </a:stretch>
        </p:blipFill>
        <p:spPr>
          <a:xfrm>
            <a:off x="6338807" y="1051034"/>
            <a:ext cx="3020996" cy="2984321"/>
          </a:xfrm>
          <a:prstGeom prst="rect">
            <a:avLst/>
          </a:prstGeom>
        </p:spPr>
      </p:pic>
      <p:pic>
        <p:nvPicPr>
          <p:cNvPr id="10" name="Picture 9">
            <a:extLst>
              <a:ext uri="{FF2B5EF4-FFF2-40B4-BE49-F238E27FC236}">
                <a16:creationId xmlns:a16="http://schemas.microsoft.com/office/drawing/2014/main" id="{DBFD3E86-9F1E-1F4E-AF66-DD7389BDEF31}"/>
              </a:ext>
            </a:extLst>
          </p:cNvPr>
          <p:cNvPicPr>
            <a:picLocks noChangeAspect="1"/>
          </p:cNvPicPr>
          <p:nvPr/>
        </p:nvPicPr>
        <p:blipFill>
          <a:blip r:embed="rId4"/>
          <a:stretch>
            <a:fillRect/>
          </a:stretch>
        </p:blipFill>
        <p:spPr>
          <a:xfrm>
            <a:off x="9437294" y="1051034"/>
            <a:ext cx="2835985" cy="3133647"/>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2AD6A8C4-AED7-6F4E-ABB9-4555AAB75B54}"/>
                  </a:ext>
                </a:extLst>
              </p:cNvPr>
              <p:cNvSpPr txBox="1">
                <a:spLocks/>
              </p:cNvSpPr>
              <p:nvPr/>
            </p:nvSpPr>
            <p:spPr>
              <a:xfrm>
                <a:off x="1293645" y="3932775"/>
                <a:ext cx="10090325" cy="276009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r>
                  <a:rPr lang="zh-CN" altLang="en-US" sz="2800" dirty="0">
                    <a:solidFill>
                      <a:schemeClr val="tx1"/>
                    </a:solidFill>
                    <a:latin typeface="黑体"/>
                    <a:ea typeface="黑体"/>
                    <a:cs typeface="黑体"/>
                  </a:rPr>
                  <a:t>连续型变量</a:t>
                </a:r>
                <a:r>
                  <a:rPr lang="en-US" altLang="zh-CN" sz="2800" dirty="0">
                    <a:solidFill>
                      <a:schemeClr val="tx1"/>
                    </a:solidFill>
                    <a:latin typeface="黑体"/>
                    <a:ea typeface="黑体"/>
                    <a:cs typeface="黑体"/>
                  </a:rPr>
                  <a:t>X</a:t>
                </a:r>
                <a:r>
                  <a:rPr lang="zh-CN" altLang="en-US" sz="2800" dirty="0">
                    <a:solidFill>
                      <a:schemeClr val="tx1"/>
                    </a:solidFill>
                    <a:latin typeface="黑体"/>
                    <a:ea typeface="黑体"/>
                    <a:cs typeface="黑体"/>
                  </a:rPr>
                  <a:t>：</a:t>
                </a:r>
                <a:endParaRPr lang="en-US" altLang="zh-CN" sz="2800" dirty="0">
                  <a:solidFill>
                    <a:srgbClr val="FF0000"/>
                  </a:solidFill>
                  <a:latin typeface="黑体"/>
                  <a:ea typeface="黑体"/>
                  <a:cs typeface="黑体"/>
                </a:endParaRPr>
              </a:p>
              <a:p>
                <a:pPr algn="just"/>
                <a:r>
                  <a:rPr lang="en-US" altLang="zh-CN" sz="2800" dirty="0">
                    <a:solidFill>
                      <a:srgbClr val="FF0000"/>
                    </a:solidFill>
                    <a:latin typeface="黑体"/>
                    <a:ea typeface="黑体"/>
                    <a:cs typeface="黑体"/>
                  </a:rPr>
                  <a:t> </a:t>
                </a:r>
                <a:r>
                  <a:rPr lang="zh-CN" altLang="en-US" sz="2800" dirty="0">
                    <a:solidFill>
                      <a:srgbClr val="FF0000"/>
                    </a:solidFill>
                    <a:latin typeface="黑体"/>
                    <a:ea typeface="黑体"/>
                    <a:cs typeface="黑体"/>
                  </a:rPr>
                  <a:t>概率密度函数（</a:t>
                </a:r>
                <a:r>
                  <a:rPr lang="en-US" altLang="zh-CN" sz="2800" dirty="0" err="1">
                    <a:solidFill>
                      <a:srgbClr val="FF0000"/>
                    </a:solidFill>
                    <a:latin typeface="黑体"/>
                    <a:ea typeface="黑体"/>
                    <a:cs typeface="黑体"/>
                  </a:rPr>
                  <a:t>p.d.f</a:t>
                </a:r>
                <a:r>
                  <a:rPr lang="zh-CN" altLang="en-US" sz="2800" dirty="0">
                    <a:solidFill>
                      <a:srgbClr val="FF0000"/>
                    </a:solidFill>
                    <a:latin typeface="黑体"/>
                    <a:ea typeface="黑体"/>
                    <a:cs typeface="黑体"/>
                  </a:rPr>
                  <a:t>）</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𝑓</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fPr>
                      <m:num>
                        <m:r>
                          <a:rPr lang="en-US" altLang="zh-CN" sz="2800" b="0" i="1" smtClean="0">
                            <a:solidFill>
                              <a:srgbClr val="000000"/>
                            </a:solidFill>
                            <a:latin typeface="Cambria Math" panose="02040503050406030204" pitchFamily="18" charset="0"/>
                            <a:ea typeface="黑体" pitchFamily="49" charset="-122"/>
                            <a:cs typeface="Times New Roman" pitchFamily="18" charset="0"/>
                          </a:rPr>
                          <m:t>𝑃</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𝑋</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𝑥</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𝑥</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𝑑𝑥</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num>
                      <m:den>
                        <m:r>
                          <a:rPr lang="en-US" altLang="zh-CN" sz="2800" b="0" i="1" smtClean="0">
                            <a:solidFill>
                              <a:srgbClr val="000000"/>
                            </a:solidFill>
                            <a:latin typeface="Cambria Math" panose="02040503050406030204" pitchFamily="18" charset="0"/>
                            <a:ea typeface="黑体" pitchFamily="49" charset="-122"/>
                            <a:cs typeface="Times New Roman" pitchFamily="18" charset="0"/>
                          </a:rPr>
                          <m:t>𝑑𝑥</m:t>
                        </m:r>
                      </m:den>
                    </m:f>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分布函数： </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𝐹</m:t>
                    </m:r>
                    <m:d>
                      <m:dPr>
                        <m:ctrlPr>
                          <a:rPr lang="en-US" altLang="zh-CN" sz="2800" b="0" i="1" smtClean="0">
                            <a:solidFill>
                              <a:schemeClr val="tx1"/>
                            </a:solidFill>
                            <a:latin typeface="Cambria Math" panose="02040503050406030204" pitchFamily="18" charset="0"/>
                            <a:ea typeface="黑体"/>
                            <a:cs typeface="黑体"/>
                          </a:rPr>
                        </m:ctrlPr>
                      </m:dPr>
                      <m:e>
                        <m:r>
                          <a:rPr lang="en-US" altLang="zh-CN" sz="2800" b="0" i="1" smtClean="0">
                            <a:solidFill>
                              <a:schemeClr val="tx1"/>
                            </a:solidFill>
                            <a:latin typeface="Cambria Math" panose="02040503050406030204" pitchFamily="18" charset="0"/>
                            <a:ea typeface="黑体"/>
                            <a:cs typeface="黑体"/>
                          </a:rPr>
                          <m:t>𝑥</m:t>
                        </m:r>
                      </m:e>
                    </m:d>
                    <m:r>
                      <a:rPr lang="en-US" altLang="zh-CN" sz="2800" b="0" i="1" smtClean="0">
                        <a:solidFill>
                          <a:schemeClr val="tx1"/>
                        </a:solidFill>
                        <a:latin typeface="Cambria Math" panose="02040503050406030204" pitchFamily="18" charset="0"/>
                        <a:ea typeface="黑体"/>
                        <a:cs typeface="黑体"/>
                      </a:rPr>
                      <m:t>=</m:t>
                    </m:r>
                    <m:nary>
                      <m:naryPr>
                        <m:ctrlPr>
                          <a:rPr lang="en-US" altLang="zh-CN" sz="2800" b="0" i="1" smtClean="0">
                            <a:solidFill>
                              <a:schemeClr val="tx1"/>
                            </a:solidFill>
                            <a:latin typeface="Cambria Math" panose="02040503050406030204" pitchFamily="18" charset="0"/>
                            <a:ea typeface="黑体"/>
                          </a:rPr>
                        </m:ctrlPr>
                      </m:naryPr>
                      <m:sub>
                        <m:r>
                          <m:rPr>
                            <m:brk m:alnAt="23"/>
                          </m:rPr>
                          <a:rPr lang="en-US" altLang="zh-CN" sz="2800" b="0" i="1" smtClean="0">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Cambria Math" panose="02040503050406030204" pitchFamily="18" charset="0"/>
                          </a:rPr>
                          <m:t>∞</m:t>
                        </m:r>
                      </m:sub>
                      <m:sup>
                        <m:r>
                          <a:rPr lang="en-US" altLang="zh-CN" sz="2800" b="0" i="1" smtClean="0">
                            <a:solidFill>
                              <a:schemeClr val="tx1"/>
                            </a:solidFill>
                            <a:latin typeface="Cambria Math" panose="02040503050406030204" pitchFamily="18" charset="0"/>
                            <a:ea typeface="黑体"/>
                          </a:rPr>
                          <m:t>𝑥</m:t>
                        </m:r>
                      </m:sup>
                      <m:e>
                        <m:r>
                          <a:rPr lang="en-US" altLang="zh-CN" sz="2800" b="0" i="1" smtClean="0">
                            <a:solidFill>
                              <a:schemeClr val="tx1"/>
                            </a:solidFill>
                            <a:latin typeface="Cambria Math" panose="02040503050406030204" pitchFamily="18" charset="0"/>
                            <a:ea typeface="黑体"/>
                          </a:rPr>
                          <m:t>𝑓</m:t>
                        </m:r>
                        <m:d>
                          <m:dPr>
                            <m:ctrlPr>
                              <a:rPr lang="en-US" altLang="zh-CN" sz="2800" b="0" i="1" smtClean="0">
                                <a:solidFill>
                                  <a:schemeClr val="tx1"/>
                                </a:solidFill>
                                <a:latin typeface="Cambria Math" panose="02040503050406030204" pitchFamily="18" charset="0"/>
                                <a:ea typeface="黑体"/>
                              </a:rPr>
                            </m:ctrlPr>
                          </m:dPr>
                          <m:e>
                            <m:r>
                              <a:rPr lang="en-US" altLang="zh-CN" sz="2800" b="0" i="1" smtClean="0">
                                <a:solidFill>
                                  <a:schemeClr val="tx1"/>
                                </a:solidFill>
                                <a:latin typeface="Cambria Math" panose="02040503050406030204" pitchFamily="18" charset="0"/>
                                <a:ea typeface="黑体"/>
                              </a:rPr>
                              <m:t>𝑡</m:t>
                            </m:r>
                          </m:e>
                        </m:d>
                        <m:r>
                          <a:rPr lang="en-US" altLang="zh-CN" sz="2800" b="0" i="1" smtClean="0">
                            <a:solidFill>
                              <a:schemeClr val="tx1"/>
                            </a:solidFill>
                            <a:latin typeface="Cambria Math" panose="02040503050406030204" pitchFamily="18" charset="0"/>
                            <a:ea typeface="黑体"/>
                          </a:rPr>
                          <m:t>𝑑𝑡</m:t>
                        </m:r>
                        <m:r>
                          <a:rPr lang="en-US" altLang="zh-CN" sz="2800" b="0" i="1" smtClean="0">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黑体"/>
                          </a:rPr>
                          <m:t>𝑃</m:t>
                        </m:r>
                        <m:r>
                          <a:rPr lang="en-US" altLang="zh-CN" sz="2800" b="0" i="1" smtClean="0">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黑体"/>
                          </a:rPr>
                          <m:t>𝑋</m:t>
                        </m:r>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𝑥</m:t>
                        </m:r>
                        <m:r>
                          <a:rPr lang="en-US" altLang="zh-CN" sz="2800" b="0" i="1" smtClean="0">
                            <a:solidFill>
                              <a:schemeClr val="tx1"/>
                            </a:solidFill>
                            <a:latin typeface="Cambria Math" panose="02040503050406030204" pitchFamily="18" charset="0"/>
                            <a:ea typeface="Cambria Math" panose="02040503050406030204" pitchFamily="18" charset="0"/>
                          </a:rPr>
                          <m:t>)</m:t>
                        </m:r>
                      </m:e>
                    </m:nary>
                  </m:oMath>
                </a14:m>
                <a:r>
                  <a:rPr lang="en-US" altLang="zh-CN" sz="2800" dirty="0">
                    <a:solidFill>
                      <a:schemeClr val="tx1"/>
                    </a:solidFill>
                    <a:latin typeface="黑体"/>
                    <a:ea typeface="黑体"/>
                    <a:cs typeface="Times New Roman" pitchFamily="18" charset="0"/>
                  </a:rPr>
                  <a:t>, </a:t>
                </a:r>
                <a14:m>
                  <m:oMath xmlns:m="http://schemas.openxmlformats.org/officeDocument/2006/math">
                    <m:r>
                      <a:rPr lang="en-US" altLang="zh-CN" sz="2800" i="1">
                        <a:solidFill>
                          <a:schemeClr val="tx1"/>
                        </a:solidFill>
                        <a:latin typeface="Cambria Math" panose="02040503050406030204" pitchFamily="18" charset="0"/>
                        <a:ea typeface="黑体"/>
                        <a:cs typeface="Times New Roman" pitchFamily="18" charset="0"/>
                      </a:rPr>
                      <m:t>𝑓</m:t>
                    </m:r>
                    <m:d>
                      <m:dPr>
                        <m:ctrlPr>
                          <a:rPr lang="en-US" altLang="zh-CN" sz="2800" i="1">
                            <a:solidFill>
                              <a:schemeClr val="tx1"/>
                            </a:solidFill>
                            <a:latin typeface="Cambria Math" panose="02040503050406030204" pitchFamily="18" charset="0"/>
                            <a:ea typeface="黑体"/>
                            <a:cs typeface="Times New Roman" pitchFamily="18" charset="0"/>
                          </a:rPr>
                        </m:ctrlPr>
                      </m:dPr>
                      <m:e>
                        <m:r>
                          <a:rPr lang="en-US" altLang="zh-CN" sz="2800" i="1">
                            <a:solidFill>
                              <a:schemeClr val="tx1"/>
                            </a:solidFill>
                            <a:latin typeface="Cambria Math" panose="02040503050406030204" pitchFamily="18" charset="0"/>
                            <a:ea typeface="黑体"/>
                            <a:cs typeface="Times New Roman" pitchFamily="18" charset="0"/>
                          </a:rPr>
                          <m:t>𝑥</m:t>
                        </m:r>
                      </m:e>
                    </m:d>
                    <m:r>
                      <a:rPr lang="en-US" altLang="zh-CN" sz="2800" i="1">
                        <a:solidFill>
                          <a:schemeClr val="tx1"/>
                        </a:solidFill>
                        <a:latin typeface="Cambria Math" panose="02040503050406030204" pitchFamily="18" charset="0"/>
                        <a:ea typeface="黑体"/>
                        <a:cs typeface="Times New Roman" pitchFamily="18" charset="0"/>
                      </a:rPr>
                      <m:t>=</m:t>
                    </m:r>
                    <m:f>
                      <m:fPr>
                        <m:ctrlPr>
                          <a:rPr lang="en-US" altLang="zh-CN" sz="2800" i="1">
                            <a:solidFill>
                              <a:schemeClr val="tx1"/>
                            </a:solidFill>
                            <a:latin typeface="Cambria Math" panose="02040503050406030204" pitchFamily="18" charset="0"/>
                            <a:ea typeface="黑体"/>
                            <a:cs typeface="Times New Roman" pitchFamily="18" charset="0"/>
                          </a:rPr>
                        </m:ctrlPr>
                      </m:fPr>
                      <m:num>
                        <m:r>
                          <m:rPr>
                            <m:sty m:val="p"/>
                          </m:rPr>
                          <a:rPr lang="en-US" altLang="zh-CN" sz="2800">
                            <a:solidFill>
                              <a:schemeClr val="tx1"/>
                            </a:solidFill>
                            <a:latin typeface="Cambria Math" panose="02040503050406030204" pitchFamily="18" charset="0"/>
                            <a:ea typeface="黑体"/>
                            <a:cs typeface="Times New Roman" pitchFamily="18" charset="0"/>
                          </a:rPr>
                          <m:t>d</m:t>
                        </m:r>
                        <m:r>
                          <a:rPr lang="en-US" altLang="zh-CN" sz="2800" i="1">
                            <a:solidFill>
                              <a:schemeClr val="tx1"/>
                            </a:solidFill>
                            <a:latin typeface="Cambria Math" panose="02040503050406030204" pitchFamily="18" charset="0"/>
                            <a:ea typeface="黑体"/>
                            <a:cs typeface="Times New Roman" pitchFamily="18" charset="0"/>
                          </a:rPr>
                          <m:t>𝐹</m:t>
                        </m:r>
                        <m:r>
                          <a:rPr lang="en-US" altLang="zh-CN" sz="2800" i="1">
                            <a:solidFill>
                              <a:schemeClr val="tx1"/>
                            </a:solidFill>
                            <a:latin typeface="Cambria Math" panose="02040503050406030204" pitchFamily="18" charset="0"/>
                            <a:ea typeface="黑体"/>
                            <a:cs typeface="Times New Roman" pitchFamily="18" charset="0"/>
                          </a:rPr>
                          <m:t>(</m:t>
                        </m:r>
                        <m:r>
                          <a:rPr lang="en-US" altLang="zh-CN" sz="2800" i="1">
                            <a:solidFill>
                              <a:schemeClr val="tx1"/>
                            </a:solidFill>
                            <a:latin typeface="Cambria Math" panose="02040503050406030204" pitchFamily="18" charset="0"/>
                            <a:ea typeface="黑体"/>
                            <a:cs typeface="Times New Roman" pitchFamily="18" charset="0"/>
                          </a:rPr>
                          <m:t>𝑥</m:t>
                        </m:r>
                        <m:r>
                          <a:rPr lang="en-US" altLang="zh-CN" sz="2800" i="1">
                            <a:solidFill>
                              <a:schemeClr val="tx1"/>
                            </a:solidFill>
                            <a:latin typeface="Cambria Math" panose="02040503050406030204" pitchFamily="18" charset="0"/>
                            <a:ea typeface="黑体"/>
                            <a:cs typeface="Times New Roman" pitchFamily="18" charset="0"/>
                          </a:rPr>
                          <m:t>)</m:t>
                        </m:r>
                      </m:num>
                      <m:den>
                        <m:r>
                          <m:rPr>
                            <m:sty m:val="p"/>
                          </m:rPr>
                          <a:rPr lang="en-US" altLang="zh-CN" sz="2800">
                            <a:solidFill>
                              <a:schemeClr val="tx1"/>
                            </a:solidFill>
                            <a:latin typeface="Cambria Math" panose="02040503050406030204" pitchFamily="18" charset="0"/>
                            <a:ea typeface="黑体"/>
                            <a:cs typeface="Times New Roman" pitchFamily="18" charset="0"/>
                          </a:rPr>
                          <m:t>d</m:t>
                        </m:r>
                        <m:r>
                          <a:rPr lang="en-US" altLang="zh-CN" sz="2800" i="1">
                            <a:solidFill>
                              <a:schemeClr val="tx1"/>
                            </a:solidFill>
                            <a:latin typeface="Cambria Math" panose="02040503050406030204" pitchFamily="18" charset="0"/>
                            <a:ea typeface="黑体"/>
                            <a:cs typeface="Times New Roman" pitchFamily="18" charset="0"/>
                          </a:rPr>
                          <m:t>𝑥</m:t>
                        </m:r>
                      </m:den>
                    </m:f>
                  </m:oMath>
                </a14:m>
                <a:endParaRPr lang="en-US" altLang="zh-CN" sz="2800" dirty="0">
                  <a:solidFill>
                    <a:schemeClr val="tx1"/>
                  </a:solidFill>
                  <a:latin typeface="黑体"/>
                  <a:ea typeface="黑体"/>
                  <a:cs typeface="黑体"/>
                </a:endParaRPr>
              </a:p>
              <a:p>
                <a:pPr marL="0" indent="0" algn="just">
                  <a:buNone/>
                </a:pPr>
                <a:r>
                  <a:rPr lang="zh-CN" altLang="en-US" sz="2800" dirty="0">
                    <a:solidFill>
                      <a:schemeClr val="tx1"/>
                    </a:solidFill>
                    <a:latin typeface="黑体"/>
                    <a:ea typeface="黑体"/>
                    <a:cs typeface="黑体"/>
                  </a:rPr>
                  <a:t>离散型变量</a:t>
                </a:r>
                <a:r>
                  <a:rPr lang="en-US" altLang="zh-CN" sz="2800" dirty="0">
                    <a:solidFill>
                      <a:schemeClr val="tx1"/>
                    </a:solidFill>
                    <a:latin typeface="黑体"/>
                    <a:ea typeface="黑体"/>
                    <a:cs typeface="黑体"/>
                  </a:rPr>
                  <a:t>X</a:t>
                </a:r>
                <a:r>
                  <a:rPr lang="zh-CN" altLang="en-US" sz="2800" dirty="0">
                    <a:solidFill>
                      <a:schemeClr val="tx1"/>
                    </a:solidFill>
                    <a:latin typeface="黑体"/>
                    <a:ea typeface="黑体"/>
                    <a:cs typeface="黑体"/>
                  </a:rPr>
                  <a:t>： </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𝑓</m:t>
                        </m:r>
                      </m:e>
                      <m:sub>
                        <m:r>
                          <a:rPr lang="en-US" altLang="zh-CN" sz="2800" b="0" i="1" smtClean="0">
                            <a:solidFill>
                              <a:schemeClr val="tx1"/>
                            </a:solidFill>
                            <a:latin typeface="Cambria Math" panose="02040503050406030204" pitchFamily="18" charset="0"/>
                            <a:ea typeface="黑体"/>
                          </a:rPr>
                          <m:t>𝑖</m:t>
                        </m:r>
                      </m:sub>
                    </m:sSub>
                    <m:r>
                      <a:rPr lang="en-US" altLang="zh-CN" sz="2800" b="0" i="1" smtClean="0">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黑体"/>
                      </a:rPr>
                      <m:t>𝑃</m:t>
                    </m:r>
                    <m:d>
                      <m:dPr>
                        <m:ctrlPr>
                          <a:rPr lang="en-US" altLang="zh-CN" sz="2800" b="0" i="1" smtClean="0">
                            <a:solidFill>
                              <a:schemeClr val="tx1"/>
                            </a:solidFill>
                            <a:latin typeface="Cambria Math" panose="02040503050406030204" pitchFamily="18" charset="0"/>
                            <a:ea typeface="黑体"/>
                          </a:rPr>
                        </m:ctrlPr>
                      </m:dPr>
                      <m:e>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𝑖</m:t>
                            </m:r>
                          </m:sub>
                        </m:sSub>
                      </m:e>
                    </m:d>
                    <m:r>
                      <a:rPr lang="en-US" altLang="zh-CN" sz="2800" b="0" i="1" smtClean="0">
                        <a:solidFill>
                          <a:schemeClr val="tx1"/>
                        </a:solidFill>
                        <a:latin typeface="Cambria Math" panose="02040503050406030204" pitchFamily="18" charset="0"/>
                        <a:ea typeface="黑体"/>
                      </a:rPr>
                      <m:t>,        </m:t>
                    </m:r>
                    <m:r>
                      <a:rPr lang="en-US" altLang="zh-CN" sz="2800" b="0" i="1" smtClean="0">
                        <a:solidFill>
                          <a:schemeClr val="tx1"/>
                        </a:solidFill>
                        <a:latin typeface="Cambria Math" panose="02040503050406030204" pitchFamily="18" charset="0"/>
                        <a:ea typeface="黑体"/>
                      </a:rPr>
                      <m:t>𝐹</m:t>
                    </m:r>
                    <m:d>
                      <m:dPr>
                        <m:ctrlPr>
                          <a:rPr lang="en-US" altLang="zh-CN" sz="2800" b="0" i="1" smtClean="0">
                            <a:solidFill>
                              <a:schemeClr val="tx1"/>
                            </a:solidFill>
                            <a:latin typeface="Cambria Math" panose="02040503050406030204" pitchFamily="18" charset="0"/>
                            <a:ea typeface="黑体"/>
                          </a:rPr>
                        </m:ctrlPr>
                      </m:dPr>
                      <m:e>
                        <m:r>
                          <a:rPr lang="en-US" altLang="zh-CN" sz="2800" b="0" i="1" smtClean="0">
                            <a:solidFill>
                              <a:schemeClr val="tx1"/>
                            </a:solidFill>
                            <a:latin typeface="Cambria Math" panose="02040503050406030204" pitchFamily="18" charset="0"/>
                            <a:ea typeface="黑体"/>
                          </a:rPr>
                          <m:t>𝑥</m:t>
                        </m:r>
                      </m:e>
                    </m:d>
                    <m:r>
                      <a:rPr lang="en-US" altLang="zh-CN" sz="2800" b="0" i="1" smtClean="0">
                        <a:solidFill>
                          <a:schemeClr val="tx1"/>
                        </a:solidFill>
                        <a:latin typeface="Cambria Math" panose="02040503050406030204" pitchFamily="18" charset="0"/>
                        <a:ea typeface="黑体"/>
                      </a:rPr>
                      <m:t>=</m:t>
                    </m:r>
                    <m:nary>
                      <m:naryPr>
                        <m:chr m:val="∑"/>
                        <m:supHide m:val="on"/>
                        <m:ctrlPr>
                          <a:rPr lang="en-US" altLang="zh-CN" sz="2800" b="0" i="1" smtClean="0">
                            <a:solidFill>
                              <a:schemeClr val="tx1"/>
                            </a:solidFill>
                            <a:latin typeface="Cambria Math" panose="02040503050406030204" pitchFamily="18" charset="0"/>
                            <a:ea typeface="黑体"/>
                          </a:rPr>
                        </m:ctrlPr>
                      </m:naryPr>
                      <m:sub>
                        <m:r>
                          <m:rPr>
                            <m:brk m:alnAt="7"/>
                          </m:rPr>
                          <a:rPr lang="en-US" altLang="zh-CN" sz="2800" b="0" i="1" smtClean="0">
                            <a:solidFill>
                              <a:schemeClr val="tx1"/>
                            </a:solidFill>
                            <a:latin typeface="Cambria Math" panose="02040503050406030204" pitchFamily="18" charset="0"/>
                            <a:ea typeface="黑体"/>
                          </a:rPr>
                          <m:t>𝑥</m:t>
                        </m:r>
                        <m:r>
                          <a:rPr lang="en-US" altLang="zh-CN" sz="2800" b="0" i="1" smtClean="0">
                            <a:solidFill>
                              <a:schemeClr val="tx1"/>
                            </a:solidFill>
                            <a:latin typeface="Cambria Math" panose="02040503050406030204" pitchFamily="18" charset="0"/>
                            <a:ea typeface="Cambria Math" panose="02040503050406030204" pitchFamily="18" charset="0"/>
                          </a:rPr>
                          <m:t>≤</m:t>
                        </m:r>
                        <m:sSub>
                          <m:sSubPr>
                            <m:ctrlPr>
                              <a:rPr lang="en-US" altLang="zh-CN" sz="2800" b="0" i="1" smtClean="0">
                                <a:solidFill>
                                  <a:schemeClr val="tx1"/>
                                </a:solidFill>
                                <a:latin typeface="Cambria Math" panose="02040503050406030204" pitchFamily="18" charset="0"/>
                                <a:ea typeface="Cambria Math" panose="02040503050406030204"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rPr>
                              <m:t>𝑥</m:t>
                            </m:r>
                          </m:e>
                          <m:sub>
                            <m:r>
                              <a:rPr lang="en-US" altLang="zh-CN" sz="2800" b="0" i="1" smtClean="0">
                                <a:solidFill>
                                  <a:schemeClr val="tx1"/>
                                </a:solidFill>
                                <a:latin typeface="Cambria Math" panose="02040503050406030204" pitchFamily="18" charset="0"/>
                                <a:ea typeface="Cambria Math" panose="02040503050406030204" pitchFamily="18" charset="0"/>
                              </a:rPr>
                              <m:t>𝑖</m:t>
                            </m:r>
                          </m:sub>
                        </m:sSub>
                      </m:sub>
                      <m:sup/>
                      <m:e>
                        <m:r>
                          <a:rPr lang="en-US" altLang="zh-CN" sz="2800" b="0" i="1" smtClean="0">
                            <a:solidFill>
                              <a:schemeClr val="tx1"/>
                            </a:solidFill>
                            <a:latin typeface="Cambria Math" panose="02040503050406030204" pitchFamily="18" charset="0"/>
                            <a:ea typeface="黑体"/>
                          </a:rPr>
                          <m:t>𝑃</m:t>
                        </m:r>
                        <m:r>
                          <a:rPr lang="en-US" altLang="zh-CN" sz="2800" b="0" i="1" smtClean="0">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Cambria Math" panose="020405030504060302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rPr>
                              <m:t>𝑥</m:t>
                            </m:r>
                          </m:e>
                          <m:sub>
                            <m:r>
                              <a:rPr lang="en-US" altLang="zh-CN" sz="2800" i="1">
                                <a:solidFill>
                                  <a:schemeClr val="tx1"/>
                                </a:solidFill>
                                <a:latin typeface="Cambria Math" panose="02040503050406030204" pitchFamily="18" charset="0"/>
                                <a:ea typeface="Cambria Math" panose="02040503050406030204" pitchFamily="18" charset="0"/>
                              </a:rPr>
                              <m:t>𝑖</m:t>
                            </m:r>
                          </m:sub>
                        </m:sSub>
                        <m:r>
                          <a:rPr lang="en-US" altLang="zh-CN" sz="2800" b="0" i="1" smtClean="0">
                            <a:solidFill>
                              <a:schemeClr val="tx1"/>
                            </a:solidFill>
                            <a:latin typeface="Cambria Math" panose="02040503050406030204" pitchFamily="18" charset="0"/>
                            <a:ea typeface="Cambria Math" panose="02040503050406030204" pitchFamily="18" charset="0"/>
                          </a:rPr>
                          <m:t>)</m:t>
                        </m:r>
                      </m:e>
                    </m:nary>
                  </m:oMath>
                </a14:m>
                <a:endParaRPr lang="en-US" altLang="zh-CN" sz="2800" dirty="0">
                  <a:solidFill>
                    <a:schemeClr val="tx1"/>
                  </a:solidFill>
                  <a:latin typeface="黑体"/>
                  <a:ea typeface="黑体"/>
                  <a:cs typeface="黑体"/>
                </a:endParaRPr>
              </a:p>
            </p:txBody>
          </p:sp>
        </mc:Choice>
        <mc:Fallback xmlns="">
          <p:sp>
            <p:nvSpPr>
              <p:cNvPr id="9" name="Content Placeholder 2">
                <a:extLst>
                  <a:ext uri="{FF2B5EF4-FFF2-40B4-BE49-F238E27FC236}">
                    <a16:creationId xmlns:a16="http://schemas.microsoft.com/office/drawing/2014/main" id="{2AD6A8C4-AED7-6F4E-ABB9-4555AAB75B54}"/>
                  </a:ext>
                </a:extLst>
              </p:cNvPr>
              <p:cNvSpPr txBox="1">
                <a:spLocks noRot="1" noChangeAspect="1" noMove="1" noResize="1" noEditPoints="1" noAdjustHandles="1" noChangeArrowheads="1" noChangeShapeType="1" noTextEdit="1"/>
              </p:cNvSpPr>
              <p:nvPr/>
            </p:nvSpPr>
            <p:spPr>
              <a:xfrm>
                <a:off x="1293645" y="3932775"/>
                <a:ext cx="10090325" cy="2760090"/>
              </a:xfrm>
              <a:prstGeom prst="rect">
                <a:avLst/>
              </a:prstGeom>
              <a:blipFill>
                <a:blip r:embed="rId5"/>
                <a:stretch>
                  <a:fillRect l="-1258" t="-2294" b="-29358"/>
                </a:stretch>
              </a:blipFill>
            </p:spPr>
            <p:txBody>
              <a:bodyPr/>
              <a:lstStyle/>
              <a:p>
                <a:r>
                  <a:rPr lang="en-US">
                    <a:noFill/>
                  </a:rPr>
                  <a:t> </a:t>
                </a:r>
              </a:p>
            </p:txBody>
          </p:sp>
        </mc:Fallback>
      </mc:AlternateContent>
    </p:spTree>
    <p:extLst>
      <p:ext uri="{BB962C8B-B14F-4D97-AF65-F5344CB8AC3E}">
        <p14:creationId xmlns:p14="http://schemas.microsoft.com/office/powerpoint/2010/main" val="70151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B1D57C-8244-EE43-89FE-7D5547AF9A1E}"/>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随机变量的数字特征</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08A641-A40D-AB46-9FA0-B11EF1E47E9D}"/>
                  </a:ext>
                </a:extLst>
              </p:cNvPr>
              <p:cNvSpPr txBox="1">
                <a:spLocks/>
              </p:cNvSpPr>
              <p:nvPr/>
            </p:nvSpPr>
            <p:spPr>
              <a:xfrm>
                <a:off x="817033" y="1249858"/>
                <a:ext cx="10000784" cy="4159049"/>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nary>
                      <m:naryPr>
                        <m:limLoc m:val="undOvr"/>
                        <m:subHide m:val="on"/>
                        <m:supHide m:val="on"/>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naryPr>
                      <m:sub/>
                      <m:sup/>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𝑥𝑓</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𝑑𝑥</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𝜇</m:t>
                        </m:r>
                      </m:e>
                    </m:nary>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𝑥</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a:rPr>
                      <m:t>𝐸</m:t>
                    </m:r>
                    <m:d>
                      <m:dPr>
                        <m:begChr m:val="["/>
                        <m:endChr m:val="]"/>
                        <m:ctrlPr>
                          <a:rPr lang="en-US" altLang="zh-CN" sz="2800" b="0" i="1" smtClean="0">
                            <a:solidFill>
                              <a:schemeClr val="tx1"/>
                            </a:solidFill>
                            <a:latin typeface="Cambria Math" panose="02040503050406030204" pitchFamily="18" charset="0"/>
                            <a:ea typeface="黑体"/>
                          </a:rPr>
                        </m:ctrlPr>
                      </m:dPr>
                      <m:e>
                        <m:sSup>
                          <m:sSupPr>
                            <m:ctrlPr>
                              <a:rPr lang="en-US" altLang="zh-CN" sz="2800" b="0" i="1" smtClean="0">
                                <a:solidFill>
                                  <a:schemeClr val="tx1"/>
                                </a:solidFill>
                                <a:latin typeface="Cambria Math" panose="02040503050406030204" pitchFamily="18" charset="0"/>
                                <a:ea typeface="黑体"/>
                              </a:rPr>
                            </m:ctrlPr>
                          </m:sSupPr>
                          <m:e>
                            <m:d>
                              <m:dPr>
                                <m:ctrlPr>
                                  <a:rPr lang="en-US" altLang="zh-CN" sz="2800" b="0" i="1" smtClean="0">
                                    <a:solidFill>
                                      <a:schemeClr val="tx1"/>
                                    </a:solidFill>
                                    <a:latin typeface="Cambria Math" panose="02040503050406030204" pitchFamily="18" charset="0"/>
                                    <a:ea typeface="黑体"/>
                                  </a:rPr>
                                </m:ctrlPr>
                              </m:dPr>
                              <m:e>
                                <m:r>
                                  <a:rPr lang="en-US" altLang="zh-CN" sz="2800" b="0" i="1" smtClean="0">
                                    <a:solidFill>
                                      <a:schemeClr val="tx1"/>
                                    </a:solidFill>
                                    <a:latin typeface="Cambria Math" panose="02040503050406030204" pitchFamily="18" charset="0"/>
                                    <a:ea typeface="黑体"/>
                                  </a:rPr>
                                  <m:t>𝑥</m:t>
                                </m:r>
                                <m:r>
                                  <a:rPr lang="en-US" altLang="zh-CN" sz="2800" b="0" i="1" smtClean="0">
                                    <a:solidFill>
                                      <a:schemeClr val="tx1"/>
                                    </a:solidFill>
                                    <a:latin typeface="Cambria Math" panose="02040503050406030204" pitchFamily="18" charset="0"/>
                                    <a:ea typeface="黑体"/>
                                  </a:rPr>
                                  <m:t>−</m:t>
                                </m:r>
                                <m:r>
                                  <a:rPr lang="en-US" altLang="zh-CN" sz="2800" i="1">
                                    <a:solidFill>
                                      <a:srgbClr val="000000"/>
                                    </a:solidFill>
                                    <a:latin typeface="Cambria Math" panose="02040503050406030204" pitchFamily="18" charset="0"/>
                                    <a:ea typeface="黑体" pitchFamily="49" charset="-122"/>
                                    <a:cs typeface="Times New Roman" pitchFamily="18" charset="0"/>
                                  </a:rPr>
                                  <m:t>𝐸</m:t>
                                </m:r>
                                <m:d>
                                  <m:dPr>
                                    <m:begChr m:val="["/>
                                    <m:endChr m:val="]"/>
                                    <m:ctrlPr>
                                      <a:rPr lang="en-US" altLang="zh-CN" sz="2800" i="1">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黑体" pitchFamily="49" charset="-122"/>
                                        <a:cs typeface="Times New Roman" pitchFamily="18" charset="0"/>
                                      </a:rPr>
                                      <m:t>𝑥</m:t>
                                    </m:r>
                                  </m:e>
                                </m:d>
                              </m:e>
                            </m:d>
                          </m:e>
                          <m:sup>
                            <m:r>
                              <a:rPr lang="en-US" altLang="zh-CN" sz="2800" b="0" i="1" smtClean="0">
                                <a:solidFill>
                                  <a:schemeClr val="tx1"/>
                                </a:solidFill>
                                <a:latin typeface="Cambria Math" panose="02040503050406030204" pitchFamily="18" charset="0"/>
                                <a:ea typeface="黑体"/>
                              </a:rPr>
                              <m:t>2</m:t>
                            </m:r>
                          </m:sup>
                        </m:sSup>
                      </m:e>
                    </m:d>
                    <m:r>
                      <a:rPr lang="en-US" altLang="zh-CN" sz="2800" b="0" i="1" smtClean="0">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黑体"/>
                      </a:rPr>
                      <m:t>𝐸</m:t>
                    </m:r>
                    <m:d>
                      <m:dPr>
                        <m:begChr m:val="["/>
                        <m:endChr m:val="]"/>
                        <m:ctrlPr>
                          <a:rPr lang="en-US" altLang="zh-CN" sz="2800" b="0" i="1" smtClean="0">
                            <a:solidFill>
                              <a:schemeClr val="tx1"/>
                            </a:solidFill>
                            <a:latin typeface="Cambria Math" panose="02040503050406030204" pitchFamily="18" charset="0"/>
                            <a:ea typeface="黑体"/>
                          </a:rPr>
                        </m:ctrlPr>
                      </m:dPr>
                      <m:e>
                        <m:sSup>
                          <m:sSupPr>
                            <m:ctrlPr>
                              <a:rPr lang="en-US" altLang="zh-CN" sz="2800" b="0" i="1" smtClean="0">
                                <a:solidFill>
                                  <a:schemeClr val="tx1"/>
                                </a:solidFill>
                                <a:latin typeface="Cambria Math" panose="02040503050406030204" pitchFamily="18" charset="0"/>
                                <a:ea typeface="黑体"/>
                              </a:rPr>
                            </m:ctrlPr>
                          </m:sSupPr>
                          <m:e>
                            <m:r>
                              <a:rPr lang="en-US" altLang="zh-CN" sz="2800" b="0" i="1" smtClean="0">
                                <a:solidFill>
                                  <a:schemeClr val="tx1"/>
                                </a:solidFill>
                                <a:latin typeface="Cambria Math" panose="02040503050406030204" pitchFamily="18" charset="0"/>
                                <a:ea typeface="黑体"/>
                              </a:rPr>
                              <m:t>𝑥</m:t>
                            </m:r>
                          </m:e>
                          <m:sup>
                            <m:r>
                              <a:rPr lang="en-US" altLang="zh-CN" sz="2800" b="0" i="1" smtClean="0">
                                <a:solidFill>
                                  <a:schemeClr val="tx1"/>
                                </a:solidFill>
                                <a:latin typeface="Cambria Math" panose="02040503050406030204" pitchFamily="18" charset="0"/>
                                <a:ea typeface="黑体"/>
                              </a:rPr>
                              <m:t>2</m:t>
                            </m:r>
                          </m:sup>
                        </m:sSup>
                      </m:e>
                    </m:d>
                    <m:r>
                      <a:rPr lang="en-US" altLang="zh-CN" sz="2800" b="0" i="1" smtClean="0">
                        <a:solidFill>
                          <a:schemeClr val="tx1"/>
                        </a:solidFill>
                        <a:latin typeface="Cambria Math" panose="02040503050406030204" pitchFamily="18" charset="0"/>
                        <a:ea typeface="黑体"/>
                      </a:rPr>
                      <m:t>−</m:t>
                    </m:r>
                    <m:sSup>
                      <m:sSupPr>
                        <m:ctrlPr>
                          <a:rPr lang="en-US" altLang="zh-CN" sz="2800" b="0" i="1" smtClean="0">
                            <a:solidFill>
                              <a:schemeClr val="tx1"/>
                            </a:solidFill>
                            <a:latin typeface="Cambria Math" panose="02040503050406030204" pitchFamily="18" charset="0"/>
                            <a:ea typeface="黑体"/>
                          </a:rPr>
                        </m:ctrlPr>
                      </m:sSupPr>
                      <m:e>
                        <m:r>
                          <a:rPr lang="en-US" altLang="zh-CN" sz="2800" b="0" i="1" smtClean="0">
                            <a:solidFill>
                              <a:schemeClr val="tx1"/>
                            </a:solidFill>
                            <a:latin typeface="Cambria Math" panose="02040503050406030204" pitchFamily="18" charset="0"/>
                            <a:ea typeface="Cambria Math" panose="02040503050406030204" pitchFamily="18" charset="0"/>
                          </a:rPr>
                          <m:t>𝜇</m:t>
                        </m:r>
                      </m:e>
                      <m:sup>
                        <m:r>
                          <a:rPr lang="en-US" altLang="zh-CN" sz="2800" b="0" i="1" smtClean="0">
                            <a:solidFill>
                              <a:schemeClr val="tx1"/>
                            </a:solidFill>
                            <a:latin typeface="Cambria Math" panose="02040503050406030204" pitchFamily="18" charset="0"/>
                            <a:ea typeface="黑体"/>
                          </a:rPr>
                          <m:t>2</m:t>
                        </m:r>
                      </m:sup>
                    </m:sSup>
                    <m:r>
                      <a:rPr lang="en-US" altLang="zh-CN" sz="2800" b="0" i="1" smtClean="0">
                        <a:solidFill>
                          <a:schemeClr val="tx1"/>
                        </a:solidFill>
                        <a:latin typeface="Cambria Math" panose="02040503050406030204" pitchFamily="18" charset="0"/>
                        <a:ea typeface="黑体"/>
                      </a:rPr>
                      <m:t>=</m:t>
                    </m:r>
                    <m:sSup>
                      <m:sSupPr>
                        <m:ctrlPr>
                          <a:rPr lang="en-US" altLang="zh-CN" sz="2800" b="0" i="1" smtClean="0">
                            <a:solidFill>
                              <a:schemeClr val="tx1"/>
                            </a:solidFill>
                            <a:latin typeface="Cambria Math" panose="02040503050406030204" pitchFamily="18" charset="0"/>
                            <a:ea typeface="黑体"/>
                          </a:rPr>
                        </m:ctrlPr>
                      </m:sSupPr>
                      <m:e>
                        <m:r>
                          <a:rPr lang="en-US" altLang="zh-CN" sz="2800" b="0" i="1" smtClean="0">
                            <a:solidFill>
                              <a:schemeClr val="tx1"/>
                            </a:solidFill>
                            <a:latin typeface="Cambria Math" panose="02040503050406030204" pitchFamily="18" charset="0"/>
                            <a:ea typeface="Cambria Math" panose="02040503050406030204" pitchFamily="18" charset="0"/>
                          </a:rPr>
                          <m:t>𝜎</m:t>
                        </m:r>
                      </m:e>
                      <m:sup>
                        <m:r>
                          <a:rPr lang="en-US" altLang="zh-CN" sz="2800" b="0" i="1" smtClean="0">
                            <a:solidFill>
                              <a:schemeClr val="tx1"/>
                            </a:solidFill>
                            <a:latin typeface="Cambria Math" panose="02040503050406030204" pitchFamily="18" charset="0"/>
                            <a:ea typeface="黑体"/>
                          </a:rPr>
                          <m:t>2</m:t>
                        </m:r>
                      </m:sup>
                    </m:sSup>
                  </m:oMath>
                </a14:m>
                <a:endParaRPr lang="en-US" altLang="zh-CN" sz="2800" dirty="0">
                  <a:solidFill>
                    <a:schemeClr val="tx1"/>
                  </a:solidFill>
                  <a:latin typeface="黑体"/>
                  <a:ea typeface="黑体"/>
                  <a:cs typeface="黑体"/>
                </a:endParaRPr>
              </a:p>
              <a:p>
                <a:pPr algn="just"/>
                <a:r>
                  <a:rPr lang="en-US" altLang="zh-CN" sz="2800" dirty="0">
                    <a:solidFill>
                      <a:srgbClr val="FF0000"/>
                    </a:solidFill>
                    <a:latin typeface="黑体"/>
                    <a:ea typeface="黑体"/>
                    <a:cs typeface="黑体"/>
                  </a:rPr>
                  <a:t> </a:t>
                </a:r>
                <a:r>
                  <a:rPr lang="zh-CN" altLang="en-US" sz="2800" dirty="0">
                    <a:solidFill>
                      <a:srgbClr val="FF0000"/>
                    </a:solidFill>
                    <a:latin typeface="黑体"/>
                    <a:ea typeface="黑体"/>
                    <a:cs typeface="黑体"/>
                  </a:rPr>
                  <a:t>标准方差</a:t>
                </a:r>
                <a:r>
                  <a:rPr lang="zh-CN" altLang="en-US" sz="2800" dirty="0">
                    <a:solidFill>
                      <a:schemeClr val="tx1"/>
                    </a:solidFill>
                    <a:latin typeface="黑体"/>
                    <a:ea typeface="黑体"/>
                    <a:cs typeface="黑体"/>
                  </a:rPr>
                  <a:t>： </a:t>
                </a:r>
                <a14:m>
                  <m:oMath xmlns:m="http://schemas.openxmlformats.org/officeDocument/2006/math">
                    <m:r>
                      <a:rPr lang="zh-CN" altLang="en-US" sz="2800" i="1" smtClean="0">
                        <a:solidFill>
                          <a:schemeClr val="tx1"/>
                        </a:solidFill>
                        <a:latin typeface="Cambria Math" panose="02040503050406030204" pitchFamily="18" charset="0"/>
                        <a:ea typeface="黑体"/>
                        <a:cs typeface="黑体"/>
                      </a:rPr>
                      <m:t>𝜎</m:t>
                    </m:r>
                    <m:r>
                      <a:rPr lang="en-US" altLang="zh-CN" sz="2800" b="0" i="1" smtClean="0">
                        <a:solidFill>
                          <a:schemeClr val="tx1"/>
                        </a:solidFill>
                        <a:latin typeface="Cambria Math" panose="02040503050406030204" pitchFamily="18" charset="0"/>
                        <a:ea typeface="黑体"/>
                        <a:cs typeface="黑体"/>
                      </a:rPr>
                      <m:t>=</m:t>
                    </m:r>
                    <m:rad>
                      <m:radPr>
                        <m:degHide m:val="on"/>
                        <m:ctrlPr>
                          <a:rPr lang="en-US" altLang="zh-CN" sz="2800" b="0" i="1" smtClean="0">
                            <a:solidFill>
                              <a:schemeClr val="tx1"/>
                            </a:solidFill>
                            <a:latin typeface="Cambria Math" panose="02040503050406030204" pitchFamily="18" charset="0"/>
                            <a:ea typeface="黑体"/>
                          </a:rPr>
                        </m:ctrlPr>
                      </m:radPr>
                      <m:deg/>
                      <m:e>
                        <m:r>
                          <a:rPr lang="en-US" altLang="zh-CN" sz="2800" i="1">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𝑥</m:t>
                        </m:r>
                        <m:r>
                          <a:rPr lang="en-US" altLang="zh-CN" sz="2800" i="1">
                            <a:solidFill>
                              <a:srgbClr val="000000"/>
                            </a:solidFill>
                            <a:latin typeface="Cambria Math" panose="02040503050406030204" pitchFamily="18" charset="0"/>
                            <a:ea typeface="黑体" pitchFamily="49" charset="-122"/>
                            <a:cs typeface="Times New Roman" pitchFamily="18" charset="0"/>
                          </a:rPr>
                          <m:t>)</m:t>
                        </m:r>
                      </m:e>
                    </m:rad>
                  </m:oMath>
                </a14:m>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黑体"/>
                  </a:rPr>
                  <a:t> 最可几值</a:t>
                </a:r>
                <a:r>
                  <a:rPr lang="zh-CN" altLang="en-US" sz="2800" dirty="0">
                    <a:solidFill>
                      <a:schemeClr val="tx1"/>
                    </a:solidFill>
                    <a:latin typeface="黑体"/>
                    <a:ea typeface="黑体"/>
                    <a:cs typeface="黑体"/>
                  </a:rPr>
                  <a:t>： 满足</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𝑓</m:t>
                    </m:r>
                    <m:d>
                      <m:dPr>
                        <m:ctrlPr>
                          <a:rPr lang="en-US" altLang="zh-CN" sz="2800" b="0" i="1" smtClean="0">
                            <a:solidFill>
                              <a:schemeClr val="tx1"/>
                            </a:solidFill>
                            <a:latin typeface="Cambria Math" panose="02040503050406030204" pitchFamily="18" charset="0"/>
                            <a:ea typeface="黑体"/>
                            <a:cs typeface="黑体"/>
                          </a:rPr>
                        </m:ctrlPr>
                      </m:dPr>
                      <m:e>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𝑝𝑟𝑜</m:t>
                            </m:r>
                          </m:sub>
                        </m:sSub>
                      </m:e>
                    </m:d>
                    <m:r>
                      <a:rPr lang="en-US" altLang="zh-CN" sz="2800" b="0" i="1" smtClean="0">
                        <a:solidFill>
                          <a:schemeClr val="tx1"/>
                        </a:solidFill>
                        <a:latin typeface="Cambria Math" panose="02040503050406030204" pitchFamily="18" charset="0"/>
                        <a:ea typeface="黑体"/>
                        <a:cs typeface="黑体"/>
                      </a:rPr>
                      <m:t>=</m:t>
                    </m:r>
                    <m:func>
                      <m:funcPr>
                        <m:ctrlPr>
                          <a:rPr lang="en-US" altLang="zh-CN" sz="2800" b="0" i="1" smtClean="0">
                            <a:solidFill>
                              <a:schemeClr val="tx1"/>
                            </a:solidFill>
                            <a:latin typeface="Cambria Math" panose="02040503050406030204" pitchFamily="18" charset="0"/>
                            <a:ea typeface="黑体"/>
                            <a:cs typeface="黑体"/>
                          </a:rPr>
                        </m:ctrlPr>
                      </m:funcPr>
                      <m:fName>
                        <m:limLow>
                          <m:limLowPr>
                            <m:ctrlPr>
                              <a:rPr lang="en-US" altLang="zh-CN" sz="2800" b="0" i="1" smtClean="0">
                                <a:solidFill>
                                  <a:schemeClr val="tx1"/>
                                </a:solidFill>
                                <a:latin typeface="Cambria Math" panose="02040503050406030204" pitchFamily="18" charset="0"/>
                                <a:ea typeface="黑体"/>
                                <a:cs typeface="黑体"/>
                              </a:rPr>
                            </m:ctrlPr>
                          </m:limLowPr>
                          <m:e>
                            <m:r>
                              <m:rPr>
                                <m:sty m:val="p"/>
                              </m:rPr>
                              <a:rPr lang="en-US" altLang="zh-CN" sz="2800" b="0" i="0" smtClean="0">
                                <a:solidFill>
                                  <a:schemeClr val="tx1"/>
                                </a:solidFill>
                                <a:latin typeface="Cambria Math" panose="02040503050406030204" pitchFamily="18" charset="0"/>
                                <a:ea typeface="黑体"/>
                                <a:cs typeface="黑体"/>
                              </a:rPr>
                              <m:t>max</m:t>
                            </m:r>
                          </m:e>
                          <m:lim>
                            <m:r>
                              <a:rPr lang="en-US" altLang="zh-CN" sz="2800" b="0" i="1" smtClean="0">
                                <a:solidFill>
                                  <a:schemeClr val="tx1"/>
                                </a:solidFill>
                                <a:latin typeface="Cambria Math" panose="02040503050406030204" pitchFamily="18" charset="0"/>
                                <a:ea typeface="黑体"/>
                                <a:cs typeface="黑体"/>
                              </a:rPr>
                              <m:t>𝑥</m:t>
                            </m:r>
                            <m:r>
                              <a:rPr lang="en-US" altLang="zh-CN" sz="2800" b="0" i="1" smtClean="0">
                                <a:solidFill>
                                  <a:schemeClr val="tx1"/>
                                </a:solidFill>
                                <a:latin typeface="Cambria Math" panose="02040503050406030204" pitchFamily="18" charset="0"/>
                                <a:ea typeface="Cambria Math" panose="02040503050406030204" pitchFamily="18" charset="0"/>
                                <a:cs typeface="黑体"/>
                              </a:rPr>
                              <m:t>∈</m:t>
                            </m:r>
                            <m:r>
                              <m:rPr>
                                <m:sty m:val="p"/>
                              </m:rPr>
                              <a:rPr lang="el-GR" altLang="zh-CN" sz="2800" b="0" i="1" smtClean="0">
                                <a:solidFill>
                                  <a:schemeClr val="tx1"/>
                                </a:solidFill>
                                <a:latin typeface="Cambria Math" panose="02040503050406030204" pitchFamily="18" charset="0"/>
                                <a:ea typeface="Cambria Math" panose="02040503050406030204" pitchFamily="18" charset="0"/>
                                <a:cs typeface="黑体"/>
                              </a:rPr>
                              <m:t>Ω</m:t>
                            </m:r>
                          </m:lim>
                        </m:limLow>
                      </m:fName>
                      <m:e>
                        <m:r>
                          <a:rPr lang="en-US" altLang="zh-CN" sz="2800" i="1">
                            <a:solidFill>
                              <a:schemeClr val="tx1"/>
                            </a:solidFill>
                            <a:latin typeface="Cambria Math" panose="02040503050406030204" pitchFamily="18" charset="0"/>
                            <a:ea typeface="黑体"/>
                            <a:cs typeface="黑体"/>
                          </a:rPr>
                          <m:t>⁡{</m:t>
                        </m:r>
                        <m:r>
                          <a:rPr lang="en-US" altLang="zh-CN" sz="2800" i="1">
                            <a:solidFill>
                              <a:schemeClr val="tx1"/>
                            </a:solidFill>
                            <a:latin typeface="Cambria Math" panose="02040503050406030204" pitchFamily="18" charset="0"/>
                            <a:ea typeface="黑体"/>
                            <a:cs typeface="黑体"/>
                          </a:rPr>
                          <m:t>𝑓</m:t>
                        </m:r>
                        <m:r>
                          <a:rPr lang="en-US" altLang="zh-CN" sz="2800" i="1">
                            <a:solidFill>
                              <a:schemeClr val="tx1"/>
                            </a:solidFill>
                            <a:latin typeface="Cambria Math" panose="02040503050406030204" pitchFamily="18" charset="0"/>
                            <a:ea typeface="黑体"/>
                            <a:cs typeface="黑体"/>
                          </a:rPr>
                          <m:t>(</m:t>
                        </m:r>
                        <m:r>
                          <a:rPr lang="en-US" altLang="zh-CN" sz="2800" i="1">
                            <a:solidFill>
                              <a:schemeClr val="tx1"/>
                            </a:solidFill>
                            <a:latin typeface="Cambria Math" panose="02040503050406030204" pitchFamily="18" charset="0"/>
                            <a:ea typeface="黑体"/>
                            <a:cs typeface="黑体"/>
                          </a:rPr>
                          <m:t>𝑥</m:t>
                        </m:r>
                        <m:r>
                          <a:rPr lang="en-US" altLang="zh-CN" sz="2800" i="1">
                            <a:solidFill>
                              <a:schemeClr val="tx1"/>
                            </a:solidFill>
                            <a:latin typeface="Cambria Math" panose="02040503050406030204" pitchFamily="18" charset="0"/>
                            <a:ea typeface="黑体"/>
                            <a:cs typeface="黑体"/>
                          </a:rPr>
                          <m:t>)}</m:t>
                        </m:r>
                      </m:e>
                    </m:func>
                  </m:oMath>
                </a14:m>
                <a:r>
                  <a:rPr lang="zh-CN" altLang="en-US" sz="2800" dirty="0">
                    <a:solidFill>
                      <a:schemeClr val="tx1"/>
                    </a:solidFill>
                    <a:latin typeface="黑体"/>
                    <a:ea typeface="黑体"/>
                    <a:cs typeface="黑体"/>
                  </a:rPr>
                  <a:t>的值</a:t>
                </a:r>
                <a:r>
                  <a:rPr lang="en-US" altLang="zh-CN" sz="2800" dirty="0">
                    <a:solidFill>
                      <a:schemeClr val="tx1"/>
                    </a:solidFill>
                    <a:latin typeface="黑体"/>
                    <a:ea typeface="黑体"/>
                    <a:cs typeface="黑体"/>
                  </a:rPr>
                  <a:t> </a:t>
                </a:r>
                <a:r>
                  <a:rPr lang="en-US" altLang="zh-CN" sz="2800" i="1" dirty="0" err="1">
                    <a:solidFill>
                      <a:schemeClr val="tx1"/>
                    </a:solidFill>
                    <a:latin typeface="Times New Roman" panose="02020603050405020304" pitchFamily="18" charset="0"/>
                    <a:ea typeface="黑体"/>
                    <a:cs typeface="Times New Roman" panose="02020603050405020304" pitchFamily="18" charset="0"/>
                  </a:rPr>
                  <a:t>x</a:t>
                </a:r>
                <a:r>
                  <a:rPr lang="en-US" altLang="zh-CN" sz="2800" i="1" baseline="-25000" dirty="0" err="1">
                    <a:solidFill>
                      <a:schemeClr val="tx1"/>
                    </a:solidFill>
                    <a:latin typeface="Times New Roman" panose="02020603050405020304" pitchFamily="18" charset="0"/>
                    <a:ea typeface="黑体"/>
                    <a:cs typeface="Times New Roman" panose="02020603050405020304" pitchFamily="18" charset="0"/>
                  </a:rPr>
                  <a:t>pro</a:t>
                </a:r>
                <a:endParaRPr lang="en-US" altLang="zh-CN" sz="2800" i="1" baseline="-25000" dirty="0">
                  <a:solidFill>
                    <a:schemeClr val="tx1"/>
                  </a:solidFill>
                  <a:latin typeface="Times New Roman" panose="02020603050405020304" pitchFamily="18" charset="0"/>
                  <a:ea typeface="黑体"/>
                  <a:cs typeface="Times New Roman" panose="02020603050405020304" pitchFamily="18" charset="0"/>
                </a:endParaRPr>
              </a:p>
              <a:p>
                <a:pPr algn="just"/>
                <a:r>
                  <a:rPr lang="zh-CN" altLang="en-US" sz="2800" dirty="0">
                    <a:solidFill>
                      <a:srgbClr val="FF0000"/>
                    </a:solidFill>
                    <a:latin typeface="Times New Roman" panose="02020603050405020304" pitchFamily="18" charset="0"/>
                    <a:ea typeface="黑体"/>
                    <a:cs typeface="Times New Roman" panose="02020603050405020304" pitchFamily="18" charset="0"/>
                  </a:rPr>
                  <a:t>  协方差</a:t>
                </a:r>
                <a:r>
                  <a:rPr lang="zh-CN" altLang="en-US" sz="2800" dirty="0">
                    <a:solidFill>
                      <a:schemeClr val="tx1"/>
                    </a:solidFill>
                    <a:latin typeface="Times New Roman" panose="02020603050405020304" pitchFamily="18" charset="0"/>
                    <a:ea typeface="黑体"/>
                    <a:cs typeface="Times New Roman" panose="02020603050405020304" pitchFamily="18" charset="0"/>
                  </a:rPr>
                  <a:t>：   </a:t>
                </a:r>
                <a14:m>
                  <m:oMath xmlns:m="http://schemas.openxmlformats.org/officeDocument/2006/math">
                    <m:r>
                      <m:rPr>
                        <m:sty m:val="p"/>
                      </m:rPr>
                      <a:rPr lang="en-US" altLang="zh-CN" sz="2800" b="0" i="0" smtClean="0">
                        <a:solidFill>
                          <a:schemeClr val="tx1"/>
                        </a:solidFill>
                        <a:latin typeface="Cambria Math" panose="02040503050406030204" pitchFamily="18" charset="0"/>
                        <a:ea typeface="黑体"/>
                        <a:cs typeface="Times New Roman" panose="02020603050405020304" pitchFamily="18" charset="0"/>
                      </a:rPr>
                      <m:t>Cov</m:t>
                    </m:r>
                    <m:d>
                      <m:dPr>
                        <m:begChr m:val="["/>
                        <m:endChr m:val="]"/>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dPr>
                      <m:e>
                        <m:r>
                          <a:rPr lang="en-US" altLang="zh-CN" sz="2800" b="0" i="1" smtClean="0">
                            <a:solidFill>
                              <a:schemeClr val="tx1"/>
                            </a:solidFill>
                            <a:latin typeface="Cambria Math" panose="02040503050406030204" pitchFamily="18" charset="0"/>
                            <a:ea typeface="黑体"/>
                            <a:cs typeface="Times New Roman" panose="02020603050405020304" pitchFamily="18" charset="0"/>
                          </a:rPr>
                          <m:t>𝑥</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𝑦</m:t>
                        </m:r>
                      </m:e>
                    </m:d>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𝐸</m:t>
                    </m:r>
                    <m:d>
                      <m:dPr>
                        <m:begChr m:val="["/>
                        <m:endChr m:val="]"/>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dPr>
                      <m:e>
                        <m:d>
                          <m:dPr>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dPr>
                          <m:e>
                            <m:r>
                              <a:rPr lang="en-US" altLang="zh-CN" sz="2800" b="0" i="1" smtClean="0">
                                <a:solidFill>
                                  <a:schemeClr val="tx1"/>
                                </a:solidFill>
                                <a:latin typeface="Cambria Math" panose="02040503050406030204" pitchFamily="18" charset="0"/>
                                <a:ea typeface="黑体"/>
                                <a:cs typeface="Times New Roman" panose="02020603050405020304" pitchFamily="18" charset="0"/>
                              </a:rPr>
                              <m:t>𝑥</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sSub>
                              <m:sSubPr>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800" b="0" i="1" smtClean="0">
                                    <a:solidFill>
                                      <a:schemeClr val="tx1"/>
                                    </a:solidFill>
                                    <a:latin typeface="Cambria Math" panose="02040503050406030204" pitchFamily="18" charset="0"/>
                                    <a:ea typeface="黑体"/>
                                    <a:cs typeface="Times New Roman" panose="02020603050405020304" pitchFamily="18" charset="0"/>
                                  </a:rPr>
                                  <m:t>𝑥</m:t>
                                </m:r>
                              </m:sub>
                            </m:sSub>
                          </m:e>
                        </m:d>
                        <m:d>
                          <m:dPr>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dPr>
                          <m:e>
                            <m:r>
                              <a:rPr lang="en-US" altLang="zh-CN" sz="2800" b="0" i="1" smtClean="0">
                                <a:solidFill>
                                  <a:schemeClr val="tx1"/>
                                </a:solidFill>
                                <a:latin typeface="Cambria Math" panose="02040503050406030204" pitchFamily="18" charset="0"/>
                                <a:ea typeface="黑体"/>
                                <a:cs typeface="Times New Roman" panose="02020603050405020304" pitchFamily="18" charset="0"/>
                              </a:rPr>
                              <m:t>𝑦</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sSub>
                              <m:sSubPr>
                                <m:ctrlPr>
                                  <a:rPr lang="en-US" altLang="zh-CN" sz="2800" i="1">
                                    <a:solidFill>
                                      <a:schemeClr val="tx1"/>
                                    </a:solidFill>
                                    <a:latin typeface="Cambria Math" panose="02040503050406030204" pitchFamily="18" charset="0"/>
                                    <a:ea typeface="黑体"/>
                                    <a:cs typeface="Times New Roman" panose="020206030504050203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e>
                        </m:d>
                      </m:e>
                    </m:d>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𝐸</m:t>
                    </m:r>
                    <m:d>
                      <m:dPr>
                        <m:begChr m:val="["/>
                        <m:endChr m:val="]"/>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dPr>
                      <m:e>
                        <m:r>
                          <a:rPr lang="en-US" altLang="zh-CN" sz="2800" b="0" i="1" smtClean="0">
                            <a:solidFill>
                              <a:schemeClr val="tx1"/>
                            </a:solidFill>
                            <a:latin typeface="Cambria Math" panose="02040503050406030204" pitchFamily="18" charset="0"/>
                            <a:ea typeface="黑体"/>
                            <a:cs typeface="Times New Roman" panose="02020603050405020304" pitchFamily="18" charset="0"/>
                          </a:rPr>
                          <m:t>𝑥𝑦</m:t>
                        </m:r>
                      </m:e>
                    </m:d>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sSub>
                      <m:sSubPr>
                        <m:ctrlPr>
                          <a:rPr lang="en-US" altLang="zh-CN" sz="2800" i="1">
                            <a:solidFill>
                              <a:schemeClr val="tx1"/>
                            </a:solidFill>
                            <a:latin typeface="Cambria Math" panose="02040503050406030204" pitchFamily="18" charset="0"/>
                            <a:ea typeface="黑体"/>
                            <a:cs typeface="Times New Roman" panose="020206030504050203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800" i="1">
                            <a:solidFill>
                              <a:schemeClr val="tx1"/>
                            </a:solidFill>
                            <a:latin typeface="Cambria Math" panose="02040503050406030204" pitchFamily="18" charset="0"/>
                            <a:ea typeface="黑体"/>
                            <a:cs typeface="Times New Roman" panose="02020603050405020304" pitchFamily="18" charset="0"/>
                          </a:rPr>
                          <m:t>𝑥</m:t>
                        </m:r>
                      </m:sub>
                    </m:sSub>
                  </m:oMath>
                </a14:m>
                <a:r>
                  <a:rPr lang="en-US" altLang="zh-CN" sz="2800" dirty="0">
                    <a:solidFill>
                      <a:schemeClr val="tx1"/>
                    </a:solidFill>
                    <a:ea typeface="黑体"/>
                    <a:cs typeface="Times New Roman" panose="02020603050405020304" pitchFamily="18" charset="0"/>
                  </a:rPr>
                  <a:t> </a:t>
                </a:r>
                <a14:m>
                  <m:oMath xmlns:m="http://schemas.openxmlformats.org/officeDocument/2006/math">
                    <m:sSub>
                      <m:sSubPr>
                        <m:ctrlPr>
                          <a:rPr lang="en-US" altLang="zh-CN" sz="2800" i="1">
                            <a:solidFill>
                              <a:schemeClr val="tx1"/>
                            </a:solidFill>
                            <a:latin typeface="Cambria Math" panose="02040503050406030204" pitchFamily="18" charset="0"/>
                            <a:ea typeface="黑体"/>
                            <a:cs typeface="Times New Roman" panose="020206030504050203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oMath>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a:p>
                <a:pPr algn="just"/>
                <a:r>
                  <a:rPr lang="en-US" altLang="zh-CN" sz="2800" dirty="0">
                    <a:solidFill>
                      <a:srgbClr val="FF0000"/>
                    </a:solidFill>
                    <a:latin typeface="Times New Roman" panose="02020603050405020304" pitchFamily="18" charset="0"/>
                    <a:ea typeface="黑体"/>
                    <a:cs typeface="Times New Roman" panose="02020603050405020304" pitchFamily="18" charset="0"/>
                  </a:rPr>
                  <a:t>  </a:t>
                </a:r>
                <a:r>
                  <a:rPr lang="zh-CN" altLang="en-US" sz="2800" dirty="0">
                    <a:solidFill>
                      <a:srgbClr val="FF0000"/>
                    </a:solidFill>
                    <a:latin typeface="Times New Roman" panose="02020603050405020304" pitchFamily="18" charset="0"/>
                    <a:ea typeface="黑体"/>
                    <a:cs typeface="Times New Roman" panose="02020603050405020304" pitchFamily="18" charset="0"/>
                  </a:rPr>
                  <a:t>相关系数</a:t>
                </a:r>
                <a:r>
                  <a:rPr lang="zh-CN" altLang="en-US" sz="2800" dirty="0">
                    <a:solidFill>
                      <a:schemeClr val="tx1"/>
                    </a:solidFill>
                    <a:latin typeface="Times New Roman" panose="02020603050405020304" pitchFamily="18" charset="0"/>
                    <a:ea typeface="黑体"/>
                    <a:cs typeface="Times New Roman" panose="02020603050405020304" pitchFamily="18" charset="0"/>
                  </a:rPr>
                  <a:t>： </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a:cs typeface="Times New Roman" panose="02020603050405020304" pitchFamily="18" charset="0"/>
                          </a:rPr>
                        </m:ctrlPr>
                      </m:sSubPr>
                      <m:e>
                        <m:r>
                          <a:rPr lang="en-US" altLang="zh-CN"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𝜌</m:t>
                        </m:r>
                      </m:e>
                      <m:sub>
                        <m:r>
                          <a:rPr lang="en-US" altLang="zh-CN" sz="2800" b="0" i="1" smtClean="0">
                            <a:solidFill>
                              <a:schemeClr val="tx1"/>
                            </a:solidFill>
                            <a:latin typeface="Cambria Math" panose="02040503050406030204" pitchFamily="18" charset="0"/>
                            <a:ea typeface="黑体"/>
                            <a:cs typeface="Times New Roman" panose="02020603050405020304" pitchFamily="18" charset="0"/>
                          </a:rPr>
                          <m:t>𝑋𝑌</m:t>
                        </m:r>
                      </m:sub>
                    </m:sSub>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f>
                      <m:fPr>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fPr>
                      <m:num>
                        <m:r>
                          <m:rPr>
                            <m:sty m:val="p"/>
                          </m:rPr>
                          <a:rPr lang="en-US" altLang="zh-CN" sz="2800">
                            <a:solidFill>
                              <a:schemeClr val="tx1"/>
                            </a:solidFill>
                            <a:latin typeface="Cambria Math" panose="02040503050406030204" pitchFamily="18" charset="0"/>
                            <a:ea typeface="黑体"/>
                            <a:cs typeface="Times New Roman" panose="02020603050405020304" pitchFamily="18" charset="0"/>
                          </a:rPr>
                          <m:t>Cov</m:t>
                        </m:r>
                        <m:d>
                          <m:dPr>
                            <m:begChr m:val="["/>
                            <m:endChr m:val="]"/>
                            <m:ctrlPr>
                              <a:rPr lang="en-US" altLang="zh-CN" sz="2800" i="1">
                                <a:solidFill>
                                  <a:schemeClr val="tx1"/>
                                </a:solidFill>
                                <a:latin typeface="Cambria Math" panose="02040503050406030204" pitchFamily="18" charset="0"/>
                                <a:ea typeface="黑体"/>
                                <a:cs typeface="Times New Roman" panose="02020603050405020304" pitchFamily="18" charset="0"/>
                              </a:rPr>
                            </m:ctrlPr>
                          </m:dPr>
                          <m:e>
                            <m:r>
                              <a:rPr lang="en-US" altLang="zh-CN" sz="2800" i="1">
                                <a:solidFill>
                                  <a:schemeClr val="tx1"/>
                                </a:solidFill>
                                <a:latin typeface="Cambria Math" panose="02040503050406030204" pitchFamily="18" charset="0"/>
                                <a:ea typeface="黑体"/>
                                <a:cs typeface="Times New Roman" panose="02020603050405020304" pitchFamily="18" charset="0"/>
                              </a:rPr>
                              <m:t>𝑥</m:t>
                            </m:r>
                            <m:r>
                              <a:rPr lang="en-US" altLang="zh-CN" sz="2800" i="1">
                                <a:solidFill>
                                  <a:schemeClr val="tx1"/>
                                </a:solidFill>
                                <a:latin typeface="Cambria Math" panose="02040503050406030204" pitchFamily="18" charset="0"/>
                                <a:ea typeface="黑体"/>
                                <a:cs typeface="Times New Roman" panose="02020603050405020304" pitchFamily="18" charset="0"/>
                              </a:rPr>
                              <m:t>,</m:t>
                            </m:r>
                            <m:r>
                              <a:rPr lang="en-US" altLang="zh-CN" sz="2800" i="1">
                                <a:solidFill>
                                  <a:schemeClr val="tx1"/>
                                </a:solidFill>
                                <a:latin typeface="Cambria Math" panose="02040503050406030204" pitchFamily="18" charset="0"/>
                                <a:ea typeface="黑体"/>
                                <a:cs typeface="Times New Roman" panose="02020603050405020304" pitchFamily="18" charset="0"/>
                              </a:rPr>
                              <m:t>𝑦</m:t>
                            </m:r>
                          </m:e>
                        </m:d>
                      </m:num>
                      <m:den>
                        <m:sSub>
                          <m:sSubPr>
                            <m:ctrlPr>
                              <a:rPr lang="en-US" altLang="zh-CN" sz="2800" b="0" i="1" smtClean="0">
                                <a:solidFill>
                                  <a:schemeClr val="tx1"/>
                                </a:solidFill>
                                <a:latin typeface="Cambria Math" panose="02040503050406030204" pitchFamily="18" charset="0"/>
                                <a:ea typeface="黑体"/>
                                <a:cs typeface="Times New Roman" panose="02020603050405020304"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en-US" altLang="zh-CN" sz="2800" b="0" i="1" smtClean="0">
                                <a:solidFill>
                                  <a:schemeClr val="tx1"/>
                                </a:solidFill>
                                <a:latin typeface="Cambria Math" panose="02040503050406030204" pitchFamily="18" charset="0"/>
                                <a:ea typeface="黑体"/>
                                <a:cs typeface="Times New Roman" panose="02020603050405020304" pitchFamily="18" charset="0"/>
                              </a:rPr>
                              <m:t>𝑋</m:t>
                            </m:r>
                          </m:sub>
                        </m:sSub>
                        <m:sSub>
                          <m:sSubPr>
                            <m:ctrlPr>
                              <a:rPr lang="en-US" altLang="zh-CN" sz="2800" i="1">
                                <a:solidFill>
                                  <a:schemeClr val="tx1"/>
                                </a:solidFill>
                                <a:latin typeface="Cambria Math" panose="02040503050406030204" pitchFamily="18" charset="0"/>
                                <a:ea typeface="黑体"/>
                                <a:cs typeface="Times New Roman" panose="020206030504050203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𝑌</m:t>
                            </m:r>
                          </m:sub>
                        </m:sSub>
                      </m:den>
                    </m:f>
                    <m:r>
                      <a:rPr lang="en-US" altLang="zh-CN" sz="2800" b="0" i="1" smtClean="0">
                        <a:solidFill>
                          <a:schemeClr val="tx1"/>
                        </a:solidFill>
                        <a:latin typeface="Cambria Math" panose="02040503050406030204" pitchFamily="18" charset="0"/>
                        <a:ea typeface="黑体"/>
                        <a:cs typeface="Times New Roman" panose="02020603050405020304" pitchFamily="18" charset="0"/>
                      </a:rPr>
                      <m:t>,</m:t>
                    </m:r>
                    <m:r>
                      <a:rPr lang="zh-CN" altLang="en-US" sz="2800" b="0" i="1" smtClean="0">
                        <a:solidFill>
                          <a:schemeClr val="tx1"/>
                        </a:solidFill>
                        <a:latin typeface="Cambria Math" panose="02040503050406030204" pitchFamily="18" charset="0"/>
                        <a:ea typeface="黑体"/>
                        <a:cs typeface="Times New Roman" panose="02020603050405020304" pitchFamily="18" charset="0"/>
                      </a:rPr>
                      <m:t>    </m:t>
                    </m:r>
                    <m:r>
                      <a:rPr lang="en-US" altLang="zh-CN" sz="2800" b="0" i="1" smtClean="0">
                        <a:solidFill>
                          <a:schemeClr val="tx1"/>
                        </a:solidFill>
                        <a:latin typeface="Cambria Math" panose="02040503050406030204" pitchFamily="18" charset="0"/>
                        <a:ea typeface="黑体"/>
                        <a:cs typeface="Times New Roman" panose="02020603050405020304" pitchFamily="18" charset="0"/>
                      </a:rPr>
                      <m:t>−1</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800" dirty="0">
                    <a:solidFill>
                      <a:schemeClr val="tx1"/>
                    </a:solidFill>
                    <a:ea typeface="黑体"/>
                    <a:cs typeface="Times New Roman" panose="02020603050405020304" pitchFamily="18" charset="0"/>
                  </a:rPr>
                  <a:t> </a:t>
                </a:r>
                <a14:m>
                  <m:oMath xmlns:m="http://schemas.openxmlformats.org/officeDocument/2006/math">
                    <m:sSub>
                      <m:sSubPr>
                        <m:ctrlPr>
                          <a:rPr lang="en-US" altLang="zh-CN" sz="2800" i="1">
                            <a:solidFill>
                              <a:schemeClr val="tx1"/>
                            </a:solidFill>
                            <a:latin typeface="Cambria Math" panose="02040503050406030204" pitchFamily="18" charset="0"/>
                            <a:ea typeface="黑体"/>
                            <a:cs typeface="Times New Roman" panose="02020603050405020304"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𝜌</m:t>
                        </m:r>
                      </m:e>
                      <m:sub>
                        <m:r>
                          <a:rPr lang="en-US" altLang="zh-CN" sz="2800" i="1">
                            <a:solidFill>
                              <a:schemeClr val="tx1"/>
                            </a:solidFill>
                            <a:latin typeface="Cambria Math" panose="02040503050406030204" pitchFamily="18" charset="0"/>
                            <a:ea typeface="黑体"/>
                            <a:cs typeface="Times New Roman" panose="02020603050405020304" pitchFamily="18" charset="0"/>
                          </a:rPr>
                          <m:t>𝑋𝑌</m:t>
                        </m:r>
                      </m:sub>
                    </m:sSub>
                    <m:r>
                      <a:rPr lang="en-US" altLang="zh-CN"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oMath>
                </a14:m>
                <a:endParaRPr lang="en-US" altLang="zh-CN" sz="2800" dirty="0">
                  <a:solidFill>
                    <a:schemeClr val="tx1"/>
                  </a:solidFill>
                  <a:latin typeface="Times New Roman" panose="02020603050405020304" pitchFamily="18" charset="0"/>
                  <a:ea typeface="黑体"/>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908A641-A40D-AB46-9FA0-B11EF1E47E9D}"/>
                  </a:ext>
                </a:extLst>
              </p:cNvPr>
              <p:cNvSpPr txBox="1">
                <a:spLocks noRot="1" noChangeAspect="1" noMove="1" noResize="1" noEditPoints="1" noAdjustHandles="1" noChangeArrowheads="1" noChangeShapeType="1" noTextEdit="1"/>
              </p:cNvSpPr>
              <p:nvPr/>
            </p:nvSpPr>
            <p:spPr>
              <a:xfrm>
                <a:off x="817033" y="1249858"/>
                <a:ext cx="10000784" cy="4159049"/>
              </a:xfrm>
              <a:prstGeom prst="rect">
                <a:avLst/>
              </a:prstGeom>
              <a:blipFill>
                <a:blip r:embed="rId2"/>
                <a:stretch>
                  <a:fillRect l="-1014" t="-20061"/>
                </a:stretch>
              </a:blipFill>
            </p:spPr>
            <p:txBody>
              <a:bodyPr/>
              <a:lstStyle/>
              <a:p>
                <a:r>
                  <a:rPr lang="en-US">
                    <a:noFill/>
                  </a:rPr>
                  <a:t> </a:t>
                </a:r>
              </a:p>
            </p:txBody>
          </p:sp>
        </mc:Fallback>
      </mc:AlternateContent>
    </p:spTree>
    <p:extLst>
      <p:ext uri="{BB962C8B-B14F-4D97-AF65-F5344CB8AC3E}">
        <p14:creationId xmlns:p14="http://schemas.microsoft.com/office/powerpoint/2010/main" val="87609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C584D9-A1CB-814C-A303-C0429A4E0BD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高斯分布</a:t>
            </a:r>
          </a:p>
        </p:txBody>
      </p:sp>
      <p:pic>
        <p:nvPicPr>
          <p:cNvPr id="3" name="Picture 2">
            <a:extLst>
              <a:ext uri="{FF2B5EF4-FFF2-40B4-BE49-F238E27FC236}">
                <a16:creationId xmlns:a16="http://schemas.microsoft.com/office/drawing/2014/main" id="{9008D735-1BDB-E840-9E0C-E2F673EA4F85}"/>
              </a:ext>
            </a:extLst>
          </p:cNvPr>
          <p:cNvPicPr>
            <a:picLocks noChangeAspect="1"/>
          </p:cNvPicPr>
          <p:nvPr/>
        </p:nvPicPr>
        <p:blipFill>
          <a:blip r:embed="rId2"/>
          <a:stretch>
            <a:fillRect/>
          </a:stretch>
        </p:blipFill>
        <p:spPr>
          <a:xfrm>
            <a:off x="6482386" y="2823993"/>
            <a:ext cx="5693044" cy="4034007"/>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887CBF2-A6EA-104C-A297-1B0D7D2AC667}"/>
                  </a:ext>
                </a:extLst>
              </p:cNvPr>
              <p:cNvSpPr txBox="1">
                <a:spLocks/>
              </p:cNvSpPr>
              <p:nvPr/>
            </p:nvSpPr>
            <p:spPr>
              <a:xfrm>
                <a:off x="817033" y="1249859"/>
                <a:ext cx="1000078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概率密度函数</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𝑓</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𝜇</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ctrlPr>
                          </m:sSupPr>
                          <m:e>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𝜎</m:t>
                            </m:r>
                          </m:e>
                          <m:sup>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2</m:t>
                            </m:r>
                          </m:sup>
                        </m:sSup>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𝜇</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p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𝜎</m:t>
                            </m:r>
                          </m:e>
                          <m:sup>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2</m:t>
                            </m:r>
                          </m:sup>
                        </m:sSup>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fPr>
                      <m:num>
                        <m:r>
                          <a:rPr lang="en-US" altLang="zh-CN" sz="2800" b="0" i="1" smtClean="0">
                            <a:solidFill>
                              <a:srgbClr val="000000"/>
                            </a:solidFill>
                            <a:latin typeface="Cambria Math" panose="02040503050406030204" pitchFamily="18" charset="0"/>
                            <a:ea typeface="黑体" pitchFamily="49" charset="-122"/>
                            <a:cs typeface="Times New Roman" pitchFamily="18" charset="0"/>
                          </a:rPr>
                          <m:t>1</m:t>
                        </m:r>
                      </m:num>
                      <m:den>
                        <m:rad>
                          <m:radPr>
                            <m:degHide m:val="on"/>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radPr>
                          <m:deg/>
                          <m:e>
                            <m:r>
                              <a:rPr lang="en-US" altLang="zh-CN" sz="2800" b="0" i="1" smtClean="0">
                                <a:solidFill>
                                  <a:srgbClr val="000000"/>
                                </a:solidFill>
                                <a:latin typeface="Cambria Math" panose="02040503050406030204" pitchFamily="18" charset="0"/>
                                <a:ea typeface="黑体" pitchFamily="49" charset="-122"/>
                                <a:cs typeface="Times New Roman" pitchFamily="18" charset="0"/>
                              </a:rPr>
                              <m:t>2</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𝜋</m:t>
                            </m:r>
                          </m:e>
                        </m:rad>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𝜎</m:t>
                        </m:r>
                      </m:den>
                    </m:f>
                    <m:sSup>
                      <m:sSup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p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𝑒</m:t>
                        </m:r>
                      </m:e>
                      <m:sup>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fPr>
                          <m:num>
                            <m:sSup>
                              <m:sSup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pPr>
                              <m:e>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𝜇</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e>
                              <m:sup>
                                <m:r>
                                  <a:rPr lang="en-US" altLang="zh-CN" sz="2800" b="0" i="1" smtClean="0">
                                    <a:solidFill>
                                      <a:srgbClr val="000000"/>
                                    </a:solidFill>
                                    <a:latin typeface="Cambria Math" panose="02040503050406030204" pitchFamily="18" charset="0"/>
                                    <a:ea typeface="黑体" pitchFamily="49" charset="-122"/>
                                    <a:cs typeface="Times New Roman" pitchFamily="18" charset="0"/>
                                  </a:rPr>
                                  <m:t>2</m:t>
                                </m:r>
                              </m:sup>
                            </m:sSup>
                          </m:num>
                          <m:den>
                            <m:sSup>
                              <m:sSup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pPr>
                              <m:e>
                                <m:r>
                                  <a:rPr lang="en-US" altLang="zh-CN" sz="2800" b="0" i="1" smtClean="0">
                                    <a:solidFill>
                                      <a:srgbClr val="000000"/>
                                    </a:solidFill>
                                    <a:latin typeface="Cambria Math" panose="02040503050406030204" pitchFamily="18" charset="0"/>
                                    <a:ea typeface="黑体" pitchFamily="49" charset="-122"/>
                                    <a:cs typeface="Times New Roman" pitchFamily="18" charset="0"/>
                                  </a:rPr>
                                  <m:t>2</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𝜎</m:t>
                                </m:r>
                              </m:e>
                              <m:sup>
                                <m:r>
                                  <a:rPr lang="en-US" altLang="zh-CN" sz="2800" b="0" i="1" smtClean="0">
                                    <a:solidFill>
                                      <a:srgbClr val="000000"/>
                                    </a:solidFill>
                                    <a:latin typeface="Cambria Math" panose="02040503050406030204" pitchFamily="18" charset="0"/>
                                    <a:ea typeface="黑体" pitchFamily="49" charset="-122"/>
                                    <a:cs typeface="Times New Roman" pitchFamily="18" charset="0"/>
                                  </a:rPr>
                                  <m:t>2</m:t>
                                </m:r>
                              </m:sup>
                            </m:sSup>
                          </m:den>
                        </m:f>
                      </m:sup>
                    </m:sSup>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nary>
                      <m:nary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sub>
                      <m:sup>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sup>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𝑥</m:t>
                        </m:r>
                        <m:r>
                          <a:rPr lang="en-US" altLang="zh-CN" sz="2800" i="1">
                            <a:solidFill>
                              <a:srgbClr val="000000"/>
                            </a:solidFill>
                            <a:latin typeface="Cambria Math" panose="02040503050406030204" pitchFamily="18" charset="0"/>
                            <a:ea typeface="黑体" pitchFamily="49" charset="-122"/>
                            <a:cs typeface="Times New Roman" pitchFamily="18" charset="0"/>
                          </a:rPr>
                          <m:t>𝑓</m:t>
                        </m:r>
                        <m:d>
                          <m:dPr>
                            <m:ctrlPr>
                              <a:rPr lang="en-US" altLang="zh-CN" sz="2800" i="1">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黑体" pitchFamily="49" charset="-122"/>
                                <a:cs typeface="Times New Roman" pitchFamily="18" charset="0"/>
                              </a:rPr>
                              <m:t>𝑥</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𝜇</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p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𝜎</m:t>
                                </m:r>
                              </m:e>
                              <m:sup>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2</m:t>
                                </m:r>
                              </m:sup>
                            </m:sSup>
                          </m:e>
                        </m:d>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𝑑𝑥</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𝜇</m:t>
                        </m:r>
                      </m:e>
                    </m:nary>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𝑥</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黑体"/>
                      </a:rPr>
                      <m:t>𝐸</m:t>
                    </m:r>
                    <m:d>
                      <m:dPr>
                        <m:begChr m:val="["/>
                        <m:endChr m:val="]"/>
                        <m:ctrlPr>
                          <a:rPr lang="en-US" altLang="zh-CN" sz="2800" i="1">
                            <a:solidFill>
                              <a:schemeClr val="tx1"/>
                            </a:solidFill>
                            <a:latin typeface="Cambria Math" panose="02040503050406030204" pitchFamily="18" charset="0"/>
                            <a:ea typeface="黑体"/>
                          </a:rPr>
                        </m:ctrlPr>
                      </m:dPr>
                      <m:e>
                        <m:sSup>
                          <m:sSupPr>
                            <m:ctrlPr>
                              <a:rPr lang="en-US" altLang="zh-CN" sz="2800" i="1">
                                <a:solidFill>
                                  <a:schemeClr val="tx1"/>
                                </a:solidFill>
                                <a:latin typeface="Cambria Math" panose="02040503050406030204" pitchFamily="18" charset="0"/>
                                <a:ea typeface="黑体"/>
                              </a:rPr>
                            </m:ctrlPr>
                          </m:sSupPr>
                          <m:e>
                            <m:r>
                              <a:rPr lang="en-US" altLang="zh-CN" sz="2800" i="1">
                                <a:solidFill>
                                  <a:schemeClr val="tx1"/>
                                </a:solidFill>
                                <a:latin typeface="Cambria Math" panose="02040503050406030204" pitchFamily="18" charset="0"/>
                                <a:ea typeface="黑体"/>
                              </a:rPr>
                              <m:t>𝑥</m:t>
                            </m:r>
                          </m:e>
                          <m:sup>
                            <m:r>
                              <a:rPr lang="en-US" altLang="zh-CN" sz="2800" i="1">
                                <a:solidFill>
                                  <a:schemeClr val="tx1"/>
                                </a:solidFill>
                                <a:latin typeface="Cambria Math" panose="02040503050406030204" pitchFamily="18" charset="0"/>
                                <a:ea typeface="黑体"/>
                              </a:rPr>
                              <m:t>2</m:t>
                            </m:r>
                          </m:sup>
                        </m:sSup>
                      </m:e>
                    </m:d>
                    <m:r>
                      <a:rPr lang="en-US" altLang="zh-CN" sz="2800" i="1">
                        <a:solidFill>
                          <a:schemeClr val="tx1"/>
                        </a:solidFill>
                        <a:latin typeface="Cambria Math" panose="02040503050406030204" pitchFamily="18" charset="0"/>
                        <a:ea typeface="黑体"/>
                      </a:rPr>
                      <m:t>−</m:t>
                    </m:r>
                    <m:sSup>
                      <m:sSupPr>
                        <m:ctrlPr>
                          <a:rPr lang="en-US" altLang="zh-CN" sz="2800" i="1">
                            <a:solidFill>
                              <a:schemeClr val="tx1"/>
                            </a:solidFill>
                            <a:latin typeface="Cambria Math" panose="02040503050406030204" pitchFamily="18" charset="0"/>
                            <a:ea typeface="黑体"/>
                          </a:rPr>
                        </m:ctrlPr>
                      </m:sSupPr>
                      <m:e>
                        <m:r>
                          <a:rPr lang="en-US" altLang="zh-CN" sz="2800" i="1">
                            <a:solidFill>
                              <a:schemeClr val="tx1"/>
                            </a:solidFill>
                            <a:latin typeface="Cambria Math" panose="02040503050406030204" pitchFamily="18" charset="0"/>
                            <a:ea typeface="Cambria Math" panose="02040503050406030204" pitchFamily="18" charset="0"/>
                          </a:rPr>
                          <m:t>𝜇</m:t>
                        </m:r>
                      </m:e>
                      <m:sup>
                        <m:r>
                          <a:rPr lang="en-US" altLang="zh-CN" sz="2800" i="1">
                            <a:solidFill>
                              <a:schemeClr val="tx1"/>
                            </a:solidFill>
                            <a:latin typeface="Cambria Math" panose="02040503050406030204" pitchFamily="18" charset="0"/>
                            <a:ea typeface="黑体"/>
                          </a:rPr>
                          <m:t>2</m:t>
                        </m:r>
                      </m:sup>
                    </m:sSup>
                    <m:r>
                      <a:rPr lang="en-US" altLang="zh-CN" sz="2800" i="1">
                        <a:solidFill>
                          <a:schemeClr val="tx1"/>
                        </a:solidFill>
                        <a:latin typeface="Cambria Math" panose="02040503050406030204" pitchFamily="18" charset="0"/>
                        <a:ea typeface="黑体"/>
                      </a:rPr>
                      <m:t>=</m:t>
                    </m:r>
                    <m:sSup>
                      <m:sSupPr>
                        <m:ctrlPr>
                          <a:rPr lang="en-US" altLang="zh-CN" sz="2800" i="1">
                            <a:solidFill>
                              <a:schemeClr val="tx1"/>
                            </a:solidFill>
                            <a:latin typeface="Cambria Math" panose="02040503050406030204" pitchFamily="18" charset="0"/>
                            <a:ea typeface="黑体"/>
                          </a:rPr>
                        </m:ctrlPr>
                      </m:sSupPr>
                      <m:e>
                        <m:r>
                          <a:rPr lang="en-US" altLang="zh-CN" sz="2800" i="1">
                            <a:solidFill>
                              <a:schemeClr val="tx1"/>
                            </a:solidFill>
                            <a:latin typeface="Cambria Math" panose="02040503050406030204" pitchFamily="18" charset="0"/>
                            <a:ea typeface="Cambria Math" panose="02040503050406030204" pitchFamily="18" charset="0"/>
                          </a:rPr>
                          <m:t>𝜎</m:t>
                        </m:r>
                      </m:e>
                      <m:sup>
                        <m:r>
                          <a:rPr lang="en-US" altLang="zh-CN" sz="2800" i="1">
                            <a:solidFill>
                              <a:schemeClr val="tx1"/>
                            </a:solidFill>
                            <a:latin typeface="Cambria Math" panose="02040503050406030204" pitchFamily="18" charset="0"/>
                            <a:ea typeface="黑体"/>
                          </a:rPr>
                          <m:t>2</m:t>
                        </m:r>
                      </m:sup>
                    </m:sSup>
                  </m:oMath>
                </a14:m>
                <a:endParaRPr lang="en-US" altLang="zh-CN" sz="2800" dirty="0">
                  <a:solidFill>
                    <a:schemeClr val="tx1"/>
                  </a:solidFill>
                  <a:latin typeface="黑体"/>
                  <a:ea typeface="黑体"/>
                  <a:cs typeface="黑体"/>
                </a:endParaRPr>
              </a:p>
            </p:txBody>
          </p:sp>
        </mc:Choice>
        <mc:Fallback xmlns="">
          <p:sp>
            <p:nvSpPr>
              <p:cNvPr id="5" name="Content Placeholder 2">
                <a:extLst>
                  <a:ext uri="{FF2B5EF4-FFF2-40B4-BE49-F238E27FC236}">
                    <a16:creationId xmlns:a16="http://schemas.microsoft.com/office/drawing/2014/main" id="{F887CBF2-A6EA-104C-A297-1B0D7D2AC667}"/>
                  </a:ext>
                </a:extLst>
              </p:cNvPr>
              <p:cNvSpPr txBox="1">
                <a:spLocks noRot="1" noChangeAspect="1" noMove="1" noResize="1" noEditPoints="1" noAdjustHandles="1" noChangeArrowheads="1" noChangeShapeType="1" noTextEdit="1"/>
              </p:cNvSpPr>
              <p:nvPr/>
            </p:nvSpPr>
            <p:spPr>
              <a:xfrm>
                <a:off x="817033" y="1249859"/>
                <a:ext cx="10000784" cy="2179142"/>
              </a:xfrm>
              <a:prstGeom prst="rect">
                <a:avLst/>
              </a:prstGeom>
              <a:blipFill>
                <a:blip r:embed="rId3"/>
                <a:stretch>
                  <a:fillRect l="-1014" b="-2659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7C9CDF-2BE8-9F40-A348-346E9025BD25}"/>
              </a:ext>
            </a:extLst>
          </p:cNvPr>
          <p:cNvSpPr txBox="1"/>
          <p:nvPr/>
        </p:nvSpPr>
        <p:spPr>
          <a:xfrm>
            <a:off x="909444" y="3712340"/>
            <a:ext cx="5046582"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solidFill>
                  <a:srgbClr val="095BA8"/>
                </a:solidFill>
                <a:latin typeface="黑体"/>
                <a:ea typeface="黑体"/>
                <a:cs typeface="黑体"/>
              </a:rPr>
              <a:t>对于许多典型的测量误差，高斯分布是较好的近似。</a:t>
            </a:r>
            <a:endParaRPr lang="en-US" altLang="zh-CN" sz="2800" dirty="0">
              <a:solidFill>
                <a:srgbClr val="095BA8"/>
              </a:solidFill>
              <a:latin typeface="黑体"/>
              <a:ea typeface="黑体"/>
              <a:cs typeface="黑体"/>
            </a:endParaRPr>
          </a:p>
        </p:txBody>
      </p:sp>
    </p:spTree>
    <p:extLst>
      <p:ext uri="{BB962C8B-B14F-4D97-AF65-F5344CB8AC3E}">
        <p14:creationId xmlns:p14="http://schemas.microsoft.com/office/powerpoint/2010/main" val="285931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C584D9-A1CB-814C-A303-C0429A4E0BD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二项式分布</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887CBF2-A6EA-104C-A297-1B0D7D2AC667}"/>
                  </a:ext>
                </a:extLst>
              </p:cNvPr>
              <p:cNvSpPr txBox="1">
                <a:spLocks/>
              </p:cNvSpPr>
              <p:nvPr/>
            </p:nvSpPr>
            <p:spPr>
              <a:xfrm>
                <a:off x="801095" y="1857926"/>
                <a:ext cx="1000078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概率分布函数</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𝑃</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𝑝</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 </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sSup>
                      <m:sSup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pPr>
                      <m:e>
                        <m:f>
                          <m:fPr>
                            <m:ctrlPr>
                              <a:rPr lang="en-US" altLang="zh-CN" sz="2800" i="1">
                                <a:solidFill>
                                  <a:srgbClr val="000000"/>
                                </a:solidFill>
                                <a:latin typeface="Cambria Math" panose="02040503050406030204" pitchFamily="18" charset="0"/>
                                <a:ea typeface="黑体" pitchFamily="49" charset="-122"/>
                                <a:cs typeface="Times New Roman" pitchFamily="18" charset="0"/>
                              </a:rPr>
                            </m:ctrlPr>
                          </m:fPr>
                          <m:num>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num>
                          <m:den>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den>
                        </m:f>
                        <m:sSup>
                          <m:sSupPr>
                            <m:ctrlPr>
                              <a:rPr lang="en-US" altLang="zh-CN" sz="2800" i="1">
                                <a:solidFill>
                                  <a:srgbClr val="000000"/>
                                </a:solidFill>
                                <a:latin typeface="Cambria Math" panose="02040503050406030204" pitchFamily="18" charset="0"/>
                                <a:ea typeface="黑体" pitchFamily="49" charset="-122"/>
                                <a:cs typeface="Times New Roman" pitchFamily="18" charset="0"/>
                              </a:rPr>
                            </m:ctrlPr>
                          </m:sSupPr>
                          <m:e>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𝑝</m:t>
                            </m:r>
                          </m:e>
                          <m:sup>
                            <m:r>
                              <a:rPr lang="en-US" altLang="zh-CN" sz="2800" i="1">
                                <a:solidFill>
                                  <a:srgbClr val="000000"/>
                                </a:solidFill>
                                <a:latin typeface="Cambria Math" panose="02040503050406030204" pitchFamily="18" charset="0"/>
                                <a:ea typeface="黑体" pitchFamily="49" charset="-122"/>
                                <a:cs typeface="Times New Roman" pitchFamily="18" charset="0"/>
                              </a:rPr>
                              <m:t>𝑛</m:t>
                            </m:r>
                          </m:sup>
                        </m:sSup>
                        <m:r>
                          <a:rPr lang="en-US" altLang="zh-CN" sz="2800" b="0" i="1" smtClean="0">
                            <a:solidFill>
                              <a:srgbClr val="000000"/>
                            </a:solidFill>
                            <a:latin typeface="Cambria Math" panose="02040503050406030204" pitchFamily="18" charset="0"/>
                            <a:ea typeface="黑体" pitchFamily="49" charset="-122"/>
                            <a:cs typeface="Times New Roman" pitchFamily="18" charset="0"/>
                          </a:rPr>
                          <m:t>(1−</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𝑝</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e>
                      <m:sup>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sup>
                    </m:sSup>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=0</m:t>
                        </m:r>
                      </m:sub>
                      <m:sup>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sup>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𝑃</m:t>
                        </m:r>
                        <m:d>
                          <m:dPr>
                            <m:ctrlPr>
                              <a:rPr lang="en-US" altLang="zh-CN" sz="2800" i="1">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黑体" pitchFamily="49" charset="-122"/>
                                <a:cs typeface="Times New Roman" pitchFamily="18" charset="0"/>
                              </a:rPr>
                              <m:t>𝑛</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𝑁</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𝑝</m:t>
                            </m:r>
                          </m:e>
                        </m:d>
                      </m:e>
                    </m:nary>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𝑁𝑝</m:t>
                    </m:r>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黑体"/>
                      </a:rPr>
                      <m:t>=</m:t>
                    </m:r>
                    <m:r>
                      <a:rPr lang="en-US" altLang="zh-CN" sz="2800" i="1">
                        <a:solidFill>
                          <a:schemeClr val="tx1"/>
                        </a:solidFill>
                        <a:latin typeface="Cambria Math" panose="02040503050406030204" pitchFamily="18" charset="0"/>
                        <a:ea typeface="黑体"/>
                      </a:rPr>
                      <m:t>𝐸</m:t>
                    </m:r>
                    <m:d>
                      <m:dPr>
                        <m:begChr m:val="["/>
                        <m:endChr m:val="]"/>
                        <m:ctrlPr>
                          <a:rPr lang="en-US" altLang="zh-CN" sz="2800" i="1">
                            <a:solidFill>
                              <a:schemeClr val="tx1"/>
                            </a:solidFill>
                            <a:latin typeface="Cambria Math" panose="02040503050406030204" pitchFamily="18" charset="0"/>
                            <a:ea typeface="黑体"/>
                          </a:rPr>
                        </m:ctrlPr>
                      </m:dPr>
                      <m:e>
                        <m:sSup>
                          <m:sSupPr>
                            <m:ctrlPr>
                              <a:rPr lang="en-US" altLang="zh-CN" sz="2800" i="1">
                                <a:solidFill>
                                  <a:schemeClr val="tx1"/>
                                </a:solidFill>
                                <a:latin typeface="Cambria Math" panose="02040503050406030204" pitchFamily="18" charset="0"/>
                                <a:ea typeface="黑体"/>
                              </a:rPr>
                            </m:ctrlPr>
                          </m:sSupPr>
                          <m:e>
                            <m:r>
                              <a:rPr lang="en-US" altLang="zh-CN" sz="2800" b="0" i="1" smtClean="0">
                                <a:solidFill>
                                  <a:schemeClr val="tx1"/>
                                </a:solidFill>
                                <a:latin typeface="Cambria Math" panose="02040503050406030204" pitchFamily="18" charset="0"/>
                                <a:ea typeface="黑体"/>
                              </a:rPr>
                              <m:t>𝑛</m:t>
                            </m:r>
                          </m:e>
                          <m:sup>
                            <m:r>
                              <a:rPr lang="en-US" altLang="zh-CN" sz="2800" i="1">
                                <a:solidFill>
                                  <a:schemeClr val="tx1"/>
                                </a:solidFill>
                                <a:latin typeface="Cambria Math" panose="02040503050406030204" pitchFamily="18" charset="0"/>
                                <a:ea typeface="黑体"/>
                              </a:rPr>
                              <m:t>2</m:t>
                            </m:r>
                          </m:sup>
                        </m:sSup>
                      </m:e>
                    </m:d>
                    <m:r>
                      <a:rPr lang="en-US" altLang="zh-CN" sz="2800" i="1">
                        <a:solidFill>
                          <a:schemeClr val="tx1"/>
                        </a:solidFill>
                        <a:latin typeface="Cambria Math" panose="02040503050406030204" pitchFamily="18" charset="0"/>
                        <a:ea typeface="黑体"/>
                      </a:rPr>
                      <m:t>−</m:t>
                    </m:r>
                    <m:sSup>
                      <m:sSupPr>
                        <m:ctrlPr>
                          <a:rPr lang="en-US" altLang="zh-CN" sz="2800" i="1">
                            <a:solidFill>
                              <a:schemeClr val="tx1"/>
                            </a:solidFill>
                            <a:latin typeface="Cambria Math" panose="02040503050406030204" pitchFamily="18" charset="0"/>
                            <a:ea typeface="黑体"/>
                          </a:rPr>
                        </m:ctrlPr>
                      </m:sSupPr>
                      <m:e>
                        <m:r>
                          <a:rPr lang="en-US" altLang="zh-CN" sz="2800" i="1">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i="1">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黑体" pitchFamily="49" charset="-122"/>
                                <a:cs typeface="Times New Roman" pitchFamily="18" charset="0"/>
                              </a:rPr>
                              <m:t>𝑛</m:t>
                            </m:r>
                          </m:e>
                        </m:d>
                      </m:e>
                      <m:sup>
                        <m:r>
                          <a:rPr lang="en-US" altLang="zh-CN" sz="2800" i="1">
                            <a:solidFill>
                              <a:schemeClr val="tx1"/>
                            </a:solidFill>
                            <a:latin typeface="Cambria Math" panose="02040503050406030204" pitchFamily="18" charset="0"/>
                            <a:ea typeface="黑体"/>
                          </a:rPr>
                          <m:t>2</m:t>
                        </m:r>
                      </m:sup>
                    </m:sSup>
                    <m:r>
                      <a:rPr lang="en-US" altLang="zh-CN" sz="2800" i="1">
                        <a:solidFill>
                          <a:schemeClr val="tx1"/>
                        </a:solidFill>
                        <a:latin typeface="Cambria Math" panose="02040503050406030204" pitchFamily="18" charset="0"/>
                        <a:ea typeface="黑体"/>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𝑁𝑝</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(1−</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𝑝</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oMath>
                </a14:m>
                <a:endParaRPr lang="en-US" altLang="zh-CN" sz="2800" dirty="0">
                  <a:solidFill>
                    <a:schemeClr val="tx1"/>
                  </a:solidFill>
                  <a:latin typeface="黑体"/>
                  <a:ea typeface="黑体"/>
                  <a:cs typeface="黑体"/>
                </a:endParaRPr>
              </a:p>
            </p:txBody>
          </p:sp>
        </mc:Choice>
        <mc:Fallback xmlns="">
          <p:sp>
            <p:nvSpPr>
              <p:cNvPr id="5" name="Content Placeholder 2">
                <a:extLst>
                  <a:ext uri="{FF2B5EF4-FFF2-40B4-BE49-F238E27FC236}">
                    <a16:creationId xmlns:a16="http://schemas.microsoft.com/office/drawing/2014/main" id="{F887CBF2-A6EA-104C-A297-1B0D7D2AC667}"/>
                  </a:ext>
                </a:extLst>
              </p:cNvPr>
              <p:cNvSpPr txBox="1">
                <a:spLocks noRot="1" noChangeAspect="1" noMove="1" noResize="1" noEditPoints="1" noAdjustHandles="1" noChangeArrowheads="1" noChangeShapeType="1" noTextEdit="1"/>
              </p:cNvSpPr>
              <p:nvPr/>
            </p:nvSpPr>
            <p:spPr>
              <a:xfrm>
                <a:off x="801095" y="1857926"/>
                <a:ext cx="10000784" cy="2179142"/>
              </a:xfrm>
              <a:prstGeom prst="rect">
                <a:avLst/>
              </a:prstGeom>
              <a:blipFill>
                <a:blip r:embed="rId2"/>
                <a:stretch>
                  <a:fillRect l="-1014" b="-578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7C9CDF-2BE8-9F40-A348-346E9025BD25}"/>
              </a:ext>
            </a:extLst>
          </p:cNvPr>
          <p:cNvSpPr txBox="1"/>
          <p:nvPr/>
        </p:nvSpPr>
        <p:spPr>
          <a:xfrm>
            <a:off x="1219550" y="1334706"/>
            <a:ext cx="10279844" cy="523220"/>
          </a:xfrm>
          <a:prstGeom prst="rect">
            <a:avLst/>
          </a:prstGeom>
          <a:noFill/>
        </p:spPr>
        <p:txBody>
          <a:bodyPr wrap="square" rtlCol="0">
            <a:spAutoFit/>
          </a:bodyPr>
          <a:lstStyle/>
          <a:p>
            <a:r>
              <a:rPr lang="en-US" altLang="zh-CN" sz="2800" dirty="0">
                <a:solidFill>
                  <a:srgbClr val="7030A0"/>
                </a:solidFill>
                <a:latin typeface="黑体"/>
                <a:ea typeface="黑体"/>
                <a:cs typeface="黑体"/>
              </a:rPr>
              <a:t>N</a:t>
            </a:r>
            <a:r>
              <a:rPr lang="zh-CN" altLang="en-US" sz="2800" dirty="0">
                <a:solidFill>
                  <a:srgbClr val="095BA8"/>
                </a:solidFill>
                <a:latin typeface="黑体"/>
                <a:ea typeface="黑体"/>
                <a:cs typeface="黑体"/>
              </a:rPr>
              <a:t>次独立测量，每次成功的概率都是 </a:t>
            </a:r>
            <a:r>
              <a:rPr lang="en-US" altLang="zh-CN" sz="2800" i="1" dirty="0">
                <a:solidFill>
                  <a:schemeClr val="accent6">
                    <a:lumMod val="75000"/>
                  </a:schemeClr>
                </a:solidFill>
                <a:latin typeface="Times New Roman" panose="02020603050405020304" pitchFamily="18" charset="0"/>
                <a:ea typeface="黑体"/>
                <a:cs typeface="Times New Roman" panose="02020603050405020304" pitchFamily="18" charset="0"/>
              </a:rPr>
              <a:t>p</a:t>
            </a:r>
            <a:r>
              <a:rPr lang="en-US" altLang="zh-CN" sz="2800" dirty="0">
                <a:solidFill>
                  <a:srgbClr val="095BA8"/>
                </a:solidFill>
                <a:latin typeface="黑体"/>
                <a:ea typeface="黑体"/>
                <a:cs typeface="黑体"/>
              </a:rPr>
              <a:t>, </a:t>
            </a:r>
            <a:r>
              <a:rPr lang="zh-CN" altLang="en-US" sz="2800" dirty="0">
                <a:solidFill>
                  <a:srgbClr val="095BA8"/>
                </a:solidFill>
                <a:latin typeface="黑体"/>
                <a:ea typeface="黑体"/>
                <a:cs typeface="黑体"/>
              </a:rPr>
              <a:t>得到</a:t>
            </a:r>
            <a:r>
              <a:rPr lang="en-US" altLang="zh-CN" sz="2800" dirty="0">
                <a:solidFill>
                  <a:schemeClr val="accent2">
                    <a:lumMod val="75000"/>
                  </a:schemeClr>
                </a:solidFill>
                <a:latin typeface="黑体"/>
                <a:ea typeface="黑体"/>
                <a:cs typeface="黑体"/>
              </a:rPr>
              <a:t>n</a:t>
            </a:r>
            <a:r>
              <a:rPr lang="zh-CN" altLang="en-US" sz="2800" dirty="0">
                <a:solidFill>
                  <a:srgbClr val="095BA8"/>
                </a:solidFill>
                <a:latin typeface="黑体"/>
                <a:ea typeface="黑体"/>
                <a:cs typeface="黑体"/>
              </a:rPr>
              <a:t>次成功的概率是：</a:t>
            </a:r>
            <a:endParaRPr lang="en-US" altLang="zh-CN" sz="2800" dirty="0">
              <a:solidFill>
                <a:srgbClr val="095BA8"/>
              </a:solidFill>
              <a:latin typeface="黑体"/>
              <a:ea typeface="黑体"/>
              <a:cs typeface="黑体"/>
            </a:endParaRPr>
          </a:p>
        </p:txBody>
      </p:sp>
      <p:pic>
        <p:nvPicPr>
          <p:cNvPr id="3" name="Picture 2">
            <a:extLst>
              <a:ext uri="{FF2B5EF4-FFF2-40B4-BE49-F238E27FC236}">
                <a16:creationId xmlns:a16="http://schemas.microsoft.com/office/drawing/2014/main" id="{C9423C3D-EEA4-D746-B43B-D9A82C5D0DC0}"/>
              </a:ext>
            </a:extLst>
          </p:cNvPr>
          <p:cNvPicPr>
            <a:picLocks noChangeAspect="1"/>
          </p:cNvPicPr>
          <p:nvPr/>
        </p:nvPicPr>
        <p:blipFill>
          <a:blip r:embed="rId3"/>
          <a:stretch>
            <a:fillRect/>
          </a:stretch>
        </p:blipFill>
        <p:spPr>
          <a:xfrm>
            <a:off x="1219550" y="3754465"/>
            <a:ext cx="4978400" cy="2965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ECEFFD-B79C-9445-8F7D-1FC96F067C95}"/>
                  </a:ext>
                </a:extLst>
              </p:cNvPr>
              <p:cNvSpPr txBox="1"/>
              <p:nvPr/>
            </p:nvSpPr>
            <p:spPr>
              <a:xfrm>
                <a:off x="6616405" y="4113388"/>
                <a:ext cx="5441276" cy="2247603"/>
              </a:xfrm>
              <a:prstGeom prst="rect">
                <a:avLst/>
              </a:prstGeom>
              <a:noFill/>
            </p:spPr>
            <p:txBody>
              <a:bodyPr wrap="square" rtlCol="0">
                <a:spAutoFit/>
              </a:bodyPr>
              <a:lstStyle/>
              <a:p>
                <a:r>
                  <a:rPr lang="zh-CN" altLang="en-US" sz="2400" dirty="0">
                    <a:solidFill>
                      <a:srgbClr val="095BA8"/>
                    </a:solidFill>
                    <a:latin typeface="黑体"/>
                    <a:ea typeface="黑体"/>
                    <a:cs typeface="黑体"/>
                  </a:rPr>
                  <a:t>二项分布中的参数</a:t>
                </a:r>
                <a:r>
                  <a:rPr lang="en-US" altLang="zh-CN" sz="2400" i="1" dirty="0">
                    <a:solidFill>
                      <a:srgbClr val="095BA8"/>
                    </a:solidFill>
                    <a:latin typeface="Times New Roman" panose="02020603050405020304" pitchFamily="18" charset="0"/>
                    <a:ea typeface="黑体"/>
                    <a:cs typeface="Times New Roman" panose="02020603050405020304" pitchFamily="18" charset="0"/>
                  </a:rPr>
                  <a:t>p</a:t>
                </a:r>
                <a:r>
                  <a:rPr lang="zh-CN" altLang="en-US" sz="2400" dirty="0">
                    <a:solidFill>
                      <a:srgbClr val="095BA8"/>
                    </a:solidFill>
                    <a:latin typeface="黑体"/>
                    <a:ea typeface="黑体"/>
                    <a:cs typeface="黑体"/>
                  </a:rPr>
                  <a:t>往往是未知的，须由实验来测定。当试验次数</a:t>
                </a:r>
                <a:r>
                  <a:rPr lang="en-US" altLang="zh-CN" sz="2400" dirty="0">
                    <a:solidFill>
                      <a:srgbClr val="095BA8"/>
                    </a:solidFill>
                    <a:latin typeface="黑体"/>
                    <a:ea typeface="黑体"/>
                    <a:cs typeface="黑体"/>
                  </a:rPr>
                  <a:t>N</a:t>
                </a:r>
                <a:r>
                  <a:rPr lang="zh-CN" altLang="en-US" sz="2400" dirty="0">
                    <a:solidFill>
                      <a:srgbClr val="095BA8"/>
                    </a:solidFill>
                    <a:latin typeface="黑体"/>
                    <a:ea typeface="黑体"/>
                    <a:cs typeface="黑体"/>
                  </a:rPr>
                  <a:t>足够大，事件出现次数为</a:t>
                </a:r>
                <a:r>
                  <a:rPr lang="en-US" altLang="zh-CN" sz="2400" dirty="0">
                    <a:solidFill>
                      <a:srgbClr val="095BA8"/>
                    </a:solidFill>
                    <a:latin typeface="黑体"/>
                    <a:ea typeface="黑体"/>
                    <a:cs typeface="黑体"/>
                  </a:rPr>
                  <a:t>n</a:t>
                </a:r>
                <a:r>
                  <a:rPr lang="zh-CN" altLang="en-US" sz="2400" dirty="0">
                    <a:solidFill>
                      <a:srgbClr val="095BA8"/>
                    </a:solidFill>
                    <a:latin typeface="黑体"/>
                    <a:ea typeface="黑体"/>
                    <a:cs typeface="黑体"/>
                  </a:rPr>
                  <a:t>时，事件出现的频率（或称效率）即为：  </a:t>
                </a:r>
                <a14:m>
                  <m:oMath xmlns:m="http://schemas.openxmlformats.org/officeDocument/2006/math">
                    <m:r>
                      <a:rPr lang="en-US" altLang="zh-CN" sz="2400" b="0" i="1" smtClean="0">
                        <a:solidFill>
                          <a:srgbClr val="095BA8"/>
                        </a:solidFill>
                        <a:latin typeface="Cambria Math" panose="02040503050406030204" pitchFamily="18" charset="0"/>
                        <a:ea typeface="黑体"/>
                        <a:cs typeface="黑体"/>
                      </a:rPr>
                      <m:t>𝑝</m:t>
                    </m:r>
                    <m:r>
                      <a:rPr lang="en-US" altLang="zh-CN" sz="2400" b="0" i="1" smtClean="0">
                        <a:solidFill>
                          <a:srgbClr val="095BA8"/>
                        </a:solidFill>
                        <a:latin typeface="Cambria Math" panose="02040503050406030204" pitchFamily="18" charset="0"/>
                        <a:ea typeface="黑体"/>
                        <a:cs typeface="黑体"/>
                      </a:rPr>
                      <m:t>=</m:t>
                    </m:r>
                    <m:f>
                      <m:fPr>
                        <m:ctrlPr>
                          <a:rPr lang="en-US" altLang="zh-CN" sz="2400" b="0" i="1" smtClean="0">
                            <a:solidFill>
                              <a:srgbClr val="095BA8"/>
                            </a:solidFill>
                            <a:latin typeface="Cambria Math" panose="02040503050406030204" pitchFamily="18" charset="0"/>
                            <a:ea typeface="黑体"/>
                          </a:rPr>
                        </m:ctrlPr>
                      </m:fPr>
                      <m:num>
                        <m:r>
                          <a:rPr lang="en-US" altLang="zh-CN" sz="2400" b="0" i="1" smtClean="0">
                            <a:solidFill>
                              <a:srgbClr val="095BA8"/>
                            </a:solidFill>
                            <a:latin typeface="Cambria Math" panose="02040503050406030204" pitchFamily="18" charset="0"/>
                            <a:ea typeface="黑体"/>
                          </a:rPr>
                          <m:t>𝑛</m:t>
                        </m:r>
                      </m:num>
                      <m:den>
                        <m:r>
                          <a:rPr lang="en-US" altLang="zh-CN" sz="2400" b="0" i="1" smtClean="0">
                            <a:solidFill>
                              <a:srgbClr val="095BA8"/>
                            </a:solidFill>
                            <a:latin typeface="Cambria Math" panose="02040503050406030204" pitchFamily="18" charset="0"/>
                            <a:ea typeface="黑体"/>
                          </a:rPr>
                          <m:t>𝑁</m:t>
                        </m:r>
                      </m:den>
                    </m:f>
                  </m:oMath>
                </a14:m>
                <a:endParaRPr lang="en-US" altLang="zh-CN" sz="2400" dirty="0">
                  <a:solidFill>
                    <a:srgbClr val="095BA8"/>
                  </a:solidFill>
                  <a:latin typeface="黑体"/>
                  <a:ea typeface="黑体"/>
                  <a:cs typeface="黑体"/>
                </a:endParaRPr>
              </a:p>
              <a:p>
                <a:r>
                  <a:rPr lang="zh-CN" altLang="en-US" sz="2400" dirty="0">
                    <a:solidFill>
                      <a:srgbClr val="095BA8"/>
                    </a:solidFill>
                    <a:latin typeface="黑体"/>
                    <a:ea typeface="黑体"/>
                    <a:cs typeface="黑体"/>
                  </a:rPr>
                  <a:t>效率的方差：</a:t>
                </a:r>
                <a14:m>
                  <m:oMath xmlns:m="http://schemas.openxmlformats.org/officeDocument/2006/math">
                    <m:r>
                      <a:rPr lang="en-US" altLang="zh-CN" sz="2400" b="0" i="1" smtClean="0">
                        <a:solidFill>
                          <a:srgbClr val="095BA8"/>
                        </a:solidFill>
                        <a:latin typeface="Cambria Math" panose="02040503050406030204" pitchFamily="18" charset="0"/>
                        <a:ea typeface="黑体"/>
                        <a:cs typeface="黑体"/>
                      </a:rPr>
                      <m:t>𝑉</m:t>
                    </m:r>
                    <m:d>
                      <m:dPr>
                        <m:ctrlPr>
                          <a:rPr lang="en-US" altLang="zh-CN" sz="2400" b="0" i="1" smtClean="0">
                            <a:solidFill>
                              <a:srgbClr val="095BA8"/>
                            </a:solidFill>
                            <a:latin typeface="Cambria Math" panose="02040503050406030204" pitchFamily="18" charset="0"/>
                            <a:ea typeface="黑体"/>
                            <a:cs typeface="黑体"/>
                          </a:rPr>
                        </m:ctrlPr>
                      </m:dPr>
                      <m:e>
                        <m:r>
                          <a:rPr lang="en-US" altLang="zh-CN" sz="2400" b="0" i="1" smtClean="0">
                            <a:solidFill>
                              <a:srgbClr val="095BA8"/>
                            </a:solidFill>
                            <a:latin typeface="Cambria Math" panose="02040503050406030204" pitchFamily="18" charset="0"/>
                            <a:ea typeface="黑体"/>
                            <a:cs typeface="黑体"/>
                          </a:rPr>
                          <m:t>𝑝</m:t>
                        </m:r>
                      </m:e>
                    </m:d>
                    <m:r>
                      <a:rPr lang="en-US" altLang="zh-CN" sz="2400" b="0" i="1" smtClean="0">
                        <a:solidFill>
                          <a:srgbClr val="095BA8"/>
                        </a:solidFill>
                        <a:latin typeface="Cambria Math" panose="02040503050406030204" pitchFamily="18" charset="0"/>
                        <a:ea typeface="黑体"/>
                        <a:cs typeface="黑体"/>
                      </a:rPr>
                      <m:t>=</m:t>
                    </m:r>
                    <m:r>
                      <a:rPr lang="en-US" altLang="zh-CN" sz="2400" b="0" i="1" smtClean="0">
                        <a:solidFill>
                          <a:srgbClr val="095BA8"/>
                        </a:solidFill>
                        <a:latin typeface="Cambria Math" panose="02040503050406030204" pitchFamily="18" charset="0"/>
                        <a:ea typeface="黑体"/>
                        <a:cs typeface="黑体"/>
                      </a:rPr>
                      <m:t>𝑉</m:t>
                    </m:r>
                    <m:d>
                      <m:dPr>
                        <m:ctrlPr>
                          <a:rPr lang="en-US" altLang="zh-CN" sz="2400" b="0" i="1" smtClean="0">
                            <a:solidFill>
                              <a:srgbClr val="095BA8"/>
                            </a:solidFill>
                            <a:latin typeface="Cambria Math" panose="02040503050406030204" pitchFamily="18" charset="0"/>
                            <a:ea typeface="黑体"/>
                            <a:cs typeface="黑体"/>
                          </a:rPr>
                        </m:ctrlPr>
                      </m:dPr>
                      <m:e>
                        <m:f>
                          <m:fPr>
                            <m:ctrlPr>
                              <a:rPr lang="en-US" altLang="zh-CN" sz="2400" b="0" i="1" smtClean="0">
                                <a:solidFill>
                                  <a:srgbClr val="095BA8"/>
                                </a:solidFill>
                                <a:latin typeface="Cambria Math" panose="02040503050406030204" pitchFamily="18" charset="0"/>
                                <a:ea typeface="黑体"/>
                              </a:rPr>
                            </m:ctrlPr>
                          </m:fPr>
                          <m:num>
                            <m:r>
                              <a:rPr lang="en-US" altLang="zh-CN" sz="2400" b="0" i="1" smtClean="0">
                                <a:solidFill>
                                  <a:srgbClr val="095BA8"/>
                                </a:solidFill>
                                <a:latin typeface="Cambria Math" panose="02040503050406030204" pitchFamily="18" charset="0"/>
                                <a:ea typeface="黑体"/>
                              </a:rPr>
                              <m:t>𝑛</m:t>
                            </m:r>
                          </m:num>
                          <m:den>
                            <m:r>
                              <a:rPr lang="en-US" altLang="zh-CN" sz="2400" b="0" i="1" smtClean="0">
                                <a:solidFill>
                                  <a:srgbClr val="095BA8"/>
                                </a:solidFill>
                                <a:latin typeface="Cambria Math" panose="02040503050406030204" pitchFamily="18" charset="0"/>
                                <a:ea typeface="黑体"/>
                              </a:rPr>
                              <m:t>𝑁</m:t>
                            </m:r>
                          </m:den>
                        </m:f>
                      </m:e>
                    </m:d>
                    <m:r>
                      <a:rPr lang="en-US" altLang="zh-CN" sz="2400" b="0" i="1" smtClean="0">
                        <a:solidFill>
                          <a:srgbClr val="095BA8"/>
                        </a:solidFill>
                        <a:latin typeface="Cambria Math" panose="02040503050406030204" pitchFamily="18" charset="0"/>
                        <a:ea typeface="黑体"/>
                        <a:cs typeface="黑体"/>
                      </a:rPr>
                      <m:t>=</m:t>
                    </m:r>
                    <m:f>
                      <m:fPr>
                        <m:ctrlPr>
                          <a:rPr lang="en-US" altLang="zh-CN" sz="2400" b="0" i="1" smtClean="0">
                            <a:solidFill>
                              <a:srgbClr val="095BA8"/>
                            </a:solidFill>
                            <a:latin typeface="Cambria Math" panose="02040503050406030204" pitchFamily="18" charset="0"/>
                            <a:ea typeface="黑体"/>
                          </a:rPr>
                        </m:ctrlPr>
                      </m:fPr>
                      <m:num>
                        <m:r>
                          <a:rPr lang="en-US" altLang="zh-CN" sz="2400" b="0" i="1" smtClean="0">
                            <a:solidFill>
                              <a:srgbClr val="095BA8"/>
                            </a:solidFill>
                            <a:latin typeface="Cambria Math" panose="02040503050406030204" pitchFamily="18" charset="0"/>
                            <a:ea typeface="黑体"/>
                          </a:rPr>
                          <m:t>𝑝</m:t>
                        </m:r>
                        <m:r>
                          <a:rPr lang="en-US" altLang="zh-CN" sz="2400" b="0" i="1" smtClean="0">
                            <a:solidFill>
                              <a:srgbClr val="095BA8"/>
                            </a:solidFill>
                            <a:latin typeface="Cambria Math" panose="02040503050406030204" pitchFamily="18" charset="0"/>
                            <a:ea typeface="黑体"/>
                          </a:rPr>
                          <m:t>(1−</m:t>
                        </m:r>
                        <m:r>
                          <a:rPr lang="en-US" altLang="zh-CN" sz="2400" b="0" i="1" smtClean="0">
                            <a:solidFill>
                              <a:srgbClr val="095BA8"/>
                            </a:solidFill>
                            <a:latin typeface="Cambria Math" panose="02040503050406030204" pitchFamily="18" charset="0"/>
                            <a:ea typeface="黑体"/>
                          </a:rPr>
                          <m:t>𝑝</m:t>
                        </m:r>
                        <m:r>
                          <a:rPr lang="en-US" altLang="zh-CN" sz="2400" b="0" i="1" smtClean="0">
                            <a:solidFill>
                              <a:srgbClr val="095BA8"/>
                            </a:solidFill>
                            <a:latin typeface="Cambria Math" panose="02040503050406030204" pitchFamily="18" charset="0"/>
                            <a:ea typeface="黑体"/>
                          </a:rPr>
                          <m:t>)</m:t>
                        </m:r>
                      </m:num>
                      <m:den>
                        <m:r>
                          <a:rPr lang="en-US" altLang="zh-CN" sz="2400" b="0" i="1" smtClean="0">
                            <a:solidFill>
                              <a:srgbClr val="095BA8"/>
                            </a:solidFill>
                            <a:latin typeface="Cambria Math" panose="02040503050406030204" pitchFamily="18" charset="0"/>
                            <a:ea typeface="黑体"/>
                          </a:rPr>
                          <m:t>𝑁</m:t>
                        </m:r>
                      </m:den>
                    </m:f>
                  </m:oMath>
                </a14:m>
                <a:endParaRPr lang="en-US" altLang="zh-CN" sz="2400" dirty="0">
                  <a:solidFill>
                    <a:srgbClr val="095BA8"/>
                  </a:solidFill>
                  <a:latin typeface="黑体"/>
                  <a:ea typeface="黑体"/>
                  <a:cs typeface="黑体"/>
                </a:endParaRPr>
              </a:p>
            </p:txBody>
          </p:sp>
        </mc:Choice>
        <mc:Fallback xmlns="">
          <p:sp>
            <p:nvSpPr>
              <p:cNvPr id="7" name="TextBox 6">
                <a:extLst>
                  <a:ext uri="{FF2B5EF4-FFF2-40B4-BE49-F238E27FC236}">
                    <a16:creationId xmlns:a16="http://schemas.microsoft.com/office/drawing/2014/main" id="{58ECEFFD-B79C-9445-8F7D-1FC96F067C95}"/>
                  </a:ext>
                </a:extLst>
              </p:cNvPr>
              <p:cNvSpPr txBox="1">
                <a:spLocks noRot="1" noChangeAspect="1" noMove="1" noResize="1" noEditPoints="1" noAdjustHandles="1" noChangeArrowheads="1" noChangeShapeType="1" noTextEdit="1"/>
              </p:cNvSpPr>
              <p:nvPr/>
            </p:nvSpPr>
            <p:spPr>
              <a:xfrm>
                <a:off x="6616405" y="4113388"/>
                <a:ext cx="5441276" cy="2247603"/>
              </a:xfrm>
              <a:prstGeom prst="rect">
                <a:avLst/>
              </a:prstGeom>
              <a:blipFill>
                <a:blip r:embed="rId4"/>
                <a:stretch>
                  <a:fillRect l="-1632" t="-3955"/>
                </a:stretch>
              </a:blipFill>
            </p:spPr>
            <p:txBody>
              <a:bodyPr/>
              <a:lstStyle/>
              <a:p>
                <a:r>
                  <a:rPr lang="en-US">
                    <a:noFill/>
                  </a:rPr>
                  <a:t> </a:t>
                </a:r>
              </a:p>
            </p:txBody>
          </p:sp>
        </mc:Fallback>
      </mc:AlternateContent>
    </p:spTree>
    <p:extLst>
      <p:ext uri="{BB962C8B-B14F-4D97-AF65-F5344CB8AC3E}">
        <p14:creationId xmlns:p14="http://schemas.microsoft.com/office/powerpoint/2010/main" val="323524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C584D9-A1CB-814C-A303-C0429A4E0BD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径迹重建效率例题：</a:t>
            </a:r>
          </a:p>
        </p:txBody>
      </p:sp>
      <p:sp>
        <p:nvSpPr>
          <p:cNvPr id="5" name="Content Placeholder 2">
            <a:extLst>
              <a:ext uri="{FF2B5EF4-FFF2-40B4-BE49-F238E27FC236}">
                <a16:creationId xmlns:a16="http://schemas.microsoft.com/office/drawing/2014/main" id="{F887CBF2-A6EA-104C-A297-1B0D7D2AC667}"/>
              </a:ext>
            </a:extLst>
          </p:cNvPr>
          <p:cNvSpPr txBox="1">
            <a:spLocks/>
          </p:cNvSpPr>
          <p:nvPr/>
        </p:nvSpPr>
        <p:spPr>
          <a:xfrm>
            <a:off x="1095608" y="1032070"/>
            <a:ext cx="1000078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实验中一个带电粒子穿过一组</a:t>
            </a:r>
            <a:r>
              <a:rPr lang="en-US" altLang="zh-CN" sz="2800" dirty="0">
                <a:solidFill>
                  <a:schemeClr val="tx1"/>
                </a:solidFill>
                <a:latin typeface="黑体"/>
                <a:ea typeface="黑体"/>
                <a:cs typeface="黑体"/>
              </a:rPr>
              <a:t>6</a:t>
            </a:r>
            <a:r>
              <a:rPr lang="zh-CN" altLang="en-US" sz="2800" dirty="0">
                <a:solidFill>
                  <a:schemeClr val="tx1"/>
                </a:solidFill>
                <a:latin typeface="黑体"/>
                <a:ea typeface="黑体"/>
                <a:cs typeface="黑体"/>
              </a:rPr>
              <a:t>个径迹室，后者用来测量粒子的位置。每一径迹室测量粒子的效率为</a:t>
            </a:r>
            <a:r>
              <a:rPr lang="en-US" altLang="zh-CN" sz="2800" dirty="0">
                <a:solidFill>
                  <a:schemeClr val="tx1"/>
                </a:solidFill>
                <a:latin typeface="黑体"/>
                <a:ea typeface="黑体"/>
                <a:cs typeface="黑体"/>
              </a:rPr>
              <a:t>95%.</a:t>
            </a:r>
            <a:r>
              <a:rPr lang="zh-CN" altLang="en-US" sz="2800" dirty="0">
                <a:solidFill>
                  <a:schemeClr val="tx1"/>
                </a:solidFill>
                <a:latin typeface="黑体"/>
                <a:ea typeface="黑体"/>
                <a:cs typeface="黑体"/>
              </a:rPr>
              <a:t>如果至少有</a:t>
            </a:r>
            <a:r>
              <a:rPr lang="en-US" altLang="zh-CN" sz="2800" dirty="0">
                <a:solidFill>
                  <a:schemeClr val="tx1"/>
                </a:solidFill>
                <a:latin typeface="黑体"/>
                <a:ea typeface="黑体"/>
                <a:cs typeface="黑体"/>
              </a:rPr>
              <a:t>4</a:t>
            </a:r>
            <a:r>
              <a:rPr lang="zh-CN" altLang="en-US" sz="2800" dirty="0">
                <a:solidFill>
                  <a:schemeClr val="tx1"/>
                </a:solidFill>
                <a:latin typeface="黑体"/>
                <a:ea typeface="黑体"/>
                <a:cs typeface="黑体"/>
              </a:rPr>
              <a:t>个径迹室记录到粒子的击中就能确定一条重建的径迹，则径迹的重建效率是多少？</a:t>
            </a:r>
            <a:endParaRPr lang="en-US" altLang="zh-CN" sz="2800" dirty="0">
              <a:solidFill>
                <a:schemeClr val="tx1"/>
              </a:solidFill>
              <a:latin typeface="黑体" pitchFamily="49" charset="-122"/>
              <a:ea typeface="黑体" pitchFamily="49" charset="-122"/>
              <a:cs typeface="Times New Roman"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7C9CDF-2BE8-9F40-A348-346E9025BD25}"/>
                  </a:ext>
                </a:extLst>
              </p:cNvPr>
              <p:cNvSpPr txBox="1"/>
              <p:nvPr/>
            </p:nvSpPr>
            <p:spPr>
              <a:xfrm>
                <a:off x="1854842" y="2967813"/>
                <a:ext cx="8157064" cy="3710375"/>
              </a:xfrm>
              <a:prstGeom prst="rect">
                <a:avLst/>
              </a:prstGeom>
              <a:noFill/>
            </p:spPr>
            <p:txBody>
              <a:bodyPr wrap="square" rtlCol="0">
                <a:spAutoFit/>
              </a:bodyPr>
              <a:lstStyle/>
              <a:p>
                <a:r>
                  <a:rPr lang="zh-CN" altLang="en-US" sz="2800" dirty="0">
                    <a:latin typeface="黑体"/>
                    <a:ea typeface="黑体"/>
                    <a:cs typeface="黑体"/>
                  </a:rPr>
                  <a:t>解：</a:t>
                </a:r>
                <a:r>
                  <a:rPr lang="zh-CN" altLang="en-US" sz="2400" dirty="0">
                    <a:latin typeface="黑体"/>
                    <a:ea typeface="黑体"/>
                    <a:cs typeface="黑体"/>
                  </a:rPr>
                  <a:t>根据二项式分布，有</a:t>
                </a:r>
                <a:r>
                  <a:rPr lang="en-US" altLang="zh-CN" sz="2400" dirty="0">
                    <a:latin typeface="黑体"/>
                    <a:ea typeface="黑体"/>
                    <a:cs typeface="黑体"/>
                  </a:rPr>
                  <a:t>4</a:t>
                </a:r>
                <a:r>
                  <a:rPr lang="zh-CN" altLang="en-US" sz="2400" dirty="0">
                    <a:latin typeface="黑体"/>
                    <a:ea typeface="黑体"/>
                    <a:cs typeface="黑体"/>
                  </a:rPr>
                  <a:t>个击中点的概率为：</a:t>
                </a:r>
                <a:endParaRPr lang="en-US" altLang="zh-CN" sz="2400" dirty="0">
                  <a:latin typeface="黑体"/>
                  <a:ea typeface="黑体"/>
                  <a:cs typeface="黑体"/>
                </a:endParaRPr>
              </a:p>
              <a:p>
                <a:pPr/>
                <a14:m>
                  <m:oMathPara xmlns:m="http://schemas.openxmlformats.org/officeDocument/2006/math">
                    <m:oMathParaPr>
                      <m:jc m:val="centerGroup"/>
                    </m:oMathParaPr>
                    <m:oMath xmlns:m="http://schemas.openxmlformats.org/officeDocument/2006/math">
                      <m:r>
                        <a:rPr lang="en-US" altLang="zh-CN" sz="2400" b="0" i="1" smtClean="0">
                          <a:solidFill>
                            <a:srgbClr val="0070C0"/>
                          </a:solidFill>
                          <a:latin typeface="Cambria Math" panose="02040503050406030204" pitchFamily="18" charset="0"/>
                          <a:ea typeface="黑体"/>
                          <a:cs typeface="黑体"/>
                        </a:rPr>
                        <m:t>𝑃</m:t>
                      </m:r>
                      <m:d>
                        <m:dPr>
                          <m:ctrlPr>
                            <a:rPr lang="en-US" altLang="zh-CN" sz="2400" b="0" i="1" smtClean="0">
                              <a:solidFill>
                                <a:srgbClr val="0070C0"/>
                              </a:solidFill>
                              <a:latin typeface="Cambria Math" panose="02040503050406030204" pitchFamily="18" charset="0"/>
                              <a:ea typeface="黑体"/>
                              <a:cs typeface="黑体"/>
                            </a:rPr>
                          </m:ctrlPr>
                        </m:dPr>
                        <m:e>
                          <m:r>
                            <a:rPr lang="en-US" altLang="zh-CN" sz="2400" b="0" i="1" smtClean="0">
                              <a:solidFill>
                                <a:srgbClr val="0070C0"/>
                              </a:solidFill>
                              <a:latin typeface="Cambria Math" panose="02040503050406030204" pitchFamily="18" charset="0"/>
                              <a:ea typeface="黑体"/>
                              <a:cs typeface="黑体"/>
                            </a:rPr>
                            <m:t>4;6, 0.95</m:t>
                          </m:r>
                        </m:e>
                      </m:d>
                      <m:r>
                        <a:rPr lang="en-US" altLang="zh-CN" sz="2400" b="0" i="1" smtClean="0">
                          <a:solidFill>
                            <a:srgbClr val="0070C0"/>
                          </a:solidFill>
                          <a:latin typeface="Cambria Math" panose="02040503050406030204" pitchFamily="18" charset="0"/>
                          <a:ea typeface="黑体"/>
                          <a:cs typeface="黑体"/>
                        </a:rPr>
                        <m:t>=</m:t>
                      </m:r>
                      <m:sSup>
                        <m:sSupPr>
                          <m:ctrlPr>
                            <a:rPr lang="en-US" altLang="zh-CN" sz="2400" b="0" i="1" smtClean="0">
                              <a:solidFill>
                                <a:srgbClr val="0070C0"/>
                              </a:solidFill>
                              <a:latin typeface="Cambria Math" panose="02040503050406030204" pitchFamily="18" charset="0"/>
                              <a:ea typeface="黑体" pitchFamily="49" charset="-122"/>
                              <a:cs typeface="Times New Roman" pitchFamily="18" charset="0"/>
                            </a:rPr>
                          </m:ctrlPr>
                        </m:sSupPr>
                        <m:e>
                          <m:f>
                            <m:fPr>
                              <m:ctrlPr>
                                <a:rPr lang="en-US" altLang="zh-CN" sz="2400" i="1">
                                  <a:solidFill>
                                    <a:srgbClr val="0070C0"/>
                                  </a:solidFill>
                                  <a:latin typeface="Cambria Math" panose="02040503050406030204" pitchFamily="18" charset="0"/>
                                  <a:ea typeface="黑体" pitchFamily="49" charset="-122"/>
                                  <a:cs typeface="Times New Roman" pitchFamily="18" charset="0"/>
                                </a:rPr>
                              </m:ctrlPr>
                            </m:fPr>
                            <m:num>
                              <m:r>
                                <a:rPr lang="en-US" altLang="zh-CN" sz="2400" b="0" i="1" smtClean="0">
                                  <a:solidFill>
                                    <a:srgbClr val="0070C0"/>
                                  </a:solidFill>
                                  <a:latin typeface="Cambria Math" panose="02040503050406030204" pitchFamily="18" charset="0"/>
                                  <a:ea typeface="黑体" pitchFamily="49" charset="-122"/>
                                  <a:cs typeface="Times New Roman" pitchFamily="18" charset="0"/>
                                </a:rPr>
                                <m:t>6!</m:t>
                              </m:r>
                            </m:num>
                            <m:den>
                              <m:r>
                                <a:rPr lang="en-US" altLang="zh-CN" sz="2400" b="0" i="1" smtClean="0">
                                  <a:solidFill>
                                    <a:srgbClr val="0070C0"/>
                                  </a:solidFill>
                                  <a:latin typeface="Cambria Math" panose="02040503050406030204" pitchFamily="18" charset="0"/>
                                  <a:ea typeface="黑体" pitchFamily="49" charset="-122"/>
                                  <a:cs typeface="Times New Roman" pitchFamily="18" charset="0"/>
                                </a:rPr>
                                <m:t>4!2!</m:t>
                              </m:r>
                            </m:den>
                          </m:f>
                          <m:sSup>
                            <m:sSupPr>
                              <m:ctrlPr>
                                <a:rPr lang="en-US" altLang="zh-CN" sz="2400" i="1">
                                  <a:solidFill>
                                    <a:srgbClr val="0070C0"/>
                                  </a:solidFill>
                                  <a:latin typeface="Cambria Math" panose="02040503050406030204" pitchFamily="18" charset="0"/>
                                  <a:ea typeface="黑体" pitchFamily="49" charset="-122"/>
                                  <a:cs typeface="Times New Roman" pitchFamily="18" charset="0"/>
                                </a:rPr>
                              </m:ctrlPr>
                            </m:sSupPr>
                            <m:e>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0.95</m:t>
                              </m:r>
                            </m:e>
                            <m:sup>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4</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0.05</m:t>
                          </m:r>
                        </m:e>
                        <m:sup>
                          <m:r>
                            <a:rPr lang="en-US" altLang="zh-CN" sz="2400" b="0" i="1" smtClean="0">
                              <a:solidFill>
                                <a:srgbClr val="0070C0"/>
                              </a:solidFill>
                              <a:latin typeface="Cambria Math" panose="02040503050406030204" pitchFamily="18" charset="0"/>
                              <a:ea typeface="黑体" pitchFamily="49" charset="-122"/>
                              <a:cs typeface="Times New Roman" pitchFamily="18" charset="0"/>
                            </a:rPr>
                            <m:t>2</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=0.031</m:t>
                      </m:r>
                    </m:oMath>
                  </m:oMathPara>
                </a14:m>
                <a:endParaRPr lang="en-US" altLang="zh-CN" sz="2400" dirty="0">
                  <a:solidFill>
                    <a:srgbClr val="0070C0"/>
                  </a:solidFill>
                  <a:latin typeface="黑体"/>
                  <a:ea typeface="黑体"/>
                  <a:cs typeface="黑体"/>
                </a:endParaRPr>
              </a:p>
              <a:p>
                <a:r>
                  <a:rPr lang="zh-CN" altLang="en-US" sz="2400" dirty="0">
                    <a:latin typeface="黑体"/>
                    <a:ea typeface="黑体"/>
                    <a:cs typeface="黑体"/>
                  </a:rPr>
                  <a:t>有</a:t>
                </a:r>
                <a:r>
                  <a:rPr lang="en-US" altLang="zh-CN" sz="2400" dirty="0">
                    <a:latin typeface="黑体"/>
                    <a:ea typeface="黑体"/>
                    <a:cs typeface="黑体"/>
                  </a:rPr>
                  <a:t>5</a:t>
                </a:r>
                <a:r>
                  <a:rPr lang="zh-CN" altLang="en-US" sz="2400" dirty="0">
                    <a:latin typeface="黑体"/>
                    <a:ea typeface="黑体"/>
                    <a:cs typeface="黑体"/>
                  </a:rPr>
                  <a:t>个击中点的概率为：</a:t>
                </a:r>
                <a:endParaRPr lang="en-US" altLang="zh-CN" sz="2400" dirty="0">
                  <a:latin typeface="黑体"/>
                  <a:ea typeface="黑体"/>
                  <a:cs typeface="黑体"/>
                </a:endParaRPr>
              </a:p>
              <a:p>
                <a:pPr/>
                <a14:m>
                  <m:oMathPara xmlns:m="http://schemas.openxmlformats.org/officeDocument/2006/math">
                    <m:oMathParaPr>
                      <m:jc m:val="centerGroup"/>
                    </m:oMathParaPr>
                    <m:oMath xmlns:m="http://schemas.openxmlformats.org/officeDocument/2006/math">
                      <m:r>
                        <a:rPr lang="en-US" altLang="zh-CN" sz="2400" b="0" i="1" smtClean="0">
                          <a:solidFill>
                            <a:srgbClr val="0070C0"/>
                          </a:solidFill>
                          <a:latin typeface="Cambria Math" panose="02040503050406030204" pitchFamily="18" charset="0"/>
                          <a:ea typeface="黑体"/>
                          <a:cs typeface="黑体"/>
                        </a:rPr>
                        <m:t>𝑃</m:t>
                      </m:r>
                      <m:d>
                        <m:dPr>
                          <m:ctrlPr>
                            <a:rPr lang="en-US" altLang="zh-CN" sz="2400" b="0" i="1" smtClean="0">
                              <a:solidFill>
                                <a:srgbClr val="0070C0"/>
                              </a:solidFill>
                              <a:latin typeface="Cambria Math" panose="02040503050406030204" pitchFamily="18" charset="0"/>
                              <a:ea typeface="黑体"/>
                              <a:cs typeface="黑体"/>
                            </a:rPr>
                          </m:ctrlPr>
                        </m:dPr>
                        <m:e>
                          <m:r>
                            <a:rPr lang="en-US" altLang="zh-CN" sz="2400" b="0" i="1" smtClean="0">
                              <a:solidFill>
                                <a:srgbClr val="0070C0"/>
                              </a:solidFill>
                              <a:latin typeface="Cambria Math" panose="02040503050406030204" pitchFamily="18" charset="0"/>
                              <a:ea typeface="黑体"/>
                              <a:cs typeface="黑体"/>
                            </a:rPr>
                            <m:t>5;6, 0.95</m:t>
                          </m:r>
                        </m:e>
                      </m:d>
                      <m:r>
                        <a:rPr lang="en-US" altLang="zh-CN" sz="2400" b="0" i="1" smtClean="0">
                          <a:solidFill>
                            <a:srgbClr val="0070C0"/>
                          </a:solidFill>
                          <a:latin typeface="Cambria Math" panose="02040503050406030204" pitchFamily="18" charset="0"/>
                          <a:ea typeface="黑体"/>
                          <a:cs typeface="黑体"/>
                        </a:rPr>
                        <m:t>=</m:t>
                      </m:r>
                      <m:sSup>
                        <m:sSupPr>
                          <m:ctrlPr>
                            <a:rPr lang="en-US" altLang="zh-CN" sz="2400" b="0" i="1" smtClean="0">
                              <a:solidFill>
                                <a:srgbClr val="0070C0"/>
                              </a:solidFill>
                              <a:latin typeface="Cambria Math" panose="02040503050406030204" pitchFamily="18" charset="0"/>
                              <a:ea typeface="黑体" pitchFamily="49" charset="-122"/>
                              <a:cs typeface="Times New Roman" pitchFamily="18" charset="0"/>
                            </a:rPr>
                          </m:ctrlPr>
                        </m:sSupPr>
                        <m:e>
                          <m:f>
                            <m:fPr>
                              <m:ctrlPr>
                                <a:rPr lang="en-US" altLang="zh-CN" sz="2400" i="1">
                                  <a:solidFill>
                                    <a:srgbClr val="0070C0"/>
                                  </a:solidFill>
                                  <a:latin typeface="Cambria Math" panose="02040503050406030204" pitchFamily="18" charset="0"/>
                                  <a:ea typeface="黑体" pitchFamily="49" charset="-122"/>
                                  <a:cs typeface="Times New Roman" pitchFamily="18" charset="0"/>
                                </a:rPr>
                              </m:ctrlPr>
                            </m:fPr>
                            <m:num>
                              <m:r>
                                <a:rPr lang="en-US" altLang="zh-CN" sz="2400" b="0" i="1" smtClean="0">
                                  <a:solidFill>
                                    <a:srgbClr val="0070C0"/>
                                  </a:solidFill>
                                  <a:latin typeface="Cambria Math" panose="02040503050406030204" pitchFamily="18" charset="0"/>
                                  <a:ea typeface="黑体" pitchFamily="49" charset="-122"/>
                                  <a:cs typeface="Times New Roman" pitchFamily="18" charset="0"/>
                                </a:rPr>
                                <m:t>6!</m:t>
                              </m:r>
                            </m:num>
                            <m:den>
                              <m:r>
                                <a:rPr lang="en-US" altLang="zh-CN" sz="2400" b="0" i="1" smtClean="0">
                                  <a:solidFill>
                                    <a:srgbClr val="0070C0"/>
                                  </a:solidFill>
                                  <a:latin typeface="Cambria Math" panose="02040503050406030204" pitchFamily="18" charset="0"/>
                                  <a:ea typeface="黑体" pitchFamily="49" charset="-122"/>
                                  <a:cs typeface="Times New Roman" pitchFamily="18" charset="0"/>
                                </a:rPr>
                                <m:t>5!1!</m:t>
                              </m:r>
                            </m:den>
                          </m:f>
                          <m:sSup>
                            <m:sSupPr>
                              <m:ctrlPr>
                                <a:rPr lang="en-US" altLang="zh-CN" sz="2400" i="1">
                                  <a:solidFill>
                                    <a:srgbClr val="0070C0"/>
                                  </a:solidFill>
                                  <a:latin typeface="Cambria Math" panose="02040503050406030204" pitchFamily="18" charset="0"/>
                                  <a:ea typeface="黑体" pitchFamily="49" charset="-122"/>
                                  <a:cs typeface="Times New Roman" pitchFamily="18" charset="0"/>
                                </a:rPr>
                              </m:ctrlPr>
                            </m:sSupPr>
                            <m:e>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0.95</m:t>
                              </m:r>
                            </m:e>
                            <m:sup>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5</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0.05</m:t>
                          </m:r>
                        </m:e>
                        <m:sup>
                          <m:r>
                            <a:rPr lang="en-US" altLang="zh-CN" sz="2400" b="0" i="1" smtClean="0">
                              <a:solidFill>
                                <a:srgbClr val="0070C0"/>
                              </a:solidFill>
                              <a:latin typeface="Cambria Math" panose="02040503050406030204" pitchFamily="18" charset="0"/>
                              <a:ea typeface="黑体" pitchFamily="49" charset="-122"/>
                              <a:cs typeface="Times New Roman" pitchFamily="18" charset="0"/>
                            </a:rPr>
                            <m:t>1</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=0.232</m:t>
                      </m:r>
                    </m:oMath>
                  </m:oMathPara>
                </a14:m>
                <a:endParaRPr lang="en-US" altLang="zh-CN" sz="2400" dirty="0">
                  <a:solidFill>
                    <a:srgbClr val="0070C0"/>
                  </a:solidFill>
                  <a:latin typeface="黑体"/>
                  <a:ea typeface="黑体"/>
                  <a:cs typeface="黑体"/>
                </a:endParaRPr>
              </a:p>
              <a:p>
                <a:r>
                  <a:rPr lang="zh-CN" altLang="en-US" sz="2400" dirty="0">
                    <a:latin typeface="黑体"/>
                    <a:ea typeface="黑体"/>
                    <a:cs typeface="黑体"/>
                  </a:rPr>
                  <a:t>有</a:t>
                </a:r>
                <a:r>
                  <a:rPr lang="en-US" altLang="zh-CN" sz="2400" dirty="0">
                    <a:latin typeface="黑体"/>
                    <a:ea typeface="黑体"/>
                    <a:cs typeface="黑体"/>
                  </a:rPr>
                  <a:t>6</a:t>
                </a:r>
                <a:r>
                  <a:rPr lang="zh-CN" altLang="en-US" sz="2400" dirty="0">
                    <a:latin typeface="黑体"/>
                    <a:ea typeface="黑体"/>
                    <a:cs typeface="黑体"/>
                  </a:rPr>
                  <a:t>个击中点的概率为：</a:t>
                </a:r>
                <a:endParaRPr lang="en-US" altLang="zh-CN" sz="2400" dirty="0">
                  <a:latin typeface="黑体"/>
                  <a:ea typeface="黑体"/>
                  <a:cs typeface="黑体"/>
                </a:endParaRPr>
              </a:p>
              <a:p>
                <a:pPr/>
                <a14:m>
                  <m:oMathPara xmlns:m="http://schemas.openxmlformats.org/officeDocument/2006/math">
                    <m:oMathParaPr>
                      <m:jc m:val="centerGroup"/>
                    </m:oMathParaPr>
                    <m:oMath xmlns:m="http://schemas.openxmlformats.org/officeDocument/2006/math">
                      <m:r>
                        <a:rPr lang="en-US" altLang="zh-CN" sz="2400" b="0" i="1" smtClean="0">
                          <a:solidFill>
                            <a:srgbClr val="0070C0"/>
                          </a:solidFill>
                          <a:latin typeface="Cambria Math" panose="02040503050406030204" pitchFamily="18" charset="0"/>
                          <a:ea typeface="黑体"/>
                          <a:cs typeface="黑体"/>
                        </a:rPr>
                        <m:t>𝑃</m:t>
                      </m:r>
                      <m:d>
                        <m:dPr>
                          <m:ctrlPr>
                            <a:rPr lang="en-US" altLang="zh-CN" sz="2400" b="0" i="1" smtClean="0">
                              <a:solidFill>
                                <a:srgbClr val="0070C0"/>
                              </a:solidFill>
                              <a:latin typeface="Cambria Math" panose="02040503050406030204" pitchFamily="18" charset="0"/>
                              <a:ea typeface="黑体"/>
                              <a:cs typeface="黑体"/>
                            </a:rPr>
                          </m:ctrlPr>
                        </m:dPr>
                        <m:e>
                          <m:r>
                            <a:rPr lang="en-US" altLang="zh-CN" sz="2400" b="0" i="1" smtClean="0">
                              <a:solidFill>
                                <a:srgbClr val="0070C0"/>
                              </a:solidFill>
                              <a:latin typeface="Cambria Math" panose="02040503050406030204" pitchFamily="18" charset="0"/>
                              <a:ea typeface="黑体"/>
                              <a:cs typeface="黑体"/>
                            </a:rPr>
                            <m:t>6;6, 0.95</m:t>
                          </m:r>
                        </m:e>
                      </m:d>
                      <m:r>
                        <a:rPr lang="en-US" altLang="zh-CN" sz="2400" b="0" i="1" smtClean="0">
                          <a:solidFill>
                            <a:srgbClr val="0070C0"/>
                          </a:solidFill>
                          <a:latin typeface="Cambria Math" panose="02040503050406030204" pitchFamily="18" charset="0"/>
                          <a:ea typeface="黑体"/>
                          <a:cs typeface="黑体"/>
                        </a:rPr>
                        <m:t>=</m:t>
                      </m:r>
                      <m:sSup>
                        <m:sSupPr>
                          <m:ctrlPr>
                            <a:rPr lang="en-US" altLang="zh-CN" sz="2400" b="0" i="1" smtClean="0">
                              <a:solidFill>
                                <a:srgbClr val="0070C0"/>
                              </a:solidFill>
                              <a:latin typeface="Cambria Math" panose="02040503050406030204" pitchFamily="18" charset="0"/>
                              <a:ea typeface="黑体" pitchFamily="49" charset="-122"/>
                              <a:cs typeface="Times New Roman" pitchFamily="18" charset="0"/>
                            </a:rPr>
                          </m:ctrlPr>
                        </m:sSupPr>
                        <m:e>
                          <m:f>
                            <m:fPr>
                              <m:ctrlPr>
                                <a:rPr lang="en-US" altLang="zh-CN" sz="2400" i="1">
                                  <a:solidFill>
                                    <a:srgbClr val="0070C0"/>
                                  </a:solidFill>
                                  <a:latin typeface="Cambria Math" panose="02040503050406030204" pitchFamily="18" charset="0"/>
                                  <a:ea typeface="黑体" pitchFamily="49" charset="-122"/>
                                  <a:cs typeface="Times New Roman" pitchFamily="18" charset="0"/>
                                </a:rPr>
                              </m:ctrlPr>
                            </m:fPr>
                            <m:num>
                              <m:r>
                                <a:rPr lang="en-US" altLang="zh-CN" sz="2400" b="0" i="1" smtClean="0">
                                  <a:solidFill>
                                    <a:srgbClr val="0070C0"/>
                                  </a:solidFill>
                                  <a:latin typeface="Cambria Math" panose="02040503050406030204" pitchFamily="18" charset="0"/>
                                  <a:ea typeface="黑体" pitchFamily="49" charset="-122"/>
                                  <a:cs typeface="Times New Roman" pitchFamily="18" charset="0"/>
                                </a:rPr>
                                <m:t>6!</m:t>
                              </m:r>
                            </m:num>
                            <m:den>
                              <m:r>
                                <a:rPr lang="en-US" altLang="zh-CN" sz="2400" b="0" i="1" smtClean="0">
                                  <a:solidFill>
                                    <a:srgbClr val="0070C0"/>
                                  </a:solidFill>
                                  <a:latin typeface="Cambria Math" panose="02040503050406030204" pitchFamily="18" charset="0"/>
                                  <a:ea typeface="黑体" pitchFamily="49" charset="-122"/>
                                  <a:cs typeface="Times New Roman" pitchFamily="18" charset="0"/>
                                </a:rPr>
                                <m:t>6!0!</m:t>
                              </m:r>
                            </m:den>
                          </m:f>
                          <m:sSup>
                            <m:sSupPr>
                              <m:ctrlPr>
                                <a:rPr lang="en-US" altLang="zh-CN" sz="2400" i="1">
                                  <a:solidFill>
                                    <a:srgbClr val="0070C0"/>
                                  </a:solidFill>
                                  <a:latin typeface="Cambria Math" panose="02040503050406030204" pitchFamily="18" charset="0"/>
                                  <a:ea typeface="黑体" pitchFamily="49" charset="-122"/>
                                  <a:cs typeface="Times New Roman" pitchFamily="18" charset="0"/>
                                </a:rPr>
                              </m:ctrlPr>
                            </m:sSupPr>
                            <m:e>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0.95</m:t>
                              </m:r>
                            </m:e>
                            <m:sup>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6</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0.05</m:t>
                          </m:r>
                        </m:e>
                        <m:sup>
                          <m:r>
                            <a:rPr lang="en-US" altLang="zh-CN" sz="2400" b="0" i="1" smtClean="0">
                              <a:solidFill>
                                <a:srgbClr val="0070C0"/>
                              </a:solidFill>
                              <a:latin typeface="Cambria Math" panose="02040503050406030204" pitchFamily="18" charset="0"/>
                              <a:ea typeface="黑体" pitchFamily="49" charset="-122"/>
                              <a:cs typeface="Times New Roman" pitchFamily="18" charset="0"/>
                            </a:rPr>
                            <m:t>0</m:t>
                          </m:r>
                        </m:sup>
                      </m:sSup>
                      <m:r>
                        <a:rPr lang="en-US" altLang="zh-CN" sz="2400" b="0" i="1" smtClean="0">
                          <a:solidFill>
                            <a:srgbClr val="0070C0"/>
                          </a:solidFill>
                          <a:latin typeface="Cambria Math" panose="02040503050406030204" pitchFamily="18" charset="0"/>
                          <a:ea typeface="黑体" pitchFamily="49" charset="-122"/>
                          <a:cs typeface="Times New Roman" pitchFamily="18" charset="0"/>
                        </a:rPr>
                        <m:t>=0.735</m:t>
                      </m:r>
                    </m:oMath>
                  </m:oMathPara>
                </a14:m>
                <a:endParaRPr lang="en-US" altLang="zh-CN" sz="2400" dirty="0">
                  <a:solidFill>
                    <a:srgbClr val="0070C0"/>
                  </a:solidFill>
                  <a:latin typeface="黑体"/>
                  <a:ea typeface="黑体"/>
                  <a:cs typeface="黑体"/>
                </a:endParaRPr>
              </a:p>
              <a:p>
                <a:r>
                  <a:rPr lang="zh-CN" altLang="en-US" sz="2400" dirty="0">
                    <a:latin typeface="黑体"/>
                    <a:ea typeface="黑体"/>
                    <a:cs typeface="黑体"/>
                  </a:rPr>
                  <a:t>总效率为：</a:t>
                </a:r>
                <a:r>
                  <a:rPr lang="en-US" altLang="zh-CN" sz="2400" dirty="0">
                    <a:solidFill>
                      <a:srgbClr val="095BA8"/>
                    </a:solidFill>
                    <a:latin typeface="黑体"/>
                    <a:ea typeface="黑体"/>
                    <a:cs typeface="黑体"/>
                  </a:rPr>
                  <a:t>0.031+0.232+0.735</a:t>
                </a:r>
                <a:r>
                  <a:rPr lang="zh-CN" altLang="en-US" sz="2400" dirty="0">
                    <a:solidFill>
                      <a:srgbClr val="095BA8"/>
                    </a:solidFill>
                    <a:latin typeface="黑体"/>
                    <a:ea typeface="黑体"/>
                    <a:cs typeface="黑体"/>
                  </a:rPr>
                  <a:t> </a:t>
                </a:r>
                <a:r>
                  <a:rPr lang="en-US" altLang="zh-CN" sz="2400" dirty="0">
                    <a:solidFill>
                      <a:srgbClr val="095BA8"/>
                    </a:solidFill>
                    <a:latin typeface="黑体"/>
                    <a:ea typeface="黑体"/>
                    <a:cs typeface="黑体"/>
                  </a:rPr>
                  <a:t>=</a:t>
                </a:r>
                <a:r>
                  <a:rPr lang="zh-CN" altLang="en-US" sz="2400" dirty="0">
                    <a:solidFill>
                      <a:srgbClr val="095BA8"/>
                    </a:solidFill>
                    <a:latin typeface="黑体"/>
                    <a:ea typeface="黑体"/>
                    <a:cs typeface="黑体"/>
                  </a:rPr>
                  <a:t> </a:t>
                </a:r>
                <a:r>
                  <a:rPr lang="en-US" altLang="zh-CN" sz="2400" dirty="0">
                    <a:solidFill>
                      <a:srgbClr val="095BA8"/>
                    </a:solidFill>
                    <a:latin typeface="黑体"/>
                    <a:ea typeface="黑体"/>
                    <a:cs typeface="黑体"/>
                  </a:rPr>
                  <a:t>0.998</a:t>
                </a:r>
                <a:r>
                  <a:rPr lang="zh-CN" altLang="en-US" sz="2400" dirty="0">
                    <a:solidFill>
                      <a:srgbClr val="095BA8"/>
                    </a:solidFill>
                    <a:latin typeface="黑体"/>
                    <a:ea typeface="黑体"/>
                    <a:cs typeface="黑体"/>
                  </a:rPr>
                  <a:t> </a:t>
                </a:r>
                <a:r>
                  <a:rPr lang="en-US" altLang="zh-CN" sz="2400" dirty="0">
                    <a:solidFill>
                      <a:srgbClr val="095BA8"/>
                    </a:solidFill>
                    <a:latin typeface="黑体"/>
                    <a:ea typeface="黑体"/>
                    <a:cs typeface="黑体"/>
                  </a:rPr>
                  <a:t>=</a:t>
                </a:r>
                <a:r>
                  <a:rPr lang="zh-CN" altLang="en-US" sz="2400" dirty="0">
                    <a:solidFill>
                      <a:srgbClr val="095BA8"/>
                    </a:solidFill>
                    <a:latin typeface="黑体"/>
                    <a:ea typeface="黑体"/>
                    <a:cs typeface="黑体"/>
                  </a:rPr>
                  <a:t> </a:t>
                </a:r>
                <a:r>
                  <a:rPr lang="en-US" altLang="zh-CN" sz="2400" dirty="0">
                    <a:solidFill>
                      <a:srgbClr val="095BA8"/>
                    </a:solidFill>
                    <a:latin typeface="黑体"/>
                    <a:ea typeface="黑体"/>
                    <a:cs typeface="黑体"/>
                  </a:rPr>
                  <a:t>99.8%</a:t>
                </a:r>
              </a:p>
            </p:txBody>
          </p:sp>
        </mc:Choice>
        <mc:Fallback xmlns="">
          <p:sp>
            <p:nvSpPr>
              <p:cNvPr id="6" name="TextBox 5">
                <a:extLst>
                  <a:ext uri="{FF2B5EF4-FFF2-40B4-BE49-F238E27FC236}">
                    <a16:creationId xmlns:a16="http://schemas.microsoft.com/office/drawing/2014/main" id="{B07C9CDF-2BE8-9F40-A348-346E9025BD25}"/>
                  </a:ext>
                </a:extLst>
              </p:cNvPr>
              <p:cNvSpPr txBox="1">
                <a:spLocks noRot="1" noChangeAspect="1" noMove="1" noResize="1" noEditPoints="1" noAdjustHandles="1" noChangeArrowheads="1" noChangeShapeType="1" noTextEdit="1"/>
              </p:cNvSpPr>
              <p:nvPr/>
            </p:nvSpPr>
            <p:spPr>
              <a:xfrm>
                <a:off x="1854842" y="2967813"/>
                <a:ext cx="8157064" cy="3710375"/>
              </a:xfrm>
              <a:prstGeom prst="rect">
                <a:avLst/>
              </a:prstGeom>
              <a:blipFill>
                <a:blip r:embed="rId2"/>
                <a:stretch>
                  <a:fillRect l="-1555" t="-1706" b="-2730"/>
                </a:stretch>
              </a:blipFill>
            </p:spPr>
            <p:txBody>
              <a:bodyPr/>
              <a:lstStyle/>
              <a:p>
                <a:r>
                  <a:rPr lang="en-US">
                    <a:noFill/>
                  </a:rPr>
                  <a:t> </a:t>
                </a:r>
              </a:p>
            </p:txBody>
          </p:sp>
        </mc:Fallback>
      </mc:AlternateContent>
    </p:spTree>
    <p:extLst>
      <p:ext uri="{BB962C8B-B14F-4D97-AF65-F5344CB8AC3E}">
        <p14:creationId xmlns:p14="http://schemas.microsoft.com/office/powerpoint/2010/main" val="8971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C584D9-A1CB-814C-A303-C0429A4E0BD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多项式分布</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887CBF2-A6EA-104C-A297-1B0D7D2AC667}"/>
                  </a:ext>
                </a:extLst>
              </p:cNvPr>
              <p:cNvSpPr txBox="1">
                <a:spLocks/>
              </p:cNvSpPr>
              <p:nvPr/>
            </p:nvSpPr>
            <p:spPr>
              <a:xfrm>
                <a:off x="785598" y="2640600"/>
                <a:ext cx="10000784" cy="262882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概率分布函数</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𝑃</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acc>
                          <m:accPr>
                            <m:chr m:val="⃗"/>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acc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e>
                        </m:acc>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acc>
                          <m:accPr>
                            <m:chr m:val="⃗"/>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acc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𝑝</m:t>
                            </m:r>
                          </m:e>
                        </m:acc>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 </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f>
                      <m:fPr>
                        <m:ctrlPr>
                          <a:rPr lang="en-US" altLang="zh-CN" sz="2800" i="1">
                            <a:solidFill>
                              <a:srgbClr val="000000"/>
                            </a:solidFill>
                            <a:latin typeface="Cambria Math" panose="02040503050406030204" pitchFamily="18" charset="0"/>
                            <a:ea typeface="黑体" pitchFamily="49" charset="-122"/>
                            <a:cs typeface="Times New Roman" pitchFamily="18" charset="0"/>
                          </a:rPr>
                        </m:ctrlPr>
                      </m:fPr>
                      <m:num>
                        <m:r>
                          <a:rPr lang="en-US" altLang="zh-CN" sz="2800" i="1">
                            <a:solidFill>
                              <a:srgbClr val="000000"/>
                            </a:solidFill>
                            <a:latin typeface="Cambria Math" panose="02040503050406030204" pitchFamily="18" charset="0"/>
                            <a:ea typeface="黑体" pitchFamily="49" charset="-122"/>
                            <a:cs typeface="Times New Roman" pitchFamily="18" charset="0"/>
                          </a:rPr>
                          <m:t>𝑁</m:t>
                        </m:r>
                        <m:r>
                          <a:rPr lang="en-US" altLang="zh-CN" sz="2800" i="1">
                            <a:solidFill>
                              <a:srgbClr val="000000"/>
                            </a:solidFill>
                            <a:latin typeface="Cambria Math" panose="02040503050406030204" pitchFamily="18" charset="0"/>
                            <a:ea typeface="黑体" pitchFamily="49" charset="-122"/>
                            <a:cs typeface="Times New Roman" pitchFamily="18" charset="0"/>
                          </a:rPr>
                          <m:t>!</m:t>
                        </m:r>
                      </m:num>
                      <m:den>
                        <m:r>
                          <a:rPr lang="en-US" altLang="zh-CN" sz="2800" i="1">
                            <a:solidFill>
                              <a:srgbClr val="000000"/>
                            </a:solidFill>
                            <a:latin typeface="Cambria Math" panose="02040503050406030204" pitchFamily="18" charset="0"/>
                            <a:ea typeface="黑体" pitchFamily="49" charset="-122"/>
                            <a:cs typeface="Times New Roman" pitchFamily="18" charset="0"/>
                          </a:rPr>
                          <m:t>𝑛</m:t>
                        </m:r>
                        <m:r>
                          <a:rPr lang="en-US" altLang="zh-CN" sz="2800" i="1">
                            <a:solidFill>
                              <a:srgbClr val="00000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𝑛</m:t>
                            </m:r>
                          </m:e>
                          <m:sub>
                            <m:r>
                              <a:rPr lang="en-US" altLang="zh-CN" sz="2800" i="1">
                                <a:solidFill>
                                  <a:srgbClr val="000000"/>
                                </a:solidFill>
                                <a:latin typeface="Cambria Math" panose="02040503050406030204" pitchFamily="18" charset="0"/>
                                <a:ea typeface="黑体" pitchFamily="49" charset="-122"/>
                                <a:cs typeface="Times New Roman" pitchFamily="18" charset="0"/>
                              </a:rPr>
                              <m:t>𝑙</m:t>
                            </m:r>
                          </m:sub>
                        </m:sSub>
                        <m:r>
                          <a:rPr lang="en-US" altLang="zh-CN" sz="2800" i="1">
                            <a:solidFill>
                              <a:srgbClr val="000000"/>
                            </a:solidFill>
                            <a:latin typeface="Cambria Math" panose="02040503050406030204" pitchFamily="18" charset="0"/>
                            <a:ea typeface="黑体" pitchFamily="49" charset="-122"/>
                            <a:cs typeface="Times New Roman" pitchFamily="18" charset="0"/>
                          </a:rPr>
                          <m:t>!</m:t>
                        </m:r>
                      </m:den>
                    </m:f>
                    <m:sSup>
                      <m:sSupPr>
                        <m:ctrlPr>
                          <a:rPr lang="en-US" altLang="zh-CN" sz="2800" i="1">
                            <a:solidFill>
                              <a:srgbClr val="000000"/>
                            </a:solidFill>
                            <a:latin typeface="Cambria Math" panose="02040503050406030204" pitchFamily="18" charset="0"/>
                            <a:ea typeface="黑体" pitchFamily="49" charset="-122"/>
                            <a:cs typeface="Times New Roman" pitchFamily="18" charset="0"/>
                          </a:rPr>
                        </m:ctrlPr>
                      </m:sSupPr>
                      <m:e>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1</m:t>
                            </m:r>
                          </m:sub>
                        </m:sSub>
                      </m:e>
                      <m:sup>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i="1">
                                <a:solidFill>
                                  <a:srgbClr val="000000"/>
                                </a:solidFill>
                                <a:latin typeface="Cambria Math" panose="02040503050406030204" pitchFamily="18" charset="0"/>
                                <a:ea typeface="黑体" pitchFamily="49" charset="-122"/>
                                <a:cs typeface="Times New Roman" pitchFamily="18" charset="0"/>
                              </a:rPr>
                              <m:t>𝑛</m:t>
                            </m:r>
                          </m:e>
                          <m:sub>
                            <m:r>
                              <a:rPr lang="en-US" altLang="zh-CN" sz="2800" i="1">
                                <a:solidFill>
                                  <a:srgbClr val="000000"/>
                                </a:solidFill>
                                <a:latin typeface="Cambria Math" panose="02040503050406030204" pitchFamily="18" charset="0"/>
                                <a:ea typeface="黑体" pitchFamily="49" charset="-122"/>
                                <a:cs typeface="Times New Roman" pitchFamily="18" charset="0"/>
                              </a:rPr>
                              <m:t>1</m:t>
                            </m:r>
                          </m:sub>
                        </m:sSub>
                      </m:sup>
                    </m:sSup>
                    <m:r>
                      <a:rPr lang="en-US" altLang="zh-CN" sz="2800" i="1">
                        <a:solidFill>
                          <a:srgbClr val="000000"/>
                        </a:solidFill>
                        <a:latin typeface="Cambria Math" panose="02040503050406030204" pitchFamily="18" charset="0"/>
                        <a:ea typeface="黑体" pitchFamily="49" charset="-122"/>
                        <a:cs typeface="Times New Roman" pitchFamily="18" charset="0"/>
                      </a:rPr>
                      <m:t>…</m:t>
                    </m:r>
                    <m:sSup>
                      <m:sSupPr>
                        <m:ctrlPr>
                          <a:rPr lang="en-US" altLang="zh-CN" sz="2800" i="1" smtClean="0">
                            <a:solidFill>
                              <a:srgbClr val="000000"/>
                            </a:solidFill>
                            <a:latin typeface="Cambria Math" panose="02040503050406030204" pitchFamily="18" charset="0"/>
                            <a:ea typeface="黑体" pitchFamily="49" charset="-122"/>
                            <a:cs typeface="Times New Roman" pitchFamily="18" charset="0"/>
                          </a:rPr>
                        </m:ctrlPr>
                      </m:sSupPr>
                      <m:e>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𝑙</m:t>
                            </m:r>
                          </m:sub>
                        </m:sSub>
                      </m:e>
                      <m:sup>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i="1">
                                <a:solidFill>
                                  <a:srgbClr val="000000"/>
                                </a:solidFill>
                                <a:latin typeface="Cambria Math" panose="02040503050406030204" pitchFamily="18" charset="0"/>
                                <a:ea typeface="黑体" pitchFamily="49" charset="-122"/>
                                <a:cs typeface="Times New Roman" pitchFamily="18" charset="0"/>
                              </a:rPr>
                              <m:t>𝑛</m:t>
                            </m:r>
                          </m:e>
                          <m:sub>
                            <m:r>
                              <a:rPr lang="en-US" altLang="zh-CN" sz="2800" i="1">
                                <a:solidFill>
                                  <a:srgbClr val="000000"/>
                                </a:solidFill>
                                <a:latin typeface="Cambria Math" panose="02040503050406030204" pitchFamily="18" charset="0"/>
                                <a:ea typeface="黑体" pitchFamily="49" charset="-122"/>
                                <a:cs typeface="Times New Roman" pitchFamily="18" charset="0"/>
                              </a:rPr>
                              <m:t>𝑙</m:t>
                            </m:r>
                          </m:sub>
                        </m:sSub>
                      </m:sup>
                    </m:sSup>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sSub>
                          <m:sSub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e>
                          <m:sub>
                            <m:r>
                              <a:rPr lang="en-US" altLang="zh-CN" sz="2800" b="0" i="1" smtClean="0">
                                <a:solidFill>
                                  <a:srgbClr val="000000"/>
                                </a:solidFill>
                                <a:latin typeface="Cambria Math" panose="02040503050406030204" pitchFamily="18" charset="0"/>
                                <a:ea typeface="黑体" pitchFamily="49" charset="-122"/>
                                <a:cs typeface="Times New Roman" pitchFamily="18" charset="0"/>
                              </a:rPr>
                              <m:t>𝑖</m:t>
                            </m:r>
                          </m:sub>
                        </m:sSub>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𝑁</m:t>
                    </m:r>
                    <m:sSub>
                      <m:sSubPr>
                        <m:ctrlP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𝑖</m:t>
                        </m:r>
                      </m:sub>
                    </m:sSub>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i="1">
                            <a:solidFill>
                              <a:srgbClr val="000000"/>
                            </a:solidFill>
                            <a:latin typeface="Cambria Math" panose="02040503050406030204" pitchFamily="18" charset="0"/>
                            <a:ea typeface="黑体" pitchFamily="49" charset="-122"/>
                            <a:cs typeface="Times New Roman" pitchFamily="18" charset="0"/>
                          </a:rPr>
                          <m:t>𝑛</m:t>
                        </m:r>
                      </m:e>
                      <m:sub>
                        <m:r>
                          <a:rPr lang="en-US" altLang="zh-CN" sz="2800" i="1">
                            <a:solidFill>
                              <a:srgbClr val="000000"/>
                            </a:solidFill>
                            <a:latin typeface="Cambria Math" panose="02040503050406030204" pitchFamily="18" charset="0"/>
                            <a:ea typeface="黑体" pitchFamily="49" charset="-122"/>
                            <a:cs typeface="Times New Roman" pitchFamily="18" charset="0"/>
                          </a:rPr>
                          <m:t>𝑖</m:t>
                        </m:r>
                      </m:sub>
                    </m:sSub>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黑体"/>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𝑁</m:t>
                    </m:r>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𝑖</m:t>
                        </m:r>
                      </m:sub>
                    </m:s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(1−</m:t>
                    </m:r>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𝑖</m:t>
                        </m:r>
                      </m:sub>
                    </m:s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oMath>
                </a14:m>
                <a:endParaRPr lang="en-US" altLang="zh-CN" sz="2800" dirty="0">
                  <a:solidFill>
                    <a:schemeClr val="tx1"/>
                  </a:solidFill>
                  <a:latin typeface="黑体"/>
                  <a:ea typeface="黑体"/>
                  <a:cs typeface="黑体"/>
                </a:endParaRPr>
              </a:p>
              <a:p>
                <a:pPr algn="just"/>
                <a:r>
                  <a:rPr lang="en-US" altLang="zh-CN" sz="2800" dirty="0">
                    <a:solidFill>
                      <a:srgbClr val="FF0000"/>
                    </a:solidFill>
                    <a:latin typeface="黑体"/>
                    <a:ea typeface="黑体"/>
                    <a:cs typeface="黑体"/>
                  </a:rPr>
                  <a:t> </a:t>
                </a:r>
                <a:r>
                  <a:rPr lang="zh-CN" altLang="en-US" sz="2800" dirty="0">
                    <a:solidFill>
                      <a:srgbClr val="FF0000"/>
                    </a:solidFill>
                    <a:latin typeface="黑体"/>
                    <a:ea typeface="黑体"/>
                    <a:cs typeface="黑体"/>
                  </a:rPr>
                  <a:t>协方差</a:t>
                </a:r>
                <a:r>
                  <a:rPr lang="zh-CN" altLang="en-US" sz="2800" dirty="0">
                    <a:solidFill>
                      <a:schemeClr val="tx1"/>
                    </a:solidFill>
                    <a:latin typeface="黑体"/>
                    <a:ea typeface="黑体"/>
                    <a:cs typeface="黑体"/>
                  </a:rPr>
                  <a:t>： </a:t>
                </a:r>
                <a14:m>
                  <m:oMath xmlns:m="http://schemas.openxmlformats.org/officeDocument/2006/math">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𝑉</m:t>
                        </m:r>
                      </m:e>
                      <m:sub>
                        <m:r>
                          <a:rPr lang="en-US" altLang="zh-CN" sz="2800" i="1">
                            <a:solidFill>
                              <a:srgbClr val="000000"/>
                            </a:solidFill>
                            <a:latin typeface="Cambria Math" panose="02040503050406030204" pitchFamily="18" charset="0"/>
                            <a:ea typeface="黑体" pitchFamily="49" charset="-122"/>
                            <a:cs typeface="Times New Roman" pitchFamily="18" charset="0"/>
                          </a:rPr>
                          <m:t>𝑖</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𝑗</m:t>
                        </m:r>
                      </m:sub>
                    </m:sSub>
                    <m:r>
                      <a:rPr lang="en-US" altLang="zh-CN" sz="2800" i="1">
                        <a:solidFill>
                          <a:schemeClr val="tx1"/>
                        </a:solidFill>
                        <a:latin typeface="Cambria Math" panose="02040503050406030204" pitchFamily="18" charset="0"/>
                        <a:ea typeface="黑体"/>
                      </a:rPr>
                      <m:t>=</m:t>
                    </m:r>
                    <m:r>
                      <a:rPr lang="en-US" altLang="zh-CN" sz="2800" b="0" i="1" smtClean="0">
                        <a:solidFill>
                          <a:schemeClr val="tx1"/>
                        </a:solidFill>
                        <a:latin typeface="Cambria Math" panose="02040503050406030204" pitchFamily="18" charset="0"/>
                        <a:ea typeface="黑体"/>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𝑁</m:t>
                    </m:r>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𝑖</m:t>
                        </m:r>
                      </m:sub>
                    </m:sSub>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𝑝</m:t>
                        </m:r>
                      </m:e>
                      <m: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𝑗</m:t>
                        </m:r>
                      </m:sub>
                    </m:s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𝑖</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𝑗</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oMath>
                </a14:m>
                <a:endParaRPr lang="en-US" altLang="zh-CN" sz="2800" dirty="0">
                  <a:solidFill>
                    <a:schemeClr val="tx1"/>
                  </a:solidFill>
                  <a:latin typeface="黑体"/>
                  <a:ea typeface="黑体"/>
                  <a:cs typeface="黑体"/>
                </a:endParaRPr>
              </a:p>
            </p:txBody>
          </p:sp>
        </mc:Choice>
        <mc:Fallback xmlns="">
          <p:sp>
            <p:nvSpPr>
              <p:cNvPr id="5" name="Content Placeholder 2">
                <a:extLst>
                  <a:ext uri="{FF2B5EF4-FFF2-40B4-BE49-F238E27FC236}">
                    <a16:creationId xmlns:a16="http://schemas.microsoft.com/office/drawing/2014/main" id="{F887CBF2-A6EA-104C-A297-1B0D7D2AC667}"/>
                  </a:ext>
                </a:extLst>
              </p:cNvPr>
              <p:cNvSpPr txBox="1">
                <a:spLocks noRot="1" noChangeAspect="1" noMove="1" noResize="1" noEditPoints="1" noAdjustHandles="1" noChangeArrowheads="1" noChangeShapeType="1" noTextEdit="1"/>
              </p:cNvSpPr>
              <p:nvPr/>
            </p:nvSpPr>
            <p:spPr>
              <a:xfrm>
                <a:off x="785598" y="2640600"/>
                <a:ext cx="10000784" cy="2628824"/>
              </a:xfrm>
              <a:prstGeom prst="rect">
                <a:avLst/>
              </a:prstGeom>
              <a:blipFill>
                <a:blip r:embed="rId2"/>
                <a:stretch>
                  <a:fillRect l="-1142" t="-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7C9CDF-2BE8-9F40-A348-346E9025BD25}"/>
                  </a:ext>
                </a:extLst>
              </p:cNvPr>
              <p:cNvSpPr txBox="1"/>
              <p:nvPr/>
            </p:nvSpPr>
            <p:spPr>
              <a:xfrm>
                <a:off x="1219549" y="1334706"/>
                <a:ext cx="10605657"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与二项式分布类似，但结果有</a:t>
                </a:r>
                <a:r>
                  <a:rPr lang="en-US" altLang="zh-CN" sz="2800" i="1" dirty="0">
                    <a:solidFill>
                      <a:srgbClr val="095BA8"/>
                    </a:solidFill>
                    <a:latin typeface="Times New Roman" panose="02020603050405020304" pitchFamily="18" charset="0"/>
                    <a:ea typeface="黑体"/>
                    <a:cs typeface="Times New Roman" panose="02020603050405020304" pitchFamily="18" charset="0"/>
                  </a:rPr>
                  <a:t>l</a:t>
                </a:r>
                <a:r>
                  <a:rPr lang="zh-CN" altLang="en-US" sz="2800" dirty="0">
                    <a:solidFill>
                      <a:srgbClr val="095BA8"/>
                    </a:solidFill>
                    <a:latin typeface="黑体"/>
                    <a:ea typeface="黑体"/>
                    <a:cs typeface="黑体"/>
                  </a:rPr>
                  <a:t>种，概率分别是</a:t>
                </a:r>
                <a14:m>
                  <m:oMath xmlns:m="http://schemas.openxmlformats.org/officeDocument/2006/math">
                    <m:acc>
                      <m:accPr>
                        <m:chr m:val="⃗"/>
                        <m:ctrlPr>
                          <a:rPr lang="zh-CN" altLang="en-US" sz="2800" i="1" smtClean="0">
                            <a:solidFill>
                              <a:srgbClr val="095BA8"/>
                            </a:solidFill>
                            <a:latin typeface="Cambria Math" panose="02040503050406030204" pitchFamily="18" charset="0"/>
                            <a:ea typeface="黑体"/>
                          </a:rPr>
                        </m:ctrlPr>
                      </m:accPr>
                      <m:e>
                        <m:r>
                          <a:rPr lang="en-US" altLang="zh-CN" sz="2800" b="0" i="1" smtClean="0">
                            <a:solidFill>
                              <a:srgbClr val="095BA8"/>
                            </a:solidFill>
                            <a:latin typeface="Cambria Math" panose="02040503050406030204" pitchFamily="18" charset="0"/>
                            <a:ea typeface="黑体"/>
                          </a:rPr>
                          <m:t>𝑝</m:t>
                        </m:r>
                      </m:e>
                    </m:acc>
                    <m:r>
                      <a:rPr lang="en-US" altLang="zh-CN" sz="2800" b="0" i="1" smtClean="0">
                        <a:solidFill>
                          <a:srgbClr val="095BA8"/>
                        </a:solidFill>
                        <a:latin typeface="Cambria Math" panose="02040503050406030204" pitchFamily="18" charset="0"/>
                        <a:ea typeface="黑体"/>
                      </a:rPr>
                      <m:t>=</m:t>
                    </m:r>
                  </m:oMath>
                </a14:m>
                <a:r>
                  <a:rPr lang="en-US" altLang="zh-CN" sz="2800" i="1" dirty="0">
                    <a:solidFill>
                      <a:srgbClr val="095BA8"/>
                    </a:solidFill>
                    <a:latin typeface="Times New Roman" panose="02020603050405020304" pitchFamily="18" charset="0"/>
                    <a:ea typeface="黑体"/>
                    <a:cs typeface="Times New Roman" panose="02020603050405020304" pitchFamily="18" charset="0"/>
                  </a:rPr>
                  <a:t>(p</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1</a:t>
                </a:r>
                <a:r>
                  <a:rPr lang="en-US" altLang="zh-CN" sz="2800" dirty="0">
                    <a:solidFill>
                      <a:srgbClr val="095BA8"/>
                    </a:solidFill>
                    <a:latin typeface="黑体"/>
                    <a:ea typeface="黑体"/>
                    <a:cs typeface="黑体"/>
                  </a:rPr>
                  <a:t>,</a:t>
                </a:r>
                <a:r>
                  <a:rPr lang="en-US" altLang="zh-CN" sz="2800" i="1" dirty="0">
                    <a:solidFill>
                      <a:srgbClr val="095BA8"/>
                    </a:solidFill>
                    <a:latin typeface="Times New Roman" panose="02020603050405020304" pitchFamily="18" charset="0"/>
                    <a:ea typeface="黑体"/>
                    <a:cs typeface="Times New Roman" panose="02020603050405020304" pitchFamily="18" charset="0"/>
                  </a:rPr>
                  <a:t> p</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2</a:t>
                </a:r>
                <a:r>
                  <a:rPr lang="en-US" altLang="zh-CN" sz="2800" dirty="0">
                    <a:solidFill>
                      <a:srgbClr val="095BA8"/>
                    </a:solidFill>
                    <a:latin typeface="黑体"/>
                    <a:ea typeface="黑体"/>
                    <a:cs typeface="黑体"/>
                  </a:rPr>
                  <a:t> ,…,</a:t>
                </a:r>
                <a:r>
                  <a:rPr lang="en-US" altLang="zh-CN" sz="2800" i="1" dirty="0">
                    <a:solidFill>
                      <a:srgbClr val="095BA8"/>
                    </a:solidFill>
                    <a:latin typeface="Times New Roman" panose="02020603050405020304" pitchFamily="18" charset="0"/>
                    <a:ea typeface="黑体"/>
                    <a:cs typeface="Times New Roman" panose="02020603050405020304" pitchFamily="18" charset="0"/>
                  </a:rPr>
                  <a:t> p</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l </a:t>
                </a:r>
                <a:r>
                  <a:rPr lang="en-US" altLang="zh-CN" sz="2800" i="1" dirty="0">
                    <a:solidFill>
                      <a:srgbClr val="095BA8"/>
                    </a:solidFill>
                    <a:latin typeface="Times New Roman" panose="02020603050405020304" pitchFamily="18" charset="0"/>
                    <a:ea typeface="黑体"/>
                    <a:cs typeface="Times New Roman" panose="02020603050405020304" pitchFamily="18" charset="0"/>
                  </a:rPr>
                  <a:t>)</a:t>
                </a:r>
                <a:endParaRPr lang="en-US" altLang="zh-CN" sz="2800" dirty="0">
                  <a:solidFill>
                    <a:srgbClr val="095BA8"/>
                  </a:solidFill>
                  <a:latin typeface="黑体"/>
                  <a:ea typeface="黑体"/>
                  <a:cs typeface="黑体"/>
                </a:endParaRPr>
              </a:p>
            </p:txBody>
          </p:sp>
        </mc:Choice>
        <mc:Fallback xmlns="">
          <p:sp>
            <p:nvSpPr>
              <p:cNvPr id="6" name="TextBox 5">
                <a:extLst>
                  <a:ext uri="{FF2B5EF4-FFF2-40B4-BE49-F238E27FC236}">
                    <a16:creationId xmlns:a16="http://schemas.microsoft.com/office/drawing/2014/main" id="{B07C9CDF-2BE8-9F40-A348-346E9025BD25}"/>
                  </a:ext>
                </a:extLst>
              </p:cNvPr>
              <p:cNvSpPr txBox="1">
                <a:spLocks noRot="1" noChangeAspect="1" noMove="1" noResize="1" noEditPoints="1" noAdjustHandles="1" noChangeArrowheads="1" noChangeShapeType="1" noTextEdit="1"/>
              </p:cNvSpPr>
              <p:nvPr/>
            </p:nvSpPr>
            <p:spPr>
              <a:xfrm>
                <a:off x="1219549" y="1334706"/>
                <a:ext cx="10605657" cy="523220"/>
              </a:xfrm>
              <a:prstGeom prst="rect">
                <a:avLst/>
              </a:prstGeom>
              <a:blipFill>
                <a:blip r:embed="rId3"/>
                <a:stretch>
                  <a:fillRect l="-1317" t="-19048" b="-3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7314AB-6656-3C48-BA08-102A5FE0B60E}"/>
                  </a:ext>
                </a:extLst>
              </p:cNvPr>
              <p:cNvSpPr txBox="1"/>
              <p:nvPr/>
            </p:nvSpPr>
            <p:spPr>
              <a:xfrm>
                <a:off x="1219550" y="1956499"/>
                <a:ext cx="10279844"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每种结果发生的次数是</a:t>
                </a:r>
                <a14:m>
                  <m:oMath xmlns:m="http://schemas.openxmlformats.org/officeDocument/2006/math">
                    <m:acc>
                      <m:accPr>
                        <m:chr m:val="⃗"/>
                        <m:ctrlPr>
                          <a:rPr lang="zh-CN" altLang="en-US" sz="2800" i="1" smtClean="0">
                            <a:solidFill>
                              <a:srgbClr val="095BA8"/>
                            </a:solidFill>
                            <a:latin typeface="Cambria Math" panose="02040503050406030204" pitchFamily="18" charset="0"/>
                            <a:ea typeface="黑体"/>
                          </a:rPr>
                        </m:ctrlPr>
                      </m:accPr>
                      <m:e>
                        <m:r>
                          <a:rPr lang="en-US" altLang="zh-CN" sz="2800" b="0" i="1" smtClean="0">
                            <a:solidFill>
                              <a:srgbClr val="095BA8"/>
                            </a:solidFill>
                            <a:latin typeface="Cambria Math" panose="02040503050406030204" pitchFamily="18" charset="0"/>
                            <a:ea typeface="黑体"/>
                          </a:rPr>
                          <m:t>𝑛</m:t>
                        </m:r>
                      </m:e>
                    </m:acc>
                    <m:r>
                      <a:rPr lang="en-US" altLang="zh-CN" sz="2800" b="0" i="1" smtClean="0">
                        <a:solidFill>
                          <a:srgbClr val="095BA8"/>
                        </a:solidFill>
                        <a:latin typeface="Cambria Math" panose="02040503050406030204" pitchFamily="18" charset="0"/>
                        <a:ea typeface="黑体"/>
                      </a:rPr>
                      <m:t>=</m:t>
                    </m:r>
                  </m:oMath>
                </a14:m>
                <a:r>
                  <a:rPr lang="en-US" altLang="zh-CN" sz="2800" i="1" dirty="0">
                    <a:solidFill>
                      <a:srgbClr val="095BA8"/>
                    </a:solidFill>
                    <a:latin typeface="Times New Roman" panose="02020603050405020304" pitchFamily="18" charset="0"/>
                    <a:ea typeface="黑体"/>
                    <a:cs typeface="Times New Roman" panose="02020603050405020304" pitchFamily="18" charset="0"/>
                  </a:rPr>
                  <a:t> (n</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1</a:t>
                </a:r>
                <a:r>
                  <a:rPr lang="en-US" altLang="zh-CN" sz="2800" dirty="0">
                    <a:solidFill>
                      <a:srgbClr val="095BA8"/>
                    </a:solidFill>
                    <a:latin typeface="黑体"/>
                    <a:ea typeface="黑体"/>
                    <a:cs typeface="黑体"/>
                  </a:rPr>
                  <a:t>,</a:t>
                </a:r>
                <a:r>
                  <a:rPr lang="en-US" altLang="zh-CN" sz="2800" i="1" dirty="0">
                    <a:solidFill>
                      <a:srgbClr val="095BA8"/>
                    </a:solidFill>
                    <a:latin typeface="Times New Roman" panose="02020603050405020304" pitchFamily="18" charset="0"/>
                    <a:ea typeface="黑体"/>
                    <a:cs typeface="Times New Roman" panose="02020603050405020304" pitchFamily="18" charset="0"/>
                  </a:rPr>
                  <a:t> n</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2</a:t>
                </a:r>
                <a:r>
                  <a:rPr lang="en-US" altLang="zh-CN" sz="2800" dirty="0">
                    <a:solidFill>
                      <a:srgbClr val="095BA8"/>
                    </a:solidFill>
                    <a:latin typeface="黑体"/>
                    <a:ea typeface="黑体"/>
                    <a:cs typeface="黑体"/>
                  </a:rPr>
                  <a:t> ,…,</a:t>
                </a:r>
                <a:r>
                  <a:rPr lang="en-US" altLang="zh-CN" sz="2800" i="1" dirty="0">
                    <a:solidFill>
                      <a:srgbClr val="095BA8"/>
                    </a:solidFill>
                    <a:latin typeface="Times New Roman" panose="02020603050405020304" pitchFamily="18" charset="0"/>
                    <a:ea typeface="黑体"/>
                    <a:cs typeface="Times New Roman" panose="02020603050405020304" pitchFamily="18" charset="0"/>
                  </a:rPr>
                  <a:t> </a:t>
                </a:r>
                <a:r>
                  <a:rPr lang="en-US" altLang="zh-CN" sz="2800" i="1" dirty="0" err="1">
                    <a:solidFill>
                      <a:srgbClr val="095BA8"/>
                    </a:solidFill>
                    <a:latin typeface="Times New Roman" panose="02020603050405020304" pitchFamily="18" charset="0"/>
                    <a:ea typeface="黑体"/>
                    <a:cs typeface="Times New Roman" panose="02020603050405020304" pitchFamily="18" charset="0"/>
                  </a:rPr>
                  <a:t>n</a:t>
                </a:r>
                <a:r>
                  <a:rPr lang="en-US" altLang="zh-CN" sz="2800" i="1" baseline="-25000" dirty="0" err="1">
                    <a:solidFill>
                      <a:srgbClr val="095BA8"/>
                    </a:solidFill>
                    <a:latin typeface="Times New Roman" panose="02020603050405020304" pitchFamily="18" charset="0"/>
                    <a:ea typeface="黑体"/>
                    <a:cs typeface="Times New Roman" panose="02020603050405020304" pitchFamily="18" charset="0"/>
                  </a:rPr>
                  <a:t>l</a:t>
                </a:r>
                <a:r>
                  <a:rPr lang="en-US" altLang="zh-CN" sz="2800" i="1" dirty="0">
                    <a:solidFill>
                      <a:srgbClr val="095BA8"/>
                    </a:solidFill>
                    <a:latin typeface="Times New Roman" panose="02020603050405020304" pitchFamily="18" charset="0"/>
                    <a:ea typeface="黑体"/>
                    <a:cs typeface="Times New Roman" panose="02020603050405020304" pitchFamily="18" charset="0"/>
                  </a:rPr>
                  <a:t> )</a:t>
                </a:r>
                <a:endParaRPr lang="en-US" altLang="zh-CN" sz="2800" baseline="-25000" dirty="0">
                  <a:solidFill>
                    <a:srgbClr val="095BA8"/>
                  </a:solidFill>
                  <a:latin typeface="黑体"/>
                  <a:ea typeface="黑体"/>
                  <a:cs typeface="黑体"/>
                </a:endParaRPr>
              </a:p>
            </p:txBody>
          </p:sp>
        </mc:Choice>
        <mc:Fallback xmlns="">
          <p:sp>
            <p:nvSpPr>
              <p:cNvPr id="8" name="TextBox 7">
                <a:extLst>
                  <a:ext uri="{FF2B5EF4-FFF2-40B4-BE49-F238E27FC236}">
                    <a16:creationId xmlns:a16="http://schemas.microsoft.com/office/drawing/2014/main" id="{387314AB-6656-3C48-BA08-102A5FE0B60E}"/>
                  </a:ext>
                </a:extLst>
              </p:cNvPr>
              <p:cNvSpPr txBox="1">
                <a:spLocks noRot="1" noChangeAspect="1" noMove="1" noResize="1" noEditPoints="1" noAdjustHandles="1" noChangeArrowheads="1" noChangeShapeType="1" noTextEdit="1"/>
              </p:cNvSpPr>
              <p:nvPr/>
            </p:nvSpPr>
            <p:spPr>
              <a:xfrm>
                <a:off x="1219550" y="1956499"/>
                <a:ext cx="10279844" cy="523220"/>
              </a:xfrm>
              <a:prstGeom prst="rect">
                <a:avLst/>
              </a:prstGeom>
              <a:blipFill>
                <a:blip r:embed="rId4"/>
                <a:stretch>
                  <a:fillRect l="-1360" t="-16667" b="-30952"/>
                </a:stretch>
              </a:blipFill>
            </p:spPr>
            <p:txBody>
              <a:bodyPr/>
              <a:lstStyle/>
              <a:p>
                <a:r>
                  <a:rPr lang="en-US">
                    <a:noFill/>
                  </a:rPr>
                  <a:t> </a:t>
                </a:r>
              </a:p>
            </p:txBody>
          </p:sp>
        </mc:Fallback>
      </mc:AlternateContent>
    </p:spTree>
    <p:extLst>
      <p:ext uri="{BB962C8B-B14F-4D97-AF65-F5344CB8AC3E}">
        <p14:creationId xmlns:p14="http://schemas.microsoft.com/office/powerpoint/2010/main" val="185837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CC584D9-A1CB-814C-A303-C0429A4E0BD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泊松分布</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887CBF2-A6EA-104C-A297-1B0D7D2AC667}"/>
                  </a:ext>
                </a:extLst>
              </p:cNvPr>
              <p:cNvSpPr txBox="1">
                <a:spLocks/>
              </p:cNvSpPr>
              <p:nvPr/>
            </p:nvSpPr>
            <p:spPr>
              <a:xfrm>
                <a:off x="863223" y="1609447"/>
                <a:ext cx="651919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概率分布函数</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𝑃</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𝜆</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 </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sSup>
                      <m:sSup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sSupPr>
                      <m:e>
                        <m:f>
                          <m:fPr>
                            <m:ctrlPr>
                              <a:rPr lang="en-US" altLang="zh-CN" sz="2800" i="1">
                                <a:solidFill>
                                  <a:srgbClr val="000000"/>
                                </a:solidFill>
                                <a:latin typeface="Cambria Math" panose="02040503050406030204" pitchFamily="18" charset="0"/>
                                <a:ea typeface="黑体" pitchFamily="49" charset="-122"/>
                                <a:cs typeface="Times New Roman" pitchFamily="18" charset="0"/>
                              </a:rPr>
                            </m:ctrlPr>
                          </m:fPr>
                          <m:num>
                            <m:sSup>
                              <m:sSupPr>
                                <m:ctrlPr>
                                  <a:rPr lang="en-US" altLang="zh-CN" sz="2800" i="1">
                                    <a:solidFill>
                                      <a:srgbClr val="000000"/>
                                    </a:solidFill>
                                    <a:latin typeface="Cambria Math" panose="02040503050406030204" pitchFamily="18" charset="0"/>
                                    <a:ea typeface="黑体" pitchFamily="49" charset="-122"/>
                                    <a:cs typeface="Times New Roman" pitchFamily="18" charset="0"/>
                                  </a:rPr>
                                </m:ctrlPr>
                              </m:sSupPr>
                              <m:e>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𝜆</m:t>
                                </m:r>
                              </m:e>
                              <m:sup>
                                <m:r>
                                  <a:rPr lang="en-US" altLang="zh-CN" sz="2800" i="1">
                                    <a:solidFill>
                                      <a:srgbClr val="000000"/>
                                    </a:solidFill>
                                    <a:latin typeface="Cambria Math" panose="02040503050406030204" pitchFamily="18" charset="0"/>
                                    <a:ea typeface="黑体" pitchFamily="49" charset="-122"/>
                                    <a:cs typeface="Times New Roman" pitchFamily="18" charset="0"/>
                                  </a:rPr>
                                  <m:t>𝑛</m:t>
                                </m:r>
                              </m:sup>
                            </m:sSup>
                          </m:num>
                          <m:den>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den>
                        </m:f>
                        <m:r>
                          <a:rPr lang="en-US" altLang="zh-CN" sz="2800" b="0" i="1" smtClean="0">
                            <a:solidFill>
                              <a:srgbClr val="000000"/>
                            </a:solidFill>
                            <a:latin typeface="Cambria Math" panose="02040503050406030204" pitchFamily="18" charset="0"/>
                            <a:ea typeface="黑体" pitchFamily="49" charset="-122"/>
                            <a:cs typeface="Times New Roman" pitchFamily="18" charset="0"/>
                          </a:rPr>
                          <m:t>𝑒</m:t>
                        </m:r>
                      </m:e>
                      <m:sup>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𝜆</m:t>
                        </m:r>
                      </m:sup>
                    </m:sSup>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黑体" pitchFamily="49" charset="-122"/>
                            <a:cs typeface="Times New Roman" pitchFamily="18" charset="0"/>
                          </a:rPr>
                          <m:t>=0</m:t>
                        </m:r>
                      </m:sub>
                      <m:sup>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sup>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i="1">
                            <a:solidFill>
                              <a:srgbClr val="000000"/>
                            </a:solidFill>
                            <a:latin typeface="Cambria Math" panose="02040503050406030204" pitchFamily="18" charset="0"/>
                            <a:ea typeface="黑体" pitchFamily="49" charset="-122"/>
                            <a:cs typeface="Times New Roman" pitchFamily="18" charset="0"/>
                          </a:rPr>
                          <m:t>𝑃</m:t>
                        </m:r>
                        <m:d>
                          <m:dPr>
                            <m:ctrlPr>
                              <a:rPr lang="en-US" altLang="zh-CN" sz="2800" i="1">
                                <a:solidFill>
                                  <a:srgbClr val="000000"/>
                                </a:solidFill>
                                <a:latin typeface="Cambria Math" panose="02040503050406030204" pitchFamily="18" charset="0"/>
                                <a:ea typeface="黑体" pitchFamily="49" charset="-122"/>
                                <a:cs typeface="Times New Roman" pitchFamily="18" charset="0"/>
                              </a:rPr>
                            </m:ctrlPr>
                          </m:dPr>
                          <m:e>
                            <m:r>
                              <a:rPr lang="en-US" altLang="zh-CN" sz="2800" i="1">
                                <a:solidFill>
                                  <a:srgbClr val="000000"/>
                                </a:solidFill>
                                <a:latin typeface="Cambria Math" panose="02040503050406030204" pitchFamily="18" charset="0"/>
                                <a:ea typeface="黑体" pitchFamily="49" charset="-122"/>
                                <a:cs typeface="Times New Roman" pitchFamily="18" charset="0"/>
                              </a:rPr>
                              <m:t>𝑛</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𝜆</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 </m:t>
                            </m:r>
                          </m:e>
                        </m:d>
                      </m:e>
                    </m:nary>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𝜆</m:t>
                    </m:r>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𝑉</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黑体" pitchFamily="49" charset="-122"/>
                        <a:cs typeface="Times New Roman" pitchFamily="18" charset="0"/>
                      </a:rPr>
                      <m:t>𝑛</m:t>
                    </m:r>
                    <m:r>
                      <a:rPr lang="en-US" altLang="zh-CN" sz="2800" i="1">
                        <a:solidFill>
                          <a:srgbClr val="000000"/>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黑体"/>
                      </a:rPr>
                      <m:t>=</m:t>
                    </m:r>
                    <m:r>
                      <a:rPr lang="en-US" altLang="zh-CN" sz="2800" i="1">
                        <a:solidFill>
                          <a:schemeClr val="tx1"/>
                        </a:solidFill>
                        <a:latin typeface="Cambria Math" panose="02040503050406030204" pitchFamily="18" charset="0"/>
                        <a:ea typeface="黑体"/>
                      </a:rPr>
                      <m:t>𝐸</m:t>
                    </m:r>
                    <m:d>
                      <m:dPr>
                        <m:begChr m:val="["/>
                        <m:endChr m:val="]"/>
                        <m:ctrlPr>
                          <a:rPr lang="en-US" altLang="zh-CN" sz="2800" i="1">
                            <a:solidFill>
                              <a:schemeClr val="tx1"/>
                            </a:solidFill>
                            <a:latin typeface="Cambria Math" panose="02040503050406030204" pitchFamily="18" charset="0"/>
                            <a:ea typeface="黑体"/>
                          </a:rPr>
                        </m:ctrlPr>
                      </m:dPr>
                      <m:e>
                        <m:sSup>
                          <m:sSupPr>
                            <m:ctrlPr>
                              <a:rPr lang="en-US" altLang="zh-CN" sz="2800" i="1">
                                <a:solidFill>
                                  <a:schemeClr val="tx1"/>
                                </a:solidFill>
                                <a:latin typeface="Cambria Math" panose="02040503050406030204" pitchFamily="18" charset="0"/>
                                <a:ea typeface="黑体"/>
                              </a:rPr>
                            </m:ctrlPr>
                          </m:sSupPr>
                          <m:e>
                            <m:r>
                              <a:rPr lang="en-US" altLang="zh-CN" sz="2800" b="0" i="1" smtClean="0">
                                <a:solidFill>
                                  <a:schemeClr val="tx1"/>
                                </a:solidFill>
                                <a:latin typeface="Cambria Math" panose="02040503050406030204" pitchFamily="18" charset="0"/>
                                <a:ea typeface="黑体"/>
                              </a:rPr>
                              <m:t>𝑛</m:t>
                            </m:r>
                          </m:e>
                          <m:sup>
                            <m:r>
                              <a:rPr lang="en-US" altLang="zh-CN" sz="2800" i="1">
                                <a:solidFill>
                                  <a:schemeClr val="tx1"/>
                                </a:solidFill>
                                <a:latin typeface="Cambria Math" panose="02040503050406030204" pitchFamily="18" charset="0"/>
                                <a:ea typeface="黑体"/>
                              </a:rPr>
                              <m:t>2</m:t>
                            </m:r>
                          </m:sup>
                        </m:sSup>
                      </m:e>
                    </m:d>
                    <m:r>
                      <a:rPr lang="en-US" altLang="zh-CN" sz="2800" i="1">
                        <a:solidFill>
                          <a:schemeClr val="tx1"/>
                        </a:solidFill>
                        <a:latin typeface="Cambria Math" panose="02040503050406030204" pitchFamily="18" charset="0"/>
                        <a:ea typeface="黑体"/>
                      </a:rPr>
                      <m:t>−</m:t>
                    </m:r>
                    <m:sSup>
                      <m:sSupPr>
                        <m:ctrlPr>
                          <a:rPr lang="en-US" altLang="zh-CN" sz="2800" i="1">
                            <a:solidFill>
                              <a:schemeClr val="tx1"/>
                            </a:solidFill>
                            <a:latin typeface="Cambria Math" panose="02040503050406030204" pitchFamily="18" charset="0"/>
                            <a:ea typeface="黑体"/>
                          </a:rPr>
                        </m:ctrlPr>
                      </m:sSupPr>
                      <m:e>
                        <m:r>
                          <a:rPr lang="en-US" altLang="zh-CN" sz="2800" i="1" smtClean="0">
                            <a:solidFill>
                              <a:schemeClr val="tx1"/>
                            </a:solidFill>
                            <a:latin typeface="Cambria Math" panose="02040503050406030204" pitchFamily="18" charset="0"/>
                            <a:ea typeface="Cambria Math" panose="02040503050406030204" pitchFamily="18" charset="0"/>
                          </a:rPr>
                          <m:t>𝜆</m:t>
                        </m:r>
                      </m:e>
                      <m:sup>
                        <m:r>
                          <a:rPr lang="en-US" altLang="zh-CN" sz="2800" i="1">
                            <a:solidFill>
                              <a:schemeClr val="tx1"/>
                            </a:solidFill>
                            <a:latin typeface="Cambria Math" panose="02040503050406030204" pitchFamily="18" charset="0"/>
                            <a:ea typeface="黑体"/>
                          </a:rPr>
                          <m:t>2</m:t>
                        </m:r>
                      </m:sup>
                    </m:sSup>
                    <m:r>
                      <a:rPr lang="en-US" altLang="zh-CN" sz="2800" i="1">
                        <a:solidFill>
                          <a:schemeClr val="tx1"/>
                        </a:solidFill>
                        <a:latin typeface="Cambria Math" panose="02040503050406030204" pitchFamily="18" charset="0"/>
                        <a:ea typeface="黑体"/>
                      </a:rPr>
                      <m:t>=</m:t>
                    </m:r>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𝜆</m:t>
                    </m:r>
                  </m:oMath>
                </a14:m>
                <a:endParaRPr lang="en-US" altLang="zh-CN" sz="2800" dirty="0">
                  <a:solidFill>
                    <a:schemeClr val="tx1"/>
                  </a:solidFill>
                  <a:latin typeface="黑体"/>
                  <a:ea typeface="黑体"/>
                  <a:cs typeface="黑体"/>
                </a:endParaRPr>
              </a:p>
            </p:txBody>
          </p:sp>
        </mc:Choice>
        <mc:Fallback xmlns="">
          <p:sp>
            <p:nvSpPr>
              <p:cNvPr id="5" name="Content Placeholder 2">
                <a:extLst>
                  <a:ext uri="{FF2B5EF4-FFF2-40B4-BE49-F238E27FC236}">
                    <a16:creationId xmlns:a16="http://schemas.microsoft.com/office/drawing/2014/main" id="{F887CBF2-A6EA-104C-A297-1B0D7D2AC667}"/>
                  </a:ext>
                </a:extLst>
              </p:cNvPr>
              <p:cNvSpPr txBox="1">
                <a:spLocks noRot="1" noChangeAspect="1" noMove="1" noResize="1" noEditPoints="1" noAdjustHandles="1" noChangeArrowheads="1" noChangeShapeType="1" noTextEdit="1"/>
              </p:cNvSpPr>
              <p:nvPr/>
            </p:nvSpPr>
            <p:spPr>
              <a:xfrm>
                <a:off x="863223" y="1609447"/>
                <a:ext cx="6519194" cy="2179142"/>
              </a:xfrm>
              <a:prstGeom prst="rect">
                <a:avLst/>
              </a:prstGeom>
              <a:blipFill>
                <a:blip r:embed="rId2"/>
                <a:stretch>
                  <a:fillRect l="-1556" b="-52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7C9CDF-2BE8-9F40-A348-346E9025BD25}"/>
              </a:ext>
            </a:extLst>
          </p:cNvPr>
          <p:cNvSpPr txBox="1"/>
          <p:nvPr/>
        </p:nvSpPr>
        <p:spPr>
          <a:xfrm>
            <a:off x="1053886" y="1059149"/>
            <a:ext cx="6519194"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描述随机事件发生的频率的概率分布</a:t>
            </a:r>
            <a:endParaRPr lang="en-US" altLang="zh-CN" sz="2800" dirty="0">
              <a:solidFill>
                <a:srgbClr val="095BA8"/>
              </a:solidFill>
              <a:latin typeface="黑体"/>
              <a:ea typeface="黑体"/>
              <a:cs typeface="黑体"/>
            </a:endParaRPr>
          </a:p>
        </p:txBody>
      </p:sp>
      <p:pic>
        <p:nvPicPr>
          <p:cNvPr id="4" name="Picture 3">
            <a:extLst>
              <a:ext uri="{FF2B5EF4-FFF2-40B4-BE49-F238E27FC236}">
                <a16:creationId xmlns:a16="http://schemas.microsoft.com/office/drawing/2014/main" id="{9C8C104F-3C52-A246-A835-2DCC5493BE53}"/>
              </a:ext>
            </a:extLst>
          </p:cNvPr>
          <p:cNvPicPr>
            <a:picLocks noChangeAspect="1"/>
          </p:cNvPicPr>
          <p:nvPr/>
        </p:nvPicPr>
        <p:blipFill>
          <a:blip r:embed="rId3"/>
          <a:stretch>
            <a:fillRect/>
          </a:stretch>
        </p:blipFill>
        <p:spPr>
          <a:xfrm>
            <a:off x="6340059" y="3022169"/>
            <a:ext cx="5850870" cy="351972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2A0A35-8447-A145-8AF7-E3536A11C686}"/>
                  </a:ext>
                </a:extLst>
              </p:cNvPr>
              <p:cNvSpPr txBox="1"/>
              <p:nvPr/>
            </p:nvSpPr>
            <p:spPr>
              <a:xfrm>
                <a:off x="479376" y="3743222"/>
                <a:ext cx="5841646" cy="2251578"/>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solidFill>
                      <a:srgbClr val="095BA8"/>
                    </a:solidFill>
                    <a:latin typeface="黑体"/>
                    <a:ea typeface="黑体"/>
                    <a:cs typeface="黑体"/>
                  </a:rPr>
                  <a:t>直方图中每个区间内的事例数可以看成：</a:t>
                </a:r>
                <a:endParaRPr lang="en-US" altLang="zh-CN" sz="2800" dirty="0">
                  <a:solidFill>
                    <a:srgbClr val="095BA8"/>
                  </a:solidFill>
                  <a:latin typeface="黑体"/>
                  <a:ea typeface="黑体"/>
                  <a:cs typeface="黑体"/>
                </a:endParaRPr>
              </a:p>
              <a:p>
                <a:pPr marL="457200" indent="-457200">
                  <a:buFont typeface="Courier New" panose="02070309020205020404" pitchFamily="49" charset="0"/>
                  <a:buChar char="o"/>
                </a:pPr>
                <a:r>
                  <a:rPr lang="zh-CN" altLang="en-US" sz="2800" dirty="0">
                    <a:solidFill>
                      <a:srgbClr val="095BA8"/>
                    </a:solidFill>
                    <a:latin typeface="黑体"/>
                    <a:ea typeface="黑体"/>
                    <a:cs typeface="黑体"/>
                  </a:rPr>
                  <a:t>总事例数服从泊松分布，各自服从多项式分布</a:t>
                </a:r>
                <a:endParaRPr lang="en-US" altLang="zh-CN" sz="2800" dirty="0">
                  <a:solidFill>
                    <a:srgbClr val="095BA8"/>
                  </a:solidFill>
                  <a:latin typeface="黑体"/>
                  <a:ea typeface="黑体"/>
                  <a:cs typeface="黑体"/>
                </a:endParaRPr>
              </a:p>
              <a:p>
                <a:pPr marL="457200" indent="-457200">
                  <a:buFont typeface="Courier New" panose="02070309020205020404" pitchFamily="49" charset="0"/>
                  <a:buChar char="o"/>
                </a:pPr>
                <a:r>
                  <a:rPr lang="zh-CN" altLang="en-US" sz="2800" dirty="0">
                    <a:solidFill>
                      <a:srgbClr val="095BA8"/>
                    </a:solidFill>
                    <a:latin typeface="黑体"/>
                    <a:ea typeface="黑体"/>
                    <a:cs typeface="黑体"/>
                  </a:rPr>
                  <a:t>服从独立的泊松分布，误差为</a:t>
                </a:r>
                <a14:m>
                  <m:oMath xmlns:m="http://schemas.openxmlformats.org/officeDocument/2006/math">
                    <m:rad>
                      <m:radPr>
                        <m:degHide m:val="on"/>
                        <m:ctrlPr>
                          <a:rPr lang="zh-CN" altLang="en-US" sz="2800" i="1" smtClean="0">
                            <a:solidFill>
                              <a:srgbClr val="095BA8"/>
                            </a:solidFill>
                            <a:latin typeface="Cambria Math" panose="02040503050406030204" pitchFamily="18" charset="0"/>
                            <a:ea typeface="黑体"/>
                          </a:rPr>
                        </m:ctrlPr>
                      </m:radPr>
                      <m:deg/>
                      <m:e>
                        <m:r>
                          <a:rPr lang="en-US" altLang="zh-CN" sz="2800" b="0" i="1" smtClean="0">
                            <a:solidFill>
                              <a:srgbClr val="095BA8"/>
                            </a:solidFill>
                            <a:latin typeface="Cambria Math" panose="02040503050406030204" pitchFamily="18" charset="0"/>
                            <a:ea typeface="黑体"/>
                          </a:rPr>
                          <m:t>𝑛</m:t>
                        </m:r>
                      </m:e>
                    </m:rad>
                  </m:oMath>
                </a14:m>
                <a:endParaRPr lang="en-US" altLang="zh-CN" sz="2800" dirty="0">
                  <a:solidFill>
                    <a:srgbClr val="095BA8"/>
                  </a:solidFill>
                  <a:latin typeface="黑体"/>
                  <a:ea typeface="黑体"/>
                  <a:cs typeface="黑体"/>
                </a:endParaRPr>
              </a:p>
            </p:txBody>
          </p:sp>
        </mc:Choice>
        <mc:Fallback xmlns="">
          <p:sp>
            <p:nvSpPr>
              <p:cNvPr id="7" name="TextBox 6">
                <a:extLst>
                  <a:ext uri="{FF2B5EF4-FFF2-40B4-BE49-F238E27FC236}">
                    <a16:creationId xmlns:a16="http://schemas.microsoft.com/office/drawing/2014/main" id="{422A0A35-8447-A145-8AF7-E3536A11C686}"/>
                  </a:ext>
                </a:extLst>
              </p:cNvPr>
              <p:cNvSpPr txBox="1">
                <a:spLocks noRot="1" noChangeAspect="1" noMove="1" noResize="1" noEditPoints="1" noAdjustHandles="1" noChangeArrowheads="1" noChangeShapeType="1" noTextEdit="1"/>
              </p:cNvSpPr>
              <p:nvPr/>
            </p:nvSpPr>
            <p:spPr>
              <a:xfrm>
                <a:off x="479376" y="3743222"/>
                <a:ext cx="5841646" cy="2251578"/>
              </a:xfrm>
              <a:prstGeom prst="rect">
                <a:avLst/>
              </a:prstGeom>
              <a:blipFill>
                <a:blip r:embed="rId4"/>
                <a:stretch>
                  <a:fillRect l="-1952" t="-2809" b="-6742"/>
                </a:stretch>
              </a:blipFill>
            </p:spPr>
            <p:txBody>
              <a:bodyPr/>
              <a:lstStyle/>
              <a:p>
                <a:r>
                  <a:rPr lang="en-US">
                    <a:noFill/>
                  </a:rPr>
                  <a:t> </a:t>
                </a:r>
              </a:p>
            </p:txBody>
          </p:sp>
        </mc:Fallback>
      </mc:AlternateContent>
    </p:spTree>
    <p:extLst>
      <p:ext uri="{BB962C8B-B14F-4D97-AF65-F5344CB8AC3E}">
        <p14:creationId xmlns:p14="http://schemas.microsoft.com/office/powerpoint/2010/main" val="138912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2</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粒子物理中到处是随机现象</a:t>
            </a:r>
          </a:p>
        </p:txBody>
      </p:sp>
      <p:sp>
        <p:nvSpPr>
          <p:cNvPr id="5" name="Content Placeholder 2">
            <a:extLst>
              <a:ext uri="{FF2B5EF4-FFF2-40B4-BE49-F238E27FC236}">
                <a16:creationId xmlns:a16="http://schemas.microsoft.com/office/drawing/2014/main" id="{F6051864-FF11-7D4D-87F0-F3F90ABFFDCE}"/>
              </a:ext>
            </a:extLst>
          </p:cNvPr>
          <p:cNvSpPr txBox="1">
            <a:spLocks/>
          </p:cNvSpPr>
          <p:nvPr/>
        </p:nvSpPr>
        <p:spPr>
          <a:xfrm>
            <a:off x="1049210" y="1547590"/>
            <a:ext cx="9635492" cy="4702898"/>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r>
              <a:rPr lang="zh-CN" altLang="en-US"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Higgs</a:t>
            </a:r>
            <a:r>
              <a:rPr lang="zh-CN" altLang="en-US" sz="2800" dirty="0">
                <a:solidFill>
                  <a:srgbClr val="000000"/>
                </a:solidFill>
                <a:latin typeface="黑体" pitchFamily="49" charset="-122"/>
                <a:ea typeface="黑体" pitchFamily="49" charset="-122"/>
                <a:cs typeface="Times New Roman" pitchFamily="18" charset="0"/>
              </a:rPr>
              <a:t>粒子可衰变到</a:t>
            </a:r>
            <a:r>
              <a:rPr lang="en-US" altLang="zh-CN" sz="2800" dirty="0" err="1">
                <a:solidFill>
                  <a:srgbClr val="000000"/>
                </a:solidFill>
                <a:latin typeface="黑体" pitchFamily="49" charset="-122"/>
                <a:ea typeface="黑体" pitchFamily="49" charset="-122"/>
                <a:cs typeface="Times New Roman" pitchFamily="18" charset="0"/>
              </a:rPr>
              <a:t>ZZ,WW,bb</a:t>
            </a:r>
            <a:r>
              <a:rPr lang="en-US" altLang="zh-CN" sz="2800" dirty="0">
                <a:solidFill>
                  <a:srgbClr val="000000"/>
                </a:solidFill>
                <a:latin typeface="黑体" pitchFamily="49" charset="-122"/>
                <a:ea typeface="黑体" pitchFamily="49" charset="-122"/>
                <a:cs typeface="Times New Roman" pitchFamily="18" charset="0"/>
              </a:rPr>
              <a:t>,𝛕𝛕</a:t>
            </a:r>
            <a:r>
              <a:rPr lang="zh-CN" altLang="en-US" sz="2800" dirty="0">
                <a:solidFill>
                  <a:srgbClr val="000000"/>
                </a:solidFill>
                <a:latin typeface="黑体" pitchFamily="49" charset="-122"/>
                <a:ea typeface="黑体" pitchFamily="49" charset="-122"/>
                <a:cs typeface="Times New Roman" pitchFamily="18" charset="0"/>
              </a:rPr>
              <a:t>等不同的末态。对于任意一个</a:t>
            </a:r>
            <a:r>
              <a:rPr lang="en-US" altLang="zh-CN" sz="2800" dirty="0">
                <a:solidFill>
                  <a:srgbClr val="000000"/>
                </a:solidFill>
                <a:latin typeface="黑体" pitchFamily="49" charset="-122"/>
                <a:ea typeface="黑体" pitchFamily="49" charset="-122"/>
                <a:cs typeface="Times New Roman" pitchFamily="18" charset="0"/>
              </a:rPr>
              <a:t>Higgs</a:t>
            </a:r>
            <a:r>
              <a:rPr lang="zh-CN" altLang="en-US" sz="2800" dirty="0">
                <a:solidFill>
                  <a:srgbClr val="000000"/>
                </a:solidFill>
                <a:latin typeface="黑体" pitchFamily="49" charset="-122"/>
                <a:ea typeface="黑体" pitchFamily="49" charset="-122"/>
                <a:cs typeface="Times New Roman" pitchFamily="18" charset="0"/>
              </a:rPr>
              <a:t>粒子</a:t>
            </a:r>
            <a:r>
              <a:rPr lang="en-US" altLang="zh-CN" sz="2800" dirty="0">
                <a:solidFill>
                  <a:srgbClr val="000000"/>
                </a:solidFill>
                <a:latin typeface="黑体" pitchFamily="49" charset="-122"/>
                <a:ea typeface="黑体" pitchFamily="49" charset="-122"/>
                <a:cs typeface="Times New Roman" pitchFamily="18" charset="0"/>
              </a:rPr>
              <a:t>,</a:t>
            </a:r>
            <a:r>
              <a:rPr lang="zh-CN" altLang="en-US" sz="2800" dirty="0">
                <a:solidFill>
                  <a:srgbClr val="000000"/>
                </a:solidFill>
                <a:latin typeface="黑体" pitchFamily="49" charset="-122"/>
                <a:ea typeface="黑体" pitchFamily="49" charset="-122"/>
                <a:cs typeface="Times New Roman" pitchFamily="18" charset="0"/>
              </a:rPr>
              <a:t>我们无法准确说出它将衰变为哪一种末态</a:t>
            </a:r>
            <a:endParaRPr lang="en-US" altLang="zh-CN" sz="2800" dirty="0">
              <a:solidFill>
                <a:srgbClr val="000000"/>
              </a:solidFill>
              <a:latin typeface="黑体" pitchFamily="49" charset="-122"/>
              <a:ea typeface="黑体" pitchFamily="49" charset="-122"/>
              <a:cs typeface="Times New Roman" pitchFamily="18" charset="0"/>
            </a:endParaRPr>
          </a:p>
          <a:p>
            <a:r>
              <a:rPr lang="zh-CN" altLang="en-US"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Z</a:t>
            </a:r>
            <a:r>
              <a:rPr lang="zh-CN" altLang="en-US" sz="2800" dirty="0">
                <a:solidFill>
                  <a:srgbClr val="000000"/>
                </a:solidFill>
                <a:latin typeface="黑体" pitchFamily="49" charset="-122"/>
                <a:ea typeface="黑体" pitchFamily="49" charset="-122"/>
                <a:cs typeface="Times New Roman" pitchFamily="18" charset="0"/>
              </a:rPr>
              <a:t>玻色子的质量测量值：</a:t>
            </a:r>
            <a:r>
              <a:rPr lang="en-US" altLang="zh-CN" sz="2800" dirty="0">
                <a:solidFill>
                  <a:srgbClr val="000000"/>
                </a:solidFill>
                <a:latin typeface="黑体" pitchFamily="49" charset="-122"/>
                <a:ea typeface="黑体" pitchFamily="49" charset="-122"/>
                <a:cs typeface="Times New Roman" pitchFamily="18" charset="0"/>
              </a:rPr>
              <a:t>91.1876±0.0021GeV.</a:t>
            </a:r>
            <a:r>
              <a:rPr lang="zh-CN" altLang="en-US" sz="2800" dirty="0">
                <a:solidFill>
                  <a:srgbClr val="000000"/>
                </a:solidFill>
                <a:latin typeface="黑体" pitchFamily="49" charset="-122"/>
                <a:ea typeface="黑体" pitchFamily="49" charset="-122"/>
                <a:cs typeface="Times New Roman" pitchFamily="18" charset="0"/>
              </a:rPr>
              <a:t>由于其具有一定宽度，</a:t>
            </a:r>
            <a:r>
              <a:rPr lang="en-US" altLang="zh-CN" sz="2800" dirty="0">
                <a:solidFill>
                  <a:srgbClr val="000000"/>
                </a:solidFill>
                <a:latin typeface="黑体" pitchFamily="49" charset="-122"/>
                <a:ea typeface="黑体" pitchFamily="49" charset="-122"/>
                <a:cs typeface="Times New Roman" pitchFamily="18" charset="0"/>
              </a:rPr>
              <a:t>Z</a:t>
            </a:r>
            <a:r>
              <a:rPr lang="zh-CN" altLang="en-US" sz="2800" dirty="0">
                <a:solidFill>
                  <a:srgbClr val="000000"/>
                </a:solidFill>
                <a:latin typeface="黑体" pitchFamily="49" charset="-122"/>
                <a:ea typeface="黑体" pitchFamily="49" charset="-122"/>
                <a:cs typeface="Times New Roman" pitchFamily="18" charset="0"/>
              </a:rPr>
              <a:t>玻色子的质量满足一定的分布</a:t>
            </a:r>
            <a:endParaRPr lang="en-US" altLang="zh-CN" sz="2800" dirty="0">
              <a:solidFill>
                <a:srgbClr val="000000"/>
              </a:solidFill>
              <a:latin typeface="黑体" pitchFamily="49" charset="-122"/>
              <a:ea typeface="黑体" pitchFamily="49" charset="-122"/>
              <a:cs typeface="Times New Roman" pitchFamily="18" charset="0"/>
            </a:endParaRPr>
          </a:p>
          <a:p>
            <a:r>
              <a:rPr lang="zh-CN" altLang="en-US" sz="2800" dirty="0">
                <a:solidFill>
                  <a:srgbClr val="FF0000"/>
                </a:solidFill>
                <a:latin typeface="黑体"/>
                <a:ea typeface="黑体"/>
                <a:cs typeface="黑体"/>
              </a:rPr>
              <a:t> </a:t>
            </a:r>
            <a:r>
              <a:rPr lang="zh-CN" altLang="en-US" sz="2800" dirty="0">
                <a:solidFill>
                  <a:srgbClr val="000000"/>
                </a:solidFill>
                <a:latin typeface="黑体" pitchFamily="49" charset="-122"/>
                <a:ea typeface="黑体" pitchFamily="49" charset="-122"/>
                <a:cs typeface="Times New Roman" pitchFamily="18" charset="0"/>
              </a:rPr>
              <a:t>𝛕轻子的寿命测量值：</a:t>
            </a:r>
            <a:r>
              <a:rPr lang="en-US" altLang="zh-CN" sz="2800" dirty="0">
                <a:solidFill>
                  <a:srgbClr val="000000"/>
                </a:solidFill>
                <a:latin typeface="黑体" pitchFamily="49" charset="-122"/>
                <a:ea typeface="黑体" pitchFamily="49" charset="-122"/>
                <a:cs typeface="Times New Roman" pitchFamily="18" charset="0"/>
              </a:rPr>
              <a:t>0.290±0.001ps.</a:t>
            </a:r>
            <a:r>
              <a:rPr lang="zh-CN" altLang="en-US" sz="2800" dirty="0">
                <a:solidFill>
                  <a:srgbClr val="000000"/>
                </a:solidFill>
                <a:latin typeface="黑体" pitchFamily="49" charset="-122"/>
                <a:ea typeface="黑体" pitchFamily="49" charset="-122"/>
                <a:cs typeface="Times New Roman" pitchFamily="18" charset="0"/>
              </a:rPr>
              <a:t>但我们无法确切地说出一个特定的𝛕轻子将在何时发生衰变。</a:t>
            </a:r>
            <a:endParaRPr lang="en-US" altLang="zh-CN" sz="2800" dirty="0">
              <a:solidFill>
                <a:srgbClr val="000000"/>
              </a:solidFill>
              <a:latin typeface="黑体" pitchFamily="49" charset="-122"/>
              <a:ea typeface="黑体" pitchFamily="49" charset="-122"/>
              <a:cs typeface="Times New Roman" pitchFamily="18" charset="0"/>
            </a:endParaRPr>
          </a:p>
          <a:p>
            <a:r>
              <a:rPr lang="zh-CN" altLang="en-US" sz="2800" dirty="0">
                <a:solidFill>
                  <a:srgbClr val="FF0000"/>
                </a:solidFill>
                <a:latin typeface="黑体"/>
                <a:ea typeface="黑体"/>
                <a:cs typeface="黑体"/>
              </a:rPr>
              <a:t> </a:t>
            </a:r>
            <a:r>
              <a:rPr lang="zh-CN" altLang="en-US" sz="2800" dirty="0">
                <a:solidFill>
                  <a:srgbClr val="000000"/>
                </a:solidFill>
                <a:latin typeface="黑体" pitchFamily="49" charset="-122"/>
                <a:ea typeface="黑体" pitchFamily="49" charset="-122"/>
                <a:cs typeface="Times New Roman" pitchFamily="18" charset="0"/>
              </a:rPr>
              <a:t>某一种物理过程（例如：</a:t>
            </a:r>
            <a:r>
              <a:rPr lang="en-US" altLang="zh-CN" sz="2800" dirty="0">
                <a:solidFill>
                  <a:srgbClr val="000000"/>
                </a:solidFill>
                <a:latin typeface="Times New Roman" panose="02020603050405020304" pitchFamily="18" charset="0"/>
                <a:ea typeface="黑体" pitchFamily="49" charset="-122"/>
                <a:cs typeface="Times New Roman" panose="02020603050405020304" pitchFamily="18" charset="0"/>
              </a:rPr>
              <a:t>J/</a:t>
            </a:r>
            <a:r>
              <a:rPr lang="en-US" altLang="zh-CN" sz="2800" dirty="0" err="1">
                <a:solidFill>
                  <a:srgbClr val="000000"/>
                </a:solidFill>
                <a:latin typeface="Times New Roman" panose="02020603050405020304" pitchFamily="18" charset="0"/>
                <a:ea typeface="黑体" pitchFamily="49" charset="-122"/>
                <a:cs typeface="Times New Roman" panose="02020603050405020304" pitchFamily="18" charset="0"/>
              </a:rPr>
              <a:t>ψ</a:t>
            </a:r>
            <a:r>
              <a:rPr lang="en-US" altLang="zh-CN" sz="2800" dirty="0">
                <a:solidFill>
                  <a:srgbClr val="000000"/>
                </a:solidFill>
                <a:latin typeface="Times New Roman" panose="02020603050405020304" pitchFamily="18" charset="0"/>
                <a:ea typeface="黑体" pitchFamily="49" charset="-122"/>
                <a:cs typeface="Times New Roman" panose="02020603050405020304" pitchFamily="18" charset="0"/>
              </a:rPr>
              <a:t>→µ</a:t>
            </a:r>
            <a:r>
              <a:rPr lang="en-US" altLang="zh-CN" sz="2800" dirty="0" err="1">
                <a:solidFill>
                  <a:srgbClr val="000000"/>
                </a:solidFill>
                <a:latin typeface="Times New Roman" panose="02020603050405020304" pitchFamily="18" charset="0"/>
                <a:ea typeface="黑体" pitchFamily="49" charset="-122"/>
                <a:cs typeface="Times New Roman" panose="02020603050405020304" pitchFamily="18" charset="0"/>
              </a:rPr>
              <a:t>μ</a:t>
            </a:r>
            <a:r>
              <a:rPr lang="zh-CN" altLang="en-US" sz="2800" dirty="0">
                <a:solidFill>
                  <a:srgbClr val="000000"/>
                </a:solidFill>
                <a:latin typeface="黑体" pitchFamily="49" charset="-122"/>
                <a:ea typeface="黑体" pitchFamily="49" charset="-122"/>
                <a:cs typeface="Times New Roman" pitchFamily="18" charset="0"/>
              </a:rPr>
              <a:t>）</a:t>
            </a:r>
            <a:r>
              <a:rPr lang="en-US" altLang="zh-CN" sz="2800" dirty="0">
                <a:solidFill>
                  <a:srgbClr val="000000"/>
                </a:solidFill>
                <a:latin typeface="黑体" pitchFamily="49" charset="-122"/>
                <a:ea typeface="黑体" pitchFamily="49" charset="-122"/>
                <a:cs typeface="Times New Roman" pitchFamily="18" charset="0"/>
              </a:rPr>
              <a:t>,</a:t>
            </a:r>
            <a:r>
              <a:rPr lang="zh-CN" altLang="en-US" sz="2800" dirty="0">
                <a:solidFill>
                  <a:srgbClr val="000000"/>
                </a:solidFill>
                <a:latin typeface="黑体" pitchFamily="49" charset="-122"/>
                <a:ea typeface="黑体" pitchFamily="49" charset="-122"/>
                <a:cs typeface="Times New Roman" pitchFamily="18" charset="0"/>
              </a:rPr>
              <a:t>末态粒子</a:t>
            </a:r>
            <a:r>
              <a:rPr lang="en-US" altLang="zh-CN" sz="2800" dirty="0" err="1">
                <a:solidFill>
                  <a:srgbClr val="000000"/>
                </a:solidFill>
                <a:latin typeface="Times New Roman" panose="02020603050405020304" pitchFamily="18" charset="0"/>
                <a:ea typeface="黑体" pitchFamily="49" charset="-122"/>
                <a:cs typeface="Times New Roman" panose="02020603050405020304" pitchFamily="18" charset="0"/>
              </a:rPr>
              <a:t>μ</a:t>
            </a:r>
            <a:r>
              <a:rPr lang="zh-CN" altLang="en-US" sz="2800" dirty="0">
                <a:solidFill>
                  <a:srgbClr val="000000"/>
                </a:solidFill>
                <a:latin typeface="黑体" pitchFamily="49" charset="-122"/>
                <a:ea typeface="黑体" pitchFamily="49" charset="-122"/>
                <a:cs typeface="Times New Roman" pitchFamily="18" charset="0"/>
              </a:rPr>
              <a:t>的飞行方向是任意的。</a:t>
            </a:r>
            <a:endParaRPr lang="en-US" altLang="zh-CN" sz="2800" dirty="0">
              <a:solidFill>
                <a:srgbClr val="000000"/>
              </a:solidFill>
              <a:latin typeface="黑体" pitchFamily="49" charset="-122"/>
              <a:ea typeface="黑体" pitchFamily="49" charset="-122"/>
              <a:cs typeface="Times New Roman" pitchFamily="18" charset="0"/>
            </a:endParaRPr>
          </a:p>
          <a:p>
            <a:r>
              <a:rPr lang="zh-CN" altLang="en-US" sz="2800" dirty="0">
                <a:solidFill>
                  <a:srgbClr val="FF0000"/>
                </a:solidFill>
                <a:latin typeface="黑体"/>
                <a:ea typeface="黑体"/>
                <a:cs typeface="黑体"/>
              </a:rPr>
              <a:t> </a:t>
            </a:r>
            <a:r>
              <a:rPr lang="en-US" altLang="zh-CN" sz="2800" dirty="0">
                <a:solidFill>
                  <a:srgbClr val="000000"/>
                </a:solidFill>
                <a:latin typeface="黑体"/>
                <a:ea typeface="黑体"/>
                <a:cs typeface="黑体"/>
              </a:rPr>
              <a:t>……</a:t>
            </a:r>
          </a:p>
        </p:txBody>
      </p:sp>
      <p:sp>
        <p:nvSpPr>
          <p:cNvPr id="2" name="TextBox 1">
            <a:extLst>
              <a:ext uri="{FF2B5EF4-FFF2-40B4-BE49-F238E27FC236}">
                <a16:creationId xmlns:a16="http://schemas.microsoft.com/office/drawing/2014/main" id="{B72755BB-C909-D948-B377-69369F0F5137}"/>
              </a:ext>
            </a:extLst>
          </p:cNvPr>
          <p:cNvSpPr txBox="1"/>
          <p:nvPr/>
        </p:nvSpPr>
        <p:spPr>
          <a:xfrm>
            <a:off x="1908131" y="5833131"/>
            <a:ext cx="7427934"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用以研究基本粒子性质的实验结果都是</a:t>
            </a:r>
            <a:r>
              <a:rPr lang="zh-CN" altLang="en-US" sz="2800" dirty="0">
                <a:solidFill>
                  <a:srgbClr val="FF0000"/>
                </a:solidFill>
                <a:latin typeface="黑体"/>
                <a:ea typeface="黑体"/>
                <a:cs typeface="黑体"/>
              </a:rPr>
              <a:t>随机</a:t>
            </a:r>
            <a:r>
              <a:rPr lang="zh-CN" altLang="en-US" sz="2800" dirty="0">
                <a:solidFill>
                  <a:srgbClr val="095BA8"/>
                </a:solidFill>
                <a:latin typeface="黑体"/>
                <a:ea typeface="黑体"/>
                <a:cs typeface="黑体"/>
              </a:rPr>
              <a:t>的。</a:t>
            </a:r>
            <a:endParaRPr lang="en-US" altLang="zh-CN" sz="2800" dirty="0">
              <a:solidFill>
                <a:srgbClr val="095BA8"/>
              </a:solidFill>
              <a:latin typeface="黑体"/>
              <a:ea typeface="黑体"/>
              <a:cs typeface="黑体"/>
            </a:endParaRPr>
          </a:p>
        </p:txBody>
      </p:sp>
    </p:spTree>
    <p:extLst>
      <p:ext uri="{BB962C8B-B14F-4D97-AF65-F5344CB8AC3E}">
        <p14:creationId xmlns:p14="http://schemas.microsoft.com/office/powerpoint/2010/main" val="118692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72DB54E-087F-A04A-A7FC-C5907618773B}"/>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泊松分布 ➞ 高斯分布</a:t>
            </a:r>
          </a:p>
        </p:txBody>
      </p:sp>
      <p:pic>
        <p:nvPicPr>
          <p:cNvPr id="3" name="Picture 2">
            <a:extLst>
              <a:ext uri="{FF2B5EF4-FFF2-40B4-BE49-F238E27FC236}">
                <a16:creationId xmlns:a16="http://schemas.microsoft.com/office/drawing/2014/main" id="{2E18DC3A-55AA-AF47-A408-83778DE31969}"/>
              </a:ext>
            </a:extLst>
          </p:cNvPr>
          <p:cNvPicPr>
            <a:picLocks noChangeAspect="1"/>
          </p:cNvPicPr>
          <p:nvPr/>
        </p:nvPicPr>
        <p:blipFill>
          <a:blip r:embed="rId2"/>
          <a:stretch>
            <a:fillRect/>
          </a:stretch>
        </p:blipFill>
        <p:spPr>
          <a:xfrm>
            <a:off x="0" y="988923"/>
            <a:ext cx="12192000" cy="4880154"/>
          </a:xfrm>
          <a:prstGeom prst="rect">
            <a:avLst/>
          </a:prstGeom>
        </p:spPr>
      </p:pic>
      <p:sp>
        <p:nvSpPr>
          <p:cNvPr id="4" name="TextBox 3">
            <a:extLst>
              <a:ext uri="{FF2B5EF4-FFF2-40B4-BE49-F238E27FC236}">
                <a16:creationId xmlns:a16="http://schemas.microsoft.com/office/drawing/2014/main" id="{FE4FB309-73B0-DD49-AD2F-7AB09504A8CE}"/>
              </a:ext>
            </a:extLst>
          </p:cNvPr>
          <p:cNvSpPr txBox="1"/>
          <p:nvPr/>
        </p:nvSpPr>
        <p:spPr>
          <a:xfrm>
            <a:off x="1058514" y="6018673"/>
            <a:ext cx="10074971"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期望值为</a:t>
            </a:r>
            <a:r>
              <a:rPr lang="en-US" altLang="zh-CN" sz="2800" dirty="0">
                <a:solidFill>
                  <a:srgbClr val="095BA8"/>
                </a:solidFill>
                <a:latin typeface="黑体"/>
                <a:ea typeface="黑体"/>
                <a:cs typeface="黑体"/>
              </a:rPr>
              <a:t>n(</a:t>
            </a:r>
            <a:r>
              <a:rPr lang="zh-CN" altLang="en-US" sz="2800" dirty="0">
                <a:solidFill>
                  <a:srgbClr val="095BA8"/>
                </a:solidFill>
                <a:latin typeface="黑体"/>
                <a:ea typeface="黑体"/>
                <a:cs typeface="黑体"/>
              </a:rPr>
              <a:t>远大于</a:t>
            </a:r>
            <a:r>
              <a:rPr lang="en-US" altLang="zh-CN" sz="2800" dirty="0">
                <a:solidFill>
                  <a:srgbClr val="095BA8"/>
                </a:solidFill>
                <a:latin typeface="黑体"/>
                <a:ea typeface="黑体"/>
                <a:cs typeface="黑体"/>
              </a:rPr>
              <a:t>1</a:t>
            </a:r>
            <a:r>
              <a:rPr lang="zh-CN" altLang="en-US" sz="2800" dirty="0">
                <a:solidFill>
                  <a:srgbClr val="095BA8"/>
                </a:solidFill>
                <a:latin typeface="黑体"/>
                <a:ea typeface="黑体"/>
                <a:cs typeface="黑体"/>
              </a:rPr>
              <a:t>时</a:t>
            </a:r>
            <a:r>
              <a:rPr lang="en-US" altLang="zh-CN" sz="2800" dirty="0">
                <a:solidFill>
                  <a:srgbClr val="095BA8"/>
                </a:solidFill>
                <a:latin typeface="黑体"/>
                <a:ea typeface="黑体"/>
                <a:cs typeface="黑体"/>
              </a:rPr>
              <a:t>)</a:t>
            </a:r>
            <a:r>
              <a:rPr lang="zh-CN" altLang="en-US" sz="2800" dirty="0">
                <a:solidFill>
                  <a:srgbClr val="095BA8"/>
                </a:solidFill>
                <a:latin typeface="黑体"/>
                <a:ea typeface="黑体"/>
                <a:cs typeface="黑体"/>
              </a:rPr>
              <a:t>的泊松分布趋近于</a:t>
            </a:r>
            <a:r>
              <a:rPr lang="en-US" altLang="zh-CN" sz="2800" dirty="0" err="1">
                <a:solidFill>
                  <a:srgbClr val="095BA8"/>
                </a:solidFill>
                <a:latin typeface="Times New Roman" panose="02020603050405020304" pitchFamily="18" charset="0"/>
                <a:ea typeface="黑体"/>
                <a:cs typeface="Times New Roman" panose="02020603050405020304" pitchFamily="18" charset="0"/>
              </a:rPr>
              <a:t>μ</a:t>
            </a:r>
            <a:r>
              <a:rPr lang="en-US" altLang="zh-CN" sz="2800" dirty="0">
                <a:solidFill>
                  <a:srgbClr val="095BA8"/>
                </a:solidFill>
                <a:latin typeface="黑体"/>
                <a:ea typeface="黑体"/>
                <a:cs typeface="黑体"/>
              </a:rPr>
              <a:t>=n,</a:t>
            </a:r>
            <a:r>
              <a:rPr lang="zh-CN" altLang="en-US" sz="2800" dirty="0">
                <a:solidFill>
                  <a:srgbClr val="095BA8"/>
                </a:solidFill>
                <a:latin typeface="黑体"/>
                <a:ea typeface="黑体"/>
                <a:cs typeface="黑体"/>
              </a:rPr>
              <a:t>𝜎</a:t>
            </a:r>
            <a:r>
              <a:rPr lang="en-US" altLang="zh-CN" sz="2800" baseline="30000" dirty="0">
                <a:solidFill>
                  <a:srgbClr val="095BA8"/>
                </a:solidFill>
                <a:latin typeface="黑体"/>
                <a:ea typeface="黑体"/>
                <a:cs typeface="黑体"/>
              </a:rPr>
              <a:t>2</a:t>
            </a:r>
            <a:r>
              <a:rPr lang="en-US" altLang="zh-CN" sz="2800" dirty="0">
                <a:solidFill>
                  <a:srgbClr val="095BA8"/>
                </a:solidFill>
                <a:latin typeface="黑体"/>
                <a:ea typeface="黑体"/>
                <a:cs typeface="黑体"/>
              </a:rPr>
              <a:t>=n</a:t>
            </a:r>
            <a:r>
              <a:rPr lang="zh-CN" altLang="en-US" sz="2800" dirty="0">
                <a:solidFill>
                  <a:srgbClr val="095BA8"/>
                </a:solidFill>
                <a:latin typeface="黑体"/>
                <a:ea typeface="黑体"/>
                <a:cs typeface="黑体"/>
              </a:rPr>
              <a:t>的高斯分布</a:t>
            </a:r>
            <a:endParaRPr lang="en-US" altLang="zh-CN" sz="2800" dirty="0">
              <a:solidFill>
                <a:srgbClr val="095BA8"/>
              </a:solidFill>
              <a:latin typeface="黑体"/>
              <a:ea typeface="黑体"/>
              <a:cs typeface="黑体"/>
            </a:endParaRPr>
          </a:p>
        </p:txBody>
      </p:sp>
    </p:spTree>
    <p:extLst>
      <p:ext uri="{BB962C8B-B14F-4D97-AF65-F5344CB8AC3E}">
        <p14:creationId xmlns:p14="http://schemas.microsoft.com/office/powerpoint/2010/main" val="524344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258967-561C-1949-92C2-DD984E0087FA}"/>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卡方分布</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CDAF97-1819-F343-8203-43B1FCFC499A}"/>
                  </a:ext>
                </a:extLst>
              </p:cNvPr>
              <p:cNvSpPr txBox="1">
                <a:spLocks/>
              </p:cNvSpPr>
              <p:nvPr/>
            </p:nvSpPr>
            <p:spPr>
              <a:xfrm>
                <a:off x="834867" y="1249858"/>
                <a:ext cx="10000784" cy="17568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如果</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𝑘</m:t>
                        </m:r>
                      </m:sub>
                    </m:sSub>
                  </m:oMath>
                </a14:m>
                <a:r>
                  <a:rPr lang="zh-CN" altLang="en-US" sz="2800" dirty="0">
                    <a:solidFill>
                      <a:schemeClr val="tx1"/>
                    </a:solidFill>
                    <a:latin typeface="黑体"/>
                    <a:ea typeface="黑体"/>
                    <a:cs typeface="黑体"/>
                  </a:rPr>
                  <a:t>服从标准正态分布</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𝑁</m:t>
                    </m:r>
                    <m:r>
                      <a:rPr lang="en-US" altLang="zh-CN" sz="2800" b="0" i="1" smtClean="0">
                        <a:solidFill>
                          <a:schemeClr val="tx1"/>
                        </a:solidFill>
                        <a:latin typeface="Cambria Math" panose="02040503050406030204" pitchFamily="18" charset="0"/>
                        <a:ea typeface="黑体"/>
                        <a:cs typeface="黑体"/>
                      </a:rPr>
                      <m:t>(0,1)</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那么</a:t>
                </a:r>
                <a14:m>
                  <m:oMath xmlns:m="http://schemas.openxmlformats.org/officeDocument/2006/math">
                    <m:r>
                      <a:rPr lang="en-US" altLang="zh-CN" sz="2800" b="0" i="1" dirty="0" smtClean="0">
                        <a:solidFill>
                          <a:schemeClr val="tx1"/>
                        </a:solidFill>
                        <a:latin typeface="Cambria Math" panose="02040503050406030204" pitchFamily="18" charset="0"/>
                        <a:ea typeface="黑体"/>
                      </a:rPr>
                      <m:t>𝑧</m:t>
                    </m:r>
                    <m:r>
                      <a:rPr lang="en-US" altLang="zh-CN" sz="2800" i="1">
                        <a:solidFill>
                          <a:schemeClr val="tx1"/>
                        </a:solidFill>
                        <a:latin typeface="Cambria Math" panose="02040503050406030204" pitchFamily="18" charset="0"/>
                        <a:ea typeface="黑体"/>
                      </a:rPr>
                      <m:t>=</m:t>
                    </m:r>
                    <m:nary>
                      <m:naryPr>
                        <m:chr m:val="∑"/>
                        <m:limLoc m:val="subSup"/>
                        <m:ctrlPr>
                          <a:rPr lang="en-US" altLang="zh-CN" sz="2800" i="1" smtClean="0">
                            <a:solidFill>
                              <a:schemeClr val="tx1"/>
                            </a:solidFill>
                            <a:latin typeface="Cambria Math" panose="02040503050406030204" pitchFamily="18" charset="0"/>
                            <a:ea typeface="黑体"/>
                          </a:rPr>
                        </m:ctrlPr>
                      </m:naryPr>
                      <m:sub>
                        <m:r>
                          <m:rPr>
                            <m:brk m:alnAt="25"/>
                          </m:rPr>
                          <a:rPr lang="en-US" altLang="zh-CN" sz="2800" b="0" i="1" smtClean="0">
                            <a:solidFill>
                              <a:schemeClr val="tx1"/>
                            </a:solidFill>
                            <a:latin typeface="Cambria Math" panose="02040503050406030204" pitchFamily="18" charset="0"/>
                            <a:ea typeface="黑体"/>
                          </a:rPr>
                          <m:t>𝑖</m:t>
                        </m:r>
                        <m:r>
                          <a:rPr lang="en-US" altLang="zh-CN" sz="2800" b="0" i="1" smtClean="0">
                            <a:solidFill>
                              <a:schemeClr val="tx1"/>
                            </a:solidFill>
                            <a:latin typeface="Cambria Math" panose="02040503050406030204" pitchFamily="18" charset="0"/>
                            <a:ea typeface="黑体"/>
                          </a:rPr>
                          <m:t>=1</m:t>
                        </m:r>
                      </m:sub>
                      <m:sup>
                        <m:r>
                          <a:rPr lang="en-US" altLang="zh-CN" sz="2800" b="0" i="1" smtClean="0">
                            <a:solidFill>
                              <a:schemeClr val="tx1"/>
                            </a:solidFill>
                            <a:latin typeface="Cambria Math" panose="02040503050406030204" pitchFamily="18" charset="0"/>
                            <a:ea typeface="黑体"/>
                          </a:rPr>
                          <m:t>𝑘</m:t>
                        </m:r>
                      </m:sup>
                      <m:e>
                        <m:sSubSup>
                          <m:sSubSupPr>
                            <m:ctrlPr>
                              <a:rPr lang="en-US" altLang="zh-CN" sz="2800" i="1" smtClean="0">
                                <a:solidFill>
                                  <a:schemeClr val="tx1"/>
                                </a:solidFill>
                                <a:latin typeface="Cambria Math" panose="02040503050406030204" pitchFamily="18" charset="0"/>
                                <a:ea typeface="黑体"/>
                              </a:rPr>
                            </m:ctrlPr>
                          </m:sSubSupPr>
                          <m:e>
                            <m:r>
                              <a:rPr lang="en-US" altLang="zh-CN" sz="2800" b="0" i="1" smtClean="0">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𝑖</m:t>
                            </m:r>
                          </m:sub>
                          <m:sup>
                            <m:r>
                              <a:rPr lang="en-US" altLang="zh-CN" sz="2800" b="0" i="1" smtClean="0">
                                <a:solidFill>
                                  <a:schemeClr val="tx1"/>
                                </a:solidFill>
                                <a:latin typeface="Cambria Math" panose="02040503050406030204" pitchFamily="18" charset="0"/>
                                <a:ea typeface="黑体"/>
                              </a:rPr>
                              <m:t>2</m:t>
                            </m:r>
                          </m:sup>
                        </m:sSubSup>
                      </m:e>
                    </m:nary>
                  </m:oMath>
                </a14:m>
                <a:r>
                  <a:rPr lang="zh-CN" altLang="en-US" sz="2800" dirty="0">
                    <a:solidFill>
                      <a:schemeClr val="tx1"/>
                    </a:solidFill>
                    <a:latin typeface="黑体"/>
                    <a:ea typeface="黑体"/>
                    <a:cs typeface="黑体"/>
                  </a:rPr>
                  <a:t>服从自由度为</a:t>
                </a:r>
                <a:r>
                  <a:rPr lang="en-US" altLang="zh-CN" sz="2800" i="1" dirty="0">
                    <a:solidFill>
                      <a:schemeClr val="tx1"/>
                    </a:solidFill>
                    <a:latin typeface="Times New Roman" panose="02020603050405020304" pitchFamily="18" charset="0"/>
                    <a:ea typeface="黑体"/>
                    <a:cs typeface="Times New Roman" panose="02020603050405020304" pitchFamily="18" charset="0"/>
                  </a:rPr>
                  <a:t>k</a:t>
                </a:r>
                <a:r>
                  <a:rPr lang="zh-CN" altLang="en-US" sz="2800" dirty="0">
                    <a:solidFill>
                      <a:schemeClr val="tx1"/>
                    </a:solidFill>
                    <a:latin typeface="黑体"/>
                    <a:ea typeface="黑体"/>
                    <a:cs typeface="黑体"/>
                  </a:rPr>
                  <a:t>的</a:t>
                </a:r>
                <a14:m>
                  <m:oMath xmlns:m="http://schemas.openxmlformats.org/officeDocument/2006/math">
                    <m:sSup>
                      <m:sSupPr>
                        <m:ctrlPr>
                          <a:rPr lang="en-US" altLang="zh-CN" sz="2800" i="1" smtClean="0">
                            <a:solidFill>
                              <a:schemeClr val="tx1"/>
                            </a:solidFill>
                            <a:latin typeface="Cambria Math" panose="02040503050406030204" pitchFamily="18" charset="0"/>
                            <a:ea typeface="黑体"/>
                          </a:rPr>
                        </m:ctrlPr>
                      </m:sSupPr>
                      <m:e>
                        <m:r>
                          <a:rPr lang="en-US" altLang="zh-CN" sz="2800" i="1" smtClean="0">
                            <a:solidFill>
                              <a:schemeClr val="tx1"/>
                            </a:solidFill>
                            <a:latin typeface="Cambria Math" panose="02040503050406030204" pitchFamily="18" charset="0"/>
                            <a:ea typeface="Cambria Math" panose="02040503050406030204" pitchFamily="18" charset="0"/>
                          </a:rPr>
                          <m:t>𝜒</m:t>
                        </m:r>
                      </m:e>
                      <m:sup>
                        <m:r>
                          <a:rPr lang="en-US" altLang="zh-CN" sz="2800" b="0" i="1" smtClean="0">
                            <a:solidFill>
                              <a:schemeClr val="tx1"/>
                            </a:solidFill>
                            <a:latin typeface="Cambria Math" panose="02040503050406030204" pitchFamily="18" charset="0"/>
                            <a:ea typeface="黑体"/>
                          </a:rPr>
                          <m:t>2</m:t>
                        </m:r>
                      </m:sup>
                    </m:sSup>
                  </m:oMath>
                </a14:m>
                <a:r>
                  <a:rPr lang="zh-CN" altLang="en-US" sz="2800" dirty="0">
                    <a:solidFill>
                      <a:schemeClr val="tx1"/>
                    </a:solidFill>
                    <a:latin typeface="黑体"/>
                    <a:ea typeface="黑体"/>
                    <a:cs typeface="黑体"/>
                  </a:rPr>
                  <a:t>分布</a:t>
                </a:r>
                <a14:m>
                  <m:oMath xmlns:m="http://schemas.openxmlformats.org/officeDocument/2006/math">
                    <m:r>
                      <a:rPr lang="en-US" altLang="zh-CN" sz="2800" b="0" i="1" dirty="0" smtClean="0">
                        <a:solidFill>
                          <a:schemeClr val="tx1"/>
                        </a:solidFill>
                        <a:latin typeface="Cambria Math" panose="02040503050406030204" pitchFamily="18" charset="0"/>
                        <a:ea typeface="黑体"/>
                        <a:cs typeface="黑体"/>
                      </a:rPr>
                      <m:t>𝑓</m:t>
                    </m:r>
                    <m:d>
                      <m:dPr>
                        <m:ctrlPr>
                          <a:rPr lang="en-US" altLang="zh-CN" sz="2800" b="0" i="1" dirty="0" smtClean="0">
                            <a:solidFill>
                              <a:schemeClr val="tx1"/>
                            </a:solidFill>
                            <a:latin typeface="Cambria Math" panose="02040503050406030204" pitchFamily="18" charset="0"/>
                            <a:ea typeface="黑体"/>
                            <a:cs typeface="黑体"/>
                          </a:rPr>
                        </m:ctrlPr>
                      </m:dPr>
                      <m:e>
                        <m:r>
                          <a:rPr lang="en-US" altLang="zh-CN" sz="2800" b="0" i="1" dirty="0" smtClean="0">
                            <a:solidFill>
                              <a:schemeClr val="tx1"/>
                            </a:solidFill>
                            <a:latin typeface="Cambria Math" panose="02040503050406030204" pitchFamily="18" charset="0"/>
                            <a:ea typeface="黑体"/>
                            <a:cs typeface="黑体"/>
                          </a:rPr>
                          <m:t>𝑧</m:t>
                        </m:r>
                        <m:r>
                          <a:rPr lang="en-US" altLang="zh-CN" sz="2800" b="0" i="1" dirty="0" smtClean="0">
                            <a:solidFill>
                              <a:schemeClr val="tx1"/>
                            </a:solidFill>
                            <a:latin typeface="Cambria Math" panose="02040503050406030204" pitchFamily="18" charset="0"/>
                            <a:ea typeface="黑体"/>
                            <a:cs typeface="黑体"/>
                          </a:rPr>
                          <m:t>;</m:t>
                        </m:r>
                        <m:r>
                          <a:rPr lang="en-US" altLang="zh-CN" sz="2800" b="0" i="1" dirty="0" smtClean="0">
                            <a:solidFill>
                              <a:schemeClr val="tx1"/>
                            </a:solidFill>
                            <a:latin typeface="Cambria Math" panose="02040503050406030204" pitchFamily="18" charset="0"/>
                            <a:ea typeface="黑体"/>
                            <a:cs typeface="黑体"/>
                          </a:rPr>
                          <m:t>𝑘</m:t>
                        </m:r>
                      </m:e>
                    </m:d>
                    <m:r>
                      <a:rPr lang="en-US" altLang="zh-CN" sz="2800" b="0" i="1" dirty="0" smtClean="0">
                        <a:solidFill>
                          <a:schemeClr val="tx1"/>
                        </a:solidFill>
                        <a:latin typeface="Cambria Math" panose="02040503050406030204" pitchFamily="18" charset="0"/>
                        <a:ea typeface="黑体"/>
                        <a:cs typeface="黑体"/>
                      </a:rPr>
                      <m:t>=</m:t>
                    </m:r>
                    <m:f>
                      <m:fPr>
                        <m:ctrlPr>
                          <a:rPr lang="en-US" altLang="zh-CN" sz="2800" b="0" i="1" dirty="0" smtClean="0">
                            <a:solidFill>
                              <a:schemeClr val="tx1"/>
                            </a:solidFill>
                            <a:latin typeface="Cambria Math" panose="02040503050406030204" pitchFamily="18" charset="0"/>
                            <a:ea typeface="黑体"/>
                          </a:rPr>
                        </m:ctrlPr>
                      </m:fPr>
                      <m:num>
                        <m:sSup>
                          <m:sSupPr>
                            <m:ctrlPr>
                              <a:rPr lang="en-US" altLang="zh-CN" sz="2800" b="0" i="1" dirty="0" smtClean="0">
                                <a:solidFill>
                                  <a:schemeClr val="tx1"/>
                                </a:solidFill>
                                <a:latin typeface="Cambria Math" panose="02040503050406030204" pitchFamily="18" charset="0"/>
                                <a:ea typeface="黑体"/>
                              </a:rPr>
                            </m:ctrlPr>
                          </m:sSupPr>
                          <m:e>
                            <m:r>
                              <a:rPr lang="en-US" altLang="zh-CN" sz="2800" b="0" i="1" dirty="0" smtClean="0">
                                <a:solidFill>
                                  <a:schemeClr val="tx1"/>
                                </a:solidFill>
                                <a:latin typeface="Cambria Math" panose="02040503050406030204" pitchFamily="18" charset="0"/>
                                <a:ea typeface="黑体"/>
                              </a:rPr>
                              <m:t>𝑧</m:t>
                            </m:r>
                          </m:e>
                          <m:sup>
                            <m:f>
                              <m:fPr>
                                <m:ctrlPr>
                                  <a:rPr lang="en-US" altLang="zh-CN" sz="2800" b="0" i="1" dirty="0" smtClean="0">
                                    <a:solidFill>
                                      <a:schemeClr val="tx1"/>
                                    </a:solidFill>
                                    <a:latin typeface="Cambria Math" panose="02040503050406030204" pitchFamily="18" charset="0"/>
                                    <a:ea typeface="黑体"/>
                                  </a:rPr>
                                </m:ctrlPr>
                              </m:fPr>
                              <m:num>
                                <m:r>
                                  <a:rPr lang="en-US" altLang="zh-CN" sz="2800" b="0" i="1" dirty="0" smtClean="0">
                                    <a:solidFill>
                                      <a:schemeClr val="tx1"/>
                                    </a:solidFill>
                                    <a:latin typeface="Cambria Math" panose="02040503050406030204" pitchFamily="18" charset="0"/>
                                    <a:ea typeface="黑体"/>
                                  </a:rPr>
                                  <m:t>𝑘</m:t>
                                </m:r>
                              </m:num>
                              <m:den>
                                <m:r>
                                  <a:rPr lang="en-US" altLang="zh-CN" sz="2800" b="0" i="1" dirty="0" smtClean="0">
                                    <a:solidFill>
                                      <a:schemeClr val="tx1"/>
                                    </a:solidFill>
                                    <a:latin typeface="Cambria Math" panose="02040503050406030204" pitchFamily="18" charset="0"/>
                                    <a:ea typeface="黑体"/>
                                  </a:rPr>
                                  <m:t>2</m:t>
                                </m:r>
                              </m:den>
                            </m:f>
                            <m:r>
                              <a:rPr lang="en-US" altLang="zh-CN" sz="2800" b="0" i="1" dirty="0" smtClean="0">
                                <a:solidFill>
                                  <a:schemeClr val="tx1"/>
                                </a:solidFill>
                                <a:latin typeface="Cambria Math" panose="02040503050406030204" pitchFamily="18" charset="0"/>
                                <a:ea typeface="黑体"/>
                              </a:rPr>
                              <m:t>−1</m:t>
                            </m:r>
                          </m:sup>
                        </m:sSup>
                      </m:num>
                      <m:den>
                        <m:sSup>
                          <m:sSupPr>
                            <m:ctrlPr>
                              <a:rPr lang="en-US" altLang="zh-CN" sz="2800" b="0" i="1" dirty="0" smtClean="0">
                                <a:solidFill>
                                  <a:schemeClr val="tx1"/>
                                </a:solidFill>
                                <a:latin typeface="Cambria Math" panose="02040503050406030204" pitchFamily="18" charset="0"/>
                                <a:ea typeface="黑体"/>
                              </a:rPr>
                            </m:ctrlPr>
                          </m:sSupPr>
                          <m:e>
                            <m:r>
                              <a:rPr lang="en-US" altLang="zh-CN" sz="2800" b="0" i="1" dirty="0" smtClean="0">
                                <a:solidFill>
                                  <a:schemeClr val="tx1"/>
                                </a:solidFill>
                                <a:latin typeface="Cambria Math" panose="02040503050406030204" pitchFamily="18" charset="0"/>
                                <a:ea typeface="黑体"/>
                              </a:rPr>
                              <m:t>2</m:t>
                            </m:r>
                          </m:e>
                          <m:sup>
                            <m:f>
                              <m:fPr>
                                <m:ctrlPr>
                                  <a:rPr lang="en-US" altLang="zh-CN" sz="2800" b="0" i="1" dirty="0" smtClean="0">
                                    <a:solidFill>
                                      <a:schemeClr val="tx1"/>
                                    </a:solidFill>
                                    <a:latin typeface="Cambria Math" panose="02040503050406030204" pitchFamily="18" charset="0"/>
                                    <a:ea typeface="黑体"/>
                                  </a:rPr>
                                </m:ctrlPr>
                              </m:fPr>
                              <m:num>
                                <m:r>
                                  <a:rPr lang="en-US" altLang="zh-CN" sz="2800" b="0" i="1" dirty="0" smtClean="0">
                                    <a:solidFill>
                                      <a:schemeClr val="tx1"/>
                                    </a:solidFill>
                                    <a:latin typeface="Cambria Math" panose="02040503050406030204" pitchFamily="18" charset="0"/>
                                    <a:ea typeface="黑体"/>
                                  </a:rPr>
                                  <m:t>𝑘</m:t>
                                </m:r>
                              </m:num>
                              <m:den>
                                <m:r>
                                  <a:rPr lang="en-US" altLang="zh-CN" sz="2800" b="0" i="1" dirty="0" smtClean="0">
                                    <a:solidFill>
                                      <a:schemeClr val="tx1"/>
                                    </a:solidFill>
                                    <a:latin typeface="Cambria Math" panose="02040503050406030204" pitchFamily="18" charset="0"/>
                                    <a:ea typeface="黑体"/>
                                  </a:rPr>
                                  <m:t>2</m:t>
                                </m:r>
                              </m:den>
                            </m:f>
                          </m:sup>
                        </m:sSup>
                        <m:r>
                          <a:rPr lang="en-US" altLang="zh-CN" sz="2800" b="0" i="1" dirty="0" smtClean="0">
                            <a:solidFill>
                              <a:schemeClr val="tx1"/>
                            </a:solidFill>
                            <a:latin typeface="Cambria Math" panose="02040503050406030204" pitchFamily="18" charset="0"/>
                            <a:ea typeface="黑体"/>
                          </a:rPr>
                          <m:t> </m:t>
                        </m:r>
                        <m:r>
                          <m:rPr>
                            <m:sty m:val="p"/>
                          </m:rPr>
                          <a:rPr lang="el-GR" altLang="zh-CN" sz="2800" b="0" i="1" dirty="0" smtClean="0">
                            <a:solidFill>
                              <a:schemeClr val="tx1"/>
                            </a:solidFill>
                            <a:latin typeface="Cambria Math" panose="02040503050406030204" pitchFamily="18" charset="0"/>
                            <a:ea typeface="Cambria Math" panose="02040503050406030204" pitchFamily="18" charset="0"/>
                          </a:rPr>
                          <m:t>Γ</m:t>
                        </m:r>
                        <m:r>
                          <a:rPr lang="en-US" altLang="zh-CN" sz="2800" b="0" i="1" dirty="0" smtClean="0">
                            <a:solidFill>
                              <a:schemeClr val="tx1"/>
                            </a:solidFill>
                            <a:latin typeface="Cambria Math" panose="02040503050406030204" pitchFamily="18" charset="0"/>
                            <a:ea typeface="Cambria Math" panose="02040503050406030204" pitchFamily="18" charset="0"/>
                          </a:rPr>
                          <m:t>(</m:t>
                        </m:r>
                        <m:f>
                          <m:fPr>
                            <m:ctrlPr>
                              <a:rPr lang="en-US" altLang="zh-CN" sz="2800" b="0" i="1" dirty="0" smtClean="0">
                                <a:solidFill>
                                  <a:schemeClr val="tx1"/>
                                </a:solidFill>
                                <a:latin typeface="Cambria Math" panose="02040503050406030204" pitchFamily="18" charset="0"/>
                                <a:ea typeface="Cambria Math" panose="02040503050406030204" pitchFamily="18" charset="0"/>
                              </a:rPr>
                            </m:ctrlPr>
                          </m:fPr>
                          <m:num>
                            <m:r>
                              <a:rPr lang="en-US" altLang="zh-CN" sz="2800" b="0" i="1" dirty="0" smtClean="0">
                                <a:solidFill>
                                  <a:schemeClr val="tx1"/>
                                </a:solidFill>
                                <a:latin typeface="Cambria Math" panose="02040503050406030204" pitchFamily="18" charset="0"/>
                                <a:ea typeface="Cambria Math" panose="02040503050406030204" pitchFamily="18" charset="0"/>
                              </a:rPr>
                              <m:t>𝑘</m:t>
                            </m:r>
                          </m:num>
                          <m:den>
                            <m:r>
                              <a:rPr lang="en-US" altLang="zh-CN" sz="2800" b="0" i="1" dirty="0" smtClean="0">
                                <a:solidFill>
                                  <a:schemeClr val="tx1"/>
                                </a:solidFill>
                                <a:latin typeface="Cambria Math" panose="02040503050406030204" pitchFamily="18" charset="0"/>
                                <a:ea typeface="Cambria Math" panose="02040503050406030204" pitchFamily="18" charset="0"/>
                              </a:rPr>
                              <m:t>2</m:t>
                            </m:r>
                          </m:den>
                        </m:f>
                        <m:r>
                          <a:rPr lang="en-US" altLang="zh-CN" sz="2800" b="0" i="1" dirty="0" smtClean="0">
                            <a:solidFill>
                              <a:schemeClr val="tx1"/>
                            </a:solidFill>
                            <a:latin typeface="Cambria Math" panose="02040503050406030204" pitchFamily="18" charset="0"/>
                            <a:ea typeface="Cambria Math" panose="02040503050406030204" pitchFamily="18" charset="0"/>
                          </a:rPr>
                          <m:t>)</m:t>
                        </m:r>
                      </m:den>
                    </m:f>
                    <m:sSup>
                      <m:sSupPr>
                        <m:ctrlPr>
                          <a:rPr lang="en-US" altLang="zh-CN" sz="2800" b="0" i="1" dirty="0" smtClean="0">
                            <a:solidFill>
                              <a:schemeClr val="tx1"/>
                            </a:solidFill>
                            <a:latin typeface="Cambria Math" panose="02040503050406030204" pitchFamily="18" charset="0"/>
                            <a:ea typeface="黑体"/>
                          </a:rPr>
                        </m:ctrlPr>
                      </m:sSupPr>
                      <m:e>
                        <m:r>
                          <a:rPr lang="en-US" altLang="zh-CN" sz="2800" b="0" i="1" dirty="0" smtClean="0">
                            <a:solidFill>
                              <a:schemeClr val="tx1"/>
                            </a:solidFill>
                            <a:latin typeface="Cambria Math" panose="02040503050406030204" pitchFamily="18" charset="0"/>
                            <a:ea typeface="黑体"/>
                          </a:rPr>
                          <m:t>𝑒</m:t>
                        </m:r>
                      </m:e>
                      <m:sup>
                        <m:f>
                          <m:fPr>
                            <m:type m:val="lin"/>
                            <m:ctrlPr>
                              <a:rPr lang="en-US" altLang="zh-CN" sz="2800" b="0" i="1" dirty="0" smtClean="0">
                                <a:solidFill>
                                  <a:schemeClr val="tx1"/>
                                </a:solidFill>
                                <a:latin typeface="Cambria Math" panose="02040503050406030204" pitchFamily="18" charset="0"/>
                                <a:ea typeface="黑体"/>
                              </a:rPr>
                            </m:ctrlPr>
                          </m:fPr>
                          <m:num>
                            <m:r>
                              <a:rPr lang="en-US" altLang="zh-CN" sz="2800" b="0" i="1" dirty="0" smtClean="0">
                                <a:solidFill>
                                  <a:schemeClr val="tx1"/>
                                </a:solidFill>
                                <a:latin typeface="Cambria Math" panose="02040503050406030204" pitchFamily="18" charset="0"/>
                                <a:ea typeface="黑体"/>
                              </a:rPr>
                              <m:t>−</m:t>
                            </m:r>
                            <m:r>
                              <a:rPr lang="en-US" altLang="zh-CN" sz="2800" b="0" i="1" dirty="0" smtClean="0">
                                <a:solidFill>
                                  <a:schemeClr val="tx1"/>
                                </a:solidFill>
                                <a:latin typeface="Cambria Math" panose="02040503050406030204" pitchFamily="18" charset="0"/>
                                <a:ea typeface="黑体"/>
                              </a:rPr>
                              <m:t>𝑧</m:t>
                            </m:r>
                          </m:num>
                          <m:den>
                            <m:r>
                              <a:rPr lang="en-US" altLang="zh-CN" sz="2800" b="0" i="1" dirty="0" smtClean="0">
                                <a:solidFill>
                                  <a:schemeClr val="tx1"/>
                                </a:solidFill>
                                <a:latin typeface="Cambria Math" panose="02040503050406030204" pitchFamily="18" charset="0"/>
                                <a:ea typeface="黑体"/>
                              </a:rPr>
                              <m:t>2</m:t>
                            </m:r>
                          </m:den>
                        </m:f>
                      </m:sup>
                    </m:sSup>
                  </m:oMath>
                </a14:m>
                <a:r>
                  <a:rPr lang="zh-CN" altLang="en-US" sz="2800" dirty="0">
                    <a:solidFill>
                      <a:schemeClr val="tx1"/>
                    </a:solidFill>
                    <a:latin typeface="黑体"/>
                    <a:ea typeface="黑体"/>
                    <a:cs typeface="黑体"/>
                  </a:rPr>
                  <a:t>。</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50CDAF97-1819-F343-8203-43B1FCFC499A}"/>
                  </a:ext>
                </a:extLst>
              </p:cNvPr>
              <p:cNvSpPr txBox="1">
                <a:spLocks noRot="1" noChangeAspect="1" noMove="1" noResize="1" noEditPoints="1" noAdjustHandles="1" noChangeArrowheads="1" noChangeShapeType="1" noTextEdit="1"/>
              </p:cNvSpPr>
              <p:nvPr/>
            </p:nvSpPr>
            <p:spPr>
              <a:xfrm>
                <a:off x="834867" y="1249858"/>
                <a:ext cx="10000784" cy="1756813"/>
              </a:xfrm>
              <a:prstGeom prst="rect">
                <a:avLst/>
              </a:prstGeom>
              <a:blipFill>
                <a:blip r:embed="rId2"/>
                <a:stretch>
                  <a:fillRect l="-1142" t="-35714" r="-1269"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6E22E6D5-2BD0-7243-8055-BD1C187C94C7}"/>
                  </a:ext>
                </a:extLst>
              </p:cNvPr>
              <p:cNvSpPr txBox="1">
                <a:spLocks/>
              </p:cNvSpPr>
              <p:nvPr/>
            </p:nvSpPr>
            <p:spPr>
              <a:xfrm>
                <a:off x="834867" y="3006671"/>
                <a:ext cx="10000784" cy="17568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rPr>
                      <m:t>Γ</m:t>
                    </m:r>
                  </m:oMath>
                </a14:m>
                <a:r>
                  <a:rPr lang="zh-CN" altLang="en-US" sz="2800" dirty="0">
                    <a:solidFill>
                      <a:schemeClr val="tx1"/>
                    </a:solidFill>
                    <a:latin typeface="黑体"/>
                    <a:ea typeface="黑体"/>
                    <a:cs typeface="黑体"/>
                  </a:rPr>
                  <a:t>函数的定义为：</a:t>
                </a:r>
                <a14:m>
                  <m:oMath xmlns:m="http://schemas.openxmlformats.org/officeDocument/2006/math">
                    <m:r>
                      <m:rPr>
                        <m:sty m:val="p"/>
                      </m:rPr>
                      <a:rPr lang="el-GR" altLang="zh-CN" sz="2800" i="1" smtClean="0">
                        <a:solidFill>
                          <a:schemeClr val="tx1"/>
                        </a:solidFill>
                        <a:latin typeface="Cambria Math" panose="02040503050406030204" pitchFamily="18" charset="0"/>
                        <a:ea typeface="Cambria Math" panose="02040503050406030204" pitchFamily="18" charset="0"/>
                      </a:rPr>
                      <m:t>Γ</m:t>
                    </m:r>
                    <m:d>
                      <m:dPr>
                        <m:ctrlPr>
                          <a:rPr lang="en-US" altLang="zh-CN" sz="2800" b="0" i="1" smtClean="0">
                            <a:solidFill>
                              <a:schemeClr val="tx1"/>
                            </a:solidFill>
                            <a:latin typeface="Cambria Math" panose="02040503050406030204" pitchFamily="18" charset="0"/>
                            <a:ea typeface="Cambria Math" panose="02040503050406030204" pitchFamily="18" charset="0"/>
                          </a:rPr>
                        </m:ctrlPr>
                      </m:dPr>
                      <m:e>
                        <m:r>
                          <a:rPr lang="en-US" altLang="zh-CN" sz="2800" b="0" i="1" smtClean="0">
                            <a:solidFill>
                              <a:schemeClr val="tx1"/>
                            </a:solidFill>
                            <a:latin typeface="Cambria Math" panose="02040503050406030204" pitchFamily="18" charset="0"/>
                            <a:ea typeface="Cambria Math" panose="02040503050406030204" pitchFamily="18" charset="0"/>
                          </a:rPr>
                          <m:t>𝑟</m:t>
                        </m:r>
                      </m:e>
                    </m:d>
                    <m:r>
                      <a:rPr lang="en-US" altLang="zh-CN" sz="2800" b="0" i="1" smtClean="0">
                        <a:solidFill>
                          <a:schemeClr val="tx1"/>
                        </a:solidFill>
                        <a:latin typeface="Cambria Math" panose="02040503050406030204" pitchFamily="18" charset="0"/>
                        <a:ea typeface="Cambria Math" panose="02040503050406030204" pitchFamily="18" charset="0"/>
                      </a:rPr>
                      <m:t>=</m:t>
                    </m:r>
                    <m:nary>
                      <m:naryPr>
                        <m:ctrlPr>
                          <a:rPr lang="en-US" altLang="zh-CN" sz="2800" b="0" i="1" smtClean="0">
                            <a:solidFill>
                              <a:schemeClr val="tx1"/>
                            </a:solidFill>
                            <a:latin typeface="Cambria Math" panose="02040503050406030204" pitchFamily="18" charset="0"/>
                            <a:ea typeface="Cambria Math" panose="02040503050406030204" pitchFamily="18" charset="0"/>
                          </a:rPr>
                        </m:ctrlPr>
                      </m:naryPr>
                      <m:sub>
                        <m:r>
                          <m:rPr>
                            <m:brk m:alnAt="23"/>
                          </m:rPr>
                          <a:rPr lang="en-US" altLang="zh-CN" sz="2800" b="0" i="1" smtClean="0">
                            <a:solidFill>
                              <a:schemeClr val="tx1"/>
                            </a:solidFill>
                            <a:latin typeface="Cambria Math" panose="02040503050406030204" pitchFamily="18" charset="0"/>
                            <a:ea typeface="Cambria Math" panose="02040503050406030204" pitchFamily="18" charset="0"/>
                          </a:rPr>
                          <m:t>0</m:t>
                        </m:r>
                      </m:sub>
                      <m:sup>
                        <m:r>
                          <a:rPr lang="en-US" altLang="zh-CN" sz="2800" b="0" i="1" smtClean="0">
                            <a:solidFill>
                              <a:schemeClr val="tx1"/>
                            </a:solidFill>
                            <a:latin typeface="Cambria Math" panose="02040503050406030204" pitchFamily="18" charset="0"/>
                            <a:ea typeface="Cambria Math" panose="02040503050406030204" pitchFamily="18" charset="0"/>
                          </a:rPr>
                          <m:t>∞</m:t>
                        </m:r>
                      </m:sup>
                      <m:e>
                        <m:sSup>
                          <m:sSupPr>
                            <m:ctrlPr>
                              <a:rPr lang="en-US" altLang="zh-CN" sz="2800" b="0" i="1" smtClean="0">
                                <a:solidFill>
                                  <a:schemeClr val="tx1"/>
                                </a:solidFill>
                                <a:latin typeface="Cambria Math" panose="02040503050406030204" pitchFamily="18" charset="0"/>
                                <a:ea typeface="Cambria Math" panose="02040503050406030204"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rPr>
                              <m:t>𝑥</m:t>
                            </m:r>
                          </m:e>
                          <m:sup>
                            <m:r>
                              <a:rPr lang="en-US" altLang="zh-CN" sz="2800" b="0" i="1" smtClean="0">
                                <a:solidFill>
                                  <a:schemeClr val="tx1"/>
                                </a:solidFill>
                                <a:latin typeface="Cambria Math" panose="02040503050406030204" pitchFamily="18" charset="0"/>
                                <a:ea typeface="Cambria Math" panose="02040503050406030204" pitchFamily="18" charset="0"/>
                              </a:rPr>
                              <m:t>𝑟</m:t>
                            </m:r>
                            <m:r>
                              <a:rPr lang="en-US" altLang="zh-CN" sz="2800" b="0" i="1" smtClean="0">
                                <a:solidFill>
                                  <a:schemeClr val="tx1"/>
                                </a:solidFill>
                                <a:latin typeface="Cambria Math" panose="02040503050406030204" pitchFamily="18" charset="0"/>
                                <a:ea typeface="Cambria Math" panose="02040503050406030204" pitchFamily="18" charset="0"/>
                              </a:rPr>
                              <m:t>−1</m:t>
                            </m:r>
                          </m:sup>
                        </m:sSup>
                      </m:e>
                    </m:nary>
                    <m:sSup>
                      <m:sSupPr>
                        <m:ctrlPr>
                          <a:rPr lang="en-US" altLang="zh-CN" sz="2800" b="0" i="1" smtClean="0">
                            <a:solidFill>
                              <a:schemeClr val="tx1"/>
                            </a:solidFill>
                            <a:latin typeface="Cambria Math" panose="02040503050406030204" pitchFamily="18" charset="0"/>
                            <a:ea typeface="Cambria Math" panose="02040503050406030204"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rPr>
                          <m:t>𝑒</m:t>
                        </m:r>
                      </m:e>
                      <m:sup>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𝑥</m:t>
                        </m:r>
                      </m:sup>
                    </m:sSup>
                    <m:r>
                      <a:rPr lang="en-US" altLang="zh-CN" sz="2800" b="0" i="1" smtClean="0">
                        <a:solidFill>
                          <a:schemeClr val="tx1"/>
                        </a:solidFill>
                        <a:latin typeface="Cambria Math" panose="02040503050406030204" pitchFamily="18" charset="0"/>
                        <a:ea typeface="Cambria Math" panose="02040503050406030204" pitchFamily="18" charset="0"/>
                      </a:rPr>
                      <m:t>𝑑𝑥</m:t>
                    </m:r>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4" name="Content Placeholder 2">
                <a:extLst>
                  <a:ext uri="{FF2B5EF4-FFF2-40B4-BE49-F238E27FC236}">
                    <a16:creationId xmlns:a16="http://schemas.microsoft.com/office/drawing/2014/main" id="{6E22E6D5-2BD0-7243-8055-BD1C187C94C7}"/>
                  </a:ext>
                </a:extLst>
              </p:cNvPr>
              <p:cNvSpPr txBox="1">
                <a:spLocks noRot="1" noChangeAspect="1" noMove="1" noResize="1" noEditPoints="1" noAdjustHandles="1" noChangeArrowheads="1" noChangeShapeType="1" noTextEdit="1"/>
              </p:cNvSpPr>
              <p:nvPr/>
            </p:nvSpPr>
            <p:spPr>
              <a:xfrm>
                <a:off x="834867" y="3006671"/>
                <a:ext cx="10000784" cy="1756813"/>
              </a:xfrm>
              <a:prstGeom prst="rect">
                <a:avLst/>
              </a:prstGeom>
              <a:blipFill>
                <a:blip r:embed="rId3"/>
                <a:stretch>
                  <a:fillRect l="-1142" t="-46043" b="-5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4C45B02-3B79-E647-A17F-8A3871EE469F}"/>
                  </a:ext>
                </a:extLst>
              </p:cNvPr>
              <p:cNvSpPr txBox="1">
                <a:spLocks/>
              </p:cNvSpPr>
              <p:nvPr/>
            </p:nvSpPr>
            <p:spPr>
              <a:xfrm>
                <a:off x="834867" y="3913069"/>
                <a:ext cx="4683064" cy="125802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期望值</a:t>
                </a:r>
                <a:r>
                  <a:rPr lang="zh-CN" altLang="en-US" sz="2800" dirty="0">
                    <a:solidFill>
                      <a:srgbClr val="FF0000"/>
                    </a:solidFill>
                    <a:latin typeface="黑体" pitchFamily="49" charset="-122"/>
                    <a:ea typeface="黑体" pitchFamily="49" charset="-122"/>
                    <a:cs typeface="Times New Roman" pitchFamily="18" charset="0"/>
                  </a:rPr>
                  <a:t>：</a:t>
                </a:r>
                <a14:m>
                  <m:oMath xmlns:m="http://schemas.openxmlformats.org/officeDocument/2006/math">
                    <m:r>
                      <a:rPr lang="en-US" altLang="zh-CN" sz="2800" b="0" i="1" smtClean="0">
                        <a:solidFill>
                          <a:srgbClr val="000000"/>
                        </a:solidFill>
                        <a:latin typeface="Cambria Math" panose="02040503050406030204" pitchFamily="18" charset="0"/>
                        <a:ea typeface="黑体" pitchFamily="49" charset="-122"/>
                        <a:cs typeface="Times New Roman" pitchFamily="18" charset="0"/>
                      </a:rPr>
                      <m:t>𝐸</m:t>
                    </m:r>
                    <m:d>
                      <m:dPr>
                        <m:ctrlPr>
                          <a:rPr lang="en-US" altLang="zh-CN" sz="2800" b="0" i="1" smtClean="0">
                            <a:solidFill>
                              <a:srgbClr val="00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𝑧</m:t>
                        </m:r>
                      </m:e>
                    </m:d>
                    <m:r>
                      <a:rPr lang="en-US" altLang="zh-CN" sz="2800" b="0" i="1" smtClean="0">
                        <a:solidFill>
                          <a:srgbClr val="000000"/>
                        </a:solidFill>
                        <a:latin typeface="Cambria Math" panose="02040503050406030204" pitchFamily="18" charset="0"/>
                        <a:ea typeface="黑体" pitchFamily="49" charset="-122"/>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𝜇</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𝑘</m:t>
                    </m:r>
                  </m:oMath>
                </a14:m>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方差</a:t>
                </a:r>
                <a:r>
                  <a:rPr lang="zh-CN" altLang="en-US" sz="2800" dirty="0">
                    <a:solidFill>
                      <a:schemeClr val="tx1"/>
                    </a:solidFill>
                    <a:latin typeface="黑体"/>
                    <a:ea typeface="黑体"/>
                    <a:cs typeface="黑体"/>
                  </a:rPr>
                  <a:t>：  </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𝑉</m:t>
                    </m:r>
                    <m:d>
                      <m:dPr>
                        <m:ctrlPr>
                          <a:rPr lang="en-US" altLang="zh-CN" sz="2800" i="1">
                            <a:solidFill>
                              <a:srgbClr val="000000"/>
                            </a:solidFill>
                            <a:latin typeface="Cambria Math" panose="02040503050406030204" pitchFamily="18" charset="0"/>
                            <a:ea typeface="黑体"/>
                            <a:cs typeface="黑体"/>
                          </a:rPr>
                        </m:ctrlPr>
                      </m:dPr>
                      <m:e>
                        <m:r>
                          <a:rPr lang="en-US" altLang="zh-CN" sz="2800" b="0" i="1" smtClean="0">
                            <a:solidFill>
                              <a:srgbClr val="000000"/>
                            </a:solidFill>
                            <a:latin typeface="Cambria Math" panose="02040503050406030204" pitchFamily="18" charset="0"/>
                            <a:ea typeface="黑体" pitchFamily="49" charset="-122"/>
                            <a:cs typeface="Times New Roman" pitchFamily="18" charset="0"/>
                          </a:rPr>
                          <m:t>𝑧</m:t>
                        </m:r>
                      </m:e>
                    </m:d>
                    <m:r>
                      <a:rPr lang="en-US" altLang="zh-CN" sz="2800" i="1">
                        <a:solidFill>
                          <a:schemeClr val="tx1"/>
                        </a:solidFill>
                        <a:latin typeface="Cambria Math" panose="02040503050406030204" pitchFamily="18" charset="0"/>
                        <a:ea typeface="黑体"/>
                      </a:rPr>
                      <m:t>=</m:t>
                    </m:r>
                    <m:sSup>
                      <m:sSupPr>
                        <m:ctrlPr>
                          <a:rPr lang="en-US" altLang="zh-CN" sz="2800" i="1" smtClean="0">
                            <a:solidFill>
                              <a:schemeClr val="tx1"/>
                            </a:solidFill>
                            <a:latin typeface="Cambria Math" panose="02040503050406030204" pitchFamily="18" charset="0"/>
                            <a:ea typeface="黑体"/>
                          </a:rPr>
                        </m:ctrlPr>
                      </m:sSupPr>
                      <m:e>
                        <m:r>
                          <a:rPr lang="en-US" altLang="zh-CN" sz="2800" i="1" smtClean="0">
                            <a:solidFill>
                              <a:schemeClr val="tx1"/>
                            </a:solidFill>
                            <a:latin typeface="Cambria Math" panose="02040503050406030204" pitchFamily="18" charset="0"/>
                            <a:ea typeface="Cambria Math" panose="02040503050406030204" pitchFamily="18" charset="0"/>
                          </a:rPr>
                          <m:t>𝜎</m:t>
                        </m:r>
                      </m:e>
                      <m:sup>
                        <m:r>
                          <a:rPr lang="en-US" altLang="zh-CN" sz="2800" b="0" i="1" smtClean="0">
                            <a:solidFill>
                              <a:schemeClr val="tx1"/>
                            </a:solidFill>
                            <a:latin typeface="Cambria Math" panose="02040503050406030204" pitchFamily="18" charset="0"/>
                            <a:ea typeface="黑体"/>
                          </a:rPr>
                          <m:t>2</m:t>
                        </m:r>
                      </m:sup>
                    </m:sSup>
                    <m:r>
                      <a:rPr lang="en-US" altLang="zh-CN" sz="2800" b="0" i="1" smtClean="0">
                        <a:solidFill>
                          <a:schemeClr val="tx1"/>
                        </a:solidFill>
                        <a:latin typeface="Cambria Math" panose="02040503050406030204" pitchFamily="18" charset="0"/>
                        <a:ea typeface="黑体"/>
                      </a:rPr>
                      <m:t>=2</m:t>
                    </m:r>
                    <m:r>
                      <a:rPr lang="en-US" altLang="zh-CN" sz="2800" b="0" i="1" smtClean="0">
                        <a:solidFill>
                          <a:schemeClr val="tx1"/>
                        </a:solidFill>
                        <a:latin typeface="Cambria Math" panose="02040503050406030204" pitchFamily="18" charset="0"/>
                        <a:ea typeface="黑体"/>
                      </a:rPr>
                      <m:t>𝑘</m:t>
                    </m:r>
                  </m:oMath>
                </a14:m>
                <a:endParaRPr lang="en-US" altLang="zh-CN" sz="2800" dirty="0">
                  <a:solidFill>
                    <a:schemeClr val="tx1"/>
                  </a:solidFill>
                  <a:latin typeface="黑体"/>
                  <a:ea typeface="黑体"/>
                  <a:cs typeface="黑体"/>
                </a:endParaRPr>
              </a:p>
            </p:txBody>
          </p:sp>
        </mc:Choice>
        <mc:Fallback xmlns="">
          <p:sp>
            <p:nvSpPr>
              <p:cNvPr id="5" name="Content Placeholder 2">
                <a:extLst>
                  <a:ext uri="{FF2B5EF4-FFF2-40B4-BE49-F238E27FC236}">
                    <a16:creationId xmlns:a16="http://schemas.microsoft.com/office/drawing/2014/main" id="{B4C45B02-3B79-E647-A17F-8A3871EE469F}"/>
                  </a:ext>
                </a:extLst>
              </p:cNvPr>
              <p:cNvSpPr txBox="1">
                <a:spLocks noRot="1" noChangeAspect="1" noMove="1" noResize="1" noEditPoints="1" noAdjustHandles="1" noChangeArrowheads="1" noChangeShapeType="1" noTextEdit="1"/>
              </p:cNvSpPr>
              <p:nvPr/>
            </p:nvSpPr>
            <p:spPr>
              <a:xfrm>
                <a:off x="834867" y="3913069"/>
                <a:ext cx="4683064" cy="1258021"/>
              </a:xfrm>
              <a:prstGeom prst="rect">
                <a:avLst/>
              </a:prstGeom>
              <a:blipFill>
                <a:blip r:embed="rId4"/>
                <a:stretch>
                  <a:fillRect l="-2439" t="-60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723EABF-C505-6442-91C6-9E396D8393B9}"/>
              </a:ext>
            </a:extLst>
          </p:cNvPr>
          <p:cNvPicPr>
            <a:picLocks noChangeAspect="1"/>
          </p:cNvPicPr>
          <p:nvPr/>
        </p:nvPicPr>
        <p:blipFill>
          <a:blip r:embed="rId5"/>
          <a:stretch>
            <a:fillRect/>
          </a:stretch>
        </p:blipFill>
        <p:spPr>
          <a:xfrm>
            <a:off x="6416565" y="3630709"/>
            <a:ext cx="5550179" cy="3227291"/>
          </a:xfrm>
          <a:prstGeom prst="rect">
            <a:avLst/>
          </a:prstGeom>
        </p:spPr>
      </p:pic>
      <p:sp>
        <p:nvSpPr>
          <p:cNvPr id="8" name="TextBox 7">
            <a:extLst>
              <a:ext uri="{FF2B5EF4-FFF2-40B4-BE49-F238E27FC236}">
                <a16:creationId xmlns:a16="http://schemas.microsoft.com/office/drawing/2014/main" id="{88DC75BE-66A6-D641-A654-569B54B052D0}"/>
              </a:ext>
            </a:extLst>
          </p:cNvPr>
          <p:cNvSpPr txBox="1"/>
          <p:nvPr/>
        </p:nvSpPr>
        <p:spPr>
          <a:xfrm>
            <a:off x="11887914" y="6274675"/>
            <a:ext cx="409903" cy="369332"/>
          </a:xfrm>
          <a:prstGeom prst="rect">
            <a:avLst/>
          </a:prstGeom>
          <a:noFill/>
        </p:spPr>
        <p:txBody>
          <a:bodyPr wrap="square" rtlCol="0">
            <a:spAutoFit/>
          </a:bodyPr>
          <a:lstStyle/>
          <a:p>
            <a:r>
              <a:rPr lang="en-US" i="1" dirty="0"/>
              <a:t>z</a:t>
            </a:r>
          </a:p>
        </p:txBody>
      </p:sp>
    </p:spTree>
    <p:extLst>
      <p:ext uri="{BB962C8B-B14F-4D97-AF65-F5344CB8AC3E}">
        <p14:creationId xmlns:p14="http://schemas.microsoft.com/office/powerpoint/2010/main" val="94252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4A9F3D1-6B5D-5B49-BCF7-E5E8FBF188D1}"/>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中心极限定理</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9468F-2BAB-E24F-B991-CF56834E17CF}"/>
                  </a:ext>
                </a:extLst>
              </p:cNvPr>
              <p:cNvSpPr txBox="1">
                <a:spLocks/>
              </p:cNvSpPr>
              <p:nvPr/>
            </p:nvSpPr>
            <p:spPr>
              <a:xfrm>
                <a:off x="1095608" y="1249858"/>
                <a:ext cx="1000078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中心极限定理：对于</a:t>
                </a:r>
                <a:r>
                  <a:rPr lang="en-US" altLang="zh-CN" sz="2800" dirty="0">
                    <a:solidFill>
                      <a:schemeClr val="tx1"/>
                    </a:solidFill>
                    <a:latin typeface="黑体"/>
                    <a:ea typeface="黑体"/>
                    <a:cs typeface="黑体"/>
                  </a:rPr>
                  <a:t>n</a:t>
                </a:r>
                <a:r>
                  <a:rPr lang="zh-CN" altLang="en-US" sz="2800" dirty="0">
                    <a:solidFill>
                      <a:schemeClr val="tx1"/>
                    </a:solidFill>
                    <a:latin typeface="黑体"/>
                    <a:ea typeface="黑体"/>
                    <a:cs typeface="黑体"/>
                  </a:rPr>
                  <a:t>个互相独立的符合任意的概率分布函数的变量</a:t>
                </a:r>
                <a:r>
                  <a:rPr lang="en-US" altLang="zh-CN" sz="2800" i="1" dirty="0">
                    <a:solidFill>
                      <a:srgbClr val="095BA8"/>
                    </a:solidFill>
                    <a:latin typeface="Times New Roman" panose="02020603050405020304" pitchFamily="18" charset="0"/>
                    <a:ea typeface="黑体"/>
                    <a:cs typeface="Times New Roman" panose="02020603050405020304" pitchFamily="18" charset="0"/>
                  </a:rPr>
                  <a:t>x</a:t>
                </a:r>
                <a:r>
                  <a:rPr lang="en-US" altLang="zh-CN" sz="2800" i="1" baseline="-25000" dirty="0">
                    <a:solidFill>
                      <a:srgbClr val="095BA8"/>
                    </a:solidFill>
                    <a:latin typeface="Times New Roman" panose="02020603050405020304" pitchFamily="18" charset="0"/>
                    <a:ea typeface="黑体"/>
                    <a:cs typeface="Times New Roman" panose="02020603050405020304" pitchFamily="18" charset="0"/>
                  </a:rPr>
                  <a:t>1</a:t>
                </a:r>
                <a:r>
                  <a:rPr lang="en-US" altLang="zh-CN" sz="2800" i="1" dirty="0">
                    <a:solidFill>
                      <a:srgbClr val="0070C0"/>
                    </a:solidFill>
                    <a:latin typeface="黑体"/>
                    <a:ea typeface="黑体"/>
                    <a:cs typeface="黑体"/>
                  </a:rPr>
                  <a:t>,…,</a:t>
                </a:r>
                <a:r>
                  <a:rPr lang="en-US" altLang="zh-CN" sz="2800" i="1" dirty="0" err="1">
                    <a:solidFill>
                      <a:srgbClr val="095BA8"/>
                    </a:solidFill>
                    <a:latin typeface="Times New Roman" panose="02020603050405020304" pitchFamily="18" charset="0"/>
                    <a:ea typeface="黑体"/>
                    <a:cs typeface="Times New Roman" panose="02020603050405020304" pitchFamily="18" charset="0"/>
                  </a:rPr>
                  <a:t>x</a:t>
                </a:r>
                <a:r>
                  <a:rPr lang="en-US" altLang="zh-CN" sz="2800" i="1" baseline="-25000" dirty="0" err="1">
                    <a:solidFill>
                      <a:srgbClr val="095BA8"/>
                    </a:solidFill>
                    <a:latin typeface="Times New Roman" panose="02020603050405020304" pitchFamily="18" charset="0"/>
                    <a:ea typeface="黑体"/>
                    <a:cs typeface="Times New Roman" panose="02020603050405020304" pitchFamily="18" charset="0"/>
                  </a:rPr>
                  <a:t>n</a:t>
                </a:r>
                <a:r>
                  <a:rPr lang="zh-CN" altLang="en-US" sz="2800" dirty="0">
                    <a:solidFill>
                      <a:schemeClr val="tx1"/>
                    </a:solidFill>
                    <a:latin typeface="黑体"/>
                    <a:ea typeface="黑体"/>
                    <a:cs typeface="黑体"/>
                  </a:rPr>
                  <a:t>（要求各自的平均值</a:t>
                </a:r>
                <a:r>
                  <a:rPr lang="en-US" altLang="zh-CN" sz="2800" dirty="0" err="1">
                    <a:solidFill>
                      <a:srgbClr val="095BA8"/>
                    </a:solidFill>
                    <a:latin typeface="Times New Roman" panose="02020603050405020304" pitchFamily="18" charset="0"/>
                    <a:ea typeface="黑体"/>
                    <a:cs typeface="Times New Roman" panose="02020603050405020304" pitchFamily="18" charset="0"/>
                  </a:rPr>
                  <a:t>μ</a:t>
                </a:r>
                <a:r>
                  <a:rPr lang="en-US" altLang="zh-CN" sz="2800" baseline="-25000" dirty="0" err="1">
                    <a:solidFill>
                      <a:srgbClr val="095BA8"/>
                    </a:solidFill>
                    <a:latin typeface="Times New Roman" panose="02020603050405020304" pitchFamily="18" charset="0"/>
                    <a:ea typeface="黑体"/>
                    <a:cs typeface="Times New Roman" panose="02020603050405020304" pitchFamily="18" charset="0"/>
                  </a:rPr>
                  <a:t>i</a:t>
                </a:r>
                <a:r>
                  <a:rPr lang="zh-CN" altLang="en-US" sz="2800" dirty="0">
                    <a:solidFill>
                      <a:schemeClr val="tx1"/>
                    </a:solidFill>
                    <a:latin typeface="黑体"/>
                    <a:ea typeface="黑体"/>
                    <a:cs typeface="黑体"/>
                  </a:rPr>
                  <a:t>和方差</a:t>
                </a:r>
                <a14:m>
                  <m:oMath xmlns:m="http://schemas.openxmlformats.org/officeDocument/2006/math">
                    <m:sSubSup>
                      <m:sSubSupPr>
                        <m:ctrlPr>
                          <a:rPr lang="en-US" altLang="zh-CN" sz="2800" i="1" smtClean="0">
                            <a:solidFill>
                              <a:srgbClr val="0070C0"/>
                            </a:solidFill>
                            <a:latin typeface="Cambria Math" panose="02040503050406030204" pitchFamily="18" charset="0"/>
                            <a:ea typeface="黑体"/>
                          </a:rPr>
                        </m:ctrlPr>
                      </m:sSubSupPr>
                      <m:e>
                        <m:r>
                          <a:rPr lang="en-US" altLang="zh-CN" sz="2800" i="1" smtClean="0">
                            <a:solidFill>
                              <a:srgbClr val="0070C0"/>
                            </a:solidFill>
                            <a:latin typeface="Cambria Math" panose="02040503050406030204" pitchFamily="18" charset="0"/>
                            <a:ea typeface="Cambria Math" panose="02040503050406030204" pitchFamily="18" charset="0"/>
                          </a:rPr>
                          <m:t>𝜎</m:t>
                        </m:r>
                      </m:e>
                      <m:sub>
                        <m:r>
                          <a:rPr lang="en-US" altLang="zh-CN" sz="2800" b="0" i="1" smtClean="0">
                            <a:solidFill>
                              <a:srgbClr val="0070C0"/>
                            </a:solidFill>
                            <a:latin typeface="Cambria Math" panose="02040503050406030204" pitchFamily="18" charset="0"/>
                            <a:ea typeface="黑体"/>
                          </a:rPr>
                          <m:t>𝑖</m:t>
                        </m:r>
                      </m:sub>
                      <m:sup>
                        <m:r>
                          <a:rPr lang="en-US" altLang="zh-CN" sz="2800" b="0" i="1" smtClean="0">
                            <a:solidFill>
                              <a:srgbClr val="0070C0"/>
                            </a:solidFill>
                            <a:latin typeface="Cambria Math" panose="02040503050406030204" pitchFamily="18" charset="0"/>
                            <a:ea typeface="黑体"/>
                          </a:rPr>
                          <m:t>2</m:t>
                        </m:r>
                      </m:sup>
                    </m:sSubSup>
                  </m:oMath>
                </a14:m>
                <a:r>
                  <a:rPr lang="zh-CN" altLang="en-US" sz="2800" dirty="0">
                    <a:solidFill>
                      <a:schemeClr val="tx1"/>
                    </a:solidFill>
                    <a:latin typeface="黑体"/>
                    <a:ea typeface="黑体"/>
                    <a:cs typeface="黑体"/>
                  </a:rPr>
                  <a:t>是有限的），它们的和</a:t>
                </a:r>
                <a14:m>
                  <m:oMath xmlns:m="http://schemas.openxmlformats.org/officeDocument/2006/math">
                    <m:r>
                      <a:rPr lang="en-US" altLang="zh-CN" sz="2800" i="1" smtClean="0">
                        <a:solidFill>
                          <a:srgbClr val="0070C0"/>
                        </a:solidFill>
                        <a:latin typeface="Cambria Math" panose="02040503050406030204" pitchFamily="18" charset="0"/>
                        <a:ea typeface="黑体"/>
                        <a:cs typeface="黑体"/>
                      </a:rPr>
                      <m:t>𝑋</m:t>
                    </m:r>
                    <m:r>
                      <a:rPr lang="en-US" altLang="zh-CN" sz="2800" i="1" smtClean="0">
                        <a:solidFill>
                          <a:srgbClr val="0070C0"/>
                        </a:solidFill>
                        <a:latin typeface="Cambria Math" panose="02040503050406030204" pitchFamily="18" charset="0"/>
                        <a:ea typeface="黑体"/>
                        <a:cs typeface="黑体"/>
                      </a:rPr>
                      <m:t>=</m:t>
                    </m:r>
                    <m:nary>
                      <m:naryPr>
                        <m:chr m:val="∑"/>
                        <m:subHide m:val="on"/>
                        <m:supHide m:val="on"/>
                        <m:ctrlPr>
                          <a:rPr lang="en-US" altLang="zh-CN" sz="2800" i="1">
                            <a:solidFill>
                              <a:srgbClr val="0070C0"/>
                            </a:solidFill>
                            <a:latin typeface="Cambria Math" panose="02040503050406030204" pitchFamily="18" charset="0"/>
                            <a:ea typeface="黑体"/>
                          </a:rPr>
                        </m:ctrlPr>
                      </m:naryPr>
                      <m:sub/>
                      <m:sup/>
                      <m:e>
                        <m:sSub>
                          <m:sSubPr>
                            <m:ctrlPr>
                              <a:rPr lang="en-US" altLang="zh-CN" sz="2800" i="1">
                                <a:solidFill>
                                  <a:srgbClr val="0070C0"/>
                                </a:solidFill>
                                <a:latin typeface="Cambria Math" panose="02040503050406030204" pitchFamily="18" charset="0"/>
                                <a:ea typeface="黑体"/>
                              </a:rPr>
                            </m:ctrlPr>
                          </m:sSubPr>
                          <m:e>
                            <m:r>
                              <a:rPr lang="en-US" altLang="zh-CN" sz="2800" i="1">
                                <a:solidFill>
                                  <a:srgbClr val="0070C0"/>
                                </a:solidFill>
                                <a:latin typeface="Cambria Math" panose="02040503050406030204" pitchFamily="18" charset="0"/>
                                <a:ea typeface="黑体"/>
                              </a:rPr>
                              <m:t>𝑥</m:t>
                            </m:r>
                          </m:e>
                          <m:sub>
                            <m:r>
                              <a:rPr lang="en-US" altLang="zh-CN" sz="2800" i="1">
                                <a:solidFill>
                                  <a:srgbClr val="0070C0"/>
                                </a:solidFill>
                                <a:latin typeface="Cambria Math" panose="02040503050406030204" pitchFamily="18" charset="0"/>
                                <a:ea typeface="黑体"/>
                              </a:rPr>
                              <m:t>𝑖</m:t>
                            </m:r>
                          </m:sub>
                        </m:sSub>
                      </m:e>
                    </m:nary>
                  </m:oMath>
                </a14:m>
                <a:r>
                  <a:rPr lang="zh-CN" altLang="en-US" sz="2800" dirty="0">
                    <a:solidFill>
                      <a:schemeClr val="tx1"/>
                    </a:solidFill>
                    <a:latin typeface="黑体"/>
                    <a:ea typeface="黑体"/>
                    <a:cs typeface="黑体"/>
                  </a:rPr>
                  <a:t>在</a:t>
                </a:r>
                <a:r>
                  <a:rPr lang="en-US" altLang="zh-CN" sz="2800" dirty="0">
                    <a:solidFill>
                      <a:srgbClr val="0070C0"/>
                    </a:solidFill>
                    <a:latin typeface="黑体"/>
                    <a:ea typeface="黑体"/>
                    <a:cs typeface="黑体"/>
                  </a:rPr>
                  <a:t>n→∞</a:t>
                </a:r>
                <a:r>
                  <a:rPr lang="zh-CN" altLang="en-US" sz="2800" dirty="0">
                    <a:solidFill>
                      <a:schemeClr val="tx1"/>
                    </a:solidFill>
                    <a:latin typeface="黑体"/>
                    <a:ea typeface="黑体"/>
                    <a:cs typeface="黑体"/>
                  </a:rPr>
                  <a:t>时符合平均值为</a:t>
                </a:r>
                <a14:m>
                  <m:oMath xmlns:m="http://schemas.openxmlformats.org/officeDocument/2006/math">
                    <m:nary>
                      <m:naryPr>
                        <m:chr m:val="∑"/>
                        <m:subHide m:val="on"/>
                        <m:supHide m:val="on"/>
                        <m:ctrlPr>
                          <a:rPr lang="zh-CN" altLang="en-US" sz="2800" i="1" smtClean="0">
                            <a:solidFill>
                              <a:srgbClr val="0070C0"/>
                            </a:solidFill>
                            <a:latin typeface="Cambria Math" panose="02040503050406030204" pitchFamily="18" charset="0"/>
                            <a:ea typeface="黑体"/>
                          </a:rPr>
                        </m:ctrlPr>
                      </m:naryPr>
                      <m:sub/>
                      <m:sup/>
                      <m:e>
                        <m:sSub>
                          <m:sSubPr>
                            <m:ctrlPr>
                              <a:rPr lang="en-US" altLang="zh-CN" sz="2800" i="1" smtClean="0">
                                <a:solidFill>
                                  <a:srgbClr val="0070C0"/>
                                </a:solidFill>
                                <a:latin typeface="Cambria Math" panose="02040503050406030204" pitchFamily="18" charset="0"/>
                                <a:ea typeface="黑体"/>
                              </a:rPr>
                            </m:ctrlPr>
                          </m:sSubPr>
                          <m:e>
                            <m:r>
                              <a:rPr lang="en-US" altLang="zh-CN" sz="2800" i="1" smtClean="0">
                                <a:solidFill>
                                  <a:srgbClr val="0070C0"/>
                                </a:solidFill>
                                <a:latin typeface="Cambria Math" panose="02040503050406030204" pitchFamily="18" charset="0"/>
                                <a:ea typeface="Cambria Math" panose="02040503050406030204" pitchFamily="18" charset="0"/>
                              </a:rPr>
                              <m:t>𝜇</m:t>
                            </m:r>
                          </m:e>
                          <m:sub>
                            <m:r>
                              <a:rPr lang="en-US" altLang="zh-CN" sz="2800" b="0" i="1" smtClean="0">
                                <a:solidFill>
                                  <a:srgbClr val="0070C0"/>
                                </a:solidFill>
                                <a:latin typeface="Cambria Math" panose="02040503050406030204" pitchFamily="18" charset="0"/>
                                <a:ea typeface="黑体"/>
                              </a:rPr>
                              <m:t>𝑖</m:t>
                            </m:r>
                          </m:sub>
                        </m:sSub>
                      </m:e>
                    </m:nary>
                  </m:oMath>
                </a14:m>
                <a:r>
                  <a:rPr lang="zh-CN" altLang="en-US" sz="2800" dirty="0">
                    <a:solidFill>
                      <a:schemeClr val="tx1"/>
                    </a:solidFill>
                    <a:latin typeface="黑体"/>
                    <a:ea typeface="黑体"/>
                    <a:cs typeface="黑体"/>
                  </a:rPr>
                  <a:t>，方差为</a:t>
                </a:r>
                <a14:m>
                  <m:oMath xmlns:m="http://schemas.openxmlformats.org/officeDocument/2006/math">
                    <m:nary>
                      <m:naryPr>
                        <m:chr m:val="∑"/>
                        <m:subHide m:val="on"/>
                        <m:supHide m:val="on"/>
                        <m:ctrlPr>
                          <a:rPr lang="zh-CN" altLang="en-US" sz="2800" i="1" smtClean="0">
                            <a:solidFill>
                              <a:srgbClr val="0070C0"/>
                            </a:solidFill>
                            <a:latin typeface="Cambria Math" panose="02040503050406030204" pitchFamily="18" charset="0"/>
                            <a:ea typeface="黑体"/>
                          </a:rPr>
                        </m:ctrlPr>
                      </m:naryPr>
                      <m:sub/>
                      <m:sup/>
                      <m:e>
                        <m:sSubSup>
                          <m:sSubSupPr>
                            <m:ctrlPr>
                              <a:rPr lang="en-US" altLang="zh-CN" sz="2800" i="1" smtClean="0">
                                <a:solidFill>
                                  <a:srgbClr val="0070C0"/>
                                </a:solidFill>
                                <a:latin typeface="Cambria Math" panose="02040503050406030204" pitchFamily="18" charset="0"/>
                                <a:ea typeface="黑体"/>
                              </a:rPr>
                            </m:ctrlPr>
                          </m:sSubSupPr>
                          <m:e>
                            <m:r>
                              <a:rPr lang="en-US" altLang="zh-CN" sz="2800" i="1" smtClean="0">
                                <a:solidFill>
                                  <a:srgbClr val="0070C0"/>
                                </a:solidFill>
                                <a:latin typeface="Cambria Math" panose="02040503050406030204" pitchFamily="18" charset="0"/>
                                <a:ea typeface="Cambria Math" panose="02040503050406030204" pitchFamily="18" charset="0"/>
                              </a:rPr>
                              <m:t>𝜎</m:t>
                            </m:r>
                          </m:e>
                          <m:sub>
                            <m:r>
                              <a:rPr lang="en-US" altLang="zh-CN" sz="2800" b="0" i="1" smtClean="0">
                                <a:solidFill>
                                  <a:srgbClr val="0070C0"/>
                                </a:solidFill>
                                <a:latin typeface="Cambria Math" panose="02040503050406030204" pitchFamily="18" charset="0"/>
                                <a:ea typeface="黑体"/>
                              </a:rPr>
                              <m:t>𝑖</m:t>
                            </m:r>
                          </m:sub>
                          <m:sup>
                            <m:r>
                              <a:rPr lang="en-US" altLang="zh-CN" sz="2800" b="0" i="1" smtClean="0">
                                <a:solidFill>
                                  <a:srgbClr val="0070C0"/>
                                </a:solidFill>
                                <a:latin typeface="Cambria Math" panose="02040503050406030204" pitchFamily="18" charset="0"/>
                                <a:ea typeface="黑体"/>
                              </a:rPr>
                              <m:t>2</m:t>
                            </m:r>
                          </m:sup>
                        </m:sSubSup>
                      </m:e>
                    </m:nary>
                  </m:oMath>
                </a14:m>
                <a:r>
                  <a:rPr lang="zh-CN" altLang="en-US" sz="2800" dirty="0">
                    <a:solidFill>
                      <a:schemeClr val="tx1"/>
                    </a:solidFill>
                    <a:latin typeface="黑体"/>
                    <a:ea typeface="黑体"/>
                    <a:cs typeface="黑体"/>
                  </a:rPr>
                  <a:t>的高斯分布。</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26E9468F-2BAB-E24F-B991-CF56834E17CF}"/>
                  </a:ext>
                </a:extLst>
              </p:cNvPr>
              <p:cNvSpPr txBox="1">
                <a:spLocks noRot="1" noChangeAspect="1" noMove="1" noResize="1" noEditPoints="1" noAdjustHandles="1" noChangeArrowheads="1" noChangeShapeType="1" noTextEdit="1"/>
              </p:cNvSpPr>
              <p:nvPr/>
            </p:nvSpPr>
            <p:spPr>
              <a:xfrm>
                <a:off x="1095608" y="1249858"/>
                <a:ext cx="10000784" cy="2179142"/>
              </a:xfrm>
              <a:prstGeom prst="rect">
                <a:avLst/>
              </a:prstGeom>
              <a:blipFill>
                <a:blip r:embed="rId2"/>
                <a:stretch>
                  <a:fillRect l="-2788" t="-2312" r="-1141" b="-31214"/>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5433CE04-EE44-1E4A-9755-D0A3FF46F107}"/>
              </a:ext>
            </a:extLst>
          </p:cNvPr>
          <p:cNvSpPr txBox="1">
            <a:spLocks/>
          </p:cNvSpPr>
          <p:nvPr/>
        </p:nvSpPr>
        <p:spPr>
          <a:xfrm>
            <a:off x="1095608" y="3635164"/>
            <a:ext cx="10000784" cy="217914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在适当条件下，大量相互独立随机变量的均值经适当标准化后依分布收敛于正态分布。这组定理是数理统计学和误差分析的理论基础，指出了大量随机变量之和近似服从正态分布的条件。</a:t>
            </a:r>
            <a:endParaRPr lang="en-US" altLang="zh-CN" sz="2800" dirty="0">
              <a:solidFill>
                <a:schemeClr val="tx1"/>
              </a:solidFill>
              <a:latin typeface="黑体" pitchFamily="49" charset="-122"/>
              <a:ea typeface="黑体" pitchFamily="49" charset="-122"/>
              <a:cs typeface="Times New Roman" pitchFamily="18" charset="0"/>
            </a:endParaRPr>
          </a:p>
        </p:txBody>
      </p:sp>
    </p:spTree>
    <p:extLst>
      <p:ext uri="{BB962C8B-B14F-4D97-AF65-F5344CB8AC3E}">
        <p14:creationId xmlns:p14="http://schemas.microsoft.com/office/powerpoint/2010/main" val="421123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E52670-2310-224D-B2A9-E9D322987CE6}"/>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误差传递公式</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0F12BD-52FB-124E-B8E4-DFAD690F54AB}"/>
                  </a:ext>
                </a:extLst>
              </p:cNvPr>
              <p:cNvSpPr txBox="1">
                <a:spLocks/>
              </p:cNvSpPr>
              <p:nvPr/>
            </p:nvSpPr>
            <p:spPr>
              <a:xfrm>
                <a:off x="834867" y="1249858"/>
                <a:ext cx="10000784" cy="17568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假设</a:t>
                </a:r>
                <a14:m>
                  <m:oMath xmlns:m="http://schemas.openxmlformats.org/officeDocument/2006/math">
                    <m:acc>
                      <m:accPr>
                        <m:chr m:val="⃗"/>
                        <m:ctrlPr>
                          <a:rPr lang="zh-CN" altLang="en-US" sz="2800" i="1" smtClean="0">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r>
                      <a:rPr lang="en-US" altLang="zh-CN" sz="2800" b="0" i="1" smtClean="0">
                        <a:solidFill>
                          <a:schemeClr val="tx1"/>
                        </a:solidFill>
                        <a:latin typeface="Cambria Math" panose="02040503050406030204" pitchFamily="18" charset="0"/>
                        <a:ea typeface="黑体"/>
                      </a:rPr>
                      <m:t>=</m:t>
                    </m:r>
                    <m:d>
                      <m:dPr>
                        <m:ctrlPr>
                          <a:rPr lang="en-US" altLang="zh-CN" sz="2800" b="0" i="1" smtClean="0">
                            <a:solidFill>
                              <a:schemeClr val="tx1"/>
                            </a:solidFill>
                            <a:latin typeface="Cambria Math" panose="02040503050406030204" pitchFamily="18" charset="0"/>
                            <a:ea typeface="黑体"/>
                          </a:rPr>
                        </m:ctrlPr>
                      </m:dPr>
                      <m:e>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1</m:t>
                            </m:r>
                          </m:sub>
                        </m:sSub>
                        <m:r>
                          <a:rPr lang="en-US" altLang="zh-CN" sz="2800" b="0" i="1" smtClean="0">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𝑛</m:t>
                            </m:r>
                          </m:sub>
                        </m:sSub>
                      </m:e>
                    </m:d>
                  </m:oMath>
                </a14:m>
                <a:r>
                  <a:rPr lang="zh-CN" altLang="en-US" sz="2800" dirty="0">
                    <a:solidFill>
                      <a:schemeClr val="tx1"/>
                    </a:solidFill>
                    <a:latin typeface="黑体"/>
                    <a:ea typeface="黑体"/>
                    <a:cs typeface="黑体"/>
                  </a:rPr>
                  <a:t>服从联合概率分布</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𝑓</m:t>
                    </m:r>
                    <m:r>
                      <a:rPr lang="en-US" altLang="zh-CN" sz="2800" b="0" i="1" smtClean="0">
                        <a:solidFill>
                          <a:schemeClr val="tx1"/>
                        </a:solidFill>
                        <a:latin typeface="Cambria Math" panose="02040503050406030204" pitchFamily="18" charset="0"/>
                        <a:ea typeface="黑体"/>
                        <a:cs typeface="黑体"/>
                      </a:rPr>
                      <m:t>(</m:t>
                    </m:r>
                    <m:acc>
                      <m:accPr>
                        <m:chr m:val="⃗"/>
                        <m:ctrlPr>
                          <a:rPr lang="en-US" altLang="zh-CN" sz="2800" b="0" i="1" smtClean="0">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r>
                      <a:rPr lang="en-US" altLang="zh-CN" sz="2800" b="0" i="1" smtClean="0">
                        <a:solidFill>
                          <a:schemeClr val="tx1"/>
                        </a:solidFill>
                        <a:latin typeface="Cambria Math" panose="02040503050406030204" pitchFamily="18" charset="0"/>
                        <a:ea typeface="黑体"/>
                        <a:cs typeface="黑体"/>
                      </a:rPr>
                      <m:t>)</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已知协方差</a:t>
                </a:r>
                <a14:m>
                  <m:oMath xmlns:m="http://schemas.openxmlformats.org/officeDocument/2006/math">
                    <m:sSub>
                      <m:sSubPr>
                        <m:ctrlPr>
                          <a:rPr lang="en-US" altLang="zh-CN" sz="2800" i="1">
                            <a:solidFill>
                              <a:srgbClr val="000000"/>
                            </a:solidFill>
                            <a:latin typeface="Cambria Math" panose="02040503050406030204" pitchFamily="18" charset="0"/>
                            <a:ea typeface="黑体" pitchFamily="49" charset="-122"/>
                            <a:cs typeface="Times New Roman" pitchFamily="18" charset="0"/>
                          </a:rPr>
                        </m:ctrlPr>
                      </m:sSubPr>
                      <m:e>
                        <m:r>
                          <a:rPr lang="en-US" altLang="zh-CN" sz="2800" i="1">
                            <a:solidFill>
                              <a:srgbClr val="000000"/>
                            </a:solidFill>
                            <a:latin typeface="Cambria Math" panose="02040503050406030204" pitchFamily="18" charset="0"/>
                            <a:ea typeface="黑体" pitchFamily="49" charset="-122"/>
                            <a:cs typeface="Times New Roman" pitchFamily="18" charset="0"/>
                          </a:rPr>
                          <m:t>𝑉</m:t>
                        </m:r>
                      </m:e>
                      <m:sub>
                        <m:r>
                          <a:rPr lang="en-US" altLang="zh-CN" sz="2800" i="1">
                            <a:solidFill>
                              <a:srgbClr val="000000"/>
                            </a:solidFill>
                            <a:latin typeface="Cambria Math" panose="02040503050406030204" pitchFamily="18" charset="0"/>
                            <a:ea typeface="黑体" pitchFamily="49" charset="-122"/>
                            <a:cs typeface="Times New Roman" pitchFamily="18" charset="0"/>
                          </a:rPr>
                          <m:t>𝑖𝑗</m:t>
                        </m:r>
                      </m:sub>
                    </m:sSub>
                    <m:r>
                      <a:rPr lang="en-US" altLang="zh-CN" sz="2800" i="1">
                        <a:solidFill>
                          <a:schemeClr val="tx1"/>
                        </a:solidFill>
                        <a:latin typeface="Cambria Math" panose="02040503050406030204" pitchFamily="18" charset="0"/>
                        <a:ea typeface="黑体"/>
                      </a:rPr>
                      <m:t>=</m:t>
                    </m:r>
                    <m:r>
                      <m:rPr>
                        <m:sty m:val="p"/>
                      </m:rPr>
                      <a:rPr lang="en-US" altLang="zh-CN" sz="2800" b="0" i="0" smtClean="0">
                        <a:solidFill>
                          <a:schemeClr val="tx1"/>
                        </a:solidFill>
                        <a:latin typeface="Cambria Math" panose="02040503050406030204" pitchFamily="18" charset="0"/>
                        <a:ea typeface="黑体"/>
                      </a:rPr>
                      <m:t>Cov</m:t>
                    </m:r>
                    <m:r>
                      <a:rPr lang="en-US" altLang="zh-CN" sz="2800" b="0" i="1" smtClean="0">
                        <a:solidFill>
                          <a:schemeClr val="tx1"/>
                        </a:solidFill>
                        <a:latin typeface="Cambria Math" panose="02040503050406030204" pitchFamily="18" charset="0"/>
                        <a:ea typeface="黑体"/>
                      </a:rPr>
                      <m:t>[</m:t>
                    </m:r>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𝑥</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𝑖</m:t>
                        </m:r>
                      </m:sub>
                    </m:sSub>
                    <m:sSub>
                      <m:sSubPr>
                        <m:ctrlP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𝑥</m:t>
                        </m:r>
                      </m:e>
                      <m:sub>
                        <m:r>
                          <a:rPr lang="en-US" altLang="zh-CN" sz="2800" i="1">
                            <a:solidFill>
                              <a:srgbClr val="000000"/>
                            </a:solidFill>
                            <a:latin typeface="Cambria Math" panose="02040503050406030204" pitchFamily="18" charset="0"/>
                            <a:ea typeface="Cambria Math" panose="02040503050406030204" pitchFamily="18" charset="0"/>
                            <a:cs typeface="Times New Roman" pitchFamily="18" charset="0"/>
                          </a:rPr>
                          <m:t>𝑗</m:t>
                        </m:r>
                      </m:sub>
                    </m:sSub>
                    <m:r>
                      <a:rPr lang="en-US" altLang="zh-CN" sz="2800" b="0" i="1" smtClean="0">
                        <a:solidFill>
                          <a:srgbClr val="000000"/>
                        </a:solidFill>
                        <a:latin typeface="Cambria Math" panose="02040503050406030204" pitchFamily="18" charset="0"/>
                        <a:ea typeface="Cambria Math" panose="02040503050406030204" pitchFamily="18" charset="0"/>
                        <a:cs typeface="Times New Roman" pitchFamily="18" charset="0"/>
                      </a:rPr>
                      <m:t>]</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期望</a:t>
                </a:r>
                <a14:m>
                  <m:oMath xmlns:m="http://schemas.openxmlformats.org/officeDocument/2006/math">
                    <m:acc>
                      <m:accPr>
                        <m:chr m:val="⃗"/>
                        <m:ctrlPr>
                          <a:rPr lang="zh-CN" altLang="en-US" sz="2800" i="1" dirty="0" smtClean="0">
                            <a:solidFill>
                              <a:schemeClr val="tx1"/>
                            </a:solidFill>
                            <a:latin typeface="Cambria Math" panose="02040503050406030204" pitchFamily="18" charset="0"/>
                            <a:ea typeface="黑体"/>
                          </a:rPr>
                        </m:ctrlPr>
                      </m:accPr>
                      <m:e>
                        <m:r>
                          <a:rPr lang="zh-CN" altLang="en-US" sz="2800" i="1" dirty="0" smtClean="0">
                            <a:solidFill>
                              <a:schemeClr val="tx1"/>
                            </a:solidFill>
                            <a:latin typeface="Cambria Math" panose="02040503050406030204" pitchFamily="18" charset="0"/>
                            <a:ea typeface="黑体"/>
                          </a:rPr>
                          <m:t>𝜇</m:t>
                        </m:r>
                      </m:e>
                    </m:acc>
                    <m:r>
                      <a:rPr lang="en-US" altLang="zh-CN" sz="2800" b="0" i="1" dirty="0" smtClean="0">
                        <a:solidFill>
                          <a:schemeClr val="tx1"/>
                        </a:solidFill>
                        <a:latin typeface="Cambria Math" panose="02040503050406030204" pitchFamily="18" charset="0"/>
                        <a:ea typeface="黑体"/>
                      </a:rPr>
                      <m:t>=</m:t>
                    </m:r>
                    <m:r>
                      <a:rPr lang="en-US" altLang="zh-CN" sz="2800" b="0" i="1" dirty="0" smtClean="0">
                        <a:solidFill>
                          <a:schemeClr val="tx1"/>
                        </a:solidFill>
                        <a:latin typeface="Cambria Math" panose="02040503050406030204" pitchFamily="18" charset="0"/>
                        <a:ea typeface="黑体"/>
                      </a:rPr>
                      <m:t>𝐸</m:t>
                    </m:r>
                    <m:r>
                      <a:rPr lang="en-US" altLang="zh-CN" sz="2800" b="0" i="1" dirty="0" smtClean="0">
                        <a:solidFill>
                          <a:schemeClr val="tx1"/>
                        </a:solidFill>
                        <a:latin typeface="Cambria Math" panose="02040503050406030204" pitchFamily="18" charset="0"/>
                        <a:ea typeface="黑体"/>
                      </a:rPr>
                      <m:t>[</m:t>
                    </m:r>
                    <m:acc>
                      <m:accPr>
                        <m:chr m:val="⃗"/>
                        <m:ctrlPr>
                          <a:rPr lang="en-US" altLang="zh-CN" sz="2800" b="0" i="1" dirty="0" smtClean="0">
                            <a:solidFill>
                              <a:schemeClr val="tx1"/>
                            </a:solidFill>
                            <a:latin typeface="Cambria Math" panose="02040503050406030204" pitchFamily="18" charset="0"/>
                            <a:ea typeface="黑体"/>
                          </a:rPr>
                        </m:ctrlPr>
                      </m:accPr>
                      <m:e>
                        <m:r>
                          <a:rPr lang="en-US" altLang="zh-CN" sz="2800" b="0" i="1" dirty="0" smtClean="0">
                            <a:solidFill>
                              <a:schemeClr val="tx1"/>
                            </a:solidFill>
                            <a:latin typeface="Cambria Math" panose="02040503050406030204" pitchFamily="18" charset="0"/>
                            <a:ea typeface="黑体"/>
                          </a:rPr>
                          <m:t>𝑥</m:t>
                        </m:r>
                      </m:e>
                    </m:acc>
                    <m:r>
                      <a:rPr lang="en-US" altLang="zh-CN" sz="2800" b="0" i="1" dirty="0" smtClean="0">
                        <a:solidFill>
                          <a:schemeClr val="tx1"/>
                        </a:solidFill>
                        <a:latin typeface="Cambria Math" panose="02040503050406030204" pitchFamily="18" charset="0"/>
                        <a:ea typeface="黑体"/>
                      </a:rPr>
                      <m:t>]</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现有一函数</a:t>
                </a:r>
                <a14:m>
                  <m:oMath xmlns:m="http://schemas.openxmlformats.org/officeDocument/2006/math">
                    <m:r>
                      <a:rPr lang="en-US" altLang="zh-CN" sz="2800" b="0" i="1" dirty="0" smtClean="0">
                        <a:solidFill>
                          <a:schemeClr val="tx1"/>
                        </a:solidFill>
                        <a:latin typeface="Cambria Math" panose="02040503050406030204" pitchFamily="18" charset="0"/>
                        <a:ea typeface="黑体"/>
                      </a:rPr>
                      <m:t>𝑦</m:t>
                    </m:r>
                    <m:r>
                      <a:rPr lang="en-US" altLang="zh-CN" sz="2800" b="0" i="1" dirty="0" smtClean="0">
                        <a:solidFill>
                          <a:schemeClr val="tx1"/>
                        </a:solidFill>
                        <a:latin typeface="Cambria Math" panose="02040503050406030204" pitchFamily="18" charset="0"/>
                        <a:ea typeface="黑体"/>
                      </a:rPr>
                      <m:t>(</m:t>
                    </m:r>
                    <m:acc>
                      <m:accPr>
                        <m:chr m:val="⃗"/>
                        <m:ctrlPr>
                          <a:rPr lang="en-US" altLang="zh-CN" sz="2800" i="1" dirty="0">
                            <a:solidFill>
                              <a:schemeClr val="tx1"/>
                            </a:solidFill>
                            <a:latin typeface="Cambria Math" panose="02040503050406030204" pitchFamily="18" charset="0"/>
                            <a:ea typeface="黑体"/>
                          </a:rPr>
                        </m:ctrlPr>
                      </m:accPr>
                      <m:e>
                        <m:r>
                          <a:rPr lang="en-US" altLang="zh-CN" sz="2800" i="1" dirty="0">
                            <a:solidFill>
                              <a:schemeClr val="tx1"/>
                            </a:solidFill>
                            <a:latin typeface="Cambria Math" panose="02040503050406030204" pitchFamily="18" charset="0"/>
                            <a:ea typeface="黑体"/>
                          </a:rPr>
                          <m:t>𝑥</m:t>
                        </m:r>
                      </m:e>
                    </m:acc>
                    <m:r>
                      <a:rPr lang="en-US" altLang="zh-CN" sz="2800" b="0" i="1" dirty="0" smtClean="0">
                        <a:solidFill>
                          <a:schemeClr val="tx1"/>
                        </a:solidFill>
                        <a:latin typeface="Cambria Math" panose="02040503050406030204" pitchFamily="18" charset="0"/>
                        <a:ea typeface="黑体"/>
                      </a:rPr>
                      <m:t>)</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其期望值</a:t>
                </a:r>
                <a14:m>
                  <m:oMath xmlns:m="http://schemas.openxmlformats.org/officeDocument/2006/math">
                    <m:r>
                      <a:rPr lang="en-US" altLang="zh-CN" sz="2800" i="1" dirty="0">
                        <a:solidFill>
                          <a:schemeClr val="tx1"/>
                        </a:solidFill>
                        <a:latin typeface="Cambria Math" panose="02040503050406030204" pitchFamily="18" charset="0"/>
                        <a:ea typeface="黑体"/>
                      </a:rPr>
                      <m:t>𝐸</m:t>
                    </m:r>
                    <m:d>
                      <m:dPr>
                        <m:begChr m:val="["/>
                        <m:endChr m:val="]"/>
                        <m:ctrlPr>
                          <a:rPr lang="en-US" altLang="zh-CN" sz="2800" b="0" i="1" dirty="0" smtClean="0">
                            <a:solidFill>
                              <a:schemeClr val="tx1"/>
                            </a:solidFill>
                            <a:latin typeface="Cambria Math" panose="02040503050406030204" pitchFamily="18" charset="0"/>
                            <a:ea typeface="黑体"/>
                          </a:rPr>
                        </m:ctrlPr>
                      </m:dPr>
                      <m:e>
                        <m:r>
                          <m:rPr>
                            <m:sty m:val="p"/>
                          </m:rPr>
                          <a:rPr lang="en-US" altLang="zh-CN" sz="2800" dirty="0">
                            <a:solidFill>
                              <a:schemeClr val="tx1"/>
                            </a:solidFill>
                            <a:latin typeface="Cambria Math" panose="02040503050406030204" pitchFamily="18" charset="0"/>
                            <a:ea typeface="黑体"/>
                          </a:rPr>
                          <m:t>y</m:t>
                        </m:r>
                        <m:d>
                          <m:dPr>
                            <m:ctrlPr>
                              <a:rPr lang="en-US" altLang="zh-CN" sz="2800" i="1" dirty="0">
                                <a:solidFill>
                                  <a:schemeClr val="tx1"/>
                                </a:solidFill>
                                <a:latin typeface="Cambria Math" panose="02040503050406030204" pitchFamily="18" charset="0"/>
                                <a:ea typeface="黑体"/>
                              </a:rPr>
                            </m:ctrlPr>
                          </m:dPr>
                          <m:e>
                            <m:acc>
                              <m:accPr>
                                <m:chr m:val="⃗"/>
                                <m:ctrlPr>
                                  <a:rPr lang="en-US" altLang="zh-CN" sz="2800" i="1" dirty="0">
                                    <a:solidFill>
                                      <a:schemeClr val="tx1"/>
                                    </a:solidFill>
                                    <a:latin typeface="Cambria Math" panose="02040503050406030204" pitchFamily="18" charset="0"/>
                                    <a:ea typeface="黑体"/>
                                  </a:rPr>
                                </m:ctrlPr>
                              </m:accPr>
                              <m:e>
                                <m:r>
                                  <a:rPr lang="en-US" altLang="zh-CN" sz="2800" i="1" dirty="0">
                                    <a:solidFill>
                                      <a:schemeClr val="tx1"/>
                                    </a:solidFill>
                                    <a:latin typeface="Cambria Math" panose="02040503050406030204" pitchFamily="18" charset="0"/>
                                    <a:ea typeface="黑体"/>
                                  </a:rPr>
                                  <m:t>𝑥</m:t>
                                </m:r>
                              </m:e>
                            </m:acc>
                          </m:e>
                        </m:d>
                      </m:e>
                    </m:d>
                    <m:r>
                      <a:rPr lang="en-US" altLang="zh-CN" sz="2800" b="0" i="1" dirty="0" smtClean="0">
                        <a:solidFill>
                          <a:schemeClr val="tx1"/>
                        </a:solidFill>
                        <a:latin typeface="Cambria Math" panose="02040503050406030204" pitchFamily="18" charset="0"/>
                        <a:ea typeface="黑体"/>
                      </a:rPr>
                      <m:t>=</m:t>
                    </m:r>
                    <m:r>
                      <a:rPr lang="en-US" altLang="zh-CN" sz="2800" b="0" i="1" dirty="0" smtClean="0">
                        <a:solidFill>
                          <a:schemeClr val="tx1"/>
                        </a:solidFill>
                        <a:latin typeface="Cambria Math" panose="02040503050406030204" pitchFamily="18" charset="0"/>
                        <a:ea typeface="黑体"/>
                      </a:rPr>
                      <m:t>𝑦</m:t>
                    </m:r>
                    <m:r>
                      <a:rPr lang="en-US" altLang="zh-CN" sz="2800" b="0" i="1" dirty="0" smtClean="0">
                        <a:solidFill>
                          <a:schemeClr val="tx1"/>
                        </a:solidFill>
                        <a:latin typeface="Cambria Math" panose="02040503050406030204" pitchFamily="18" charset="0"/>
                        <a:ea typeface="黑体"/>
                      </a:rPr>
                      <m:t>(</m:t>
                    </m:r>
                    <m:acc>
                      <m:accPr>
                        <m:chr m:val="⃗"/>
                        <m:ctrlPr>
                          <a:rPr lang="zh-CN" altLang="en-US" sz="2800" i="1" dirty="0">
                            <a:solidFill>
                              <a:schemeClr val="tx1"/>
                            </a:solidFill>
                            <a:latin typeface="Cambria Math" panose="02040503050406030204" pitchFamily="18" charset="0"/>
                            <a:ea typeface="黑体"/>
                          </a:rPr>
                        </m:ctrlPr>
                      </m:accPr>
                      <m:e>
                        <m:r>
                          <a:rPr lang="zh-CN" altLang="en-US" sz="2800" i="1" dirty="0">
                            <a:solidFill>
                              <a:schemeClr val="tx1"/>
                            </a:solidFill>
                            <a:latin typeface="Cambria Math" panose="02040503050406030204" pitchFamily="18" charset="0"/>
                            <a:ea typeface="黑体"/>
                          </a:rPr>
                          <m:t>𝜇</m:t>
                        </m:r>
                      </m:e>
                    </m:acc>
                    <m:r>
                      <a:rPr lang="en-US" altLang="zh-CN" sz="2800" b="0" i="1" dirty="0" smtClean="0">
                        <a:solidFill>
                          <a:schemeClr val="tx1"/>
                        </a:solidFill>
                        <a:latin typeface="Cambria Math" panose="02040503050406030204" pitchFamily="18" charset="0"/>
                        <a:ea typeface="黑体"/>
                      </a:rPr>
                      <m:t>)</m:t>
                    </m:r>
                  </m:oMath>
                </a14:m>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如何计算该函数的方差</a:t>
                </a:r>
                <a14:m>
                  <m:oMath xmlns:m="http://schemas.openxmlformats.org/officeDocument/2006/math">
                    <m:r>
                      <a:rPr lang="en-US" altLang="zh-CN" sz="2800" b="0" i="1" dirty="0" smtClean="0">
                        <a:solidFill>
                          <a:schemeClr val="tx1"/>
                        </a:solidFill>
                        <a:latin typeface="Cambria Math" panose="02040503050406030204" pitchFamily="18" charset="0"/>
                        <a:ea typeface="黑体"/>
                      </a:rPr>
                      <m:t>𝑉</m:t>
                    </m:r>
                    <m:d>
                      <m:dPr>
                        <m:begChr m:val="["/>
                        <m:endChr m:val="]"/>
                        <m:ctrlPr>
                          <a:rPr lang="en-US" altLang="zh-CN" sz="2800" i="1" dirty="0">
                            <a:solidFill>
                              <a:schemeClr val="tx1"/>
                            </a:solidFill>
                            <a:latin typeface="Cambria Math" panose="02040503050406030204" pitchFamily="18" charset="0"/>
                            <a:ea typeface="黑体"/>
                          </a:rPr>
                        </m:ctrlPr>
                      </m:dPr>
                      <m:e>
                        <m:r>
                          <m:rPr>
                            <m:sty m:val="p"/>
                          </m:rPr>
                          <a:rPr lang="en-US" altLang="zh-CN" sz="2800" dirty="0">
                            <a:solidFill>
                              <a:schemeClr val="tx1"/>
                            </a:solidFill>
                            <a:latin typeface="Cambria Math" panose="02040503050406030204" pitchFamily="18" charset="0"/>
                            <a:ea typeface="黑体"/>
                          </a:rPr>
                          <m:t>y</m:t>
                        </m:r>
                        <m:d>
                          <m:dPr>
                            <m:ctrlPr>
                              <a:rPr lang="en-US" altLang="zh-CN" sz="2800" i="1" dirty="0">
                                <a:solidFill>
                                  <a:schemeClr val="tx1"/>
                                </a:solidFill>
                                <a:latin typeface="Cambria Math" panose="02040503050406030204" pitchFamily="18" charset="0"/>
                                <a:ea typeface="黑体"/>
                              </a:rPr>
                            </m:ctrlPr>
                          </m:dPr>
                          <m:e>
                            <m:acc>
                              <m:accPr>
                                <m:chr m:val="⃗"/>
                                <m:ctrlPr>
                                  <a:rPr lang="en-US" altLang="zh-CN" sz="2800" i="1" dirty="0">
                                    <a:solidFill>
                                      <a:schemeClr val="tx1"/>
                                    </a:solidFill>
                                    <a:latin typeface="Cambria Math" panose="02040503050406030204" pitchFamily="18" charset="0"/>
                                    <a:ea typeface="黑体"/>
                                  </a:rPr>
                                </m:ctrlPr>
                              </m:accPr>
                              <m:e>
                                <m:r>
                                  <a:rPr lang="en-US" altLang="zh-CN" sz="2800" i="1" dirty="0">
                                    <a:solidFill>
                                      <a:schemeClr val="tx1"/>
                                    </a:solidFill>
                                    <a:latin typeface="Cambria Math" panose="02040503050406030204" pitchFamily="18" charset="0"/>
                                    <a:ea typeface="黑体"/>
                                  </a:rPr>
                                  <m:t>𝑥</m:t>
                                </m:r>
                              </m:e>
                            </m:acc>
                          </m:e>
                        </m:d>
                      </m:e>
                    </m:d>
                  </m:oMath>
                </a14:m>
                <a:r>
                  <a:rPr lang="en-US" altLang="zh-CN" sz="2800" dirty="0">
                    <a:solidFill>
                      <a:schemeClr val="tx1"/>
                    </a:solidFill>
                    <a:latin typeface="黑体" pitchFamily="49" charset="-122"/>
                    <a:ea typeface="黑体" pitchFamily="49" charset="-122"/>
                    <a:cs typeface="Times New Roman" pitchFamily="18" charset="0"/>
                  </a:rPr>
                  <a:t> ?</a:t>
                </a:r>
              </a:p>
            </p:txBody>
          </p:sp>
        </mc:Choice>
        <mc:Fallback xmlns="">
          <p:sp>
            <p:nvSpPr>
              <p:cNvPr id="3" name="Content Placeholder 2">
                <a:extLst>
                  <a:ext uri="{FF2B5EF4-FFF2-40B4-BE49-F238E27FC236}">
                    <a16:creationId xmlns:a16="http://schemas.microsoft.com/office/drawing/2014/main" id="{6B0F12BD-52FB-124E-B8E4-DFAD690F54AB}"/>
                  </a:ext>
                </a:extLst>
              </p:cNvPr>
              <p:cNvSpPr txBox="1">
                <a:spLocks noRot="1" noChangeAspect="1" noMove="1" noResize="1" noEditPoints="1" noAdjustHandles="1" noChangeArrowheads="1" noChangeShapeType="1" noTextEdit="1"/>
              </p:cNvSpPr>
              <p:nvPr/>
            </p:nvSpPr>
            <p:spPr>
              <a:xfrm>
                <a:off x="834867" y="1249858"/>
                <a:ext cx="10000784" cy="1756813"/>
              </a:xfrm>
              <a:prstGeom prst="rect">
                <a:avLst/>
              </a:prstGeom>
              <a:blipFill>
                <a:blip r:embed="rId2"/>
                <a:stretch>
                  <a:fillRect l="-1142" t="-5714" r="-12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B350BF-E605-EE46-A84A-67EDDCC35718}"/>
                  </a:ext>
                </a:extLst>
              </p:cNvPr>
              <p:cNvSpPr txBox="1"/>
              <p:nvPr/>
            </p:nvSpPr>
            <p:spPr>
              <a:xfrm>
                <a:off x="1002435" y="3006671"/>
                <a:ext cx="9489917" cy="2969980"/>
              </a:xfrm>
              <a:prstGeom prst="rect">
                <a:avLst/>
              </a:prstGeom>
              <a:noFill/>
            </p:spPr>
            <p:txBody>
              <a:bodyPr wrap="square" rtlCol="0">
                <a:spAutoFit/>
              </a:bodyPr>
              <a:lstStyle/>
              <a:p>
                <a:r>
                  <a:rPr lang="zh-CN" altLang="en-US" sz="2400" dirty="0">
                    <a:ea typeface="黑体"/>
                  </a:rPr>
                  <a:t>由方差计算公式可得： </a:t>
                </a:r>
                <a14:m>
                  <m:oMath xmlns:m="http://schemas.openxmlformats.org/officeDocument/2006/math">
                    <m:r>
                      <a:rPr lang="en-US" altLang="zh-CN" sz="2400" b="0" i="1" dirty="0" smtClean="0">
                        <a:solidFill>
                          <a:srgbClr val="0070C0"/>
                        </a:solidFill>
                        <a:latin typeface="Cambria Math" panose="02040503050406030204" pitchFamily="18" charset="0"/>
                        <a:ea typeface="黑体"/>
                      </a:rPr>
                      <m:t>𝑉</m:t>
                    </m:r>
                    <m:d>
                      <m:dPr>
                        <m:begChr m:val="["/>
                        <m:endChr m:val="]"/>
                        <m:ctrlPr>
                          <a:rPr lang="en-US" altLang="zh-CN" sz="2400" i="1" dirty="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b="0" i="1" dirty="0" smtClean="0">
                        <a:solidFill>
                          <a:srgbClr val="0070C0"/>
                        </a:solidFill>
                        <a:latin typeface="Cambria Math" panose="02040503050406030204" pitchFamily="18" charset="0"/>
                        <a:ea typeface="黑体"/>
                      </a:rPr>
                      <m:t>=</m:t>
                    </m:r>
                    <m:r>
                      <a:rPr lang="en-US" altLang="zh-CN" sz="2400" i="1" dirty="0" smtClean="0">
                        <a:solidFill>
                          <a:srgbClr val="0070C0"/>
                        </a:solidFill>
                        <a:latin typeface="Cambria Math" panose="02040503050406030204" pitchFamily="18" charset="0"/>
                        <a:ea typeface="黑体"/>
                      </a:rPr>
                      <m:t>𝐸</m:t>
                    </m:r>
                    <m:d>
                      <m:dPr>
                        <m:begChr m:val="["/>
                        <m:endChr m:val="]"/>
                        <m:ctrlPr>
                          <a:rPr lang="en-US" altLang="zh-CN" sz="2400" b="0" i="1" dirty="0" smtClean="0">
                            <a:solidFill>
                              <a:srgbClr val="0070C0"/>
                            </a:solidFill>
                            <a:latin typeface="Cambria Math" panose="02040503050406030204" pitchFamily="18" charset="0"/>
                            <a:ea typeface="黑体"/>
                          </a:rPr>
                        </m:ctrlPr>
                      </m:dPr>
                      <m:e>
                        <m:sSup>
                          <m:sSupPr>
                            <m:ctrlPr>
                              <a:rPr lang="en-US" altLang="zh-CN" sz="2400" i="1" dirty="0" smtClean="0">
                                <a:solidFill>
                                  <a:srgbClr val="0070C0"/>
                                </a:solidFill>
                                <a:latin typeface="Cambria Math" panose="02040503050406030204" pitchFamily="18" charset="0"/>
                                <a:ea typeface="黑体"/>
                              </a:rPr>
                            </m:ctrlPr>
                          </m:sSupPr>
                          <m:e>
                            <m:r>
                              <a:rPr lang="en-US" altLang="zh-CN" sz="2400" b="0" i="1" dirty="0" smtClean="0">
                                <a:solidFill>
                                  <a:srgbClr val="0070C0"/>
                                </a:solidFill>
                                <a:latin typeface="Cambria Math" panose="02040503050406030204" pitchFamily="18" charset="0"/>
                                <a:ea typeface="黑体"/>
                              </a:rPr>
                              <m:t>𝑦</m:t>
                            </m:r>
                          </m:e>
                          <m:sup>
                            <m:r>
                              <a:rPr lang="en-US" altLang="zh-CN" sz="2400" b="0" i="1" dirty="0" smtClean="0">
                                <a:solidFill>
                                  <a:srgbClr val="0070C0"/>
                                </a:solidFill>
                                <a:latin typeface="Cambria Math" panose="02040503050406030204" pitchFamily="18" charset="0"/>
                                <a:ea typeface="黑体"/>
                              </a:rPr>
                              <m:t>2</m:t>
                            </m:r>
                          </m:sup>
                        </m:sSup>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b="0" i="1" dirty="0" smtClean="0">
                        <a:solidFill>
                          <a:srgbClr val="0070C0"/>
                        </a:solidFill>
                        <a:latin typeface="Cambria Math" panose="02040503050406030204" pitchFamily="18" charset="0"/>
                        <a:ea typeface="黑体"/>
                      </a:rPr>
                      <m:t>−</m:t>
                    </m:r>
                    <m:sSup>
                      <m:sSupPr>
                        <m:ctrlPr>
                          <a:rPr lang="en-US" altLang="zh-CN" sz="2400" b="0" i="1" dirty="0" smtClean="0">
                            <a:solidFill>
                              <a:srgbClr val="0070C0"/>
                            </a:solidFill>
                            <a:latin typeface="Cambria Math" panose="02040503050406030204" pitchFamily="18" charset="0"/>
                            <a:ea typeface="黑体"/>
                          </a:rPr>
                        </m:ctrlPr>
                      </m:sSupPr>
                      <m:e>
                        <m:d>
                          <m:dPr>
                            <m:ctrlPr>
                              <a:rPr lang="en-US" altLang="zh-CN" sz="2400" b="0" i="1" dirty="0" smtClean="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𝐸</m:t>
                            </m:r>
                            <m:d>
                              <m:dPr>
                                <m:begChr m:val="["/>
                                <m:endChr m:val="]"/>
                                <m:ctrlPr>
                                  <a:rPr lang="en-US" altLang="zh-CN" sz="2400" i="1" dirty="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e>
                        </m:d>
                      </m:e>
                      <m:sup>
                        <m:r>
                          <a:rPr lang="en-US" altLang="zh-CN" sz="2400" b="0" i="1" dirty="0" smtClean="0">
                            <a:solidFill>
                              <a:srgbClr val="0070C0"/>
                            </a:solidFill>
                            <a:latin typeface="Cambria Math" panose="02040503050406030204" pitchFamily="18" charset="0"/>
                            <a:ea typeface="黑体"/>
                          </a:rPr>
                          <m:t>2</m:t>
                        </m:r>
                      </m:sup>
                    </m:sSup>
                    <m:r>
                      <a:rPr lang="zh-CN" altLang="en-US" sz="2400" b="0" i="1" dirty="0" smtClean="0">
                        <a:solidFill>
                          <a:srgbClr val="0070C0"/>
                        </a:solidFill>
                        <a:latin typeface="Cambria Math" panose="02040503050406030204" pitchFamily="18" charset="0"/>
                        <a:ea typeface="黑体"/>
                      </a:rPr>
                      <m:t>，</m:t>
                    </m:r>
                    <m:r>
                      <a:rPr lang="zh-CN" altLang="en-US" sz="2400" b="0" i="1" dirty="0" smtClean="0">
                        <a:solidFill>
                          <a:srgbClr val="0070C0"/>
                        </a:solidFill>
                        <a:latin typeface="Cambria Math" panose="02040503050406030204" pitchFamily="18" charset="0"/>
                        <a:ea typeface="黑体"/>
                      </a:rPr>
                      <m:t> </m:t>
                    </m:r>
                  </m:oMath>
                </a14:m>
                <a:endParaRPr lang="en-US" altLang="zh-CN" sz="2400" b="0" dirty="0">
                  <a:solidFill>
                    <a:srgbClr val="0070C0"/>
                  </a:solidFill>
                  <a:ea typeface="黑体"/>
                </a:endParaRPr>
              </a:p>
              <a:p>
                <a:r>
                  <a:rPr lang="zh-CN" altLang="en-US" sz="2400" dirty="0">
                    <a:latin typeface="黑体"/>
                    <a:ea typeface="黑体"/>
                    <a:cs typeface="黑体"/>
                  </a:rPr>
                  <a:t>需要计算</a:t>
                </a:r>
                <a14:m>
                  <m:oMath xmlns:m="http://schemas.openxmlformats.org/officeDocument/2006/math">
                    <m:r>
                      <a:rPr lang="en-US" altLang="zh-CN" sz="2400" i="1" dirty="0" smtClean="0">
                        <a:solidFill>
                          <a:srgbClr val="0070C0"/>
                        </a:solidFill>
                        <a:latin typeface="Cambria Math" panose="02040503050406030204" pitchFamily="18" charset="0"/>
                        <a:ea typeface="黑体"/>
                      </a:rPr>
                      <m:t>𝐸</m:t>
                    </m:r>
                    <m:d>
                      <m:dPr>
                        <m:begChr m:val="["/>
                        <m:endChr m:val="]"/>
                        <m:ctrlPr>
                          <a:rPr lang="en-US" altLang="zh-CN" sz="2400" b="0" i="1" dirty="0" smtClean="0">
                            <a:solidFill>
                              <a:srgbClr val="0070C0"/>
                            </a:solidFill>
                            <a:latin typeface="Cambria Math" panose="02040503050406030204" pitchFamily="18" charset="0"/>
                            <a:ea typeface="黑体"/>
                          </a:rPr>
                        </m:ctrlPr>
                      </m:dPr>
                      <m:e>
                        <m:sSup>
                          <m:sSupPr>
                            <m:ctrlPr>
                              <a:rPr lang="en-US" altLang="zh-CN" sz="2400" i="1" dirty="0" smtClean="0">
                                <a:solidFill>
                                  <a:srgbClr val="0070C0"/>
                                </a:solidFill>
                                <a:latin typeface="Cambria Math" panose="02040503050406030204" pitchFamily="18" charset="0"/>
                                <a:ea typeface="黑体"/>
                              </a:rPr>
                            </m:ctrlPr>
                          </m:sSupPr>
                          <m:e>
                            <m:r>
                              <a:rPr lang="en-US" altLang="zh-CN" sz="2400" b="0" i="1" dirty="0" smtClean="0">
                                <a:solidFill>
                                  <a:srgbClr val="0070C0"/>
                                </a:solidFill>
                                <a:latin typeface="Cambria Math" panose="02040503050406030204" pitchFamily="18" charset="0"/>
                                <a:ea typeface="黑体"/>
                              </a:rPr>
                              <m:t>𝑦</m:t>
                            </m:r>
                          </m:e>
                          <m:sup>
                            <m:r>
                              <a:rPr lang="en-US" altLang="zh-CN" sz="2400" b="0" i="1" dirty="0" smtClean="0">
                                <a:solidFill>
                                  <a:srgbClr val="0070C0"/>
                                </a:solidFill>
                                <a:latin typeface="Cambria Math" panose="02040503050406030204" pitchFamily="18" charset="0"/>
                                <a:ea typeface="黑体"/>
                              </a:rPr>
                              <m:t>2</m:t>
                            </m:r>
                          </m:sup>
                        </m:sSup>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i="1" dirty="0">
                        <a:solidFill>
                          <a:srgbClr val="0070C0"/>
                        </a:solidFill>
                        <a:latin typeface="Cambria Math" panose="02040503050406030204" pitchFamily="18" charset="0"/>
                        <a:ea typeface="黑体"/>
                      </a:rPr>
                      <m:t> </m:t>
                    </m:r>
                  </m:oMath>
                </a14:m>
                <a:r>
                  <a:rPr lang="en-US" altLang="zh-CN" sz="2400" dirty="0">
                    <a:solidFill>
                      <a:srgbClr val="095BA8"/>
                    </a:solidFill>
                    <a:latin typeface="黑体"/>
                    <a:ea typeface="黑体"/>
                    <a:cs typeface="黑体"/>
                  </a:rPr>
                  <a:t>.</a:t>
                </a:r>
              </a:p>
              <a:p>
                <a:r>
                  <a:rPr lang="zh-CN" altLang="en-US" sz="2400" dirty="0">
                    <a:latin typeface="黑体"/>
                    <a:ea typeface="黑体"/>
                    <a:cs typeface="黑体"/>
                  </a:rPr>
                  <a:t>将</a:t>
                </a:r>
                <a14:m>
                  <m:oMath xmlns:m="http://schemas.openxmlformats.org/officeDocument/2006/math">
                    <m:r>
                      <a:rPr lang="en-US" altLang="zh-CN" sz="2400" b="0" i="1" dirty="0" smtClean="0">
                        <a:solidFill>
                          <a:srgbClr val="0070C0"/>
                        </a:solidFill>
                        <a:latin typeface="Cambria Math" panose="02040503050406030204" pitchFamily="18" charset="0"/>
                        <a:ea typeface="黑体"/>
                      </a:rPr>
                      <m:t>𝑦</m:t>
                    </m:r>
                    <m:r>
                      <a:rPr lang="en-US" altLang="zh-CN" sz="2400" b="0" i="1" dirty="0" smtClean="0">
                        <a:solidFill>
                          <a:srgbClr val="0070C0"/>
                        </a:solidFill>
                        <a:latin typeface="Cambria Math" panose="02040503050406030204" pitchFamily="18" charset="0"/>
                        <a:ea typeface="黑体"/>
                      </a:rPr>
                      <m:t>(</m:t>
                    </m:r>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r>
                      <a:rPr lang="en-US" altLang="zh-CN" sz="2400" b="0" i="1" dirty="0" smtClean="0">
                        <a:solidFill>
                          <a:srgbClr val="0070C0"/>
                        </a:solidFill>
                        <a:latin typeface="Cambria Math" panose="02040503050406030204" pitchFamily="18" charset="0"/>
                        <a:ea typeface="黑体"/>
                      </a:rPr>
                      <m:t>)</m:t>
                    </m:r>
                    <m:r>
                      <a:rPr lang="zh-CN" altLang="en-US" sz="2400" i="1" dirty="0">
                        <a:latin typeface="Cambria Math" panose="02040503050406030204" pitchFamily="18" charset="0"/>
                        <a:ea typeface="黑体"/>
                      </a:rPr>
                      <m:t>在</m:t>
                    </m:r>
                    <m:acc>
                      <m:accPr>
                        <m:chr m:val="⃗"/>
                        <m:ctrlPr>
                          <a:rPr lang="zh-CN" altLang="en-US" sz="2400" i="1" dirty="0" smtClean="0">
                            <a:solidFill>
                              <a:srgbClr val="0070C0"/>
                            </a:solidFill>
                            <a:latin typeface="Cambria Math" panose="02040503050406030204" pitchFamily="18" charset="0"/>
                            <a:ea typeface="黑体"/>
                          </a:rPr>
                        </m:ctrlPr>
                      </m:accPr>
                      <m:e>
                        <m:r>
                          <a:rPr lang="zh-CN" altLang="en-US" sz="2400" i="1" dirty="0" smtClean="0">
                            <a:solidFill>
                              <a:srgbClr val="0070C0"/>
                            </a:solidFill>
                            <a:latin typeface="Cambria Math" panose="02040503050406030204" pitchFamily="18" charset="0"/>
                            <a:ea typeface="黑体"/>
                          </a:rPr>
                          <m:t>𝜇</m:t>
                        </m:r>
                      </m:e>
                    </m:acc>
                  </m:oMath>
                </a14:m>
                <a:r>
                  <a:rPr lang="zh-CN" altLang="en-US" sz="2400" dirty="0">
                    <a:latin typeface="黑体"/>
                    <a:ea typeface="黑体"/>
                    <a:cs typeface="黑体"/>
                  </a:rPr>
                  <a:t>附近做一阶泰勒展开，</a:t>
                </a:r>
                <a14:m>
                  <m:oMath xmlns:m="http://schemas.openxmlformats.org/officeDocument/2006/math">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r>
                      <a:rPr lang="en-US" altLang="zh-CN" sz="2400" b="0" i="1" dirty="0" smtClean="0">
                        <a:solidFill>
                          <a:srgbClr val="0070C0"/>
                        </a:solidFill>
                        <a:latin typeface="Cambria Math" panose="02040503050406030204" pitchFamily="18" charset="0"/>
                        <a:ea typeface="黑体"/>
                      </a:rPr>
                      <m:t>=</m:t>
                    </m:r>
                    <m:r>
                      <a:rPr lang="en-US" altLang="zh-CN" sz="2400" b="0" i="1" dirty="0" smtClean="0">
                        <a:solidFill>
                          <a:srgbClr val="0070C0"/>
                        </a:solidFill>
                        <a:latin typeface="Cambria Math" panose="02040503050406030204" pitchFamily="18" charset="0"/>
                        <a:ea typeface="黑体"/>
                      </a:rPr>
                      <m:t>𝑦</m:t>
                    </m:r>
                    <m:d>
                      <m:dPr>
                        <m:ctrlPr>
                          <a:rPr lang="en-US" altLang="zh-CN" sz="2400" b="0" i="1" dirty="0" smtClean="0">
                            <a:solidFill>
                              <a:srgbClr val="0070C0"/>
                            </a:solidFill>
                            <a:latin typeface="Cambria Math" panose="02040503050406030204" pitchFamily="18" charset="0"/>
                            <a:ea typeface="黑体"/>
                          </a:rPr>
                        </m:ctrlPr>
                      </m:dPr>
                      <m:e>
                        <m:acc>
                          <m:accPr>
                            <m:chr m:val="⃗"/>
                            <m:ctrlPr>
                              <a:rPr lang="zh-CN" altLang="en-US" sz="2400" i="1" dirty="0">
                                <a:solidFill>
                                  <a:srgbClr val="0070C0"/>
                                </a:solidFill>
                                <a:latin typeface="Cambria Math" panose="02040503050406030204" pitchFamily="18" charset="0"/>
                                <a:ea typeface="黑体"/>
                              </a:rPr>
                            </m:ctrlPr>
                          </m:accPr>
                          <m:e>
                            <m:r>
                              <a:rPr lang="zh-CN" altLang="en-US" sz="2400" i="1" dirty="0">
                                <a:solidFill>
                                  <a:srgbClr val="0070C0"/>
                                </a:solidFill>
                                <a:latin typeface="Cambria Math" panose="02040503050406030204" pitchFamily="18" charset="0"/>
                                <a:ea typeface="黑体"/>
                              </a:rPr>
                              <m:t>𝜇</m:t>
                            </m:r>
                          </m:e>
                        </m:acc>
                      </m:e>
                    </m:d>
                    <m:r>
                      <a:rPr lang="en-US" altLang="zh-CN" sz="2400" b="0" i="1" dirty="0" smtClean="0">
                        <a:solidFill>
                          <a:srgbClr val="0070C0"/>
                        </a:solidFill>
                        <a:latin typeface="Cambria Math" panose="02040503050406030204" pitchFamily="18" charset="0"/>
                        <a:ea typeface="黑体"/>
                      </a:rPr>
                      <m:t>+</m:t>
                    </m:r>
                    <m:nary>
                      <m:naryPr>
                        <m:chr m:val="∑"/>
                        <m:ctrlPr>
                          <a:rPr lang="en-US" altLang="zh-CN" sz="2400" b="0" i="1" dirty="0" smtClean="0">
                            <a:solidFill>
                              <a:srgbClr val="0070C0"/>
                            </a:solidFill>
                            <a:latin typeface="Cambria Math" panose="02040503050406030204" pitchFamily="18" charset="0"/>
                            <a:ea typeface="黑体"/>
                          </a:rPr>
                        </m:ctrlPr>
                      </m:naryPr>
                      <m:sub>
                        <m:r>
                          <m:rPr>
                            <m:brk m:alnAt="23"/>
                          </m:rPr>
                          <a:rPr lang="en-US" altLang="zh-CN" sz="2400" b="0" i="1" dirty="0" smtClean="0">
                            <a:solidFill>
                              <a:srgbClr val="0070C0"/>
                            </a:solidFill>
                            <a:latin typeface="Cambria Math" panose="02040503050406030204" pitchFamily="18" charset="0"/>
                            <a:ea typeface="黑体"/>
                          </a:rPr>
                          <m:t>𝑖</m:t>
                        </m:r>
                        <m:r>
                          <a:rPr lang="en-US" altLang="zh-CN" sz="2400" b="0" i="1" dirty="0" smtClean="0">
                            <a:solidFill>
                              <a:srgbClr val="0070C0"/>
                            </a:solidFill>
                            <a:latin typeface="Cambria Math" panose="02040503050406030204" pitchFamily="18" charset="0"/>
                            <a:ea typeface="黑体"/>
                          </a:rPr>
                          <m:t>=1</m:t>
                        </m:r>
                      </m:sub>
                      <m:sup>
                        <m:r>
                          <a:rPr lang="en-US" altLang="zh-CN" sz="2400" b="0" i="1" dirty="0" smtClean="0">
                            <a:solidFill>
                              <a:srgbClr val="0070C0"/>
                            </a:solidFill>
                            <a:latin typeface="Cambria Math" panose="02040503050406030204" pitchFamily="18" charset="0"/>
                            <a:ea typeface="黑体"/>
                          </a:rPr>
                          <m:t>𝑛</m:t>
                        </m:r>
                      </m:sup>
                      <m:e>
                        <m:sSub>
                          <m:sSubPr>
                            <m:ctrlPr>
                              <a:rPr lang="en-US" altLang="zh-CN" sz="2400" b="0" i="1" dirty="0" smtClean="0">
                                <a:solidFill>
                                  <a:srgbClr val="0070C0"/>
                                </a:solidFill>
                                <a:latin typeface="Cambria Math" panose="02040503050406030204" pitchFamily="18" charset="0"/>
                                <a:ea typeface="黑体"/>
                              </a:rPr>
                            </m:ctrlPr>
                          </m:sSubPr>
                          <m:e>
                            <m:d>
                              <m:dPr>
                                <m:begChr m:val="["/>
                                <m:endChr m:val="]"/>
                                <m:ctrlPr>
                                  <a:rPr lang="en-US" altLang="zh-CN" sz="2400" b="0" i="1" dirty="0" smtClean="0">
                                    <a:solidFill>
                                      <a:srgbClr val="0070C0"/>
                                    </a:solidFill>
                                    <a:latin typeface="Cambria Math" panose="02040503050406030204" pitchFamily="18" charset="0"/>
                                    <a:ea typeface="黑体"/>
                                  </a:rPr>
                                </m:ctrlPr>
                              </m:dPr>
                              <m:e>
                                <m:f>
                                  <m:fPr>
                                    <m:ctrlPr>
                                      <a:rPr lang="en-US" altLang="zh-CN" sz="2400" b="0" i="1" dirty="0" smtClean="0">
                                        <a:solidFill>
                                          <a:srgbClr val="0070C0"/>
                                        </a:solidFill>
                                        <a:latin typeface="Cambria Math" panose="02040503050406030204" pitchFamily="18" charset="0"/>
                                        <a:ea typeface="黑体"/>
                                      </a:rPr>
                                    </m:ctrlPr>
                                  </m:fPr>
                                  <m:num>
                                    <m:r>
                                      <a:rPr lang="en-US" altLang="zh-CN" sz="2400" b="0" i="1" dirty="0" smtClean="0">
                                        <a:solidFill>
                                          <a:srgbClr val="0070C0"/>
                                        </a:solidFill>
                                        <a:latin typeface="Cambria Math" panose="02040503050406030204" pitchFamily="18" charset="0"/>
                                        <a:ea typeface="Cambria Math" panose="02040503050406030204" pitchFamily="18" charset="0"/>
                                      </a:rPr>
                                      <m:t>𝜕</m:t>
                                    </m:r>
                                    <m:r>
                                      <a:rPr lang="en-US" altLang="zh-CN" sz="2400" b="0" i="1" dirty="0" smtClean="0">
                                        <a:solidFill>
                                          <a:srgbClr val="0070C0"/>
                                        </a:solidFill>
                                        <a:latin typeface="Cambria Math" panose="02040503050406030204" pitchFamily="18" charset="0"/>
                                        <a:ea typeface="黑体"/>
                                      </a:rPr>
                                      <m:t>𝑦</m:t>
                                    </m:r>
                                  </m:num>
                                  <m:den>
                                    <m:sSub>
                                      <m:sSubPr>
                                        <m:ctrlPr>
                                          <a:rPr lang="en-US" altLang="zh-CN" sz="2400" b="0" i="1" dirty="0" smtClean="0">
                                            <a:solidFill>
                                              <a:srgbClr val="0070C0"/>
                                            </a:solidFill>
                                            <a:latin typeface="Cambria Math" panose="02040503050406030204" pitchFamily="18" charset="0"/>
                                            <a:ea typeface="黑体"/>
                                          </a:rPr>
                                        </m:ctrlPr>
                                      </m:sSubPr>
                                      <m:e>
                                        <m:r>
                                          <a:rPr lang="en-US" altLang="zh-CN" sz="2400" b="0" i="1" dirty="0" smtClean="0">
                                            <a:solidFill>
                                              <a:srgbClr val="0070C0"/>
                                            </a:solidFill>
                                            <a:latin typeface="Cambria Math" panose="02040503050406030204" pitchFamily="18" charset="0"/>
                                            <a:ea typeface="Cambria Math" panose="02040503050406030204" pitchFamily="18" charset="0"/>
                                          </a:rPr>
                                          <m:t>𝜕</m:t>
                                        </m:r>
                                        <m:r>
                                          <a:rPr lang="en-US" altLang="zh-CN" sz="2400" b="0" i="1" dirty="0" smtClean="0">
                                            <a:solidFill>
                                              <a:srgbClr val="0070C0"/>
                                            </a:solidFill>
                                            <a:latin typeface="Cambria Math" panose="02040503050406030204" pitchFamily="18" charset="0"/>
                                            <a:ea typeface="黑体"/>
                                          </a:rPr>
                                          <m:t>𝑥</m:t>
                                        </m:r>
                                      </m:e>
                                      <m:sub>
                                        <m:r>
                                          <a:rPr lang="en-US" altLang="zh-CN" sz="2400" b="0" i="1" dirty="0" smtClean="0">
                                            <a:solidFill>
                                              <a:srgbClr val="0070C0"/>
                                            </a:solidFill>
                                            <a:latin typeface="Cambria Math" panose="02040503050406030204" pitchFamily="18" charset="0"/>
                                            <a:ea typeface="黑体"/>
                                          </a:rPr>
                                          <m:t>𝑖</m:t>
                                        </m:r>
                                      </m:sub>
                                    </m:sSub>
                                  </m:den>
                                </m:f>
                              </m:e>
                            </m:d>
                          </m:e>
                          <m:sub>
                            <m:acc>
                              <m:accPr>
                                <m:chr m:val="⃗"/>
                                <m:ctrlPr>
                                  <a:rPr lang="en-US" altLang="zh-CN" sz="2400" i="1" dirty="0" smtClean="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r>
                              <a:rPr lang="en-US" altLang="zh-CN" sz="2400" b="0" i="1" dirty="0" smtClean="0">
                                <a:solidFill>
                                  <a:srgbClr val="0070C0"/>
                                </a:solidFill>
                                <a:latin typeface="Cambria Math" panose="02040503050406030204" pitchFamily="18" charset="0"/>
                                <a:ea typeface="黑体"/>
                              </a:rPr>
                              <m:t>=</m:t>
                            </m:r>
                            <m:acc>
                              <m:accPr>
                                <m:chr m:val="⃗"/>
                                <m:ctrlPr>
                                  <a:rPr lang="zh-CN" altLang="en-US" sz="2400" i="1" dirty="0" smtClean="0">
                                    <a:solidFill>
                                      <a:srgbClr val="0070C0"/>
                                    </a:solidFill>
                                    <a:latin typeface="Cambria Math" panose="02040503050406030204" pitchFamily="18" charset="0"/>
                                    <a:ea typeface="黑体"/>
                                  </a:rPr>
                                </m:ctrlPr>
                              </m:accPr>
                              <m:e>
                                <m:r>
                                  <a:rPr lang="zh-CN" altLang="en-US" sz="2400" i="1" dirty="0">
                                    <a:solidFill>
                                      <a:srgbClr val="0070C0"/>
                                    </a:solidFill>
                                    <a:latin typeface="Cambria Math" panose="02040503050406030204" pitchFamily="18" charset="0"/>
                                    <a:ea typeface="黑体"/>
                                  </a:rPr>
                                  <m:t>𝜇</m:t>
                                </m:r>
                              </m:e>
                            </m:acc>
                          </m:sub>
                        </m:sSub>
                        <m:r>
                          <a:rPr lang="en-US" altLang="zh-CN" sz="2400" b="0" i="1" dirty="0" smtClean="0">
                            <a:solidFill>
                              <a:srgbClr val="0070C0"/>
                            </a:solidFill>
                            <a:latin typeface="Cambria Math" panose="02040503050406030204" pitchFamily="18" charset="0"/>
                            <a:ea typeface="黑体"/>
                          </a:rPr>
                          <m:t>(</m:t>
                        </m:r>
                        <m:sSub>
                          <m:sSubPr>
                            <m:ctrlPr>
                              <a:rPr lang="en-US" altLang="zh-CN" sz="2400" i="1" smtClean="0">
                                <a:solidFill>
                                  <a:srgbClr val="0070C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𝑥</m:t>
                            </m:r>
                          </m:e>
                          <m:sub>
                            <m:r>
                              <a:rPr lang="en-US" altLang="zh-CN" sz="2400" i="1">
                                <a:solidFill>
                                  <a:srgbClr val="0070C0"/>
                                </a:solidFill>
                                <a:latin typeface="Cambria Math" panose="02040503050406030204" pitchFamily="18" charset="0"/>
                                <a:ea typeface="Cambria Math" panose="02040503050406030204" pitchFamily="18" charset="0"/>
                                <a:cs typeface="Times New Roman" pitchFamily="18" charset="0"/>
                              </a:rPr>
                              <m:t>𝑖</m:t>
                            </m:r>
                          </m:sub>
                        </m:sSub>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400" i="1" smtClean="0">
                                <a:solidFill>
                                  <a:srgbClr val="0070C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0070C0"/>
                                </a:solidFill>
                                <a:latin typeface="Cambria Math" panose="02040503050406030204" pitchFamily="18" charset="0"/>
                                <a:ea typeface="Cambria Math" panose="02040503050406030204" pitchFamily="18" charset="0"/>
                                <a:cs typeface="Times New Roman" pitchFamily="18" charset="0"/>
                              </a:rPr>
                              <m:t>𝜇</m:t>
                            </m:r>
                          </m:e>
                          <m:sub>
                            <m:r>
                              <a:rPr lang="en-US" altLang="zh-CN" sz="2400" i="1">
                                <a:solidFill>
                                  <a:srgbClr val="0070C0"/>
                                </a:solidFill>
                                <a:latin typeface="Cambria Math" panose="02040503050406030204" pitchFamily="18" charset="0"/>
                                <a:ea typeface="Cambria Math" panose="02040503050406030204" pitchFamily="18" charset="0"/>
                                <a:cs typeface="Times New Roman" pitchFamily="18" charset="0"/>
                              </a:rPr>
                              <m:t>𝑖</m:t>
                            </m:r>
                          </m:sub>
                        </m:sSub>
                        <m:r>
                          <a:rPr lang="en-US" altLang="zh-CN" sz="2400" b="0" i="1" dirty="0" smtClean="0">
                            <a:solidFill>
                              <a:srgbClr val="0070C0"/>
                            </a:solidFill>
                            <a:latin typeface="Cambria Math" panose="02040503050406030204" pitchFamily="18" charset="0"/>
                            <a:ea typeface="黑体"/>
                          </a:rPr>
                          <m:t>)</m:t>
                        </m:r>
                      </m:e>
                    </m:nary>
                  </m:oMath>
                </a14:m>
                <a:endParaRPr lang="en-US" altLang="zh-CN" sz="2400" dirty="0">
                  <a:solidFill>
                    <a:srgbClr val="0070C0"/>
                  </a:solidFill>
                  <a:latin typeface="黑体"/>
                  <a:ea typeface="黑体"/>
                  <a:cs typeface="黑体"/>
                </a:endParaRPr>
              </a:p>
              <a:p>
                <a14:m>
                  <m:oMath xmlns:m="http://schemas.openxmlformats.org/officeDocument/2006/math">
                    <m:r>
                      <a:rPr lang="en-US" altLang="zh-CN" sz="2400" i="1" dirty="0" smtClean="0">
                        <a:solidFill>
                          <a:srgbClr val="0070C0"/>
                        </a:solidFill>
                        <a:latin typeface="Cambria Math" panose="02040503050406030204" pitchFamily="18" charset="0"/>
                        <a:ea typeface="黑体"/>
                      </a:rPr>
                      <m:t>𝐸</m:t>
                    </m:r>
                    <m:d>
                      <m:dPr>
                        <m:begChr m:val="["/>
                        <m:endChr m:val="]"/>
                        <m:ctrlPr>
                          <a:rPr lang="en-US" altLang="zh-CN" sz="2400" b="0" i="1" dirty="0" smtClean="0">
                            <a:solidFill>
                              <a:srgbClr val="0070C0"/>
                            </a:solidFill>
                            <a:latin typeface="Cambria Math" panose="02040503050406030204" pitchFamily="18" charset="0"/>
                            <a:ea typeface="黑体"/>
                          </a:rPr>
                        </m:ctrlPr>
                      </m:dPr>
                      <m:e>
                        <m:sSup>
                          <m:sSupPr>
                            <m:ctrlPr>
                              <a:rPr lang="en-US" altLang="zh-CN" sz="2400" i="1" dirty="0" smtClean="0">
                                <a:solidFill>
                                  <a:srgbClr val="0070C0"/>
                                </a:solidFill>
                                <a:latin typeface="Cambria Math" panose="02040503050406030204" pitchFamily="18" charset="0"/>
                                <a:ea typeface="黑体"/>
                              </a:rPr>
                            </m:ctrlPr>
                          </m:sSupPr>
                          <m:e>
                            <m:r>
                              <a:rPr lang="en-US" altLang="zh-CN" sz="2400" b="0" i="1" dirty="0" smtClean="0">
                                <a:solidFill>
                                  <a:srgbClr val="0070C0"/>
                                </a:solidFill>
                                <a:latin typeface="Cambria Math" panose="02040503050406030204" pitchFamily="18" charset="0"/>
                                <a:ea typeface="黑体"/>
                              </a:rPr>
                              <m:t>𝑦</m:t>
                            </m:r>
                          </m:e>
                          <m:sup>
                            <m:r>
                              <a:rPr lang="en-US" altLang="zh-CN" sz="2400" b="0" i="1" dirty="0" smtClean="0">
                                <a:solidFill>
                                  <a:srgbClr val="0070C0"/>
                                </a:solidFill>
                                <a:latin typeface="Cambria Math" panose="02040503050406030204" pitchFamily="18" charset="0"/>
                                <a:ea typeface="黑体"/>
                              </a:rPr>
                              <m:t>2</m:t>
                            </m:r>
                          </m:sup>
                        </m:sSup>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i="1" dirty="0" smtClean="0">
                        <a:solidFill>
                          <a:srgbClr val="0070C0"/>
                        </a:solidFill>
                        <a:latin typeface="Cambria Math" panose="02040503050406030204" pitchFamily="18" charset="0"/>
                        <a:ea typeface="Cambria Math" panose="02040503050406030204" pitchFamily="18" charset="0"/>
                      </a:rPr>
                      <m:t>≈</m:t>
                    </m:r>
                  </m:oMath>
                </a14:m>
                <a:r>
                  <a:rPr lang="en-US" altLang="zh-CN" sz="2400" b="0" dirty="0">
                    <a:solidFill>
                      <a:srgbClr val="0070C0"/>
                    </a:solidFill>
                    <a:ea typeface="黑体"/>
                  </a:rPr>
                  <a:t> </a:t>
                </a:r>
                <a14:m>
                  <m:oMath xmlns:m="http://schemas.openxmlformats.org/officeDocument/2006/math">
                    <m:sSup>
                      <m:sSupPr>
                        <m:ctrlPr>
                          <a:rPr lang="en-US" altLang="zh-CN" sz="2400" b="0" i="1" dirty="0" smtClean="0">
                            <a:solidFill>
                              <a:srgbClr val="0070C0"/>
                            </a:solidFill>
                            <a:latin typeface="Cambria Math" panose="02040503050406030204" pitchFamily="18" charset="0"/>
                            <a:ea typeface="黑体"/>
                          </a:rPr>
                        </m:ctrlPr>
                      </m:sSupPr>
                      <m:e>
                        <m:r>
                          <a:rPr lang="en-US" altLang="zh-CN" sz="2400" b="0" i="1" dirty="0" smtClean="0">
                            <a:solidFill>
                              <a:srgbClr val="0070C0"/>
                            </a:solidFill>
                            <a:latin typeface="Cambria Math" panose="02040503050406030204" pitchFamily="18" charset="0"/>
                            <a:ea typeface="黑体"/>
                          </a:rPr>
                          <m:t>𝑦</m:t>
                        </m:r>
                      </m:e>
                      <m:sup>
                        <m:r>
                          <a:rPr lang="en-US" altLang="zh-CN" sz="2400" b="0" i="1" dirty="0" smtClean="0">
                            <a:solidFill>
                              <a:srgbClr val="0070C0"/>
                            </a:solidFill>
                            <a:latin typeface="Cambria Math" panose="02040503050406030204" pitchFamily="18" charset="0"/>
                            <a:ea typeface="黑体"/>
                          </a:rPr>
                          <m:t>2</m:t>
                        </m:r>
                      </m:sup>
                    </m:sSup>
                    <m:d>
                      <m:dPr>
                        <m:ctrlPr>
                          <a:rPr lang="en-US" altLang="zh-CN" sz="2400" b="0" i="1" dirty="0" smtClean="0">
                            <a:solidFill>
                              <a:srgbClr val="0070C0"/>
                            </a:solidFill>
                            <a:latin typeface="Cambria Math" panose="02040503050406030204" pitchFamily="18" charset="0"/>
                            <a:ea typeface="黑体"/>
                          </a:rPr>
                        </m:ctrlPr>
                      </m:dPr>
                      <m:e>
                        <m:acc>
                          <m:accPr>
                            <m:chr m:val="⃗"/>
                            <m:ctrlPr>
                              <a:rPr lang="zh-CN" altLang="en-US" sz="2400" i="1" dirty="0">
                                <a:solidFill>
                                  <a:srgbClr val="0070C0"/>
                                </a:solidFill>
                                <a:latin typeface="Cambria Math" panose="02040503050406030204" pitchFamily="18" charset="0"/>
                                <a:ea typeface="黑体"/>
                              </a:rPr>
                            </m:ctrlPr>
                          </m:accPr>
                          <m:e>
                            <m:r>
                              <a:rPr lang="zh-CN" altLang="en-US" sz="2400" i="1" dirty="0">
                                <a:solidFill>
                                  <a:srgbClr val="0070C0"/>
                                </a:solidFill>
                                <a:latin typeface="Cambria Math" panose="02040503050406030204" pitchFamily="18" charset="0"/>
                                <a:ea typeface="黑体"/>
                              </a:rPr>
                              <m:t>𝜇</m:t>
                            </m:r>
                          </m:e>
                        </m:acc>
                      </m:e>
                    </m:d>
                    <m:r>
                      <a:rPr lang="en-US" altLang="zh-CN" sz="2400" b="0" i="1" dirty="0" smtClean="0">
                        <a:solidFill>
                          <a:srgbClr val="0070C0"/>
                        </a:solidFill>
                        <a:latin typeface="Cambria Math" panose="02040503050406030204" pitchFamily="18" charset="0"/>
                        <a:ea typeface="黑体"/>
                      </a:rPr>
                      <m:t>+</m:t>
                    </m:r>
                    <m:r>
                      <a:rPr lang="en-US" altLang="zh-CN" sz="2400" b="0" i="1" dirty="0" smtClean="0">
                        <a:solidFill>
                          <a:srgbClr val="00B050"/>
                        </a:solidFill>
                        <a:latin typeface="Cambria Math" panose="02040503050406030204" pitchFamily="18" charset="0"/>
                        <a:ea typeface="黑体"/>
                      </a:rPr>
                      <m:t>2</m:t>
                    </m:r>
                    <m:r>
                      <a:rPr lang="en-US" altLang="zh-CN" sz="2400" b="0" i="1" dirty="0" smtClean="0">
                        <a:solidFill>
                          <a:srgbClr val="00B050"/>
                        </a:solidFill>
                        <a:latin typeface="Cambria Math" panose="02040503050406030204" pitchFamily="18" charset="0"/>
                        <a:ea typeface="黑体"/>
                      </a:rPr>
                      <m:t>𝑦</m:t>
                    </m:r>
                    <m:d>
                      <m:dPr>
                        <m:ctrlPr>
                          <a:rPr lang="en-US" altLang="zh-CN" sz="2400" b="0" i="1" dirty="0" smtClean="0">
                            <a:solidFill>
                              <a:srgbClr val="00B050"/>
                            </a:solidFill>
                            <a:latin typeface="Cambria Math" panose="02040503050406030204" pitchFamily="18" charset="0"/>
                            <a:ea typeface="黑体"/>
                          </a:rPr>
                        </m:ctrlPr>
                      </m:dPr>
                      <m:e>
                        <m:acc>
                          <m:accPr>
                            <m:chr m:val="⃗"/>
                            <m:ctrlPr>
                              <a:rPr lang="zh-CN" altLang="en-US" sz="2400" i="1" dirty="0">
                                <a:solidFill>
                                  <a:srgbClr val="00B050"/>
                                </a:solidFill>
                                <a:latin typeface="Cambria Math" panose="02040503050406030204" pitchFamily="18" charset="0"/>
                                <a:ea typeface="黑体"/>
                              </a:rPr>
                            </m:ctrlPr>
                          </m:accPr>
                          <m:e>
                            <m:r>
                              <a:rPr lang="zh-CN" altLang="en-US" sz="2400" i="1" dirty="0">
                                <a:solidFill>
                                  <a:srgbClr val="00B050"/>
                                </a:solidFill>
                                <a:latin typeface="Cambria Math" panose="02040503050406030204" pitchFamily="18" charset="0"/>
                                <a:ea typeface="黑体"/>
                              </a:rPr>
                              <m:t>𝜇</m:t>
                            </m:r>
                          </m:e>
                        </m:acc>
                      </m:e>
                    </m:d>
                    <m:r>
                      <a:rPr lang="zh-CN" altLang="en-US" sz="2400" i="1" dirty="0" smtClean="0">
                        <a:solidFill>
                          <a:srgbClr val="00B050"/>
                        </a:solidFill>
                        <a:latin typeface="Cambria Math" panose="02040503050406030204" pitchFamily="18" charset="0"/>
                        <a:ea typeface="黑体"/>
                      </a:rPr>
                      <m:t>∙</m:t>
                    </m:r>
                  </m:oMath>
                </a14:m>
                <a:r>
                  <a:rPr lang="en-US" altLang="zh-CN" sz="2400" b="0" dirty="0">
                    <a:solidFill>
                      <a:srgbClr val="00B050"/>
                    </a:solidFill>
                    <a:ea typeface="黑体"/>
                  </a:rPr>
                  <a:t> </a:t>
                </a:r>
                <a14:m>
                  <m:oMath xmlns:m="http://schemas.openxmlformats.org/officeDocument/2006/math">
                    <m:nary>
                      <m:naryPr>
                        <m:chr m:val="∑"/>
                        <m:ctrlPr>
                          <a:rPr lang="en-US" altLang="zh-CN" sz="2400" b="0" i="1" dirty="0" smtClean="0">
                            <a:solidFill>
                              <a:srgbClr val="00B050"/>
                            </a:solidFill>
                            <a:latin typeface="Cambria Math" panose="02040503050406030204" pitchFamily="18" charset="0"/>
                            <a:ea typeface="黑体"/>
                          </a:rPr>
                        </m:ctrlPr>
                      </m:naryPr>
                      <m:sub>
                        <m:r>
                          <m:rPr>
                            <m:brk m:alnAt="23"/>
                          </m:rPr>
                          <a:rPr lang="en-US" altLang="zh-CN" sz="2400" b="0" i="1" dirty="0" smtClean="0">
                            <a:solidFill>
                              <a:srgbClr val="00B050"/>
                            </a:solidFill>
                            <a:latin typeface="Cambria Math" panose="02040503050406030204" pitchFamily="18" charset="0"/>
                            <a:ea typeface="黑体"/>
                          </a:rPr>
                          <m:t>𝑖</m:t>
                        </m:r>
                        <m:r>
                          <a:rPr lang="en-US" altLang="zh-CN" sz="2400" b="0" i="1" dirty="0" smtClean="0">
                            <a:solidFill>
                              <a:srgbClr val="00B050"/>
                            </a:solidFill>
                            <a:latin typeface="Cambria Math" panose="02040503050406030204" pitchFamily="18" charset="0"/>
                            <a:ea typeface="黑体"/>
                          </a:rPr>
                          <m:t>=1</m:t>
                        </m:r>
                      </m:sub>
                      <m:sup>
                        <m:r>
                          <a:rPr lang="en-US" altLang="zh-CN" sz="2400" b="0" i="1" dirty="0" smtClean="0">
                            <a:solidFill>
                              <a:srgbClr val="00B050"/>
                            </a:solidFill>
                            <a:latin typeface="Cambria Math" panose="02040503050406030204" pitchFamily="18" charset="0"/>
                            <a:ea typeface="黑体"/>
                          </a:rPr>
                          <m:t>𝑛</m:t>
                        </m:r>
                      </m:sup>
                      <m:e>
                        <m:sSub>
                          <m:sSubPr>
                            <m:ctrlPr>
                              <a:rPr lang="en-US" altLang="zh-CN" sz="2400" b="0" i="1" dirty="0" smtClean="0">
                                <a:solidFill>
                                  <a:srgbClr val="00B050"/>
                                </a:solidFill>
                                <a:latin typeface="Cambria Math" panose="02040503050406030204" pitchFamily="18" charset="0"/>
                                <a:ea typeface="黑体"/>
                              </a:rPr>
                            </m:ctrlPr>
                          </m:sSubPr>
                          <m:e>
                            <m:d>
                              <m:dPr>
                                <m:begChr m:val="["/>
                                <m:endChr m:val="]"/>
                                <m:ctrlPr>
                                  <a:rPr lang="en-US" altLang="zh-CN" sz="2400" b="0" i="1" dirty="0" smtClean="0">
                                    <a:solidFill>
                                      <a:srgbClr val="00B050"/>
                                    </a:solidFill>
                                    <a:latin typeface="Cambria Math" panose="02040503050406030204" pitchFamily="18" charset="0"/>
                                    <a:ea typeface="黑体"/>
                                  </a:rPr>
                                </m:ctrlPr>
                              </m:dPr>
                              <m:e>
                                <m:f>
                                  <m:fPr>
                                    <m:ctrlPr>
                                      <a:rPr lang="en-US" altLang="zh-CN" sz="2400" b="0" i="1" dirty="0" smtClean="0">
                                        <a:solidFill>
                                          <a:srgbClr val="00B050"/>
                                        </a:solidFill>
                                        <a:latin typeface="Cambria Math" panose="02040503050406030204" pitchFamily="18" charset="0"/>
                                        <a:ea typeface="黑体"/>
                                      </a:rPr>
                                    </m:ctrlPr>
                                  </m:fPr>
                                  <m:num>
                                    <m:r>
                                      <a:rPr lang="en-US" altLang="zh-CN" sz="2400" b="0" i="1" dirty="0" smtClean="0">
                                        <a:solidFill>
                                          <a:srgbClr val="00B050"/>
                                        </a:solidFill>
                                        <a:latin typeface="Cambria Math" panose="02040503050406030204" pitchFamily="18" charset="0"/>
                                        <a:ea typeface="Cambria Math" panose="02040503050406030204" pitchFamily="18" charset="0"/>
                                      </a:rPr>
                                      <m:t>𝜕</m:t>
                                    </m:r>
                                    <m:r>
                                      <a:rPr lang="en-US" altLang="zh-CN" sz="2400" b="0" i="1" dirty="0" smtClean="0">
                                        <a:solidFill>
                                          <a:srgbClr val="00B050"/>
                                        </a:solidFill>
                                        <a:latin typeface="Cambria Math" panose="02040503050406030204" pitchFamily="18" charset="0"/>
                                        <a:ea typeface="黑体"/>
                                      </a:rPr>
                                      <m:t>𝑦</m:t>
                                    </m:r>
                                  </m:num>
                                  <m:den>
                                    <m:sSub>
                                      <m:sSubPr>
                                        <m:ctrlPr>
                                          <a:rPr lang="en-US" altLang="zh-CN" sz="2400" b="0" i="1" dirty="0" smtClean="0">
                                            <a:solidFill>
                                              <a:srgbClr val="00B050"/>
                                            </a:solidFill>
                                            <a:latin typeface="Cambria Math" panose="02040503050406030204" pitchFamily="18" charset="0"/>
                                            <a:ea typeface="黑体"/>
                                          </a:rPr>
                                        </m:ctrlPr>
                                      </m:sSubPr>
                                      <m:e>
                                        <m:r>
                                          <a:rPr lang="en-US" altLang="zh-CN" sz="2400" b="0" i="1" dirty="0" smtClean="0">
                                            <a:solidFill>
                                              <a:srgbClr val="00B050"/>
                                            </a:solidFill>
                                            <a:latin typeface="Cambria Math" panose="02040503050406030204" pitchFamily="18" charset="0"/>
                                            <a:ea typeface="Cambria Math" panose="02040503050406030204" pitchFamily="18" charset="0"/>
                                          </a:rPr>
                                          <m:t>𝜕</m:t>
                                        </m:r>
                                        <m:r>
                                          <a:rPr lang="en-US" altLang="zh-CN" sz="2400" b="0" i="1" dirty="0" smtClean="0">
                                            <a:solidFill>
                                              <a:srgbClr val="00B050"/>
                                            </a:solidFill>
                                            <a:latin typeface="Cambria Math" panose="02040503050406030204" pitchFamily="18" charset="0"/>
                                            <a:ea typeface="黑体"/>
                                          </a:rPr>
                                          <m:t>𝑥</m:t>
                                        </m:r>
                                      </m:e>
                                      <m:sub>
                                        <m:r>
                                          <a:rPr lang="en-US" altLang="zh-CN" sz="2400" b="0" i="1" dirty="0" smtClean="0">
                                            <a:solidFill>
                                              <a:srgbClr val="00B050"/>
                                            </a:solidFill>
                                            <a:latin typeface="Cambria Math" panose="02040503050406030204" pitchFamily="18" charset="0"/>
                                            <a:ea typeface="黑体"/>
                                          </a:rPr>
                                          <m:t>𝑖</m:t>
                                        </m:r>
                                      </m:sub>
                                    </m:sSub>
                                  </m:den>
                                </m:f>
                              </m:e>
                            </m:d>
                          </m:e>
                          <m:sub>
                            <m:acc>
                              <m:accPr>
                                <m:chr m:val="⃗"/>
                                <m:ctrlPr>
                                  <a:rPr lang="en-US" altLang="zh-CN" sz="2400" i="1" dirty="0" smtClean="0">
                                    <a:solidFill>
                                      <a:srgbClr val="00B050"/>
                                    </a:solidFill>
                                    <a:latin typeface="Cambria Math" panose="02040503050406030204" pitchFamily="18" charset="0"/>
                                    <a:ea typeface="黑体"/>
                                  </a:rPr>
                                </m:ctrlPr>
                              </m:accPr>
                              <m:e>
                                <m:r>
                                  <a:rPr lang="en-US" altLang="zh-CN" sz="2400" i="1" dirty="0">
                                    <a:solidFill>
                                      <a:srgbClr val="00B050"/>
                                    </a:solidFill>
                                    <a:latin typeface="Cambria Math" panose="02040503050406030204" pitchFamily="18" charset="0"/>
                                    <a:ea typeface="黑体"/>
                                  </a:rPr>
                                  <m:t>𝑥</m:t>
                                </m:r>
                              </m:e>
                            </m:acc>
                            <m:r>
                              <a:rPr lang="en-US" altLang="zh-CN" sz="2400" b="0" i="1" dirty="0" smtClean="0">
                                <a:solidFill>
                                  <a:srgbClr val="00B050"/>
                                </a:solidFill>
                                <a:latin typeface="Cambria Math" panose="02040503050406030204" pitchFamily="18" charset="0"/>
                                <a:ea typeface="黑体"/>
                              </a:rPr>
                              <m:t>=</m:t>
                            </m:r>
                            <m:acc>
                              <m:accPr>
                                <m:chr m:val="⃗"/>
                                <m:ctrlPr>
                                  <a:rPr lang="zh-CN" altLang="en-US" sz="2400" i="1" dirty="0" smtClean="0">
                                    <a:solidFill>
                                      <a:srgbClr val="00B050"/>
                                    </a:solidFill>
                                    <a:latin typeface="Cambria Math" panose="02040503050406030204" pitchFamily="18" charset="0"/>
                                    <a:ea typeface="黑体"/>
                                  </a:rPr>
                                </m:ctrlPr>
                              </m:accPr>
                              <m:e>
                                <m:r>
                                  <a:rPr lang="zh-CN" altLang="en-US" sz="2400" i="1" dirty="0">
                                    <a:solidFill>
                                      <a:srgbClr val="00B050"/>
                                    </a:solidFill>
                                    <a:latin typeface="Cambria Math" panose="02040503050406030204" pitchFamily="18" charset="0"/>
                                    <a:ea typeface="黑体"/>
                                  </a:rPr>
                                  <m:t>𝜇</m:t>
                                </m:r>
                              </m:e>
                            </m:acc>
                          </m:sub>
                        </m:sSub>
                        <m:r>
                          <a:rPr lang="en-US" altLang="zh-CN" sz="2400" b="0" i="1" dirty="0" smtClean="0">
                            <a:solidFill>
                              <a:srgbClr val="00B050"/>
                            </a:solidFill>
                            <a:latin typeface="Cambria Math" panose="02040503050406030204" pitchFamily="18" charset="0"/>
                            <a:ea typeface="黑体"/>
                          </a:rPr>
                          <m:t>𝐸</m:t>
                        </m:r>
                        <m:r>
                          <a:rPr lang="en-US" altLang="zh-CN" sz="2400" b="0" i="1" dirty="0" smtClean="0">
                            <a:solidFill>
                              <a:srgbClr val="00B050"/>
                            </a:solidFill>
                            <a:latin typeface="Cambria Math" panose="02040503050406030204" pitchFamily="18" charset="0"/>
                            <a:ea typeface="黑体"/>
                          </a:rPr>
                          <m:t>[</m:t>
                        </m:r>
                        <m:d>
                          <m:dPr>
                            <m:ctrlPr>
                              <a:rPr lang="en-US" altLang="zh-CN" sz="2400" b="0" i="1" dirty="0" smtClean="0">
                                <a:solidFill>
                                  <a:srgbClr val="00B050"/>
                                </a:solidFill>
                                <a:latin typeface="Cambria Math" panose="02040503050406030204" pitchFamily="18" charset="0"/>
                                <a:ea typeface="黑体"/>
                                <a:cs typeface="Times New Roman" pitchFamily="18" charset="0"/>
                              </a:rPr>
                            </m:ctrlPr>
                          </m:dPr>
                          <m:e>
                            <m:sSub>
                              <m:sSubPr>
                                <m:ctrlPr>
                                  <a:rPr lang="en-US" altLang="zh-CN" sz="2400" i="1" smtClean="0">
                                    <a:solidFill>
                                      <a:srgbClr val="00B05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00B050"/>
                                    </a:solidFill>
                                    <a:latin typeface="Cambria Math" panose="02040503050406030204" pitchFamily="18" charset="0"/>
                                    <a:ea typeface="Cambria Math" panose="02040503050406030204" pitchFamily="18" charset="0"/>
                                    <a:cs typeface="Times New Roman" pitchFamily="18" charset="0"/>
                                  </a:rPr>
                                  <m:t>𝑥</m:t>
                                </m:r>
                              </m:e>
                              <m:sub>
                                <m:r>
                                  <a:rPr lang="en-US" altLang="zh-CN" sz="2400" i="1">
                                    <a:solidFill>
                                      <a:srgbClr val="00B050"/>
                                    </a:solidFill>
                                    <a:latin typeface="Cambria Math" panose="02040503050406030204" pitchFamily="18" charset="0"/>
                                    <a:ea typeface="Cambria Math" panose="02040503050406030204" pitchFamily="18" charset="0"/>
                                    <a:cs typeface="Times New Roman" pitchFamily="18" charset="0"/>
                                  </a:rPr>
                                  <m:t>𝑖</m:t>
                                </m:r>
                              </m:sub>
                            </m:sSub>
                            <m:r>
                              <a:rPr lang="en-US" altLang="zh-CN" sz="2400" b="0" i="1" smtClean="0">
                                <a:solidFill>
                                  <a:srgbClr val="00B05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400" i="1" smtClean="0">
                                    <a:solidFill>
                                      <a:srgbClr val="00B05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00B050"/>
                                    </a:solidFill>
                                    <a:latin typeface="Cambria Math" panose="02040503050406030204" pitchFamily="18" charset="0"/>
                                    <a:ea typeface="Cambria Math" panose="02040503050406030204" pitchFamily="18" charset="0"/>
                                    <a:cs typeface="Times New Roman" pitchFamily="18" charset="0"/>
                                  </a:rPr>
                                  <m:t>𝜇</m:t>
                                </m:r>
                              </m:e>
                              <m:sub>
                                <m:r>
                                  <a:rPr lang="en-US" altLang="zh-CN" sz="2400" i="1">
                                    <a:solidFill>
                                      <a:srgbClr val="00B050"/>
                                    </a:solidFill>
                                    <a:latin typeface="Cambria Math" panose="02040503050406030204" pitchFamily="18" charset="0"/>
                                    <a:ea typeface="Cambria Math" panose="02040503050406030204" pitchFamily="18" charset="0"/>
                                    <a:cs typeface="Times New Roman" pitchFamily="18" charset="0"/>
                                  </a:rPr>
                                  <m:t>𝑖</m:t>
                                </m:r>
                              </m:sub>
                            </m:sSub>
                          </m:e>
                        </m:d>
                        <m:r>
                          <a:rPr lang="en-US" altLang="zh-CN" sz="2400" b="0" i="1" dirty="0" smtClean="0">
                            <a:solidFill>
                              <a:srgbClr val="00B050"/>
                            </a:solidFill>
                            <a:latin typeface="Cambria Math" panose="02040503050406030204" pitchFamily="18" charset="0"/>
                            <a:ea typeface="黑体"/>
                          </a:rPr>
                          <m:t>]</m:t>
                        </m:r>
                      </m:e>
                    </m:nary>
                    <m:r>
                      <a:rPr lang="zh-CN" altLang="en-US" sz="2400" b="0" i="1" dirty="0" smtClean="0">
                        <a:solidFill>
                          <a:srgbClr val="00B050"/>
                        </a:solidFill>
                        <a:latin typeface="Cambria Math" panose="02040503050406030204" pitchFamily="18" charset="0"/>
                        <a:ea typeface="黑体"/>
                      </a:rPr>
                      <m:t> </m:t>
                    </m:r>
                    <m:r>
                      <a:rPr lang="en-US" altLang="zh-CN" sz="2400" b="0" i="1" smtClean="0">
                        <a:solidFill>
                          <a:srgbClr val="095BA8"/>
                        </a:solidFill>
                        <a:latin typeface="Cambria Math" panose="02040503050406030204" pitchFamily="18" charset="0"/>
                        <a:ea typeface="黑体"/>
                        <a:cs typeface="黑体"/>
                      </a:rPr>
                      <m:t>+</m:t>
                    </m:r>
                    <m:r>
                      <a:rPr lang="zh-CN" altLang="en-US" sz="2400" b="0" i="1" smtClean="0">
                        <a:solidFill>
                          <a:srgbClr val="095BA8"/>
                        </a:solidFill>
                        <a:latin typeface="Cambria Math" panose="02040503050406030204" pitchFamily="18" charset="0"/>
                        <a:ea typeface="黑体"/>
                        <a:cs typeface="黑体"/>
                      </a:rPr>
                      <m:t>       </m:t>
                    </m:r>
                    <m:r>
                      <a:rPr lang="en-US" altLang="zh-CN" sz="2400" b="0" i="1" smtClean="0">
                        <a:solidFill>
                          <a:srgbClr val="095BA8"/>
                        </a:solidFill>
                        <a:latin typeface="Cambria Math" panose="02040503050406030204" pitchFamily="18" charset="0"/>
                        <a:ea typeface="黑体"/>
                        <a:cs typeface="黑体"/>
                      </a:rPr>
                      <m:t>  </m:t>
                    </m:r>
                    <m:r>
                      <a:rPr lang="en-US" altLang="zh-CN" sz="2400" b="0" i="1" smtClean="0">
                        <a:solidFill>
                          <a:srgbClr val="7030A0"/>
                        </a:solidFill>
                        <a:latin typeface="Cambria Math" panose="02040503050406030204" pitchFamily="18" charset="0"/>
                        <a:ea typeface="黑体"/>
                        <a:cs typeface="黑体"/>
                      </a:rPr>
                      <m:t>𝐸</m:t>
                    </m:r>
                    <m:r>
                      <a:rPr lang="en-US" altLang="zh-CN" sz="2400" b="0" i="1" smtClean="0">
                        <a:solidFill>
                          <a:srgbClr val="7030A0"/>
                        </a:solidFill>
                        <a:latin typeface="Cambria Math" panose="02040503050406030204" pitchFamily="18" charset="0"/>
                        <a:ea typeface="黑体"/>
                        <a:cs typeface="黑体"/>
                      </a:rPr>
                      <m:t>[(</m:t>
                    </m:r>
                    <m:nary>
                      <m:naryPr>
                        <m:chr m:val="∑"/>
                        <m:ctrlPr>
                          <a:rPr lang="en-US" altLang="zh-CN" sz="2400" b="0" i="1" dirty="0" smtClean="0">
                            <a:solidFill>
                              <a:srgbClr val="7030A0"/>
                            </a:solidFill>
                            <a:latin typeface="Cambria Math" panose="02040503050406030204" pitchFamily="18" charset="0"/>
                            <a:ea typeface="黑体"/>
                          </a:rPr>
                        </m:ctrlPr>
                      </m:naryPr>
                      <m:sub>
                        <m:r>
                          <m:rPr>
                            <m:brk m:alnAt="23"/>
                          </m:rPr>
                          <a:rPr lang="en-US" altLang="zh-CN" sz="2400" b="0" i="1" dirty="0" smtClean="0">
                            <a:solidFill>
                              <a:srgbClr val="7030A0"/>
                            </a:solidFill>
                            <a:latin typeface="Cambria Math" panose="02040503050406030204" pitchFamily="18" charset="0"/>
                            <a:ea typeface="黑体"/>
                          </a:rPr>
                          <m:t>𝑖</m:t>
                        </m:r>
                        <m:r>
                          <a:rPr lang="en-US" altLang="zh-CN" sz="2400" b="0" i="1" dirty="0" smtClean="0">
                            <a:solidFill>
                              <a:srgbClr val="7030A0"/>
                            </a:solidFill>
                            <a:latin typeface="Cambria Math" panose="02040503050406030204" pitchFamily="18" charset="0"/>
                            <a:ea typeface="黑体"/>
                          </a:rPr>
                          <m:t>=1</m:t>
                        </m:r>
                      </m:sub>
                      <m:sup>
                        <m:r>
                          <a:rPr lang="en-US" altLang="zh-CN" sz="2400" b="0" i="1" dirty="0" smtClean="0">
                            <a:solidFill>
                              <a:srgbClr val="7030A0"/>
                            </a:solidFill>
                            <a:latin typeface="Cambria Math" panose="02040503050406030204" pitchFamily="18" charset="0"/>
                            <a:ea typeface="黑体"/>
                          </a:rPr>
                          <m:t>𝑛</m:t>
                        </m:r>
                      </m:sup>
                      <m:e>
                        <m:sSub>
                          <m:sSubPr>
                            <m:ctrlPr>
                              <a:rPr lang="en-US" altLang="zh-CN" sz="2400" b="0" i="1" dirty="0" smtClean="0">
                                <a:solidFill>
                                  <a:srgbClr val="7030A0"/>
                                </a:solidFill>
                                <a:latin typeface="Cambria Math" panose="02040503050406030204" pitchFamily="18" charset="0"/>
                                <a:ea typeface="黑体"/>
                              </a:rPr>
                            </m:ctrlPr>
                          </m:sSubPr>
                          <m:e>
                            <m:d>
                              <m:dPr>
                                <m:begChr m:val="["/>
                                <m:endChr m:val="]"/>
                                <m:ctrlPr>
                                  <a:rPr lang="en-US" altLang="zh-CN" sz="2400" b="0" i="1" dirty="0" smtClean="0">
                                    <a:solidFill>
                                      <a:srgbClr val="7030A0"/>
                                    </a:solidFill>
                                    <a:latin typeface="Cambria Math" panose="02040503050406030204" pitchFamily="18" charset="0"/>
                                    <a:ea typeface="黑体"/>
                                  </a:rPr>
                                </m:ctrlPr>
                              </m:dPr>
                              <m:e>
                                <m:f>
                                  <m:fPr>
                                    <m:ctrlPr>
                                      <a:rPr lang="en-US" altLang="zh-CN" sz="2400" b="0" i="1" dirty="0" smtClean="0">
                                        <a:solidFill>
                                          <a:srgbClr val="7030A0"/>
                                        </a:solidFill>
                                        <a:latin typeface="Cambria Math" panose="02040503050406030204" pitchFamily="18" charset="0"/>
                                        <a:ea typeface="黑体"/>
                                      </a:rPr>
                                    </m:ctrlPr>
                                  </m:fPr>
                                  <m:num>
                                    <m:r>
                                      <a:rPr lang="en-US" altLang="zh-CN" sz="2400" b="0" i="1" dirty="0" smtClean="0">
                                        <a:solidFill>
                                          <a:srgbClr val="7030A0"/>
                                        </a:solidFill>
                                        <a:latin typeface="Cambria Math" panose="02040503050406030204" pitchFamily="18" charset="0"/>
                                        <a:ea typeface="Cambria Math" panose="02040503050406030204" pitchFamily="18" charset="0"/>
                                      </a:rPr>
                                      <m:t>𝜕</m:t>
                                    </m:r>
                                    <m:r>
                                      <a:rPr lang="en-US" altLang="zh-CN" sz="2400" b="0" i="1" dirty="0" smtClean="0">
                                        <a:solidFill>
                                          <a:srgbClr val="7030A0"/>
                                        </a:solidFill>
                                        <a:latin typeface="Cambria Math" panose="02040503050406030204" pitchFamily="18" charset="0"/>
                                        <a:ea typeface="黑体"/>
                                      </a:rPr>
                                      <m:t>𝑦</m:t>
                                    </m:r>
                                  </m:num>
                                  <m:den>
                                    <m:sSub>
                                      <m:sSubPr>
                                        <m:ctrlPr>
                                          <a:rPr lang="en-US" altLang="zh-CN" sz="2400" b="0" i="1" dirty="0" smtClean="0">
                                            <a:solidFill>
                                              <a:srgbClr val="7030A0"/>
                                            </a:solidFill>
                                            <a:latin typeface="Cambria Math" panose="02040503050406030204" pitchFamily="18" charset="0"/>
                                            <a:ea typeface="黑体"/>
                                          </a:rPr>
                                        </m:ctrlPr>
                                      </m:sSubPr>
                                      <m:e>
                                        <m:r>
                                          <a:rPr lang="en-US" altLang="zh-CN" sz="2400" b="0" i="1" dirty="0" smtClean="0">
                                            <a:solidFill>
                                              <a:srgbClr val="7030A0"/>
                                            </a:solidFill>
                                            <a:latin typeface="Cambria Math" panose="02040503050406030204" pitchFamily="18" charset="0"/>
                                            <a:ea typeface="Cambria Math" panose="02040503050406030204" pitchFamily="18" charset="0"/>
                                          </a:rPr>
                                          <m:t>𝜕</m:t>
                                        </m:r>
                                        <m:r>
                                          <a:rPr lang="en-US" altLang="zh-CN" sz="2400" b="0" i="1" dirty="0" smtClean="0">
                                            <a:solidFill>
                                              <a:srgbClr val="7030A0"/>
                                            </a:solidFill>
                                            <a:latin typeface="Cambria Math" panose="02040503050406030204" pitchFamily="18" charset="0"/>
                                            <a:ea typeface="黑体"/>
                                          </a:rPr>
                                          <m:t>𝑥</m:t>
                                        </m:r>
                                      </m:e>
                                      <m:sub>
                                        <m:r>
                                          <a:rPr lang="en-US" altLang="zh-CN" sz="2400" b="0" i="1" dirty="0" smtClean="0">
                                            <a:solidFill>
                                              <a:srgbClr val="7030A0"/>
                                            </a:solidFill>
                                            <a:latin typeface="Cambria Math" panose="02040503050406030204" pitchFamily="18" charset="0"/>
                                            <a:ea typeface="黑体"/>
                                          </a:rPr>
                                          <m:t>𝑖</m:t>
                                        </m:r>
                                      </m:sub>
                                    </m:sSub>
                                  </m:den>
                                </m:f>
                              </m:e>
                            </m:d>
                          </m:e>
                          <m:sub>
                            <m:acc>
                              <m:accPr>
                                <m:chr m:val="⃗"/>
                                <m:ctrlPr>
                                  <a:rPr lang="en-US" altLang="zh-CN" sz="2400" i="1" dirty="0" smtClean="0">
                                    <a:solidFill>
                                      <a:srgbClr val="7030A0"/>
                                    </a:solidFill>
                                    <a:latin typeface="Cambria Math" panose="02040503050406030204" pitchFamily="18" charset="0"/>
                                    <a:ea typeface="黑体"/>
                                  </a:rPr>
                                </m:ctrlPr>
                              </m:accPr>
                              <m:e>
                                <m:r>
                                  <a:rPr lang="en-US" altLang="zh-CN" sz="2400" i="1" dirty="0">
                                    <a:solidFill>
                                      <a:srgbClr val="7030A0"/>
                                    </a:solidFill>
                                    <a:latin typeface="Cambria Math" panose="02040503050406030204" pitchFamily="18" charset="0"/>
                                    <a:ea typeface="黑体"/>
                                  </a:rPr>
                                  <m:t>𝑥</m:t>
                                </m:r>
                              </m:e>
                            </m:acc>
                            <m:r>
                              <a:rPr lang="en-US" altLang="zh-CN" sz="2400" b="0" i="1" dirty="0" smtClean="0">
                                <a:solidFill>
                                  <a:srgbClr val="7030A0"/>
                                </a:solidFill>
                                <a:latin typeface="Cambria Math" panose="02040503050406030204" pitchFamily="18" charset="0"/>
                                <a:ea typeface="黑体"/>
                              </a:rPr>
                              <m:t>=</m:t>
                            </m:r>
                            <m:acc>
                              <m:accPr>
                                <m:chr m:val="⃗"/>
                                <m:ctrlPr>
                                  <a:rPr lang="zh-CN" altLang="en-US" sz="2400" i="1" dirty="0" smtClean="0">
                                    <a:solidFill>
                                      <a:srgbClr val="7030A0"/>
                                    </a:solidFill>
                                    <a:latin typeface="Cambria Math" panose="02040503050406030204" pitchFamily="18" charset="0"/>
                                    <a:ea typeface="黑体"/>
                                  </a:rPr>
                                </m:ctrlPr>
                              </m:accPr>
                              <m:e>
                                <m:r>
                                  <a:rPr lang="zh-CN" altLang="en-US" sz="2400" i="1" dirty="0">
                                    <a:solidFill>
                                      <a:srgbClr val="7030A0"/>
                                    </a:solidFill>
                                    <a:latin typeface="Cambria Math" panose="02040503050406030204" pitchFamily="18" charset="0"/>
                                    <a:ea typeface="黑体"/>
                                  </a:rPr>
                                  <m:t>𝜇</m:t>
                                </m:r>
                              </m:e>
                            </m:acc>
                          </m:sub>
                        </m:sSub>
                        <m:d>
                          <m:dPr>
                            <m:ctrlPr>
                              <a:rPr lang="en-US" altLang="zh-CN" sz="2400" b="0" i="1" dirty="0" smtClean="0">
                                <a:solidFill>
                                  <a:srgbClr val="7030A0"/>
                                </a:solidFill>
                                <a:latin typeface="Cambria Math" panose="02040503050406030204" pitchFamily="18" charset="0"/>
                                <a:ea typeface="黑体"/>
                              </a:rPr>
                            </m:ctrlPr>
                          </m:dPr>
                          <m:e>
                            <m:sSub>
                              <m:sSubPr>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𝑥</m:t>
                                </m:r>
                              </m:e>
                              <m:sub>
                                <m: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t>𝑖</m:t>
                                </m:r>
                              </m:sub>
                            </m:s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𝜇</m:t>
                                </m:r>
                              </m:e>
                              <m:sub>
                                <m: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t>𝑖</m:t>
                                </m:r>
                              </m:sub>
                            </m:sSub>
                          </m:e>
                        </m:d>
                        <m:r>
                          <a:rPr lang="en-US" altLang="zh-CN" sz="2400"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e>
                    </m:nary>
                    <m:nary>
                      <m:naryPr>
                        <m:chr m:val="∑"/>
                        <m:ctrlPr>
                          <a:rPr lang="en-US" altLang="zh-CN" sz="2400" b="0" i="1" dirty="0" smtClean="0">
                            <a:solidFill>
                              <a:srgbClr val="7030A0"/>
                            </a:solidFill>
                            <a:latin typeface="Cambria Math" panose="02040503050406030204" pitchFamily="18" charset="0"/>
                            <a:ea typeface="黑体"/>
                          </a:rPr>
                        </m:ctrlPr>
                      </m:naryPr>
                      <m:sub>
                        <m:r>
                          <a:rPr lang="en-US" altLang="zh-CN" sz="2400" b="0" i="1" dirty="0" smtClean="0">
                            <a:solidFill>
                              <a:srgbClr val="7030A0"/>
                            </a:solidFill>
                            <a:latin typeface="Cambria Math" panose="02040503050406030204" pitchFamily="18" charset="0"/>
                            <a:ea typeface="黑体"/>
                          </a:rPr>
                          <m:t>𝑗</m:t>
                        </m:r>
                        <m:r>
                          <a:rPr lang="en-US" altLang="zh-CN" sz="2400" b="0" i="1" dirty="0" smtClean="0">
                            <a:solidFill>
                              <a:srgbClr val="7030A0"/>
                            </a:solidFill>
                            <a:latin typeface="Cambria Math" panose="02040503050406030204" pitchFamily="18" charset="0"/>
                            <a:ea typeface="黑体"/>
                          </a:rPr>
                          <m:t>=1</m:t>
                        </m:r>
                      </m:sub>
                      <m:sup>
                        <m:r>
                          <a:rPr lang="en-US" altLang="zh-CN" sz="2400" b="0" i="1" dirty="0" smtClean="0">
                            <a:solidFill>
                              <a:srgbClr val="7030A0"/>
                            </a:solidFill>
                            <a:latin typeface="Cambria Math" panose="02040503050406030204" pitchFamily="18" charset="0"/>
                            <a:ea typeface="黑体"/>
                          </a:rPr>
                          <m:t>𝑛</m:t>
                        </m:r>
                      </m:sup>
                      <m:e>
                        <m:sSub>
                          <m:sSubPr>
                            <m:ctrlPr>
                              <a:rPr lang="en-US" altLang="zh-CN" sz="2400" b="0" i="1" dirty="0" smtClean="0">
                                <a:solidFill>
                                  <a:srgbClr val="7030A0"/>
                                </a:solidFill>
                                <a:latin typeface="Cambria Math" panose="02040503050406030204" pitchFamily="18" charset="0"/>
                                <a:ea typeface="黑体"/>
                              </a:rPr>
                            </m:ctrlPr>
                          </m:sSubPr>
                          <m:e>
                            <m:d>
                              <m:dPr>
                                <m:begChr m:val="["/>
                                <m:endChr m:val="]"/>
                                <m:ctrlPr>
                                  <a:rPr lang="en-US" altLang="zh-CN" sz="2400" b="0" i="1" dirty="0" smtClean="0">
                                    <a:solidFill>
                                      <a:srgbClr val="7030A0"/>
                                    </a:solidFill>
                                    <a:latin typeface="Cambria Math" panose="02040503050406030204" pitchFamily="18" charset="0"/>
                                    <a:ea typeface="黑体"/>
                                  </a:rPr>
                                </m:ctrlPr>
                              </m:dPr>
                              <m:e>
                                <m:f>
                                  <m:fPr>
                                    <m:ctrlPr>
                                      <a:rPr lang="en-US" altLang="zh-CN" sz="2400" b="0" i="1" dirty="0" smtClean="0">
                                        <a:solidFill>
                                          <a:srgbClr val="7030A0"/>
                                        </a:solidFill>
                                        <a:latin typeface="Cambria Math" panose="02040503050406030204" pitchFamily="18" charset="0"/>
                                        <a:ea typeface="黑体"/>
                                      </a:rPr>
                                    </m:ctrlPr>
                                  </m:fPr>
                                  <m:num>
                                    <m:r>
                                      <a:rPr lang="en-US" altLang="zh-CN" sz="2400" b="0" i="1" dirty="0" smtClean="0">
                                        <a:solidFill>
                                          <a:srgbClr val="7030A0"/>
                                        </a:solidFill>
                                        <a:latin typeface="Cambria Math" panose="02040503050406030204" pitchFamily="18" charset="0"/>
                                        <a:ea typeface="Cambria Math" panose="02040503050406030204" pitchFamily="18" charset="0"/>
                                      </a:rPr>
                                      <m:t>𝜕</m:t>
                                    </m:r>
                                    <m:r>
                                      <a:rPr lang="en-US" altLang="zh-CN" sz="2400" b="0" i="1" dirty="0" smtClean="0">
                                        <a:solidFill>
                                          <a:srgbClr val="7030A0"/>
                                        </a:solidFill>
                                        <a:latin typeface="Cambria Math" panose="02040503050406030204" pitchFamily="18" charset="0"/>
                                        <a:ea typeface="黑体"/>
                                      </a:rPr>
                                      <m:t>𝑦</m:t>
                                    </m:r>
                                  </m:num>
                                  <m:den>
                                    <m:sSub>
                                      <m:sSubPr>
                                        <m:ctrlPr>
                                          <a:rPr lang="en-US" altLang="zh-CN" sz="2400" b="0" i="1" dirty="0" smtClean="0">
                                            <a:solidFill>
                                              <a:srgbClr val="7030A0"/>
                                            </a:solidFill>
                                            <a:latin typeface="Cambria Math" panose="02040503050406030204" pitchFamily="18" charset="0"/>
                                            <a:ea typeface="黑体"/>
                                          </a:rPr>
                                        </m:ctrlPr>
                                      </m:sSubPr>
                                      <m:e>
                                        <m:r>
                                          <a:rPr lang="en-US" altLang="zh-CN" sz="2400" b="0" i="1" dirty="0" smtClean="0">
                                            <a:solidFill>
                                              <a:srgbClr val="7030A0"/>
                                            </a:solidFill>
                                            <a:latin typeface="Cambria Math" panose="02040503050406030204" pitchFamily="18" charset="0"/>
                                            <a:ea typeface="Cambria Math" panose="02040503050406030204" pitchFamily="18" charset="0"/>
                                          </a:rPr>
                                          <m:t>𝜕</m:t>
                                        </m:r>
                                        <m:r>
                                          <a:rPr lang="en-US" altLang="zh-CN" sz="2400" b="0" i="1" dirty="0" smtClean="0">
                                            <a:solidFill>
                                              <a:srgbClr val="7030A0"/>
                                            </a:solidFill>
                                            <a:latin typeface="Cambria Math" panose="02040503050406030204" pitchFamily="18" charset="0"/>
                                            <a:ea typeface="黑体"/>
                                          </a:rPr>
                                          <m:t>𝑥</m:t>
                                        </m:r>
                                      </m:e>
                                      <m:sub>
                                        <m:r>
                                          <a:rPr lang="en-US" altLang="zh-CN" sz="2400" b="0" i="1" dirty="0" smtClean="0">
                                            <a:solidFill>
                                              <a:srgbClr val="7030A0"/>
                                            </a:solidFill>
                                            <a:latin typeface="Cambria Math" panose="02040503050406030204" pitchFamily="18" charset="0"/>
                                            <a:ea typeface="黑体"/>
                                          </a:rPr>
                                          <m:t>𝑗</m:t>
                                        </m:r>
                                      </m:sub>
                                    </m:sSub>
                                  </m:den>
                                </m:f>
                              </m:e>
                            </m:d>
                          </m:e>
                          <m:sub>
                            <m:acc>
                              <m:accPr>
                                <m:chr m:val="⃗"/>
                                <m:ctrlPr>
                                  <a:rPr lang="en-US" altLang="zh-CN" sz="2400" i="1" dirty="0" smtClean="0">
                                    <a:solidFill>
                                      <a:srgbClr val="7030A0"/>
                                    </a:solidFill>
                                    <a:latin typeface="Cambria Math" panose="02040503050406030204" pitchFamily="18" charset="0"/>
                                    <a:ea typeface="黑体"/>
                                  </a:rPr>
                                </m:ctrlPr>
                              </m:accPr>
                              <m:e>
                                <m:r>
                                  <a:rPr lang="en-US" altLang="zh-CN" sz="2400" i="1" dirty="0">
                                    <a:solidFill>
                                      <a:srgbClr val="7030A0"/>
                                    </a:solidFill>
                                    <a:latin typeface="Cambria Math" panose="02040503050406030204" pitchFamily="18" charset="0"/>
                                    <a:ea typeface="黑体"/>
                                  </a:rPr>
                                  <m:t>𝑥</m:t>
                                </m:r>
                              </m:e>
                            </m:acc>
                            <m:r>
                              <a:rPr lang="en-US" altLang="zh-CN" sz="2400" b="0" i="1" dirty="0" smtClean="0">
                                <a:solidFill>
                                  <a:srgbClr val="7030A0"/>
                                </a:solidFill>
                                <a:latin typeface="Cambria Math" panose="02040503050406030204" pitchFamily="18" charset="0"/>
                                <a:ea typeface="黑体"/>
                              </a:rPr>
                              <m:t>=</m:t>
                            </m:r>
                            <m:acc>
                              <m:accPr>
                                <m:chr m:val="⃗"/>
                                <m:ctrlPr>
                                  <a:rPr lang="zh-CN" altLang="en-US" sz="2400" i="1" dirty="0" smtClean="0">
                                    <a:solidFill>
                                      <a:srgbClr val="7030A0"/>
                                    </a:solidFill>
                                    <a:latin typeface="Cambria Math" panose="02040503050406030204" pitchFamily="18" charset="0"/>
                                    <a:ea typeface="黑体"/>
                                  </a:rPr>
                                </m:ctrlPr>
                              </m:accPr>
                              <m:e>
                                <m:r>
                                  <a:rPr lang="zh-CN" altLang="en-US" sz="2400" i="1" dirty="0">
                                    <a:solidFill>
                                      <a:srgbClr val="7030A0"/>
                                    </a:solidFill>
                                    <a:latin typeface="Cambria Math" panose="02040503050406030204" pitchFamily="18" charset="0"/>
                                    <a:ea typeface="黑体"/>
                                  </a:rPr>
                                  <m:t>𝜇</m:t>
                                </m:r>
                              </m:e>
                            </m:acc>
                          </m:sub>
                        </m:sSub>
                        <m:r>
                          <a:rPr lang="en-US" altLang="zh-CN" sz="2400" b="0" i="1" dirty="0" smtClean="0">
                            <a:solidFill>
                              <a:srgbClr val="7030A0"/>
                            </a:solidFill>
                            <a:latin typeface="Cambria Math" panose="02040503050406030204" pitchFamily="18" charset="0"/>
                            <a:ea typeface="黑体"/>
                          </a:rPr>
                          <m:t>(</m:t>
                        </m:r>
                        <m:sSub>
                          <m:sSubPr>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𝑥</m:t>
                            </m:r>
                          </m:e>
                          <m: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𝜇</m:t>
                            </m:r>
                          </m:e>
                          <m: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r>
                          <a:rPr lang="en-US" altLang="zh-CN" sz="2400" b="0" i="1" dirty="0" smtClean="0">
                            <a:solidFill>
                              <a:srgbClr val="7030A0"/>
                            </a:solidFill>
                            <a:latin typeface="Cambria Math" panose="02040503050406030204" pitchFamily="18" charset="0"/>
                            <a:ea typeface="黑体"/>
                          </a:rPr>
                          <m:t>))</m:t>
                        </m:r>
                      </m:e>
                    </m:nary>
                    <m:r>
                      <a:rPr lang="en-US" altLang="zh-CN" sz="2400" b="0" i="1" smtClean="0">
                        <a:solidFill>
                          <a:srgbClr val="7030A0"/>
                        </a:solidFill>
                        <a:latin typeface="Cambria Math" panose="02040503050406030204" pitchFamily="18" charset="0"/>
                        <a:ea typeface="Cambria Math" panose="02040503050406030204" pitchFamily="18" charset="0"/>
                        <a:cs typeface="黑体"/>
                      </a:rPr>
                      <m:t>]</m:t>
                    </m:r>
                  </m:oMath>
                </a14:m>
                <a:endParaRPr lang="en-US" altLang="zh-CN" sz="2400" dirty="0">
                  <a:solidFill>
                    <a:srgbClr val="095BA8"/>
                  </a:solidFill>
                  <a:latin typeface="黑体"/>
                  <a:ea typeface="黑体"/>
                  <a:cs typeface="黑体"/>
                </a:endParaRPr>
              </a:p>
            </p:txBody>
          </p:sp>
        </mc:Choice>
        <mc:Fallback xmlns="">
          <p:sp>
            <p:nvSpPr>
              <p:cNvPr id="4" name="TextBox 3">
                <a:extLst>
                  <a:ext uri="{FF2B5EF4-FFF2-40B4-BE49-F238E27FC236}">
                    <a16:creationId xmlns:a16="http://schemas.microsoft.com/office/drawing/2014/main" id="{E0B350BF-E605-EE46-A84A-67EDDCC35718}"/>
                  </a:ext>
                </a:extLst>
              </p:cNvPr>
              <p:cNvSpPr txBox="1">
                <a:spLocks noRot="1" noChangeAspect="1" noMove="1" noResize="1" noEditPoints="1" noAdjustHandles="1" noChangeArrowheads="1" noChangeShapeType="1" noTextEdit="1"/>
              </p:cNvSpPr>
              <p:nvPr/>
            </p:nvSpPr>
            <p:spPr>
              <a:xfrm>
                <a:off x="1002435" y="3006671"/>
                <a:ext cx="9489917" cy="2969980"/>
              </a:xfrm>
              <a:prstGeom prst="rect">
                <a:avLst/>
              </a:prstGeom>
              <a:blipFill>
                <a:blip r:embed="rId3"/>
                <a:stretch>
                  <a:fillRect l="-936" t="-3404" b="-20426"/>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F08E63E7-C24A-BF4B-99E3-94529F6777D6}"/>
              </a:ext>
            </a:extLst>
          </p:cNvPr>
          <p:cNvGrpSpPr/>
          <p:nvPr/>
        </p:nvGrpSpPr>
        <p:grpSpPr>
          <a:xfrm>
            <a:off x="9201773" y="4557240"/>
            <a:ext cx="2760335" cy="461665"/>
            <a:chOff x="9049162" y="4876399"/>
            <a:chExt cx="2760335" cy="461665"/>
          </a:xfrm>
        </p:grpSpPr>
        <p:sp>
          <p:nvSpPr>
            <p:cNvPr id="5" name="TextBox 4">
              <a:extLst>
                <a:ext uri="{FF2B5EF4-FFF2-40B4-BE49-F238E27FC236}">
                  <a16:creationId xmlns:a16="http://schemas.microsoft.com/office/drawing/2014/main" id="{F6F3A31D-DDFA-9B4C-9F36-62A8C8ECD44C}"/>
                </a:ext>
              </a:extLst>
            </p:cNvPr>
            <p:cNvSpPr txBox="1"/>
            <p:nvPr/>
          </p:nvSpPr>
          <p:spPr>
            <a:xfrm>
              <a:off x="9778653" y="4876399"/>
              <a:ext cx="2030844" cy="461665"/>
            </a:xfrm>
            <a:prstGeom prst="rect">
              <a:avLst/>
            </a:prstGeom>
            <a:noFill/>
          </p:spPr>
          <p:txBody>
            <a:bodyPr wrap="square" rtlCol="0">
              <a:spAutoFit/>
            </a:bodyPr>
            <a:lstStyle/>
            <a:p>
              <a:r>
                <a:rPr lang="zh-CN" altLang="en-US" sz="2400" dirty="0">
                  <a:solidFill>
                    <a:srgbClr val="00B050"/>
                  </a:solidFill>
                  <a:latin typeface="黑体"/>
                  <a:ea typeface="黑体"/>
                  <a:cs typeface="黑体"/>
                </a:rPr>
                <a:t>第二项 </a:t>
              </a:r>
              <a:r>
                <a:rPr lang="en-US" altLang="zh-CN" sz="2400" dirty="0">
                  <a:solidFill>
                    <a:srgbClr val="00B050"/>
                  </a:solidFill>
                  <a:latin typeface="黑体"/>
                  <a:ea typeface="黑体"/>
                  <a:cs typeface="黑体"/>
                </a:rPr>
                <a:t>=</a:t>
              </a:r>
              <a:r>
                <a:rPr lang="zh-CN" altLang="en-US" sz="2400" dirty="0">
                  <a:solidFill>
                    <a:srgbClr val="00B050"/>
                  </a:solidFill>
                  <a:latin typeface="黑体"/>
                  <a:ea typeface="黑体"/>
                  <a:cs typeface="黑体"/>
                </a:rPr>
                <a:t> </a:t>
              </a:r>
              <a:r>
                <a:rPr lang="en-US" altLang="zh-CN" sz="2400" dirty="0">
                  <a:solidFill>
                    <a:srgbClr val="00B050"/>
                  </a:solidFill>
                  <a:latin typeface="黑体"/>
                  <a:ea typeface="黑体"/>
                  <a:cs typeface="黑体"/>
                </a:rPr>
                <a:t>0</a:t>
              </a:r>
            </a:p>
          </p:txBody>
        </p:sp>
        <p:sp>
          <p:nvSpPr>
            <p:cNvPr id="6" name="Left Arrow 5">
              <a:extLst>
                <a:ext uri="{FF2B5EF4-FFF2-40B4-BE49-F238E27FC236}">
                  <a16:creationId xmlns:a16="http://schemas.microsoft.com/office/drawing/2014/main" id="{790C73FD-65C5-4643-9C25-786B98CF6438}"/>
                </a:ext>
              </a:extLst>
            </p:cNvPr>
            <p:cNvSpPr/>
            <p:nvPr/>
          </p:nvSpPr>
          <p:spPr>
            <a:xfrm>
              <a:off x="9049162" y="4959999"/>
              <a:ext cx="605505" cy="294467"/>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49033B3B-ACC1-4546-840D-174A7E2189C9}"/>
              </a:ext>
            </a:extLst>
          </p:cNvPr>
          <p:cNvGrpSpPr/>
          <p:nvPr/>
        </p:nvGrpSpPr>
        <p:grpSpPr>
          <a:xfrm>
            <a:off x="9128912" y="5177539"/>
            <a:ext cx="3063088" cy="879856"/>
            <a:chOff x="9128912" y="5604618"/>
            <a:chExt cx="3063088" cy="879856"/>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EF0EBF-E2B8-CD4B-A9AA-DC5B17056508}"/>
                    </a:ext>
                  </a:extLst>
                </p:cNvPr>
                <p:cNvSpPr txBox="1"/>
                <p:nvPr/>
              </p:nvSpPr>
              <p:spPr>
                <a:xfrm>
                  <a:off x="9479302" y="5604618"/>
                  <a:ext cx="2712698" cy="8798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altLang="zh-CN" i="1" smtClean="0">
                                <a:solidFill>
                                  <a:srgbClr val="7030A0"/>
                                </a:solidFill>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𝑗</m:t>
                            </m:r>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=1</m:t>
                            </m:r>
                          </m:sub>
                          <m:sup>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𝑛</m:t>
                            </m:r>
                          </m:sup>
                          <m:e>
                            <m:sSub>
                              <m:sSubPr>
                                <m:ctrlPr>
                                  <a:rPr lang="en-US" altLang="zh-CN" i="1" dirty="0" smtClean="0">
                                    <a:solidFill>
                                      <a:srgbClr val="7030A0"/>
                                    </a:solidFill>
                                    <a:latin typeface="Cambria Math" panose="02040503050406030204" pitchFamily="18" charset="0"/>
                                    <a:ea typeface="黑体"/>
                                  </a:rPr>
                                </m:ctrlPr>
                              </m:sSubPr>
                              <m:e>
                                <m:d>
                                  <m:dPr>
                                    <m:begChr m:val="["/>
                                    <m:endChr m:val="]"/>
                                    <m:ctrlPr>
                                      <a:rPr lang="en-US" altLang="zh-CN" i="1" dirty="0">
                                        <a:solidFill>
                                          <a:srgbClr val="7030A0"/>
                                        </a:solidFill>
                                        <a:latin typeface="Cambria Math" panose="02040503050406030204" pitchFamily="18" charset="0"/>
                                        <a:ea typeface="黑体"/>
                                      </a:rPr>
                                    </m:ctrlPr>
                                  </m:dPr>
                                  <m:e>
                                    <m:f>
                                      <m:fPr>
                                        <m:ctrlPr>
                                          <a:rPr lang="en-US" altLang="zh-CN" i="1" dirty="0">
                                            <a:solidFill>
                                              <a:srgbClr val="7030A0"/>
                                            </a:solidFill>
                                            <a:latin typeface="Cambria Math" panose="02040503050406030204" pitchFamily="18" charset="0"/>
                                            <a:ea typeface="黑体"/>
                                          </a:rPr>
                                        </m:ctrlPr>
                                      </m:fPr>
                                      <m:num>
                                        <m:r>
                                          <a:rPr lang="en-US" altLang="zh-CN" i="1" dirty="0">
                                            <a:solidFill>
                                              <a:srgbClr val="7030A0"/>
                                            </a:solidFill>
                                            <a:latin typeface="Cambria Math" panose="02040503050406030204" pitchFamily="18" charset="0"/>
                                            <a:ea typeface="Cambria Math" panose="02040503050406030204" pitchFamily="18" charset="0"/>
                                          </a:rPr>
                                          <m:t>𝜕</m:t>
                                        </m:r>
                                        <m:r>
                                          <a:rPr lang="en-US" altLang="zh-CN" i="1" dirty="0">
                                            <a:solidFill>
                                              <a:srgbClr val="7030A0"/>
                                            </a:solidFill>
                                            <a:latin typeface="Cambria Math" panose="02040503050406030204" pitchFamily="18" charset="0"/>
                                            <a:ea typeface="黑体"/>
                                          </a:rPr>
                                          <m:t>𝑦</m:t>
                                        </m:r>
                                      </m:num>
                                      <m:den>
                                        <m:sSub>
                                          <m:sSubPr>
                                            <m:ctrlPr>
                                              <a:rPr lang="en-US" altLang="zh-CN" i="1" dirty="0">
                                                <a:solidFill>
                                                  <a:srgbClr val="7030A0"/>
                                                </a:solidFill>
                                                <a:latin typeface="Cambria Math" panose="02040503050406030204" pitchFamily="18" charset="0"/>
                                                <a:ea typeface="黑体"/>
                                              </a:rPr>
                                            </m:ctrlPr>
                                          </m:sSubPr>
                                          <m:e>
                                            <m:r>
                                              <a:rPr lang="en-US" altLang="zh-CN" i="1" dirty="0">
                                                <a:solidFill>
                                                  <a:srgbClr val="7030A0"/>
                                                </a:solidFill>
                                                <a:latin typeface="Cambria Math" panose="02040503050406030204" pitchFamily="18" charset="0"/>
                                                <a:ea typeface="Cambria Math" panose="02040503050406030204" pitchFamily="18" charset="0"/>
                                              </a:rPr>
                                              <m:t>𝜕</m:t>
                                            </m:r>
                                            <m:r>
                                              <a:rPr lang="en-US" altLang="zh-CN" i="1" dirty="0">
                                                <a:solidFill>
                                                  <a:srgbClr val="7030A0"/>
                                                </a:solidFill>
                                                <a:latin typeface="Cambria Math" panose="02040503050406030204" pitchFamily="18" charset="0"/>
                                                <a:ea typeface="黑体"/>
                                              </a:rPr>
                                              <m:t>𝑥</m:t>
                                            </m:r>
                                          </m:e>
                                          <m:sub>
                                            <m:r>
                                              <a:rPr lang="en-US" altLang="zh-CN" i="1" dirty="0">
                                                <a:solidFill>
                                                  <a:srgbClr val="7030A0"/>
                                                </a:solidFill>
                                                <a:latin typeface="Cambria Math" panose="02040503050406030204" pitchFamily="18" charset="0"/>
                                                <a:ea typeface="黑体"/>
                                              </a:rPr>
                                              <m:t>𝑖</m:t>
                                            </m:r>
                                          </m:sub>
                                        </m:sSub>
                                      </m:den>
                                    </m:f>
                                    <m:f>
                                      <m:fPr>
                                        <m:ctrlPr>
                                          <a:rPr lang="en-US" altLang="zh-CN" i="1" dirty="0">
                                            <a:solidFill>
                                              <a:srgbClr val="7030A0"/>
                                            </a:solidFill>
                                            <a:latin typeface="Cambria Math" panose="02040503050406030204" pitchFamily="18" charset="0"/>
                                            <a:ea typeface="黑体"/>
                                          </a:rPr>
                                        </m:ctrlPr>
                                      </m:fPr>
                                      <m:num>
                                        <m:r>
                                          <a:rPr lang="en-US" altLang="zh-CN" i="1" dirty="0">
                                            <a:solidFill>
                                              <a:srgbClr val="7030A0"/>
                                            </a:solidFill>
                                            <a:latin typeface="Cambria Math" panose="02040503050406030204" pitchFamily="18" charset="0"/>
                                            <a:ea typeface="Cambria Math" panose="02040503050406030204" pitchFamily="18" charset="0"/>
                                          </a:rPr>
                                          <m:t>𝜕</m:t>
                                        </m:r>
                                        <m:r>
                                          <a:rPr lang="en-US" altLang="zh-CN" i="1" dirty="0">
                                            <a:solidFill>
                                              <a:srgbClr val="7030A0"/>
                                            </a:solidFill>
                                            <a:latin typeface="Cambria Math" panose="02040503050406030204" pitchFamily="18" charset="0"/>
                                            <a:ea typeface="黑体"/>
                                          </a:rPr>
                                          <m:t>𝑦</m:t>
                                        </m:r>
                                      </m:num>
                                      <m:den>
                                        <m:sSub>
                                          <m:sSubPr>
                                            <m:ctrlPr>
                                              <a:rPr lang="en-US" altLang="zh-CN" i="1" dirty="0">
                                                <a:solidFill>
                                                  <a:srgbClr val="7030A0"/>
                                                </a:solidFill>
                                                <a:latin typeface="Cambria Math" panose="02040503050406030204" pitchFamily="18" charset="0"/>
                                                <a:ea typeface="黑体"/>
                                              </a:rPr>
                                            </m:ctrlPr>
                                          </m:sSubPr>
                                          <m:e>
                                            <m:r>
                                              <a:rPr lang="en-US" altLang="zh-CN" i="1" dirty="0">
                                                <a:solidFill>
                                                  <a:srgbClr val="7030A0"/>
                                                </a:solidFill>
                                                <a:latin typeface="Cambria Math" panose="02040503050406030204" pitchFamily="18" charset="0"/>
                                                <a:ea typeface="Cambria Math" panose="02040503050406030204" pitchFamily="18" charset="0"/>
                                              </a:rPr>
                                              <m:t>𝜕</m:t>
                                            </m:r>
                                            <m:r>
                                              <a:rPr lang="en-US" altLang="zh-CN" i="1" dirty="0">
                                                <a:solidFill>
                                                  <a:srgbClr val="7030A0"/>
                                                </a:solidFill>
                                                <a:latin typeface="Cambria Math" panose="02040503050406030204" pitchFamily="18" charset="0"/>
                                                <a:ea typeface="黑体"/>
                                              </a:rPr>
                                              <m:t>𝑥</m:t>
                                            </m:r>
                                          </m:e>
                                          <m:sub>
                                            <m:r>
                                              <a:rPr lang="en-US" altLang="zh-CN" i="1" dirty="0">
                                                <a:solidFill>
                                                  <a:srgbClr val="7030A0"/>
                                                </a:solidFill>
                                                <a:latin typeface="Cambria Math" panose="02040503050406030204" pitchFamily="18" charset="0"/>
                                                <a:ea typeface="黑体"/>
                                              </a:rPr>
                                              <m:t>𝑗</m:t>
                                            </m:r>
                                          </m:sub>
                                        </m:sSub>
                                      </m:den>
                                    </m:f>
                                  </m:e>
                                </m:d>
                              </m:e>
                              <m:sub>
                                <m:acc>
                                  <m:accPr>
                                    <m:chr m:val="⃗"/>
                                    <m:ctrlPr>
                                      <a:rPr lang="en-US" altLang="zh-CN" i="1" dirty="0">
                                        <a:solidFill>
                                          <a:srgbClr val="7030A0"/>
                                        </a:solidFill>
                                        <a:latin typeface="Cambria Math" panose="02040503050406030204" pitchFamily="18" charset="0"/>
                                        <a:ea typeface="黑体"/>
                                      </a:rPr>
                                    </m:ctrlPr>
                                  </m:accPr>
                                  <m:e>
                                    <m:r>
                                      <a:rPr lang="en-US" altLang="zh-CN" i="1" dirty="0">
                                        <a:solidFill>
                                          <a:srgbClr val="7030A0"/>
                                        </a:solidFill>
                                        <a:latin typeface="Cambria Math" panose="02040503050406030204" pitchFamily="18" charset="0"/>
                                        <a:ea typeface="黑体"/>
                                      </a:rPr>
                                      <m:t>𝑥</m:t>
                                    </m:r>
                                  </m:e>
                                </m:acc>
                                <m:r>
                                  <a:rPr lang="en-US" altLang="zh-CN" i="1" dirty="0">
                                    <a:solidFill>
                                      <a:srgbClr val="7030A0"/>
                                    </a:solidFill>
                                    <a:latin typeface="Cambria Math" panose="02040503050406030204" pitchFamily="18" charset="0"/>
                                    <a:ea typeface="黑体"/>
                                  </a:rPr>
                                  <m:t>=</m:t>
                                </m:r>
                                <m:acc>
                                  <m:accPr>
                                    <m:chr m:val="⃗"/>
                                    <m:ctrlPr>
                                      <a:rPr lang="zh-CN" altLang="en-US" i="1" dirty="0">
                                        <a:solidFill>
                                          <a:srgbClr val="7030A0"/>
                                        </a:solidFill>
                                        <a:latin typeface="Cambria Math" panose="02040503050406030204" pitchFamily="18" charset="0"/>
                                        <a:ea typeface="黑体"/>
                                      </a:rPr>
                                    </m:ctrlPr>
                                  </m:accPr>
                                  <m:e>
                                    <m:r>
                                      <a:rPr lang="zh-CN" altLang="en-US" i="1" dirty="0">
                                        <a:solidFill>
                                          <a:srgbClr val="7030A0"/>
                                        </a:solidFill>
                                        <a:latin typeface="Cambria Math" panose="02040503050406030204" pitchFamily="18" charset="0"/>
                                        <a:ea typeface="黑体"/>
                                      </a:rPr>
                                      <m:t>𝜇</m:t>
                                    </m:r>
                                  </m:e>
                                </m:acc>
                              </m:sub>
                            </m:sSub>
                            <m:sSub>
                              <m:sSubPr>
                                <m:ctrlPr>
                                  <a:rPr lang="en-US" altLang="zh-CN"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altLang="zh-CN"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nary>
                      </m:oMath>
                    </m:oMathPara>
                  </a14:m>
                  <a:endParaRPr lang="en-US" dirty="0"/>
                </a:p>
              </p:txBody>
            </p:sp>
          </mc:Choice>
          <mc:Fallback xmlns="">
            <p:sp>
              <p:nvSpPr>
                <p:cNvPr id="8" name="TextBox 7">
                  <a:extLst>
                    <a:ext uri="{FF2B5EF4-FFF2-40B4-BE49-F238E27FC236}">
                      <a16:creationId xmlns:a16="http://schemas.microsoft.com/office/drawing/2014/main" id="{13EF0EBF-E2B8-CD4B-A9AA-DC5B17056508}"/>
                    </a:ext>
                  </a:extLst>
                </p:cNvPr>
                <p:cNvSpPr txBox="1">
                  <a:spLocks noRot="1" noChangeAspect="1" noMove="1" noResize="1" noEditPoints="1" noAdjustHandles="1" noChangeArrowheads="1" noChangeShapeType="1" noTextEdit="1"/>
                </p:cNvSpPr>
                <p:nvPr/>
              </p:nvSpPr>
              <p:spPr>
                <a:xfrm>
                  <a:off x="9479302" y="5604618"/>
                  <a:ext cx="2712698" cy="879856"/>
                </a:xfrm>
                <a:prstGeom prst="rect">
                  <a:avLst/>
                </a:prstGeom>
                <a:blipFill>
                  <a:blip r:embed="rId4"/>
                  <a:stretch>
                    <a:fillRect l="-15349" t="-100000" b="-146377"/>
                  </a:stretch>
                </a:blipFill>
              </p:spPr>
              <p:txBody>
                <a:bodyPr/>
                <a:lstStyle/>
                <a:p>
                  <a:r>
                    <a:rPr lang="en-US">
                      <a:noFill/>
                    </a:rPr>
                    <a:t> </a:t>
                  </a:r>
                </a:p>
              </p:txBody>
            </p:sp>
          </mc:Fallback>
        </mc:AlternateContent>
        <p:sp>
          <p:nvSpPr>
            <p:cNvPr id="9" name="Left Arrow 8">
              <a:extLst>
                <a:ext uri="{FF2B5EF4-FFF2-40B4-BE49-F238E27FC236}">
                  <a16:creationId xmlns:a16="http://schemas.microsoft.com/office/drawing/2014/main" id="{BF87F63C-7F47-5443-B893-CCD3FEF55753}"/>
                </a:ext>
              </a:extLst>
            </p:cNvPr>
            <p:cNvSpPr/>
            <p:nvPr/>
          </p:nvSpPr>
          <p:spPr>
            <a:xfrm>
              <a:off x="9128912" y="5897312"/>
              <a:ext cx="605505" cy="294467"/>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0403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2DC172-D078-5F47-BEC5-03C11AAC76B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误差传递公式</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FA10C1-2397-DA43-9EFA-DBF5497CDCA8}"/>
                  </a:ext>
                </a:extLst>
              </p:cNvPr>
              <p:cNvSpPr txBox="1"/>
              <p:nvPr/>
            </p:nvSpPr>
            <p:spPr>
              <a:xfrm>
                <a:off x="662006" y="1032070"/>
                <a:ext cx="9489917" cy="23738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solidFill>
                            <a:srgbClr val="0070C0"/>
                          </a:solidFill>
                          <a:latin typeface="Cambria Math" panose="02040503050406030204" pitchFamily="18" charset="0"/>
                          <a:ea typeface="黑体"/>
                        </a:rPr>
                        <m:t>𝑉</m:t>
                      </m:r>
                      <m:d>
                        <m:dPr>
                          <m:begChr m:val="["/>
                          <m:endChr m:val="]"/>
                          <m:ctrlPr>
                            <a:rPr lang="en-US" altLang="zh-CN" sz="2400" i="1" dirty="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b="0" i="1" dirty="0" smtClean="0">
                          <a:solidFill>
                            <a:srgbClr val="0070C0"/>
                          </a:solidFill>
                          <a:latin typeface="Cambria Math" panose="02040503050406030204" pitchFamily="18" charset="0"/>
                          <a:ea typeface="黑体"/>
                        </a:rPr>
                        <m:t>=</m:t>
                      </m:r>
                      <m:sSup>
                        <m:sSupPr>
                          <m:ctrlPr>
                            <a:rPr lang="en-US" altLang="zh-CN" sz="2400" b="0" i="1" dirty="0" smtClean="0">
                              <a:solidFill>
                                <a:srgbClr val="0070C0"/>
                              </a:solidFill>
                              <a:latin typeface="Cambria Math" panose="02040503050406030204" pitchFamily="18" charset="0"/>
                              <a:ea typeface="黑体"/>
                            </a:rPr>
                          </m:ctrlPr>
                        </m:sSupPr>
                        <m:e>
                          <m:r>
                            <a:rPr lang="en-US" altLang="zh-CN" sz="2400" b="0" i="1" dirty="0" smtClean="0">
                              <a:solidFill>
                                <a:srgbClr val="0070C0"/>
                              </a:solidFill>
                              <a:latin typeface="Cambria Math" panose="02040503050406030204" pitchFamily="18" charset="0"/>
                              <a:ea typeface="黑体"/>
                            </a:rPr>
                            <m:t>𝑦</m:t>
                          </m:r>
                        </m:e>
                        <m:sup>
                          <m:r>
                            <a:rPr lang="en-US" altLang="zh-CN" sz="2400" b="0" i="1" dirty="0" smtClean="0">
                              <a:solidFill>
                                <a:srgbClr val="0070C0"/>
                              </a:solidFill>
                              <a:latin typeface="Cambria Math" panose="02040503050406030204" pitchFamily="18" charset="0"/>
                              <a:ea typeface="黑体"/>
                            </a:rPr>
                            <m:t>2</m:t>
                          </m:r>
                        </m:sup>
                      </m:sSup>
                      <m:d>
                        <m:dPr>
                          <m:ctrlPr>
                            <a:rPr lang="en-US" altLang="zh-CN" sz="2400" b="0" i="1" dirty="0" smtClean="0">
                              <a:solidFill>
                                <a:srgbClr val="0070C0"/>
                              </a:solidFill>
                              <a:latin typeface="Cambria Math" panose="02040503050406030204" pitchFamily="18" charset="0"/>
                              <a:ea typeface="黑体"/>
                            </a:rPr>
                          </m:ctrlPr>
                        </m:dPr>
                        <m:e>
                          <m:acc>
                            <m:accPr>
                              <m:chr m:val="⃗"/>
                              <m:ctrlPr>
                                <a:rPr lang="zh-CN" altLang="en-US" sz="2400" i="1" dirty="0">
                                  <a:solidFill>
                                    <a:srgbClr val="0070C0"/>
                                  </a:solidFill>
                                  <a:latin typeface="Cambria Math" panose="02040503050406030204" pitchFamily="18" charset="0"/>
                                  <a:ea typeface="黑体"/>
                                </a:rPr>
                              </m:ctrlPr>
                            </m:accPr>
                            <m:e>
                              <m:r>
                                <a:rPr lang="zh-CN" altLang="en-US" sz="2400" i="1" dirty="0">
                                  <a:solidFill>
                                    <a:srgbClr val="0070C0"/>
                                  </a:solidFill>
                                  <a:latin typeface="Cambria Math" panose="02040503050406030204" pitchFamily="18" charset="0"/>
                                  <a:ea typeface="黑体"/>
                                </a:rPr>
                                <m:t>𝜇</m:t>
                              </m:r>
                            </m:e>
                          </m:acc>
                        </m:e>
                      </m:d>
                      <m:r>
                        <a:rPr lang="en-US" altLang="zh-CN" sz="2400" b="0" i="1" dirty="0" smtClean="0">
                          <a:solidFill>
                            <a:srgbClr val="0070C0"/>
                          </a:solidFill>
                          <a:latin typeface="Cambria Math" panose="02040503050406030204" pitchFamily="18" charset="0"/>
                          <a:ea typeface="黑体"/>
                        </a:rPr>
                        <m:t>+</m:t>
                      </m:r>
                      <m:nary>
                        <m:naryPr>
                          <m:chr m:val="∑"/>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𝑗</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sub>
                        <m:sup>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𝑛</m:t>
                          </m:r>
                        </m:sup>
                        <m:e>
                          <m:sSub>
                            <m:sSubPr>
                              <m:ctrlPr>
                                <a:rPr lang="en-US" altLang="zh-CN" sz="2400" i="1" dirty="0" smtClean="0">
                                  <a:solidFill>
                                    <a:srgbClr val="7030A0"/>
                                  </a:solidFill>
                                  <a:latin typeface="Cambria Math" panose="02040503050406030204" pitchFamily="18" charset="0"/>
                                  <a:ea typeface="黑体"/>
                                </a:rPr>
                              </m:ctrlPr>
                            </m:sSubPr>
                            <m:e>
                              <m:d>
                                <m:dPr>
                                  <m:begChr m:val="["/>
                                  <m:endChr m:val="]"/>
                                  <m:ctrlPr>
                                    <a:rPr lang="en-US" altLang="zh-CN" sz="2400" i="1" dirty="0">
                                      <a:solidFill>
                                        <a:srgbClr val="7030A0"/>
                                      </a:solidFill>
                                      <a:latin typeface="Cambria Math" panose="02040503050406030204" pitchFamily="18" charset="0"/>
                                      <a:ea typeface="黑体"/>
                                    </a:rPr>
                                  </m:ctrlPr>
                                </m:dPr>
                                <m:e>
                                  <m:f>
                                    <m:fPr>
                                      <m:ctrlPr>
                                        <a:rPr lang="en-US" altLang="zh-CN" sz="2400" i="1" dirty="0">
                                          <a:solidFill>
                                            <a:srgbClr val="7030A0"/>
                                          </a:solidFill>
                                          <a:latin typeface="Cambria Math" panose="02040503050406030204" pitchFamily="18" charset="0"/>
                                          <a:ea typeface="黑体"/>
                                        </a:rPr>
                                      </m:ctrlPr>
                                    </m:fPr>
                                    <m:num>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𝑦</m:t>
                                      </m:r>
                                    </m:num>
                                    <m:den>
                                      <m:sSub>
                                        <m:sSubPr>
                                          <m:ctrlPr>
                                            <a:rPr lang="en-US" altLang="zh-CN" sz="2400" i="1" dirty="0">
                                              <a:solidFill>
                                                <a:srgbClr val="7030A0"/>
                                              </a:solidFill>
                                              <a:latin typeface="Cambria Math" panose="02040503050406030204" pitchFamily="18" charset="0"/>
                                              <a:ea typeface="黑体"/>
                                            </a:rPr>
                                          </m:ctrlPr>
                                        </m:sSubPr>
                                        <m:e>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𝑥</m:t>
                                          </m:r>
                                        </m:e>
                                        <m:sub>
                                          <m:r>
                                            <a:rPr lang="en-US" altLang="zh-CN" sz="2400" i="1" dirty="0">
                                              <a:solidFill>
                                                <a:srgbClr val="7030A0"/>
                                              </a:solidFill>
                                              <a:latin typeface="Cambria Math" panose="02040503050406030204" pitchFamily="18" charset="0"/>
                                              <a:ea typeface="黑体"/>
                                            </a:rPr>
                                            <m:t>𝑖</m:t>
                                          </m:r>
                                        </m:sub>
                                      </m:sSub>
                                    </m:den>
                                  </m:f>
                                  <m:f>
                                    <m:fPr>
                                      <m:ctrlPr>
                                        <a:rPr lang="en-US" altLang="zh-CN" sz="2400" i="1" dirty="0">
                                          <a:solidFill>
                                            <a:srgbClr val="7030A0"/>
                                          </a:solidFill>
                                          <a:latin typeface="Cambria Math" panose="02040503050406030204" pitchFamily="18" charset="0"/>
                                          <a:ea typeface="黑体"/>
                                        </a:rPr>
                                      </m:ctrlPr>
                                    </m:fPr>
                                    <m:num>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𝑦</m:t>
                                      </m:r>
                                    </m:num>
                                    <m:den>
                                      <m:sSub>
                                        <m:sSubPr>
                                          <m:ctrlPr>
                                            <a:rPr lang="en-US" altLang="zh-CN" sz="2400" i="1" dirty="0">
                                              <a:solidFill>
                                                <a:srgbClr val="7030A0"/>
                                              </a:solidFill>
                                              <a:latin typeface="Cambria Math" panose="02040503050406030204" pitchFamily="18" charset="0"/>
                                              <a:ea typeface="黑体"/>
                                            </a:rPr>
                                          </m:ctrlPr>
                                        </m:sSubPr>
                                        <m:e>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𝑥</m:t>
                                          </m:r>
                                        </m:e>
                                        <m:sub>
                                          <m:r>
                                            <a:rPr lang="en-US" altLang="zh-CN" sz="2400" i="1" dirty="0">
                                              <a:solidFill>
                                                <a:srgbClr val="7030A0"/>
                                              </a:solidFill>
                                              <a:latin typeface="Cambria Math" panose="02040503050406030204" pitchFamily="18" charset="0"/>
                                              <a:ea typeface="黑体"/>
                                            </a:rPr>
                                            <m:t>𝑗</m:t>
                                          </m:r>
                                        </m:sub>
                                      </m:sSub>
                                    </m:den>
                                  </m:f>
                                </m:e>
                              </m:d>
                            </m:e>
                            <m:sub>
                              <m:acc>
                                <m:accPr>
                                  <m:chr m:val="⃗"/>
                                  <m:ctrlPr>
                                    <a:rPr lang="en-US" altLang="zh-CN" sz="2400" i="1" dirty="0">
                                      <a:solidFill>
                                        <a:srgbClr val="7030A0"/>
                                      </a:solidFill>
                                      <a:latin typeface="Cambria Math" panose="02040503050406030204" pitchFamily="18" charset="0"/>
                                      <a:ea typeface="黑体"/>
                                    </a:rPr>
                                  </m:ctrlPr>
                                </m:accPr>
                                <m:e>
                                  <m:r>
                                    <a:rPr lang="en-US" altLang="zh-CN" sz="2400" i="1" dirty="0">
                                      <a:solidFill>
                                        <a:srgbClr val="7030A0"/>
                                      </a:solidFill>
                                      <a:latin typeface="Cambria Math" panose="02040503050406030204" pitchFamily="18" charset="0"/>
                                      <a:ea typeface="黑体"/>
                                    </a:rPr>
                                    <m:t>𝑥</m:t>
                                  </m:r>
                                </m:e>
                              </m:acc>
                              <m:r>
                                <a:rPr lang="en-US" altLang="zh-CN" sz="2400" i="1" dirty="0">
                                  <a:solidFill>
                                    <a:srgbClr val="7030A0"/>
                                  </a:solidFill>
                                  <a:latin typeface="Cambria Math" panose="02040503050406030204" pitchFamily="18" charset="0"/>
                                  <a:ea typeface="黑体"/>
                                </a:rPr>
                                <m:t>=</m:t>
                              </m:r>
                              <m:acc>
                                <m:accPr>
                                  <m:chr m:val="⃗"/>
                                  <m:ctrlPr>
                                    <a:rPr lang="zh-CN" altLang="en-US" sz="2400" i="1" dirty="0">
                                      <a:solidFill>
                                        <a:srgbClr val="7030A0"/>
                                      </a:solidFill>
                                      <a:latin typeface="Cambria Math" panose="02040503050406030204" pitchFamily="18" charset="0"/>
                                      <a:ea typeface="黑体"/>
                                    </a:rPr>
                                  </m:ctrlPr>
                                </m:accPr>
                                <m:e>
                                  <m:r>
                                    <a:rPr lang="zh-CN" altLang="en-US" sz="2400" i="1" dirty="0">
                                      <a:solidFill>
                                        <a:srgbClr val="7030A0"/>
                                      </a:solidFill>
                                      <a:latin typeface="Cambria Math" panose="02040503050406030204" pitchFamily="18" charset="0"/>
                                      <a:ea typeface="黑体"/>
                                    </a:rPr>
                                    <m:t>𝜇</m:t>
                                  </m:r>
                                </m:e>
                              </m:acc>
                            </m:sub>
                          </m:sSub>
                          <m:sSub>
                            <m:sSubPr>
                              <m:ctrlP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nary>
                      <m:r>
                        <a:rPr lang="en-US" altLang="zh-CN" sz="2400" b="0" i="1" dirty="0" smtClean="0">
                          <a:solidFill>
                            <a:srgbClr val="0070C0"/>
                          </a:solidFill>
                          <a:latin typeface="Cambria Math" panose="02040503050406030204" pitchFamily="18" charset="0"/>
                          <a:ea typeface="黑体"/>
                        </a:rPr>
                        <m:t>−</m:t>
                      </m:r>
                      <m:sSup>
                        <m:sSupPr>
                          <m:ctrlPr>
                            <a:rPr lang="en-US" altLang="zh-CN" sz="2400" b="0" i="1" dirty="0" smtClean="0">
                              <a:solidFill>
                                <a:srgbClr val="0070C0"/>
                              </a:solidFill>
                              <a:latin typeface="Cambria Math" panose="02040503050406030204" pitchFamily="18" charset="0"/>
                              <a:ea typeface="黑体"/>
                            </a:rPr>
                          </m:ctrlPr>
                        </m:sSupPr>
                        <m:e>
                          <m:d>
                            <m:dPr>
                              <m:ctrlPr>
                                <a:rPr lang="en-US" altLang="zh-CN" sz="2400" b="0" i="1" dirty="0" smtClean="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𝐸</m:t>
                              </m:r>
                              <m:d>
                                <m:dPr>
                                  <m:begChr m:val="["/>
                                  <m:endChr m:val="]"/>
                                  <m:ctrlPr>
                                    <a:rPr lang="en-US" altLang="zh-CN" sz="2400" i="1" dirty="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e>
                          </m:d>
                        </m:e>
                        <m:sup>
                          <m:r>
                            <a:rPr lang="en-US" altLang="zh-CN" sz="2400" b="0" i="1" dirty="0" smtClean="0">
                              <a:solidFill>
                                <a:srgbClr val="0070C0"/>
                              </a:solidFill>
                              <a:latin typeface="Cambria Math" panose="02040503050406030204" pitchFamily="18" charset="0"/>
                              <a:ea typeface="黑体"/>
                            </a:rPr>
                            <m:t>2</m:t>
                          </m:r>
                        </m:sup>
                      </m:sSup>
                    </m:oMath>
                  </m:oMathPara>
                </a14:m>
                <a:endParaRPr lang="en-US" altLang="zh-CN" sz="2400" b="0" i="1" dirty="0">
                  <a:solidFill>
                    <a:srgbClr val="0070C0"/>
                  </a:solidFill>
                  <a:latin typeface="Cambria Math" panose="02040503050406030204" pitchFamily="18" charset="0"/>
                  <a:ea typeface="黑体"/>
                </a:endParaRPr>
              </a:p>
              <a:p>
                <a:r>
                  <a:rPr lang="zh-CN" altLang="en-US" sz="2400" dirty="0">
                    <a:ea typeface="黑体"/>
                  </a:rPr>
                  <a:t>因而</a:t>
                </a:r>
                <a:r>
                  <a:rPr lang="zh-CN" altLang="en-US" sz="2400" dirty="0">
                    <a:solidFill>
                      <a:srgbClr val="0070C0"/>
                    </a:solidFill>
                    <a:ea typeface="黑体"/>
                  </a:rPr>
                  <a:t>：    </a:t>
                </a:r>
                <a14:m>
                  <m:oMath xmlns:m="http://schemas.openxmlformats.org/officeDocument/2006/math">
                    <m:r>
                      <a:rPr lang="en-US" altLang="zh-CN" sz="2400" b="0" i="1" dirty="0" smtClean="0">
                        <a:solidFill>
                          <a:srgbClr val="0070C0"/>
                        </a:solidFill>
                        <a:latin typeface="Cambria Math" panose="02040503050406030204" pitchFamily="18" charset="0"/>
                        <a:ea typeface="黑体"/>
                      </a:rPr>
                      <m:t>𝑉</m:t>
                    </m:r>
                    <m:d>
                      <m:dPr>
                        <m:begChr m:val="["/>
                        <m:endChr m:val="]"/>
                        <m:ctrlPr>
                          <a:rPr lang="en-US" altLang="zh-CN" sz="2400" i="1" dirty="0">
                            <a:solidFill>
                              <a:srgbClr val="0070C0"/>
                            </a:solidFill>
                            <a:latin typeface="Cambria Math" panose="02040503050406030204" pitchFamily="18" charset="0"/>
                            <a:ea typeface="黑体"/>
                          </a:rPr>
                        </m:ctrlPr>
                      </m:dPr>
                      <m:e>
                        <m:r>
                          <a:rPr lang="en-US" altLang="zh-CN" sz="2400" b="0" i="1" dirty="0" smtClean="0">
                            <a:solidFill>
                              <a:srgbClr val="0070C0"/>
                            </a:solidFill>
                            <a:latin typeface="Cambria Math" panose="02040503050406030204" pitchFamily="18" charset="0"/>
                            <a:ea typeface="黑体"/>
                          </a:rPr>
                          <m:t>𝑦</m:t>
                        </m:r>
                        <m:d>
                          <m:dPr>
                            <m:ctrlPr>
                              <a:rPr lang="en-US" altLang="zh-CN" sz="2400" i="1" dirty="0">
                                <a:solidFill>
                                  <a:srgbClr val="0070C0"/>
                                </a:solidFill>
                                <a:latin typeface="Cambria Math" panose="02040503050406030204" pitchFamily="18" charset="0"/>
                                <a:ea typeface="黑体"/>
                              </a:rPr>
                            </m:ctrlPr>
                          </m:dPr>
                          <m:e>
                            <m:acc>
                              <m:accPr>
                                <m:chr m:val="⃗"/>
                                <m:ctrlPr>
                                  <a:rPr lang="en-US" altLang="zh-CN" sz="2400" i="1" dirty="0">
                                    <a:solidFill>
                                      <a:srgbClr val="0070C0"/>
                                    </a:solidFill>
                                    <a:latin typeface="Cambria Math" panose="02040503050406030204" pitchFamily="18" charset="0"/>
                                    <a:ea typeface="黑体"/>
                                  </a:rPr>
                                </m:ctrlPr>
                              </m:accPr>
                              <m:e>
                                <m:r>
                                  <a:rPr lang="en-US" altLang="zh-CN" sz="2400" i="1" dirty="0">
                                    <a:solidFill>
                                      <a:srgbClr val="0070C0"/>
                                    </a:solidFill>
                                    <a:latin typeface="Cambria Math" panose="02040503050406030204" pitchFamily="18" charset="0"/>
                                    <a:ea typeface="黑体"/>
                                  </a:rPr>
                                  <m:t>𝑥</m:t>
                                </m:r>
                              </m:e>
                            </m:acc>
                          </m:e>
                        </m:d>
                      </m:e>
                    </m:d>
                    <m:r>
                      <a:rPr lang="en-US" altLang="zh-CN" sz="2400" b="0" i="1" dirty="0" smtClean="0">
                        <a:solidFill>
                          <a:srgbClr val="0070C0"/>
                        </a:solidFill>
                        <a:latin typeface="Cambria Math" panose="02040503050406030204" pitchFamily="18" charset="0"/>
                        <a:ea typeface="黑体"/>
                      </a:rPr>
                      <m:t>=</m:t>
                    </m:r>
                    <m:nary>
                      <m:naryPr>
                        <m:chr m:val="∑"/>
                        <m:ctrlPr>
                          <a:rPr lang="en-US" altLang="zh-CN" sz="2400" i="1" smtClean="0">
                            <a:solidFill>
                              <a:srgbClr val="7030A0"/>
                            </a:solidFill>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𝑗</m:t>
                        </m:r>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sub>
                      <m:sup>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𝑛</m:t>
                        </m:r>
                      </m:sup>
                      <m:e>
                        <m:sSub>
                          <m:sSubPr>
                            <m:ctrlPr>
                              <a:rPr lang="en-US" altLang="zh-CN" sz="2400" i="1" dirty="0" smtClean="0">
                                <a:solidFill>
                                  <a:srgbClr val="7030A0"/>
                                </a:solidFill>
                                <a:latin typeface="Cambria Math" panose="02040503050406030204" pitchFamily="18" charset="0"/>
                                <a:ea typeface="黑体"/>
                              </a:rPr>
                            </m:ctrlPr>
                          </m:sSubPr>
                          <m:e>
                            <m:d>
                              <m:dPr>
                                <m:begChr m:val="["/>
                                <m:endChr m:val="]"/>
                                <m:ctrlPr>
                                  <a:rPr lang="en-US" altLang="zh-CN" sz="2400" i="1" dirty="0">
                                    <a:solidFill>
                                      <a:srgbClr val="7030A0"/>
                                    </a:solidFill>
                                    <a:latin typeface="Cambria Math" panose="02040503050406030204" pitchFamily="18" charset="0"/>
                                    <a:ea typeface="黑体"/>
                                  </a:rPr>
                                </m:ctrlPr>
                              </m:dPr>
                              <m:e>
                                <m:f>
                                  <m:fPr>
                                    <m:ctrlPr>
                                      <a:rPr lang="en-US" altLang="zh-CN" sz="2400" i="1" dirty="0">
                                        <a:solidFill>
                                          <a:srgbClr val="7030A0"/>
                                        </a:solidFill>
                                        <a:latin typeface="Cambria Math" panose="02040503050406030204" pitchFamily="18" charset="0"/>
                                        <a:ea typeface="黑体"/>
                                      </a:rPr>
                                    </m:ctrlPr>
                                  </m:fPr>
                                  <m:num>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𝑦</m:t>
                                    </m:r>
                                  </m:num>
                                  <m:den>
                                    <m:sSub>
                                      <m:sSubPr>
                                        <m:ctrlPr>
                                          <a:rPr lang="en-US" altLang="zh-CN" sz="2400" i="1" dirty="0">
                                            <a:solidFill>
                                              <a:srgbClr val="7030A0"/>
                                            </a:solidFill>
                                            <a:latin typeface="Cambria Math" panose="02040503050406030204" pitchFamily="18" charset="0"/>
                                            <a:ea typeface="黑体"/>
                                          </a:rPr>
                                        </m:ctrlPr>
                                      </m:sSubPr>
                                      <m:e>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𝑥</m:t>
                                        </m:r>
                                      </m:e>
                                      <m:sub>
                                        <m:r>
                                          <a:rPr lang="en-US" altLang="zh-CN" sz="2400" i="1" dirty="0">
                                            <a:solidFill>
                                              <a:srgbClr val="7030A0"/>
                                            </a:solidFill>
                                            <a:latin typeface="Cambria Math" panose="02040503050406030204" pitchFamily="18" charset="0"/>
                                            <a:ea typeface="黑体"/>
                                          </a:rPr>
                                          <m:t>𝑖</m:t>
                                        </m:r>
                                      </m:sub>
                                    </m:sSub>
                                  </m:den>
                                </m:f>
                                <m:f>
                                  <m:fPr>
                                    <m:ctrlPr>
                                      <a:rPr lang="en-US" altLang="zh-CN" sz="2400" i="1" dirty="0">
                                        <a:solidFill>
                                          <a:srgbClr val="7030A0"/>
                                        </a:solidFill>
                                        <a:latin typeface="Cambria Math" panose="02040503050406030204" pitchFamily="18" charset="0"/>
                                        <a:ea typeface="黑体"/>
                                      </a:rPr>
                                    </m:ctrlPr>
                                  </m:fPr>
                                  <m:num>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𝑦</m:t>
                                    </m:r>
                                  </m:num>
                                  <m:den>
                                    <m:sSub>
                                      <m:sSubPr>
                                        <m:ctrlPr>
                                          <a:rPr lang="en-US" altLang="zh-CN" sz="2400" i="1" dirty="0">
                                            <a:solidFill>
                                              <a:srgbClr val="7030A0"/>
                                            </a:solidFill>
                                            <a:latin typeface="Cambria Math" panose="02040503050406030204" pitchFamily="18" charset="0"/>
                                            <a:ea typeface="黑体"/>
                                          </a:rPr>
                                        </m:ctrlPr>
                                      </m:sSubPr>
                                      <m:e>
                                        <m:r>
                                          <a:rPr lang="en-US" altLang="zh-CN" sz="2400" i="1" dirty="0">
                                            <a:solidFill>
                                              <a:srgbClr val="7030A0"/>
                                            </a:solidFill>
                                            <a:latin typeface="Cambria Math" panose="02040503050406030204" pitchFamily="18" charset="0"/>
                                            <a:ea typeface="Cambria Math" panose="02040503050406030204" pitchFamily="18" charset="0"/>
                                          </a:rPr>
                                          <m:t>𝜕</m:t>
                                        </m:r>
                                        <m:r>
                                          <a:rPr lang="en-US" altLang="zh-CN" sz="2400" i="1" dirty="0">
                                            <a:solidFill>
                                              <a:srgbClr val="7030A0"/>
                                            </a:solidFill>
                                            <a:latin typeface="Cambria Math" panose="02040503050406030204" pitchFamily="18" charset="0"/>
                                            <a:ea typeface="黑体"/>
                                          </a:rPr>
                                          <m:t>𝑥</m:t>
                                        </m:r>
                                      </m:e>
                                      <m:sub>
                                        <m:r>
                                          <a:rPr lang="en-US" altLang="zh-CN" sz="2400" i="1" dirty="0">
                                            <a:solidFill>
                                              <a:srgbClr val="7030A0"/>
                                            </a:solidFill>
                                            <a:latin typeface="Cambria Math" panose="02040503050406030204" pitchFamily="18" charset="0"/>
                                            <a:ea typeface="黑体"/>
                                          </a:rPr>
                                          <m:t>𝑗</m:t>
                                        </m:r>
                                      </m:sub>
                                    </m:sSub>
                                  </m:den>
                                </m:f>
                              </m:e>
                            </m:d>
                          </m:e>
                          <m:sub>
                            <m:acc>
                              <m:accPr>
                                <m:chr m:val="⃗"/>
                                <m:ctrlPr>
                                  <a:rPr lang="en-US" altLang="zh-CN" sz="2400" i="1" dirty="0">
                                    <a:solidFill>
                                      <a:srgbClr val="7030A0"/>
                                    </a:solidFill>
                                    <a:latin typeface="Cambria Math" panose="02040503050406030204" pitchFamily="18" charset="0"/>
                                    <a:ea typeface="黑体"/>
                                  </a:rPr>
                                </m:ctrlPr>
                              </m:accPr>
                              <m:e>
                                <m:r>
                                  <a:rPr lang="en-US" altLang="zh-CN" sz="2400" i="1" dirty="0">
                                    <a:solidFill>
                                      <a:srgbClr val="7030A0"/>
                                    </a:solidFill>
                                    <a:latin typeface="Cambria Math" panose="02040503050406030204" pitchFamily="18" charset="0"/>
                                    <a:ea typeface="黑体"/>
                                  </a:rPr>
                                  <m:t>𝑥</m:t>
                                </m:r>
                              </m:e>
                            </m:acc>
                            <m:r>
                              <a:rPr lang="en-US" altLang="zh-CN" sz="2400" i="1" dirty="0">
                                <a:solidFill>
                                  <a:srgbClr val="7030A0"/>
                                </a:solidFill>
                                <a:latin typeface="Cambria Math" panose="02040503050406030204" pitchFamily="18" charset="0"/>
                                <a:ea typeface="黑体"/>
                              </a:rPr>
                              <m:t>=</m:t>
                            </m:r>
                            <m:acc>
                              <m:accPr>
                                <m:chr m:val="⃗"/>
                                <m:ctrlPr>
                                  <a:rPr lang="zh-CN" altLang="en-US" sz="2400" i="1" dirty="0">
                                    <a:solidFill>
                                      <a:srgbClr val="7030A0"/>
                                    </a:solidFill>
                                    <a:latin typeface="Cambria Math" panose="02040503050406030204" pitchFamily="18" charset="0"/>
                                    <a:ea typeface="黑体"/>
                                  </a:rPr>
                                </m:ctrlPr>
                              </m:accPr>
                              <m:e>
                                <m:r>
                                  <a:rPr lang="zh-CN" altLang="en-US" sz="2400" i="1" dirty="0">
                                    <a:solidFill>
                                      <a:srgbClr val="7030A0"/>
                                    </a:solidFill>
                                    <a:latin typeface="Cambria Math" panose="02040503050406030204" pitchFamily="18" charset="0"/>
                                    <a:ea typeface="黑体"/>
                                  </a:rPr>
                                  <m:t>𝜇</m:t>
                                </m:r>
                              </m:e>
                            </m:acc>
                          </m:sub>
                        </m:sSub>
                        <m:sSub>
                          <m:sSubPr>
                            <m:ctrlP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altLang="zh-CN" sz="2400" b="0" i="1" smtClean="0">
                                <a:solidFill>
                                  <a:srgbClr val="7030A0"/>
                                </a:solidFill>
                                <a:latin typeface="Cambria Math" panose="02040503050406030204" pitchFamily="18" charset="0"/>
                                <a:ea typeface="Cambria Math" panose="02040503050406030204" pitchFamily="18" charset="0"/>
                                <a:cs typeface="Times New Roman" pitchFamily="18" charset="0"/>
                              </a:rPr>
                              <m:t>𝑖</m:t>
                            </m:r>
                            <m:r>
                              <a:rPr lang="en-US" altLang="zh-CN" sz="24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nary>
                  </m:oMath>
                </a14:m>
                <a:endParaRPr lang="en-US" altLang="zh-CN" sz="2400" b="0" dirty="0">
                  <a:solidFill>
                    <a:srgbClr val="0070C0"/>
                  </a:solidFill>
                  <a:ea typeface="黑体"/>
                </a:endParaRPr>
              </a:p>
              <a:p>
                <a:r>
                  <a:rPr lang="zh-CN" altLang="en-US" sz="2400" dirty="0">
                    <a:ea typeface="黑体"/>
                  </a:rPr>
                  <a:t>当</a:t>
                </a:r>
                <a14:m>
                  <m:oMath xmlns:m="http://schemas.openxmlformats.org/officeDocument/2006/math">
                    <m:sSub>
                      <m:sSubPr>
                        <m:ctrlPr>
                          <a:rPr lang="en-US" altLang="zh-CN" sz="2400" i="1" smtClean="0">
                            <a:solidFill>
                              <a:srgbClr val="0070C0"/>
                            </a:solidFill>
                            <a:latin typeface="Cambria Math" panose="02040503050406030204" pitchFamily="18" charset="0"/>
                            <a:ea typeface="黑体"/>
                          </a:rPr>
                        </m:ctrlPr>
                      </m:sSubPr>
                      <m:e>
                        <m:r>
                          <a:rPr lang="en-US" altLang="zh-CN" sz="2400" b="0" i="1" smtClean="0">
                            <a:solidFill>
                              <a:srgbClr val="0070C0"/>
                            </a:solidFill>
                            <a:latin typeface="Cambria Math" panose="02040503050406030204" pitchFamily="18" charset="0"/>
                            <a:ea typeface="黑体"/>
                          </a:rPr>
                          <m:t>𝑥</m:t>
                        </m:r>
                      </m:e>
                      <m:sub>
                        <m:r>
                          <a:rPr lang="en-US" altLang="zh-CN" sz="2400" b="0" i="1" smtClean="0">
                            <a:solidFill>
                              <a:srgbClr val="0070C0"/>
                            </a:solidFill>
                            <a:latin typeface="Cambria Math" panose="02040503050406030204" pitchFamily="18" charset="0"/>
                            <a:ea typeface="黑体"/>
                          </a:rPr>
                          <m:t>𝑖</m:t>
                        </m:r>
                      </m:sub>
                    </m:sSub>
                    <m:r>
                      <a:rPr lang="zh-CN" altLang="en-US" sz="2400" i="1" smtClean="0">
                        <a:solidFill>
                          <a:schemeClr val="tx1"/>
                        </a:solidFill>
                        <a:latin typeface="Cambria Math" panose="02040503050406030204" pitchFamily="18" charset="0"/>
                        <a:ea typeface="黑体"/>
                      </a:rPr>
                      <m:t>和</m:t>
                    </m:r>
                    <m:sSub>
                      <m:sSubPr>
                        <m:ctrlPr>
                          <a:rPr lang="en-US" altLang="zh-CN" sz="2400" i="1" smtClean="0">
                            <a:solidFill>
                              <a:srgbClr val="0070C0"/>
                            </a:solidFill>
                            <a:latin typeface="Cambria Math" panose="02040503050406030204" pitchFamily="18" charset="0"/>
                            <a:ea typeface="黑体"/>
                          </a:rPr>
                        </m:ctrlPr>
                      </m:sSubPr>
                      <m:e>
                        <m:r>
                          <a:rPr lang="en-US" altLang="zh-CN" sz="2400" b="0" i="1" smtClean="0">
                            <a:solidFill>
                              <a:srgbClr val="0070C0"/>
                            </a:solidFill>
                            <a:latin typeface="Cambria Math" panose="02040503050406030204" pitchFamily="18" charset="0"/>
                            <a:ea typeface="黑体"/>
                          </a:rPr>
                          <m:t>𝑥</m:t>
                        </m:r>
                      </m:e>
                      <m:sub>
                        <m:r>
                          <a:rPr lang="en-US" altLang="zh-CN" sz="2400" b="0" i="1" smtClean="0">
                            <a:solidFill>
                              <a:srgbClr val="0070C0"/>
                            </a:solidFill>
                            <a:latin typeface="Cambria Math" panose="02040503050406030204" pitchFamily="18" charset="0"/>
                            <a:ea typeface="黑体"/>
                          </a:rPr>
                          <m:t>𝑗</m:t>
                        </m:r>
                      </m:sub>
                    </m:sSub>
                  </m:oMath>
                </a14:m>
                <a:r>
                  <a:rPr lang="zh-CN" altLang="en-US" sz="2400" b="0" dirty="0">
                    <a:ea typeface="黑体"/>
                  </a:rPr>
                  <a:t>不相关时，</a:t>
                </a:r>
                <a14:m>
                  <m:oMath xmlns:m="http://schemas.openxmlformats.org/officeDocument/2006/math">
                    <m:sSub>
                      <m:sSubPr>
                        <m:ctrlPr>
                          <a:rPr lang="en-US" altLang="zh-CN" sz="2400" b="0" i="1" smtClean="0">
                            <a:solidFill>
                              <a:srgbClr val="0070C0"/>
                            </a:solidFill>
                            <a:latin typeface="Cambria Math" panose="02040503050406030204" pitchFamily="18" charset="0"/>
                            <a:ea typeface="黑体"/>
                          </a:rPr>
                        </m:ctrlPr>
                      </m:sSubPr>
                      <m:e>
                        <m:r>
                          <a:rPr lang="en-US" altLang="zh-CN" sz="2400" b="0" i="1" smtClean="0">
                            <a:solidFill>
                              <a:srgbClr val="0070C0"/>
                            </a:solidFill>
                            <a:latin typeface="Cambria Math" panose="02040503050406030204" pitchFamily="18" charset="0"/>
                            <a:ea typeface="黑体"/>
                          </a:rPr>
                          <m:t>𝑉</m:t>
                        </m:r>
                      </m:e>
                      <m:sub>
                        <m:r>
                          <a:rPr lang="en-US" altLang="zh-CN" sz="2400" b="0" i="1" smtClean="0">
                            <a:solidFill>
                              <a:srgbClr val="0070C0"/>
                            </a:solidFill>
                            <a:latin typeface="Cambria Math" panose="02040503050406030204" pitchFamily="18" charset="0"/>
                            <a:ea typeface="黑体"/>
                          </a:rPr>
                          <m:t>𝑖𝑖</m:t>
                        </m:r>
                      </m:sub>
                    </m:sSub>
                    <m:r>
                      <a:rPr lang="en-US" altLang="zh-CN" sz="2400" b="0" i="1" smtClean="0">
                        <a:solidFill>
                          <a:srgbClr val="0070C0"/>
                        </a:solidFill>
                        <a:latin typeface="Cambria Math" panose="02040503050406030204" pitchFamily="18" charset="0"/>
                        <a:ea typeface="黑体"/>
                      </a:rPr>
                      <m:t>=</m:t>
                    </m:r>
                    <m:sSubSup>
                      <m:sSubSupPr>
                        <m:ctrlPr>
                          <a:rPr lang="en-US" altLang="zh-CN" sz="2400" b="0" i="1" smtClean="0">
                            <a:solidFill>
                              <a:srgbClr val="0070C0"/>
                            </a:solidFill>
                            <a:latin typeface="Cambria Math" panose="02040503050406030204" pitchFamily="18" charset="0"/>
                            <a:ea typeface="黑体"/>
                          </a:rPr>
                        </m:ctrlPr>
                      </m:sSubSupPr>
                      <m:e>
                        <m:r>
                          <a:rPr lang="en-US" altLang="zh-CN" sz="2400" b="0" i="1" smtClean="0">
                            <a:solidFill>
                              <a:srgbClr val="0070C0"/>
                            </a:solidFill>
                            <a:latin typeface="Cambria Math" panose="02040503050406030204" pitchFamily="18" charset="0"/>
                            <a:ea typeface="Cambria Math" panose="02040503050406030204" pitchFamily="18" charset="0"/>
                          </a:rPr>
                          <m:t>𝜎</m:t>
                        </m:r>
                      </m:e>
                      <m:sub>
                        <m:r>
                          <a:rPr lang="en-US" altLang="zh-CN" sz="2400" b="0" i="1" smtClean="0">
                            <a:solidFill>
                              <a:srgbClr val="0070C0"/>
                            </a:solidFill>
                            <a:latin typeface="Cambria Math" panose="02040503050406030204" pitchFamily="18" charset="0"/>
                            <a:ea typeface="黑体"/>
                          </a:rPr>
                          <m:t>𝑖</m:t>
                        </m:r>
                      </m:sub>
                      <m:sup>
                        <m:r>
                          <a:rPr lang="en-US" altLang="zh-CN" sz="2400" b="0" i="1" smtClean="0">
                            <a:solidFill>
                              <a:srgbClr val="0070C0"/>
                            </a:solidFill>
                            <a:latin typeface="Cambria Math" panose="02040503050406030204" pitchFamily="18" charset="0"/>
                            <a:ea typeface="黑体"/>
                          </a:rPr>
                          <m:t>2</m:t>
                        </m:r>
                      </m:sup>
                    </m:sSubSup>
                  </m:oMath>
                </a14:m>
                <a:r>
                  <a:rPr lang="en-US" altLang="zh-CN" sz="2400" b="0" dirty="0">
                    <a:solidFill>
                      <a:srgbClr val="0070C0"/>
                    </a:solidFill>
                    <a:ea typeface="黑体"/>
                  </a:rPr>
                  <a:t>, </a:t>
                </a:r>
                <a14:m>
                  <m:oMath xmlns:m="http://schemas.openxmlformats.org/officeDocument/2006/math">
                    <m:sSub>
                      <m:sSubPr>
                        <m:ctrlPr>
                          <a:rPr lang="en-US" altLang="zh-CN" sz="2400" b="0" i="1" smtClean="0">
                            <a:solidFill>
                              <a:srgbClr val="0070C0"/>
                            </a:solidFill>
                            <a:latin typeface="Cambria Math" panose="02040503050406030204" pitchFamily="18" charset="0"/>
                            <a:ea typeface="黑体"/>
                          </a:rPr>
                        </m:ctrlPr>
                      </m:sSubPr>
                      <m:e>
                        <m:r>
                          <a:rPr lang="en-US" altLang="zh-CN" sz="2400" b="0" i="1" smtClean="0">
                            <a:solidFill>
                              <a:srgbClr val="0070C0"/>
                            </a:solidFill>
                            <a:latin typeface="Cambria Math" panose="02040503050406030204" pitchFamily="18" charset="0"/>
                            <a:ea typeface="黑体"/>
                          </a:rPr>
                          <m:t>𝑉</m:t>
                        </m:r>
                      </m:e>
                      <m:sub>
                        <m:r>
                          <a:rPr lang="en-US" altLang="zh-CN" sz="2400" b="0" i="1" smtClean="0">
                            <a:solidFill>
                              <a:srgbClr val="0070C0"/>
                            </a:solidFill>
                            <a:latin typeface="Cambria Math" panose="02040503050406030204" pitchFamily="18" charset="0"/>
                            <a:ea typeface="黑体"/>
                          </a:rPr>
                          <m:t>𝑖𝑗</m:t>
                        </m:r>
                      </m:sub>
                    </m:sSub>
                    <m:r>
                      <a:rPr lang="en-US" altLang="zh-CN" sz="2400" b="0" i="1" smtClean="0">
                        <a:solidFill>
                          <a:srgbClr val="0070C0"/>
                        </a:solidFill>
                        <a:latin typeface="Cambria Math" panose="02040503050406030204" pitchFamily="18" charset="0"/>
                        <a:ea typeface="黑体"/>
                      </a:rPr>
                      <m:t>=0</m:t>
                    </m:r>
                  </m:oMath>
                </a14:m>
                <a:endParaRPr lang="en-US" altLang="zh-CN" sz="2400" b="0" dirty="0">
                  <a:solidFill>
                    <a:srgbClr val="0070C0"/>
                  </a:solidFill>
                  <a:ea typeface="黑体"/>
                </a:endParaRPr>
              </a:p>
            </p:txBody>
          </p:sp>
        </mc:Choice>
        <mc:Fallback xmlns="">
          <p:sp>
            <p:nvSpPr>
              <p:cNvPr id="3" name="TextBox 2">
                <a:extLst>
                  <a:ext uri="{FF2B5EF4-FFF2-40B4-BE49-F238E27FC236}">
                    <a16:creationId xmlns:a16="http://schemas.microsoft.com/office/drawing/2014/main" id="{3CFA10C1-2397-DA43-9EFA-DBF5497CDCA8}"/>
                  </a:ext>
                </a:extLst>
              </p:cNvPr>
              <p:cNvSpPr txBox="1">
                <a:spLocks noRot="1" noChangeAspect="1" noMove="1" noResize="1" noEditPoints="1" noAdjustHandles="1" noChangeArrowheads="1" noChangeShapeType="1" noTextEdit="1"/>
              </p:cNvSpPr>
              <p:nvPr/>
            </p:nvSpPr>
            <p:spPr>
              <a:xfrm>
                <a:off x="662006" y="1032070"/>
                <a:ext cx="9489917" cy="2373855"/>
              </a:xfrm>
              <a:prstGeom prst="rect">
                <a:avLst/>
              </a:prstGeom>
              <a:blipFill>
                <a:blip r:embed="rId2"/>
                <a:stretch>
                  <a:fillRect l="-936" t="-48936" b="-223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9FD1FE-1AC9-7D4B-BBD6-4794754835A2}"/>
                  </a:ext>
                </a:extLst>
              </p:cNvPr>
              <p:cNvSpPr txBox="1"/>
              <p:nvPr/>
            </p:nvSpPr>
            <p:spPr>
              <a:xfrm>
                <a:off x="479376" y="3860278"/>
                <a:ext cx="4263105" cy="523220"/>
              </a:xfrm>
              <a:prstGeom prst="rect">
                <a:avLst/>
              </a:prstGeom>
              <a:noFill/>
            </p:spPr>
            <p:txBody>
              <a:bodyPr wrap="square" rtlCol="0">
                <a:spAutoFit/>
              </a:bodyPr>
              <a:lstStyle/>
              <a:p>
                <a:r>
                  <a:rPr lang="zh-CN" altLang="en-US" sz="2800" dirty="0">
                    <a:latin typeface="黑体"/>
                    <a:ea typeface="黑体"/>
                    <a:cs typeface="黑体"/>
                  </a:rPr>
                  <a:t>例</a:t>
                </a:r>
                <a:r>
                  <a:rPr lang="en-US" altLang="zh-CN" sz="2800" dirty="0">
                    <a:latin typeface="黑体"/>
                    <a:ea typeface="黑体"/>
                    <a:cs typeface="黑体"/>
                  </a:rPr>
                  <a:t>1</a:t>
                </a:r>
                <a:r>
                  <a:rPr lang="zh-CN" altLang="en-US" sz="2800" dirty="0">
                    <a:latin typeface="黑体"/>
                    <a:ea typeface="黑体"/>
                    <a:cs typeface="黑体"/>
                  </a:rPr>
                  <a:t>：</a:t>
                </a:r>
                <a:r>
                  <a:rPr lang="zh-CN" altLang="en-US" sz="2800" dirty="0">
                    <a:solidFill>
                      <a:srgbClr val="095BA8"/>
                    </a:solidFill>
                    <a:latin typeface="黑体"/>
                    <a:ea typeface="黑体"/>
                    <a:cs typeface="黑体"/>
                  </a:rPr>
                  <a:t> </a:t>
                </a:r>
                <a14:m>
                  <m:oMath xmlns:m="http://schemas.openxmlformats.org/officeDocument/2006/math">
                    <m:r>
                      <a:rPr lang="en-US" altLang="zh-CN" sz="2800" b="0" i="1" smtClean="0">
                        <a:solidFill>
                          <a:srgbClr val="095BA8"/>
                        </a:solidFill>
                        <a:latin typeface="Cambria Math" panose="02040503050406030204" pitchFamily="18" charset="0"/>
                        <a:ea typeface="黑体"/>
                        <a:cs typeface="黑体"/>
                      </a:rPr>
                      <m:t>𝑦</m:t>
                    </m:r>
                    <m:r>
                      <a:rPr lang="en-US" altLang="zh-CN" sz="2800" b="0" i="1" smtClean="0">
                        <a:solidFill>
                          <a:srgbClr val="095BA8"/>
                        </a:solidFill>
                        <a:latin typeface="Cambria Math" panose="02040503050406030204" pitchFamily="18" charset="0"/>
                        <a:ea typeface="黑体"/>
                        <a:cs typeface="黑体"/>
                      </a:rPr>
                      <m:t>=</m:t>
                    </m:r>
                    <m:r>
                      <a:rPr lang="en-US" altLang="zh-CN" sz="2800" b="0" i="1" smtClean="0">
                        <a:solidFill>
                          <a:srgbClr val="095BA8"/>
                        </a:solidFill>
                        <a:latin typeface="Cambria Math" panose="02040503050406030204" pitchFamily="18" charset="0"/>
                        <a:ea typeface="黑体"/>
                        <a:cs typeface="黑体"/>
                      </a:rPr>
                      <m:t>𝑎</m:t>
                    </m:r>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1</m:t>
                        </m:r>
                      </m:sub>
                    </m:sSub>
                    <m:r>
                      <a:rPr lang="en-US" altLang="zh-CN" sz="2800" b="0" i="1" smtClean="0">
                        <a:solidFill>
                          <a:srgbClr val="095BA8"/>
                        </a:solidFill>
                        <a:latin typeface="Cambria Math" panose="02040503050406030204" pitchFamily="18" charset="0"/>
                        <a:ea typeface="黑体"/>
                      </a:rPr>
                      <m:t>+</m:t>
                    </m:r>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𝑏𝑥</m:t>
                        </m:r>
                      </m:e>
                      <m:sub>
                        <m:r>
                          <a:rPr lang="en-US" altLang="zh-CN" sz="2800" b="0" i="1" smtClean="0">
                            <a:solidFill>
                              <a:srgbClr val="095BA8"/>
                            </a:solidFill>
                            <a:latin typeface="Cambria Math" panose="02040503050406030204" pitchFamily="18" charset="0"/>
                            <a:ea typeface="黑体"/>
                          </a:rPr>
                          <m:t>2</m:t>
                        </m:r>
                      </m:sub>
                    </m:sSub>
                  </m:oMath>
                </a14:m>
                <a:endParaRPr lang="en-US" altLang="zh-CN" sz="2800" dirty="0">
                  <a:solidFill>
                    <a:srgbClr val="095BA8"/>
                  </a:solidFill>
                  <a:latin typeface="黑体"/>
                  <a:ea typeface="黑体"/>
                  <a:cs typeface="黑体"/>
                </a:endParaRPr>
              </a:p>
            </p:txBody>
          </p:sp>
        </mc:Choice>
        <mc:Fallback xmlns="">
          <p:sp>
            <p:nvSpPr>
              <p:cNvPr id="4" name="TextBox 3">
                <a:extLst>
                  <a:ext uri="{FF2B5EF4-FFF2-40B4-BE49-F238E27FC236}">
                    <a16:creationId xmlns:a16="http://schemas.microsoft.com/office/drawing/2014/main" id="{DE9FD1FE-1AC9-7D4B-BBD6-4794754835A2}"/>
                  </a:ext>
                </a:extLst>
              </p:cNvPr>
              <p:cNvSpPr txBox="1">
                <a:spLocks noRot="1" noChangeAspect="1" noMove="1" noResize="1" noEditPoints="1" noAdjustHandles="1" noChangeArrowheads="1" noChangeShapeType="1" noTextEdit="1"/>
              </p:cNvSpPr>
              <p:nvPr/>
            </p:nvSpPr>
            <p:spPr>
              <a:xfrm>
                <a:off x="479376" y="3860278"/>
                <a:ext cx="4263105" cy="523220"/>
              </a:xfrm>
              <a:prstGeom prst="rect">
                <a:avLst/>
              </a:prstGeom>
              <a:blipFill>
                <a:blip r:embed="rId3"/>
                <a:stretch>
                  <a:fillRect l="-2976" t="-14286"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F5D501-2976-6B44-AF3D-C6B8C557DC8B}"/>
                  </a:ext>
                </a:extLst>
              </p:cNvPr>
              <p:cNvSpPr txBox="1"/>
              <p:nvPr/>
            </p:nvSpPr>
            <p:spPr>
              <a:xfrm>
                <a:off x="202013" y="4998787"/>
                <a:ext cx="4633992" cy="4327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r>
                            <a:rPr lang="en-US" altLang="zh-CN" sz="2000" b="0" i="1" smtClean="0">
                              <a:solidFill>
                                <a:srgbClr val="095BA8"/>
                              </a:solidFill>
                              <a:latin typeface="Cambria Math" panose="02040503050406030204" pitchFamily="18" charset="0"/>
                              <a:ea typeface="黑体"/>
                            </a:rPr>
                            <m:t>𝑦</m:t>
                          </m:r>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cs typeface="黑体"/>
                        </a:rPr>
                        <m:t>=</m:t>
                      </m:r>
                      <m:sSub>
                        <m:sSubPr>
                          <m:ctrlPr>
                            <a:rPr lang="en-US" altLang="zh-CN" sz="2000" b="0" i="1" smtClean="0">
                              <a:solidFill>
                                <a:srgbClr val="095BA8"/>
                              </a:solidFill>
                              <a:latin typeface="Cambria Math" panose="02040503050406030204" pitchFamily="18" charset="0"/>
                              <a:ea typeface="黑体"/>
                            </a:rPr>
                          </m:ctrlPr>
                        </m:sSubPr>
                        <m:e>
                          <m:sSubSup>
                            <m:sSubSupPr>
                              <m:ctrlPr>
                                <a:rPr lang="en-US" altLang="zh-CN" sz="2000" b="0" i="1" smtClean="0">
                                  <a:solidFill>
                                    <a:srgbClr val="095BA8"/>
                                  </a:solidFill>
                                  <a:latin typeface="Cambria Math" panose="02040503050406030204" pitchFamily="18" charset="0"/>
                                  <a:ea typeface="黑体"/>
                                </a:rPr>
                              </m:ctrlPr>
                            </m:sSubSupPr>
                            <m:e>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𝑎</m:t>
                                  </m:r>
                                </m:e>
                                <m:sup>
                                  <m:r>
                                    <a:rPr lang="en-US" altLang="zh-CN" sz="2000" b="0" i="1" smtClean="0">
                                      <a:solidFill>
                                        <a:srgbClr val="095BA8"/>
                                      </a:solidFill>
                                      <a:latin typeface="Cambria Math" panose="02040503050406030204" pitchFamily="18" charset="0"/>
                                      <a:ea typeface="黑体"/>
                                    </a:rPr>
                                    <m:t>2</m:t>
                                  </m:r>
                                </m:sup>
                              </m:sSup>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rPr>
                            <m:t>+</m:t>
                          </m:r>
                          <m:r>
                            <a:rPr lang="en-US" altLang="zh-CN" sz="2000" b="0" i="0" smtClean="0">
                              <a:solidFill>
                                <a:srgbClr val="095BA8"/>
                              </a:solidFill>
                              <a:latin typeface="Cambria Math" panose="02040503050406030204" pitchFamily="18" charset="0"/>
                              <a:ea typeface="黑体"/>
                            </a:rPr>
                            <m:t>2</m:t>
                          </m:r>
                          <m:r>
                            <a:rPr lang="en-US" altLang="zh-CN" sz="2000" b="0" i="1" smtClean="0">
                              <a:solidFill>
                                <a:srgbClr val="095BA8"/>
                              </a:solidFill>
                              <a:latin typeface="Cambria Math" panose="02040503050406030204" pitchFamily="18" charset="0"/>
                              <a:ea typeface="黑体"/>
                            </a:rPr>
                            <m:t>𝑎𝑏</m:t>
                          </m:r>
                          <m:r>
                            <m:rPr>
                              <m:sty m:val="p"/>
                            </m:rPr>
                            <a:rPr lang="en-US" altLang="zh-CN" sz="2000" b="0" i="0" smtClean="0">
                              <a:solidFill>
                                <a:srgbClr val="095BA8"/>
                              </a:solidFill>
                              <a:latin typeface="Cambria Math" panose="02040503050406030204" pitchFamily="18" charset="0"/>
                              <a:ea typeface="黑体"/>
                            </a:rPr>
                            <m:t>Cov</m:t>
                          </m:r>
                          <m:r>
                            <a:rPr lang="en-US" altLang="zh-CN" sz="2000" b="0" i="1" smtClean="0">
                              <a:solidFill>
                                <a:srgbClr val="095BA8"/>
                              </a:solidFill>
                              <a:latin typeface="Cambria Math" panose="02040503050406030204" pitchFamily="18" charset="0"/>
                              <a:ea typeface="黑体"/>
                            </a:rPr>
                            <m:t>(</m:t>
                          </m:r>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r>
                        <a:rPr lang="en-US" altLang="zh-CN" sz="2000" b="0" i="1" smtClean="0">
                          <a:solidFill>
                            <a:srgbClr val="095BA8"/>
                          </a:solidFill>
                          <a:latin typeface="Cambria Math" panose="02040503050406030204" pitchFamily="18" charset="0"/>
                          <a:ea typeface="黑体"/>
                        </a:rPr>
                        <m:t>,</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r>
                        <a:rPr lang="en-US" altLang="zh-CN" sz="2000" b="0" i="1" smtClean="0">
                          <a:solidFill>
                            <a:srgbClr val="095BA8"/>
                          </a:solidFill>
                          <a:latin typeface="Cambria Math" panose="02040503050406030204" pitchFamily="18" charset="0"/>
                          <a:ea typeface="黑体"/>
                        </a:rPr>
                        <m:t>)+</m:t>
                      </m:r>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𝑏</m:t>
                          </m:r>
                        </m:e>
                        <m:sup>
                          <m:r>
                            <a:rPr lang="en-US" altLang="zh-CN" sz="2000" b="0" i="1" smtClean="0">
                              <a:solidFill>
                                <a:srgbClr val="095BA8"/>
                              </a:solidFill>
                              <a:latin typeface="Cambria Math" panose="02040503050406030204" pitchFamily="18" charset="0"/>
                              <a:ea typeface="黑体"/>
                            </a:rPr>
                            <m:t>2</m:t>
                          </m:r>
                        </m:sup>
                      </m:sSup>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sub>
                        <m:sup>
                          <m:r>
                            <a:rPr lang="en-US" altLang="zh-CN" sz="2000" b="0" i="1" smtClean="0">
                              <a:solidFill>
                                <a:srgbClr val="095BA8"/>
                              </a:solidFill>
                              <a:latin typeface="Cambria Math" panose="02040503050406030204" pitchFamily="18" charset="0"/>
                              <a:ea typeface="黑体"/>
                            </a:rPr>
                            <m:t>2</m:t>
                          </m:r>
                        </m:sup>
                      </m:sSubSup>
                    </m:oMath>
                  </m:oMathPara>
                </a14:m>
                <a:endParaRPr lang="en-US" altLang="zh-CN" sz="2000" dirty="0">
                  <a:solidFill>
                    <a:srgbClr val="095BA8"/>
                  </a:solidFill>
                  <a:latin typeface="黑体"/>
                  <a:ea typeface="黑体"/>
                  <a:cs typeface="黑体"/>
                </a:endParaRPr>
              </a:p>
            </p:txBody>
          </p:sp>
        </mc:Choice>
        <mc:Fallback xmlns="">
          <p:sp>
            <p:nvSpPr>
              <p:cNvPr id="5" name="TextBox 4">
                <a:extLst>
                  <a:ext uri="{FF2B5EF4-FFF2-40B4-BE49-F238E27FC236}">
                    <a16:creationId xmlns:a16="http://schemas.microsoft.com/office/drawing/2014/main" id="{D5F5D501-2976-6B44-AF3D-C6B8C557DC8B}"/>
                  </a:ext>
                </a:extLst>
              </p:cNvPr>
              <p:cNvSpPr txBox="1">
                <a:spLocks noRot="1" noChangeAspect="1" noMove="1" noResize="1" noEditPoints="1" noAdjustHandles="1" noChangeArrowheads="1" noChangeShapeType="1" noTextEdit="1"/>
              </p:cNvSpPr>
              <p:nvPr/>
            </p:nvSpPr>
            <p:spPr>
              <a:xfrm>
                <a:off x="202013" y="4998787"/>
                <a:ext cx="4633992" cy="432747"/>
              </a:xfrm>
              <a:prstGeom prst="rect">
                <a:avLst/>
              </a:prstGeom>
              <a:blipFill>
                <a:blip r:embed="rId4"/>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0079A00-0F9D-2C4D-9AD5-D1BF60288081}"/>
                  </a:ext>
                </a:extLst>
              </p:cNvPr>
              <p:cNvSpPr txBox="1"/>
              <p:nvPr/>
            </p:nvSpPr>
            <p:spPr>
              <a:xfrm>
                <a:off x="6232899" y="3804064"/>
                <a:ext cx="4263105" cy="719941"/>
              </a:xfrm>
              <a:prstGeom prst="rect">
                <a:avLst/>
              </a:prstGeom>
              <a:noFill/>
            </p:spPr>
            <p:txBody>
              <a:bodyPr wrap="square" rtlCol="0">
                <a:spAutoFit/>
              </a:bodyPr>
              <a:lstStyle/>
              <a:p>
                <a:r>
                  <a:rPr lang="zh-CN" altLang="en-US" sz="2800" dirty="0">
                    <a:latin typeface="黑体"/>
                    <a:ea typeface="黑体"/>
                    <a:cs typeface="黑体"/>
                  </a:rPr>
                  <a:t>例</a:t>
                </a:r>
                <a:r>
                  <a:rPr lang="en-US" altLang="zh-CN" sz="2800" dirty="0">
                    <a:latin typeface="黑体"/>
                    <a:ea typeface="黑体"/>
                    <a:cs typeface="黑体"/>
                  </a:rPr>
                  <a:t>2</a:t>
                </a:r>
                <a:r>
                  <a:rPr lang="zh-CN" altLang="en-US" sz="2800" dirty="0">
                    <a:latin typeface="黑体"/>
                    <a:ea typeface="黑体"/>
                    <a:cs typeface="黑体"/>
                  </a:rPr>
                  <a:t>：</a:t>
                </a:r>
                <a:r>
                  <a:rPr lang="zh-CN" altLang="en-US" sz="2800" dirty="0">
                    <a:solidFill>
                      <a:srgbClr val="095BA8"/>
                    </a:solidFill>
                    <a:latin typeface="黑体"/>
                    <a:ea typeface="黑体"/>
                    <a:cs typeface="黑体"/>
                  </a:rPr>
                  <a:t> </a:t>
                </a:r>
                <a14:m>
                  <m:oMath xmlns:m="http://schemas.openxmlformats.org/officeDocument/2006/math">
                    <m:r>
                      <a:rPr lang="en-US" altLang="zh-CN" sz="2800" b="0" i="1" smtClean="0">
                        <a:solidFill>
                          <a:srgbClr val="095BA8"/>
                        </a:solidFill>
                        <a:latin typeface="Cambria Math" panose="02040503050406030204" pitchFamily="18" charset="0"/>
                        <a:ea typeface="黑体"/>
                        <a:cs typeface="黑体"/>
                      </a:rPr>
                      <m:t>𝑦</m:t>
                    </m:r>
                    <m:r>
                      <a:rPr lang="en-US" altLang="zh-CN" sz="2800" b="0" i="1" smtClean="0">
                        <a:solidFill>
                          <a:srgbClr val="095BA8"/>
                        </a:solidFill>
                        <a:latin typeface="Cambria Math" panose="02040503050406030204" pitchFamily="18" charset="0"/>
                        <a:ea typeface="黑体"/>
                        <a:cs typeface="黑体"/>
                      </a:rPr>
                      <m:t>=</m:t>
                    </m:r>
                    <m:f>
                      <m:fPr>
                        <m:ctrlPr>
                          <a:rPr lang="en-US" altLang="zh-CN" sz="2800" b="0" i="1" smtClean="0">
                            <a:solidFill>
                              <a:srgbClr val="095BA8"/>
                            </a:solidFill>
                            <a:latin typeface="Cambria Math" panose="02040503050406030204" pitchFamily="18" charset="0"/>
                            <a:ea typeface="黑体"/>
                          </a:rPr>
                        </m:ctrlPr>
                      </m:fPr>
                      <m:num>
                        <m:r>
                          <a:rPr lang="en-US" altLang="zh-CN" sz="2800" b="0" i="1" smtClean="0">
                            <a:solidFill>
                              <a:srgbClr val="095BA8"/>
                            </a:solidFill>
                            <a:latin typeface="Cambria Math" panose="02040503050406030204" pitchFamily="18" charset="0"/>
                            <a:ea typeface="黑体"/>
                          </a:rPr>
                          <m:t>𝑎</m:t>
                        </m:r>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1</m:t>
                            </m:r>
                          </m:sub>
                        </m:sSub>
                      </m:num>
                      <m:den>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2</m:t>
                            </m:r>
                          </m:sub>
                        </m:sSub>
                      </m:den>
                    </m:f>
                  </m:oMath>
                </a14:m>
                <a:endParaRPr lang="en-US" altLang="zh-CN" sz="2800" dirty="0">
                  <a:solidFill>
                    <a:srgbClr val="095BA8"/>
                  </a:solidFill>
                  <a:latin typeface="黑体"/>
                  <a:ea typeface="黑体"/>
                  <a:cs typeface="黑体"/>
                </a:endParaRPr>
              </a:p>
            </p:txBody>
          </p:sp>
        </mc:Choice>
        <mc:Fallback xmlns="">
          <p:sp>
            <p:nvSpPr>
              <p:cNvPr id="6" name="TextBox 5">
                <a:extLst>
                  <a:ext uri="{FF2B5EF4-FFF2-40B4-BE49-F238E27FC236}">
                    <a16:creationId xmlns:a16="http://schemas.microsoft.com/office/drawing/2014/main" id="{D0079A00-0F9D-2C4D-9AD5-D1BF60288081}"/>
                  </a:ext>
                </a:extLst>
              </p:cNvPr>
              <p:cNvSpPr txBox="1">
                <a:spLocks noRot="1" noChangeAspect="1" noMove="1" noResize="1" noEditPoints="1" noAdjustHandles="1" noChangeArrowheads="1" noChangeShapeType="1" noTextEdit="1"/>
              </p:cNvSpPr>
              <p:nvPr/>
            </p:nvSpPr>
            <p:spPr>
              <a:xfrm>
                <a:off x="6232899" y="3804064"/>
                <a:ext cx="4263105" cy="719941"/>
              </a:xfrm>
              <a:prstGeom prst="rect">
                <a:avLst/>
              </a:prstGeom>
              <a:blipFill>
                <a:blip r:embed="rId5"/>
                <a:stretch>
                  <a:fillRect l="-2976" t="-7143"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B6167A-790A-C947-89EA-693048D0B8D9}"/>
                  </a:ext>
                </a:extLst>
              </p:cNvPr>
              <p:cNvSpPr txBox="1"/>
              <p:nvPr/>
            </p:nvSpPr>
            <p:spPr>
              <a:xfrm>
                <a:off x="6036052" y="4634191"/>
                <a:ext cx="5667214" cy="6932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r>
                            <a:rPr lang="en-US" altLang="zh-CN" sz="2000" b="0" i="1" smtClean="0">
                              <a:solidFill>
                                <a:srgbClr val="095BA8"/>
                              </a:solidFill>
                              <a:latin typeface="Cambria Math" panose="02040503050406030204" pitchFamily="18" charset="0"/>
                              <a:ea typeface="黑体"/>
                            </a:rPr>
                            <m:t>𝑦</m:t>
                          </m:r>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cs typeface="黑体"/>
                        </a:rPr>
                        <m:t>=</m:t>
                      </m:r>
                      <m:sSub>
                        <m:sSubPr>
                          <m:ctrlPr>
                            <a:rPr lang="en-US" altLang="zh-CN" sz="2000" b="0" i="1" smtClean="0">
                              <a:solidFill>
                                <a:srgbClr val="095BA8"/>
                              </a:solidFill>
                              <a:latin typeface="Cambria Math" panose="02040503050406030204" pitchFamily="18" charset="0"/>
                              <a:ea typeface="黑体"/>
                            </a:rPr>
                          </m:ctrlPr>
                        </m:sSubPr>
                        <m:e>
                          <m:sSubSup>
                            <m:sSubSupPr>
                              <m:ctrlPr>
                                <a:rPr lang="en-US" altLang="zh-CN" sz="2000" b="0" i="1" smtClean="0">
                                  <a:solidFill>
                                    <a:srgbClr val="095BA8"/>
                                  </a:solidFill>
                                  <a:latin typeface="Cambria Math" panose="02040503050406030204" pitchFamily="18" charset="0"/>
                                  <a:ea typeface="黑体"/>
                                </a:rPr>
                              </m:ctrlPr>
                            </m:sSubSupPr>
                            <m:e>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𝑎</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den>
                                  </m:f>
                                  <m:r>
                                    <a:rPr lang="en-US" altLang="zh-CN" sz="2000" b="0" i="1" smtClean="0">
                                      <a:solidFill>
                                        <a:srgbClr val="095BA8"/>
                                      </a:solidFill>
                                      <a:latin typeface="Cambria Math" panose="02040503050406030204" pitchFamily="18" charset="0"/>
                                      <a:ea typeface="黑体"/>
                                    </a:rPr>
                                    <m:t>)</m:t>
                                  </m:r>
                                </m:e>
                                <m:sup>
                                  <m:r>
                                    <a:rPr lang="en-US" altLang="zh-CN" sz="2000" b="0" i="1" smtClean="0">
                                      <a:solidFill>
                                        <a:srgbClr val="095BA8"/>
                                      </a:solidFill>
                                      <a:latin typeface="Cambria Math" panose="02040503050406030204" pitchFamily="18" charset="0"/>
                                      <a:ea typeface="黑体"/>
                                    </a:rPr>
                                    <m:t>2</m:t>
                                  </m:r>
                                </m:sup>
                              </m:sSup>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rPr>
                            <m:t>−2</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𝑎</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den>
                          </m:f>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𝑎</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up>
                                  <m:r>
                                    <a:rPr lang="en-US" altLang="zh-CN" sz="2000" b="0" i="1" smtClean="0">
                                      <a:solidFill>
                                        <a:srgbClr val="095BA8"/>
                                      </a:solidFill>
                                      <a:latin typeface="Cambria Math" panose="02040503050406030204" pitchFamily="18" charset="0"/>
                                      <a:ea typeface="黑体"/>
                                    </a:rPr>
                                    <m:t>2</m:t>
                                  </m:r>
                                </m:sup>
                              </m:sSubSup>
                            </m:den>
                          </m:f>
                          <m:r>
                            <m:rPr>
                              <m:sty m:val="p"/>
                            </m:rPr>
                            <a:rPr lang="en-US" altLang="zh-CN" sz="2000" b="0" i="0" smtClean="0">
                              <a:solidFill>
                                <a:srgbClr val="095BA8"/>
                              </a:solidFill>
                              <a:latin typeface="Cambria Math" panose="02040503050406030204" pitchFamily="18" charset="0"/>
                              <a:ea typeface="黑体"/>
                            </a:rPr>
                            <m:t>Cov</m:t>
                          </m:r>
                          <m:r>
                            <a:rPr lang="en-US" altLang="zh-CN" sz="2000" b="0" i="1" smtClean="0">
                              <a:solidFill>
                                <a:srgbClr val="095BA8"/>
                              </a:solidFill>
                              <a:latin typeface="Cambria Math" panose="02040503050406030204" pitchFamily="18" charset="0"/>
                              <a:ea typeface="黑体"/>
                            </a:rPr>
                            <m:t>(</m:t>
                          </m:r>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r>
                        <a:rPr lang="en-US" altLang="zh-CN" sz="2000" b="0" i="1" smtClean="0">
                          <a:solidFill>
                            <a:srgbClr val="095BA8"/>
                          </a:solidFill>
                          <a:latin typeface="Cambria Math" panose="02040503050406030204" pitchFamily="18" charset="0"/>
                          <a:ea typeface="黑体"/>
                        </a:rPr>
                        <m:t>,</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r>
                        <a:rPr lang="en-US" altLang="zh-CN" sz="2000" b="0" i="1" smtClean="0">
                          <a:solidFill>
                            <a:srgbClr val="095BA8"/>
                          </a:solidFill>
                          <a:latin typeface="Cambria Math" panose="02040503050406030204" pitchFamily="18" charset="0"/>
                          <a:ea typeface="黑体"/>
                        </a:rPr>
                        <m:t>) +</m:t>
                      </m:r>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𝑎</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up>
                                  <m:r>
                                    <a:rPr lang="en-US" altLang="zh-CN" sz="2000" b="0" i="1" smtClean="0">
                                      <a:solidFill>
                                        <a:srgbClr val="095BA8"/>
                                      </a:solidFill>
                                      <a:latin typeface="Cambria Math" panose="02040503050406030204" pitchFamily="18" charset="0"/>
                                      <a:ea typeface="黑体"/>
                                    </a:rPr>
                                    <m:t>2</m:t>
                                  </m:r>
                                </m:sup>
                              </m:sSubSup>
                            </m:den>
                          </m:f>
                          <m:r>
                            <a:rPr lang="en-US" altLang="zh-CN" sz="2000" b="0" i="1" smtClean="0">
                              <a:solidFill>
                                <a:srgbClr val="095BA8"/>
                              </a:solidFill>
                              <a:latin typeface="Cambria Math" panose="02040503050406030204" pitchFamily="18" charset="0"/>
                              <a:ea typeface="黑体"/>
                            </a:rPr>
                            <m:t>)</m:t>
                          </m:r>
                        </m:e>
                        <m:sup>
                          <m:r>
                            <a:rPr lang="en-US" altLang="zh-CN" sz="2000" b="0" i="1" smtClean="0">
                              <a:solidFill>
                                <a:srgbClr val="095BA8"/>
                              </a:solidFill>
                              <a:latin typeface="Cambria Math" panose="02040503050406030204" pitchFamily="18" charset="0"/>
                              <a:ea typeface="黑体"/>
                            </a:rPr>
                            <m:t>2</m:t>
                          </m:r>
                        </m:sup>
                      </m:sSup>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sub>
                        <m:sup>
                          <m:r>
                            <a:rPr lang="en-US" altLang="zh-CN" sz="2000" b="0" i="1" smtClean="0">
                              <a:solidFill>
                                <a:srgbClr val="095BA8"/>
                              </a:solidFill>
                              <a:latin typeface="Cambria Math" panose="02040503050406030204" pitchFamily="18" charset="0"/>
                              <a:ea typeface="黑体"/>
                            </a:rPr>
                            <m:t>2</m:t>
                          </m:r>
                        </m:sup>
                      </m:sSubSup>
                    </m:oMath>
                  </m:oMathPara>
                </a14:m>
                <a:endParaRPr lang="en-US" altLang="zh-CN" sz="2000" dirty="0">
                  <a:solidFill>
                    <a:srgbClr val="095BA8"/>
                  </a:solidFill>
                  <a:latin typeface="黑体"/>
                  <a:ea typeface="黑体"/>
                  <a:cs typeface="黑体"/>
                </a:endParaRPr>
              </a:p>
            </p:txBody>
          </p:sp>
        </mc:Choice>
        <mc:Fallback xmlns="">
          <p:sp>
            <p:nvSpPr>
              <p:cNvPr id="7" name="TextBox 6">
                <a:extLst>
                  <a:ext uri="{FF2B5EF4-FFF2-40B4-BE49-F238E27FC236}">
                    <a16:creationId xmlns:a16="http://schemas.microsoft.com/office/drawing/2014/main" id="{BDB6167A-790A-C947-89EA-693048D0B8D9}"/>
                  </a:ext>
                </a:extLst>
              </p:cNvPr>
              <p:cNvSpPr txBox="1">
                <a:spLocks noRot="1" noChangeAspect="1" noMove="1" noResize="1" noEditPoints="1" noAdjustHandles="1" noChangeArrowheads="1" noChangeShapeType="1" noTextEdit="1"/>
              </p:cNvSpPr>
              <p:nvPr/>
            </p:nvSpPr>
            <p:spPr>
              <a:xfrm>
                <a:off x="6036052" y="4634191"/>
                <a:ext cx="5667214" cy="693267"/>
              </a:xfrm>
              <a:prstGeom prst="rect">
                <a:avLst/>
              </a:prstGeom>
              <a:blipFill>
                <a:blip r:embed="rId6"/>
                <a:stretch>
                  <a:fillRect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7B79F2A-B648-4B4A-B43B-358B0B8A9B6A}"/>
                  </a:ext>
                </a:extLst>
              </p:cNvPr>
              <p:cNvSpPr txBox="1"/>
              <p:nvPr/>
            </p:nvSpPr>
            <p:spPr>
              <a:xfrm>
                <a:off x="5875369" y="5366108"/>
                <a:ext cx="5667214" cy="6932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r>
                            <a:rPr lang="en-US" altLang="zh-CN" sz="2000" b="0" i="1" smtClean="0">
                              <a:solidFill>
                                <a:srgbClr val="095BA8"/>
                              </a:solidFill>
                              <a:latin typeface="Cambria Math" panose="02040503050406030204" pitchFamily="18" charset="0"/>
                              <a:ea typeface="黑体"/>
                            </a:rPr>
                            <m:t>𝑦</m:t>
                          </m:r>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cs typeface="黑体"/>
                        </a:rPr>
                        <m:t>=</m:t>
                      </m:r>
                      <m:sSub>
                        <m:sSubPr>
                          <m:ctrlPr>
                            <a:rPr lang="en-US" altLang="zh-CN" sz="2000" b="0" i="1" smtClean="0">
                              <a:solidFill>
                                <a:srgbClr val="095BA8"/>
                              </a:solidFill>
                              <a:latin typeface="Cambria Math" panose="02040503050406030204" pitchFamily="18" charset="0"/>
                              <a:ea typeface="黑体"/>
                            </a:rPr>
                          </m:ctrlPr>
                        </m:sSubPr>
                        <m:e>
                          <m:sSubSup>
                            <m:sSubSupPr>
                              <m:ctrlPr>
                                <a:rPr lang="en-US" altLang="zh-CN" sz="2000" b="0" i="1" smtClean="0">
                                  <a:solidFill>
                                    <a:srgbClr val="095BA8"/>
                                  </a:solidFill>
                                  <a:latin typeface="Cambria Math" panose="02040503050406030204" pitchFamily="18" charset="0"/>
                                  <a:ea typeface="黑体"/>
                                </a:rPr>
                              </m:ctrlPr>
                            </m:sSubSupPr>
                            <m:e>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𝑦</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den>
                                  </m:f>
                                  <m:r>
                                    <a:rPr lang="en-US" altLang="zh-CN" sz="2000" b="0" i="1" smtClean="0">
                                      <a:solidFill>
                                        <a:srgbClr val="095BA8"/>
                                      </a:solidFill>
                                      <a:latin typeface="Cambria Math" panose="02040503050406030204" pitchFamily="18" charset="0"/>
                                      <a:ea typeface="黑体"/>
                                    </a:rPr>
                                    <m:t>)</m:t>
                                  </m:r>
                                </m:e>
                                <m:sup>
                                  <m:r>
                                    <a:rPr lang="en-US" altLang="zh-CN" sz="2000" b="0" i="1" smtClean="0">
                                      <a:solidFill>
                                        <a:srgbClr val="095BA8"/>
                                      </a:solidFill>
                                      <a:latin typeface="Cambria Math" panose="02040503050406030204" pitchFamily="18" charset="0"/>
                                      <a:ea typeface="黑体"/>
                                    </a:rPr>
                                    <m:t>2</m:t>
                                  </m:r>
                                </m:sup>
                              </m:sSup>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sub>
                            <m:sup>
                              <m:r>
                                <a:rPr lang="en-US" altLang="zh-CN" sz="2000" b="0" i="1" smtClean="0">
                                  <a:solidFill>
                                    <a:srgbClr val="095BA8"/>
                                  </a:solidFill>
                                  <a:latin typeface="Cambria Math" panose="02040503050406030204" pitchFamily="18" charset="0"/>
                                  <a:ea typeface="黑体"/>
                                </a:rPr>
                                <m:t>2</m:t>
                              </m:r>
                            </m:sup>
                          </m:sSubSup>
                          <m:r>
                            <a:rPr lang="en-US" altLang="zh-CN" sz="2000" b="0" i="1" smtClean="0">
                              <a:solidFill>
                                <a:srgbClr val="095BA8"/>
                              </a:solidFill>
                              <a:latin typeface="Cambria Math" panose="02040503050406030204" pitchFamily="18" charset="0"/>
                              <a:ea typeface="黑体"/>
                            </a:rPr>
                            <m:t>−2</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𝑦</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den>
                          </m:f>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𝑦</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den>
                          </m:f>
                          <m:r>
                            <m:rPr>
                              <m:sty m:val="p"/>
                            </m:rPr>
                            <a:rPr lang="en-US" altLang="zh-CN" sz="2000" b="0" i="0" smtClean="0">
                              <a:solidFill>
                                <a:srgbClr val="095BA8"/>
                              </a:solidFill>
                              <a:latin typeface="Cambria Math" panose="02040503050406030204" pitchFamily="18" charset="0"/>
                              <a:ea typeface="黑体"/>
                            </a:rPr>
                            <m:t>Cov</m:t>
                          </m:r>
                          <m:r>
                            <a:rPr lang="en-US" altLang="zh-CN" sz="2000" b="0" i="1" smtClean="0">
                              <a:solidFill>
                                <a:srgbClr val="095BA8"/>
                              </a:solidFill>
                              <a:latin typeface="Cambria Math" panose="02040503050406030204" pitchFamily="18" charset="0"/>
                              <a:ea typeface="黑体"/>
                            </a:rPr>
                            <m:t>(</m:t>
                          </m:r>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r>
                        <a:rPr lang="en-US" altLang="zh-CN" sz="2000" b="0" i="1" smtClean="0">
                          <a:solidFill>
                            <a:srgbClr val="095BA8"/>
                          </a:solidFill>
                          <a:latin typeface="Cambria Math" panose="02040503050406030204" pitchFamily="18" charset="0"/>
                          <a:ea typeface="黑体"/>
                        </a:rPr>
                        <m:t>,</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r>
                        <a:rPr lang="en-US" altLang="zh-CN" sz="2000" b="0" i="1" smtClean="0">
                          <a:solidFill>
                            <a:srgbClr val="095BA8"/>
                          </a:solidFill>
                          <a:latin typeface="Cambria Math" panose="02040503050406030204" pitchFamily="18" charset="0"/>
                          <a:ea typeface="黑体"/>
                        </a:rPr>
                        <m:t>) +</m:t>
                      </m:r>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𝑦</m:t>
                              </m:r>
                            </m:num>
                            <m:den>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den>
                          </m:f>
                          <m:r>
                            <a:rPr lang="en-US" altLang="zh-CN" sz="2000" b="0" i="1" smtClean="0">
                              <a:solidFill>
                                <a:srgbClr val="095BA8"/>
                              </a:solidFill>
                              <a:latin typeface="Cambria Math" panose="02040503050406030204" pitchFamily="18" charset="0"/>
                              <a:ea typeface="黑体"/>
                            </a:rPr>
                            <m:t>)</m:t>
                          </m:r>
                        </m:e>
                        <m:sup>
                          <m:r>
                            <a:rPr lang="en-US" altLang="zh-CN" sz="2000" b="0" i="1" smtClean="0">
                              <a:solidFill>
                                <a:srgbClr val="095BA8"/>
                              </a:solidFill>
                              <a:latin typeface="Cambria Math" panose="02040503050406030204" pitchFamily="18" charset="0"/>
                              <a:ea typeface="黑体"/>
                            </a:rPr>
                            <m:t>2</m:t>
                          </m:r>
                        </m:sup>
                      </m:sSup>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sub>
                        <m:sup>
                          <m:r>
                            <a:rPr lang="en-US" altLang="zh-CN" sz="2000" b="0" i="1" smtClean="0">
                              <a:solidFill>
                                <a:srgbClr val="095BA8"/>
                              </a:solidFill>
                              <a:latin typeface="Cambria Math" panose="02040503050406030204" pitchFamily="18" charset="0"/>
                              <a:ea typeface="黑体"/>
                            </a:rPr>
                            <m:t>2</m:t>
                          </m:r>
                        </m:sup>
                      </m:sSubSup>
                    </m:oMath>
                  </m:oMathPara>
                </a14:m>
                <a:endParaRPr lang="en-US" altLang="zh-CN" sz="2000" dirty="0">
                  <a:solidFill>
                    <a:srgbClr val="095BA8"/>
                  </a:solidFill>
                  <a:latin typeface="黑体"/>
                  <a:ea typeface="黑体"/>
                  <a:cs typeface="黑体"/>
                </a:endParaRPr>
              </a:p>
            </p:txBody>
          </p:sp>
        </mc:Choice>
        <mc:Fallback xmlns="">
          <p:sp>
            <p:nvSpPr>
              <p:cNvPr id="8" name="TextBox 7">
                <a:extLst>
                  <a:ext uri="{FF2B5EF4-FFF2-40B4-BE49-F238E27FC236}">
                    <a16:creationId xmlns:a16="http://schemas.microsoft.com/office/drawing/2014/main" id="{E7B79F2A-B648-4B4A-B43B-358B0B8A9B6A}"/>
                  </a:ext>
                </a:extLst>
              </p:cNvPr>
              <p:cNvSpPr txBox="1">
                <a:spLocks noRot="1" noChangeAspect="1" noMove="1" noResize="1" noEditPoints="1" noAdjustHandles="1" noChangeArrowheads="1" noChangeShapeType="1" noTextEdit="1"/>
              </p:cNvSpPr>
              <p:nvPr/>
            </p:nvSpPr>
            <p:spPr>
              <a:xfrm>
                <a:off x="5875369" y="5366108"/>
                <a:ext cx="5667214" cy="6932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228F4-9BE7-0541-BFA5-77C107C15DDD}"/>
                  </a:ext>
                </a:extLst>
              </p:cNvPr>
              <p:cNvSpPr txBox="1"/>
              <p:nvPr/>
            </p:nvSpPr>
            <p:spPr>
              <a:xfrm>
                <a:off x="5250363" y="6077795"/>
                <a:ext cx="4445430" cy="8161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r>
                                <a:rPr lang="en-US" altLang="zh-CN" sz="2000" b="0" i="1" smtClean="0">
                                  <a:solidFill>
                                    <a:srgbClr val="095BA8"/>
                                  </a:solidFill>
                                  <a:latin typeface="Cambria Math" panose="02040503050406030204" pitchFamily="18" charset="0"/>
                                  <a:ea typeface="黑体"/>
                                </a:rPr>
                                <m:t>𝑦</m:t>
                              </m:r>
                            </m:sub>
                            <m:sup>
                              <m:r>
                                <a:rPr lang="en-US" altLang="zh-CN" sz="2000" b="0" i="1" smtClean="0">
                                  <a:solidFill>
                                    <a:srgbClr val="095BA8"/>
                                  </a:solidFill>
                                  <a:latin typeface="Cambria Math" panose="02040503050406030204" pitchFamily="18" charset="0"/>
                                  <a:ea typeface="黑体"/>
                                </a:rPr>
                                <m:t>2</m:t>
                              </m:r>
                            </m:sup>
                          </m:sSubSup>
                        </m:num>
                        <m:den>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𝑦</m:t>
                              </m:r>
                            </m:e>
                            <m:sup>
                              <m:r>
                                <a:rPr lang="en-US" altLang="zh-CN" sz="2000" b="0" i="1" smtClean="0">
                                  <a:solidFill>
                                    <a:srgbClr val="095BA8"/>
                                  </a:solidFill>
                                  <a:latin typeface="Cambria Math" panose="02040503050406030204" pitchFamily="18" charset="0"/>
                                  <a:ea typeface="黑体"/>
                                </a:rPr>
                                <m:t>2</m:t>
                              </m:r>
                            </m:sup>
                          </m:sSup>
                        </m:den>
                      </m:f>
                      <m:r>
                        <a:rPr lang="en-US" altLang="zh-CN" sz="2000" b="0" i="1" smtClean="0">
                          <a:solidFill>
                            <a:srgbClr val="095BA8"/>
                          </a:solidFill>
                          <a:latin typeface="Cambria Math" panose="02040503050406030204" pitchFamily="18" charset="0"/>
                          <a:ea typeface="黑体"/>
                          <a:cs typeface="黑体"/>
                        </a:rPr>
                        <m:t>=</m:t>
                      </m:r>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sub>
                            <m:sup>
                              <m:r>
                                <a:rPr lang="en-US" altLang="zh-CN" sz="2000" b="0" i="1" smtClean="0">
                                  <a:solidFill>
                                    <a:srgbClr val="095BA8"/>
                                  </a:solidFill>
                                  <a:latin typeface="Cambria Math" panose="02040503050406030204" pitchFamily="18" charset="0"/>
                                  <a:ea typeface="黑体"/>
                                </a:rPr>
                                <m:t>2</m:t>
                              </m:r>
                            </m:sup>
                          </m:sSubSup>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up>
                              <m:r>
                                <a:rPr lang="en-US" altLang="zh-CN" sz="2000" b="0" i="1" smtClean="0">
                                  <a:solidFill>
                                    <a:srgbClr val="095BA8"/>
                                  </a:solidFill>
                                  <a:latin typeface="Cambria Math" panose="02040503050406030204" pitchFamily="18" charset="0"/>
                                  <a:ea typeface="黑体"/>
                                </a:rPr>
                                <m:t>2</m:t>
                              </m:r>
                            </m:sup>
                          </m:sSubSup>
                        </m:den>
                      </m:f>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r>
                            <a:rPr lang="en-US" altLang="zh-CN" sz="2000" b="0" i="1" smtClean="0">
                              <a:solidFill>
                                <a:srgbClr val="095BA8"/>
                              </a:solidFill>
                              <a:latin typeface="Cambria Math" panose="02040503050406030204" pitchFamily="18" charset="0"/>
                              <a:ea typeface="黑体"/>
                            </a:rPr>
                            <m:t>2</m:t>
                          </m:r>
                          <m:r>
                            <m:rPr>
                              <m:sty m:val="p"/>
                            </m:rPr>
                            <a:rPr lang="en-US" altLang="zh-CN" sz="2000" b="0" i="0" smtClean="0">
                              <a:solidFill>
                                <a:srgbClr val="095BA8"/>
                              </a:solidFill>
                              <a:latin typeface="Cambria Math" panose="02040503050406030204" pitchFamily="18" charset="0"/>
                              <a:ea typeface="黑体"/>
                            </a:rPr>
                            <m:t>Cov</m:t>
                          </m:r>
                          <m:r>
                            <a:rPr lang="en-US" altLang="zh-CN" sz="2000" b="0" i="1" smtClean="0">
                              <a:solidFill>
                                <a:srgbClr val="095BA8"/>
                              </a:solidFill>
                              <a:latin typeface="Cambria Math" panose="02040503050406030204" pitchFamily="18" charset="0"/>
                              <a:ea typeface="黑体"/>
                            </a:rPr>
                            <m:t>(</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r>
                            <a:rPr lang="en-US" altLang="zh-CN" sz="2000" b="0" i="1" smtClean="0">
                              <a:solidFill>
                                <a:srgbClr val="095BA8"/>
                              </a:solidFill>
                              <a:latin typeface="Cambria Math" panose="02040503050406030204" pitchFamily="18" charset="0"/>
                              <a:ea typeface="黑体"/>
                            </a:rPr>
                            <m:t>,</m:t>
                          </m:r>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r>
                            <a:rPr lang="en-US" altLang="zh-CN" sz="2000" b="0" i="1" smtClean="0">
                              <a:solidFill>
                                <a:srgbClr val="095BA8"/>
                              </a:solidFill>
                              <a:latin typeface="Cambria Math" panose="02040503050406030204" pitchFamily="18" charset="0"/>
                              <a:ea typeface="黑体"/>
                            </a:rPr>
                            <m:t>)</m:t>
                          </m:r>
                        </m:num>
                        <m:den>
                          <m:sSub>
                            <m:sSubPr>
                              <m:ctrlPr>
                                <a:rPr lang="en-US" altLang="zh-CN" sz="2000" b="0" i="1" smtClean="0">
                                  <a:solidFill>
                                    <a:srgbClr val="095BA8"/>
                                  </a:solidFill>
                                  <a:latin typeface="Cambria Math" panose="02040503050406030204" pitchFamily="18" charset="0"/>
                                  <a:ea typeface="黑体"/>
                                </a:rPr>
                              </m:ctrlPr>
                            </m:sSubPr>
                            <m:e>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den>
                      </m:f>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sub>
                            <m:sup>
                              <m:r>
                                <a:rPr lang="en-US" altLang="zh-CN" sz="2000" b="0" i="1" smtClean="0">
                                  <a:solidFill>
                                    <a:srgbClr val="095BA8"/>
                                  </a:solidFill>
                                  <a:latin typeface="Cambria Math" panose="02040503050406030204" pitchFamily="18" charset="0"/>
                                  <a:ea typeface="黑体"/>
                                </a:rPr>
                                <m:t>2</m:t>
                              </m:r>
                            </m:sup>
                          </m:sSubSup>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up>
                              <m:r>
                                <a:rPr lang="en-US" altLang="zh-CN" sz="2000" b="0" i="1" smtClean="0">
                                  <a:solidFill>
                                    <a:srgbClr val="095BA8"/>
                                  </a:solidFill>
                                  <a:latin typeface="Cambria Math" panose="02040503050406030204" pitchFamily="18" charset="0"/>
                                  <a:ea typeface="黑体"/>
                                </a:rPr>
                                <m:t>2</m:t>
                              </m:r>
                            </m:sup>
                          </m:sSubSup>
                        </m:den>
                      </m:f>
                    </m:oMath>
                  </m:oMathPara>
                </a14:m>
                <a:endParaRPr lang="en-US" altLang="zh-CN" sz="2000" dirty="0">
                  <a:solidFill>
                    <a:srgbClr val="095BA8"/>
                  </a:solidFill>
                  <a:latin typeface="黑体"/>
                  <a:ea typeface="黑体"/>
                  <a:cs typeface="黑体"/>
                </a:endParaRPr>
              </a:p>
            </p:txBody>
          </p:sp>
        </mc:Choice>
        <mc:Fallback xmlns="">
          <p:sp>
            <p:nvSpPr>
              <p:cNvPr id="9" name="TextBox 8">
                <a:extLst>
                  <a:ext uri="{FF2B5EF4-FFF2-40B4-BE49-F238E27FC236}">
                    <a16:creationId xmlns:a16="http://schemas.microsoft.com/office/drawing/2014/main" id="{595228F4-9BE7-0541-BFA5-77C107C15DDD}"/>
                  </a:ext>
                </a:extLst>
              </p:cNvPr>
              <p:cNvSpPr txBox="1">
                <a:spLocks noRot="1" noChangeAspect="1" noMove="1" noResize="1" noEditPoints="1" noAdjustHandles="1" noChangeArrowheads="1" noChangeShapeType="1" noTextEdit="1"/>
              </p:cNvSpPr>
              <p:nvPr/>
            </p:nvSpPr>
            <p:spPr>
              <a:xfrm>
                <a:off x="5250363" y="6077795"/>
                <a:ext cx="4445430" cy="8161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B2A91F6-CF20-2A47-8717-E831FE52E011}"/>
                  </a:ext>
                </a:extLst>
              </p:cNvPr>
              <p:cNvSpPr txBox="1"/>
              <p:nvPr/>
            </p:nvSpPr>
            <p:spPr>
              <a:xfrm>
                <a:off x="10151923" y="6076126"/>
                <a:ext cx="2358412" cy="8161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r>
                                <a:rPr lang="en-US" altLang="zh-CN" sz="2000" b="0" i="1" smtClean="0">
                                  <a:solidFill>
                                    <a:srgbClr val="095BA8"/>
                                  </a:solidFill>
                                  <a:latin typeface="Cambria Math" panose="02040503050406030204" pitchFamily="18" charset="0"/>
                                  <a:ea typeface="黑体"/>
                                </a:rPr>
                                <m:t>𝑦</m:t>
                              </m:r>
                            </m:sub>
                            <m:sup>
                              <m:r>
                                <a:rPr lang="en-US" altLang="zh-CN" sz="2000" b="0" i="1" smtClean="0">
                                  <a:solidFill>
                                    <a:srgbClr val="095BA8"/>
                                  </a:solidFill>
                                  <a:latin typeface="Cambria Math" panose="02040503050406030204" pitchFamily="18" charset="0"/>
                                  <a:ea typeface="黑体"/>
                                </a:rPr>
                                <m:t>2</m:t>
                              </m:r>
                            </m:sup>
                          </m:sSubSup>
                        </m:num>
                        <m:den>
                          <m:sSup>
                            <m:sSupPr>
                              <m:ctrlPr>
                                <a:rPr lang="en-US" altLang="zh-CN" sz="2000" b="0" i="1" smtClean="0">
                                  <a:solidFill>
                                    <a:srgbClr val="095BA8"/>
                                  </a:solidFill>
                                  <a:latin typeface="Cambria Math" panose="02040503050406030204" pitchFamily="18" charset="0"/>
                                  <a:ea typeface="黑体"/>
                                </a:rPr>
                              </m:ctrlPr>
                            </m:sSupPr>
                            <m:e>
                              <m:r>
                                <a:rPr lang="en-US" altLang="zh-CN" sz="2000" b="0" i="1" smtClean="0">
                                  <a:solidFill>
                                    <a:srgbClr val="095BA8"/>
                                  </a:solidFill>
                                  <a:latin typeface="Cambria Math" panose="02040503050406030204" pitchFamily="18" charset="0"/>
                                  <a:ea typeface="黑体"/>
                                </a:rPr>
                                <m:t>𝑦</m:t>
                              </m:r>
                            </m:e>
                            <m:sup>
                              <m:r>
                                <a:rPr lang="en-US" altLang="zh-CN" sz="2000" b="0" i="1" smtClean="0">
                                  <a:solidFill>
                                    <a:srgbClr val="095BA8"/>
                                  </a:solidFill>
                                  <a:latin typeface="Cambria Math" panose="02040503050406030204" pitchFamily="18" charset="0"/>
                                  <a:ea typeface="黑体"/>
                                </a:rPr>
                                <m:t>2</m:t>
                              </m:r>
                            </m:sup>
                          </m:sSup>
                        </m:den>
                      </m:f>
                      <m:r>
                        <a:rPr lang="en-US" altLang="zh-CN" sz="2000" b="0" i="1" smtClean="0">
                          <a:solidFill>
                            <a:srgbClr val="095BA8"/>
                          </a:solidFill>
                          <a:latin typeface="Cambria Math" panose="02040503050406030204" pitchFamily="18" charset="0"/>
                          <a:ea typeface="黑体"/>
                          <a:cs typeface="黑体"/>
                        </a:rPr>
                        <m:t>=</m:t>
                      </m:r>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Sub>
                            </m:sub>
                            <m:sup>
                              <m:r>
                                <a:rPr lang="en-US" altLang="zh-CN" sz="2000" b="0" i="1" smtClean="0">
                                  <a:solidFill>
                                    <a:srgbClr val="095BA8"/>
                                  </a:solidFill>
                                  <a:latin typeface="Cambria Math" panose="02040503050406030204" pitchFamily="18" charset="0"/>
                                  <a:ea typeface="黑体"/>
                                </a:rPr>
                                <m:t>2</m:t>
                              </m:r>
                            </m:sup>
                          </m:sSubSup>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1</m:t>
                              </m:r>
                            </m:sub>
                            <m:sup>
                              <m:r>
                                <a:rPr lang="en-US" altLang="zh-CN" sz="2000" b="0" i="1" smtClean="0">
                                  <a:solidFill>
                                    <a:srgbClr val="095BA8"/>
                                  </a:solidFill>
                                  <a:latin typeface="Cambria Math" panose="02040503050406030204" pitchFamily="18" charset="0"/>
                                  <a:ea typeface="黑体"/>
                                </a:rPr>
                                <m:t>2</m:t>
                              </m:r>
                            </m:sup>
                          </m:sSubSup>
                        </m:den>
                      </m:f>
                      <m:r>
                        <a:rPr lang="en-US" altLang="zh-CN" sz="2000" b="0" i="1" smtClean="0">
                          <a:solidFill>
                            <a:srgbClr val="095BA8"/>
                          </a:solidFill>
                          <a:latin typeface="Cambria Math" panose="02040503050406030204" pitchFamily="18" charset="0"/>
                          <a:ea typeface="黑体"/>
                        </a:rPr>
                        <m:t>+</m:t>
                      </m:r>
                      <m:f>
                        <m:fPr>
                          <m:ctrlPr>
                            <a:rPr lang="en-US" altLang="zh-CN" sz="2000" b="0" i="1" smtClean="0">
                              <a:solidFill>
                                <a:srgbClr val="095BA8"/>
                              </a:solidFill>
                              <a:latin typeface="Cambria Math" panose="02040503050406030204" pitchFamily="18" charset="0"/>
                              <a:ea typeface="黑体"/>
                            </a:rPr>
                          </m:ctrlPr>
                        </m:fPr>
                        <m:num>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Cambria Math" panose="02040503050406030204" pitchFamily="18" charset="0"/>
                                </a:rPr>
                                <m:t>𝜎</m:t>
                              </m:r>
                            </m:e>
                            <m:sub>
                              <m:sSub>
                                <m:sSubPr>
                                  <m:ctrlPr>
                                    <a:rPr lang="en-US" altLang="zh-CN" sz="2000" b="0" i="1" smtClean="0">
                                      <a:solidFill>
                                        <a:srgbClr val="095BA8"/>
                                      </a:solidFill>
                                      <a:latin typeface="Cambria Math" panose="02040503050406030204" pitchFamily="18" charset="0"/>
                                      <a:ea typeface="黑体"/>
                                    </a:rPr>
                                  </m:ctrlPr>
                                </m:sSub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Sub>
                            </m:sub>
                            <m:sup>
                              <m:r>
                                <a:rPr lang="en-US" altLang="zh-CN" sz="2000" b="0" i="1" smtClean="0">
                                  <a:solidFill>
                                    <a:srgbClr val="095BA8"/>
                                  </a:solidFill>
                                  <a:latin typeface="Cambria Math" panose="02040503050406030204" pitchFamily="18" charset="0"/>
                                  <a:ea typeface="黑体"/>
                                </a:rPr>
                                <m:t>2</m:t>
                              </m:r>
                            </m:sup>
                          </m:sSubSup>
                        </m:num>
                        <m:den>
                          <m:sSubSup>
                            <m:sSubSupPr>
                              <m:ctrlPr>
                                <a:rPr lang="en-US" altLang="zh-CN" sz="2000" b="0" i="1" smtClean="0">
                                  <a:solidFill>
                                    <a:srgbClr val="095BA8"/>
                                  </a:solidFill>
                                  <a:latin typeface="Cambria Math" panose="02040503050406030204" pitchFamily="18" charset="0"/>
                                  <a:ea typeface="黑体"/>
                                </a:rPr>
                              </m:ctrlPr>
                            </m:sSubSupPr>
                            <m:e>
                              <m:r>
                                <a:rPr lang="en-US" altLang="zh-CN" sz="2000" b="0" i="1" smtClean="0">
                                  <a:solidFill>
                                    <a:srgbClr val="095BA8"/>
                                  </a:solidFill>
                                  <a:latin typeface="Cambria Math" panose="02040503050406030204" pitchFamily="18" charset="0"/>
                                  <a:ea typeface="黑体"/>
                                </a:rPr>
                                <m:t>𝑥</m:t>
                              </m:r>
                            </m:e>
                            <m:sub>
                              <m:r>
                                <a:rPr lang="en-US" altLang="zh-CN" sz="2000" b="0" i="1" smtClean="0">
                                  <a:solidFill>
                                    <a:srgbClr val="095BA8"/>
                                  </a:solidFill>
                                  <a:latin typeface="Cambria Math" panose="02040503050406030204" pitchFamily="18" charset="0"/>
                                  <a:ea typeface="黑体"/>
                                </a:rPr>
                                <m:t>2</m:t>
                              </m:r>
                            </m:sub>
                            <m:sup>
                              <m:r>
                                <a:rPr lang="en-US" altLang="zh-CN" sz="2000" b="0" i="1" smtClean="0">
                                  <a:solidFill>
                                    <a:srgbClr val="095BA8"/>
                                  </a:solidFill>
                                  <a:latin typeface="Cambria Math" panose="02040503050406030204" pitchFamily="18" charset="0"/>
                                  <a:ea typeface="黑体"/>
                                </a:rPr>
                                <m:t>2</m:t>
                              </m:r>
                            </m:sup>
                          </m:sSubSup>
                        </m:den>
                      </m:f>
                    </m:oMath>
                  </m:oMathPara>
                </a14:m>
                <a:endParaRPr lang="en-US" altLang="zh-CN" sz="2000" dirty="0">
                  <a:solidFill>
                    <a:srgbClr val="095BA8"/>
                  </a:solidFill>
                  <a:latin typeface="黑体"/>
                  <a:ea typeface="黑体"/>
                  <a:cs typeface="黑体"/>
                </a:endParaRPr>
              </a:p>
            </p:txBody>
          </p:sp>
        </mc:Choice>
        <mc:Fallback xmlns="">
          <p:sp>
            <p:nvSpPr>
              <p:cNvPr id="10" name="TextBox 9">
                <a:extLst>
                  <a:ext uri="{FF2B5EF4-FFF2-40B4-BE49-F238E27FC236}">
                    <a16:creationId xmlns:a16="http://schemas.microsoft.com/office/drawing/2014/main" id="{DB2A91F6-CF20-2A47-8717-E831FE52E011}"/>
                  </a:ext>
                </a:extLst>
              </p:cNvPr>
              <p:cNvSpPr txBox="1">
                <a:spLocks noRot="1" noChangeAspect="1" noMove="1" noResize="1" noEditPoints="1" noAdjustHandles="1" noChangeArrowheads="1" noChangeShapeType="1" noTextEdit="1"/>
              </p:cNvSpPr>
              <p:nvPr/>
            </p:nvSpPr>
            <p:spPr>
              <a:xfrm>
                <a:off x="10151923" y="6076126"/>
                <a:ext cx="2358412" cy="816121"/>
              </a:xfrm>
              <a:prstGeom prst="rect">
                <a:avLst/>
              </a:prstGeom>
              <a:blipFill>
                <a:blip r:embed="rId9"/>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DEAF660C-30ED-4B4E-AD92-2C689810370D}"/>
              </a:ext>
            </a:extLst>
          </p:cNvPr>
          <p:cNvGrpSpPr/>
          <p:nvPr/>
        </p:nvGrpSpPr>
        <p:grpSpPr>
          <a:xfrm>
            <a:off x="9221753" y="6006665"/>
            <a:ext cx="1372669" cy="578211"/>
            <a:chOff x="9221753" y="6006665"/>
            <a:chExt cx="1372669" cy="578211"/>
          </a:xfrm>
        </p:grpSpPr>
        <p:sp>
          <p:nvSpPr>
            <p:cNvPr id="11" name="Right Arrow 10">
              <a:extLst>
                <a:ext uri="{FF2B5EF4-FFF2-40B4-BE49-F238E27FC236}">
                  <a16:creationId xmlns:a16="http://schemas.microsoft.com/office/drawing/2014/main" id="{8DEB5953-E2A8-F849-A2BD-E9A4F007BDFE}"/>
                </a:ext>
              </a:extLst>
            </p:cNvPr>
            <p:cNvSpPr/>
            <p:nvPr/>
          </p:nvSpPr>
          <p:spPr>
            <a:xfrm>
              <a:off x="9616965" y="6383499"/>
              <a:ext cx="377302" cy="201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7457A0-284E-3A40-B288-99341DD00ABF}"/>
                    </a:ext>
                  </a:extLst>
                </p:cNvPr>
                <p:cNvSpPr txBox="1"/>
                <p:nvPr/>
              </p:nvSpPr>
              <p:spPr>
                <a:xfrm>
                  <a:off x="9221753" y="6006665"/>
                  <a:ext cx="1372669" cy="362984"/>
                </a:xfrm>
                <a:prstGeom prst="rect">
                  <a:avLst/>
                </a:prstGeom>
                <a:noFill/>
              </p:spPr>
              <p:txBody>
                <a:bodyPr wrap="square" rtlCol="0">
                  <a:spAutoFit/>
                </a:bodyPr>
                <a:lstStyle/>
                <a:p>
                  <a14:m>
                    <m:oMath xmlns:m="http://schemas.openxmlformats.org/officeDocument/2006/math">
                      <m:sSub>
                        <m:sSubPr>
                          <m:ctrlPr>
                            <a:rPr lang="en-US" altLang="zh-CN" i="1">
                              <a:solidFill>
                                <a:srgbClr val="095BA8"/>
                              </a:solidFill>
                              <a:latin typeface="Cambria Math" panose="02040503050406030204" pitchFamily="18" charset="0"/>
                              <a:ea typeface="黑体"/>
                            </a:rPr>
                          </m:ctrlPr>
                        </m:sSubPr>
                        <m:e>
                          <m:r>
                            <a:rPr lang="en-US" altLang="zh-CN" i="1">
                              <a:solidFill>
                                <a:srgbClr val="095BA8"/>
                              </a:solidFill>
                              <a:latin typeface="Cambria Math" panose="02040503050406030204" pitchFamily="18" charset="0"/>
                              <a:ea typeface="黑体"/>
                            </a:rPr>
                            <m:t>𝑥</m:t>
                          </m:r>
                        </m:e>
                        <m:sub>
                          <m:r>
                            <a:rPr lang="en-US" altLang="zh-CN" i="1">
                              <a:solidFill>
                                <a:srgbClr val="095BA8"/>
                              </a:solidFill>
                              <a:latin typeface="Cambria Math" panose="02040503050406030204" pitchFamily="18" charset="0"/>
                              <a:ea typeface="黑体"/>
                            </a:rPr>
                            <m:t>1</m:t>
                          </m:r>
                        </m:sub>
                      </m:sSub>
                      <m:r>
                        <a:rPr lang="en-US" altLang="zh-CN" i="1">
                          <a:solidFill>
                            <a:srgbClr val="095BA8"/>
                          </a:solidFill>
                          <a:latin typeface="Cambria Math" panose="02040503050406030204" pitchFamily="18" charset="0"/>
                          <a:ea typeface="黑体"/>
                        </a:rPr>
                        <m:t>,</m:t>
                      </m:r>
                      <m:sSub>
                        <m:sSubPr>
                          <m:ctrlPr>
                            <a:rPr lang="en-US" altLang="zh-CN" i="1">
                              <a:solidFill>
                                <a:srgbClr val="095BA8"/>
                              </a:solidFill>
                              <a:latin typeface="Cambria Math" panose="02040503050406030204" pitchFamily="18" charset="0"/>
                              <a:ea typeface="黑体"/>
                            </a:rPr>
                          </m:ctrlPr>
                        </m:sSubPr>
                        <m:e>
                          <m:r>
                            <a:rPr lang="en-US" altLang="zh-CN" i="1">
                              <a:solidFill>
                                <a:srgbClr val="095BA8"/>
                              </a:solidFill>
                              <a:latin typeface="Cambria Math" panose="02040503050406030204" pitchFamily="18" charset="0"/>
                              <a:ea typeface="黑体"/>
                            </a:rPr>
                            <m:t>𝑥</m:t>
                          </m:r>
                        </m:e>
                        <m:sub>
                          <m:r>
                            <a:rPr lang="en-US" altLang="zh-CN" i="1">
                              <a:solidFill>
                                <a:srgbClr val="095BA8"/>
                              </a:solidFill>
                              <a:latin typeface="Cambria Math" panose="02040503050406030204" pitchFamily="18" charset="0"/>
                              <a:ea typeface="黑体"/>
                            </a:rPr>
                            <m:t>2</m:t>
                          </m:r>
                        </m:sub>
                      </m:sSub>
                    </m:oMath>
                  </a14:m>
                  <a:r>
                    <a:rPr lang="en-US" sz="1200" dirty="0" err="1"/>
                    <a:t>不相关</a:t>
                  </a:r>
                  <a:endParaRPr lang="en-US" sz="1200" dirty="0"/>
                </a:p>
              </p:txBody>
            </p:sp>
          </mc:Choice>
          <mc:Fallback xmlns="">
            <p:sp>
              <p:nvSpPr>
                <p:cNvPr id="12" name="TextBox 11">
                  <a:extLst>
                    <a:ext uri="{FF2B5EF4-FFF2-40B4-BE49-F238E27FC236}">
                      <a16:creationId xmlns:a16="http://schemas.microsoft.com/office/drawing/2014/main" id="{577457A0-284E-3A40-B288-99341DD00ABF}"/>
                    </a:ext>
                  </a:extLst>
                </p:cNvPr>
                <p:cNvSpPr txBox="1">
                  <a:spLocks noRot="1" noChangeAspect="1" noMove="1" noResize="1" noEditPoints="1" noAdjustHandles="1" noChangeArrowheads="1" noChangeShapeType="1" noTextEdit="1"/>
                </p:cNvSpPr>
                <p:nvPr/>
              </p:nvSpPr>
              <p:spPr>
                <a:xfrm>
                  <a:off x="9221753" y="6006665"/>
                  <a:ext cx="1372669" cy="362984"/>
                </a:xfrm>
                <a:prstGeom prst="rect">
                  <a:avLst/>
                </a:prstGeom>
                <a:blipFill>
                  <a:blip r:embed="rId10"/>
                  <a:stretch>
                    <a:fillRect b="-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35489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27788" y="1907390"/>
            <a:ext cx="6936425" cy="657515"/>
            <a:chOff x="515200" y="462880"/>
            <a:chExt cx="6936425" cy="657515"/>
          </a:xfrm>
          <a:noFill/>
        </p:grpSpPr>
        <p:sp>
          <p:nvSpPr>
            <p:cNvPr id="4" name="圆角矩形 3"/>
            <p:cNvSpPr/>
            <p:nvPr/>
          </p:nvSpPr>
          <p:spPr>
            <a:xfrm>
              <a:off x="515200" y="462880"/>
              <a:ext cx="6936425" cy="657515"/>
            </a:xfrm>
            <a:prstGeom prst="roundRect">
              <a:avLst/>
            </a:prstGeom>
            <a:solidFill>
              <a:schemeClr val="accent1"/>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圆角矩形 4"/>
            <p:cNvSpPr/>
            <p:nvPr/>
          </p:nvSpPr>
          <p:spPr>
            <a:xfrm>
              <a:off x="547297" y="494977"/>
              <a:ext cx="6872231" cy="593321"/>
            </a:xfrm>
            <a:prstGeom prst="rect">
              <a:avLst/>
            </a:prstGeom>
            <a:solidFill>
              <a:schemeClr val="accent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solidFill>
                    <a:schemeClr val="bg1"/>
                  </a:solidFill>
                  <a:latin typeface="黑体" pitchFamily="49" charset="-122"/>
                  <a:ea typeface="黑体" pitchFamily="49" charset="-122"/>
                </a:rPr>
                <a:t>参数估计</a:t>
              </a:r>
            </a:p>
          </p:txBody>
        </p:sp>
      </p:grpSp>
      <p:grpSp>
        <p:nvGrpSpPr>
          <p:cNvPr id="37892" name="组合 5"/>
          <p:cNvGrpSpPr>
            <a:grpSpLocks/>
          </p:cNvGrpSpPr>
          <p:nvPr/>
        </p:nvGrpSpPr>
        <p:grpSpPr bwMode="auto">
          <a:xfrm>
            <a:off x="2627314" y="2771776"/>
            <a:ext cx="6937375" cy="657225"/>
            <a:chOff x="515200" y="1202585"/>
            <a:chExt cx="6936425" cy="657515"/>
          </a:xfrm>
        </p:grpSpPr>
        <p:sp>
          <p:nvSpPr>
            <p:cNvPr id="7" name="圆角矩形 6"/>
            <p:cNvSpPr/>
            <p:nvPr/>
          </p:nvSpPr>
          <p:spPr>
            <a:xfrm>
              <a:off x="515200" y="1202585"/>
              <a:ext cx="6936425" cy="657515"/>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圆角矩形 6"/>
            <p:cNvSpPr/>
            <p:nvPr/>
          </p:nvSpPr>
          <p:spPr>
            <a:xfrm>
              <a:off x="546946" y="1234349"/>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latin typeface="黑体" pitchFamily="49" charset="-122"/>
                  <a:ea typeface="黑体" pitchFamily="49" charset="-122"/>
                </a:rPr>
                <a:t>区间估计</a:t>
              </a:r>
            </a:p>
          </p:txBody>
        </p:sp>
      </p:grpSp>
      <p:grpSp>
        <p:nvGrpSpPr>
          <p:cNvPr id="37893" name="组合 11"/>
          <p:cNvGrpSpPr>
            <a:grpSpLocks/>
          </p:cNvGrpSpPr>
          <p:nvPr/>
        </p:nvGrpSpPr>
        <p:grpSpPr bwMode="auto">
          <a:xfrm>
            <a:off x="2627314" y="3635376"/>
            <a:ext cx="6937375" cy="657225"/>
            <a:chOff x="515200" y="2681996"/>
            <a:chExt cx="6936425" cy="657515"/>
          </a:xfrm>
        </p:grpSpPr>
        <p:sp>
          <p:nvSpPr>
            <p:cNvPr id="13" name="圆角矩形 12"/>
            <p:cNvSpPr/>
            <p:nvPr/>
          </p:nvSpPr>
          <p:spPr>
            <a:xfrm>
              <a:off x="515200" y="2681996"/>
              <a:ext cx="6936425" cy="657515"/>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圆角矩形 10"/>
            <p:cNvSpPr/>
            <p:nvPr/>
          </p:nvSpPr>
          <p:spPr>
            <a:xfrm>
              <a:off x="546946" y="2713760"/>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endParaRPr lang="zh-CN" altLang="en-US" sz="3200" dirty="0">
                <a:latin typeface="黑体" pitchFamily="49" charset="-122"/>
                <a:ea typeface="黑体" pitchFamily="49" charset="-122"/>
              </a:endParaRPr>
            </a:p>
          </p:txBody>
        </p:sp>
      </p:grpSp>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9" name="Rectangle 8"/>
          <p:cNvSpPr/>
          <p:nvPr/>
        </p:nvSpPr>
        <p:spPr>
          <a:xfrm>
            <a:off x="4079776" y="3717033"/>
            <a:ext cx="4032448" cy="543739"/>
          </a:xfrm>
          <a:prstGeom prst="rect">
            <a:avLst/>
          </a:prstGeom>
        </p:spPr>
        <p:txBody>
          <a:bodyPr wrap="square">
            <a:spAutoFit/>
          </a:bodyPr>
          <a:lstStyle/>
          <a:p>
            <a:pPr algn="ctr" defTabSz="1422400" fontAlgn="auto">
              <a:lnSpc>
                <a:spcPct val="90000"/>
              </a:lnSpc>
              <a:spcAft>
                <a:spcPct val="35000"/>
              </a:spcAft>
              <a:defRPr/>
            </a:pPr>
            <a:r>
              <a:rPr lang="zh-CN" altLang="en-US" sz="3200" dirty="0">
                <a:solidFill>
                  <a:schemeClr val="dk1">
                    <a:hueOff val="0"/>
                    <a:satOff val="0"/>
                    <a:lumOff val="0"/>
                    <a:alphaOff val="0"/>
                  </a:schemeClr>
                </a:solidFill>
                <a:latin typeface="黑体" pitchFamily="49" charset="-122"/>
                <a:ea typeface="黑体" pitchFamily="49" charset="-122"/>
              </a:rPr>
              <a:t>假设检验</a:t>
            </a:r>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25</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统计分析</a:t>
            </a:r>
          </a:p>
        </p:txBody>
      </p:sp>
    </p:spTree>
    <p:extLst>
      <p:ext uri="{BB962C8B-B14F-4D97-AF65-F5344CB8AC3E}">
        <p14:creationId xmlns:p14="http://schemas.microsoft.com/office/powerpoint/2010/main" val="105431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F95C08A-3FA7-8745-8D35-71E2673A2273}"/>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参数估计</a:t>
            </a:r>
          </a:p>
        </p:txBody>
      </p:sp>
      <p:sp>
        <p:nvSpPr>
          <p:cNvPr id="3" name="Content Placeholder 2">
            <a:extLst>
              <a:ext uri="{FF2B5EF4-FFF2-40B4-BE49-F238E27FC236}">
                <a16:creationId xmlns:a16="http://schemas.microsoft.com/office/drawing/2014/main" id="{828B4620-FB21-A94C-AA52-3F86163DC484}"/>
              </a:ext>
            </a:extLst>
          </p:cNvPr>
          <p:cNvSpPr txBox="1">
            <a:spLocks/>
          </p:cNvSpPr>
          <p:nvPr/>
        </p:nvSpPr>
        <p:spPr>
          <a:xfrm>
            <a:off x="834867" y="1249858"/>
            <a:ext cx="10295588" cy="157217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已知总体分布的概率密度函数形式，但含有未知参数，且已获得一组</a:t>
            </a:r>
            <a:r>
              <a:rPr lang="zh-CN" altLang="en-US" sz="2800" dirty="0">
                <a:solidFill>
                  <a:srgbClr val="FF0000"/>
                </a:solidFill>
                <a:latin typeface="黑体"/>
                <a:ea typeface="黑体"/>
                <a:cs typeface="黑体"/>
              </a:rPr>
              <a:t>有限</a:t>
            </a:r>
            <a:r>
              <a:rPr lang="zh-CN" altLang="en-US" sz="2800" dirty="0">
                <a:solidFill>
                  <a:schemeClr val="tx1"/>
                </a:solidFill>
                <a:latin typeface="黑体"/>
                <a:ea typeface="黑体"/>
                <a:cs typeface="黑体"/>
              </a:rPr>
              <a:t>的测量值。</a:t>
            </a:r>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Times New Roman" pitchFamily="18" charset="0"/>
              </a:rPr>
              <a:t> </a:t>
            </a:r>
            <a:r>
              <a:rPr lang="zh-CN" altLang="en-US" sz="2800" dirty="0">
                <a:solidFill>
                  <a:schemeClr val="tx1"/>
                </a:solidFill>
                <a:latin typeface="黑体"/>
                <a:ea typeface="黑体"/>
                <a:cs typeface="Times New Roman" pitchFamily="18" charset="0"/>
              </a:rPr>
              <a:t>可通过这组测量值来估计未知参数的数值及评估其误差</a:t>
            </a:r>
            <a:endParaRPr lang="en-US" altLang="zh-CN" sz="2800" dirty="0">
              <a:solidFill>
                <a:schemeClr val="tx1"/>
              </a:solidFill>
              <a:latin typeface="黑体" pitchFamily="49" charset="-122"/>
              <a:ea typeface="黑体" pitchFamily="49" charset="-122"/>
              <a:cs typeface="Times New Roman" pitchFamily="18" charset="0"/>
            </a:endParaRPr>
          </a:p>
        </p:txBody>
      </p:sp>
      <p:pic>
        <p:nvPicPr>
          <p:cNvPr id="5" name="Picture 4">
            <a:extLst>
              <a:ext uri="{FF2B5EF4-FFF2-40B4-BE49-F238E27FC236}">
                <a16:creationId xmlns:a16="http://schemas.microsoft.com/office/drawing/2014/main" id="{7B6C9A70-D244-8444-9C78-5F6992EDA528}"/>
              </a:ext>
            </a:extLst>
          </p:cNvPr>
          <p:cNvPicPr>
            <a:picLocks noChangeAspect="1"/>
          </p:cNvPicPr>
          <p:nvPr/>
        </p:nvPicPr>
        <p:blipFill>
          <a:blip r:embed="rId2"/>
          <a:stretch>
            <a:fillRect/>
          </a:stretch>
        </p:blipFill>
        <p:spPr>
          <a:xfrm>
            <a:off x="1061545" y="2822028"/>
            <a:ext cx="5882947" cy="3906995"/>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2C6340AF-1398-4444-AAD5-DD2DB8FA892B}"/>
                  </a:ext>
                </a:extLst>
              </p:cNvPr>
              <p:cNvSpPr txBox="1">
                <a:spLocks/>
              </p:cNvSpPr>
              <p:nvPr/>
            </p:nvSpPr>
            <p:spPr>
              <a:xfrm>
                <a:off x="7054851" y="3168868"/>
                <a:ext cx="4926943" cy="32133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0070C0"/>
                    </a:solidFill>
                    <a:latin typeface="黑体"/>
                    <a:ea typeface="黑体"/>
                    <a:cs typeface="黑体"/>
                  </a:rPr>
                  <a:t> </a:t>
                </a:r>
                <a14:m>
                  <m:oMath xmlns:m="http://schemas.openxmlformats.org/officeDocument/2006/math">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𝑥</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𝑚</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fPr>
                      <m:num>
                        <m:r>
                          <a:rPr lang="en-US" altLang="zh-CN" sz="2800" b="0" i="1" smtClean="0">
                            <a:solidFill>
                              <a:srgbClr val="0070C0"/>
                            </a:solidFill>
                            <a:latin typeface="Cambria Math" panose="02040503050406030204" pitchFamily="18" charset="0"/>
                            <a:ea typeface="黑体" pitchFamily="49" charset="-122"/>
                            <a:cs typeface="Times New Roman" pitchFamily="18" charset="0"/>
                          </a:rPr>
                          <m:t>1</m:t>
                        </m:r>
                      </m:num>
                      <m:den>
                        <m:r>
                          <a:rPr lang="en-US" altLang="zh-CN" sz="2800" b="0" i="1" smtClean="0">
                            <a:solidFill>
                              <a:srgbClr val="0070C0"/>
                            </a:solidFill>
                            <a:latin typeface="Cambria Math" panose="02040503050406030204" pitchFamily="18" charset="0"/>
                            <a:ea typeface="黑体" pitchFamily="49" charset="-122"/>
                            <a:cs typeface="Times New Roman" pitchFamily="18" charset="0"/>
                          </a:rPr>
                          <m:t>𝑁</m:t>
                        </m:r>
                      </m:den>
                    </m:f>
                    <m:nary>
                      <m:naryPr>
                        <m:chr m:val="∑"/>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rgbClr val="0070C0"/>
                            </a:solidFill>
                            <a:latin typeface="Cambria Math" panose="02040503050406030204" pitchFamily="18" charset="0"/>
                            <a:ea typeface="黑体" pitchFamily="49" charset="-122"/>
                            <a:cs typeface="Times New Roman" pitchFamily="18" charset="0"/>
                          </a:rPr>
                          <m:t>𝑖</m:t>
                        </m:r>
                        <m:r>
                          <a:rPr lang="en-US" altLang="zh-CN" sz="2800" b="0" i="1" smtClean="0">
                            <a:solidFill>
                              <a:srgbClr val="0070C0"/>
                            </a:solidFill>
                            <a:latin typeface="Cambria Math" panose="02040503050406030204" pitchFamily="18" charset="0"/>
                            <a:ea typeface="黑体" pitchFamily="49" charset="-122"/>
                            <a:cs typeface="Times New Roman" pitchFamily="18" charset="0"/>
                          </a:rPr>
                          <m:t>=1</m:t>
                        </m:r>
                      </m:sub>
                      <m:sup>
                        <m:r>
                          <a:rPr lang="en-US" altLang="zh-CN" sz="2800" b="0" i="1" smtClean="0">
                            <a:solidFill>
                              <a:srgbClr val="0070C0"/>
                            </a:solidFill>
                            <a:latin typeface="Cambria Math" panose="02040503050406030204" pitchFamily="18" charset="0"/>
                            <a:ea typeface="黑体" pitchFamily="49" charset="-122"/>
                            <a:cs typeface="Times New Roman" pitchFamily="18" charset="0"/>
                          </a:rPr>
                          <m:t>𝑁</m:t>
                        </m:r>
                      </m:sup>
                      <m:e>
                        <m:sSub>
                          <m:sSub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𝑥</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𝑖</m:t>
                            </m:r>
                          </m:sub>
                        </m:sSub>
                      </m:e>
                    </m:nary>
                  </m:oMath>
                </a14:m>
                <a:endParaRPr lang="en-US" altLang="zh-CN" sz="2800" dirty="0">
                  <a:solidFill>
                    <a:srgbClr val="0070C0"/>
                  </a:solidFill>
                  <a:latin typeface="黑体" pitchFamily="49" charset="-122"/>
                  <a:ea typeface="黑体" pitchFamily="49" charset="-122"/>
                  <a:cs typeface="Times New Roman" pitchFamily="18" charset="0"/>
                </a:endParaRPr>
              </a:p>
              <a:p>
                <a:pPr algn="just"/>
                <a:r>
                  <a:rPr lang="en-US" altLang="zh-CN" sz="2800" dirty="0">
                    <a:solidFill>
                      <a:srgbClr val="0070C0"/>
                    </a:solidFill>
                    <a:latin typeface="黑体" pitchFamily="49" charset="-122"/>
                    <a:ea typeface="黑体" pitchFamily="49" charset="-122"/>
                    <a:cs typeface="Times New Roman" pitchFamily="18" charset="0"/>
                  </a:rPr>
                  <a:t> </a:t>
                </a:r>
                <a14:m>
                  <m:oMath xmlns:m="http://schemas.openxmlformats.org/officeDocument/2006/math">
                    <m:sSubSup>
                      <m:sSubSup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SupPr>
                      <m:e>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𝜎</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𝑚</m:t>
                        </m:r>
                      </m:sub>
                      <m:sup>
                        <m:r>
                          <a:rPr lang="en-US" altLang="zh-CN" sz="2800" b="0" i="1" smtClean="0">
                            <a:solidFill>
                              <a:srgbClr val="0070C0"/>
                            </a:solidFill>
                            <a:latin typeface="Cambria Math" panose="02040503050406030204" pitchFamily="18" charset="0"/>
                            <a:ea typeface="黑体" pitchFamily="49" charset="-122"/>
                            <a:cs typeface="Times New Roman" pitchFamily="18" charset="0"/>
                          </a:rPr>
                          <m:t>2</m:t>
                        </m:r>
                      </m:sup>
                    </m:sSubSup>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fPr>
                      <m:num>
                        <m:r>
                          <a:rPr lang="en-US" altLang="zh-CN" sz="2800" b="0" i="1" smtClean="0">
                            <a:solidFill>
                              <a:srgbClr val="0070C0"/>
                            </a:solidFill>
                            <a:latin typeface="Cambria Math" panose="02040503050406030204" pitchFamily="18" charset="0"/>
                            <a:ea typeface="黑体" pitchFamily="49" charset="-122"/>
                            <a:cs typeface="Times New Roman" pitchFamily="18" charset="0"/>
                          </a:rPr>
                          <m:t>1</m:t>
                        </m:r>
                      </m:num>
                      <m:den>
                        <m:r>
                          <a:rPr lang="en-US" altLang="zh-CN" sz="2800" b="0" i="1" smtClean="0">
                            <a:solidFill>
                              <a:srgbClr val="0070C0"/>
                            </a:solidFill>
                            <a:latin typeface="Cambria Math" panose="02040503050406030204" pitchFamily="18" charset="0"/>
                            <a:ea typeface="黑体" pitchFamily="49" charset="-122"/>
                            <a:cs typeface="Times New Roman" pitchFamily="18" charset="0"/>
                          </a:rPr>
                          <m:t>𝑁</m:t>
                        </m:r>
                        <m:r>
                          <a:rPr lang="en-US" altLang="zh-CN" sz="2800" b="0" i="1" smtClean="0">
                            <a:solidFill>
                              <a:srgbClr val="0070C0"/>
                            </a:solidFill>
                            <a:latin typeface="Cambria Math" panose="02040503050406030204" pitchFamily="18" charset="0"/>
                            <a:ea typeface="黑体" pitchFamily="49" charset="-122"/>
                            <a:cs typeface="Times New Roman" pitchFamily="18" charset="0"/>
                          </a:rPr>
                          <m:t>−1</m:t>
                        </m:r>
                      </m:den>
                    </m:f>
                  </m:oMath>
                </a14:m>
                <a:r>
                  <a:rPr lang="en-US" altLang="zh-CN" sz="2800" dirty="0">
                    <a:solidFill>
                      <a:srgbClr val="0070C0"/>
                    </a:solidFill>
                    <a:ea typeface="黑体" pitchFamily="49" charset="-122"/>
                    <a:cs typeface="Times New Roman" pitchFamily="18" charset="0"/>
                  </a:rPr>
                  <a:t> </a:t>
                </a:r>
                <a14:m>
                  <m:oMath xmlns:m="http://schemas.openxmlformats.org/officeDocument/2006/math">
                    <m:nary>
                      <m:naryPr>
                        <m:chr m:val="∑"/>
                        <m:ctrlPr>
                          <a:rPr lang="en-US" altLang="zh-CN" sz="2800" i="1">
                            <a:solidFill>
                              <a:srgbClr val="0070C0"/>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rgbClr val="0070C0"/>
                            </a:solidFill>
                            <a:latin typeface="Cambria Math" panose="02040503050406030204" pitchFamily="18" charset="0"/>
                            <a:ea typeface="黑体" pitchFamily="49" charset="-122"/>
                            <a:cs typeface="Times New Roman" pitchFamily="18" charset="0"/>
                          </a:rPr>
                          <m:t>𝑖</m:t>
                        </m:r>
                        <m:r>
                          <a:rPr lang="en-US" altLang="zh-CN" sz="2800" i="1">
                            <a:solidFill>
                              <a:srgbClr val="0070C0"/>
                            </a:solidFill>
                            <a:latin typeface="Cambria Math" panose="02040503050406030204" pitchFamily="18" charset="0"/>
                            <a:ea typeface="黑体" pitchFamily="49" charset="-122"/>
                            <a:cs typeface="Times New Roman" pitchFamily="18" charset="0"/>
                          </a:rPr>
                          <m:t>=1</m:t>
                        </m:r>
                      </m:sub>
                      <m:sup>
                        <m:r>
                          <a:rPr lang="en-US" altLang="zh-CN" sz="2800" i="1">
                            <a:solidFill>
                              <a:srgbClr val="0070C0"/>
                            </a:solidFill>
                            <a:latin typeface="Cambria Math" panose="02040503050406030204" pitchFamily="18" charset="0"/>
                            <a:ea typeface="黑体" pitchFamily="49" charset="-122"/>
                            <a:cs typeface="Times New Roman" pitchFamily="18" charset="0"/>
                          </a:rPr>
                          <m:t>𝑁</m:t>
                        </m:r>
                      </m:sup>
                      <m:e>
                        <m:sSup>
                          <m:sSupPr>
                            <m:ctrlPr>
                              <a:rPr lang="en-US" altLang="zh-CN" sz="2800" i="1">
                                <a:solidFill>
                                  <a:srgbClr val="0070C0"/>
                                </a:solidFill>
                                <a:latin typeface="Cambria Math" panose="02040503050406030204" pitchFamily="18" charset="0"/>
                                <a:ea typeface="黑体" pitchFamily="49" charset="-122"/>
                                <a:cs typeface="Times New Roman" pitchFamily="18" charset="0"/>
                              </a:rPr>
                            </m:ctrlPr>
                          </m:sSupPr>
                          <m:e>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黑体" pitchFamily="49" charset="-122"/>
                                    <a:cs typeface="Times New Roman" pitchFamily="18" charset="0"/>
                                  </a:rPr>
                                  <m:t>𝑥</m:t>
                                </m:r>
                              </m:e>
                              <m:sub>
                                <m:r>
                                  <a:rPr lang="en-US" altLang="zh-CN" sz="2800" i="1">
                                    <a:solidFill>
                                      <a:srgbClr val="0070C0"/>
                                    </a:solidFill>
                                    <a:latin typeface="Cambria Math" panose="02040503050406030204" pitchFamily="18" charset="0"/>
                                    <a:ea typeface="黑体" pitchFamily="49" charset="-122"/>
                                    <a:cs typeface="Times New Roman" pitchFamily="18" charset="0"/>
                                  </a:rPr>
                                  <m:t>𝑖</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黑体" pitchFamily="49" charset="-122"/>
                                    <a:cs typeface="Times New Roman" pitchFamily="18" charset="0"/>
                                  </a:rPr>
                                  <m:t>𝑥</m:t>
                                </m:r>
                              </m:e>
                              <m:sub>
                                <m:r>
                                  <a:rPr lang="en-US" altLang="zh-CN" sz="2800" i="1">
                                    <a:solidFill>
                                      <a:srgbClr val="0070C0"/>
                                    </a:solidFill>
                                    <a:latin typeface="Cambria Math" panose="02040503050406030204" pitchFamily="18" charset="0"/>
                                    <a:ea typeface="黑体" pitchFamily="49" charset="-122"/>
                                    <a:cs typeface="Times New Roman" pitchFamily="18" charset="0"/>
                                  </a:rPr>
                                  <m:t>𝑚</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e>
                          <m:sup>
                            <m:r>
                              <a:rPr lang="en-US" altLang="zh-CN" sz="2800" i="1">
                                <a:solidFill>
                                  <a:srgbClr val="0070C0"/>
                                </a:solidFill>
                                <a:latin typeface="Cambria Math" panose="02040503050406030204" pitchFamily="18" charset="0"/>
                                <a:ea typeface="黑体" pitchFamily="49" charset="-122"/>
                                <a:cs typeface="Times New Roman" pitchFamily="18" charset="0"/>
                              </a:rPr>
                              <m:t>2</m:t>
                            </m:r>
                          </m:sup>
                        </m:sSup>
                      </m:e>
                    </m:nary>
                  </m:oMath>
                </a14:m>
                <a:endParaRPr lang="en-US" altLang="zh-CN" sz="2800" dirty="0">
                  <a:solidFill>
                    <a:srgbClr val="0070C0"/>
                  </a:solidFill>
                  <a:ea typeface="黑体" pitchFamily="49" charset="-122"/>
                  <a:cs typeface="Times New Roman" pitchFamily="18" charset="0"/>
                </a:endParaRPr>
              </a:p>
              <a:p>
                <a:pPr algn="just"/>
                <a:r>
                  <a:rPr lang="en-US" altLang="zh-CN" sz="2800" dirty="0">
                    <a:solidFill>
                      <a:srgbClr val="0070C0"/>
                    </a:solidFill>
                    <a:latin typeface="黑体" pitchFamily="49" charset="-122"/>
                    <a:ea typeface="黑体" pitchFamily="49" charset="-122"/>
                    <a:cs typeface="Times New Roman" pitchFamily="18" charset="0"/>
                  </a:rPr>
                  <a:t> </a:t>
                </a:r>
                <a14:m>
                  <m:oMath xmlns:m="http://schemas.openxmlformats.org/officeDocument/2006/math">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𝛿</m:t>
                        </m:r>
                        <m:r>
                          <a:rPr lang="en-US" altLang="zh-CN" sz="2800" i="1">
                            <a:solidFill>
                              <a:srgbClr val="0070C0"/>
                            </a:solidFill>
                            <a:latin typeface="Cambria Math" panose="02040503050406030204" pitchFamily="18" charset="0"/>
                            <a:ea typeface="黑体" pitchFamily="49" charset="-122"/>
                            <a:cs typeface="Times New Roman" pitchFamily="18" charset="0"/>
                          </a:rPr>
                          <m:t>𝑥</m:t>
                        </m:r>
                      </m:e>
                      <m:sub>
                        <m:r>
                          <a:rPr lang="en-US" altLang="zh-CN" sz="2800" i="1">
                            <a:solidFill>
                              <a:srgbClr val="0070C0"/>
                            </a:solidFill>
                            <a:latin typeface="Cambria Math" panose="02040503050406030204" pitchFamily="18" charset="0"/>
                            <a:ea typeface="黑体" pitchFamily="49" charset="-122"/>
                            <a:cs typeface="Times New Roman" pitchFamily="18" charset="0"/>
                          </a:rPr>
                          <m:t>𝑚</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f>
                      <m:f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fPr>
                      <m:num>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𝜎</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𝑚</m:t>
                            </m:r>
                          </m:sub>
                        </m:sSub>
                      </m:num>
                      <m:den>
                        <m:rad>
                          <m:radPr>
                            <m:degHide m:val="on"/>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radPr>
                          <m:deg/>
                          <m:e>
                            <m:r>
                              <a:rPr lang="en-US" altLang="zh-CN" sz="2800" b="0" i="1" smtClean="0">
                                <a:solidFill>
                                  <a:srgbClr val="0070C0"/>
                                </a:solidFill>
                                <a:latin typeface="Cambria Math" panose="02040503050406030204" pitchFamily="18" charset="0"/>
                                <a:ea typeface="黑体" pitchFamily="49" charset="-122"/>
                                <a:cs typeface="Times New Roman" pitchFamily="18" charset="0"/>
                              </a:rPr>
                              <m:t>𝑁</m:t>
                            </m:r>
                          </m:e>
                        </m:rad>
                      </m:den>
                    </m:f>
                  </m:oMath>
                </a14:m>
                <a:endParaRPr lang="en-US" altLang="zh-CN" sz="2800" dirty="0">
                  <a:solidFill>
                    <a:srgbClr val="0070C0"/>
                  </a:solidFill>
                  <a:latin typeface="黑体" pitchFamily="49" charset="-122"/>
                  <a:ea typeface="黑体" pitchFamily="49" charset="-122"/>
                  <a:cs typeface="Times New Roman" pitchFamily="18" charset="0"/>
                </a:endParaRPr>
              </a:p>
              <a:p>
                <a:pPr algn="just"/>
                <a:r>
                  <a:rPr lang="en-US" altLang="zh-CN" sz="2800" dirty="0">
                    <a:solidFill>
                      <a:srgbClr val="0070C0"/>
                    </a:solidFill>
                    <a:latin typeface="黑体" pitchFamily="49" charset="-122"/>
                    <a:ea typeface="黑体" pitchFamily="49" charset="-122"/>
                    <a:cs typeface="Times New Roman" pitchFamily="18" charset="0"/>
                  </a:rPr>
                  <a:t> </a:t>
                </a:r>
                <a14:m>
                  <m:oMath xmlns:m="http://schemas.openxmlformats.org/officeDocument/2006/math">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𝛿</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rgbClr val="0070C0"/>
                            </a:solidFill>
                            <a:latin typeface="Cambria Math" panose="02040503050406030204" pitchFamily="18" charset="0"/>
                            <a:ea typeface="黑体" pitchFamily="49" charset="-122"/>
                            <a:cs typeface="Times New Roman" pitchFamily="18" charset="0"/>
                          </a:rPr>
                          <m:t>𝑚</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f>
                      <m:fPr>
                        <m:ctrlPr>
                          <a:rPr lang="en-US" altLang="zh-CN" sz="2800" i="1">
                            <a:solidFill>
                              <a:srgbClr val="0070C0"/>
                            </a:solidFill>
                            <a:latin typeface="Cambria Math" panose="02040503050406030204" pitchFamily="18" charset="0"/>
                            <a:ea typeface="黑体" pitchFamily="49" charset="-122"/>
                            <a:cs typeface="Times New Roman" pitchFamily="18" charset="0"/>
                          </a:rPr>
                        </m:ctrlPr>
                      </m:fPr>
                      <m:num>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rgbClr val="0070C0"/>
                                </a:solidFill>
                                <a:latin typeface="Cambria Math" panose="02040503050406030204" pitchFamily="18" charset="0"/>
                                <a:ea typeface="黑体" pitchFamily="49" charset="-122"/>
                                <a:cs typeface="Times New Roman" pitchFamily="18" charset="0"/>
                              </a:rPr>
                              <m:t>𝑚</m:t>
                            </m:r>
                          </m:sub>
                        </m:sSub>
                      </m:num>
                      <m:den>
                        <m:rad>
                          <m:radPr>
                            <m:degHide m:val="on"/>
                            <m:ctrlPr>
                              <a:rPr lang="en-US" altLang="zh-CN" sz="2800" i="1">
                                <a:solidFill>
                                  <a:srgbClr val="0070C0"/>
                                </a:solidFill>
                                <a:latin typeface="Cambria Math" panose="02040503050406030204" pitchFamily="18" charset="0"/>
                                <a:ea typeface="黑体" pitchFamily="49" charset="-122"/>
                                <a:cs typeface="Times New Roman" pitchFamily="18" charset="0"/>
                              </a:rPr>
                            </m:ctrlPr>
                          </m:radPr>
                          <m:deg/>
                          <m:e>
                            <m:r>
                              <a:rPr lang="en-US" altLang="zh-CN" sz="2800" b="0" i="1" smtClean="0">
                                <a:solidFill>
                                  <a:srgbClr val="0070C0"/>
                                </a:solidFill>
                                <a:latin typeface="Cambria Math" panose="02040503050406030204" pitchFamily="18" charset="0"/>
                                <a:ea typeface="黑体" pitchFamily="49" charset="-122"/>
                                <a:cs typeface="Times New Roman" pitchFamily="18" charset="0"/>
                              </a:rPr>
                              <m:t>2</m:t>
                            </m:r>
                            <m:r>
                              <a:rPr lang="en-US" altLang="zh-CN" sz="2800" i="1">
                                <a:solidFill>
                                  <a:srgbClr val="0070C0"/>
                                </a:solidFill>
                                <a:latin typeface="Cambria Math" panose="02040503050406030204" pitchFamily="18" charset="0"/>
                                <a:ea typeface="黑体" pitchFamily="49" charset="-122"/>
                                <a:cs typeface="Times New Roman" pitchFamily="18" charset="0"/>
                              </a:rPr>
                              <m:t>𝑁</m:t>
                            </m:r>
                          </m:e>
                        </m:rad>
                      </m:den>
                    </m:f>
                  </m:oMath>
                </a14:m>
                <a:endParaRPr lang="en-US" altLang="zh-CN" sz="2800" dirty="0">
                  <a:solidFill>
                    <a:srgbClr val="0070C0"/>
                  </a:solidFill>
                  <a:latin typeface="黑体" pitchFamily="49" charset="-122"/>
                  <a:ea typeface="黑体" pitchFamily="49" charset="-122"/>
                  <a:cs typeface="Times New Roman" pitchFamily="18" charset="0"/>
                </a:endParaRPr>
              </a:p>
            </p:txBody>
          </p:sp>
        </mc:Choice>
        <mc:Fallback xmlns="">
          <p:sp>
            <p:nvSpPr>
              <p:cNvPr id="7" name="Content Placeholder 2">
                <a:extLst>
                  <a:ext uri="{FF2B5EF4-FFF2-40B4-BE49-F238E27FC236}">
                    <a16:creationId xmlns:a16="http://schemas.microsoft.com/office/drawing/2014/main" id="{2C6340AF-1398-4444-AAD5-DD2DB8FA892B}"/>
                  </a:ext>
                </a:extLst>
              </p:cNvPr>
              <p:cNvSpPr txBox="1">
                <a:spLocks noRot="1" noChangeAspect="1" noMove="1" noResize="1" noEditPoints="1" noAdjustHandles="1" noChangeArrowheads="1" noChangeShapeType="1" noTextEdit="1"/>
              </p:cNvSpPr>
              <p:nvPr/>
            </p:nvSpPr>
            <p:spPr>
              <a:xfrm>
                <a:off x="7054851" y="3168868"/>
                <a:ext cx="4926943" cy="3213313"/>
              </a:xfrm>
              <a:prstGeom prst="rect">
                <a:avLst/>
              </a:prstGeom>
              <a:blipFill>
                <a:blip r:embed="rId3"/>
                <a:stretch>
                  <a:fillRect l="-2320" t="-18504"/>
                </a:stretch>
              </a:blipFill>
            </p:spPr>
            <p:txBody>
              <a:bodyPr/>
              <a:lstStyle/>
              <a:p>
                <a:r>
                  <a:rPr lang="en-US">
                    <a:noFill/>
                  </a:rPr>
                  <a:t> </a:t>
                </a:r>
              </a:p>
            </p:txBody>
          </p:sp>
        </mc:Fallback>
      </mc:AlternateContent>
    </p:spTree>
    <p:extLst>
      <p:ext uri="{BB962C8B-B14F-4D97-AF65-F5344CB8AC3E}">
        <p14:creationId xmlns:p14="http://schemas.microsoft.com/office/powerpoint/2010/main" val="399034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F95C08A-3FA7-8745-8D35-71E2673A2273}"/>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最大似然法</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8B4620-FB21-A94C-AA52-3F86163DC484}"/>
                  </a:ext>
                </a:extLst>
              </p:cNvPr>
              <p:cNvSpPr txBox="1">
                <a:spLocks/>
              </p:cNvSpPr>
              <p:nvPr/>
            </p:nvSpPr>
            <p:spPr>
              <a:xfrm>
                <a:off x="834867" y="1249858"/>
                <a:ext cx="11036568" cy="1227519"/>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假如实验上对具有</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𝑓</m:t>
                    </m:r>
                    <m:d>
                      <m:dPr>
                        <m:ctrlPr>
                          <a:rPr lang="en-US" altLang="zh-CN" sz="2800" b="0" i="1" smtClean="0">
                            <a:solidFill>
                              <a:schemeClr val="tx1"/>
                            </a:solidFill>
                            <a:latin typeface="Cambria Math" panose="02040503050406030204" pitchFamily="18" charset="0"/>
                            <a:ea typeface="黑体"/>
                            <a:cs typeface="黑体"/>
                          </a:rPr>
                        </m:ctrlPr>
                      </m:dPr>
                      <m:e>
                        <m:r>
                          <a:rPr lang="en-US" altLang="zh-CN" sz="2800" b="0" i="1" smtClean="0">
                            <a:solidFill>
                              <a:schemeClr val="tx1"/>
                            </a:solidFill>
                            <a:latin typeface="Cambria Math" panose="02040503050406030204" pitchFamily="18" charset="0"/>
                            <a:ea typeface="黑体"/>
                            <a:cs typeface="黑体"/>
                          </a:rPr>
                          <m:t>𝑥</m:t>
                        </m:r>
                        <m:r>
                          <a:rPr lang="en-US" altLang="zh-CN" sz="2800" b="0" i="1" smtClean="0">
                            <a:solidFill>
                              <a:schemeClr val="tx1"/>
                            </a:solidFill>
                            <a:latin typeface="Cambria Math" panose="02040503050406030204" pitchFamily="18" charset="0"/>
                            <a:ea typeface="黑体"/>
                            <a:cs typeface="黑体"/>
                          </a:rPr>
                          <m:t>;</m:t>
                        </m:r>
                        <m:acc>
                          <m:accPr>
                            <m:chr m:val="⃗"/>
                            <m:ctrlPr>
                              <a:rPr lang="en-US" altLang="zh-CN" sz="2800" b="0" i="1" smtClean="0">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Cambria Math" panose="02040503050406030204" pitchFamily="18" charset="0"/>
                              </a:rPr>
                              <m:t>𝜗</m:t>
                            </m:r>
                          </m:e>
                        </m:acc>
                      </m:e>
                    </m:d>
                    <m:r>
                      <a:rPr lang="zh-CN" altLang="en-US" sz="2800" i="1">
                        <a:solidFill>
                          <a:schemeClr val="tx1"/>
                        </a:solidFill>
                        <a:latin typeface="Cambria Math" panose="02040503050406030204" pitchFamily="18" charset="0"/>
                        <a:ea typeface="黑体"/>
                      </a:rPr>
                      <m:t>分布</m:t>
                    </m:r>
                  </m:oMath>
                </a14:m>
                <a:r>
                  <a:rPr lang="zh-CN" altLang="en-US" sz="2800" dirty="0">
                    <a:solidFill>
                      <a:schemeClr val="tx1"/>
                    </a:solidFill>
                    <a:latin typeface="黑体" pitchFamily="49" charset="-122"/>
                    <a:ea typeface="黑体" pitchFamily="49" charset="-122"/>
                    <a:cs typeface="Times New Roman" pitchFamily="18" charset="0"/>
                  </a:rPr>
                  <a:t>的变量</a:t>
                </a:r>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𝑥</m:t>
                    </m:r>
                  </m:oMath>
                </a14:m>
                <a:r>
                  <a:rPr lang="zh-CN" altLang="en-US" sz="2800" dirty="0">
                    <a:solidFill>
                      <a:schemeClr val="tx1"/>
                    </a:solidFill>
                    <a:latin typeface="黑体" pitchFamily="49" charset="-122"/>
                    <a:ea typeface="黑体" pitchFamily="49" charset="-122"/>
                    <a:cs typeface="Times New Roman" pitchFamily="18" charset="0"/>
                  </a:rPr>
                  <a:t>测量了一组数据</a:t>
                </a:r>
                <a:r>
                  <a:rPr lang="en-US" altLang="zh-CN" sz="2800" dirty="0">
                    <a:solidFill>
                      <a:schemeClr val="tx1"/>
                    </a:solidFill>
                    <a:latin typeface="黑体" pitchFamily="49" charset="-122"/>
                    <a:ea typeface="黑体" pitchFamily="49" charset="-122"/>
                    <a:cs typeface="Times New Roman" pitchFamily="18" charset="0"/>
                  </a:rPr>
                  <a:t>:</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i="1">
                        <a:solidFill>
                          <a:schemeClr val="tx1"/>
                        </a:solidFill>
                        <a:latin typeface="Cambria Math" panose="02040503050406030204" pitchFamily="18" charset="0"/>
                        <a:ea typeface="黑体"/>
                      </a:rPr>
                      <m:t> </m:t>
                    </m:r>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其中</a:t>
                </a:r>
                <a14:m>
                  <m:oMath xmlns:m="http://schemas.openxmlformats.org/officeDocument/2006/math">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oMath>
                </a14:m>
                <a:r>
                  <a:rPr lang="zh-CN" altLang="en-US" sz="2800" dirty="0">
                    <a:solidFill>
                      <a:schemeClr val="tx1"/>
                    </a:solidFill>
                    <a:latin typeface="黑体" pitchFamily="49" charset="-122"/>
                    <a:ea typeface="黑体" pitchFamily="49" charset="-122"/>
                    <a:cs typeface="Times New Roman" pitchFamily="18" charset="0"/>
                  </a:rPr>
                  <a:t>是概率密度函数中的未知参数。测量值为</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𝑖</m:t>
                        </m:r>
                      </m:sub>
                    </m:sSub>
                  </m:oMath>
                </a14:m>
                <a:r>
                  <a:rPr lang="zh-CN" altLang="en-US" sz="2800" dirty="0">
                    <a:solidFill>
                      <a:schemeClr val="tx1"/>
                    </a:solidFill>
                    <a:latin typeface="黑体" pitchFamily="49" charset="-122"/>
                    <a:ea typeface="黑体" pitchFamily="49" charset="-122"/>
                    <a:cs typeface="Times New Roman" pitchFamily="18" charset="0"/>
                  </a:rPr>
                  <a:t>的概率为</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𝑖</m:t>
                            </m:r>
                          </m:sub>
                        </m:sSub>
                        <m:r>
                          <a:rPr lang="en-US" altLang="zh-CN" sz="2800" b="0" i="1" smtClean="0">
                            <a:solidFill>
                              <a:schemeClr val="tx1"/>
                            </a:solidFill>
                            <a:latin typeface="Cambria Math" panose="02040503050406030204" pitchFamily="18" charset="0"/>
                            <a:ea typeface="黑体"/>
                            <a:cs typeface="黑体"/>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828B4620-FB21-A94C-AA52-3F86163DC484}"/>
                  </a:ext>
                </a:extLst>
              </p:cNvPr>
              <p:cNvSpPr txBox="1">
                <a:spLocks noRot="1" noChangeAspect="1" noMove="1" noResize="1" noEditPoints="1" noAdjustHandles="1" noChangeArrowheads="1" noChangeShapeType="1" noTextEdit="1"/>
              </p:cNvSpPr>
              <p:nvPr/>
            </p:nvSpPr>
            <p:spPr>
              <a:xfrm>
                <a:off x="834867" y="1249858"/>
                <a:ext cx="11036568" cy="1227519"/>
              </a:xfrm>
              <a:prstGeom prst="rect">
                <a:avLst/>
              </a:prstGeom>
              <a:blipFill>
                <a:blip r:embed="rId2"/>
                <a:stretch>
                  <a:fillRect l="-1034" t="-9184" r="-1034"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72DC9FF-72FF-B140-8125-0F14C425C4D2}"/>
                  </a:ext>
                </a:extLst>
              </p:cNvPr>
              <p:cNvSpPr txBox="1">
                <a:spLocks/>
              </p:cNvSpPr>
              <p:nvPr/>
            </p:nvSpPr>
            <p:spPr>
              <a:xfrm>
                <a:off x="834867" y="2477377"/>
                <a:ext cx="10405947" cy="162165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子样</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a:ea typeface="黑体"/>
                    <a:cs typeface="黑体"/>
                  </a:rPr>
                  <a:t>的联合概率密度由似然函数给出：</a:t>
                </a:r>
                <a:endParaRPr lang="en-US" altLang="zh-CN" sz="2800" dirty="0">
                  <a:solidFill>
                    <a:schemeClr val="tx1"/>
                  </a:solidFill>
                  <a:latin typeface="黑体"/>
                  <a:ea typeface="黑体"/>
                  <a:cs typeface="黑体"/>
                </a:endParaRP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e>
                      </m:nary>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7" name="Content Placeholder 2">
                <a:extLst>
                  <a:ext uri="{FF2B5EF4-FFF2-40B4-BE49-F238E27FC236}">
                    <a16:creationId xmlns:a16="http://schemas.microsoft.com/office/drawing/2014/main" id="{F72DC9FF-72FF-B140-8125-0F14C425C4D2}"/>
                  </a:ext>
                </a:extLst>
              </p:cNvPr>
              <p:cNvSpPr txBox="1">
                <a:spLocks noRot="1" noChangeAspect="1" noMove="1" noResize="1" noEditPoints="1" noAdjustHandles="1" noChangeArrowheads="1" noChangeShapeType="1" noTextEdit="1"/>
              </p:cNvSpPr>
              <p:nvPr/>
            </p:nvSpPr>
            <p:spPr>
              <a:xfrm>
                <a:off x="834867" y="2477377"/>
                <a:ext cx="10405947" cy="1621657"/>
              </a:xfrm>
              <a:prstGeom prst="rect">
                <a:avLst/>
              </a:prstGeom>
              <a:blipFill>
                <a:blip r:embed="rId3"/>
                <a:stretch>
                  <a:fillRect l="-1098" t="-57364" b="-131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024D556-F98F-A241-A781-47375B77209E}"/>
                  </a:ext>
                </a:extLst>
              </p:cNvPr>
              <p:cNvSpPr txBox="1">
                <a:spLocks/>
              </p:cNvSpPr>
              <p:nvPr/>
            </p:nvSpPr>
            <p:spPr>
              <a:xfrm>
                <a:off x="834867" y="4143266"/>
                <a:ext cx="10405947" cy="189492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根据极大似然原理，在参数的空间内，应当选择使似然函数</a:t>
                </a:r>
                <a14:m>
                  <m:oMath xmlns:m="http://schemas.openxmlformats.org/officeDocument/2006/math">
                    <m:r>
                      <a:rPr lang="en-US" altLang="zh-CN" sz="2800" i="1" smtClean="0">
                        <a:solidFill>
                          <a:srgbClr val="FF0000"/>
                        </a:solidFill>
                        <a:latin typeface="Cambria Math" panose="02040503050406030204" pitchFamily="18" charset="0"/>
                        <a:ea typeface="黑体" pitchFamily="49" charset="-122"/>
                        <a:cs typeface="Times New Roman" pitchFamily="18" charset="0"/>
                      </a:rPr>
                      <m:t>𝐿</m:t>
                    </m:r>
                    <m:d>
                      <m:dPr>
                        <m:ctrlPr>
                          <a:rPr lang="en-US" altLang="zh-CN" sz="2800" i="1">
                            <a:solidFill>
                              <a:srgbClr val="FF0000"/>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rgbClr val="FF0000"/>
                                </a:solidFill>
                                <a:latin typeface="Cambria Math" panose="02040503050406030204" pitchFamily="18" charset="0"/>
                                <a:ea typeface="黑体"/>
                              </a:rPr>
                            </m:ctrlPr>
                          </m:accPr>
                          <m:e>
                            <m:r>
                              <a:rPr lang="en-US" altLang="zh-CN" sz="2800" i="1">
                                <a:solidFill>
                                  <a:srgbClr val="FF0000"/>
                                </a:solidFill>
                                <a:latin typeface="Cambria Math" panose="02040503050406030204" pitchFamily="18" charset="0"/>
                                <a:ea typeface="黑体"/>
                              </a:rPr>
                              <m:t>𝑥</m:t>
                            </m:r>
                          </m:e>
                        </m:acc>
                      </m:e>
                      <m:e>
                        <m:acc>
                          <m:accPr>
                            <m:chr m:val="⃗"/>
                            <m:ctrlPr>
                              <a:rPr lang="en-US" altLang="zh-CN" sz="2800" i="1">
                                <a:solidFill>
                                  <a:srgbClr val="FF0000"/>
                                </a:solidFill>
                                <a:latin typeface="Cambria Math" panose="02040503050406030204" pitchFamily="18" charset="0"/>
                                <a:ea typeface="黑体"/>
                              </a:rPr>
                            </m:ctrlPr>
                          </m:accPr>
                          <m:e>
                            <m:r>
                              <a:rPr lang="en-US" altLang="zh-CN" sz="2800" i="1">
                                <a:solidFill>
                                  <a:srgbClr val="FF0000"/>
                                </a:solidFill>
                                <a:latin typeface="Cambria Math" panose="02040503050406030204" pitchFamily="18" charset="0"/>
                                <a:ea typeface="Cambria Math" panose="02040503050406030204" pitchFamily="18" charset="0"/>
                              </a:rPr>
                              <m:t>𝜗</m:t>
                            </m:r>
                          </m:e>
                        </m:acc>
                      </m:e>
                    </m:d>
                  </m:oMath>
                </a14:m>
                <a:r>
                  <a:rPr lang="zh-CN" altLang="en-US" sz="2800" dirty="0">
                    <a:solidFill>
                      <a:srgbClr val="FF0000"/>
                    </a:solidFill>
                    <a:latin typeface="黑体"/>
                    <a:ea typeface="黑体"/>
                    <a:cs typeface="黑体"/>
                  </a:rPr>
                  <a:t>达到极大的参数值</a:t>
                </a:r>
                <a14:m>
                  <m:oMath xmlns:m="http://schemas.openxmlformats.org/officeDocument/2006/math">
                    <m:acc>
                      <m:accPr>
                        <m:chr m:val="̂"/>
                        <m:ctrlPr>
                          <a:rPr lang="zh-CN" altLang="en-US" sz="2800" i="1" smtClean="0">
                            <a:solidFill>
                              <a:srgbClr val="FF0000"/>
                            </a:solidFill>
                            <a:latin typeface="Cambria Math" panose="02040503050406030204" pitchFamily="18" charset="0"/>
                            <a:ea typeface="黑体"/>
                          </a:rPr>
                        </m:ctrlPr>
                      </m:accPr>
                      <m:e>
                        <m:r>
                          <a:rPr lang="zh-CN" altLang="en-US" sz="2800" i="1" smtClean="0">
                            <a:solidFill>
                              <a:srgbClr val="FF0000"/>
                            </a:solidFill>
                            <a:latin typeface="Cambria Math" panose="02040503050406030204" pitchFamily="18" charset="0"/>
                            <a:ea typeface="黑体"/>
                          </a:rPr>
                          <m:t>𝜗</m:t>
                        </m:r>
                      </m:e>
                    </m:acc>
                  </m:oMath>
                </a14:m>
                <a:r>
                  <a:rPr lang="zh-CN" altLang="en-US" sz="2800" dirty="0">
                    <a:solidFill>
                      <a:srgbClr val="FF0000"/>
                    </a:solidFill>
                    <a:latin typeface="黑体"/>
                    <a:ea typeface="黑体"/>
                    <a:cs typeface="黑体"/>
                  </a:rPr>
                  <a:t>作为未知参数的估计值</a:t>
                </a:r>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e>
                      </m:d>
                      <m:r>
                        <a:rPr lang="en-US" altLang="zh-CN" sz="280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e>
                        <m:e>
                          <m:r>
                            <a:rPr lang="en-US" altLang="zh-CN" sz="2800" i="1" smtClean="0">
                              <a:solidFill>
                                <a:schemeClr val="tx1"/>
                              </a:solidFill>
                              <a:latin typeface="Cambria Math" panose="02040503050406030204" pitchFamily="18" charset="0"/>
                              <a:ea typeface="Cambria Math" panose="02040503050406030204" pitchFamily="18" charset="0"/>
                            </a:rPr>
                            <m:t>𝜗</m:t>
                          </m:r>
                        </m:e>
                      </m:d>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8" name="Content Placeholder 2">
                <a:extLst>
                  <a:ext uri="{FF2B5EF4-FFF2-40B4-BE49-F238E27FC236}">
                    <a16:creationId xmlns:a16="http://schemas.microsoft.com/office/drawing/2014/main" id="{6024D556-F98F-A241-A781-47375B77209E}"/>
                  </a:ext>
                </a:extLst>
              </p:cNvPr>
              <p:cNvSpPr txBox="1">
                <a:spLocks noRot="1" noChangeAspect="1" noMove="1" noResize="1" noEditPoints="1" noAdjustHandles="1" noChangeArrowheads="1" noChangeShapeType="1" noTextEdit="1"/>
              </p:cNvSpPr>
              <p:nvPr/>
            </p:nvSpPr>
            <p:spPr>
              <a:xfrm>
                <a:off x="834867" y="4143266"/>
                <a:ext cx="10405947" cy="1894927"/>
              </a:xfrm>
              <a:prstGeom prst="rect">
                <a:avLst/>
              </a:prstGeom>
              <a:blipFill>
                <a:blip r:embed="rId4"/>
                <a:stretch>
                  <a:fillRect l="-1098" t="-2667" r="-1220"/>
                </a:stretch>
              </a:blipFill>
            </p:spPr>
            <p:txBody>
              <a:bodyPr/>
              <a:lstStyle/>
              <a:p>
                <a:r>
                  <a:rPr lang="en-US">
                    <a:noFill/>
                  </a:rPr>
                  <a:t> </a:t>
                </a:r>
              </a:p>
            </p:txBody>
          </p:sp>
        </mc:Fallback>
      </mc:AlternateContent>
    </p:spTree>
    <p:extLst>
      <p:ext uri="{BB962C8B-B14F-4D97-AF65-F5344CB8AC3E}">
        <p14:creationId xmlns:p14="http://schemas.microsoft.com/office/powerpoint/2010/main" val="1776319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F81256B-1791-474B-8CD1-F3625C837DC4}"/>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最大似然法</a:t>
            </a:r>
          </a:p>
        </p:txBody>
      </p:sp>
      <p:grpSp>
        <p:nvGrpSpPr>
          <p:cNvPr id="12" name="Group 11">
            <a:extLst>
              <a:ext uri="{FF2B5EF4-FFF2-40B4-BE49-F238E27FC236}">
                <a16:creationId xmlns:a16="http://schemas.microsoft.com/office/drawing/2014/main" id="{8C2F311C-BA87-D94F-846D-ECEED277BA8D}"/>
              </a:ext>
            </a:extLst>
          </p:cNvPr>
          <p:cNvGrpSpPr/>
          <p:nvPr/>
        </p:nvGrpSpPr>
        <p:grpSpPr>
          <a:xfrm>
            <a:off x="728819" y="1032070"/>
            <a:ext cx="5659820" cy="3565700"/>
            <a:chOff x="725214" y="1195486"/>
            <a:chExt cx="5596758" cy="3800664"/>
          </a:xfrm>
        </p:grpSpPr>
        <p:pic>
          <p:nvPicPr>
            <p:cNvPr id="4" name="Picture 3">
              <a:extLst>
                <a:ext uri="{FF2B5EF4-FFF2-40B4-BE49-F238E27FC236}">
                  <a16:creationId xmlns:a16="http://schemas.microsoft.com/office/drawing/2014/main" id="{D03A479C-D401-4F40-ACD1-95C035D0F8CF}"/>
                </a:ext>
              </a:extLst>
            </p:cNvPr>
            <p:cNvPicPr>
              <a:picLocks noChangeAspect="1"/>
            </p:cNvPicPr>
            <p:nvPr/>
          </p:nvPicPr>
          <p:blipFill>
            <a:blip r:embed="rId2"/>
            <a:stretch>
              <a:fillRect/>
            </a:stretch>
          </p:blipFill>
          <p:spPr>
            <a:xfrm>
              <a:off x="725214" y="1195486"/>
              <a:ext cx="5596758" cy="3800664"/>
            </a:xfrm>
            <a:prstGeom prst="rect">
              <a:avLst/>
            </a:prstGeom>
          </p:spPr>
        </p:pic>
        <p:sp>
          <p:nvSpPr>
            <p:cNvPr id="5" name="TextBox 4">
              <a:extLst>
                <a:ext uri="{FF2B5EF4-FFF2-40B4-BE49-F238E27FC236}">
                  <a16:creationId xmlns:a16="http://schemas.microsoft.com/office/drawing/2014/main" id="{EA48D118-B51B-7E47-87E1-6CC464FAC072}"/>
                </a:ext>
              </a:extLst>
            </p:cNvPr>
            <p:cNvSpPr txBox="1"/>
            <p:nvPr/>
          </p:nvSpPr>
          <p:spPr>
            <a:xfrm>
              <a:off x="3957145" y="1686907"/>
              <a:ext cx="1623848" cy="461665"/>
            </a:xfrm>
            <a:prstGeom prst="rect">
              <a:avLst/>
            </a:prstGeom>
            <a:noFill/>
          </p:spPr>
          <p:txBody>
            <a:bodyPr wrap="square" rtlCol="0">
              <a:spAutoFit/>
            </a:bodyPr>
            <a:lstStyle/>
            <a:p>
              <a:r>
                <a:rPr lang="en-US" altLang="zh-CN" sz="2400" dirty="0" err="1">
                  <a:solidFill>
                    <a:srgbClr val="FF0000"/>
                  </a:solidFill>
                </a:rPr>
                <a:t>Gaus</a:t>
              </a:r>
              <a:r>
                <a:rPr lang="en-US" altLang="zh-CN" sz="2400" dirty="0">
                  <a:solidFill>
                    <a:srgbClr val="FF0000"/>
                  </a:solidFill>
                </a:rPr>
                <a:t>(10, 1)</a:t>
              </a:r>
              <a:endParaRPr lang="en-US" sz="2400" dirty="0">
                <a:solidFill>
                  <a:srgbClr val="FF0000"/>
                </a:solidFill>
              </a:endParaRPr>
            </a:p>
          </p:txBody>
        </p:sp>
        <p:sp>
          <p:nvSpPr>
            <p:cNvPr id="6" name="TextBox 5">
              <a:extLst>
                <a:ext uri="{FF2B5EF4-FFF2-40B4-BE49-F238E27FC236}">
                  <a16:creationId xmlns:a16="http://schemas.microsoft.com/office/drawing/2014/main" id="{52D9EA61-1FE7-A84B-8F63-A66225978ABA}"/>
                </a:ext>
              </a:extLst>
            </p:cNvPr>
            <p:cNvSpPr txBox="1"/>
            <p:nvPr/>
          </p:nvSpPr>
          <p:spPr>
            <a:xfrm>
              <a:off x="3988677" y="2312455"/>
              <a:ext cx="1623848" cy="461665"/>
            </a:xfrm>
            <a:prstGeom prst="rect">
              <a:avLst/>
            </a:prstGeom>
            <a:noFill/>
          </p:spPr>
          <p:txBody>
            <a:bodyPr wrap="square" rtlCol="0">
              <a:spAutoFit/>
            </a:bodyPr>
            <a:lstStyle/>
            <a:p>
              <a:r>
                <a:rPr lang="en-US" altLang="zh-CN" sz="2400" dirty="0" err="1">
                  <a:solidFill>
                    <a:srgbClr val="00B050"/>
                  </a:solidFill>
                </a:rPr>
                <a:t>Gaus</a:t>
              </a:r>
              <a:r>
                <a:rPr lang="en-US" altLang="zh-CN" sz="2400" dirty="0">
                  <a:solidFill>
                    <a:srgbClr val="00B050"/>
                  </a:solidFill>
                </a:rPr>
                <a:t>(5, 1)</a:t>
              </a:r>
              <a:endParaRPr lang="en-US" sz="2400" dirty="0">
                <a:solidFill>
                  <a:srgbClr val="00B050"/>
                </a:solidFill>
              </a:endParaRPr>
            </a:p>
          </p:txBody>
        </p:sp>
        <p:sp>
          <p:nvSpPr>
            <p:cNvPr id="7" name="TextBox 6">
              <a:extLst>
                <a:ext uri="{FF2B5EF4-FFF2-40B4-BE49-F238E27FC236}">
                  <a16:creationId xmlns:a16="http://schemas.microsoft.com/office/drawing/2014/main" id="{A3943438-64D9-7E4E-9529-65FD9AE8575F}"/>
                </a:ext>
              </a:extLst>
            </p:cNvPr>
            <p:cNvSpPr txBox="1"/>
            <p:nvPr/>
          </p:nvSpPr>
          <p:spPr>
            <a:xfrm>
              <a:off x="3988677" y="3000597"/>
              <a:ext cx="1623848" cy="461665"/>
            </a:xfrm>
            <a:prstGeom prst="rect">
              <a:avLst/>
            </a:prstGeom>
            <a:noFill/>
          </p:spPr>
          <p:txBody>
            <a:bodyPr wrap="square" rtlCol="0">
              <a:spAutoFit/>
            </a:bodyPr>
            <a:lstStyle/>
            <a:p>
              <a:r>
                <a:rPr lang="en-US" altLang="zh-CN" sz="2400" dirty="0" err="1">
                  <a:solidFill>
                    <a:schemeClr val="accent1"/>
                  </a:solidFill>
                </a:rPr>
                <a:t>Gaus</a:t>
              </a:r>
              <a:r>
                <a:rPr lang="en-US" altLang="zh-CN" sz="2400" dirty="0">
                  <a:solidFill>
                    <a:schemeClr val="accent1"/>
                  </a:solidFill>
                </a:rPr>
                <a:t>(10, 3)</a:t>
              </a:r>
              <a:endParaRPr lang="en-US" sz="2400" dirty="0">
                <a:solidFill>
                  <a:schemeClr val="accent1"/>
                </a:solidFill>
              </a:endParaRPr>
            </a:p>
          </p:txBody>
        </p:sp>
      </p:gr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95653707-FAB8-0E44-8DCC-83E6F9042F9D}"/>
                  </a:ext>
                </a:extLst>
              </p:cNvPr>
              <p:cNvSpPr txBox="1">
                <a:spLocks/>
              </p:cNvSpPr>
              <p:nvPr/>
            </p:nvSpPr>
            <p:spPr>
              <a:xfrm>
                <a:off x="6085574" y="776590"/>
                <a:ext cx="5995708" cy="125783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e>
                        <m:e>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r>
                                <a:rPr lang="en-US" altLang="zh-CN" sz="2800" i="1" smtClean="0">
                                  <a:solidFill>
                                    <a:srgbClr val="FF0000"/>
                                  </a:solidFill>
                                  <a:latin typeface="Cambria Math" panose="02040503050406030204" pitchFamily="18" charset="0"/>
                                  <a:ea typeface="Cambria Math" panose="02040503050406030204" pitchFamily="18" charset="0"/>
                                </a:rPr>
                                <m:t>𝜇</m:t>
                              </m:r>
                              <m:r>
                                <a:rPr lang="en-US" altLang="zh-CN" sz="2800" b="0" i="1" smtClean="0">
                                  <a:solidFill>
                                    <a:srgbClr val="FF0000"/>
                                  </a:solidFill>
                                  <a:latin typeface="Cambria Math" panose="02040503050406030204" pitchFamily="18" charset="0"/>
                                  <a:ea typeface="Cambria Math" panose="02040503050406030204" pitchFamily="18" charset="0"/>
                                </a:rPr>
                                <m:t>=10, </m:t>
                              </m:r>
                              <m:r>
                                <a:rPr lang="en-US" altLang="zh-CN" sz="2800" b="0" i="1" smtClean="0">
                                  <a:solidFill>
                                    <a:srgbClr val="FF0000"/>
                                  </a:solidFill>
                                  <a:latin typeface="Cambria Math" panose="02040503050406030204" pitchFamily="18" charset="0"/>
                                  <a:ea typeface="Cambria Math" panose="02040503050406030204" pitchFamily="18" charset="0"/>
                                </a:rPr>
                                <m:t>𝜎</m:t>
                              </m:r>
                              <m:r>
                                <a:rPr lang="en-US" altLang="zh-CN" sz="2800" b="0" i="1" smtClean="0">
                                  <a:solidFill>
                                    <a:srgbClr val="FF0000"/>
                                  </a:solidFill>
                                  <a:latin typeface="Cambria Math" panose="02040503050406030204" pitchFamily="18" charset="0"/>
                                  <a:ea typeface="Cambria Math" panose="02040503050406030204" pitchFamily="18" charset="0"/>
                                </a:rPr>
                                <m:t>=1</m:t>
                              </m:r>
                            </m:e>
                          </m:d>
                        </m:e>
                      </m:nary>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8" name="Content Placeholder 2">
                <a:extLst>
                  <a:ext uri="{FF2B5EF4-FFF2-40B4-BE49-F238E27FC236}">
                    <a16:creationId xmlns:a16="http://schemas.microsoft.com/office/drawing/2014/main" id="{95653707-FAB8-0E44-8DCC-83E6F9042F9D}"/>
                  </a:ext>
                </a:extLst>
              </p:cNvPr>
              <p:cNvSpPr txBox="1">
                <a:spLocks noRot="1" noChangeAspect="1" noMove="1" noResize="1" noEditPoints="1" noAdjustHandles="1" noChangeArrowheads="1" noChangeShapeType="1" noTextEdit="1"/>
              </p:cNvSpPr>
              <p:nvPr/>
            </p:nvSpPr>
            <p:spPr>
              <a:xfrm>
                <a:off x="6085574" y="776590"/>
                <a:ext cx="5995708" cy="1257832"/>
              </a:xfrm>
              <a:prstGeom prst="rect">
                <a:avLst/>
              </a:prstGeom>
              <a:blipFill>
                <a:blip r:embed="rId3"/>
                <a:stretch>
                  <a:fillRect t="-106000" b="-16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CC35C217-3F86-424C-83A8-9CAAEFD06351}"/>
                  </a:ext>
                </a:extLst>
              </p:cNvPr>
              <p:cNvSpPr txBox="1">
                <a:spLocks/>
              </p:cNvSpPr>
              <p:nvPr/>
            </p:nvSpPr>
            <p:spPr>
              <a:xfrm>
                <a:off x="5900748" y="1961988"/>
                <a:ext cx="6180534" cy="117966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r>
                                <a:rPr lang="en-US" altLang="zh-CN" sz="2800" i="1" smtClean="0">
                                  <a:solidFill>
                                    <a:srgbClr val="00B050"/>
                                  </a:solidFill>
                                  <a:latin typeface="Cambria Math" panose="02040503050406030204" pitchFamily="18" charset="0"/>
                                  <a:ea typeface="Cambria Math" panose="02040503050406030204" pitchFamily="18" charset="0"/>
                                </a:rPr>
                                <m:t>𝜇</m:t>
                              </m:r>
                              <m:r>
                                <a:rPr lang="en-US" altLang="zh-CN" sz="2800" b="0" i="1" smtClean="0">
                                  <a:solidFill>
                                    <a:srgbClr val="00B050"/>
                                  </a:solidFill>
                                  <a:latin typeface="Cambria Math" panose="02040503050406030204" pitchFamily="18" charset="0"/>
                                  <a:ea typeface="Cambria Math" panose="02040503050406030204" pitchFamily="18" charset="0"/>
                                </a:rPr>
                                <m:t>=5, </m:t>
                              </m:r>
                              <m:r>
                                <a:rPr lang="en-US" altLang="zh-CN" sz="2800" b="0" i="1" smtClean="0">
                                  <a:solidFill>
                                    <a:srgbClr val="00B050"/>
                                  </a:solidFill>
                                  <a:latin typeface="Cambria Math" panose="02040503050406030204" pitchFamily="18" charset="0"/>
                                  <a:ea typeface="Cambria Math" panose="02040503050406030204" pitchFamily="18" charset="0"/>
                                </a:rPr>
                                <m:t>𝜎</m:t>
                              </m:r>
                              <m:r>
                                <a:rPr lang="en-US" altLang="zh-CN" sz="2800" b="0" i="1" smtClean="0">
                                  <a:solidFill>
                                    <a:srgbClr val="00B050"/>
                                  </a:solidFill>
                                  <a:latin typeface="Cambria Math" panose="02040503050406030204" pitchFamily="18" charset="0"/>
                                  <a:ea typeface="Cambria Math" panose="02040503050406030204" pitchFamily="18" charset="0"/>
                                </a:rPr>
                                <m:t>=1</m:t>
                              </m:r>
                            </m:e>
                          </m:d>
                        </m:e>
                      </m:nary>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9" name="Content Placeholder 2">
                <a:extLst>
                  <a:ext uri="{FF2B5EF4-FFF2-40B4-BE49-F238E27FC236}">
                    <a16:creationId xmlns:a16="http://schemas.microsoft.com/office/drawing/2014/main" id="{CC35C217-3F86-424C-83A8-9CAAEFD06351}"/>
                  </a:ext>
                </a:extLst>
              </p:cNvPr>
              <p:cNvSpPr txBox="1">
                <a:spLocks noRot="1" noChangeAspect="1" noMove="1" noResize="1" noEditPoints="1" noAdjustHandles="1" noChangeArrowheads="1" noChangeShapeType="1" noTextEdit="1"/>
              </p:cNvSpPr>
              <p:nvPr/>
            </p:nvSpPr>
            <p:spPr>
              <a:xfrm>
                <a:off x="5900748" y="1961988"/>
                <a:ext cx="6180534" cy="1179661"/>
              </a:xfrm>
              <a:prstGeom prst="rect">
                <a:avLst/>
              </a:prstGeom>
              <a:blipFill>
                <a:blip r:embed="rId4"/>
                <a:stretch>
                  <a:fillRect t="-112766" b="-18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FD4641C-2743-FE4A-AF52-B7667FCC424B}"/>
                  </a:ext>
                </a:extLst>
              </p:cNvPr>
              <p:cNvSpPr txBox="1">
                <a:spLocks/>
              </p:cNvSpPr>
              <p:nvPr/>
            </p:nvSpPr>
            <p:spPr>
              <a:xfrm>
                <a:off x="6096000" y="3096015"/>
                <a:ext cx="5995708" cy="125783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b="0" i="1" smtClean="0">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r>
                                <a:rPr lang="en-US" altLang="zh-CN" sz="2800" i="1" smtClean="0">
                                  <a:solidFill>
                                    <a:srgbClr val="0070C0"/>
                                  </a:solidFill>
                                  <a:latin typeface="Cambria Math" panose="02040503050406030204" pitchFamily="18" charset="0"/>
                                  <a:ea typeface="Cambria Math" panose="02040503050406030204" pitchFamily="18" charset="0"/>
                                </a:rPr>
                                <m:t>𝜇</m:t>
                              </m:r>
                              <m:r>
                                <a:rPr lang="en-US" altLang="zh-CN" sz="2800" b="0" i="1" smtClean="0">
                                  <a:solidFill>
                                    <a:srgbClr val="0070C0"/>
                                  </a:solidFill>
                                  <a:latin typeface="Cambria Math" panose="02040503050406030204" pitchFamily="18" charset="0"/>
                                  <a:ea typeface="Cambria Math" panose="02040503050406030204" pitchFamily="18" charset="0"/>
                                </a:rPr>
                                <m:t>=10, </m:t>
                              </m:r>
                              <m:r>
                                <a:rPr lang="en-US" altLang="zh-CN" sz="2800" b="0" i="1" smtClean="0">
                                  <a:solidFill>
                                    <a:srgbClr val="0070C0"/>
                                  </a:solidFill>
                                  <a:latin typeface="Cambria Math" panose="02040503050406030204" pitchFamily="18" charset="0"/>
                                  <a:ea typeface="Cambria Math" panose="02040503050406030204" pitchFamily="18" charset="0"/>
                                </a:rPr>
                                <m:t>𝜎</m:t>
                              </m:r>
                              <m:r>
                                <a:rPr lang="en-US" altLang="zh-CN" sz="2800" b="0" i="1" smtClean="0">
                                  <a:solidFill>
                                    <a:srgbClr val="0070C0"/>
                                  </a:solidFill>
                                  <a:latin typeface="Cambria Math" panose="02040503050406030204" pitchFamily="18" charset="0"/>
                                  <a:ea typeface="Cambria Math" panose="02040503050406030204" pitchFamily="18" charset="0"/>
                                </a:rPr>
                                <m:t>=3</m:t>
                              </m:r>
                            </m:e>
                          </m:d>
                        </m:e>
                      </m:nary>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10" name="Content Placeholder 2">
                <a:extLst>
                  <a:ext uri="{FF2B5EF4-FFF2-40B4-BE49-F238E27FC236}">
                    <a16:creationId xmlns:a16="http://schemas.microsoft.com/office/drawing/2014/main" id="{0FD4641C-2743-FE4A-AF52-B7667FCC424B}"/>
                  </a:ext>
                </a:extLst>
              </p:cNvPr>
              <p:cNvSpPr txBox="1">
                <a:spLocks noRot="1" noChangeAspect="1" noMove="1" noResize="1" noEditPoints="1" noAdjustHandles="1" noChangeArrowheads="1" noChangeShapeType="1" noTextEdit="1"/>
              </p:cNvSpPr>
              <p:nvPr/>
            </p:nvSpPr>
            <p:spPr>
              <a:xfrm>
                <a:off x="6096000" y="3096015"/>
                <a:ext cx="5995708" cy="1257832"/>
              </a:xfrm>
              <a:prstGeom prst="rect">
                <a:avLst/>
              </a:prstGeom>
              <a:blipFill>
                <a:blip r:embed="rId5"/>
                <a:stretch>
                  <a:fillRect t="-107000" b="-164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65D4AF9-AE3D-2646-8EB2-60E5D70AFBA4}"/>
              </a:ext>
            </a:extLst>
          </p:cNvPr>
          <p:cNvSpPr txBox="1"/>
          <p:nvPr/>
        </p:nvSpPr>
        <p:spPr>
          <a:xfrm>
            <a:off x="9643241" y="924506"/>
            <a:ext cx="1418896" cy="369332"/>
          </a:xfrm>
          <a:prstGeom prst="rect">
            <a:avLst/>
          </a:prstGeom>
          <a:noFill/>
        </p:spPr>
        <p:txBody>
          <a:bodyPr wrap="square" rtlCol="0">
            <a:spAutoFit/>
          </a:bodyPr>
          <a:lstStyle/>
          <a:p>
            <a:r>
              <a:rPr lang="en-US" dirty="0">
                <a:solidFill>
                  <a:srgbClr val="FF0000"/>
                </a:solidFill>
              </a:rPr>
              <a:t>Maximum</a:t>
            </a: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98B9D1DB-43B4-294F-949C-B25C0118BDB8}"/>
                  </a:ext>
                </a:extLst>
              </p:cNvPr>
              <p:cNvSpPr txBox="1">
                <a:spLocks/>
              </p:cNvSpPr>
              <p:nvPr/>
            </p:nvSpPr>
            <p:spPr>
              <a:xfrm>
                <a:off x="161756" y="4994540"/>
                <a:ext cx="4770809" cy="154735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如果似然函数对</a:t>
                </a:r>
                <a14:m>
                  <m:oMath xmlns:m="http://schemas.openxmlformats.org/officeDocument/2006/math">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oMath>
                </a14:m>
                <a:r>
                  <a:rPr lang="zh-CN" altLang="en-US" sz="2800" dirty="0">
                    <a:solidFill>
                      <a:schemeClr val="tx1"/>
                    </a:solidFill>
                    <a:latin typeface="黑体"/>
                    <a:ea typeface="黑体"/>
                    <a:cs typeface="黑体"/>
                  </a:rPr>
                  <a:t>的二阶导数存在，极大似然估计</a:t>
                </a:r>
                <a14:m>
                  <m:oMath xmlns:m="http://schemas.openxmlformats.org/officeDocument/2006/math">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oMath>
                </a14:m>
                <a:r>
                  <a:rPr lang="zh-CN" altLang="en-US" sz="2800" dirty="0">
                    <a:solidFill>
                      <a:schemeClr val="tx1"/>
                    </a:solidFill>
                    <a:latin typeface="黑体"/>
                    <a:ea typeface="黑体"/>
                    <a:cs typeface="黑体"/>
                  </a:rPr>
                  <a:t>可通过求解方程组得到：</a:t>
                </a:r>
                <a:endParaRPr lang="en-US" altLang="zh-CN" sz="2800" dirty="0">
                  <a:solidFill>
                    <a:schemeClr val="tx1"/>
                  </a:solidFill>
                  <a:latin typeface="黑体"/>
                  <a:ea typeface="黑体"/>
                  <a:cs typeface="黑体"/>
                </a:endParaRPr>
              </a:p>
            </p:txBody>
          </p:sp>
        </mc:Choice>
        <mc:Fallback xmlns="">
          <p:sp>
            <p:nvSpPr>
              <p:cNvPr id="13" name="Content Placeholder 2">
                <a:extLst>
                  <a:ext uri="{FF2B5EF4-FFF2-40B4-BE49-F238E27FC236}">
                    <a16:creationId xmlns:a16="http://schemas.microsoft.com/office/drawing/2014/main" id="{98B9D1DB-43B4-294F-949C-B25C0118BDB8}"/>
                  </a:ext>
                </a:extLst>
              </p:cNvPr>
              <p:cNvSpPr txBox="1">
                <a:spLocks noRot="1" noChangeAspect="1" noMove="1" noResize="1" noEditPoints="1" noAdjustHandles="1" noChangeArrowheads="1" noChangeShapeType="1" noTextEdit="1"/>
              </p:cNvSpPr>
              <p:nvPr/>
            </p:nvSpPr>
            <p:spPr>
              <a:xfrm>
                <a:off x="161756" y="4994540"/>
                <a:ext cx="4770809" cy="1547353"/>
              </a:xfrm>
              <a:prstGeom prst="rect">
                <a:avLst/>
              </a:prstGeom>
              <a:blipFill>
                <a:blip r:embed="rId6"/>
                <a:stretch>
                  <a:fillRect l="-2394" t="-6504" r="-2660"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E008C3D3-D021-6947-86A0-0D130A39378D}"/>
                  </a:ext>
                </a:extLst>
              </p:cNvPr>
              <p:cNvSpPr txBox="1">
                <a:spLocks/>
              </p:cNvSpPr>
              <p:nvPr/>
            </p:nvSpPr>
            <p:spPr>
              <a:xfrm>
                <a:off x="5387707" y="4407137"/>
                <a:ext cx="6642537" cy="2450863"/>
              </a:xfrm>
              <a:prstGeom prst="rect">
                <a:avLst/>
              </a:prstGeom>
              <a:ln>
                <a:solidFill>
                  <a:srgbClr val="0070C0"/>
                </a:solidFill>
              </a:ln>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marL="0" indent="0" algn="just">
                  <a:buNone/>
                </a:pPr>
                <a14:m>
                  <m:oMathPara xmlns:m="http://schemas.openxmlformats.org/officeDocument/2006/math">
                    <m:oMathParaPr>
                      <m:jc m:val="centerGroup"/>
                    </m:oMathParaPr>
                    <m:oMath xmlns:m="http://schemas.openxmlformats.org/officeDocument/2006/math">
                      <m:f>
                        <m:fPr>
                          <m:ctrlPr>
                            <a:rPr lang="en-US" altLang="zh-CN" sz="2800" b="0" i="1" smtClean="0">
                              <a:solidFill>
                                <a:schemeClr val="tx1"/>
                              </a:solidFill>
                              <a:latin typeface="Cambria Math" panose="02040503050406030204" pitchFamily="18" charset="0"/>
                              <a:ea typeface="Cambria Math" panose="02040503050406030204" pitchFamily="18" charset="0"/>
                            </a:rPr>
                          </m:ctrlPr>
                        </m:fPr>
                        <m:num>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num>
                        <m:den>
                          <m:r>
                            <a:rPr lang="en-US" altLang="zh-CN" sz="2800" b="0" i="1" smtClean="0">
                              <a:solidFill>
                                <a:schemeClr val="tx1"/>
                              </a:solidFill>
                              <a:latin typeface="Cambria Math" panose="02040503050406030204" pitchFamily="18" charset="0"/>
                              <a:ea typeface="Cambria Math" panose="02040503050406030204" pitchFamily="18" charset="0"/>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den>
                      </m:f>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num>
                        <m:den>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den>
                      </m:f>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Cambria Math" panose="02040503050406030204" pitchFamily="18" charset="0"/>
                            </a:rPr>
                            <m:t>=0,</m:t>
                          </m:r>
                        </m:e>
                      </m:nary>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14:m>
                  <m:oMathPara xmlns:m="http://schemas.openxmlformats.org/officeDocument/2006/math">
                    <m:oMathParaPr>
                      <m:jc m:val="centerGroup"/>
                    </m:oMathParaPr>
                    <m:oMath xmlns:m="http://schemas.openxmlformats.org/officeDocument/2006/math">
                      <m:f>
                        <m:f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fPr>
                        <m:num>
                          <m:sSup>
                            <m:sSup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num>
                        <m:den>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ctrlPr>
                            </m:sSup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2</m:t>
                              </m:r>
                            </m:sup>
                          </m:sSup>
                        </m:den>
                      </m:f>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黑体" pitchFamily="49" charset="-122"/>
                              <a:cs typeface="Times New Roman" pitchFamily="18" charset="0"/>
                            </a:rPr>
                            <m:t>|</m:t>
                          </m:r>
                        </m:e>
                        <m:sub>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r>
                            <a:rPr lang="en-US" altLang="zh-CN" sz="2800" b="0" i="1" smtClean="0">
                              <a:solidFill>
                                <a:schemeClr val="tx1"/>
                              </a:solidFill>
                              <a:latin typeface="Cambria Math" panose="02040503050406030204" pitchFamily="18" charset="0"/>
                              <a:ea typeface="Cambria Math" panose="02040503050406030204"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num>
                        <m:den>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m:t>
                          </m:r>
                          <m:sSup>
                            <m:sSupPr>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sSup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sup>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2</m:t>
                              </m:r>
                            </m:sup>
                          </m:sSup>
                        </m:den>
                      </m:f>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e>
                          </m:nary>
                        </m:e>
                        <m:sub>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r>
                            <a:rPr lang="en-US" altLang="zh-CN" sz="2800" i="1">
                              <a:solidFill>
                                <a:schemeClr val="tx1"/>
                              </a:solidFill>
                              <a:latin typeface="Cambria Math" panose="02040503050406030204" pitchFamily="18" charset="0"/>
                              <a:ea typeface="Cambria Math" panose="02040503050406030204"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sub>
                      </m:sSub>
                      <m:r>
                        <a:rPr lang="en-US" altLang="zh-CN" sz="2800" dirty="0">
                          <a:solidFill>
                            <a:schemeClr val="tx1"/>
                          </a:solidFill>
                          <a:latin typeface="Cambria Math" panose="02040503050406030204" pitchFamily="18" charset="0"/>
                          <a:ea typeface="黑体" pitchFamily="49" charset="-122"/>
                          <a:cs typeface="Times New Roman" pitchFamily="18" charset="0"/>
                        </a:rPr>
                        <m:t>&lt;</m:t>
                      </m:r>
                      <m:r>
                        <a:rPr lang="en-US" altLang="zh-CN" sz="2800" b="0" i="0" dirty="0" smtClean="0">
                          <a:solidFill>
                            <a:schemeClr val="tx1"/>
                          </a:solidFill>
                          <a:latin typeface="Cambria Math" panose="02040503050406030204" pitchFamily="18" charset="0"/>
                          <a:ea typeface="黑体" pitchFamily="49" charset="-122"/>
                          <a:cs typeface="Times New Roman" pitchFamily="18" charset="0"/>
                        </a:rPr>
                        <m:t>0</m:t>
                      </m:r>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14" name="Content Placeholder 2">
                <a:extLst>
                  <a:ext uri="{FF2B5EF4-FFF2-40B4-BE49-F238E27FC236}">
                    <a16:creationId xmlns:a16="http://schemas.microsoft.com/office/drawing/2014/main" id="{E008C3D3-D021-6947-86A0-0D130A39378D}"/>
                  </a:ext>
                </a:extLst>
              </p:cNvPr>
              <p:cNvSpPr txBox="1">
                <a:spLocks noRot="1" noChangeAspect="1" noMove="1" noResize="1" noEditPoints="1" noAdjustHandles="1" noChangeArrowheads="1" noChangeShapeType="1" noTextEdit="1"/>
              </p:cNvSpPr>
              <p:nvPr/>
            </p:nvSpPr>
            <p:spPr>
              <a:xfrm>
                <a:off x="5387707" y="4407137"/>
                <a:ext cx="6642537" cy="2450863"/>
              </a:xfrm>
              <a:prstGeom prst="rect">
                <a:avLst/>
              </a:prstGeom>
              <a:blipFill>
                <a:blip r:embed="rId7"/>
                <a:stretch>
                  <a:fillRect t="-54872" b="-82564"/>
                </a:stretch>
              </a:blipFill>
              <a:ln>
                <a:solidFill>
                  <a:srgbClr val="0070C0"/>
                </a:solidFill>
              </a:ln>
            </p:spPr>
            <p:txBody>
              <a:bodyPr/>
              <a:lstStyle/>
              <a:p>
                <a:r>
                  <a:rPr lang="en-US">
                    <a:noFill/>
                  </a:rPr>
                  <a:t> </a:t>
                </a:r>
              </a:p>
            </p:txBody>
          </p:sp>
        </mc:Fallback>
      </mc:AlternateContent>
    </p:spTree>
    <p:extLst>
      <p:ext uri="{BB962C8B-B14F-4D97-AF65-F5344CB8AC3E}">
        <p14:creationId xmlns:p14="http://schemas.microsoft.com/office/powerpoint/2010/main" val="313511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A8488B0-0B6F-EF49-A6B6-131B7F89A2DB}"/>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C1D8CB-4F4C-4C44-AE98-04D158100FC1}"/>
                  </a:ext>
                </a:extLst>
              </p:cNvPr>
              <p:cNvSpPr txBox="1">
                <a:spLocks/>
              </p:cNvSpPr>
              <p:nvPr/>
            </p:nvSpPr>
            <p:spPr>
              <a:xfrm>
                <a:off x="582971" y="1260581"/>
                <a:ext cx="11036568" cy="1621658"/>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在</a:t>
                </a:r>
                <a:r>
                  <a:rPr lang="en-US" altLang="zh-CN" sz="2800" dirty="0">
                    <a:solidFill>
                      <a:schemeClr val="tx1"/>
                    </a:solidFill>
                    <a:latin typeface="黑体"/>
                    <a:ea typeface="黑体"/>
                    <a:cs typeface="黑体"/>
                  </a:rPr>
                  <a:t>N</a:t>
                </a:r>
                <a:r>
                  <a:rPr lang="zh-CN" altLang="en-US" sz="2800" dirty="0">
                    <a:solidFill>
                      <a:schemeClr val="tx1"/>
                    </a:solidFill>
                    <a:latin typeface="黑体"/>
                    <a:ea typeface="黑体"/>
                    <a:cs typeface="黑体"/>
                  </a:rPr>
                  <a:t>个观测点</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𝑁</m:t>
                        </m:r>
                      </m:sub>
                    </m:sSub>
                    <m:r>
                      <a:rPr lang="en-US" altLang="zh-CN" sz="2800" i="1">
                        <a:solidFill>
                          <a:schemeClr val="tx1"/>
                        </a:solidFill>
                        <a:latin typeface="Cambria Math" panose="02040503050406030204" pitchFamily="18" charset="0"/>
                        <a:ea typeface="黑体"/>
                      </a:rPr>
                      <m:t> </m:t>
                    </m:r>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通过测量得到</a:t>
                </a:r>
                <a:r>
                  <a:rPr lang="zh-CN" altLang="en-US" sz="2800" dirty="0">
                    <a:solidFill>
                      <a:srgbClr val="FF0000"/>
                    </a:solidFill>
                    <a:latin typeface="黑体" pitchFamily="49" charset="-122"/>
                    <a:ea typeface="黑体" pitchFamily="49" charset="-122"/>
                    <a:cs typeface="Times New Roman" pitchFamily="18" charset="0"/>
                  </a:rPr>
                  <a:t>相互独立</a:t>
                </a:r>
                <a:r>
                  <a:rPr lang="zh-CN" altLang="en-US" sz="2800" dirty="0">
                    <a:solidFill>
                      <a:schemeClr val="tx1"/>
                    </a:solidFill>
                    <a:latin typeface="黑体" pitchFamily="49" charset="-122"/>
                    <a:ea typeface="黑体" pitchFamily="49" charset="-122"/>
                    <a:cs typeface="Times New Roman" pitchFamily="18" charset="0"/>
                  </a:rPr>
                  <a:t>的观测值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𝑁</m:t>
                        </m:r>
                      </m:sub>
                    </m:sSub>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相应的观测值真值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黑体"/>
                          </a:rPr>
                          <m:t>𝑁</m:t>
                        </m:r>
                      </m:sub>
                    </m:sSub>
                  </m:oMath>
                </a14:m>
                <a:r>
                  <a:rPr lang="zh-CN" altLang="en-US" sz="2800" dirty="0">
                    <a:solidFill>
                      <a:schemeClr val="tx1"/>
                    </a:solidFill>
                    <a:latin typeface="黑体" pitchFamily="49" charset="-122"/>
                    <a:ea typeface="黑体" pitchFamily="49" charset="-122"/>
                    <a:cs typeface="Times New Roman" pitchFamily="18" charset="0"/>
                  </a:rPr>
                  <a:t>为未知。假定存在某个理论模型可预测与观测点</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𝑖</m:t>
                        </m:r>
                      </m:sub>
                    </m:sSub>
                  </m:oMath>
                </a14:m>
                <a:r>
                  <a:rPr lang="zh-CN" altLang="en-US" sz="2800" dirty="0">
                    <a:solidFill>
                      <a:schemeClr val="tx1"/>
                    </a:solidFill>
                    <a:latin typeface="黑体" pitchFamily="49" charset="-122"/>
                    <a:ea typeface="黑体" pitchFamily="49" charset="-122"/>
                    <a:cs typeface="Times New Roman" pitchFamily="18" charset="0"/>
                  </a:rPr>
                  <a:t>对应的</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b="0" i="1" smtClean="0">
                            <a:solidFill>
                              <a:schemeClr val="tx1"/>
                            </a:solidFill>
                            <a:latin typeface="Cambria Math" panose="02040503050406030204" pitchFamily="18" charset="0"/>
                            <a:ea typeface="Cambria Math" panose="02040503050406030204" pitchFamily="18" charset="0"/>
                          </a:rPr>
                          <m:t>𝑖</m:t>
                        </m:r>
                      </m:sub>
                    </m:sSub>
                    <m:r>
                      <a:rPr lang="en-US" altLang="zh-CN" sz="2800" b="0" i="0" smtClean="0">
                        <a:solidFill>
                          <a:schemeClr val="tx1"/>
                        </a:solidFill>
                        <a:latin typeface="Cambria Math" panose="02040503050406030204" pitchFamily="18" charset="0"/>
                        <a:ea typeface="黑体"/>
                      </a:rPr>
                      <m:t>:</m:t>
                    </m:r>
                  </m:oMath>
                </a14:m>
                <a:r>
                  <a:rPr lang="en-US" altLang="zh-CN" sz="2800" dirty="0">
                    <a:solidFill>
                      <a:schemeClr val="tx1"/>
                    </a:solidFill>
                    <a:latin typeface="黑体" pitchFamily="49" charset="-122"/>
                    <a:ea typeface="黑体" pitchFamily="49" charset="-122"/>
                    <a:cs typeface="Times New Roman" pitchFamily="18" charset="0"/>
                  </a:rPr>
                  <a:t>   </a:t>
                </a:r>
                <a14:m>
                  <m:oMath xmlns:m="http://schemas.openxmlformats.org/officeDocument/2006/math">
                    <m:sSub>
                      <m:sSubPr>
                        <m:ctrlPr>
                          <a:rPr lang="en-US" altLang="zh-CN" sz="2800" i="1" dirty="0"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i="1" dirty="0" smtClean="0">
                            <a:solidFill>
                              <a:schemeClr val="tx1"/>
                            </a:solidFill>
                            <a:latin typeface="Cambria Math" panose="02040503050406030204" pitchFamily="18" charset="0"/>
                            <a:ea typeface="Cambria Math" panose="02040503050406030204" pitchFamily="18" charset="0"/>
                            <a:cs typeface="Times New Roman" pitchFamily="18" charset="0"/>
                          </a:rPr>
                          <m:t>𝜂</m:t>
                        </m:r>
                      </m:e>
                      <m: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𝑖</m:t>
                        </m:r>
                      </m:sub>
                    </m:s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m:t>
                    </m:r>
                    <m:r>
                      <a:rPr lang="en-US" altLang="zh-CN" sz="2800" b="0" i="1" dirty="0" smtClean="0">
                        <a:solidFill>
                          <a:schemeClr val="tx1"/>
                        </a:solidFill>
                        <a:latin typeface="Cambria Math" panose="02040503050406030204" pitchFamily="18" charset="0"/>
                        <a:ea typeface="Cambria Math" panose="02040503050406030204" pitchFamily="18" charset="0"/>
                        <a:cs typeface="Times New Roman" pitchFamily="18" charset="0"/>
                      </a:rPr>
                      <m:t>𝜆</m:t>
                    </m:r>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b="0" i="1" dirty="0"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dirty="0"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1</m:t>
                        </m:r>
                      </m:sub>
                    </m:s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 …,</m:t>
                    </m:r>
                    <m:sSub>
                      <m:sSubPr>
                        <m:ctrlPr>
                          <a:rPr lang="en-US" altLang="zh-CN" sz="2800" i="1" dirty="0">
                            <a:solidFill>
                              <a:schemeClr val="tx1"/>
                            </a:solidFill>
                            <a:latin typeface="Cambria Math" panose="02040503050406030204" pitchFamily="18" charset="0"/>
                            <a:ea typeface="黑体" pitchFamily="49" charset="-122"/>
                            <a:cs typeface="Times New Roman" pitchFamily="18" charset="0"/>
                          </a:rPr>
                        </m:ctrlPr>
                      </m:sSubPr>
                      <m:e>
                        <m:r>
                          <a:rPr lang="en-US" altLang="zh-CN" sz="2800" i="1" dirty="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𝐿</m:t>
                        </m:r>
                      </m:sub>
                    </m:s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b="0" i="1" dirty="0"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𝑥</m:t>
                        </m:r>
                      </m:e>
                      <m: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𝑖</m:t>
                        </m:r>
                      </m:sub>
                    </m:sSub>
                    <m:r>
                      <a:rPr lang="en-US" altLang="zh-CN" sz="2800" b="0" i="1" dirty="0" smtClean="0">
                        <a:solidFill>
                          <a:schemeClr val="tx1"/>
                        </a:solidFill>
                        <a:latin typeface="Cambria Math" panose="02040503050406030204" pitchFamily="18" charset="0"/>
                        <a:ea typeface="黑体" pitchFamily="49" charset="-122"/>
                        <a:cs typeface="Times New Roman" pitchFamily="18" charset="0"/>
                      </a:rPr>
                      <m:t>)</m:t>
                    </m:r>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86C1D8CB-4F4C-4C44-AE98-04D158100FC1}"/>
                  </a:ext>
                </a:extLst>
              </p:cNvPr>
              <p:cNvSpPr txBox="1">
                <a:spLocks noRot="1" noChangeAspect="1" noMove="1" noResize="1" noEditPoints="1" noAdjustHandles="1" noChangeArrowheads="1" noChangeShapeType="1" noTextEdit="1"/>
              </p:cNvSpPr>
              <p:nvPr/>
            </p:nvSpPr>
            <p:spPr>
              <a:xfrm>
                <a:off x="582971" y="1260581"/>
                <a:ext cx="11036568" cy="1621658"/>
              </a:xfrm>
              <a:prstGeom prst="rect">
                <a:avLst/>
              </a:prstGeom>
              <a:blipFill>
                <a:blip r:embed="rId2"/>
                <a:stretch>
                  <a:fillRect l="-1034" t="-3876" r="-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116B1D45-4E37-1740-BE3D-CE7C4911D8D7}"/>
                  </a:ext>
                </a:extLst>
              </p:cNvPr>
              <p:cNvSpPr txBox="1">
                <a:spLocks/>
              </p:cNvSpPr>
              <p:nvPr/>
            </p:nvSpPr>
            <p:spPr>
              <a:xfrm>
                <a:off x="572461" y="2871515"/>
                <a:ext cx="11298974" cy="3986485"/>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pitchFamily="49" charset="-122"/>
                    <a:ea typeface="黑体" pitchFamily="49" charset="-122"/>
                    <a:cs typeface="Times New Roman" pitchFamily="18" charset="0"/>
                  </a:rPr>
                  <a:t>按照最小二乘原理，未知参数</a:t>
                </a:r>
                <a14:m>
                  <m:oMath xmlns:m="http://schemas.openxmlformats.org/officeDocument/2006/math">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oMath>
                </a14:m>
                <a:r>
                  <a:rPr lang="zh-CN" altLang="en-US" sz="2800" dirty="0">
                    <a:solidFill>
                      <a:schemeClr val="tx1"/>
                    </a:solidFill>
                    <a:latin typeface="黑体" pitchFamily="49" charset="-122"/>
                    <a:ea typeface="黑体" pitchFamily="49" charset="-122"/>
                    <a:cs typeface="Times New Roman" pitchFamily="18" charset="0"/>
                  </a:rPr>
                  <a:t>的最优估计值是使量</a:t>
                </a:r>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pPr marL="0" indent="0" algn="just">
                  <a:buNone/>
                </a:pPr>
                <a14:m>
                  <m:oMathPara xmlns:m="http://schemas.openxmlformats.org/officeDocument/2006/math">
                    <m:oMathParaPr>
                      <m:jc m:val="centerGroup"/>
                    </m:oMathParaPr>
                    <m:oMath xmlns:m="http://schemas.openxmlformats.org/officeDocument/2006/math">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𝑁</m:t>
                          </m:r>
                        </m:sup>
                        <m:e>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b="0" i="1" smtClean="0">
                                      <a:solidFill>
                                        <a:schemeClr val="tx1"/>
                                      </a:solidFill>
                                      <a:latin typeface="Cambria Math" panose="02040503050406030204" pitchFamily="18" charset="0"/>
                                      <a:ea typeface="黑体"/>
                                    </a:rPr>
                                    <m:t>𝑖</m:t>
                                  </m:r>
                                </m:sub>
                              </m:sSub>
                              <m:r>
                                <a:rPr lang="en-US" altLang="zh-CN" sz="2800" b="0" i="1" smtClean="0">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𝑤</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Sub>
                        </m:e>
                      </m:nary>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r>
                  <a:rPr lang="zh-CN" altLang="en-US" sz="2800" dirty="0">
                    <a:solidFill>
                      <a:schemeClr val="tx1"/>
                    </a:solidFill>
                    <a:latin typeface="黑体" pitchFamily="49" charset="-122"/>
                    <a:ea typeface="黑体" pitchFamily="49" charset="-122"/>
                    <a:cs typeface="Times New Roman" pitchFamily="18" charset="0"/>
                  </a:rPr>
                  <a:t>达到极小的参数值</a:t>
                </a:r>
                <a14:m>
                  <m:oMath xmlns:m="http://schemas.openxmlformats.org/officeDocument/2006/math">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r>
                      <a:rPr lang="zh-CN" altLang="en-US" sz="2800" i="1">
                        <a:solidFill>
                          <a:srgbClr val="FF0000"/>
                        </a:solidFill>
                        <a:latin typeface="Cambria Math" panose="02040503050406030204" pitchFamily="18" charset="0"/>
                        <a:ea typeface="黑体"/>
                      </a:rPr>
                      <m:t> </m:t>
                    </m:r>
                  </m:oMath>
                </a14:m>
                <a:r>
                  <a:rPr lang="zh-CN" altLang="en-US" sz="2800" dirty="0">
                    <a:solidFill>
                      <a:schemeClr val="tx1"/>
                    </a:solidFill>
                    <a:latin typeface="黑体" pitchFamily="49" charset="-122"/>
                    <a:ea typeface="黑体" pitchFamily="49" charset="-122"/>
                    <a:cs typeface="Times New Roman" pitchFamily="18" charset="0"/>
                  </a:rPr>
                  <a:t>。式中的权重因子一般取为观测值的方差的倒数。</a:t>
                </a:r>
                <a:endParaRPr lang="en-US" altLang="zh-CN" sz="2800" dirty="0">
                  <a:solidFill>
                    <a:schemeClr val="tx1"/>
                  </a:solidFill>
                  <a:latin typeface="黑体" pitchFamily="49" charset="-122"/>
                  <a:ea typeface="黑体" pitchFamily="49" charset="-122"/>
                  <a:cs typeface="Times New Roman" pitchFamily="18" charset="0"/>
                </a:endParaRPr>
              </a:p>
              <a:p>
                <a:pPr algn="just">
                  <a:buFont typeface="Arial" panose="020B0604020202020204" pitchFamily="34" charset="0"/>
                  <a:buChar char="•"/>
                </a:pPr>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如果将观测量考虑为数学期望等于真值的泊松变量</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𝑤</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sSubSup>
                          <m:sSub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bSup>
                      </m:den>
                    </m:f>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den>
                    </m:f>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f>
                      <m:f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fPr>
                      <m:num>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1</m:t>
                        </m:r>
                      </m:num>
                      <m:den>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𝑖</m:t>
                            </m:r>
                          </m:sub>
                        </m:sSub>
                      </m:den>
                    </m:f>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则上式变为  </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r>
                      <a:rPr lang="en-US" altLang="zh-CN" sz="2800" i="1">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𝑁</m:t>
                        </m:r>
                      </m:sup>
                      <m:e>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f>
                              <m:fPr>
                                <m:ctrlPr>
                                  <a:rPr lang="en-US" altLang="zh-CN" sz="2800" i="1" smtClean="0">
                                    <a:solidFill>
                                      <a:schemeClr val="tx1"/>
                                    </a:solidFill>
                                    <a:latin typeface="Cambria Math" panose="02040503050406030204" pitchFamily="18" charset="0"/>
                                    <a:ea typeface="Cambria Math" panose="02040503050406030204" pitchFamily="18" charset="0"/>
                                  </a:rPr>
                                </m:ctrlPr>
                              </m:fPr>
                              <m:num>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m:t>
                                    </m:r>
                                    <m:r>
                                      <a:rPr lang="en-US" altLang="zh-CN" sz="2800" i="1">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r>
                                  <a:rPr lang="en-US" altLang="zh-CN" sz="2800" b="0" i="1" smtClean="0">
                                    <a:solidFill>
                                      <a:schemeClr val="tx1"/>
                                    </a:solidFill>
                                    <a:latin typeface="Cambria Math" panose="02040503050406030204" pitchFamily="18" charset="0"/>
                                    <a:ea typeface="Cambria Math" panose="02040503050406030204" pitchFamily="18" charset="0"/>
                                  </a:rPr>
                                  <m:t>)</m:t>
                                </m:r>
                              </m:num>
                              <m:den>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𝑖</m:t>
                                    </m:r>
                                  </m:sub>
                                </m:sSub>
                              </m:den>
                            </m:f>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e>
                    </m:nary>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rgbClr val="FF0000"/>
                    </a:solidFill>
                    <a:latin typeface="黑体" pitchFamily="49" charset="-122"/>
                    <a:ea typeface="黑体" pitchFamily="49" charset="-122"/>
                    <a:cs typeface="Times New Roman" pitchFamily="18" charset="0"/>
                  </a:rPr>
                  <a:t>服从</a:t>
                </a:r>
                <a14:m>
                  <m:oMath xmlns:m="http://schemas.openxmlformats.org/officeDocument/2006/math">
                    <m:sSup>
                      <m:sSupPr>
                        <m:ctrlPr>
                          <a:rPr lang="en-US" altLang="zh-CN" sz="2800" i="1">
                            <a:solidFill>
                              <a:srgbClr val="FF0000"/>
                            </a:solidFill>
                            <a:latin typeface="Cambria Math" panose="02040503050406030204" pitchFamily="18" charset="0"/>
                            <a:ea typeface="黑体" pitchFamily="49" charset="-122"/>
                            <a:cs typeface="Times New Roman" pitchFamily="18" charset="0"/>
                          </a:rPr>
                        </m:ctrlPr>
                      </m:sSupPr>
                      <m:e>
                        <m:r>
                          <a:rPr lang="en-US" altLang="zh-CN" sz="2800" i="1">
                            <a:solidFill>
                              <a:srgbClr val="FF0000"/>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rgbClr val="FF0000"/>
                            </a:solidFill>
                            <a:latin typeface="Cambria Math" panose="02040503050406030204" pitchFamily="18" charset="0"/>
                            <a:ea typeface="黑体" pitchFamily="49" charset="-122"/>
                            <a:cs typeface="Times New Roman" pitchFamily="18" charset="0"/>
                          </a:rPr>
                          <m:t>2</m:t>
                        </m:r>
                      </m:sup>
                    </m:sSup>
                  </m:oMath>
                </a14:m>
                <a:r>
                  <a:rPr lang="zh-CN" altLang="en-US" sz="2800" dirty="0">
                    <a:solidFill>
                      <a:srgbClr val="FF0000"/>
                    </a:solidFill>
                    <a:latin typeface="黑体" pitchFamily="49" charset="-122"/>
                    <a:ea typeface="黑体" pitchFamily="49" charset="-122"/>
                    <a:cs typeface="Times New Roman" pitchFamily="18" charset="0"/>
                  </a:rPr>
                  <a:t>分布</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4" name="Content Placeholder 2">
                <a:extLst>
                  <a:ext uri="{FF2B5EF4-FFF2-40B4-BE49-F238E27FC236}">
                    <a16:creationId xmlns:a16="http://schemas.microsoft.com/office/drawing/2014/main" id="{116B1D45-4E37-1740-BE3D-CE7C4911D8D7}"/>
                  </a:ext>
                </a:extLst>
              </p:cNvPr>
              <p:cNvSpPr txBox="1">
                <a:spLocks noRot="1" noChangeAspect="1" noMove="1" noResize="1" noEditPoints="1" noAdjustHandles="1" noChangeArrowheads="1" noChangeShapeType="1" noTextEdit="1"/>
              </p:cNvSpPr>
              <p:nvPr/>
            </p:nvSpPr>
            <p:spPr>
              <a:xfrm>
                <a:off x="572461" y="2871515"/>
                <a:ext cx="11298974" cy="3986485"/>
              </a:xfrm>
              <a:prstGeom prst="rect">
                <a:avLst/>
              </a:prstGeom>
              <a:blipFill>
                <a:blip r:embed="rId3"/>
                <a:stretch>
                  <a:fillRect l="-1010" t="-20952" r="-1010" b="-1968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432C97C-FC54-A846-AAC5-B430204A7B02}"/>
              </a:ext>
            </a:extLst>
          </p:cNvPr>
          <p:cNvPicPr>
            <a:picLocks noChangeAspect="1"/>
          </p:cNvPicPr>
          <p:nvPr/>
        </p:nvPicPr>
        <p:blipFill>
          <a:blip r:embed="rId4"/>
          <a:stretch>
            <a:fillRect/>
          </a:stretch>
        </p:blipFill>
        <p:spPr>
          <a:xfrm>
            <a:off x="9664261" y="2324680"/>
            <a:ext cx="2527739" cy="2403424"/>
          </a:xfrm>
          <a:prstGeom prst="rect">
            <a:avLst/>
          </a:prstGeom>
        </p:spPr>
      </p:pic>
    </p:spTree>
    <p:extLst>
      <p:ext uri="{BB962C8B-B14F-4D97-AF65-F5344CB8AC3E}">
        <p14:creationId xmlns:p14="http://schemas.microsoft.com/office/powerpoint/2010/main" val="127813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3</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随机现象满足统计规律</a:t>
            </a:r>
          </a:p>
        </p:txBody>
      </p:sp>
      <p:sp>
        <p:nvSpPr>
          <p:cNvPr id="5" name="Content Placeholder 2">
            <a:extLst>
              <a:ext uri="{FF2B5EF4-FFF2-40B4-BE49-F238E27FC236}">
                <a16:creationId xmlns:a16="http://schemas.microsoft.com/office/drawing/2014/main" id="{75A7843E-0737-3F45-9144-091BC9752218}"/>
              </a:ext>
            </a:extLst>
          </p:cNvPr>
          <p:cNvSpPr txBox="1">
            <a:spLocks/>
          </p:cNvSpPr>
          <p:nvPr/>
        </p:nvSpPr>
        <p:spPr>
          <a:xfrm>
            <a:off x="1082891" y="1249859"/>
            <a:ext cx="4751483" cy="93375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r>
              <a:rPr lang="zh-CN" altLang="en-US"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Higgs</a:t>
            </a:r>
            <a:r>
              <a:rPr lang="zh-CN" altLang="en-US" sz="2800" dirty="0">
                <a:solidFill>
                  <a:srgbClr val="000000"/>
                </a:solidFill>
                <a:latin typeface="黑体" pitchFamily="49" charset="-122"/>
                <a:ea typeface="黑体" pitchFamily="49" charset="-122"/>
                <a:cs typeface="Times New Roman" pitchFamily="18" charset="0"/>
              </a:rPr>
              <a:t>粒子的各个衰变末态以一定</a:t>
            </a:r>
            <a:r>
              <a:rPr lang="zh-CN" altLang="en-US" sz="2800" dirty="0">
                <a:solidFill>
                  <a:schemeClr val="tx1"/>
                </a:solidFill>
                <a:latin typeface="黑体" pitchFamily="49" charset="-122"/>
                <a:ea typeface="黑体" pitchFamily="49" charset="-122"/>
                <a:cs typeface="Times New Roman" pitchFamily="18" charset="0"/>
              </a:rPr>
              <a:t>概率</a:t>
            </a:r>
            <a:r>
              <a:rPr lang="zh-CN" altLang="en-US" sz="2800" dirty="0">
                <a:solidFill>
                  <a:srgbClr val="000000"/>
                </a:solidFill>
                <a:latin typeface="黑体" pitchFamily="49" charset="-122"/>
                <a:ea typeface="黑体" pitchFamily="49" charset="-122"/>
                <a:cs typeface="Times New Roman" pitchFamily="18" charset="0"/>
              </a:rPr>
              <a:t>呈现</a:t>
            </a:r>
            <a:endParaRPr lang="en-US" altLang="zh-CN" sz="2800" dirty="0">
              <a:solidFill>
                <a:srgbClr val="000000"/>
              </a:solidFill>
              <a:latin typeface="黑体" pitchFamily="49" charset="-122"/>
              <a:ea typeface="黑体" pitchFamily="49" charset="-122"/>
              <a:cs typeface="Times New Roman" pitchFamily="18" charset="0"/>
            </a:endParaRPr>
          </a:p>
        </p:txBody>
      </p:sp>
      <p:pic>
        <p:nvPicPr>
          <p:cNvPr id="3" name="Picture 2">
            <a:extLst>
              <a:ext uri="{FF2B5EF4-FFF2-40B4-BE49-F238E27FC236}">
                <a16:creationId xmlns:a16="http://schemas.microsoft.com/office/drawing/2014/main" id="{79F2907F-9472-C24D-AD35-1268B41EAEC3}"/>
              </a:ext>
            </a:extLst>
          </p:cNvPr>
          <p:cNvPicPr>
            <a:picLocks noChangeAspect="1"/>
          </p:cNvPicPr>
          <p:nvPr/>
        </p:nvPicPr>
        <p:blipFill>
          <a:blip r:embed="rId3"/>
          <a:stretch>
            <a:fillRect/>
          </a:stretch>
        </p:blipFill>
        <p:spPr>
          <a:xfrm>
            <a:off x="1537270" y="2183611"/>
            <a:ext cx="3842726" cy="3686544"/>
          </a:xfrm>
          <a:prstGeom prst="rect">
            <a:avLst/>
          </a:prstGeom>
        </p:spPr>
      </p:pic>
      <p:sp>
        <p:nvSpPr>
          <p:cNvPr id="8" name="Content Placeholder 2">
            <a:extLst>
              <a:ext uri="{FF2B5EF4-FFF2-40B4-BE49-F238E27FC236}">
                <a16:creationId xmlns:a16="http://schemas.microsoft.com/office/drawing/2014/main" id="{E2B42F78-7E36-614B-9D63-BDB47CFEF630}"/>
              </a:ext>
            </a:extLst>
          </p:cNvPr>
          <p:cNvSpPr txBox="1">
            <a:spLocks/>
          </p:cNvSpPr>
          <p:nvPr/>
        </p:nvSpPr>
        <p:spPr>
          <a:xfrm>
            <a:off x="6357628" y="1239609"/>
            <a:ext cx="5440415" cy="71596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r>
              <a:rPr lang="zh-CN" altLang="en-US"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Z</a:t>
            </a:r>
            <a:r>
              <a:rPr lang="zh-CN" altLang="en-US" sz="2800" dirty="0">
                <a:solidFill>
                  <a:srgbClr val="000000"/>
                </a:solidFill>
                <a:latin typeface="黑体" pitchFamily="49" charset="-122"/>
                <a:ea typeface="黑体" pitchFamily="49" charset="-122"/>
                <a:cs typeface="Times New Roman" pitchFamily="18" charset="0"/>
              </a:rPr>
              <a:t>的质量满足</a:t>
            </a:r>
            <a:r>
              <a:rPr lang="en-US" altLang="zh-CN" sz="2800" dirty="0" err="1">
                <a:solidFill>
                  <a:srgbClr val="000000"/>
                </a:solidFill>
                <a:latin typeface="黑体" pitchFamily="49" charset="-122"/>
                <a:ea typeface="黑体" pitchFamily="49" charset="-122"/>
                <a:cs typeface="Times New Roman" pitchFamily="18" charset="0"/>
              </a:rPr>
              <a:t>Breit</a:t>
            </a:r>
            <a:r>
              <a:rPr lang="en-US" altLang="zh-CN" sz="2800" dirty="0">
                <a:solidFill>
                  <a:srgbClr val="000000"/>
                </a:solidFill>
                <a:latin typeface="黑体" pitchFamily="49" charset="-122"/>
                <a:ea typeface="黑体" pitchFamily="49" charset="-122"/>
                <a:cs typeface="Times New Roman" pitchFamily="18" charset="0"/>
              </a:rPr>
              <a:t>-Wigner</a:t>
            </a:r>
            <a:r>
              <a:rPr lang="zh-CN" altLang="en-US" sz="2800" dirty="0">
                <a:solidFill>
                  <a:srgbClr val="000000"/>
                </a:solidFill>
                <a:latin typeface="黑体" pitchFamily="49" charset="-122"/>
                <a:ea typeface="黑体" pitchFamily="49" charset="-122"/>
                <a:cs typeface="Times New Roman" pitchFamily="18" charset="0"/>
              </a:rPr>
              <a:t>分布</a:t>
            </a:r>
            <a:endParaRPr lang="en-US" altLang="zh-CN" sz="2800" dirty="0">
              <a:solidFill>
                <a:srgbClr val="000000"/>
              </a:solidFill>
              <a:latin typeface="黑体" pitchFamily="49" charset="-122"/>
              <a:ea typeface="黑体" pitchFamily="49" charset="-122"/>
              <a:cs typeface="Times New Roman" pitchFamily="18" charset="0"/>
            </a:endParaRPr>
          </a:p>
        </p:txBody>
      </p:sp>
      <p:pic>
        <p:nvPicPr>
          <p:cNvPr id="7" name="Picture 6">
            <a:extLst>
              <a:ext uri="{FF2B5EF4-FFF2-40B4-BE49-F238E27FC236}">
                <a16:creationId xmlns:a16="http://schemas.microsoft.com/office/drawing/2014/main" id="{E60C5D0F-1065-E64B-9B63-939839425D2B}"/>
              </a:ext>
            </a:extLst>
          </p:cNvPr>
          <p:cNvPicPr>
            <a:picLocks noChangeAspect="1"/>
          </p:cNvPicPr>
          <p:nvPr/>
        </p:nvPicPr>
        <p:blipFill>
          <a:blip r:embed="rId4"/>
          <a:stretch>
            <a:fillRect/>
          </a:stretch>
        </p:blipFill>
        <p:spPr>
          <a:xfrm>
            <a:off x="6917681" y="1955572"/>
            <a:ext cx="3737049" cy="3734920"/>
          </a:xfrm>
          <a:prstGeom prst="rect">
            <a:avLst/>
          </a:prstGeom>
        </p:spPr>
      </p:pic>
      <p:sp>
        <p:nvSpPr>
          <p:cNvPr id="11" name="TextBox 10">
            <a:extLst>
              <a:ext uri="{FF2B5EF4-FFF2-40B4-BE49-F238E27FC236}">
                <a16:creationId xmlns:a16="http://schemas.microsoft.com/office/drawing/2014/main" id="{2125FCED-B408-3A4F-B606-CFC7512A0939}"/>
              </a:ext>
            </a:extLst>
          </p:cNvPr>
          <p:cNvSpPr txBox="1"/>
          <p:nvPr/>
        </p:nvSpPr>
        <p:spPr>
          <a:xfrm>
            <a:off x="1049418" y="5851643"/>
            <a:ext cx="10616419"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我们应具备关于随机现象的统计学知识，用以理解或描述实验结果。</a:t>
            </a:r>
            <a:endParaRPr lang="en-US" altLang="zh-CN" sz="2800" dirty="0">
              <a:solidFill>
                <a:srgbClr val="095BA8"/>
              </a:solidFill>
              <a:latin typeface="黑体"/>
              <a:ea typeface="黑体"/>
              <a:cs typeface="黑体"/>
            </a:endParaRPr>
          </a:p>
        </p:txBody>
      </p:sp>
    </p:spTree>
    <p:extLst>
      <p:ext uri="{BB962C8B-B14F-4D97-AF65-F5344CB8AC3E}">
        <p14:creationId xmlns:p14="http://schemas.microsoft.com/office/powerpoint/2010/main" val="3401085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0DA5D68-C4C2-6441-BE7F-D3BC0E5FA862}"/>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066B08-EEFB-FD48-9D2D-75D22EC2AF52}"/>
                  </a:ext>
                </a:extLst>
              </p:cNvPr>
              <p:cNvSpPr txBox="1">
                <a:spLocks/>
              </p:cNvSpPr>
              <p:nvPr/>
            </p:nvSpPr>
            <p:spPr>
              <a:xfrm>
                <a:off x="834867" y="1249858"/>
                <a:ext cx="11036568" cy="340097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假定</a:t>
                </a:r>
                <a:r>
                  <a:rPr lang="zh-CN" altLang="en-US" sz="2800" dirty="0">
                    <a:solidFill>
                      <a:schemeClr val="tx1"/>
                    </a:solidFill>
                    <a:latin typeface="黑体" pitchFamily="49" charset="-122"/>
                    <a:ea typeface="黑体" pitchFamily="49" charset="-122"/>
                    <a:cs typeface="Times New Roman" pitchFamily="18" charset="0"/>
                  </a:rPr>
                  <a:t>观测值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𝑁</m:t>
                        </m:r>
                      </m:sub>
                    </m:sSub>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是关于对应真值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黑体"/>
                          </a:rPr>
                          <m:t>𝑁</m:t>
                        </m:r>
                      </m:sub>
                    </m:sSub>
                  </m:oMath>
                </a14:m>
                <a:r>
                  <a:rPr lang="zh-CN" altLang="en-US" sz="2800" dirty="0">
                    <a:solidFill>
                      <a:schemeClr val="tx1"/>
                    </a:solidFill>
                    <a:latin typeface="黑体" pitchFamily="49" charset="-122"/>
                    <a:ea typeface="黑体" pitchFamily="49" charset="-122"/>
                    <a:cs typeface="Times New Roman" pitchFamily="18" charset="0"/>
                  </a:rPr>
                  <a:t>的高斯分布：即</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𝑌</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Sub>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𝑁</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𝜂</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𝑖</m:t>
                        </m:r>
                      </m:sub>
                    </m:s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SubSup>
                      <m:sSubSup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𝑖</m:t>
                        </m:r>
                      </m:sub>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2</m:t>
                        </m:r>
                      </m:sup>
                    </m:sSub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则</a:t>
                </a:r>
                <a:r>
                  <a:rPr lang="en-US" altLang="zh-CN" sz="2800" dirty="0">
                    <a:solidFill>
                      <a:schemeClr val="tx1"/>
                    </a:solidFill>
                    <a:latin typeface="黑体" pitchFamily="49" charset="-122"/>
                    <a:ea typeface="黑体" pitchFamily="49" charset="-122"/>
                    <a:cs typeface="Times New Roman" pitchFamily="18" charset="0"/>
                  </a:rPr>
                  <a:t>N</a:t>
                </a:r>
                <a:r>
                  <a:rPr lang="zh-CN" altLang="en-US" sz="2800" dirty="0">
                    <a:solidFill>
                      <a:schemeClr val="tx1"/>
                    </a:solidFill>
                    <a:latin typeface="黑体" pitchFamily="49" charset="-122"/>
                    <a:ea typeface="黑体" pitchFamily="49" charset="-122"/>
                    <a:cs typeface="Times New Roman" pitchFamily="18" charset="0"/>
                  </a:rPr>
                  <a:t>个观测量的似然函数为：</a:t>
                </a:r>
                <a:r>
                  <a:rPr lang="en-US" altLang="zh-CN" sz="2800" dirty="0">
                    <a:solidFill>
                      <a:schemeClr val="tx1"/>
                    </a:solidFill>
                    <a:latin typeface="黑体" pitchFamily="49" charset="-122"/>
                    <a:ea typeface="黑体" pitchFamily="49" charset="-122"/>
                    <a:cs typeface="Times New Roman" pitchFamily="18" charset="0"/>
                  </a:rPr>
                  <a:t>   </a:t>
                </a: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𝑁</m:t>
                          </m:r>
                        </m:sup>
                        <m:e>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rad>
                                <m:radPr>
                                  <m:degHide m:val="on"/>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radPr>
                                <m:deg/>
                                <m:e>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𝜋</m:t>
                                  </m:r>
                                </m:e>
                              </m:rad>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Sub>
                            </m:den>
                          </m:f>
                        </m:e>
                      </m:nary>
                      <m:r>
                        <m:rPr>
                          <m:sty m:val="p"/>
                        </m:rPr>
                        <a:rPr lang="en-US" altLang="zh-CN" sz="2800" b="0" i="0" smtClean="0">
                          <a:solidFill>
                            <a:schemeClr val="tx1"/>
                          </a:solidFill>
                          <a:latin typeface="Cambria Math" panose="02040503050406030204" pitchFamily="18" charset="0"/>
                          <a:ea typeface="黑体" pitchFamily="49" charset="-122"/>
                          <a:cs typeface="Times New Roman" pitchFamily="18" charset="0"/>
                        </a:rPr>
                        <m:t>exp</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den>
                      </m:f>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num>
                            <m:den>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chemeClr val="tx1"/>
                                      </a:solidFill>
                                      <a:latin typeface="Cambria Math" panose="02040503050406030204" pitchFamily="18" charset="0"/>
                                      <a:ea typeface="黑体" pitchFamily="49" charset="-122"/>
                                      <a:cs typeface="Times New Roman" pitchFamily="18" charset="0"/>
                                    </a:rPr>
                                    <m:t>𝑖</m:t>
                                  </m:r>
                                </m:sub>
                              </m:sSub>
                            </m:den>
                          </m:f>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m:rPr>
                          <m:sty m:val="p"/>
                        </m:rPr>
                        <a:rPr lang="en-US" altLang="zh-CN" sz="2800" smtClean="0">
                          <a:solidFill>
                            <a:schemeClr val="tx1"/>
                          </a:solidFill>
                          <a:latin typeface="Cambria Math" panose="02040503050406030204" pitchFamily="18" charset="0"/>
                          <a:ea typeface="黑体" pitchFamily="49" charset="-122"/>
                          <a:cs typeface="Times New Roman" pitchFamily="18" charset="0"/>
                        </a:rPr>
                        <m:t>exp</m:t>
                      </m:r>
                      <m:r>
                        <a:rPr lang="en-US" altLang="zh-CN" sz="2800" i="1">
                          <a:solidFill>
                            <a:schemeClr val="tx1"/>
                          </a:solidFill>
                          <a:latin typeface="Cambria Math" panose="02040503050406030204" pitchFamily="18" charset="0"/>
                          <a:ea typeface="黑体" pitchFamily="49" charset="-122"/>
                          <a:cs typeface="Times New Roman" pitchFamily="18" charset="0"/>
                        </a:rPr>
                        <m:t>⁡[−</m:t>
                      </m:r>
                      <m:f>
                        <m:fPr>
                          <m:ctrlPr>
                            <a:rPr lang="en-US" altLang="zh-CN" sz="2800" i="1">
                              <a:solidFill>
                                <a:schemeClr val="tx1"/>
                              </a:solidFill>
                              <a:latin typeface="Cambria Math" panose="02040503050406030204" pitchFamily="18" charset="0"/>
                              <a:ea typeface="黑体" pitchFamily="49" charset="-122"/>
                              <a:cs typeface="Times New Roman" pitchFamily="18" charset="0"/>
                            </a:rPr>
                          </m:ctrlPr>
                        </m:fPr>
                        <m:num>
                          <m:r>
                            <a:rPr lang="en-US" altLang="zh-CN" sz="2800" i="1">
                              <a:solidFill>
                                <a:schemeClr val="tx1"/>
                              </a:solidFill>
                              <a:latin typeface="Cambria Math" panose="02040503050406030204" pitchFamily="18" charset="0"/>
                              <a:ea typeface="黑体" pitchFamily="49" charset="-122"/>
                              <a:cs typeface="Times New Roman" pitchFamily="18" charset="0"/>
                            </a:rPr>
                            <m:t>1</m:t>
                          </m:r>
                        </m:num>
                        <m:den>
                          <m:r>
                            <a:rPr lang="en-US" altLang="zh-CN" sz="2800" i="1">
                              <a:solidFill>
                                <a:schemeClr val="tx1"/>
                              </a:solidFill>
                              <a:latin typeface="Cambria Math" panose="02040503050406030204" pitchFamily="18" charset="0"/>
                              <a:ea typeface="黑体" pitchFamily="49" charset="-122"/>
                              <a:cs typeface="Times New Roman" pitchFamily="18" charset="0"/>
                            </a:rPr>
                            <m:t>2</m:t>
                          </m:r>
                        </m:den>
                      </m:f>
                      <m:nary>
                        <m:naryPr>
                          <m:chr m:val="∑"/>
                          <m:ctrlPr>
                            <a:rPr lang="en-US" altLang="zh-CN" sz="2800" i="1">
                              <a:solidFill>
                                <a:srgbClr val="0070C0"/>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rgbClr val="0070C0"/>
                              </a:solidFill>
                              <a:latin typeface="Cambria Math" panose="02040503050406030204" pitchFamily="18" charset="0"/>
                              <a:ea typeface="黑体" pitchFamily="49" charset="-122"/>
                              <a:cs typeface="Times New Roman" pitchFamily="18" charset="0"/>
                            </a:rPr>
                            <m:t>𝑖</m:t>
                          </m:r>
                          <m:r>
                            <a:rPr lang="en-US" altLang="zh-CN" sz="2800" i="1">
                              <a:solidFill>
                                <a:srgbClr val="0070C0"/>
                              </a:solidFill>
                              <a:latin typeface="Cambria Math" panose="02040503050406030204" pitchFamily="18" charset="0"/>
                              <a:ea typeface="黑体" pitchFamily="49" charset="-122"/>
                              <a:cs typeface="Times New Roman" pitchFamily="18" charset="0"/>
                            </a:rPr>
                            <m:t>=1</m:t>
                          </m:r>
                        </m:sub>
                        <m:sup>
                          <m:r>
                            <a:rPr lang="en-US" altLang="zh-CN" sz="2800" i="1">
                              <a:solidFill>
                                <a:srgbClr val="0070C0"/>
                              </a:solidFill>
                              <a:latin typeface="Cambria Math" panose="02040503050406030204" pitchFamily="18" charset="0"/>
                              <a:ea typeface="黑体" pitchFamily="49" charset="-122"/>
                              <a:cs typeface="Times New Roman" pitchFamily="18" charset="0"/>
                            </a:rPr>
                            <m:t>𝑁</m:t>
                          </m:r>
                        </m:sup>
                        <m:e>
                          <m:sSup>
                            <m:sSupPr>
                              <m:ctrlPr>
                                <a:rPr lang="en-US" altLang="zh-CN" sz="2800" i="1">
                                  <a:solidFill>
                                    <a:srgbClr val="0070C0"/>
                                  </a:solidFill>
                                  <a:latin typeface="Cambria Math" panose="02040503050406030204" pitchFamily="18" charset="0"/>
                                  <a:ea typeface="黑体" pitchFamily="49" charset="-122"/>
                                  <a:cs typeface="Times New Roman" pitchFamily="18" charset="0"/>
                                </a:rPr>
                              </m:ctrlPr>
                            </m:sSupPr>
                            <m:e>
                              <m:r>
                                <a:rPr lang="en-US" altLang="zh-CN" sz="2800" i="1">
                                  <a:solidFill>
                                    <a:srgbClr val="0070C0"/>
                                  </a:solidFill>
                                  <a:latin typeface="Cambria Math" panose="02040503050406030204" pitchFamily="18" charset="0"/>
                                  <a:ea typeface="黑体" pitchFamily="49" charset="-122"/>
                                  <a:cs typeface="Times New Roman" pitchFamily="18" charset="0"/>
                                </a:rPr>
                                <m:t>(</m:t>
                              </m:r>
                              <m:f>
                                <m:fPr>
                                  <m:ctrlPr>
                                    <a:rPr lang="en-US" altLang="zh-CN" sz="2800" i="1">
                                      <a:solidFill>
                                        <a:srgbClr val="0070C0"/>
                                      </a:solidFill>
                                      <a:latin typeface="Cambria Math" panose="02040503050406030204" pitchFamily="18" charset="0"/>
                                      <a:ea typeface="黑体" pitchFamily="49" charset="-122"/>
                                      <a:cs typeface="Times New Roman" pitchFamily="18" charset="0"/>
                                    </a:rPr>
                                  </m:ctrlPr>
                                </m:fPr>
                                <m:num>
                                  <m:sSub>
                                    <m:sSubPr>
                                      <m:ctrlPr>
                                        <a:rPr lang="en-US" altLang="zh-CN" sz="2800" i="1">
                                          <a:solidFill>
                                            <a:srgbClr val="0070C0"/>
                                          </a:solidFill>
                                          <a:latin typeface="Cambria Math" panose="02040503050406030204" pitchFamily="18" charset="0"/>
                                          <a:ea typeface="黑体"/>
                                        </a:rPr>
                                      </m:ctrlPr>
                                    </m:sSubPr>
                                    <m:e>
                                      <m:r>
                                        <a:rPr lang="en-US" altLang="zh-CN" sz="2800" i="1">
                                          <a:solidFill>
                                            <a:srgbClr val="0070C0"/>
                                          </a:solidFill>
                                          <a:latin typeface="Cambria Math" panose="02040503050406030204" pitchFamily="18" charset="0"/>
                                          <a:ea typeface="黑体"/>
                                        </a:rPr>
                                        <m:t>𝑌</m:t>
                                      </m:r>
                                    </m:e>
                                    <m:sub>
                                      <m:r>
                                        <a:rPr lang="en-US" altLang="zh-CN" sz="2800" i="1">
                                          <a:solidFill>
                                            <a:srgbClr val="0070C0"/>
                                          </a:solidFill>
                                          <a:latin typeface="Cambria Math" panose="02040503050406030204" pitchFamily="18" charset="0"/>
                                          <a:ea typeface="黑体"/>
                                        </a:rPr>
                                        <m:t>𝑖</m:t>
                                      </m:r>
                                    </m:sub>
                                  </m:sSub>
                                  <m:r>
                                    <a:rPr lang="en-US" altLang="zh-CN" sz="2800" i="1">
                                      <a:solidFill>
                                        <a:srgbClr val="0070C0"/>
                                      </a:solidFill>
                                      <a:latin typeface="Cambria Math" panose="02040503050406030204" pitchFamily="18" charset="0"/>
                                      <a:ea typeface="黑体"/>
                                    </a:rPr>
                                    <m:t>−</m:t>
                                  </m:r>
                                  <m:sSub>
                                    <m:sSubPr>
                                      <m:ctrlPr>
                                        <a:rPr lang="en-US" altLang="zh-CN" sz="2800" i="1">
                                          <a:solidFill>
                                            <a:srgbClr val="0070C0"/>
                                          </a:solidFill>
                                          <a:latin typeface="Cambria Math" panose="02040503050406030204" pitchFamily="18" charset="0"/>
                                          <a:ea typeface="黑体"/>
                                        </a:rPr>
                                      </m:ctrlPr>
                                    </m:sSubPr>
                                    <m:e>
                                      <m:r>
                                        <a:rPr lang="en-US" altLang="zh-CN" sz="2800" i="1">
                                          <a:solidFill>
                                            <a:srgbClr val="0070C0"/>
                                          </a:solidFill>
                                          <a:latin typeface="Cambria Math" panose="02040503050406030204" pitchFamily="18" charset="0"/>
                                          <a:ea typeface="Cambria Math" panose="02040503050406030204" pitchFamily="18" charset="0"/>
                                        </a:rPr>
                                        <m:t>𝜂</m:t>
                                      </m:r>
                                    </m:e>
                                    <m:sub>
                                      <m:r>
                                        <a:rPr lang="en-US" altLang="zh-CN" sz="2800" i="1">
                                          <a:solidFill>
                                            <a:srgbClr val="0070C0"/>
                                          </a:solidFill>
                                          <a:latin typeface="Cambria Math" panose="02040503050406030204" pitchFamily="18" charset="0"/>
                                          <a:ea typeface="Cambria Math" panose="02040503050406030204" pitchFamily="18" charset="0"/>
                                        </a:rPr>
                                        <m:t>𝑖</m:t>
                                      </m:r>
                                    </m:sub>
                                  </m:sSub>
                                </m:num>
                                <m:den>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rgbClr val="0070C0"/>
                                          </a:solidFill>
                                          <a:latin typeface="Cambria Math" panose="02040503050406030204" pitchFamily="18" charset="0"/>
                                          <a:ea typeface="黑体" pitchFamily="49" charset="-122"/>
                                          <a:cs typeface="Times New Roman" pitchFamily="18" charset="0"/>
                                        </a:rPr>
                                        <m:t>𝑖</m:t>
                                      </m:r>
                                    </m:sub>
                                  </m:sSub>
                                </m:den>
                              </m:f>
                              <m:r>
                                <a:rPr lang="en-US" altLang="zh-CN" sz="2800" i="1">
                                  <a:solidFill>
                                    <a:srgbClr val="0070C0"/>
                                  </a:solidFill>
                                  <a:latin typeface="Cambria Math" panose="02040503050406030204" pitchFamily="18" charset="0"/>
                                  <a:ea typeface="黑体" pitchFamily="49" charset="-122"/>
                                  <a:cs typeface="Times New Roman" pitchFamily="18" charset="0"/>
                                </a:rPr>
                                <m:t>)</m:t>
                              </m:r>
                            </m:e>
                            <m:sup>
                              <m:r>
                                <a:rPr lang="en-US" altLang="zh-CN" sz="2800" i="1">
                                  <a:solidFill>
                                    <a:srgbClr val="0070C0"/>
                                  </a:solidFill>
                                  <a:latin typeface="Cambria Math" panose="02040503050406030204" pitchFamily="18" charset="0"/>
                                  <a:ea typeface="黑体" pitchFamily="49" charset="-122"/>
                                  <a:cs typeface="Times New Roman" pitchFamily="18" charset="0"/>
                                </a:rPr>
                                <m:t>2</m:t>
                              </m:r>
                            </m:sup>
                          </m:sSup>
                        </m:e>
                      </m:nary>
                      <m:r>
                        <a:rPr lang="en-US" altLang="zh-CN" sz="2800" i="1" smtClean="0">
                          <a:solidFill>
                            <a:schemeClr val="tx1"/>
                          </a:solidFill>
                          <a:latin typeface="Cambria Math" panose="02040503050406030204" pitchFamily="18" charset="0"/>
                          <a:ea typeface="黑体" pitchFamily="49" charset="-122"/>
                          <a:cs typeface="Times New Roman" pitchFamily="18" charset="0"/>
                        </a:rPr>
                        <m:t>]</m:t>
                      </m:r>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r>
                  <a:rPr lang="zh-CN" altLang="en-US" sz="2800" dirty="0">
                    <a:solidFill>
                      <a:schemeClr val="tx1"/>
                    </a:solidFill>
                    <a:latin typeface="黑体" pitchFamily="49" charset="-122"/>
                    <a:ea typeface="黑体" pitchFamily="49" charset="-122"/>
                    <a:cs typeface="Times New Roman" pitchFamily="18" charset="0"/>
                  </a:rPr>
                  <a:t>上式的极大似然值对应的即是</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r>
                      <a:rPr lang="en-US" altLang="zh-CN" sz="2800" i="1">
                        <a:solidFill>
                          <a:schemeClr val="tx1"/>
                        </a:solidFill>
                        <a:latin typeface="Cambria Math" panose="02040503050406030204" pitchFamily="18" charset="0"/>
                        <a:ea typeface="黑体" pitchFamily="49" charset="-122"/>
                        <a:cs typeface="Times New Roman" pitchFamily="18" charset="0"/>
                      </a:rPr>
                      <m:t>= </m:t>
                    </m:r>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𝑁</m:t>
                        </m:r>
                      </m:sup>
                      <m:e>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黑体" pitchFamily="49" charset="-122"/>
                                <a:cs typeface="Times New Roman" pitchFamily="18" charset="0"/>
                              </a:rPr>
                              <m:t>(</m:t>
                            </m:r>
                            <m:f>
                              <m:fPr>
                                <m:ctrlPr>
                                  <a:rPr lang="en-US" altLang="zh-CN" sz="2800" i="1">
                                    <a:solidFill>
                                      <a:schemeClr val="tx1"/>
                                    </a:solidFill>
                                    <a:latin typeface="Cambria Math" panose="02040503050406030204" pitchFamily="18" charset="0"/>
                                    <a:ea typeface="黑体" pitchFamily="49" charset="-122"/>
                                    <a:cs typeface="Times New Roman" pitchFamily="18" charset="0"/>
                                  </a:rPr>
                                </m:ctrlPr>
                              </m:fPr>
                              <m:num>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num>
                              <m:den>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chemeClr val="tx1"/>
                                        </a:solidFill>
                                        <a:latin typeface="Cambria Math" panose="02040503050406030204" pitchFamily="18" charset="0"/>
                                        <a:ea typeface="黑体" pitchFamily="49" charset="-122"/>
                                        <a:cs typeface="Times New Roman" pitchFamily="18" charset="0"/>
                                      </a:rPr>
                                      <m:t>𝑖</m:t>
                                    </m:r>
                                  </m:sub>
                                </m:sSub>
                              </m:den>
                            </m:f>
                            <m:r>
                              <a:rPr lang="en-US" altLang="zh-CN" sz="2800" i="1">
                                <a:solidFill>
                                  <a:schemeClr val="tx1"/>
                                </a:solidFill>
                                <a:latin typeface="Cambria Math" panose="02040503050406030204" pitchFamily="18" charset="0"/>
                                <a:ea typeface="黑体" pitchFamily="49" charset="-122"/>
                                <a:cs typeface="Times New Roman" pitchFamily="18" charset="0"/>
                              </a:rPr>
                              <m:t>)</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e>
                    </m:nary>
                  </m:oMath>
                </a14:m>
                <a:r>
                  <a:rPr lang="zh-CN" altLang="en-US" sz="2800" dirty="0">
                    <a:solidFill>
                      <a:schemeClr val="tx1"/>
                    </a:solidFill>
                    <a:latin typeface="黑体" pitchFamily="49" charset="-122"/>
                    <a:ea typeface="黑体" pitchFamily="49" charset="-122"/>
                    <a:cs typeface="Times New Roman" pitchFamily="18" charset="0"/>
                  </a:rPr>
                  <a:t>为最小值。</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3B066B08-EEFB-FD48-9D2D-75D22EC2AF52}"/>
                  </a:ext>
                </a:extLst>
              </p:cNvPr>
              <p:cNvSpPr txBox="1">
                <a:spLocks noRot="1" noChangeAspect="1" noMove="1" noResize="1" noEditPoints="1" noAdjustHandles="1" noChangeArrowheads="1" noChangeShapeType="1" noTextEdit="1"/>
              </p:cNvSpPr>
              <p:nvPr/>
            </p:nvSpPr>
            <p:spPr>
              <a:xfrm>
                <a:off x="834867" y="1249858"/>
                <a:ext cx="11036568" cy="3400970"/>
              </a:xfrm>
              <a:prstGeom prst="rect">
                <a:avLst/>
              </a:prstGeom>
              <a:blipFill>
                <a:blip r:embed="rId2"/>
                <a:stretch>
                  <a:fillRect l="-1149" t="-13011" r="-1034" b="-25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6829C2E-5523-A044-9618-6F7CA6359D42}"/>
                  </a:ext>
                </a:extLst>
              </p:cNvPr>
              <p:cNvSpPr txBox="1"/>
              <p:nvPr/>
            </p:nvSpPr>
            <p:spPr>
              <a:xfrm>
                <a:off x="1839310" y="4868616"/>
                <a:ext cx="8166538" cy="954107"/>
              </a:xfrm>
              <a:prstGeom prst="rect">
                <a:avLst/>
              </a:prstGeom>
              <a:noFill/>
            </p:spPr>
            <p:txBody>
              <a:bodyPr wrap="square" rtlCol="0">
                <a:spAutoFit/>
              </a:bodyPr>
              <a:lstStyle/>
              <a:p>
                <a:r>
                  <a:rPr lang="zh-CN" altLang="en-US" sz="2800" dirty="0">
                    <a:solidFill>
                      <a:srgbClr val="095BA8"/>
                    </a:solidFill>
                    <a:latin typeface="黑体"/>
                    <a:ea typeface="黑体"/>
                    <a:cs typeface="黑体"/>
                  </a:rPr>
                  <a:t>这种情况下，最大似然法和最小二乘法是</a:t>
                </a:r>
                <a:r>
                  <a:rPr lang="zh-CN" altLang="en-US" sz="2800" dirty="0">
                    <a:solidFill>
                      <a:srgbClr val="FF0000"/>
                    </a:solidFill>
                    <a:latin typeface="黑体"/>
                    <a:ea typeface="黑体"/>
                    <a:cs typeface="黑体"/>
                  </a:rPr>
                  <a:t>等效</a:t>
                </a:r>
                <a:r>
                  <a:rPr lang="zh-CN" altLang="en-US" sz="2800" dirty="0">
                    <a:solidFill>
                      <a:srgbClr val="095BA8"/>
                    </a:solidFill>
                    <a:latin typeface="黑体"/>
                    <a:ea typeface="黑体"/>
                    <a:cs typeface="黑体"/>
                  </a:rPr>
                  <a:t>的。</a:t>
                </a:r>
                <a:endParaRPr lang="en-US" altLang="zh-CN" sz="2800" dirty="0">
                  <a:solidFill>
                    <a:srgbClr val="095BA8"/>
                  </a:solidFill>
                  <a:latin typeface="黑体"/>
                  <a:ea typeface="黑体"/>
                  <a:cs typeface="黑体"/>
                </a:endParaRPr>
              </a:p>
              <a:p>
                <a:r>
                  <a:rPr lang="en-US" altLang="zh-CN" sz="2800" dirty="0">
                    <a:solidFill>
                      <a:schemeClr val="tx1"/>
                    </a:solidFill>
                    <a:ea typeface="黑体" pitchFamily="49" charset="-122"/>
                    <a:cs typeface="Times New Roman" pitchFamily="18" charset="0"/>
                  </a:rPr>
                  <a:t> </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oMath>
                </a14:m>
                <a:r>
                  <a:rPr lang="zh-CN" altLang="en-US" sz="2800" dirty="0">
                    <a:solidFill>
                      <a:srgbClr val="095BA8"/>
                    </a:solidFill>
                    <a:latin typeface="黑体"/>
                    <a:ea typeface="黑体"/>
                    <a:cs typeface="黑体"/>
                  </a:rPr>
                  <a:t>相当于</a:t>
                </a:r>
                <a:r>
                  <a:rPr lang="en-US" altLang="zh-CN" sz="2800" dirty="0">
                    <a:solidFill>
                      <a:srgbClr val="095BA8"/>
                    </a:solidFill>
                    <a:latin typeface="黑体"/>
                    <a:ea typeface="黑体"/>
                    <a:cs typeface="黑体"/>
                  </a:rPr>
                  <a:t>N</a:t>
                </a:r>
                <a:r>
                  <a:rPr lang="zh-CN" altLang="en-US" sz="2800" dirty="0">
                    <a:solidFill>
                      <a:srgbClr val="095BA8"/>
                    </a:solidFill>
                    <a:latin typeface="黑体"/>
                    <a:ea typeface="黑体"/>
                    <a:cs typeface="黑体"/>
                  </a:rPr>
                  <a:t>个标准正态分布平方之和</a:t>
                </a:r>
                <a:endParaRPr lang="en-US" altLang="zh-CN" sz="2800" dirty="0">
                  <a:solidFill>
                    <a:srgbClr val="095BA8"/>
                  </a:solidFill>
                  <a:latin typeface="黑体"/>
                  <a:ea typeface="黑体"/>
                  <a:cs typeface="黑体"/>
                </a:endParaRPr>
              </a:p>
            </p:txBody>
          </p:sp>
        </mc:Choice>
        <mc:Fallback xmlns="">
          <p:sp>
            <p:nvSpPr>
              <p:cNvPr id="5" name="TextBox 4">
                <a:extLst>
                  <a:ext uri="{FF2B5EF4-FFF2-40B4-BE49-F238E27FC236}">
                    <a16:creationId xmlns:a16="http://schemas.microsoft.com/office/drawing/2014/main" id="{C6829C2E-5523-A044-9618-6F7CA6359D42}"/>
                  </a:ext>
                </a:extLst>
              </p:cNvPr>
              <p:cNvSpPr txBox="1">
                <a:spLocks noRot="1" noChangeAspect="1" noMove="1" noResize="1" noEditPoints="1" noAdjustHandles="1" noChangeArrowheads="1" noChangeShapeType="1" noTextEdit="1"/>
              </p:cNvSpPr>
              <p:nvPr/>
            </p:nvSpPr>
            <p:spPr>
              <a:xfrm>
                <a:off x="1839310" y="4868616"/>
                <a:ext cx="8166538" cy="954107"/>
              </a:xfrm>
              <a:prstGeom prst="rect">
                <a:avLst/>
              </a:prstGeom>
              <a:blipFill>
                <a:blip r:embed="rId3"/>
                <a:stretch>
                  <a:fillRect l="-1553" t="-5263" b="-13158"/>
                </a:stretch>
              </a:blipFill>
            </p:spPr>
            <p:txBody>
              <a:bodyPr/>
              <a:lstStyle/>
              <a:p>
                <a:r>
                  <a:rPr lang="en-US">
                    <a:noFill/>
                  </a:rPr>
                  <a:t> </a:t>
                </a:r>
              </a:p>
            </p:txBody>
          </p:sp>
        </mc:Fallback>
      </mc:AlternateContent>
      <p:sp>
        <p:nvSpPr>
          <p:cNvPr id="6" name="Frame 5">
            <a:extLst>
              <a:ext uri="{FF2B5EF4-FFF2-40B4-BE49-F238E27FC236}">
                <a16:creationId xmlns:a16="http://schemas.microsoft.com/office/drawing/2014/main" id="{524E8A62-FB15-E548-9746-C4B54985ACBB}"/>
              </a:ext>
            </a:extLst>
          </p:cNvPr>
          <p:cNvSpPr/>
          <p:nvPr/>
        </p:nvSpPr>
        <p:spPr>
          <a:xfrm>
            <a:off x="8708976" y="2159876"/>
            <a:ext cx="1885452" cy="1284890"/>
          </a:xfrm>
          <a:prstGeom prst="frame">
            <a:avLst>
              <a:gd name="adj1" fmla="val 96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564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910358-D8B2-B74A-A626-8044982D1BE5}"/>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3A2701-7D8A-A246-9369-A84177107230}"/>
                  </a:ext>
                </a:extLst>
              </p:cNvPr>
              <p:cNvSpPr txBox="1">
                <a:spLocks/>
              </p:cNvSpPr>
              <p:nvPr/>
            </p:nvSpPr>
            <p:spPr>
              <a:xfrm>
                <a:off x="834867" y="1249858"/>
                <a:ext cx="11036568" cy="340097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en-US" altLang="zh-CN" sz="2800" dirty="0">
                    <a:solidFill>
                      <a:schemeClr val="tx1"/>
                    </a:solidFill>
                    <a:latin typeface="黑体" pitchFamily="49" charset="-122"/>
                    <a:ea typeface="黑体" pitchFamily="49" charset="-122"/>
                    <a:cs typeface="Times New Roman" pitchFamily="18" charset="0"/>
                  </a:rPr>
                  <a:t> </a:t>
                </a:r>
                <a14:m>
                  <m:oMath xmlns:m="http://schemas.openxmlformats.org/officeDocument/2006/math">
                    <m:acc>
                      <m:accPr>
                        <m:chr m:val="̅"/>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accPr>
                      <m:e>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e>
                    </m:acc>
                    <m:r>
                      <a:rPr lang="en-US" altLang="zh-CN" sz="2800" i="1">
                        <a:solidFill>
                          <a:schemeClr val="tx1"/>
                        </a:solidFill>
                        <a:latin typeface="Cambria Math" panose="02040503050406030204" pitchFamily="18" charset="0"/>
                        <a:ea typeface="黑体" pitchFamily="49" charset="-122"/>
                        <a:cs typeface="Times New Roman" pitchFamily="18" charset="0"/>
                      </a:rPr>
                      <m:t>= </m:t>
                    </m:r>
                    <m:sSub>
                      <m:sSub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𝑁</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𝑚𝑒𝑎𝑠𝑢𝑟𝑒𝑚𝑒𝑛𝑡𝑠</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𝑚</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𝑝𝑎𝑟𝑎𝑚𝑒𝑡𝑒𝑟𝑠</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𝑑</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𝑓</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自由度数目</a:t>
                </a:r>
                <a:r>
                  <a:rPr lang="en-US" altLang="zh-CN" sz="2800" dirty="0">
                    <a:solidFill>
                      <a:schemeClr val="tx1"/>
                    </a:solidFill>
                    <a:latin typeface="黑体" pitchFamily="49" charset="-122"/>
                    <a:ea typeface="黑体" pitchFamily="49" charset="-122"/>
                    <a:cs typeface="Times New Roman" pitchFamily="18" charset="0"/>
                  </a:rPr>
                  <a:t>)</a:t>
                </a:r>
              </a:p>
            </p:txBody>
          </p:sp>
        </mc:Choice>
        <mc:Fallback xmlns="">
          <p:sp>
            <p:nvSpPr>
              <p:cNvPr id="3" name="Content Placeholder 2">
                <a:extLst>
                  <a:ext uri="{FF2B5EF4-FFF2-40B4-BE49-F238E27FC236}">
                    <a16:creationId xmlns:a16="http://schemas.microsoft.com/office/drawing/2014/main" id="{B93A2701-7D8A-A246-9369-A84177107230}"/>
                  </a:ext>
                </a:extLst>
              </p:cNvPr>
              <p:cNvSpPr txBox="1">
                <a:spLocks noRot="1" noChangeAspect="1" noMove="1" noResize="1" noEditPoints="1" noAdjustHandles="1" noChangeArrowheads="1" noChangeShapeType="1" noTextEdit="1"/>
              </p:cNvSpPr>
              <p:nvPr/>
            </p:nvSpPr>
            <p:spPr>
              <a:xfrm>
                <a:off x="834867" y="1249858"/>
                <a:ext cx="11036568" cy="3400970"/>
              </a:xfrm>
              <a:prstGeom prst="rect">
                <a:avLst/>
              </a:prstGeom>
              <a:blipFill>
                <a:blip r:embed="rId2"/>
                <a:stretch>
                  <a:fillRect l="-1034" t="-1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ED7B1F69-590F-2A4C-BCD4-7BF6792B67DF}"/>
                  </a:ext>
                </a:extLst>
              </p:cNvPr>
              <p:cNvSpPr txBox="1">
                <a:spLocks/>
              </p:cNvSpPr>
              <p:nvPr/>
            </p:nvSpPr>
            <p:spPr>
              <a:xfrm>
                <a:off x="834867" y="2153460"/>
                <a:ext cx="10405947" cy="154795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服从</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oMath>
                </a14:m>
                <a:r>
                  <a:rPr lang="zh-CN" altLang="en-US" sz="2800" dirty="0">
                    <a:solidFill>
                      <a:schemeClr val="tx1"/>
                    </a:solidFill>
                    <a:latin typeface="黑体" pitchFamily="49" charset="-122"/>
                    <a:ea typeface="黑体" pitchFamily="49" charset="-122"/>
                    <a:cs typeface="Times New Roman" pitchFamily="18" charset="0"/>
                  </a:rPr>
                  <a:t>分布的随机变量的期望值等于自由度数目</a:t>
                </a:r>
                <a:r>
                  <a:rPr lang="en-US" altLang="zh-CN" sz="2800" dirty="0">
                    <a:solidFill>
                      <a:schemeClr val="tx1"/>
                    </a:solidFill>
                    <a:latin typeface="黑体" pitchFamily="49" charset="-122"/>
                    <a:ea typeface="黑体" pitchFamily="49" charset="-122"/>
                    <a:cs typeface="Times New Roman" pitchFamily="18" charset="0"/>
                  </a:rPr>
                  <a:t>k(</a:t>
                </a:r>
                <a:r>
                  <a:rPr lang="zh-CN" altLang="en-US" sz="2800" dirty="0">
                    <a:solidFill>
                      <a:schemeClr val="tx1"/>
                    </a:solidFill>
                    <a:latin typeface="黑体" pitchFamily="49" charset="-122"/>
                    <a:ea typeface="黑体" pitchFamily="49" charset="-122"/>
                    <a:cs typeface="Times New Roman" pitchFamily="18" charset="0"/>
                  </a:rPr>
                  <a:t>即数据点的数目减去参数的数目</a:t>
                </a:r>
                <a:r>
                  <a:rPr lang="en-US" altLang="zh-CN" sz="2800" dirty="0">
                    <a:solidFill>
                      <a:schemeClr val="tx1"/>
                    </a:solidFill>
                    <a:latin typeface="黑体" pitchFamily="49" charset="-122"/>
                    <a:ea typeface="黑体" pitchFamily="49" charset="-122"/>
                    <a:cs typeface="Times New Roman" pitchFamily="18" charset="0"/>
                  </a:rPr>
                  <a:t>)</a:t>
                </a:r>
              </a:p>
              <a:p>
                <a:pPr algn="just"/>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通常也用</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oMath>
                </a14:m>
                <a:r>
                  <a:rPr lang="zh-CN" altLang="en-US" sz="2800" dirty="0">
                    <a:solidFill>
                      <a:schemeClr val="tx1"/>
                    </a:solidFill>
                    <a:latin typeface="黑体" pitchFamily="49" charset="-122"/>
                    <a:ea typeface="黑体" pitchFamily="49" charset="-122"/>
                    <a:cs typeface="Times New Roman" pitchFamily="18" charset="0"/>
                  </a:rPr>
                  <a:t>除以自由度数目来衡量拟合的好坏</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5" name="Content Placeholder 2">
                <a:extLst>
                  <a:ext uri="{FF2B5EF4-FFF2-40B4-BE49-F238E27FC236}">
                    <a16:creationId xmlns:a16="http://schemas.microsoft.com/office/drawing/2014/main" id="{ED7B1F69-590F-2A4C-BCD4-7BF6792B67DF}"/>
                  </a:ext>
                </a:extLst>
              </p:cNvPr>
              <p:cNvSpPr txBox="1">
                <a:spLocks noRot="1" noChangeAspect="1" noMove="1" noResize="1" noEditPoints="1" noAdjustHandles="1" noChangeArrowheads="1" noChangeShapeType="1" noTextEdit="1"/>
              </p:cNvSpPr>
              <p:nvPr/>
            </p:nvSpPr>
            <p:spPr>
              <a:xfrm>
                <a:off x="834867" y="2153460"/>
                <a:ext cx="10405947" cy="1547950"/>
              </a:xfrm>
              <a:prstGeom prst="rect">
                <a:avLst/>
              </a:prstGeom>
              <a:blipFill>
                <a:blip r:embed="rId3"/>
                <a:stretch>
                  <a:fillRect l="-1098" t="-4918" r="-1220" b="-655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DB6103F-A1F0-174F-ACE6-73CB794F5D99}"/>
              </a:ext>
            </a:extLst>
          </p:cNvPr>
          <p:cNvPicPr>
            <a:picLocks noChangeAspect="1"/>
          </p:cNvPicPr>
          <p:nvPr/>
        </p:nvPicPr>
        <p:blipFill>
          <a:blip r:embed="rId4"/>
          <a:stretch>
            <a:fillRect/>
          </a:stretch>
        </p:blipFill>
        <p:spPr>
          <a:xfrm>
            <a:off x="1970338" y="3809431"/>
            <a:ext cx="3172639" cy="304856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2FAAD84-C650-3243-8342-740DF52B1DFE}"/>
                  </a:ext>
                </a:extLst>
              </p:cNvPr>
              <p:cNvSpPr txBox="1"/>
              <p:nvPr/>
            </p:nvSpPr>
            <p:spPr>
              <a:xfrm>
                <a:off x="6052381" y="4087947"/>
                <a:ext cx="5142975" cy="1449051"/>
              </a:xfrm>
              <a:prstGeom prst="rect">
                <a:avLst/>
              </a:prstGeom>
              <a:noFill/>
            </p:spPr>
            <p:txBody>
              <a:bodyPr wrap="square" rtlCol="0">
                <a:spAutoFit/>
              </a:bodyPr>
              <a:lstStyle/>
              <a:p>
                <a:r>
                  <a:rPr lang="zh-CN" altLang="en-US" sz="2800" dirty="0">
                    <a:solidFill>
                      <a:srgbClr val="095BA8"/>
                    </a:solidFill>
                    <a:latin typeface="黑体"/>
                    <a:ea typeface="黑体"/>
                    <a:cs typeface="黑体"/>
                  </a:rPr>
                  <a:t>用</a:t>
                </a:r>
                <a:r>
                  <a:rPr lang="en-US" altLang="zh-CN" sz="2800" dirty="0">
                    <a:solidFill>
                      <a:srgbClr val="095BA8"/>
                    </a:solidFill>
                    <a:latin typeface="黑体"/>
                    <a:ea typeface="黑体"/>
                    <a:cs typeface="黑体"/>
                  </a:rPr>
                  <a:t>p</a:t>
                </a:r>
                <a:r>
                  <a:rPr lang="zh-CN" altLang="en-US" sz="2800" dirty="0">
                    <a:solidFill>
                      <a:srgbClr val="095BA8"/>
                    </a:solidFill>
                    <a:latin typeface="黑体"/>
                    <a:ea typeface="黑体"/>
                    <a:cs typeface="黑体"/>
                  </a:rPr>
                  <a:t>维多项式拟合</a:t>
                </a:r>
                <a:r>
                  <a:rPr lang="en-US" altLang="zh-CN" sz="2800" dirty="0">
                    <a:solidFill>
                      <a:srgbClr val="095BA8"/>
                    </a:solidFill>
                    <a:latin typeface="黑体"/>
                    <a:ea typeface="黑体"/>
                    <a:cs typeface="黑体"/>
                  </a:rPr>
                  <a:t>5</a:t>
                </a:r>
                <a:r>
                  <a:rPr lang="zh-CN" altLang="en-US" sz="2800" dirty="0">
                    <a:solidFill>
                      <a:srgbClr val="095BA8"/>
                    </a:solidFill>
                    <a:latin typeface="黑体"/>
                    <a:ea typeface="黑体"/>
                    <a:cs typeface="黑体"/>
                  </a:rPr>
                  <a:t>个数据点：</a:t>
                </a:r>
                <a:endParaRPr lang="en-US" altLang="zh-CN" sz="2800" dirty="0">
                  <a:solidFill>
                    <a:srgbClr val="095BA8"/>
                  </a:solidFill>
                  <a:latin typeface="黑体"/>
                  <a:ea typeface="黑体"/>
                  <a:cs typeface="黑体"/>
                </a:endParaRPr>
              </a:p>
              <a:p>
                <a:r>
                  <a:rPr lang="en-US" altLang="zh-CN" sz="2800" dirty="0">
                    <a:solidFill>
                      <a:schemeClr val="tx1"/>
                    </a:solidFill>
                    <a:ea typeface="黑体" pitchFamily="49" charset="-122"/>
                    <a:cs typeface="Times New Roman" pitchFamily="18" charset="0"/>
                  </a:rPr>
                  <a:t> </a:t>
                </a:r>
                <a14:m>
                  <m:oMath xmlns:m="http://schemas.openxmlformats.org/officeDocument/2006/math">
                    <m: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𝜆</m:t>
                    </m:r>
                    <m:d>
                      <m:d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d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𝑥</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0</m:t>
                            </m:r>
                          </m:sub>
                        </m:s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 …, </m:t>
                        </m:r>
                        <m:sSub>
                          <m:sSub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𝑝</m:t>
                            </m:r>
                          </m:sub>
                        </m:sSub>
                      </m:e>
                    </m:d>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nary>
                      <m:naryPr>
                        <m:chr m:val="∑"/>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𝑖</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=0</m:t>
                        </m:r>
                      </m:sub>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𝑝</m:t>
                        </m:r>
                      </m:sup>
                      <m:e>
                        <m:sSub>
                          <m:sSub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𝑖</m:t>
                            </m:r>
                          </m:sub>
                        </m:sSub>
                      </m:e>
                    </m:nary>
                    <m:sSup>
                      <m:sSup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𝑥</m:t>
                        </m:r>
                      </m:e>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𝑖</m:t>
                        </m:r>
                      </m:sup>
                    </m:sSup>
                  </m:oMath>
                </a14:m>
                <a:endParaRPr lang="en-US" altLang="zh-CN" sz="2800" dirty="0">
                  <a:solidFill>
                    <a:srgbClr val="095BA8"/>
                  </a:solidFill>
                  <a:latin typeface="黑体"/>
                  <a:ea typeface="黑体"/>
                  <a:cs typeface="黑体"/>
                </a:endParaRPr>
              </a:p>
              <a:p>
                <a:pPr/>
                <a14:m>
                  <m:oMathPara xmlns:m="http://schemas.openxmlformats.org/officeDocument/2006/math">
                    <m:oMathParaPr>
                      <m:jc m:val="centerGroup"/>
                    </m:oMathParaPr>
                    <m:oMath xmlns:m="http://schemas.openxmlformats.org/officeDocument/2006/math">
                      <m:sSup>
                        <m:sSup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r>
                            <m:rPr>
                              <m:sty m:val="p"/>
                            </m:rPr>
                            <a:rPr lang="el-GR"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b="0" i="0" smtClean="0">
                          <a:solidFill>
                            <a:schemeClr val="tx1"/>
                          </a:solidFill>
                          <a:latin typeface="Cambria Math" panose="02040503050406030204" pitchFamily="18" charset="0"/>
                          <a:ea typeface="黑体" pitchFamily="49" charset="-122"/>
                          <a:cs typeface="Times New Roman" pitchFamily="18" charset="0"/>
                        </a:rPr>
                        <m:t>=−2</m:t>
                      </m:r>
                      <m:r>
                        <m:rPr>
                          <m:sty m:val="p"/>
                        </m:rPr>
                        <a:rPr lang="en-US" altLang="zh-CN" sz="2800" b="0" i="0" smtClean="0">
                          <a:solidFill>
                            <a:schemeClr val="tx1"/>
                          </a:solidFill>
                          <a:latin typeface="Cambria Math" panose="02040503050406030204" pitchFamily="18" charset="0"/>
                          <a:ea typeface="黑体" pitchFamily="49" charset="-122"/>
                          <a:cs typeface="Times New Roman" pitchFamily="18" charset="0"/>
                        </a:rPr>
                        <m:t>ln</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r>
                        <a:rPr lang="en-US" altLang="zh-CN" sz="2800" b="0" i="0" smtClean="0">
                          <a:solidFill>
                            <a:schemeClr val="tx1"/>
                          </a:solidFill>
                          <a:latin typeface="Cambria Math" panose="02040503050406030204" pitchFamily="18" charset="0"/>
                          <a:ea typeface="黑体" pitchFamily="49" charset="-122"/>
                          <a:cs typeface="Times New Roman" pitchFamily="18" charset="0"/>
                        </a:rPr>
                        <m:t>(</m:t>
                      </m:r>
                      <m:r>
                        <m:rPr>
                          <m:sty m:val="p"/>
                        </m:rPr>
                        <a:rPr lang="el-GR"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ϑ</m:t>
                      </m:r>
                      <m:r>
                        <a:rPr lang="en-US" altLang="zh-CN" sz="2800" b="0" i="0" smtClean="0">
                          <a:solidFill>
                            <a:schemeClr val="tx1"/>
                          </a:solidFill>
                          <a:latin typeface="Cambria Math" panose="02040503050406030204" pitchFamily="18" charset="0"/>
                          <a:ea typeface="黑体" pitchFamily="49" charset="-122"/>
                          <a:cs typeface="Times New Roman" pitchFamily="18" charset="0"/>
                        </a:rPr>
                        <m:t>)</m:t>
                      </m:r>
                    </m:oMath>
                  </m:oMathPara>
                </a14:m>
                <a:endParaRPr lang="en-US" altLang="zh-CN" sz="2800" dirty="0">
                  <a:solidFill>
                    <a:srgbClr val="095BA8"/>
                  </a:solidFill>
                  <a:latin typeface="黑体"/>
                  <a:ea typeface="黑体"/>
                  <a:cs typeface="黑体"/>
                </a:endParaRPr>
              </a:p>
            </p:txBody>
          </p:sp>
        </mc:Choice>
        <mc:Fallback xmlns="">
          <p:sp>
            <p:nvSpPr>
              <p:cNvPr id="7" name="TextBox 6">
                <a:extLst>
                  <a:ext uri="{FF2B5EF4-FFF2-40B4-BE49-F238E27FC236}">
                    <a16:creationId xmlns:a16="http://schemas.microsoft.com/office/drawing/2014/main" id="{C2FAAD84-C650-3243-8342-740DF52B1DFE}"/>
                  </a:ext>
                </a:extLst>
              </p:cNvPr>
              <p:cNvSpPr txBox="1">
                <a:spLocks noRot="1" noChangeAspect="1" noMove="1" noResize="1" noEditPoints="1" noAdjustHandles="1" noChangeArrowheads="1" noChangeShapeType="1" noTextEdit="1"/>
              </p:cNvSpPr>
              <p:nvPr/>
            </p:nvSpPr>
            <p:spPr>
              <a:xfrm>
                <a:off x="6052381" y="4087947"/>
                <a:ext cx="5142975" cy="1449051"/>
              </a:xfrm>
              <a:prstGeom prst="rect">
                <a:avLst/>
              </a:prstGeom>
              <a:blipFill>
                <a:blip r:embed="rId5"/>
                <a:stretch>
                  <a:fillRect l="-2463" t="-13913" b="-38261"/>
                </a:stretch>
              </a:blipFill>
            </p:spPr>
            <p:txBody>
              <a:bodyPr/>
              <a:lstStyle/>
              <a:p>
                <a:r>
                  <a:rPr lang="en-US">
                    <a:noFill/>
                  </a:rPr>
                  <a:t> </a:t>
                </a:r>
              </a:p>
            </p:txBody>
          </p:sp>
        </mc:Fallback>
      </mc:AlternateContent>
    </p:spTree>
    <p:extLst>
      <p:ext uri="{BB962C8B-B14F-4D97-AF65-F5344CB8AC3E}">
        <p14:creationId xmlns:p14="http://schemas.microsoft.com/office/powerpoint/2010/main" val="2905600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27788" y="1907390"/>
            <a:ext cx="6936425" cy="657515"/>
            <a:chOff x="515200" y="462880"/>
            <a:chExt cx="6936425" cy="657515"/>
          </a:xfrm>
          <a:noFill/>
        </p:grpSpPr>
        <p:sp>
          <p:nvSpPr>
            <p:cNvPr id="4" name="圆角矩形 3"/>
            <p:cNvSpPr/>
            <p:nvPr/>
          </p:nvSpPr>
          <p:spPr>
            <a:xfrm>
              <a:off x="515200" y="462880"/>
              <a:ext cx="6936425" cy="657515"/>
            </a:xfrm>
            <a:prstGeom prst="roundRect">
              <a:avLst/>
            </a:prstGeom>
            <a:no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5" name="圆角矩形 4"/>
            <p:cNvSpPr/>
            <p:nvPr/>
          </p:nvSpPr>
          <p:spPr>
            <a:xfrm>
              <a:off x="547297" y="494977"/>
              <a:ext cx="6872231" cy="59332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solidFill>
                    <a:schemeClr val="tx1"/>
                  </a:solidFill>
                  <a:latin typeface="黑体" pitchFamily="49" charset="-122"/>
                  <a:ea typeface="黑体" pitchFamily="49" charset="-122"/>
                </a:rPr>
                <a:t>参数估计</a:t>
              </a:r>
            </a:p>
          </p:txBody>
        </p:sp>
      </p:grpSp>
      <p:grpSp>
        <p:nvGrpSpPr>
          <p:cNvPr id="37892" name="组合 5"/>
          <p:cNvGrpSpPr>
            <a:grpSpLocks/>
          </p:cNvGrpSpPr>
          <p:nvPr/>
        </p:nvGrpSpPr>
        <p:grpSpPr bwMode="auto">
          <a:xfrm>
            <a:off x="2627314" y="2771776"/>
            <a:ext cx="6937375" cy="657225"/>
            <a:chOff x="515200" y="1202585"/>
            <a:chExt cx="6936425" cy="657515"/>
          </a:xfrm>
        </p:grpSpPr>
        <p:sp>
          <p:nvSpPr>
            <p:cNvPr id="7" name="圆角矩形 6"/>
            <p:cNvSpPr/>
            <p:nvPr/>
          </p:nvSpPr>
          <p:spPr>
            <a:xfrm>
              <a:off x="515200" y="1202585"/>
              <a:ext cx="6936425" cy="657515"/>
            </a:xfrm>
            <a:prstGeom prst="roundRect">
              <a:avLst/>
            </a:prstGeom>
            <a:solidFill>
              <a:srgbClr val="0070C0">
                <a:alpha val="90000"/>
              </a:srgb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圆角矩形 6"/>
            <p:cNvSpPr/>
            <p:nvPr/>
          </p:nvSpPr>
          <p:spPr>
            <a:xfrm>
              <a:off x="546946" y="1234349"/>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solidFill>
                    <a:schemeClr val="bg1"/>
                  </a:solidFill>
                  <a:latin typeface="黑体" pitchFamily="49" charset="-122"/>
                  <a:ea typeface="黑体" pitchFamily="49" charset="-122"/>
                </a:rPr>
                <a:t>区间估计</a:t>
              </a:r>
            </a:p>
          </p:txBody>
        </p:sp>
      </p:grpSp>
      <p:grpSp>
        <p:nvGrpSpPr>
          <p:cNvPr id="37893" name="组合 11"/>
          <p:cNvGrpSpPr>
            <a:grpSpLocks/>
          </p:cNvGrpSpPr>
          <p:nvPr/>
        </p:nvGrpSpPr>
        <p:grpSpPr bwMode="auto">
          <a:xfrm>
            <a:off x="2627314" y="3635376"/>
            <a:ext cx="6937375" cy="657225"/>
            <a:chOff x="515200" y="2681996"/>
            <a:chExt cx="6936425" cy="657515"/>
          </a:xfrm>
        </p:grpSpPr>
        <p:sp>
          <p:nvSpPr>
            <p:cNvPr id="13" name="圆角矩形 12"/>
            <p:cNvSpPr/>
            <p:nvPr/>
          </p:nvSpPr>
          <p:spPr>
            <a:xfrm>
              <a:off x="515200" y="2681996"/>
              <a:ext cx="6936425" cy="657515"/>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圆角矩形 10"/>
            <p:cNvSpPr/>
            <p:nvPr/>
          </p:nvSpPr>
          <p:spPr>
            <a:xfrm>
              <a:off x="546946" y="2713760"/>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endParaRPr lang="zh-CN" altLang="en-US" sz="3200" dirty="0">
                <a:latin typeface="黑体" pitchFamily="49" charset="-122"/>
                <a:ea typeface="黑体" pitchFamily="49" charset="-122"/>
              </a:endParaRPr>
            </a:p>
          </p:txBody>
        </p:sp>
      </p:grpSp>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9" name="Rectangle 8"/>
          <p:cNvSpPr/>
          <p:nvPr/>
        </p:nvSpPr>
        <p:spPr>
          <a:xfrm>
            <a:off x="4079776" y="3717033"/>
            <a:ext cx="4032448" cy="543739"/>
          </a:xfrm>
          <a:prstGeom prst="rect">
            <a:avLst/>
          </a:prstGeom>
        </p:spPr>
        <p:txBody>
          <a:bodyPr wrap="square">
            <a:spAutoFit/>
          </a:bodyPr>
          <a:lstStyle/>
          <a:p>
            <a:pPr algn="ctr" defTabSz="1422400" fontAlgn="auto">
              <a:lnSpc>
                <a:spcPct val="90000"/>
              </a:lnSpc>
              <a:spcAft>
                <a:spcPct val="35000"/>
              </a:spcAft>
              <a:defRPr/>
            </a:pPr>
            <a:r>
              <a:rPr lang="zh-CN" altLang="en-US" sz="3200" dirty="0">
                <a:solidFill>
                  <a:schemeClr val="dk1">
                    <a:hueOff val="0"/>
                    <a:satOff val="0"/>
                    <a:lumOff val="0"/>
                    <a:alphaOff val="0"/>
                  </a:schemeClr>
                </a:solidFill>
                <a:latin typeface="黑体" pitchFamily="49" charset="-122"/>
                <a:ea typeface="黑体" pitchFamily="49" charset="-122"/>
              </a:rPr>
              <a:t>假设检验</a:t>
            </a:r>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32</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统计分析</a:t>
            </a:r>
          </a:p>
        </p:txBody>
      </p:sp>
    </p:spTree>
    <p:extLst>
      <p:ext uri="{BB962C8B-B14F-4D97-AF65-F5344CB8AC3E}">
        <p14:creationId xmlns:p14="http://schemas.microsoft.com/office/powerpoint/2010/main" val="770625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6C495D-F820-5948-AA7B-03F9F8948845}"/>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置信区间</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6FC5F9D5-15BB-9D46-B356-8B582B4EA4F4}"/>
                  </a:ext>
                </a:extLst>
              </p:cNvPr>
              <p:cNvSpPr txBox="1">
                <a:spLocks/>
              </p:cNvSpPr>
              <p:nvPr/>
            </p:nvSpPr>
            <p:spPr>
              <a:xfrm>
                <a:off x="479376" y="3618312"/>
                <a:ext cx="11036568" cy="305050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求置信区间的一般方法：</a:t>
                </a:r>
                <a:endParaRPr lang="en-US" altLang="zh-CN" sz="2800" dirty="0">
                  <a:solidFill>
                    <a:schemeClr val="tx1"/>
                  </a:solidFill>
                  <a:latin typeface="黑体"/>
                  <a:ea typeface="黑体"/>
                  <a:cs typeface="黑体"/>
                </a:endParaRPr>
              </a:p>
              <a:p>
                <a:pPr marL="514350" indent="-514350" algn="just">
                  <a:buFont typeface="+mj-lt"/>
                  <a:buAutoNum type="arabicParenR"/>
                </a:pPr>
                <a:r>
                  <a:rPr lang="zh-CN" altLang="en-US" sz="2800" dirty="0">
                    <a:solidFill>
                      <a:schemeClr val="tx1"/>
                    </a:solidFill>
                    <a:latin typeface="黑体"/>
                    <a:ea typeface="黑体"/>
                    <a:cs typeface="黑体"/>
                  </a:rPr>
                  <a:t>找到包含未知参数</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ea typeface="黑体"/>
                  </a:rPr>
                  <a:t>和子样</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pitchFamily="49" charset="-122"/>
                    <a:ea typeface="黑体" pitchFamily="49" charset="-122"/>
                    <a:cs typeface="Times New Roman" pitchFamily="18" charset="0"/>
                  </a:rPr>
                  <a:t>的函数</a:t>
                </a:r>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𝑡</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𝑡</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b="0" i="1" smtClean="0">
                        <a:solidFill>
                          <a:schemeClr val="tx1"/>
                        </a:solidFill>
                        <a:latin typeface="Cambria Math" panose="02040503050406030204" pitchFamily="18" charset="0"/>
                        <a:ea typeface="黑体"/>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它是关于</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pitchFamily="49" charset="-122"/>
                    <a:ea typeface="黑体" pitchFamily="49" charset="-122"/>
                    <a:cs typeface="Times New Roman" pitchFamily="18" charset="0"/>
                  </a:rPr>
                  <a:t>的单调函数，且概率密度</a:t>
                </a:r>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𝑔</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𝑡</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为已知，与</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pitchFamily="49" charset="-122"/>
                    <a:ea typeface="黑体" pitchFamily="49" charset="-122"/>
                    <a:cs typeface="Times New Roman" pitchFamily="18" charset="0"/>
                  </a:rPr>
                  <a:t>无关。</a:t>
                </a:r>
                <a:endParaRPr lang="en-US" altLang="zh-CN" sz="2800" dirty="0">
                  <a:solidFill>
                    <a:schemeClr val="tx1"/>
                  </a:solidFill>
                  <a:latin typeface="黑体" pitchFamily="49" charset="-122"/>
                  <a:ea typeface="黑体" pitchFamily="49" charset="-122"/>
                  <a:cs typeface="Times New Roman" pitchFamily="18" charset="0"/>
                </a:endParaRPr>
              </a:p>
              <a:p>
                <a:pPr marL="514350" indent="-514350" algn="just">
                  <a:buFont typeface="+mj-lt"/>
                  <a:buAutoNum type="arabicParenR"/>
                </a:pPr>
                <a:r>
                  <a:rPr lang="zh-CN" altLang="en-US" sz="2800" dirty="0">
                    <a:solidFill>
                      <a:schemeClr val="tx1"/>
                    </a:solidFill>
                    <a:latin typeface="黑体" pitchFamily="49" charset="-122"/>
                    <a:ea typeface="黑体" pitchFamily="49" charset="-122"/>
                    <a:cs typeface="Times New Roman" pitchFamily="18" charset="0"/>
                  </a:rPr>
                  <a:t>求出</a:t>
                </a:r>
                <a14:m>
                  <m:oMath xmlns:m="http://schemas.openxmlformats.org/officeDocument/2006/math">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𝑡</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𝑎</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𝑡</m:t>
                    </m:r>
                    <m:d>
                      <m:d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dPr>
                      <m:e>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e>
                    </m:d>
                  </m:oMath>
                </a14:m>
                <a:r>
                  <a:rPr lang="zh-CN" altLang="en-US" sz="2800" dirty="0">
                    <a:solidFill>
                      <a:schemeClr val="tx1"/>
                    </a:solidFill>
                    <a:latin typeface="黑体" pitchFamily="49" charset="-122"/>
                    <a:ea typeface="黑体" pitchFamily="49" charset="-122"/>
                    <a:cs typeface="Times New Roman" pitchFamily="18" charset="0"/>
                  </a:rPr>
                  <a:t>和</a:t>
                </a:r>
                <a14:m>
                  <m:oMath xmlns:m="http://schemas.openxmlformats.org/officeDocument/2006/math">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𝑡</m:t>
                        </m:r>
                      </m:e>
                      <m:sub>
                        <m:r>
                          <a:rPr lang="en-US" altLang="zh-CN" sz="2800" b="0" i="1" smtClean="0">
                            <a:solidFill>
                              <a:srgbClr val="0070C0"/>
                            </a:solidFill>
                            <a:latin typeface="Cambria Math" panose="02040503050406030204" pitchFamily="18" charset="0"/>
                            <a:ea typeface="黑体" pitchFamily="49" charset="-122"/>
                            <a:cs typeface="Times New Roman" pitchFamily="18" charset="0"/>
                          </a:rPr>
                          <m:t>𝑏</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𝑡</m:t>
                    </m:r>
                    <m:d>
                      <m:dPr>
                        <m:ctrlPr>
                          <a:rPr lang="en-US" altLang="zh-CN" sz="2800" i="1">
                            <a:solidFill>
                              <a:srgbClr val="0070C0"/>
                            </a:solidFill>
                            <a:latin typeface="Cambria Math" panose="02040503050406030204" pitchFamily="18" charset="0"/>
                            <a:ea typeface="黑体" pitchFamily="49" charset="-122"/>
                            <a:cs typeface="Times New Roman" pitchFamily="18" charset="0"/>
                          </a:rPr>
                        </m:ctrlPr>
                      </m:dPr>
                      <m:e>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𝑏</m:t>
                            </m:r>
                          </m:sub>
                        </m:sSub>
                      </m:e>
                    </m:d>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使得</a:t>
                </a:r>
                <a14:m>
                  <m:oMath xmlns:m="http://schemas.openxmlformats.org/officeDocument/2006/math">
                    <m:r>
                      <a:rPr lang="zh-CN" altLang="en-US" sz="2800" i="1" smtClean="0">
                        <a:solidFill>
                          <a:srgbClr val="0070C0"/>
                        </a:solidFill>
                        <a:latin typeface="Cambria Math" panose="02040503050406030204" pitchFamily="18" charset="0"/>
                        <a:ea typeface="黑体" pitchFamily="49" charset="-122"/>
                        <a:cs typeface="Times New Roman" pitchFamily="18" charset="0"/>
                      </a:rPr>
                      <m:t>𝛾</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𝑃</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𝑡</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𝑡</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𝜗</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𝑡</m:t>
                        </m:r>
                      </m:e>
                      <m: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 </a:t>
                </a:r>
              </a:p>
              <a:p>
                <a:pPr marL="514350" indent="-514350" algn="just">
                  <a:buFont typeface="+mj-lt"/>
                  <a:buAutoNum type="arabicParenR"/>
                </a:pPr>
                <a:r>
                  <a:rPr lang="zh-CN" altLang="en-US" sz="2800" dirty="0">
                    <a:solidFill>
                      <a:schemeClr val="tx1"/>
                    </a:solidFill>
                    <a:latin typeface="黑体" pitchFamily="49" charset="-122"/>
                    <a:ea typeface="黑体" pitchFamily="49" charset="-122"/>
                    <a:cs typeface="Times New Roman" pitchFamily="18" charset="0"/>
                  </a:rPr>
                  <a:t>通过</a:t>
                </a:r>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𝑡</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之间的变换求得参数</a:t>
                </a:r>
                <a14:m>
                  <m:oMath xmlns:m="http://schemas.openxmlformats.org/officeDocument/2006/math">
                    <m:r>
                      <m:rPr>
                        <m:sty m:val="p"/>
                      </m:rP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的置信区间</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4" name="Content Placeholder 2">
                <a:extLst>
                  <a:ext uri="{FF2B5EF4-FFF2-40B4-BE49-F238E27FC236}">
                    <a16:creationId xmlns:a16="http://schemas.microsoft.com/office/drawing/2014/main" id="{6FC5F9D5-15BB-9D46-B356-8B582B4EA4F4}"/>
                  </a:ext>
                </a:extLst>
              </p:cNvPr>
              <p:cNvSpPr txBox="1">
                <a:spLocks noRot="1" noChangeAspect="1" noMove="1" noResize="1" noEditPoints="1" noAdjustHandles="1" noChangeArrowheads="1" noChangeShapeType="1" noTextEdit="1"/>
              </p:cNvSpPr>
              <p:nvPr/>
            </p:nvSpPr>
            <p:spPr>
              <a:xfrm>
                <a:off x="479376" y="3618312"/>
                <a:ext cx="11036568" cy="3050502"/>
              </a:xfrm>
              <a:prstGeom prst="rect">
                <a:avLst/>
              </a:prstGeom>
              <a:blipFill>
                <a:blip r:embed="rId3"/>
                <a:stretch>
                  <a:fillRect l="-1034" t="-2075" r="-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47318849-FED7-274F-BDAA-15C255E9133A}"/>
                  </a:ext>
                </a:extLst>
              </p:cNvPr>
              <p:cNvSpPr txBox="1">
                <a:spLocks/>
              </p:cNvSpPr>
              <p:nvPr/>
            </p:nvSpPr>
            <p:spPr>
              <a:xfrm>
                <a:off x="577716" y="1429098"/>
                <a:ext cx="11036568" cy="218921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设某一总体分布含有未知参数</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a:ea typeface="黑体"/>
                    <a:cs typeface="黑体"/>
                  </a:rPr>
                  <a:t>，</a:t>
                </a:r>
                <a:r>
                  <a:rPr lang="en-US" altLang="zh-CN" sz="2800" dirty="0">
                    <a:solidFill>
                      <a:schemeClr val="tx1"/>
                    </a:solidFill>
                    <a:ea typeface="黑体"/>
                  </a:rPr>
                  <a:t> </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a:ea typeface="黑体"/>
                    <a:cs typeface="黑体"/>
                  </a:rPr>
                  <a:t>为容量</a:t>
                </a:r>
                <a:r>
                  <a:rPr lang="en-US" altLang="zh-CN" sz="2800" dirty="0">
                    <a:solidFill>
                      <a:schemeClr val="tx1"/>
                    </a:solidFill>
                    <a:latin typeface="黑体"/>
                    <a:ea typeface="黑体"/>
                    <a:cs typeface="黑体"/>
                  </a:rPr>
                  <a:t>n</a:t>
                </a:r>
                <a:r>
                  <a:rPr lang="zh-CN" altLang="en-US" sz="2800" dirty="0">
                    <a:solidFill>
                      <a:schemeClr val="tx1"/>
                    </a:solidFill>
                    <a:latin typeface="黑体"/>
                    <a:ea typeface="黑体"/>
                    <a:cs typeface="黑体"/>
                  </a:rPr>
                  <a:t>的一个子样</a:t>
                </a:r>
                <a:r>
                  <a:rPr lang="zh-CN" altLang="en-US" sz="2800" dirty="0">
                    <a:solidFill>
                      <a:schemeClr val="tx1"/>
                    </a:solidFill>
                    <a:latin typeface="黑体" pitchFamily="49" charset="-122"/>
                    <a:ea typeface="黑体" pitchFamily="49" charset="-122"/>
                    <a:cs typeface="Times New Roman" pitchFamily="18" charset="0"/>
                  </a:rPr>
                  <a:t>。对于给定值</a:t>
                </a:r>
                <a14:m>
                  <m:oMath xmlns:m="http://schemas.openxmlformats.org/officeDocument/2006/math">
                    <m:r>
                      <a:rPr lang="zh-CN" altLang="en-US" sz="2800" i="1" smtClean="0">
                        <a:solidFill>
                          <a:srgbClr val="0070C0"/>
                        </a:solidFill>
                        <a:latin typeface="Cambria Math" panose="02040503050406030204" pitchFamily="18" charset="0"/>
                        <a:ea typeface="黑体" pitchFamily="49" charset="-122"/>
                        <a:cs typeface="Times New Roman" pitchFamily="18" charset="0"/>
                      </a:rPr>
                      <m:t>𝛾</m:t>
                    </m:r>
                    <m:r>
                      <a:rPr lang="en-US" altLang="zh-CN" sz="2800" b="0" i="1" smtClean="0">
                        <a:solidFill>
                          <a:srgbClr val="0070C0"/>
                        </a:solidFill>
                        <a:latin typeface="Cambria Math" panose="02040503050406030204" pitchFamily="18" charset="0"/>
                        <a:ea typeface="黑体" pitchFamily="49" charset="-122"/>
                        <a:cs typeface="Times New Roman" pitchFamily="18" charset="0"/>
                      </a:rPr>
                      <m:t>(0</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&lt;</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𝛾</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&lt;1)</m:t>
                    </m:r>
                  </m:oMath>
                </a14:m>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若由子样确定的两个数值</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𝑎</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zh-CN" altLang="en-US" sz="2800" i="1">
                        <a:solidFill>
                          <a:schemeClr val="tx1"/>
                        </a:solidFill>
                        <a:latin typeface="Cambria Math" panose="02040503050406030204" pitchFamily="18" charset="0"/>
                        <a:ea typeface="黑体" pitchFamily="49" charset="-122"/>
                        <a:cs typeface="Times New Roman" pitchFamily="18" charset="0"/>
                      </a:rPr>
                      <m:t>和</m:t>
                    </m:r>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i="1">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i="1">
                        <a:solidFill>
                          <a:schemeClr val="tx1"/>
                        </a:solidFill>
                        <a:latin typeface="Cambria Math" panose="02040503050406030204" pitchFamily="18" charset="0"/>
                        <a:ea typeface="黑体" pitchFamily="49" charset="-122"/>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满足：</a:t>
                </a:r>
                <a14:m>
                  <m:oMath xmlns:m="http://schemas.openxmlformats.org/officeDocument/2006/math">
                    <m:r>
                      <a:rPr lang="zh-CN" altLang="en-US" sz="2800" i="1" smtClean="0">
                        <a:solidFill>
                          <a:srgbClr val="0070C0"/>
                        </a:solidFill>
                        <a:latin typeface="Cambria Math" panose="02040503050406030204" pitchFamily="18" charset="0"/>
                        <a:ea typeface="黑体" pitchFamily="49" charset="-122"/>
                        <a:cs typeface="Times New Roman" pitchFamily="18" charset="0"/>
                      </a:rPr>
                      <m:t>𝛾</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𝑃</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𝜗</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则称</a:t>
                </a:r>
                <a14:m>
                  <m:oMath xmlns:m="http://schemas.openxmlformats.org/officeDocument/2006/math">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为</a:t>
                </a:r>
                <a:r>
                  <a:rPr lang="zh-CN" altLang="en-US" sz="2800" dirty="0">
                    <a:solidFill>
                      <a:srgbClr val="FF0000"/>
                    </a:solidFill>
                    <a:latin typeface="黑体"/>
                    <a:ea typeface="黑体"/>
                    <a:cs typeface="黑体"/>
                  </a:rPr>
                  <a:t>参数</a:t>
                </a:r>
                <a14:m>
                  <m:oMath xmlns:m="http://schemas.openxmlformats.org/officeDocument/2006/math">
                    <m:r>
                      <m:rPr>
                        <m:sty m:val="p"/>
                      </m:rPr>
                      <a:rPr lang="el-GR" altLang="zh-CN" sz="2800" i="1">
                        <a:solidFill>
                          <a:srgbClr val="FF0000"/>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rgbClr val="FF0000"/>
                    </a:solidFill>
                    <a:latin typeface="黑体" pitchFamily="49" charset="-122"/>
                    <a:ea typeface="黑体" pitchFamily="49" charset="-122"/>
                    <a:cs typeface="Times New Roman" pitchFamily="18" charset="0"/>
                  </a:rPr>
                  <a:t>的概率量</a:t>
                </a:r>
                <a14:m>
                  <m:oMath xmlns:m="http://schemas.openxmlformats.org/officeDocument/2006/math">
                    <m:r>
                      <a:rPr lang="en-US" altLang="zh-CN" sz="2800" i="1">
                        <a:solidFill>
                          <a:srgbClr val="FF0000"/>
                        </a:solidFill>
                        <a:latin typeface="Cambria Math" panose="02040503050406030204" pitchFamily="18" charset="0"/>
                        <a:ea typeface="Cambria Math" panose="02040503050406030204" pitchFamily="18" charset="0"/>
                        <a:cs typeface="Times New Roman" pitchFamily="18" charset="0"/>
                      </a:rPr>
                      <m:t>𝛾</m:t>
                    </m:r>
                  </m:oMath>
                </a14:m>
                <a:r>
                  <a:rPr lang="zh-CN" altLang="en-US" sz="2800" dirty="0">
                    <a:solidFill>
                      <a:srgbClr val="FF0000"/>
                    </a:solidFill>
                    <a:latin typeface="黑体" pitchFamily="49" charset="-122"/>
                    <a:ea typeface="黑体" pitchFamily="49" charset="-122"/>
                    <a:cs typeface="Times New Roman" pitchFamily="18" charset="0"/>
                  </a:rPr>
                  <a:t>的置信区间</a:t>
                </a:r>
                <a:r>
                  <a:rPr lang="en-US" altLang="zh-CN" sz="2800" dirty="0">
                    <a:solidFill>
                      <a:schemeClr val="tx1"/>
                    </a:solidFill>
                    <a:latin typeface="黑体" pitchFamily="49" charset="-122"/>
                    <a:ea typeface="黑体" pitchFamily="49" charset="-122"/>
                    <a:cs typeface="Times New Roman" pitchFamily="18" charset="0"/>
                  </a:rPr>
                  <a:t>(</a:t>
                </a:r>
                <a:r>
                  <a:rPr lang="zh-CN" altLang="en-US" sz="2800" dirty="0">
                    <a:solidFill>
                      <a:schemeClr val="tx1"/>
                    </a:solidFill>
                    <a:latin typeface="黑体" pitchFamily="49" charset="-122"/>
                    <a:ea typeface="黑体" pitchFamily="49" charset="-122"/>
                    <a:cs typeface="Times New Roman" pitchFamily="18" charset="0"/>
                  </a:rPr>
                  <a:t>也可以是单边估计：</a:t>
                </a:r>
                <a14:m>
                  <m:oMath xmlns:m="http://schemas.openxmlformats.org/officeDocument/2006/math">
                    <m:r>
                      <a:rPr lang="en-US" altLang="zh-CN" sz="2800" b="0" i="0" smtClean="0">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i="1">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或者 </a:t>
                </a:r>
                <a14:m>
                  <m:oMath xmlns:m="http://schemas.openxmlformats.org/officeDocument/2006/math">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  </a:t>
                </a:r>
              </a:p>
            </p:txBody>
          </p:sp>
        </mc:Choice>
        <mc:Fallback xmlns="">
          <p:sp>
            <p:nvSpPr>
              <p:cNvPr id="5" name="Content Placeholder 2">
                <a:extLst>
                  <a:ext uri="{FF2B5EF4-FFF2-40B4-BE49-F238E27FC236}">
                    <a16:creationId xmlns:a16="http://schemas.microsoft.com/office/drawing/2014/main" id="{47318849-FED7-274F-BDAA-15C255E9133A}"/>
                  </a:ext>
                </a:extLst>
              </p:cNvPr>
              <p:cNvSpPr txBox="1">
                <a:spLocks noRot="1" noChangeAspect="1" noMove="1" noResize="1" noEditPoints="1" noAdjustHandles="1" noChangeArrowheads="1" noChangeShapeType="1" noTextEdit="1"/>
              </p:cNvSpPr>
              <p:nvPr/>
            </p:nvSpPr>
            <p:spPr>
              <a:xfrm>
                <a:off x="577716" y="1429098"/>
                <a:ext cx="11036568" cy="2189214"/>
              </a:xfrm>
              <a:prstGeom prst="rect">
                <a:avLst/>
              </a:prstGeom>
              <a:blipFill>
                <a:blip r:embed="rId4"/>
                <a:stretch>
                  <a:fillRect l="-918" t="-4046" r="-1033"/>
                </a:stretch>
              </a:blipFill>
            </p:spPr>
            <p:txBody>
              <a:bodyPr/>
              <a:lstStyle/>
              <a:p>
                <a:r>
                  <a:rPr lang="en-US">
                    <a:noFill/>
                  </a:rPr>
                  <a:t> </a:t>
                </a:r>
              </a:p>
            </p:txBody>
          </p:sp>
        </mc:Fallback>
      </mc:AlternateContent>
    </p:spTree>
    <p:extLst>
      <p:ext uri="{BB962C8B-B14F-4D97-AF65-F5344CB8AC3E}">
        <p14:creationId xmlns:p14="http://schemas.microsoft.com/office/powerpoint/2010/main" val="1624586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A2D1C9A4-9259-7A49-ACA6-1F9B64B78C9D}"/>
                  </a:ext>
                </a:extLst>
              </p:cNvPr>
              <p:cNvSpPr txBox="1">
                <a:spLocks/>
              </p:cNvSpPr>
              <p:nvPr/>
            </p:nvSpPr>
            <p:spPr>
              <a:xfrm>
                <a:off x="577716" y="1429098"/>
                <a:ext cx="11036568" cy="1077619"/>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设满足指数分布</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𝑓</m:t>
                    </m:r>
                    <m:d>
                      <m:dPr>
                        <m:ctrlPr>
                          <a:rPr lang="en-US" altLang="zh-CN" sz="2800" b="0" i="1" smtClean="0">
                            <a:solidFill>
                              <a:schemeClr val="tx1"/>
                            </a:solidFill>
                            <a:latin typeface="Cambria Math" panose="02040503050406030204" pitchFamily="18" charset="0"/>
                            <a:ea typeface="黑体"/>
                            <a:cs typeface="黑体"/>
                          </a:rPr>
                        </m:ctrlPr>
                      </m:dPr>
                      <m:e>
                        <m:r>
                          <a:rPr lang="en-US" altLang="zh-CN" sz="2800" b="0" i="1" smtClean="0">
                            <a:solidFill>
                              <a:schemeClr val="tx1"/>
                            </a:solidFill>
                            <a:latin typeface="Cambria Math" panose="02040503050406030204" pitchFamily="18" charset="0"/>
                            <a:ea typeface="黑体"/>
                            <a:cs typeface="黑体"/>
                          </a:rPr>
                          <m:t>𝑥</m:t>
                        </m:r>
                        <m:r>
                          <a:rPr lang="en-US" altLang="zh-CN" sz="2800" b="0" i="1" smtClean="0">
                            <a:solidFill>
                              <a:schemeClr val="tx1"/>
                            </a:solidFill>
                            <a:latin typeface="Cambria Math" panose="02040503050406030204" pitchFamily="18" charset="0"/>
                            <a:ea typeface="黑体"/>
                            <a:cs typeface="黑体"/>
                          </a:rPr>
                          <m:t>;</m:t>
                        </m:r>
                        <m:r>
                          <a:rPr lang="en-US" altLang="zh-CN" sz="2800" b="0" i="1" smtClean="0">
                            <a:solidFill>
                              <a:schemeClr val="tx1"/>
                            </a:solidFill>
                            <a:latin typeface="Cambria Math" panose="02040503050406030204" pitchFamily="18" charset="0"/>
                            <a:ea typeface="Cambria Math" panose="02040503050406030204" pitchFamily="18" charset="0"/>
                            <a:cs typeface="黑体"/>
                          </a:rPr>
                          <m:t>𝜆</m:t>
                        </m:r>
                      </m:e>
                    </m:d>
                    <m:r>
                      <a:rPr lang="en-US" altLang="zh-CN" sz="2800" b="0" i="1" smtClean="0">
                        <a:solidFill>
                          <a:schemeClr val="tx1"/>
                        </a:solidFill>
                        <a:latin typeface="Cambria Math" panose="02040503050406030204" pitchFamily="18" charset="0"/>
                        <a:ea typeface="黑体"/>
                        <a:cs typeface="黑体"/>
                      </a:rPr>
                      <m:t>=</m:t>
                    </m:r>
                    <m:r>
                      <a:rPr lang="en-US" altLang="zh-CN" sz="2800" i="1">
                        <a:solidFill>
                          <a:schemeClr val="tx1"/>
                        </a:solidFill>
                        <a:latin typeface="Cambria Math" panose="02040503050406030204" pitchFamily="18" charset="0"/>
                        <a:ea typeface="Cambria Math" panose="02040503050406030204" pitchFamily="18" charset="0"/>
                        <a:cs typeface="黑体"/>
                      </a:rPr>
                      <m:t>𝜆</m:t>
                    </m:r>
                    <m:sSup>
                      <m:sSupPr>
                        <m:ctrlPr>
                          <a:rPr lang="en-US" altLang="zh-CN" sz="2800" i="1" smtClean="0">
                            <a:solidFill>
                              <a:schemeClr val="tx1"/>
                            </a:solidFill>
                            <a:latin typeface="Cambria Math" panose="02040503050406030204" pitchFamily="18" charset="0"/>
                            <a:ea typeface="Cambria Math" panose="02040503050406030204"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rPr>
                          <m:t>𝑒</m:t>
                        </m:r>
                      </m:e>
                      <m:sup>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i="1">
                            <a:solidFill>
                              <a:schemeClr val="tx1"/>
                            </a:solidFill>
                            <a:latin typeface="Cambria Math" panose="02040503050406030204" pitchFamily="18" charset="0"/>
                            <a:ea typeface="Cambria Math" panose="02040503050406030204" pitchFamily="18" charset="0"/>
                            <a:cs typeface="黑体"/>
                          </a:rPr>
                          <m:t>𝜆</m:t>
                        </m:r>
                        <m:r>
                          <a:rPr lang="en-US" altLang="zh-CN" sz="2800" b="0" i="1" smtClean="0">
                            <a:solidFill>
                              <a:schemeClr val="tx1"/>
                            </a:solidFill>
                            <a:latin typeface="Cambria Math" panose="02040503050406030204" pitchFamily="18" charset="0"/>
                            <a:ea typeface="Cambria Math" panose="02040503050406030204" pitchFamily="18" charset="0"/>
                            <a:cs typeface="黑体"/>
                          </a:rPr>
                          <m:t>𝑥</m:t>
                        </m:r>
                      </m:sup>
                    </m:sSup>
                  </m:oMath>
                </a14:m>
                <a:r>
                  <a:rPr lang="zh-CN" altLang="en-US" sz="2800" dirty="0">
                    <a:solidFill>
                      <a:schemeClr val="tx1"/>
                    </a:solidFill>
                    <a:latin typeface="黑体"/>
                    <a:ea typeface="黑体"/>
                    <a:cs typeface="黑体"/>
                  </a:rPr>
                  <a:t>的一组观测值为</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a:ea typeface="黑体"/>
                    <a:cs typeface="黑体"/>
                  </a:rPr>
                  <a:t>。求参数</a:t>
                </a:r>
                <a14:m>
                  <m:oMath xmlns:m="http://schemas.openxmlformats.org/officeDocument/2006/math">
                    <m: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𝜆</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a:ea typeface="黑体"/>
                    <a:cs typeface="黑体"/>
                  </a:rPr>
                  <a:t>的置信水平为</a:t>
                </a:r>
                <a14:m>
                  <m:oMath xmlns:m="http://schemas.openxmlformats.org/officeDocument/2006/math">
                    <m:r>
                      <a:rPr lang="zh-CN" altLang="en-US" sz="2800" i="1">
                        <a:solidFill>
                          <a:srgbClr val="0070C0"/>
                        </a:solidFill>
                        <a:latin typeface="Cambria Math" panose="02040503050406030204" pitchFamily="18" charset="0"/>
                        <a:ea typeface="黑体" pitchFamily="49" charset="-122"/>
                        <a:cs typeface="Times New Roman" pitchFamily="18" charset="0"/>
                      </a:rPr>
                      <m:t>𝛾</m:t>
                    </m:r>
                  </m:oMath>
                </a14:m>
                <a:r>
                  <a:rPr lang="zh-CN" altLang="en-US" sz="2800" dirty="0">
                    <a:solidFill>
                      <a:schemeClr val="tx1"/>
                    </a:solidFill>
                    <a:latin typeface="黑体"/>
                    <a:ea typeface="黑体"/>
                    <a:cs typeface="黑体"/>
                  </a:rPr>
                  <a:t>的置信区间。</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2" name="Content Placeholder 2">
                <a:extLst>
                  <a:ext uri="{FF2B5EF4-FFF2-40B4-BE49-F238E27FC236}">
                    <a16:creationId xmlns:a16="http://schemas.microsoft.com/office/drawing/2014/main" id="{A2D1C9A4-9259-7A49-ACA6-1F9B64B78C9D}"/>
                  </a:ext>
                </a:extLst>
              </p:cNvPr>
              <p:cNvSpPr txBox="1">
                <a:spLocks noRot="1" noChangeAspect="1" noMove="1" noResize="1" noEditPoints="1" noAdjustHandles="1" noChangeArrowheads="1" noChangeShapeType="1" noTextEdit="1"/>
              </p:cNvSpPr>
              <p:nvPr/>
            </p:nvSpPr>
            <p:spPr>
              <a:xfrm>
                <a:off x="577716" y="1429098"/>
                <a:ext cx="11036568" cy="1077619"/>
              </a:xfrm>
              <a:prstGeom prst="rect">
                <a:avLst/>
              </a:prstGeom>
              <a:blipFill>
                <a:blip r:embed="rId2"/>
                <a:stretch>
                  <a:fillRect l="-918" t="-5882" r="-689" b="-470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3BB7F46-8550-1D4C-AE0D-7D6C8284F892}"/>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区间估计：例题</a:t>
            </a:r>
            <a:r>
              <a:rPr kumimoji="1" lang="en-US" altLang="zh-CN" b="1" dirty="0">
                <a:solidFill>
                  <a:srgbClr val="003399"/>
                </a:solidFill>
                <a:effectLst>
                  <a:outerShdw blurRad="38100" dist="38100" dir="2700000" algn="tl">
                    <a:srgbClr val="C0C0C0"/>
                  </a:outerShdw>
                </a:effectLst>
                <a:latin typeface="黑体" pitchFamily="49" charset="-122"/>
                <a:ea typeface="黑体" pitchFamily="49" charset="-122"/>
              </a:rPr>
              <a:t>1</a:t>
            </a:r>
            <a:endPar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6F02795-546D-2C40-8F95-BD8CCE450E0D}"/>
                  </a:ext>
                </a:extLst>
              </p:cNvPr>
              <p:cNvSpPr txBox="1"/>
              <p:nvPr/>
            </p:nvSpPr>
            <p:spPr>
              <a:xfrm>
                <a:off x="955139" y="2651368"/>
                <a:ext cx="10837468" cy="4057649"/>
              </a:xfrm>
              <a:prstGeom prst="rect">
                <a:avLst/>
              </a:prstGeom>
              <a:noFill/>
            </p:spPr>
            <p:txBody>
              <a:bodyPr wrap="square" rtlCol="0">
                <a:spAutoFit/>
              </a:bodyPr>
              <a:lstStyle/>
              <a:p>
                <a:r>
                  <a:rPr lang="zh-CN" altLang="en-US" sz="2800" dirty="0">
                    <a:ea typeface="黑体"/>
                  </a:rPr>
                  <a:t>令</a:t>
                </a:r>
                <a14:m>
                  <m:oMath xmlns:m="http://schemas.openxmlformats.org/officeDocument/2006/math">
                    <m:r>
                      <a:rPr lang="en-US" altLang="zh-CN" sz="2800" b="0" i="1" smtClean="0">
                        <a:latin typeface="Cambria Math" panose="02040503050406030204" pitchFamily="18" charset="0"/>
                        <a:ea typeface="黑体"/>
                      </a:rPr>
                      <m:t>𝑌</m:t>
                    </m:r>
                    <m:r>
                      <a:rPr lang="en-US" altLang="zh-CN" sz="2800" b="0" i="1" smtClean="0">
                        <a:latin typeface="Cambria Math" panose="02040503050406030204" pitchFamily="18" charset="0"/>
                        <a:ea typeface="黑体"/>
                      </a:rPr>
                      <m:t>=</m:t>
                    </m:r>
                    <m:nary>
                      <m:naryPr>
                        <m:chr m:val="∑"/>
                        <m:ctrlPr>
                          <a:rPr lang="en-US" altLang="zh-CN" sz="2800" b="0" i="1" smtClean="0">
                            <a:latin typeface="Cambria Math" panose="02040503050406030204" pitchFamily="18" charset="0"/>
                            <a:ea typeface="黑体"/>
                          </a:rPr>
                        </m:ctrlPr>
                      </m:naryPr>
                      <m:sub>
                        <m:r>
                          <m:rPr>
                            <m:brk m:alnAt="23"/>
                          </m:rPr>
                          <a:rPr lang="en-US" altLang="zh-CN" sz="2800" b="0" i="1" smtClean="0">
                            <a:latin typeface="Cambria Math" panose="02040503050406030204" pitchFamily="18" charset="0"/>
                            <a:ea typeface="黑体"/>
                          </a:rPr>
                          <m:t>𝑗</m:t>
                        </m:r>
                        <m:r>
                          <a:rPr lang="en-US" altLang="zh-CN" sz="2800" b="0" i="1" smtClean="0">
                            <a:latin typeface="Cambria Math" panose="02040503050406030204" pitchFamily="18" charset="0"/>
                            <a:ea typeface="黑体"/>
                          </a:rPr>
                          <m:t>=1</m:t>
                        </m:r>
                      </m:sub>
                      <m:sup>
                        <m:r>
                          <a:rPr lang="en-US" altLang="zh-CN" sz="2800" b="0" i="1" smtClean="0">
                            <a:latin typeface="Cambria Math" panose="02040503050406030204" pitchFamily="18" charset="0"/>
                            <a:ea typeface="黑体"/>
                          </a:rPr>
                          <m:t>𝑛</m:t>
                        </m:r>
                      </m:sup>
                      <m:e>
                        <m:r>
                          <a:rPr lang="en-US" altLang="zh-CN" sz="2800" b="0" i="1" smtClean="0">
                            <a:latin typeface="Cambria Math" panose="02040503050406030204" pitchFamily="18" charset="0"/>
                            <a:ea typeface="黑体"/>
                          </a:rPr>
                          <m:t>2</m:t>
                        </m:r>
                        <m:r>
                          <a:rPr lang="en-US" altLang="zh-CN" sz="2800" b="0" i="1" smtClean="0">
                            <a:latin typeface="Cambria Math" panose="02040503050406030204" pitchFamily="18" charset="0"/>
                            <a:ea typeface="Cambria Math" panose="02040503050406030204" pitchFamily="18" charset="0"/>
                          </a:rPr>
                          <m:t>𝜆</m:t>
                        </m:r>
                        <m:sSub>
                          <m:sSubPr>
                            <m:ctrlPr>
                              <a:rPr lang="en-US" altLang="zh-CN" sz="2800" b="0" i="1" smtClean="0">
                                <a:latin typeface="Cambria Math" panose="02040503050406030204" pitchFamily="18" charset="0"/>
                                <a:ea typeface="Cambria Math" panose="02040503050406030204" pitchFamily="18" charset="0"/>
                              </a:rPr>
                            </m:ctrlPr>
                          </m:sSubPr>
                          <m:e>
                            <m:r>
                              <a:rPr lang="en-US" altLang="zh-CN" sz="2800" b="0" i="1" smtClean="0">
                                <a:latin typeface="Cambria Math" panose="02040503050406030204" pitchFamily="18" charset="0"/>
                                <a:ea typeface="Cambria Math" panose="02040503050406030204" pitchFamily="18" charset="0"/>
                              </a:rPr>
                              <m:t>𝑥</m:t>
                            </m:r>
                          </m:e>
                          <m:sub>
                            <m:r>
                              <a:rPr lang="en-US" altLang="zh-CN" sz="2800" b="0" i="1" smtClean="0">
                                <a:latin typeface="Cambria Math" panose="02040503050406030204" pitchFamily="18" charset="0"/>
                                <a:ea typeface="Cambria Math" panose="02040503050406030204" pitchFamily="18" charset="0"/>
                              </a:rPr>
                              <m:t>𝑗</m:t>
                            </m:r>
                          </m:sub>
                        </m:sSub>
                      </m:e>
                    </m:nary>
                  </m:oMath>
                </a14:m>
                <a:r>
                  <a:rPr lang="en-US" altLang="zh-CN" sz="2800" dirty="0">
                    <a:latin typeface="黑体"/>
                    <a:ea typeface="黑体"/>
                    <a:cs typeface="黑体"/>
                  </a:rPr>
                  <a:t>,</a:t>
                </a:r>
                <a:r>
                  <a:rPr lang="en-US" altLang="zh-CN" sz="2800" dirty="0">
                    <a:solidFill>
                      <a:srgbClr val="095BA8"/>
                    </a:solidFill>
                    <a:latin typeface="黑体"/>
                    <a:ea typeface="黑体"/>
                    <a:cs typeface="黑体"/>
                  </a:rPr>
                  <a:t>  </a:t>
                </a:r>
                <a:r>
                  <a:rPr lang="zh-CN" altLang="en-US" sz="2800" dirty="0">
                    <a:latin typeface="黑体"/>
                    <a:ea typeface="黑体"/>
                    <a:cs typeface="黑体"/>
                  </a:rPr>
                  <a:t>分析其特征函数可知，</a:t>
                </a:r>
                <a:r>
                  <a:rPr lang="en-US" altLang="zh-CN" sz="2800" b="0" dirty="0">
                    <a:ea typeface="黑体"/>
                  </a:rPr>
                  <a:t> </a:t>
                </a:r>
                <a14:m>
                  <m:oMath xmlns:m="http://schemas.openxmlformats.org/officeDocument/2006/math">
                    <m:r>
                      <a:rPr lang="en-US" altLang="zh-CN" sz="2800" b="0" i="1" smtClean="0">
                        <a:latin typeface="Cambria Math" panose="02040503050406030204" pitchFamily="18" charset="0"/>
                        <a:ea typeface="黑体"/>
                      </a:rPr>
                      <m:t>𝑌</m:t>
                    </m:r>
                  </m:oMath>
                </a14:m>
                <a:r>
                  <a:rPr lang="zh-CN" altLang="en-US" sz="2800" dirty="0">
                    <a:solidFill>
                      <a:schemeClr val="tx1"/>
                    </a:solidFill>
                    <a:latin typeface="黑体"/>
                    <a:ea typeface="黑体"/>
                    <a:cs typeface="黑体"/>
                  </a:rPr>
                  <a:t>服从自由度</a:t>
                </a:r>
                <a:r>
                  <a:rPr lang="en-US" altLang="zh-CN" sz="2800" dirty="0">
                    <a:solidFill>
                      <a:schemeClr val="tx1"/>
                    </a:solidFill>
                    <a:latin typeface="黑体"/>
                    <a:ea typeface="黑体"/>
                    <a:cs typeface="黑体"/>
                  </a:rPr>
                  <a:t>2</a:t>
                </a:r>
                <a:r>
                  <a:rPr lang="en-US" altLang="zh-CN" sz="2800" dirty="0">
                    <a:solidFill>
                      <a:schemeClr val="tx1"/>
                    </a:solidFill>
                    <a:latin typeface="Times New Roman" panose="02020603050405020304" pitchFamily="18" charset="0"/>
                    <a:ea typeface="黑体"/>
                    <a:cs typeface="Times New Roman" panose="02020603050405020304" pitchFamily="18" charset="0"/>
                  </a:rPr>
                  <a:t>n</a:t>
                </a:r>
                <a:r>
                  <a:rPr lang="zh-CN" altLang="en-US" sz="2800" dirty="0">
                    <a:solidFill>
                      <a:schemeClr val="tx1"/>
                    </a:solidFill>
                    <a:latin typeface="黑体"/>
                    <a:ea typeface="黑体"/>
                    <a:cs typeface="黑体"/>
                  </a:rPr>
                  <a:t>的</a:t>
                </a:r>
                <a14:m>
                  <m:oMath xmlns:m="http://schemas.openxmlformats.org/officeDocument/2006/math">
                    <m:sSup>
                      <m:sSupPr>
                        <m:ctrlPr>
                          <a:rPr lang="en-US" altLang="zh-CN" sz="2800" i="1" smtClean="0">
                            <a:solidFill>
                              <a:schemeClr val="tx1"/>
                            </a:solidFill>
                            <a:latin typeface="Cambria Math" panose="02040503050406030204" pitchFamily="18" charset="0"/>
                            <a:ea typeface="黑体"/>
                          </a:rPr>
                        </m:ctrlPr>
                      </m:sSupPr>
                      <m:e>
                        <m:r>
                          <a:rPr lang="en-US" altLang="zh-CN" sz="2800" i="1" smtClean="0">
                            <a:solidFill>
                              <a:schemeClr val="tx1"/>
                            </a:solidFill>
                            <a:latin typeface="Cambria Math" panose="02040503050406030204" pitchFamily="18" charset="0"/>
                            <a:ea typeface="Cambria Math" panose="02040503050406030204" pitchFamily="18" charset="0"/>
                          </a:rPr>
                          <m:t>𝜒</m:t>
                        </m:r>
                      </m:e>
                      <m:sup>
                        <m:r>
                          <a:rPr lang="en-US" altLang="zh-CN" sz="2800" b="0" i="1" smtClean="0">
                            <a:solidFill>
                              <a:schemeClr val="tx1"/>
                            </a:solidFill>
                            <a:latin typeface="Cambria Math" panose="02040503050406030204" pitchFamily="18" charset="0"/>
                            <a:ea typeface="黑体"/>
                          </a:rPr>
                          <m:t>2</m:t>
                        </m:r>
                      </m:sup>
                    </m:sSup>
                  </m:oMath>
                </a14:m>
                <a:r>
                  <a:rPr lang="zh-CN" altLang="en-US" sz="2800" dirty="0">
                    <a:solidFill>
                      <a:schemeClr val="tx1"/>
                    </a:solidFill>
                    <a:latin typeface="黑体"/>
                    <a:ea typeface="黑体"/>
                    <a:cs typeface="黑体"/>
                  </a:rPr>
                  <a:t>分布。</a:t>
                </a:r>
                <a:endParaRPr lang="en-US" altLang="zh-CN" sz="2800" dirty="0">
                  <a:solidFill>
                    <a:schemeClr val="tx1"/>
                  </a:solidFill>
                  <a:latin typeface="黑体"/>
                  <a:ea typeface="黑体"/>
                  <a:cs typeface="黑体"/>
                </a:endParaRPr>
              </a:p>
              <a:p>
                <a:r>
                  <a:rPr lang="zh-CN" altLang="en-US" sz="2800" dirty="0">
                    <a:latin typeface="黑体"/>
                    <a:ea typeface="黑体"/>
                    <a:cs typeface="黑体"/>
                  </a:rPr>
                  <a:t>因此，通过查询</a:t>
                </a:r>
                <a14:m>
                  <m:oMath xmlns:m="http://schemas.openxmlformats.org/officeDocument/2006/math">
                    <m:sSup>
                      <m:sSupPr>
                        <m:ctrlPr>
                          <a:rPr lang="en-US" altLang="zh-CN" sz="2800" i="1" smtClean="0">
                            <a:solidFill>
                              <a:schemeClr val="tx1"/>
                            </a:solidFill>
                            <a:latin typeface="Cambria Math" panose="02040503050406030204" pitchFamily="18" charset="0"/>
                            <a:ea typeface="黑体"/>
                          </a:rPr>
                        </m:ctrlPr>
                      </m:sSupPr>
                      <m:e>
                        <m:r>
                          <a:rPr lang="en-US" altLang="zh-CN" sz="2800" i="1" smtClean="0">
                            <a:solidFill>
                              <a:schemeClr val="tx1"/>
                            </a:solidFill>
                            <a:latin typeface="Cambria Math" panose="02040503050406030204" pitchFamily="18" charset="0"/>
                            <a:ea typeface="Cambria Math" panose="02040503050406030204" pitchFamily="18" charset="0"/>
                          </a:rPr>
                          <m:t>𝜒</m:t>
                        </m:r>
                      </m:e>
                      <m:sup>
                        <m:r>
                          <a:rPr lang="en-US" altLang="zh-CN" sz="2800" b="0" i="1" smtClean="0">
                            <a:solidFill>
                              <a:schemeClr val="tx1"/>
                            </a:solidFill>
                            <a:latin typeface="Cambria Math" panose="02040503050406030204" pitchFamily="18" charset="0"/>
                            <a:ea typeface="黑体"/>
                          </a:rPr>
                          <m:t>2</m:t>
                        </m:r>
                      </m:sup>
                    </m:sSup>
                    <m:r>
                      <a:rPr lang="en-US" altLang="zh-CN" sz="2800" b="0" i="1" smtClean="0">
                        <a:solidFill>
                          <a:schemeClr val="tx1"/>
                        </a:solidFill>
                        <a:latin typeface="Cambria Math" panose="02040503050406030204" pitchFamily="18" charset="0"/>
                        <a:ea typeface="黑体"/>
                      </a:rPr>
                      <m:t>(2</m:t>
                    </m:r>
                    <m:r>
                      <a:rPr lang="en-US" altLang="zh-CN" sz="2800" b="0" i="1" smtClean="0">
                        <a:solidFill>
                          <a:schemeClr val="tx1"/>
                        </a:solidFill>
                        <a:latin typeface="Cambria Math" panose="02040503050406030204" pitchFamily="18" charset="0"/>
                        <a:ea typeface="黑体"/>
                      </a:rPr>
                      <m:t>𝑛</m:t>
                    </m:r>
                    <m:r>
                      <a:rPr lang="en-US" altLang="zh-CN" sz="2800" b="0" i="1" smtClean="0">
                        <a:solidFill>
                          <a:schemeClr val="tx1"/>
                        </a:solidFill>
                        <a:latin typeface="Cambria Math" panose="02040503050406030204" pitchFamily="18" charset="0"/>
                        <a:ea typeface="黑体"/>
                      </a:rPr>
                      <m:t>)</m:t>
                    </m:r>
                  </m:oMath>
                </a14:m>
                <a:r>
                  <a:rPr lang="zh-CN" altLang="en-US" sz="2800" dirty="0">
                    <a:latin typeface="黑体"/>
                    <a:ea typeface="黑体"/>
                    <a:cs typeface="黑体"/>
                  </a:rPr>
                  <a:t>的分位数</a:t>
                </a:r>
                <a14:m>
                  <m:oMath xmlns:m="http://schemas.openxmlformats.org/officeDocument/2006/math">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r>
                          <a:rPr lang="en-US" altLang="zh-CN" sz="2800" i="1" smtClean="0">
                            <a:latin typeface="Cambria Math" panose="02040503050406030204" pitchFamily="18" charset="0"/>
                            <a:ea typeface="Cambria Math" panose="02040503050406030204" pitchFamily="18" charset="0"/>
                          </a:rPr>
                          <m:t>𝛼</m:t>
                        </m:r>
                        <m:r>
                          <a:rPr lang="en-US" altLang="zh-CN" sz="2800" b="0" i="1" smtClean="0">
                            <a:latin typeface="Cambria Math" panose="02040503050406030204" pitchFamily="18" charset="0"/>
                            <a:ea typeface="Cambria Math" panose="02040503050406030204" pitchFamily="18" charset="0"/>
                          </a:rPr>
                          <m:t>/2</m:t>
                        </m:r>
                      </m:sub>
                      <m:sup>
                        <m:r>
                          <a:rPr lang="en-US" altLang="zh-CN" sz="2800" b="0" i="1" smtClean="0">
                            <a:latin typeface="Cambria Math" panose="02040503050406030204" pitchFamily="18" charset="0"/>
                            <a:ea typeface="黑体"/>
                          </a:rPr>
                          <m:t>2</m:t>
                        </m:r>
                      </m:sup>
                    </m:sSubSup>
                  </m:oMath>
                </a14:m>
                <a:r>
                  <a:rPr lang="zh-CN" altLang="en-US" sz="2800" dirty="0">
                    <a:latin typeface="黑体"/>
                    <a:ea typeface="黑体"/>
                    <a:cs typeface="黑体"/>
                  </a:rPr>
                  <a:t>和</a:t>
                </a:r>
                <a14:m>
                  <m:oMath xmlns:m="http://schemas.openxmlformats.org/officeDocument/2006/math">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r>
                          <a:rPr lang="en-US" altLang="zh-CN" sz="2800" b="0" i="1" smtClean="0">
                            <a:latin typeface="Cambria Math" panose="02040503050406030204" pitchFamily="18" charset="0"/>
                            <a:ea typeface="Cambria Math" panose="02040503050406030204" pitchFamily="18" charset="0"/>
                          </a:rPr>
                          <m:t>1−</m:t>
                        </m:r>
                        <m:r>
                          <a:rPr lang="en-US" altLang="zh-CN" sz="2800" i="1" smtClean="0">
                            <a:latin typeface="Cambria Math" panose="02040503050406030204" pitchFamily="18" charset="0"/>
                            <a:ea typeface="Cambria Math" panose="02040503050406030204" pitchFamily="18" charset="0"/>
                          </a:rPr>
                          <m:t>𝛼</m:t>
                        </m:r>
                        <m:r>
                          <a:rPr lang="en-US" altLang="zh-CN" sz="2800" b="0" i="1" smtClean="0">
                            <a:latin typeface="Cambria Math" panose="02040503050406030204" pitchFamily="18" charset="0"/>
                            <a:ea typeface="Cambria Math" panose="02040503050406030204" pitchFamily="18" charset="0"/>
                          </a:rPr>
                          <m:t>/2</m:t>
                        </m:r>
                      </m:sub>
                      <m:sup>
                        <m:r>
                          <a:rPr lang="en-US" altLang="zh-CN" sz="2800" b="0" i="1" smtClean="0">
                            <a:latin typeface="Cambria Math" panose="02040503050406030204" pitchFamily="18" charset="0"/>
                            <a:ea typeface="黑体"/>
                          </a:rPr>
                          <m:t>2</m:t>
                        </m:r>
                      </m:sup>
                    </m:sSubSup>
                  </m:oMath>
                </a14:m>
                <a:r>
                  <a:rPr lang="zh-CN" altLang="en-US" sz="2800" dirty="0">
                    <a:latin typeface="黑体"/>
                    <a:ea typeface="黑体"/>
                    <a:cs typeface="黑体"/>
                  </a:rPr>
                  <a:t>满足</a:t>
                </a:r>
                <a:endParaRPr lang="en-US" altLang="zh-CN" sz="2800" dirty="0">
                  <a:latin typeface="黑体"/>
                  <a:ea typeface="黑体"/>
                  <a:cs typeface="黑体"/>
                </a:endParaRPr>
              </a:p>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ea typeface="黑体"/>
                          <a:cs typeface="黑体"/>
                        </a:rPr>
                        <m:t>𝑃</m:t>
                      </m:r>
                      <m:d>
                        <m:dPr>
                          <m:begChr m:val="{"/>
                          <m:endChr m:val="}"/>
                          <m:ctrlPr>
                            <a:rPr lang="en-US" altLang="zh-CN" sz="2800" b="0" i="1" smtClean="0">
                              <a:latin typeface="Cambria Math" panose="02040503050406030204" pitchFamily="18" charset="0"/>
                              <a:ea typeface="黑体"/>
                            </a:rPr>
                          </m:ctrlPr>
                        </m:dPr>
                        <m:e>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𝑌</m:t>
                          </m:r>
                          <m:r>
                            <a:rPr lang="en-US" altLang="zh-CN" sz="2800" b="0" i="1" smtClean="0">
                              <a:latin typeface="Cambria Math" panose="02040503050406030204" pitchFamily="18" charset="0"/>
                              <a:ea typeface="Cambria Math" panose="02040503050406030204" pitchFamily="18" charset="0"/>
                            </a:rPr>
                            <m:t>≥</m:t>
                          </m:r>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r>
                                <a:rPr lang="en-US" altLang="zh-CN" sz="2800" b="0" i="1" smtClean="0">
                                  <a:latin typeface="Cambria Math" panose="02040503050406030204" pitchFamily="18" charset="0"/>
                                  <a:ea typeface="Cambria Math" panose="02040503050406030204" pitchFamily="18" charset="0"/>
                                </a:rPr>
                                <m:t>1−</m:t>
                              </m:r>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e>
                      </m:d>
                      <m:r>
                        <a:rPr lang="en-US" altLang="zh-CN" sz="2800" b="0" i="1" smtClean="0">
                          <a:latin typeface="Cambria Math" panose="02040503050406030204" pitchFamily="18" charset="0"/>
                          <a:ea typeface="黑体"/>
                          <a:cs typeface="黑体"/>
                        </a:rPr>
                        <m:t>=1−</m:t>
                      </m:r>
                      <m:r>
                        <a:rPr lang="en-US" altLang="zh-CN" sz="2800" b="0" i="1" smtClean="0">
                          <a:latin typeface="Cambria Math" panose="02040503050406030204" pitchFamily="18" charset="0"/>
                          <a:ea typeface="Cambria Math" panose="02040503050406030204" pitchFamily="18" charset="0"/>
                          <a:cs typeface="黑体"/>
                        </a:rPr>
                        <m:t>𝛼</m:t>
                      </m:r>
                      <m:r>
                        <a:rPr lang="en-US" altLang="zh-CN" sz="2800" b="0" i="1" smtClean="0">
                          <a:latin typeface="Cambria Math" panose="02040503050406030204" pitchFamily="18" charset="0"/>
                          <a:ea typeface="Cambria Math" panose="02040503050406030204" pitchFamily="18" charset="0"/>
                          <a:cs typeface="黑体"/>
                        </a:rPr>
                        <m:t>=</m:t>
                      </m:r>
                      <m:r>
                        <a:rPr lang="en-US" altLang="zh-CN" sz="2800" b="0" i="1" smtClean="0">
                          <a:latin typeface="Cambria Math" panose="02040503050406030204" pitchFamily="18" charset="0"/>
                          <a:ea typeface="Cambria Math" panose="02040503050406030204" pitchFamily="18" charset="0"/>
                          <a:cs typeface="黑体"/>
                        </a:rPr>
                        <m:t>𝛾</m:t>
                      </m:r>
                    </m:oMath>
                  </m:oMathPara>
                </a14:m>
                <a:endParaRPr lang="en-US" altLang="zh-CN" sz="2800" dirty="0">
                  <a:latin typeface="黑体"/>
                  <a:ea typeface="黑体"/>
                  <a:cs typeface="黑体"/>
                </a:endParaRPr>
              </a:p>
              <a:p>
                <a:r>
                  <a:rPr lang="zh-CN" altLang="en-US" sz="2800" dirty="0">
                    <a:latin typeface="黑体"/>
                    <a:ea typeface="黑体"/>
                    <a:cs typeface="黑体"/>
                  </a:rPr>
                  <a:t>即等同于：</a:t>
                </a:r>
                <a14:m>
                  <m:oMath xmlns:m="http://schemas.openxmlformats.org/officeDocument/2006/math">
                    <m:r>
                      <a:rPr lang="en-US" altLang="zh-CN" sz="2800" b="0" i="1" smtClean="0">
                        <a:latin typeface="Cambria Math" panose="02040503050406030204" pitchFamily="18" charset="0"/>
                        <a:ea typeface="黑体"/>
                        <a:cs typeface="黑体"/>
                      </a:rPr>
                      <m:t>𝑃</m:t>
                    </m:r>
                    <m:d>
                      <m:dPr>
                        <m:begChr m:val="{"/>
                        <m:endChr m:val="}"/>
                        <m:ctrlPr>
                          <a:rPr lang="en-US" altLang="zh-CN" sz="2800" b="0" i="1" smtClean="0">
                            <a:latin typeface="Cambria Math" panose="02040503050406030204" pitchFamily="18" charset="0"/>
                            <a:ea typeface="黑体"/>
                          </a:rPr>
                        </m:ctrlPr>
                      </m:dPr>
                      <m:e>
                        <m:f>
                          <m:fPr>
                            <m:ctrlPr>
                              <a:rPr lang="en-US" altLang="zh-CN" sz="2800" b="0" i="1" smtClean="0">
                                <a:latin typeface="Cambria Math" panose="02040503050406030204" pitchFamily="18" charset="0"/>
                                <a:ea typeface="黑体"/>
                              </a:rPr>
                            </m:ctrlPr>
                          </m:fPr>
                          <m:num>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num>
                          <m:den>
                            <m:r>
                              <a:rPr lang="en-US" altLang="zh-CN" sz="2800" b="0" i="1" smtClean="0">
                                <a:latin typeface="Cambria Math" panose="02040503050406030204" pitchFamily="18" charset="0"/>
                                <a:ea typeface="黑体"/>
                              </a:rPr>
                              <m:t>2</m:t>
                            </m:r>
                            <m:nary>
                              <m:naryPr>
                                <m:chr m:val="∑"/>
                                <m:ctrlPr>
                                  <a:rPr lang="en-US" altLang="zh-CN" sz="2800" b="0" i="1" smtClean="0">
                                    <a:latin typeface="Cambria Math" panose="02040503050406030204" pitchFamily="18" charset="0"/>
                                    <a:ea typeface="黑体"/>
                                  </a:rPr>
                                </m:ctrlPr>
                              </m:naryPr>
                              <m:sub>
                                <m:r>
                                  <m:rPr>
                                    <m:brk m:alnAt="23"/>
                                  </m:rPr>
                                  <a:rPr lang="en-US" altLang="zh-CN" sz="2800" b="0" i="1" smtClean="0">
                                    <a:latin typeface="Cambria Math" panose="02040503050406030204" pitchFamily="18" charset="0"/>
                                    <a:ea typeface="黑体"/>
                                  </a:rPr>
                                  <m:t>𝑗</m:t>
                                </m:r>
                                <m:r>
                                  <a:rPr lang="en-US" altLang="zh-CN" sz="2800" b="0" i="1" smtClean="0">
                                    <a:latin typeface="Cambria Math" panose="02040503050406030204" pitchFamily="18" charset="0"/>
                                    <a:ea typeface="黑体"/>
                                  </a:rPr>
                                  <m:t>=1</m:t>
                                </m:r>
                              </m:sub>
                              <m:sup>
                                <m:r>
                                  <a:rPr lang="en-US" altLang="zh-CN" sz="2800" b="0" i="1" smtClean="0">
                                    <a:latin typeface="Cambria Math" panose="02040503050406030204" pitchFamily="18" charset="0"/>
                                    <a:ea typeface="黑体"/>
                                  </a:rPr>
                                  <m:t>𝑛</m:t>
                                </m:r>
                              </m:sup>
                              <m:e>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𝑥</m:t>
                                    </m:r>
                                  </m:e>
                                  <m:sub>
                                    <m:r>
                                      <a:rPr lang="en-US" altLang="zh-CN" sz="2800" b="0" i="1" smtClean="0">
                                        <a:latin typeface="Cambria Math" panose="02040503050406030204" pitchFamily="18" charset="0"/>
                                        <a:ea typeface="黑体"/>
                                      </a:rPr>
                                      <m:t>𝑗</m:t>
                                    </m:r>
                                  </m:sub>
                                </m:sSub>
                              </m:e>
                            </m:nary>
                          </m:den>
                        </m:f>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𝜆</m:t>
                        </m:r>
                        <m:r>
                          <a:rPr lang="en-US" altLang="zh-CN" sz="2800" b="0" i="1" smtClean="0">
                            <a:latin typeface="Cambria Math" panose="02040503050406030204" pitchFamily="18" charset="0"/>
                            <a:ea typeface="Cambria Math" panose="02040503050406030204" pitchFamily="18" charset="0"/>
                          </a:rPr>
                          <m:t>≥</m:t>
                        </m:r>
                        <m:f>
                          <m:fPr>
                            <m:ctrlPr>
                              <a:rPr lang="en-US" altLang="zh-CN" sz="2800" b="0" i="1" smtClean="0">
                                <a:latin typeface="Cambria Math" panose="02040503050406030204" pitchFamily="18" charset="0"/>
                                <a:ea typeface="Cambria Math" panose="02040503050406030204" pitchFamily="18" charset="0"/>
                              </a:rPr>
                            </m:ctrlPr>
                          </m:fPr>
                          <m:num>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r>
                                  <a:rPr lang="en-US" altLang="zh-CN" sz="2800" b="0" i="1" smtClean="0">
                                    <a:latin typeface="Cambria Math" panose="02040503050406030204" pitchFamily="18" charset="0"/>
                                    <a:ea typeface="Cambria Math" panose="02040503050406030204" pitchFamily="18" charset="0"/>
                                  </a:rPr>
                                  <m:t>1−</m:t>
                                </m:r>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num>
                          <m:den>
                            <m:r>
                              <a:rPr lang="en-US" altLang="zh-CN" sz="2800" b="0" i="1" smtClean="0">
                                <a:latin typeface="Cambria Math" panose="02040503050406030204" pitchFamily="18" charset="0"/>
                                <a:ea typeface="黑体"/>
                              </a:rPr>
                              <m:t>2</m:t>
                            </m:r>
                            <m:nary>
                              <m:naryPr>
                                <m:chr m:val="∑"/>
                                <m:ctrlPr>
                                  <a:rPr lang="en-US" altLang="zh-CN" sz="2800" b="0" i="1" smtClean="0">
                                    <a:latin typeface="Cambria Math" panose="02040503050406030204" pitchFamily="18" charset="0"/>
                                    <a:ea typeface="黑体"/>
                                  </a:rPr>
                                </m:ctrlPr>
                              </m:naryPr>
                              <m:sub>
                                <m:r>
                                  <m:rPr>
                                    <m:brk m:alnAt="23"/>
                                  </m:rPr>
                                  <a:rPr lang="en-US" altLang="zh-CN" sz="2800" b="0" i="1" smtClean="0">
                                    <a:latin typeface="Cambria Math" panose="02040503050406030204" pitchFamily="18" charset="0"/>
                                    <a:ea typeface="黑体"/>
                                  </a:rPr>
                                  <m:t>𝑗</m:t>
                                </m:r>
                                <m:r>
                                  <a:rPr lang="en-US" altLang="zh-CN" sz="2800" b="0" i="1" smtClean="0">
                                    <a:latin typeface="Cambria Math" panose="02040503050406030204" pitchFamily="18" charset="0"/>
                                    <a:ea typeface="黑体"/>
                                  </a:rPr>
                                  <m:t>=1</m:t>
                                </m:r>
                              </m:sub>
                              <m:sup>
                                <m:r>
                                  <a:rPr lang="en-US" altLang="zh-CN" sz="2800" b="0" i="1" smtClean="0">
                                    <a:latin typeface="Cambria Math" panose="02040503050406030204" pitchFamily="18" charset="0"/>
                                    <a:ea typeface="黑体"/>
                                  </a:rPr>
                                  <m:t>𝑛</m:t>
                                </m:r>
                              </m:sup>
                              <m:e>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𝑥</m:t>
                                    </m:r>
                                  </m:e>
                                  <m:sub>
                                    <m:r>
                                      <a:rPr lang="en-US" altLang="zh-CN" sz="2800" b="0" i="1" smtClean="0">
                                        <a:latin typeface="Cambria Math" panose="02040503050406030204" pitchFamily="18" charset="0"/>
                                        <a:ea typeface="黑体"/>
                                      </a:rPr>
                                      <m:t>𝑗</m:t>
                                    </m:r>
                                  </m:sub>
                                </m:sSub>
                              </m:e>
                            </m:nary>
                          </m:den>
                        </m:f>
                      </m:e>
                    </m:d>
                    <m:r>
                      <a:rPr lang="en-US" altLang="zh-CN" sz="2800" b="0" i="1" smtClean="0">
                        <a:latin typeface="Cambria Math" panose="02040503050406030204" pitchFamily="18" charset="0"/>
                        <a:ea typeface="黑体"/>
                        <a:cs typeface="黑体"/>
                      </a:rPr>
                      <m:t>=1−</m:t>
                    </m:r>
                    <m:r>
                      <a:rPr lang="en-US" altLang="zh-CN" sz="2800" b="0" i="1" smtClean="0">
                        <a:latin typeface="Cambria Math" panose="02040503050406030204" pitchFamily="18" charset="0"/>
                        <a:ea typeface="Cambria Math" panose="02040503050406030204" pitchFamily="18" charset="0"/>
                        <a:cs typeface="黑体"/>
                      </a:rPr>
                      <m:t>𝛼</m:t>
                    </m:r>
                    <m:r>
                      <a:rPr lang="en-US" altLang="zh-CN" sz="2800" b="0" i="1" smtClean="0">
                        <a:latin typeface="Cambria Math" panose="02040503050406030204" pitchFamily="18" charset="0"/>
                        <a:ea typeface="Cambria Math" panose="02040503050406030204" pitchFamily="18" charset="0"/>
                        <a:cs typeface="黑体"/>
                      </a:rPr>
                      <m:t>=</m:t>
                    </m:r>
                    <m:r>
                      <a:rPr lang="en-US" altLang="zh-CN" sz="2800" b="0" i="1" smtClean="0">
                        <a:latin typeface="Cambria Math" panose="02040503050406030204" pitchFamily="18" charset="0"/>
                        <a:ea typeface="Cambria Math" panose="02040503050406030204" pitchFamily="18" charset="0"/>
                        <a:cs typeface="黑体"/>
                      </a:rPr>
                      <m:t>𝛾</m:t>
                    </m:r>
                  </m:oMath>
                </a14:m>
                <a:endParaRPr lang="en-US" altLang="zh-CN" sz="2800" dirty="0">
                  <a:latin typeface="黑体"/>
                  <a:ea typeface="黑体"/>
                  <a:cs typeface="黑体"/>
                </a:endParaRPr>
              </a:p>
              <a:p>
                <a:endParaRPr lang="en-US" altLang="zh-CN" sz="2800" dirty="0">
                  <a:latin typeface="黑体"/>
                  <a:ea typeface="黑体"/>
                  <a:cs typeface="黑体"/>
                </a:endParaRPr>
              </a:p>
              <a:p>
                <a:r>
                  <a:rPr lang="zh-CN" altLang="en-US" sz="2800" dirty="0">
                    <a:latin typeface="黑体"/>
                    <a:ea typeface="黑体"/>
                    <a:cs typeface="黑体"/>
                  </a:rPr>
                  <a:t>由此得出参数</a:t>
                </a:r>
                <a14:m>
                  <m:oMath xmlns:m="http://schemas.openxmlformats.org/officeDocument/2006/math">
                    <m: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𝜆</m:t>
                    </m:r>
                  </m:oMath>
                </a14:m>
                <a:r>
                  <a:rPr lang="zh-CN" altLang="en-US" sz="2800" dirty="0">
                    <a:latin typeface="黑体"/>
                    <a:ea typeface="黑体"/>
                    <a:cs typeface="黑体"/>
                  </a:rPr>
                  <a:t>的置信区间为：</a:t>
                </a:r>
                <a14:m>
                  <m:oMath xmlns:m="http://schemas.openxmlformats.org/officeDocument/2006/math">
                    <m:r>
                      <a:rPr lang="en-US" altLang="zh-CN" sz="2800" b="0" i="1" smtClean="0">
                        <a:latin typeface="Cambria Math" panose="02040503050406030204" pitchFamily="18" charset="0"/>
                        <a:ea typeface="黑体"/>
                        <a:cs typeface="黑体"/>
                      </a:rPr>
                      <m:t>[</m:t>
                    </m:r>
                    <m:f>
                      <m:fPr>
                        <m:ctrlPr>
                          <a:rPr lang="en-US" altLang="zh-CN" sz="2800" b="0" i="1" smtClean="0">
                            <a:latin typeface="Cambria Math" panose="02040503050406030204" pitchFamily="18" charset="0"/>
                            <a:ea typeface="黑体"/>
                          </a:rPr>
                        </m:ctrlPr>
                      </m:fPr>
                      <m:num>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num>
                      <m:den>
                        <m:r>
                          <a:rPr lang="en-US" altLang="zh-CN" sz="2800" b="0" i="1" smtClean="0">
                            <a:latin typeface="Cambria Math" panose="02040503050406030204" pitchFamily="18" charset="0"/>
                            <a:ea typeface="黑体"/>
                          </a:rPr>
                          <m:t>2</m:t>
                        </m:r>
                        <m:r>
                          <a:rPr lang="en-US" altLang="zh-CN" sz="2800" b="0" i="1" smtClean="0">
                            <a:latin typeface="Cambria Math" panose="02040503050406030204" pitchFamily="18" charset="0"/>
                            <a:ea typeface="黑体"/>
                          </a:rPr>
                          <m:t>𝑛</m:t>
                        </m:r>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den>
                    </m:f>
                    <m:r>
                      <a:rPr lang="en-US" altLang="zh-CN" sz="2800" b="0" i="1" smtClean="0">
                        <a:latin typeface="Cambria Math" panose="02040503050406030204" pitchFamily="18" charset="0"/>
                        <a:ea typeface="黑体"/>
                      </a:rPr>
                      <m:t>,  </m:t>
                    </m:r>
                    <m:f>
                      <m:fPr>
                        <m:ctrlPr>
                          <a:rPr lang="en-US" altLang="zh-CN" sz="2800" b="0" i="1" smtClean="0">
                            <a:latin typeface="Cambria Math" panose="02040503050406030204" pitchFamily="18" charset="0"/>
                            <a:ea typeface="黑体"/>
                          </a:rPr>
                        </m:ctrlPr>
                      </m:fPr>
                      <m:num>
                        <m:sSubSup>
                          <m:sSubSupPr>
                            <m:ctrlPr>
                              <a:rPr lang="en-US" altLang="zh-CN" sz="2800" i="1" smtClean="0">
                                <a:latin typeface="Cambria Math" panose="02040503050406030204" pitchFamily="18" charset="0"/>
                                <a:ea typeface="黑体"/>
                              </a:rPr>
                            </m:ctrlPr>
                          </m:sSubSupPr>
                          <m:e>
                            <m:r>
                              <a:rPr lang="en-US" altLang="zh-CN" sz="2800" i="1" smtClean="0">
                                <a:latin typeface="Cambria Math" panose="02040503050406030204" pitchFamily="18" charset="0"/>
                                <a:ea typeface="Cambria Math" panose="02040503050406030204" pitchFamily="18" charset="0"/>
                              </a:rPr>
                              <m:t>𝜒</m:t>
                            </m:r>
                          </m:e>
                          <m:sub>
                            <m:r>
                              <a:rPr lang="en-US" altLang="zh-CN" sz="2800" b="0" i="1" smtClean="0">
                                <a:latin typeface="Cambria Math" panose="02040503050406030204" pitchFamily="18" charset="0"/>
                                <a:ea typeface="Cambria Math" panose="02040503050406030204" pitchFamily="18" charset="0"/>
                              </a:rPr>
                              <m:t>1−</m:t>
                            </m:r>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up>
                            <m:r>
                              <a:rPr lang="en-US" altLang="zh-CN" sz="2800" b="0" i="1" smtClean="0">
                                <a:latin typeface="Cambria Math" panose="02040503050406030204" pitchFamily="18" charset="0"/>
                                <a:ea typeface="黑体"/>
                              </a:rPr>
                              <m:t>2</m:t>
                            </m:r>
                          </m:sup>
                        </m:sSubSup>
                      </m:num>
                      <m:den>
                        <m:r>
                          <a:rPr lang="en-US" altLang="zh-CN" sz="2800" b="0" i="1" smtClean="0">
                            <a:latin typeface="Cambria Math" panose="02040503050406030204" pitchFamily="18" charset="0"/>
                            <a:ea typeface="黑体"/>
                          </a:rPr>
                          <m:t>2</m:t>
                        </m:r>
                        <m:r>
                          <a:rPr lang="en-US" altLang="zh-CN" sz="2800" b="0" i="1" smtClean="0">
                            <a:latin typeface="Cambria Math" panose="02040503050406030204" pitchFamily="18" charset="0"/>
                            <a:ea typeface="黑体"/>
                          </a:rPr>
                          <m:t>𝑛</m:t>
                        </m:r>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den>
                    </m:f>
                    <m:r>
                      <a:rPr lang="en-US" altLang="zh-CN" sz="2800" b="0" i="1" smtClean="0">
                        <a:latin typeface="Cambria Math" panose="02040503050406030204" pitchFamily="18" charset="0"/>
                        <a:ea typeface="黑体"/>
                        <a:cs typeface="黑体"/>
                      </a:rPr>
                      <m:t>]</m:t>
                    </m:r>
                  </m:oMath>
                </a14:m>
                <a:endParaRPr lang="en-US" altLang="zh-CN" sz="2800" dirty="0">
                  <a:latin typeface="黑体"/>
                  <a:ea typeface="黑体"/>
                  <a:cs typeface="黑体"/>
                </a:endParaRPr>
              </a:p>
              <a:p>
                <a:endParaRPr lang="en-US" altLang="zh-CN" sz="2800" dirty="0">
                  <a:latin typeface="黑体"/>
                  <a:ea typeface="黑体"/>
                  <a:cs typeface="黑体"/>
                </a:endParaRPr>
              </a:p>
            </p:txBody>
          </p:sp>
        </mc:Choice>
        <mc:Fallback xmlns="">
          <p:sp>
            <p:nvSpPr>
              <p:cNvPr id="4" name="TextBox 3">
                <a:extLst>
                  <a:ext uri="{FF2B5EF4-FFF2-40B4-BE49-F238E27FC236}">
                    <a16:creationId xmlns:a16="http://schemas.microsoft.com/office/drawing/2014/main" id="{06F02795-546D-2C40-8F95-BD8CCE450E0D}"/>
                  </a:ext>
                </a:extLst>
              </p:cNvPr>
              <p:cNvSpPr txBox="1">
                <a:spLocks noRot="1" noChangeAspect="1" noMove="1" noResize="1" noEditPoints="1" noAdjustHandles="1" noChangeArrowheads="1" noChangeShapeType="1" noTextEdit="1"/>
              </p:cNvSpPr>
              <p:nvPr/>
            </p:nvSpPr>
            <p:spPr>
              <a:xfrm>
                <a:off x="955139" y="2651368"/>
                <a:ext cx="10837468" cy="4057649"/>
              </a:xfrm>
              <a:prstGeom prst="rect">
                <a:avLst/>
              </a:prstGeom>
              <a:blipFill>
                <a:blip r:embed="rId3"/>
                <a:stretch>
                  <a:fillRect l="-1053" t="-16250" r="-4327"/>
                </a:stretch>
              </a:blipFill>
            </p:spPr>
            <p:txBody>
              <a:bodyPr/>
              <a:lstStyle/>
              <a:p>
                <a:r>
                  <a:rPr lang="en-US">
                    <a:noFill/>
                  </a:rPr>
                  <a:t> </a:t>
                </a:r>
              </a:p>
            </p:txBody>
          </p:sp>
        </mc:Fallback>
      </mc:AlternateContent>
    </p:spTree>
    <p:extLst>
      <p:ext uri="{BB962C8B-B14F-4D97-AF65-F5344CB8AC3E}">
        <p14:creationId xmlns:p14="http://schemas.microsoft.com/office/powerpoint/2010/main" val="29417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9267B6-5D8A-D944-B035-EF5AE14B53E6}"/>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区间估计：例题</a:t>
            </a:r>
            <a:r>
              <a:rPr kumimoji="1" lang="en-US" altLang="zh-CN" b="1" dirty="0">
                <a:solidFill>
                  <a:srgbClr val="003399"/>
                </a:solidFill>
                <a:effectLst>
                  <a:outerShdw blurRad="38100" dist="38100" dir="2700000" algn="tl">
                    <a:srgbClr val="C0C0C0"/>
                  </a:outerShdw>
                </a:effectLst>
                <a:latin typeface="黑体" pitchFamily="49" charset="-122"/>
                <a:ea typeface="黑体" pitchFamily="49" charset="-122"/>
              </a:rPr>
              <a:t>2</a:t>
            </a:r>
            <a:endPar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7323A1-FA4A-BC4E-8DCD-4D836D9CCEDB}"/>
                  </a:ext>
                </a:extLst>
              </p:cNvPr>
              <p:cNvSpPr txBox="1">
                <a:spLocks/>
              </p:cNvSpPr>
              <p:nvPr/>
            </p:nvSpPr>
            <p:spPr>
              <a:xfrm>
                <a:off x="577715" y="1429098"/>
                <a:ext cx="11199125" cy="1077619"/>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设满足正态分布</a:t>
                </a:r>
                <a14:m>
                  <m:oMath xmlns:m="http://schemas.openxmlformats.org/officeDocument/2006/math">
                    <m:r>
                      <a:rPr lang="en-US" altLang="zh-CN" sz="2800" b="0" i="1" smtClean="0">
                        <a:solidFill>
                          <a:schemeClr val="tx1"/>
                        </a:solidFill>
                        <a:latin typeface="Cambria Math" panose="02040503050406030204" pitchFamily="18" charset="0"/>
                        <a:ea typeface="Cambria Math" panose="02040503050406030204" pitchFamily="18" charset="0"/>
                      </a:rPr>
                      <m:t>𝑁</m:t>
                    </m:r>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𝜇</m:t>
                    </m:r>
                    <m:r>
                      <a:rPr lang="en-US" altLang="zh-CN" sz="2800" b="0" i="1" smtClean="0">
                        <a:solidFill>
                          <a:schemeClr val="tx1"/>
                        </a:solidFill>
                        <a:latin typeface="Cambria Math" panose="02040503050406030204" pitchFamily="18" charset="0"/>
                        <a:ea typeface="Cambria Math" panose="02040503050406030204" pitchFamily="18" charset="0"/>
                      </a:rPr>
                      <m:t>,</m:t>
                    </m:r>
                    <m:sSup>
                      <m:sSupPr>
                        <m:ctrlPr>
                          <a:rPr lang="en-US" altLang="zh-CN" sz="2800" b="0" i="1" smtClean="0">
                            <a:solidFill>
                              <a:schemeClr val="tx1"/>
                            </a:solidFill>
                            <a:latin typeface="Cambria Math" panose="02040503050406030204" pitchFamily="18" charset="0"/>
                            <a:ea typeface="Cambria Math" panose="02040503050406030204"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rPr>
                          <m:t>𝜎</m:t>
                        </m:r>
                      </m:e>
                      <m:sup>
                        <m:r>
                          <a:rPr lang="en-US" altLang="zh-CN" sz="2800" b="0" i="1" smtClean="0">
                            <a:solidFill>
                              <a:schemeClr val="tx1"/>
                            </a:solidFill>
                            <a:latin typeface="Cambria Math" panose="02040503050406030204" pitchFamily="18" charset="0"/>
                            <a:ea typeface="Cambria Math" panose="02040503050406030204" pitchFamily="18" charset="0"/>
                          </a:rPr>
                          <m:t>2</m:t>
                        </m:r>
                      </m:sup>
                    </m:sSup>
                    <m:r>
                      <a:rPr lang="en-US" altLang="zh-CN" sz="2800" b="0" i="1" smtClean="0">
                        <a:solidFill>
                          <a:schemeClr val="tx1"/>
                        </a:solidFill>
                        <a:latin typeface="Cambria Math" panose="02040503050406030204" pitchFamily="18" charset="0"/>
                        <a:ea typeface="Cambria Math" panose="02040503050406030204" pitchFamily="18" charset="0"/>
                      </a:rPr>
                      <m:t>)</m:t>
                    </m:r>
                  </m:oMath>
                </a14:m>
                <a:r>
                  <a:rPr lang="zh-CN" altLang="en-US" sz="2800" dirty="0">
                    <a:solidFill>
                      <a:schemeClr val="tx1"/>
                    </a:solidFill>
                    <a:latin typeface="黑体"/>
                    <a:ea typeface="黑体"/>
                    <a:cs typeface="黑体"/>
                  </a:rPr>
                  <a:t>的一组观测值为</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a:ea typeface="黑体"/>
                    <a:cs typeface="黑体"/>
                  </a:rPr>
                  <a:t>，</a:t>
                </a:r>
                <a14:m>
                  <m:oMath xmlns:m="http://schemas.openxmlformats.org/officeDocument/2006/math">
                    <m:sSup>
                      <m:sSupPr>
                        <m:ctrlPr>
                          <a:rPr lang="en-US" altLang="zh-CN" sz="2800" i="1">
                            <a:solidFill>
                              <a:schemeClr val="tx1"/>
                            </a:solidFill>
                            <a:latin typeface="Cambria Math" panose="02040503050406030204" pitchFamily="18" charset="0"/>
                            <a:ea typeface="Cambria Math" panose="02040503050406030204"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rPr>
                          <m:t>𝜎</m:t>
                        </m:r>
                      </m:e>
                      <m:sup>
                        <m:r>
                          <a:rPr lang="en-US" altLang="zh-CN" sz="2800" i="1">
                            <a:solidFill>
                              <a:schemeClr val="tx1"/>
                            </a:solidFill>
                            <a:latin typeface="Cambria Math" panose="02040503050406030204" pitchFamily="18" charset="0"/>
                            <a:ea typeface="Cambria Math" panose="02040503050406030204" pitchFamily="18" charset="0"/>
                          </a:rPr>
                          <m:t>2</m:t>
                        </m:r>
                      </m:sup>
                    </m:sSup>
                  </m:oMath>
                </a14:m>
                <a:r>
                  <a:rPr lang="zh-CN" altLang="en-US" sz="2800" dirty="0">
                    <a:solidFill>
                      <a:schemeClr val="tx1"/>
                    </a:solidFill>
                    <a:latin typeface="黑体"/>
                    <a:ea typeface="黑体"/>
                    <a:cs typeface="黑体"/>
                  </a:rPr>
                  <a:t>为已知。求参数</a:t>
                </a:r>
                <a14:m>
                  <m:oMath xmlns:m="http://schemas.openxmlformats.org/officeDocument/2006/math">
                    <m:r>
                      <a:rPr lang="en-US" altLang="zh-CN" sz="2800" i="1">
                        <a:solidFill>
                          <a:schemeClr val="tx1"/>
                        </a:solidFill>
                        <a:latin typeface="Cambria Math" panose="02040503050406030204" pitchFamily="18" charset="0"/>
                        <a:ea typeface="Cambria Math" panose="02040503050406030204" pitchFamily="18" charset="0"/>
                      </a:rPr>
                      <m:t>𝜇</m:t>
                    </m:r>
                  </m:oMath>
                </a14:m>
                <a:r>
                  <a:rPr lang="zh-CN" altLang="en-US" sz="2800" dirty="0">
                    <a:solidFill>
                      <a:schemeClr val="tx1"/>
                    </a:solidFill>
                    <a:latin typeface="黑体"/>
                    <a:ea typeface="黑体"/>
                    <a:cs typeface="黑体"/>
                  </a:rPr>
                  <a:t>的置信水平为</a:t>
                </a:r>
                <a14:m>
                  <m:oMath xmlns:m="http://schemas.openxmlformats.org/officeDocument/2006/math">
                    <m:r>
                      <a:rPr lang="zh-CN" altLang="en-US" sz="2800" i="1">
                        <a:solidFill>
                          <a:srgbClr val="0070C0"/>
                        </a:solidFill>
                        <a:latin typeface="Cambria Math" panose="02040503050406030204" pitchFamily="18" charset="0"/>
                        <a:ea typeface="黑体" pitchFamily="49" charset="-122"/>
                        <a:cs typeface="Times New Roman" pitchFamily="18" charset="0"/>
                      </a:rPr>
                      <m:t>𝛾</m:t>
                    </m:r>
                  </m:oMath>
                </a14:m>
                <a:r>
                  <a:rPr lang="zh-CN" altLang="en-US" sz="2800" dirty="0">
                    <a:solidFill>
                      <a:schemeClr val="tx1"/>
                    </a:solidFill>
                    <a:latin typeface="黑体"/>
                    <a:ea typeface="黑体"/>
                    <a:cs typeface="黑体"/>
                  </a:rPr>
                  <a:t>的置信区间。</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AB7323A1-FA4A-BC4E-8DCD-4D836D9CCEDB}"/>
                  </a:ext>
                </a:extLst>
              </p:cNvPr>
              <p:cNvSpPr txBox="1">
                <a:spLocks noRot="1" noChangeAspect="1" noMove="1" noResize="1" noEditPoints="1" noAdjustHandles="1" noChangeArrowheads="1" noChangeShapeType="1" noTextEdit="1"/>
              </p:cNvSpPr>
              <p:nvPr/>
            </p:nvSpPr>
            <p:spPr>
              <a:xfrm>
                <a:off x="577715" y="1429098"/>
                <a:ext cx="11199125" cy="1077619"/>
              </a:xfrm>
              <a:prstGeom prst="rect">
                <a:avLst/>
              </a:prstGeom>
              <a:blipFill>
                <a:blip r:embed="rId2"/>
                <a:stretch>
                  <a:fillRect l="-906" t="-7059" r="-1133"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B04BE4-91E9-2646-84BD-13D0D6A72456}"/>
                  </a:ext>
                </a:extLst>
              </p:cNvPr>
              <p:cNvSpPr txBox="1"/>
              <p:nvPr/>
            </p:nvSpPr>
            <p:spPr>
              <a:xfrm>
                <a:off x="955139" y="2651368"/>
                <a:ext cx="10837468" cy="4568045"/>
              </a:xfrm>
              <a:prstGeom prst="rect">
                <a:avLst/>
              </a:prstGeom>
              <a:noFill/>
            </p:spPr>
            <p:txBody>
              <a:bodyPr wrap="square" rtlCol="0">
                <a:spAutoFit/>
              </a:bodyPr>
              <a:lstStyle/>
              <a:p>
                <a:r>
                  <a:rPr lang="zh-CN" altLang="en-US" sz="2800" dirty="0">
                    <a:ea typeface="黑体"/>
                  </a:rPr>
                  <a:t>子样平均值</a:t>
                </a:r>
                <a14:m>
                  <m:oMath xmlns:m="http://schemas.openxmlformats.org/officeDocument/2006/math">
                    <m:acc>
                      <m:accPr>
                        <m:chr m:val="̅"/>
                        <m:ctrlPr>
                          <a:rPr lang="zh-CN" altLang="en-US" sz="280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f>
                      <m:fPr>
                        <m:ctrlPr>
                          <a:rPr lang="en-US" altLang="zh-CN" sz="2800" b="0" i="1" smtClean="0">
                            <a:latin typeface="Cambria Math" panose="02040503050406030204" pitchFamily="18" charset="0"/>
                            <a:ea typeface="黑体"/>
                          </a:rPr>
                        </m:ctrlPr>
                      </m:fPr>
                      <m:num>
                        <m:r>
                          <a:rPr lang="en-US" altLang="zh-CN" sz="2800" b="0" i="1" smtClean="0">
                            <a:latin typeface="Cambria Math" panose="02040503050406030204" pitchFamily="18" charset="0"/>
                            <a:ea typeface="黑体"/>
                          </a:rPr>
                          <m:t>1</m:t>
                        </m:r>
                      </m:num>
                      <m:den>
                        <m:r>
                          <a:rPr lang="en-US" altLang="zh-CN" sz="2800" b="0" i="1" smtClean="0">
                            <a:latin typeface="Cambria Math" panose="02040503050406030204" pitchFamily="18" charset="0"/>
                            <a:ea typeface="黑体"/>
                          </a:rPr>
                          <m:t>𝑛</m:t>
                        </m:r>
                      </m:den>
                    </m:f>
                    <m:nary>
                      <m:naryPr>
                        <m:chr m:val="∑"/>
                        <m:ctrlPr>
                          <a:rPr lang="en-US" altLang="zh-CN" sz="2800" b="0" i="1" smtClean="0">
                            <a:latin typeface="Cambria Math" panose="02040503050406030204" pitchFamily="18" charset="0"/>
                            <a:ea typeface="黑体"/>
                          </a:rPr>
                        </m:ctrlPr>
                      </m:naryPr>
                      <m:sub>
                        <m:r>
                          <m:rPr>
                            <m:brk m:alnAt="23"/>
                          </m:rPr>
                          <a:rPr lang="en-US" altLang="zh-CN" sz="2800" b="0" i="1" smtClean="0">
                            <a:latin typeface="Cambria Math" panose="02040503050406030204" pitchFamily="18" charset="0"/>
                            <a:ea typeface="黑体"/>
                          </a:rPr>
                          <m:t>𝑖</m:t>
                        </m:r>
                        <m:r>
                          <a:rPr lang="en-US" altLang="zh-CN" sz="2800" b="0" i="1" smtClean="0">
                            <a:latin typeface="Cambria Math" panose="02040503050406030204" pitchFamily="18" charset="0"/>
                            <a:ea typeface="黑体"/>
                          </a:rPr>
                          <m:t>=1</m:t>
                        </m:r>
                      </m:sub>
                      <m:sup>
                        <m:r>
                          <a:rPr lang="en-US" altLang="zh-CN" sz="2800" b="0" i="1" smtClean="0">
                            <a:latin typeface="Cambria Math" panose="02040503050406030204" pitchFamily="18" charset="0"/>
                            <a:ea typeface="黑体"/>
                          </a:rPr>
                          <m:t>𝑛</m:t>
                        </m:r>
                      </m:sup>
                      <m:e>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𝑥</m:t>
                            </m:r>
                          </m:e>
                          <m:sub>
                            <m:r>
                              <a:rPr lang="en-US" altLang="zh-CN" sz="2800" b="0" i="1" smtClean="0">
                                <a:latin typeface="Cambria Math" panose="02040503050406030204" pitchFamily="18" charset="0"/>
                                <a:ea typeface="黑体"/>
                              </a:rPr>
                              <m:t>𝑖</m:t>
                            </m:r>
                          </m:sub>
                        </m:sSub>
                      </m:e>
                    </m:nary>
                  </m:oMath>
                </a14:m>
                <a:r>
                  <a:rPr lang="zh-CN" altLang="en-US" sz="2800" dirty="0">
                    <a:solidFill>
                      <a:schemeClr val="tx1"/>
                    </a:solidFill>
                    <a:latin typeface="黑体"/>
                    <a:ea typeface="黑体"/>
                    <a:cs typeface="黑体"/>
                  </a:rPr>
                  <a:t>服从</a:t>
                </a:r>
                <a:r>
                  <a:rPr lang="zh-CN" altLang="en-US" sz="2800" dirty="0">
                    <a:latin typeface="黑体"/>
                    <a:ea typeface="黑体"/>
                    <a:cs typeface="黑体"/>
                  </a:rPr>
                  <a:t>正态</a:t>
                </a:r>
                <a:r>
                  <a:rPr lang="zh-CN" altLang="en-US" sz="2800" dirty="0">
                    <a:solidFill>
                      <a:schemeClr val="tx1"/>
                    </a:solidFill>
                    <a:latin typeface="黑体"/>
                    <a:ea typeface="黑体"/>
                    <a:cs typeface="黑体"/>
                  </a:rPr>
                  <a:t>分布</a:t>
                </a:r>
                <a14:m>
                  <m:oMath xmlns:m="http://schemas.openxmlformats.org/officeDocument/2006/math">
                    <m:r>
                      <a:rPr lang="en-US" altLang="zh-CN" sz="2800" b="0" i="1" smtClean="0">
                        <a:solidFill>
                          <a:schemeClr val="tx1"/>
                        </a:solidFill>
                        <a:latin typeface="Cambria Math" panose="02040503050406030204" pitchFamily="18" charset="0"/>
                        <a:ea typeface="Cambria Math" panose="02040503050406030204" pitchFamily="18" charset="0"/>
                      </a:rPr>
                      <m:t>𝑁</m:t>
                    </m:r>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𝜇</m:t>
                    </m:r>
                    <m:r>
                      <a:rPr lang="en-US" altLang="zh-CN" sz="2800" b="0" i="1" smtClean="0">
                        <a:solidFill>
                          <a:schemeClr val="tx1"/>
                        </a:solidFill>
                        <a:latin typeface="Cambria Math" panose="02040503050406030204" pitchFamily="18" charset="0"/>
                        <a:ea typeface="Cambria Math" panose="02040503050406030204" pitchFamily="18" charset="0"/>
                      </a:rPr>
                      <m:t>,</m:t>
                    </m:r>
                    <m:sSup>
                      <m:sSupPr>
                        <m:ctrlPr>
                          <a:rPr lang="en-US" altLang="zh-CN" sz="2800" b="0" i="1" smtClean="0">
                            <a:solidFill>
                              <a:schemeClr val="tx1"/>
                            </a:solidFill>
                            <a:latin typeface="Cambria Math" panose="02040503050406030204" pitchFamily="18" charset="0"/>
                            <a:ea typeface="Cambria Math" panose="02040503050406030204"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rPr>
                          <m:t>𝜎</m:t>
                        </m:r>
                      </m:e>
                      <m:sup>
                        <m:r>
                          <a:rPr lang="en-US" altLang="zh-CN" sz="2800" b="0" i="1" smtClean="0">
                            <a:solidFill>
                              <a:schemeClr val="tx1"/>
                            </a:solidFill>
                            <a:latin typeface="Cambria Math" panose="02040503050406030204" pitchFamily="18" charset="0"/>
                            <a:ea typeface="Cambria Math" panose="02040503050406030204" pitchFamily="18" charset="0"/>
                          </a:rPr>
                          <m:t>2</m:t>
                        </m:r>
                      </m:sup>
                    </m:sSup>
                    <m:r>
                      <a:rPr lang="en-US" altLang="zh-CN" sz="2800" b="0" i="1" smtClean="0">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𝑛</m:t>
                    </m:r>
                    <m:r>
                      <a:rPr lang="en-US" altLang="zh-CN" sz="2800" b="0" i="1" smtClean="0">
                        <a:solidFill>
                          <a:schemeClr val="tx1"/>
                        </a:solidFill>
                        <a:latin typeface="Cambria Math" panose="02040503050406030204" pitchFamily="18" charset="0"/>
                        <a:ea typeface="Cambria Math" panose="02040503050406030204" pitchFamily="18" charset="0"/>
                      </a:rPr>
                      <m:t>) </m:t>
                    </m:r>
                  </m:oMath>
                </a14:m>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r>
                  <a:rPr lang="zh-CN" altLang="en-US" sz="2800" dirty="0">
                    <a:latin typeface="黑体"/>
                    <a:ea typeface="黑体"/>
                    <a:cs typeface="黑体"/>
                  </a:rPr>
                  <a:t>因此，定义</a:t>
                </a:r>
                <a14:m>
                  <m:oMath xmlns:m="http://schemas.openxmlformats.org/officeDocument/2006/math">
                    <m:r>
                      <a:rPr lang="en-US" altLang="zh-CN" sz="2800" b="0" i="1" smtClean="0">
                        <a:latin typeface="Cambria Math" panose="02040503050406030204" pitchFamily="18" charset="0"/>
                        <a:ea typeface="黑体"/>
                        <a:cs typeface="黑体"/>
                      </a:rPr>
                      <m:t>𝑌</m:t>
                    </m:r>
                    <m:r>
                      <a:rPr lang="en-US" altLang="zh-CN" sz="2800" b="0" i="1" smtClean="0">
                        <a:latin typeface="Cambria Math" panose="02040503050406030204" pitchFamily="18" charset="0"/>
                        <a:ea typeface="黑体"/>
                        <a:cs typeface="黑体"/>
                      </a:rPr>
                      <m:t>=</m:t>
                    </m:r>
                    <m:f>
                      <m:fPr>
                        <m:ctrlPr>
                          <a:rPr lang="en-US" altLang="zh-CN" sz="2800" b="0" i="1" smtClean="0">
                            <a:latin typeface="Cambria Math" panose="02040503050406030204" pitchFamily="18" charset="0"/>
                            <a:ea typeface="黑体"/>
                          </a:rPr>
                        </m:ctrlPr>
                      </m:fPr>
                      <m:num>
                        <m:acc>
                          <m:accPr>
                            <m:chr m:val="̅"/>
                            <m:ctrlPr>
                              <a:rPr lang="zh-CN" altLang="en-US" sz="280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r>
                          <a:rPr lang="en-US" altLang="zh-CN" sz="2800" b="0" i="1" smtClean="0">
                            <a:latin typeface="Cambria Math" panose="02040503050406030204" pitchFamily="18" charset="0"/>
                            <a:ea typeface="Cambria Math" panose="02040503050406030204" pitchFamily="18" charset="0"/>
                          </a:rPr>
                          <m:t>𝜇</m:t>
                        </m:r>
                      </m:num>
                      <m:den>
                        <m:r>
                          <a:rPr lang="en-US" altLang="zh-CN" sz="2800" b="0" i="1" smtClean="0">
                            <a:latin typeface="Cambria Math" panose="02040503050406030204" pitchFamily="18" charset="0"/>
                            <a:ea typeface="Cambria Math" panose="02040503050406030204" pitchFamily="18" charset="0"/>
                          </a:rPr>
                          <m:t>𝜎</m:t>
                        </m:r>
                        <m:r>
                          <a:rPr lang="en-US" altLang="zh-CN" sz="2800" b="0" i="1" smtClean="0">
                            <a:latin typeface="Cambria Math" panose="02040503050406030204" pitchFamily="18" charset="0"/>
                            <a:ea typeface="Cambria Math" panose="02040503050406030204" pitchFamily="18" charset="0"/>
                          </a:rPr>
                          <m:t>/</m:t>
                        </m:r>
                        <m:rad>
                          <m:radPr>
                            <m:degHide m:val="on"/>
                            <m:ctrlPr>
                              <a:rPr lang="en-US" altLang="zh-CN" sz="2800" b="0" i="1" smtClean="0">
                                <a:latin typeface="Cambria Math" panose="02040503050406030204" pitchFamily="18" charset="0"/>
                                <a:ea typeface="Cambria Math" panose="02040503050406030204" pitchFamily="18" charset="0"/>
                              </a:rPr>
                            </m:ctrlPr>
                          </m:radPr>
                          <m:deg/>
                          <m:e>
                            <m:r>
                              <a:rPr lang="en-US" altLang="zh-CN" sz="2800" b="0" i="1" smtClean="0">
                                <a:latin typeface="Cambria Math" panose="02040503050406030204" pitchFamily="18" charset="0"/>
                                <a:ea typeface="Cambria Math" panose="02040503050406030204" pitchFamily="18" charset="0"/>
                              </a:rPr>
                              <m:t>𝑛</m:t>
                            </m:r>
                          </m:e>
                        </m:rad>
                      </m:den>
                    </m:f>
                  </m:oMath>
                </a14:m>
                <a:r>
                  <a:rPr lang="en-US" altLang="zh-CN" sz="2800" dirty="0">
                    <a:latin typeface="黑体"/>
                    <a:ea typeface="黑体"/>
                    <a:cs typeface="黑体"/>
                  </a:rPr>
                  <a:t>, </a:t>
                </a:r>
                <a:r>
                  <a:rPr lang="zh-CN" altLang="en-US" sz="2800" dirty="0">
                    <a:latin typeface="黑体"/>
                    <a:ea typeface="黑体"/>
                    <a:cs typeface="黑体"/>
                  </a:rPr>
                  <a:t>则</a:t>
                </a:r>
                <a14:m>
                  <m:oMath xmlns:m="http://schemas.openxmlformats.org/officeDocument/2006/math">
                    <m:r>
                      <a:rPr lang="en-US" altLang="zh-CN" sz="2800" b="0" i="1" smtClean="0">
                        <a:latin typeface="Cambria Math" panose="02040503050406030204" pitchFamily="18" charset="0"/>
                        <a:ea typeface="黑体"/>
                        <a:cs typeface="黑体"/>
                      </a:rPr>
                      <m:t>𝑌</m:t>
                    </m:r>
                  </m:oMath>
                </a14:m>
                <a:r>
                  <a:rPr lang="zh-CN" altLang="en-US" sz="2800" dirty="0">
                    <a:latin typeface="黑体"/>
                    <a:ea typeface="黑体"/>
                    <a:cs typeface="黑体"/>
                  </a:rPr>
                  <a:t>满足标准正态分布。</a:t>
                </a:r>
                <a:endParaRPr lang="en-US" altLang="zh-CN" sz="2800" dirty="0">
                  <a:latin typeface="黑体"/>
                  <a:ea typeface="黑体"/>
                  <a:cs typeface="黑体"/>
                </a:endParaRPr>
              </a:p>
              <a:p>
                <a:r>
                  <a:rPr lang="zh-CN" altLang="en-US" sz="2800" dirty="0">
                    <a:latin typeface="黑体"/>
                    <a:ea typeface="黑体"/>
                    <a:cs typeface="黑体"/>
                  </a:rPr>
                  <a:t>可求出给定置信水平</a:t>
                </a:r>
                <a14:m>
                  <m:oMath xmlns:m="http://schemas.openxmlformats.org/officeDocument/2006/math">
                    <m:r>
                      <a:rPr lang="en-US" altLang="zh-CN" sz="2800" b="0" i="1" smtClean="0">
                        <a:latin typeface="Cambria Math" panose="02040503050406030204" pitchFamily="18" charset="0"/>
                        <a:ea typeface="Cambria Math" panose="02040503050406030204" pitchFamily="18" charset="0"/>
                        <a:cs typeface="黑体"/>
                      </a:rPr>
                      <m:t>𝛾</m:t>
                    </m:r>
                  </m:oMath>
                </a14:m>
                <a:r>
                  <a:rPr lang="zh-CN" altLang="en-US" sz="2800" dirty="0">
                    <a:latin typeface="黑体"/>
                    <a:ea typeface="黑体"/>
                    <a:cs typeface="黑体"/>
                  </a:rPr>
                  <a:t>的中心区间的上下限，满足</a:t>
                </a:r>
                <a:endParaRPr lang="en-US" altLang="zh-CN" sz="2800" dirty="0">
                  <a:latin typeface="黑体"/>
                  <a:ea typeface="黑体"/>
                  <a:cs typeface="黑体"/>
                </a:endParaRPr>
              </a:p>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ea typeface="黑体"/>
                          <a:cs typeface="黑体"/>
                        </a:rPr>
                        <m:t>𝑃</m:t>
                      </m:r>
                      <m:d>
                        <m:dPr>
                          <m:begChr m:val="{"/>
                          <m:endChr m:val="}"/>
                          <m:ctrlPr>
                            <a:rPr lang="en-US" altLang="zh-CN" sz="2800" b="0" i="1" smtClean="0">
                              <a:latin typeface="Cambria Math" panose="02040503050406030204" pitchFamily="18" charset="0"/>
                              <a:ea typeface="黑体"/>
                            </a:rPr>
                          </m:ctrlPr>
                        </m:dPr>
                        <m:e>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m:t>
                              </m:r>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𝑌</m:t>
                          </m:r>
                          <m:r>
                            <a:rPr lang="en-US" altLang="zh-CN" sz="2800" b="0" i="1" smtClean="0">
                              <a:latin typeface="Cambria Math" panose="02040503050406030204" pitchFamily="18" charset="0"/>
                              <a:ea typeface="Cambria Math" panose="02040503050406030204" pitchFamily="18" charset="0"/>
                            </a:rPr>
                            <m:t>≤</m:t>
                          </m:r>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e>
                      </m:d>
                      <m:r>
                        <a:rPr lang="en-US" altLang="zh-CN" sz="2800" b="0" i="1" smtClean="0">
                          <a:latin typeface="Cambria Math" panose="02040503050406030204" pitchFamily="18" charset="0"/>
                          <a:ea typeface="黑体"/>
                          <a:cs typeface="黑体"/>
                        </a:rPr>
                        <m:t>=1−</m:t>
                      </m:r>
                      <m:r>
                        <a:rPr lang="en-US" altLang="zh-CN" sz="2800" b="0" i="1" smtClean="0">
                          <a:latin typeface="Cambria Math" panose="02040503050406030204" pitchFamily="18" charset="0"/>
                          <a:ea typeface="Cambria Math" panose="02040503050406030204" pitchFamily="18" charset="0"/>
                          <a:cs typeface="黑体"/>
                        </a:rPr>
                        <m:t>𝛼</m:t>
                      </m:r>
                      <m:r>
                        <a:rPr lang="en-US" altLang="zh-CN" sz="2800" b="0" i="1" smtClean="0">
                          <a:latin typeface="Cambria Math" panose="02040503050406030204" pitchFamily="18" charset="0"/>
                          <a:ea typeface="Cambria Math" panose="02040503050406030204" pitchFamily="18" charset="0"/>
                          <a:cs typeface="黑体"/>
                        </a:rPr>
                        <m:t>=</m:t>
                      </m:r>
                      <m:r>
                        <a:rPr lang="en-US" altLang="zh-CN" sz="2800" b="0" i="1" smtClean="0">
                          <a:latin typeface="Cambria Math" panose="02040503050406030204" pitchFamily="18" charset="0"/>
                          <a:ea typeface="Cambria Math" panose="02040503050406030204" pitchFamily="18" charset="0"/>
                          <a:cs typeface="黑体"/>
                        </a:rPr>
                        <m:t>𝛾</m:t>
                      </m:r>
                    </m:oMath>
                  </m:oMathPara>
                </a14:m>
                <a:endParaRPr lang="en-US" altLang="zh-CN" sz="2800" dirty="0">
                  <a:latin typeface="黑体"/>
                  <a:ea typeface="黑体"/>
                  <a:cs typeface="黑体"/>
                </a:endParaRPr>
              </a:p>
              <a:p>
                <a:r>
                  <a:rPr lang="zh-CN" altLang="en-US" sz="2800" dirty="0">
                    <a:latin typeface="黑体"/>
                    <a:ea typeface="黑体"/>
                    <a:cs typeface="黑体"/>
                  </a:rPr>
                  <a:t>即等同于：</a:t>
                </a:r>
                <a14:m>
                  <m:oMath xmlns:m="http://schemas.openxmlformats.org/officeDocument/2006/math">
                    <m:r>
                      <a:rPr lang="en-US" altLang="zh-CN" sz="2800" b="0" i="1" smtClean="0">
                        <a:latin typeface="Cambria Math" panose="02040503050406030204" pitchFamily="18" charset="0"/>
                        <a:ea typeface="黑体"/>
                        <a:cs typeface="黑体"/>
                      </a:rPr>
                      <m:t>𝑃</m:t>
                    </m:r>
                    <m:d>
                      <m:dPr>
                        <m:begChr m:val="{"/>
                        <m:endChr m:val="}"/>
                        <m:ctrlPr>
                          <a:rPr lang="en-US" altLang="zh-CN" sz="2800" b="0" i="1" smtClean="0">
                            <a:latin typeface="Cambria Math" panose="02040503050406030204" pitchFamily="18" charset="0"/>
                            <a:ea typeface="黑体"/>
                          </a:rPr>
                        </m:ctrlPr>
                      </m:dPr>
                      <m:e>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f>
                          <m:fPr>
                            <m:ctrlPr>
                              <a:rPr lang="en-US" altLang="zh-CN" sz="2800" b="0" i="1" smtClean="0">
                                <a:latin typeface="Cambria Math" panose="02040503050406030204" pitchFamily="18" charset="0"/>
                                <a:ea typeface="黑体"/>
                              </a:rPr>
                            </m:ctrlPr>
                          </m:fPr>
                          <m:num>
                            <m:r>
                              <a:rPr lang="en-US" altLang="zh-CN" sz="2800" b="0" i="1" smtClean="0">
                                <a:latin typeface="Cambria Math" panose="02040503050406030204" pitchFamily="18" charset="0"/>
                                <a:ea typeface="Cambria Math" panose="02040503050406030204" pitchFamily="18" charset="0"/>
                              </a:rPr>
                              <m:t>𝜎</m:t>
                            </m:r>
                          </m:num>
                          <m:den>
                            <m:rad>
                              <m:radPr>
                                <m:degHide m:val="on"/>
                                <m:ctrlPr>
                                  <a:rPr lang="en-US" altLang="zh-CN" sz="2800" b="0" i="1" smtClean="0">
                                    <a:latin typeface="Cambria Math" panose="02040503050406030204" pitchFamily="18" charset="0"/>
                                    <a:ea typeface="Cambria Math" panose="02040503050406030204" pitchFamily="18" charset="0"/>
                                  </a:rPr>
                                </m:ctrlPr>
                              </m:radPr>
                              <m:deg/>
                              <m:e>
                                <m:r>
                                  <a:rPr lang="en-US" altLang="zh-CN" sz="2800" b="0" i="1" smtClean="0">
                                    <a:latin typeface="Cambria Math" panose="02040503050406030204" pitchFamily="18" charset="0"/>
                                    <a:ea typeface="Cambria Math" panose="02040503050406030204" pitchFamily="18" charset="0"/>
                                  </a:rPr>
                                  <m:t>𝑛</m:t>
                                </m:r>
                              </m:e>
                            </m:rad>
                          </m:den>
                        </m:f>
                        <m:r>
                          <a:rPr lang="en-US" altLang="zh-CN" sz="2800" b="0" i="1" smtClean="0">
                            <a:latin typeface="Cambria Math" panose="02040503050406030204" pitchFamily="18" charset="0"/>
                            <a:ea typeface="Cambria Math" panose="02040503050406030204" pitchFamily="18" charset="0"/>
                          </a:rPr>
                          <m:t>≤</m:t>
                        </m:r>
                        <m:r>
                          <a:rPr lang="en-US" altLang="zh-CN" sz="2800" b="0" i="1" smtClean="0">
                            <a:latin typeface="Cambria Math" panose="02040503050406030204" pitchFamily="18" charset="0"/>
                            <a:ea typeface="Cambria Math" panose="02040503050406030204" pitchFamily="18" charset="0"/>
                          </a:rPr>
                          <m:t>𝜇</m:t>
                        </m:r>
                        <m:r>
                          <a:rPr lang="en-US" altLang="zh-CN" sz="2800" b="0" i="1" smtClean="0">
                            <a:latin typeface="Cambria Math" panose="02040503050406030204" pitchFamily="18" charset="0"/>
                            <a:ea typeface="Cambria Math" panose="02040503050406030204" pitchFamily="18" charset="0"/>
                          </a:rPr>
                          <m:t>≤</m:t>
                        </m:r>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f>
                          <m:fPr>
                            <m:ctrlPr>
                              <a:rPr lang="en-US" altLang="zh-CN" sz="2800" b="0" i="1" smtClean="0">
                                <a:latin typeface="Cambria Math" panose="02040503050406030204" pitchFamily="18" charset="0"/>
                                <a:ea typeface="黑体"/>
                              </a:rPr>
                            </m:ctrlPr>
                          </m:fPr>
                          <m:num>
                            <m:r>
                              <a:rPr lang="en-US" altLang="zh-CN" sz="2800" b="0" i="1" smtClean="0">
                                <a:latin typeface="Cambria Math" panose="02040503050406030204" pitchFamily="18" charset="0"/>
                                <a:ea typeface="Cambria Math" panose="02040503050406030204" pitchFamily="18" charset="0"/>
                              </a:rPr>
                              <m:t>𝜎</m:t>
                            </m:r>
                          </m:num>
                          <m:den>
                            <m:rad>
                              <m:radPr>
                                <m:degHide m:val="on"/>
                                <m:ctrlPr>
                                  <a:rPr lang="en-US" altLang="zh-CN" sz="2800" b="0" i="1" smtClean="0">
                                    <a:latin typeface="Cambria Math" panose="02040503050406030204" pitchFamily="18" charset="0"/>
                                    <a:ea typeface="Cambria Math" panose="02040503050406030204" pitchFamily="18" charset="0"/>
                                  </a:rPr>
                                </m:ctrlPr>
                              </m:radPr>
                              <m:deg/>
                              <m:e>
                                <m:r>
                                  <a:rPr lang="en-US" altLang="zh-CN" sz="2800" b="0" i="1" smtClean="0">
                                    <a:latin typeface="Cambria Math" panose="02040503050406030204" pitchFamily="18" charset="0"/>
                                    <a:ea typeface="Cambria Math" panose="02040503050406030204" pitchFamily="18" charset="0"/>
                                  </a:rPr>
                                  <m:t>𝑛</m:t>
                                </m:r>
                              </m:e>
                            </m:rad>
                          </m:den>
                        </m:f>
                      </m:e>
                    </m:d>
                    <m:r>
                      <a:rPr lang="en-US" altLang="zh-CN" sz="2800" b="0" i="1" smtClean="0">
                        <a:latin typeface="Cambria Math" panose="02040503050406030204" pitchFamily="18" charset="0"/>
                        <a:ea typeface="黑体"/>
                        <a:cs typeface="黑体"/>
                      </a:rPr>
                      <m:t>=1−</m:t>
                    </m:r>
                    <m:r>
                      <a:rPr lang="en-US" altLang="zh-CN" sz="2800" b="0" i="1" smtClean="0">
                        <a:latin typeface="Cambria Math" panose="02040503050406030204" pitchFamily="18" charset="0"/>
                        <a:ea typeface="Cambria Math" panose="02040503050406030204" pitchFamily="18" charset="0"/>
                        <a:cs typeface="黑体"/>
                      </a:rPr>
                      <m:t>𝛼</m:t>
                    </m:r>
                    <m:r>
                      <a:rPr lang="en-US" altLang="zh-CN" sz="2800" b="0" i="1" smtClean="0">
                        <a:latin typeface="Cambria Math" panose="02040503050406030204" pitchFamily="18" charset="0"/>
                        <a:ea typeface="Cambria Math" panose="02040503050406030204" pitchFamily="18" charset="0"/>
                        <a:cs typeface="黑体"/>
                      </a:rPr>
                      <m:t>=</m:t>
                    </m:r>
                    <m:r>
                      <a:rPr lang="en-US" altLang="zh-CN" sz="2800" b="0" i="1" smtClean="0">
                        <a:latin typeface="Cambria Math" panose="02040503050406030204" pitchFamily="18" charset="0"/>
                        <a:ea typeface="Cambria Math" panose="02040503050406030204" pitchFamily="18" charset="0"/>
                        <a:cs typeface="黑体"/>
                      </a:rPr>
                      <m:t>𝛾</m:t>
                    </m:r>
                  </m:oMath>
                </a14:m>
                <a:endParaRPr lang="en-US" altLang="zh-CN" sz="2800" dirty="0">
                  <a:latin typeface="黑体"/>
                  <a:ea typeface="黑体"/>
                  <a:cs typeface="黑体"/>
                </a:endParaRPr>
              </a:p>
              <a:p>
                <a:endParaRPr lang="en-US" altLang="zh-CN" sz="2800" dirty="0">
                  <a:latin typeface="黑体"/>
                  <a:ea typeface="黑体"/>
                  <a:cs typeface="黑体"/>
                </a:endParaRPr>
              </a:p>
              <a:p>
                <a:r>
                  <a:rPr lang="zh-CN" altLang="en-US" sz="2800" dirty="0">
                    <a:latin typeface="黑体"/>
                    <a:ea typeface="黑体"/>
                    <a:cs typeface="黑体"/>
                  </a:rPr>
                  <a:t>由此得出参数</a:t>
                </a:r>
                <a14:m>
                  <m:oMath xmlns:m="http://schemas.openxmlformats.org/officeDocument/2006/math">
                    <m: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𝜇</m:t>
                    </m:r>
                  </m:oMath>
                </a14:m>
                <a:r>
                  <a:rPr lang="zh-CN" altLang="en-US" sz="2800" dirty="0">
                    <a:latin typeface="黑体"/>
                    <a:ea typeface="黑体"/>
                    <a:cs typeface="黑体"/>
                  </a:rPr>
                  <a:t>的置信区间为：</a:t>
                </a:r>
                <a14:m>
                  <m:oMath xmlns:m="http://schemas.openxmlformats.org/officeDocument/2006/math">
                    <m:r>
                      <a:rPr lang="en-US" altLang="zh-CN" sz="2800" b="0" i="1" smtClean="0">
                        <a:latin typeface="Cambria Math" panose="02040503050406030204" pitchFamily="18" charset="0"/>
                        <a:ea typeface="黑体"/>
                        <a:cs typeface="黑体"/>
                      </a:rPr>
                      <m:t>[</m:t>
                    </m:r>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f>
                      <m:fPr>
                        <m:ctrlPr>
                          <a:rPr lang="en-US" altLang="zh-CN" sz="2800" b="0" i="1" smtClean="0">
                            <a:latin typeface="Cambria Math" panose="02040503050406030204" pitchFamily="18" charset="0"/>
                            <a:ea typeface="黑体"/>
                          </a:rPr>
                        </m:ctrlPr>
                      </m:fPr>
                      <m:num>
                        <m:r>
                          <a:rPr lang="en-US" altLang="zh-CN" sz="2800" b="0" i="1" smtClean="0">
                            <a:latin typeface="Cambria Math" panose="02040503050406030204" pitchFamily="18" charset="0"/>
                            <a:ea typeface="Cambria Math" panose="02040503050406030204" pitchFamily="18" charset="0"/>
                          </a:rPr>
                          <m:t>𝜎</m:t>
                        </m:r>
                      </m:num>
                      <m:den>
                        <m:rad>
                          <m:radPr>
                            <m:degHide m:val="on"/>
                            <m:ctrlPr>
                              <a:rPr lang="en-US" altLang="zh-CN" sz="2800" b="0" i="1" smtClean="0">
                                <a:latin typeface="Cambria Math" panose="02040503050406030204" pitchFamily="18" charset="0"/>
                                <a:ea typeface="Cambria Math" panose="02040503050406030204" pitchFamily="18" charset="0"/>
                              </a:rPr>
                            </m:ctrlPr>
                          </m:radPr>
                          <m:deg/>
                          <m:e>
                            <m:r>
                              <a:rPr lang="en-US" altLang="zh-CN" sz="2800" b="0" i="1" smtClean="0">
                                <a:latin typeface="Cambria Math" panose="02040503050406030204" pitchFamily="18" charset="0"/>
                                <a:ea typeface="Cambria Math" panose="02040503050406030204" pitchFamily="18" charset="0"/>
                              </a:rPr>
                              <m:t>𝑛</m:t>
                            </m:r>
                          </m:e>
                        </m:rad>
                      </m:den>
                    </m:f>
                    <m:r>
                      <a:rPr lang="en-US" altLang="zh-CN" sz="2800" b="0" i="1" smtClean="0">
                        <a:latin typeface="Cambria Math" panose="02040503050406030204" pitchFamily="18" charset="0"/>
                        <a:ea typeface="黑体"/>
                      </a:rPr>
                      <m:t>,</m:t>
                    </m:r>
                    <m:acc>
                      <m:accPr>
                        <m:chr m:val="̅"/>
                        <m:ctrlPr>
                          <a:rPr lang="en-US" altLang="zh-CN" sz="2800" b="0" i="1" smtClean="0">
                            <a:latin typeface="Cambria Math" panose="02040503050406030204" pitchFamily="18" charset="0"/>
                            <a:ea typeface="黑体"/>
                          </a:rPr>
                        </m:ctrlPr>
                      </m:accPr>
                      <m:e>
                        <m:r>
                          <a:rPr lang="en-US" altLang="zh-CN" sz="2800" b="0" i="1" smtClean="0">
                            <a:latin typeface="Cambria Math" panose="02040503050406030204" pitchFamily="18" charset="0"/>
                            <a:ea typeface="黑体"/>
                          </a:rPr>
                          <m:t>𝑥</m:t>
                        </m:r>
                      </m:e>
                    </m:acc>
                    <m:r>
                      <a:rPr lang="en-US" altLang="zh-CN" sz="2800" b="0" i="1" smtClean="0">
                        <a:latin typeface="Cambria Math" panose="02040503050406030204" pitchFamily="18" charset="0"/>
                        <a:ea typeface="黑体"/>
                      </a:rPr>
                      <m:t>+</m:t>
                    </m:r>
                    <m:sSub>
                      <m:sSubPr>
                        <m:ctrlPr>
                          <a:rPr lang="en-US" altLang="zh-CN" sz="2800" b="0" i="1" smtClean="0">
                            <a:latin typeface="Cambria Math" panose="02040503050406030204" pitchFamily="18" charset="0"/>
                            <a:ea typeface="黑体"/>
                          </a:rPr>
                        </m:ctrlPr>
                      </m:sSubPr>
                      <m:e>
                        <m:r>
                          <a:rPr lang="en-US" altLang="zh-CN" sz="2800" b="0" i="1" smtClean="0">
                            <a:latin typeface="Cambria Math" panose="02040503050406030204" pitchFamily="18" charset="0"/>
                            <a:ea typeface="黑体"/>
                          </a:rPr>
                          <m:t>𝑧</m:t>
                        </m:r>
                      </m:e>
                      <m:sub>
                        <m:f>
                          <m:fPr>
                            <m:type m:val="lin"/>
                            <m:ctrlPr>
                              <a:rPr lang="en-US" altLang="zh-CN" sz="2800" i="1" smtClean="0">
                                <a:latin typeface="Cambria Math" panose="02040503050406030204" pitchFamily="18" charset="0"/>
                                <a:ea typeface="Cambria Math" panose="02040503050406030204" pitchFamily="18" charset="0"/>
                              </a:rPr>
                            </m:ctrlPr>
                          </m:fPr>
                          <m:num>
                            <m:r>
                              <a:rPr lang="en-US" altLang="zh-CN" sz="2800" i="1" smtClean="0">
                                <a:latin typeface="Cambria Math" panose="02040503050406030204" pitchFamily="18" charset="0"/>
                                <a:ea typeface="Cambria Math" panose="02040503050406030204" pitchFamily="18" charset="0"/>
                              </a:rPr>
                              <m:t>𝛼</m:t>
                            </m:r>
                          </m:num>
                          <m:den>
                            <m:r>
                              <a:rPr lang="en-US" altLang="zh-CN" sz="2800" b="0" i="1" smtClean="0">
                                <a:latin typeface="Cambria Math" panose="02040503050406030204" pitchFamily="18" charset="0"/>
                                <a:ea typeface="Cambria Math" panose="02040503050406030204" pitchFamily="18" charset="0"/>
                              </a:rPr>
                              <m:t>2</m:t>
                            </m:r>
                          </m:den>
                        </m:f>
                      </m:sub>
                    </m:sSub>
                    <m:f>
                      <m:fPr>
                        <m:ctrlPr>
                          <a:rPr lang="en-US" altLang="zh-CN" sz="2800" b="0" i="1" smtClean="0">
                            <a:latin typeface="Cambria Math" panose="02040503050406030204" pitchFamily="18" charset="0"/>
                            <a:ea typeface="黑体"/>
                          </a:rPr>
                        </m:ctrlPr>
                      </m:fPr>
                      <m:num>
                        <m:r>
                          <a:rPr lang="en-US" altLang="zh-CN" sz="2800" b="0" i="1" smtClean="0">
                            <a:latin typeface="Cambria Math" panose="02040503050406030204" pitchFamily="18" charset="0"/>
                            <a:ea typeface="Cambria Math" panose="02040503050406030204" pitchFamily="18" charset="0"/>
                          </a:rPr>
                          <m:t>𝜎</m:t>
                        </m:r>
                      </m:num>
                      <m:den>
                        <m:rad>
                          <m:radPr>
                            <m:degHide m:val="on"/>
                            <m:ctrlPr>
                              <a:rPr lang="en-US" altLang="zh-CN" sz="2800" b="0" i="1" smtClean="0">
                                <a:latin typeface="Cambria Math" panose="02040503050406030204" pitchFamily="18" charset="0"/>
                                <a:ea typeface="Cambria Math" panose="02040503050406030204" pitchFamily="18" charset="0"/>
                              </a:rPr>
                            </m:ctrlPr>
                          </m:radPr>
                          <m:deg/>
                          <m:e>
                            <m:r>
                              <a:rPr lang="en-US" altLang="zh-CN" sz="2800" b="0" i="1" smtClean="0">
                                <a:latin typeface="Cambria Math" panose="02040503050406030204" pitchFamily="18" charset="0"/>
                                <a:ea typeface="Cambria Math" panose="02040503050406030204" pitchFamily="18" charset="0"/>
                              </a:rPr>
                              <m:t>𝑛</m:t>
                            </m:r>
                          </m:e>
                        </m:rad>
                      </m:den>
                    </m:f>
                    <m:r>
                      <a:rPr lang="en-US" altLang="zh-CN" sz="2800" b="0" i="1" smtClean="0">
                        <a:latin typeface="Cambria Math" panose="02040503050406030204" pitchFamily="18" charset="0"/>
                        <a:ea typeface="黑体"/>
                        <a:cs typeface="黑体"/>
                      </a:rPr>
                      <m:t>]</m:t>
                    </m:r>
                  </m:oMath>
                </a14:m>
                <a:endParaRPr lang="en-US" altLang="zh-CN" sz="2800" dirty="0">
                  <a:latin typeface="黑体"/>
                  <a:ea typeface="黑体"/>
                  <a:cs typeface="黑体"/>
                </a:endParaRPr>
              </a:p>
              <a:p>
                <a:endParaRPr lang="en-US" altLang="zh-CN" sz="2800" dirty="0">
                  <a:latin typeface="黑体"/>
                  <a:ea typeface="黑体"/>
                  <a:cs typeface="黑体"/>
                </a:endParaRPr>
              </a:p>
            </p:txBody>
          </p:sp>
        </mc:Choice>
        <mc:Fallback xmlns="">
          <p:sp>
            <p:nvSpPr>
              <p:cNvPr id="4" name="TextBox 3">
                <a:extLst>
                  <a:ext uri="{FF2B5EF4-FFF2-40B4-BE49-F238E27FC236}">
                    <a16:creationId xmlns:a16="http://schemas.microsoft.com/office/drawing/2014/main" id="{69B04BE4-91E9-2646-84BD-13D0D6A72456}"/>
                  </a:ext>
                </a:extLst>
              </p:cNvPr>
              <p:cNvSpPr txBox="1">
                <a:spLocks noRot="1" noChangeAspect="1" noMove="1" noResize="1" noEditPoints="1" noAdjustHandles="1" noChangeArrowheads="1" noChangeShapeType="1" noTextEdit="1"/>
              </p:cNvSpPr>
              <p:nvPr/>
            </p:nvSpPr>
            <p:spPr>
              <a:xfrm>
                <a:off x="955139" y="2651368"/>
                <a:ext cx="10837468" cy="4568045"/>
              </a:xfrm>
              <a:prstGeom prst="rect">
                <a:avLst/>
              </a:prstGeom>
              <a:blipFill>
                <a:blip r:embed="rId3"/>
                <a:stretch>
                  <a:fillRect l="-1053" t="-13056" b="-1111"/>
                </a:stretch>
              </a:blipFill>
            </p:spPr>
            <p:txBody>
              <a:bodyPr/>
              <a:lstStyle/>
              <a:p>
                <a:r>
                  <a:rPr lang="en-US">
                    <a:noFill/>
                  </a:rPr>
                  <a:t> </a:t>
                </a:r>
              </a:p>
            </p:txBody>
          </p:sp>
        </mc:Fallback>
      </mc:AlternateContent>
    </p:spTree>
    <p:extLst>
      <p:ext uri="{BB962C8B-B14F-4D97-AF65-F5344CB8AC3E}">
        <p14:creationId xmlns:p14="http://schemas.microsoft.com/office/powerpoint/2010/main" val="129913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93B4BA-F28B-6B41-B021-0DE3FD22130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似然函数作区间估计</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38C56E-7508-7E4A-9BBE-857243F2545F}"/>
                  </a:ext>
                </a:extLst>
              </p:cNvPr>
              <p:cNvSpPr txBox="1">
                <a:spLocks/>
              </p:cNvSpPr>
              <p:nvPr/>
            </p:nvSpPr>
            <p:spPr>
              <a:xfrm>
                <a:off x="577716" y="1171801"/>
                <a:ext cx="11036568" cy="304831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设某一总体分布</a:t>
                </a:r>
                <a14:m>
                  <m:oMath xmlns:m="http://schemas.openxmlformats.org/officeDocument/2006/math">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𝑓</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𝑥</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a:ea typeface="黑体"/>
                    <a:cs typeface="黑体"/>
                  </a:rPr>
                  <a:t>的一个子样</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pitchFamily="49" charset="-122"/>
                    <a:ea typeface="黑体" pitchFamily="49" charset="-122"/>
                    <a:cs typeface="Times New Roman" pitchFamily="18" charset="0"/>
                  </a:rPr>
                  <a:t>。当子样容量趋于无穷时，似然函数</a:t>
                </a:r>
                <a14:m>
                  <m:oMath xmlns:m="http://schemas.openxmlformats.org/officeDocument/2006/math">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i="1">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e>
                    </m:nary>
                  </m:oMath>
                </a14:m>
                <a:r>
                  <a:rPr lang="zh-CN" altLang="en-US" sz="2800" dirty="0">
                    <a:solidFill>
                      <a:schemeClr val="tx1"/>
                    </a:solidFill>
                    <a:latin typeface="黑体" pitchFamily="49" charset="-122"/>
                    <a:ea typeface="黑体" pitchFamily="49" charset="-122"/>
                    <a:cs typeface="Times New Roman" pitchFamily="18" charset="0"/>
                  </a:rPr>
                  <a:t>的极大似然估计</a:t>
                </a:r>
                <a14:m>
                  <m:oMath xmlns:m="http://schemas.openxmlformats.org/officeDocument/2006/math">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oMath>
                </a14:m>
                <a:r>
                  <a:rPr lang="zh-CN" altLang="en-US" sz="2800" dirty="0">
                    <a:solidFill>
                      <a:schemeClr val="tx1"/>
                    </a:solidFill>
                    <a:latin typeface="黑体" pitchFamily="49" charset="-122"/>
                    <a:ea typeface="黑体" pitchFamily="49" charset="-122"/>
                    <a:cs typeface="Times New Roman" pitchFamily="18" charset="0"/>
                  </a:rPr>
                  <a:t>的分布渐近地服从正态分布，方差</a:t>
                </a:r>
                <a14:m>
                  <m:oMath xmlns:m="http://schemas.openxmlformats.org/officeDocument/2006/math">
                    <m:sSup>
                      <m:sSup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𝜎</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oMath>
                </a14:m>
                <a:r>
                  <a:rPr lang="zh-CN" altLang="en-US" sz="2800" dirty="0">
                    <a:solidFill>
                      <a:schemeClr val="tx1"/>
                    </a:solidFill>
                    <a:latin typeface="黑体" pitchFamily="49" charset="-122"/>
                    <a:ea typeface="黑体" pitchFamily="49" charset="-122"/>
                    <a:cs typeface="Times New Roman" pitchFamily="18" charset="0"/>
                  </a:rPr>
                  <a:t>达到最小方差界：</a:t>
                </a:r>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𝐿</m:t>
                      </m:r>
                      <m:d>
                        <m:d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d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𝐿</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𝑚𝑎𝑥</m:t>
                          </m:r>
                        </m:sub>
                      </m:sSub>
                      <m:sSup>
                        <m:sSup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𝑒</m:t>
                          </m:r>
                        </m:e>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f>
                            <m:f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fPr>
                            <m:num>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1</m:t>
                              </m:r>
                            </m:num>
                            <m:den>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2</m:t>
                              </m:r>
                            </m:den>
                          </m:f>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sup>
                      </m:sSup>
                      <m:r>
                        <a:rPr lang="en-US" altLang="zh-CN" sz="2800" b="0" i="0" smtClean="0">
                          <a:solidFill>
                            <a:schemeClr val="tx1"/>
                          </a:solidFill>
                          <a:latin typeface="Cambria Math" panose="02040503050406030204" pitchFamily="18" charset="0"/>
                          <a:ea typeface="Cambria Math" panose="02040503050406030204" pitchFamily="18" charset="0"/>
                          <a:cs typeface="Times New Roman" pitchFamily="18" charset="0"/>
                        </a:rPr>
                        <m:t>,   </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𝑄</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num>
                            <m:den>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𝜎</m:t>
                              </m:r>
                            </m:den>
                          </m:f>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r>
                  <a:rPr lang="zh-CN" altLang="en-US" sz="2800" dirty="0">
                    <a:solidFill>
                      <a:schemeClr val="tx1"/>
                    </a:solidFill>
                    <a:latin typeface="黑体" pitchFamily="49" charset="-122"/>
                    <a:ea typeface="黑体" pitchFamily="49" charset="-122"/>
                    <a:cs typeface="Times New Roman" pitchFamily="18" charset="0"/>
                  </a:rPr>
                  <a:t>该式等价于： </a:t>
                </a:r>
                <a14:m>
                  <m:oMath xmlns:m="http://schemas.openxmlformats.org/officeDocument/2006/math">
                    <m:r>
                      <m:rPr>
                        <m:sty m:val="p"/>
                      </m:rPr>
                      <a:rPr lang="en-US" altLang="zh-CN" sz="2800" b="0" i="0" smtClean="0">
                        <a:solidFill>
                          <a:schemeClr val="tx1"/>
                        </a:solidFill>
                        <a:latin typeface="Cambria Math" panose="02040503050406030204" pitchFamily="18" charset="0"/>
                        <a:ea typeface="黑体" pitchFamily="49" charset="-122"/>
                        <a:cs typeface="Times New Roman" pitchFamily="18" charset="0"/>
                      </a:rPr>
                      <m:t>ln</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m:rPr>
                        <m:sty m:val="p"/>
                      </m:rPr>
                      <a:rPr lang="en-US" altLang="zh-CN" sz="2800">
                        <a:solidFill>
                          <a:schemeClr val="tx1"/>
                        </a:solidFill>
                        <a:latin typeface="Cambria Math" panose="02040503050406030204" pitchFamily="18" charset="0"/>
                        <a:ea typeface="黑体" pitchFamily="49" charset="-122"/>
                        <a:cs typeface="Times New Roman" pitchFamily="18" charset="0"/>
                      </a:rPr>
                      <m:t>ln</m:t>
                    </m:r>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𝑚𝑎𝑥</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den>
                    </m:f>
                    <m:r>
                      <a:rPr lang="en-US" altLang="zh-CN" sz="2800" b="0" i="1" smtClean="0">
                        <a:solidFill>
                          <a:schemeClr val="tx1"/>
                        </a:solidFill>
                        <a:latin typeface="Cambria Math" panose="02040503050406030204" pitchFamily="18" charset="0"/>
                        <a:ea typeface="黑体" pitchFamily="49" charset="-122"/>
                        <a:cs typeface="Times New Roman" pitchFamily="18" charset="0"/>
                      </a:rPr>
                      <m:t>𝑄</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即</a:t>
                </a:r>
                <a14:m>
                  <m:oMath xmlns:m="http://schemas.openxmlformats.org/officeDocument/2006/math">
                    <m:r>
                      <m:rPr>
                        <m:sty m:val="p"/>
                      </m:rPr>
                      <a:rPr lang="en-US" altLang="zh-CN" sz="2800">
                        <a:solidFill>
                          <a:schemeClr val="tx1"/>
                        </a:solidFill>
                        <a:latin typeface="Cambria Math" panose="02040503050406030204" pitchFamily="18" charset="0"/>
                        <a:ea typeface="黑体" pitchFamily="49" charset="-122"/>
                        <a:cs typeface="Times New Roman" pitchFamily="18" charset="0"/>
                      </a:rPr>
                      <m:t>ln</m:t>
                    </m:r>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oMath>
                </a14:m>
                <a:r>
                  <a:rPr lang="zh-CN" altLang="en-US" sz="2800" dirty="0">
                    <a:solidFill>
                      <a:schemeClr val="tx1"/>
                    </a:solidFill>
                    <a:latin typeface="黑体" pitchFamily="49" charset="-122"/>
                    <a:ea typeface="黑体" pitchFamily="49" charset="-122"/>
                    <a:cs typeface="Times New Roman" pitchFamily="18" charset="0"/>
                  </a:rPr>
                  <a:t>是</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的抛物线型函数</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B938C56E-7508-7E4A-9BBE-857243F2545F}"/>
                  </a:ext>
                </a:extLst>
              </p:cNvPr>
              <p:cNvSpPr txBox="1">
                <a:spLocks noRot="1" noChangeAspect="1" noMove="1" noResize="1" noEditPoints="1" noAdjustHandles="1" noChangeArrowheads="1" noChangeShapeType="1" noTextEdit="1"/>
              </p:cNvSpPr>
              <p:nvPr/>
            </p:nvSpPr>
            <p:spPr>
              <a:xfrm>
                <a:off x="577716" y="1171801"/>
                <a:ext cx="11036568" cy="3048310"/>
              </a:xfrm>
              <a:prstGeom prst="rect">
                <a:avLst/>
              </a:prstGeom>
              <a:blipFill>
                <a:blip r:embed="rId2"/>
                <a:stretch>
                  <a:fillRect l="-1033" t="-7054" r="-1033"/>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E7A2C10F-0291-DF40-A48C-2D7219DA76B3}"/>
              </a:ext>
            </a:extLst>
          </p:cNvPr>
          <p:cNvPicPr>
            <a:picLocks noChangeAspect="1"/>
          </p:cNvPicPr>
          <p:nvPr/>
        </p:nvPicPr>
        <p:blipFill>
          <a:blip r:embed="rId3"/>
          <a:stretch>
            <a:fillRect/>
          </a:stretch>
        </p:blipFill>
        <p:spPr>
          <a:xfrm>
            <a:off x="1667454" y="4099035"/>
            <a:ext cx="5209094" cy="275896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DB91970-411B-914E-9CD8-A05E3A733DF1}"/>
                  </a:ext>
                </a:extLst>
              </p:cNvPr>
              <p:cNvSpPr txBox="1"/>
              <p:nvPr/>
            </p:nvSpPr>
            <p:spPr>
              <a:xfrm>
                <a:off x="7020354" y="4754226"/>
                <a:ext cx="4929907" cy="1815882"/>
              </a:xfrm>
              <a:prstGeom prst="rect">
                <a:avLst/>
              </a:prstGeom>
              <a:noFill/>
            </p:spPr>
            <p:txBody>
              <a:bodyPr wrap="square" rtlCol="0">
                <a:spAutoFit/>
              </a:bodyPr>
              <a:lstStyle/>
              <a:p>
                <a:r>
                  <a:rPr lang="zh-CN" altLang="en-US" sz="2800" dirty="0">
                    <a:latin typeface="黑体"/>
                    <a:ea typeface="黑体"/>
                    <a:cs typeface="黑体"/>
                  </a:rPr>
                  <a:t>单个未知参数似然区间的确定</a:t>
                </a:r>
                <a:endParaRPr lang="en-US" altLang="zh-CN" sz="2800" dirty="0">
                  <a:latin typeface="黑体"/>
                  <a:ea typeface="黑体"/>
                  <a:cs typeface="黑体"/>
                </a:endParaRPr>
              </a:p>
              <a:p>
                <a:endParaRPr lang="en-US" altLang="zh-CN" sz="2800" dirty="0">
                  <a:solidFill>
                    <a:srgbClr val="095BA8"/>
                  </a:solidFill>
                  <a:latin typeface="黑体"/>
                  <a:ea typeface="黑体"/>
                  <a:cs typeface="黑体"/>
                </a:endParaRPr>
              </a:p>
              <a:p>
                <a:r>
                  <a:rPr lang="zh-CN" altLang="en-US" sz="2800" dirty="0">
                    <a:solidFill>
                      <a:srgbClr val="095BA8"/>
                    </a:solidFill>
                    <a:latin typeface="黑体"/>
                    <a:ea typeface="黑体"/>
                    <a:cs typeface="黑体"/>
                  </a:rPr>
                  <a:t>左：对称的抛物线型</a:t>
                </a:r>
                <a:endParaRPr lang="en-US" altLang="zh-CN" sz="2800" dirty="0">
                  <a:solidFill>
                    <a:srgbClr val="095BA8"/>
                  </a:solidFill>
                  <a:latin typeface="黑体"/>
                  <a:ea typeface="黑体"/>
                  <a:cs typeface="黑体"/>
                </a:endParaRPr>
              </a:p>
              <a:p>
                <a:r>
                  <a:rPr lang="zh-CN" altLang="en-US" sz="2800" dirty="0">
                    <a:solidFill>
                      <a:srgbClr val="095BA8"/>
                    </a:solidFill>
                    <a:latin typeface="黑体"/>
                    <a:ea typeface="黑体"/>
                    <a:cs typeface="黑体"/>
                  </a:rPr>
                  <a:t>右：不对称的</a:t>
                </a:r>
                <a14:m>
                  <m:oMath xmlns:m="http://schemas.openxmlformats.org/officeDocument/2006/math">
                    <m:r>
                      <m:rPr>
                        <m:sty m:val="p"/>
                      </m:rPr>
                      <a:rPr lang="en-US" altLang="zh-CN" sz="2800" b="0" i="0" smtClean="0">
                        <a:solidFill>
                          <a:srgbClr val="0070C0"/>
                        </a:solidFill>
                        <a:latin typeface="Cambria Math" panose="02040503050406030204" pitchFamily="18" charset="0"/>
                        <a:ea typeface="黑体" pitchFamily="49" charset="-122"/>
                        <a:cs typeface="Times New Roman" pitchFamily="18" charset="0"/>
                      </a:rPr>
                      <m:t>ln</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𝐿</m:t>
                    </m:r>
                    <m:d>
                      <m:d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dPr>
                      <m:e>
                        <m:r>
                          <m:rPr>
                            <m:sty m:val="p"/>
                          </m:rPr>
                          <a:rPr lang="el-GR" altLang="zh-CN" sz="2800" i="1">
                            <a:solidFill>
                              <a:srgbClr val="0070C0"/>
                            </a:solidFill>
                            <a:latin typeface="Cambria Math" panose="02040503050406030204" pitchFamily="18" charset="0"/>
                            <a:ea typeface="Cambria Math" panose="02040503050406030204" pitchFamily="18" charset="0"/>
                            <a:cs typeface="Times New Roman" pitchFamily="18" charset="0"/>
                          </a:rPr>
                          <m:t>ϑ</m:t>
                        </m:r>
                      </m:e>
                    </m:d>
                  </m:oMath>
                </a14:m>
                <a:r>
                  <a:rPr lang="zh-CN" altLang="en-US" sz="2800" dirty="0">
                    <a:solidFill>
                      <a:srgbClr val="095BA8"/>
                    </a:solidFill>
                    <a:latin typeface="黑体"/>
                    <a:ea typeface="黑体"/>
                    <a:cs typeface="黑体"/>
                  </a:rPr>
                  <a:t>函数</a:t>
                </a:r>
                <a:endParaRPr lang="en-US" altLang="zh-CN" sz="2800" dirty="0">
                  <a:solidFill>
                    <a:srgbClr val="095BA8"/>
                  </a:solidFill>
                  <a:latin typeface="黑体"/>
                  <a:ea typeface="黑体"/>
                  <a:cs typeface="黑体"/>
                </a:endParaRPr>
              </a:p>
            </p:txBody>
          </p:sp>
        </mc:Choice>
        <mc:Fallback xmlns="">
          <p:sp>
            <p:nvSpPr>
              <p:cNvPr id="37" name="TextBox 36">
                <a:extLst>
                  <a:ext uri="{FF2B5EF4-FFF2-40B4-BE49-F238E27FC236}">
                    <a16:creationId xmlns:a16="http://schemas.microsoft.com/office/drawing/2014/main" id="{0DB91970-411B-914E-9CD8-A05E3A733DF1}"/>
                  </a:ext>
                </a:extLst>
              </p:cNvPr>
              <p:cNvSpPr txBox="1">
                <a:spLocks noRot="1" noChangeAspect="1" noMove="1" noResize="1" noEditPoints="1" noAdjustHandles="1" noChangeArrowheads="1" noChangeShapeType="1" noTextEdit="1"/>
              </p:cNvSpPr>
              <p:nvPr/>
            </p:nvSpPr>
            <p:spPr>
              <a:xfrm>
                <a:off x="7020354" y="4754226"/>
                <a:ext cx="4929907" cy="1815882"/>
              </a:xfrm>
              <a:prstGeom prst="rect">
                <a:avLst/>
              </a:prstGeom>
              <a:blipFill>
                <a:blip r:embed="rId4"/>
                <a:stretch>
                  <a:fillRect l="-2571" t="-2778" b="-7639"/>
                </a:stretch>
              </a:blipFill>
            </p:spPr>
            <p:txBody>
              <a:bodyPr/>
              <a:lstStyle/>
              <a:p>
                <a:r>
                  <a:rPr lang="en-US">
                    <a:noFill/>
                  </a:rPr>
                  <a:t> </a:t>
                </a:r>
              </a:p>
            </p:txBody>
          </p:sp>
        </mc:Fallback>
      </mc:AlternateContent>
    </p:spTree>
    <p:extLst>
      <p:ext uri="{BB962C8B-B14F-4D97-AF65-F5344CB8AC3E}">
        <p14:creationId xmlns:p14="http://schemas.microsoft.com/office/powerpoint/2010/main" val="1477022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4DA9753-D1C0-8F4B-8121-648BE11B39AA}"/>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似然函数作区间估计</a:t>
            </a:r>
          </a:p>
        </p:txBody>
      </p:sp>
      <p:pic>
        <p:nvPicPr>
          <p:cNvPr id="12" name="Picture 11">
            <a:extLst>
              <a:ext uri="{FF2B5EF4-FFF2-40B4-BE49-F238E27FC236}">
                <a16:creationId xmlns:a16="http://schemas.microsoft.com/office/drawing/2014/main" id="{83C6D7F8-C0A1-1E4D-AD05-4418D19CE7A9}"/>
              </a:ext>
            </a:extLst>
          </p:cNvPr>
          <p:cNvPicPr>
            <a:picLocks noChangeAspect="1"/>
          </p:cNvPicPr>
          <p:nvPr/>
        </p:nvPicPr>
        <p:blipFill>
          <a:blip r:embed="rId2"/>
          <a:stretch>
            <a:fillRect/>
          </a:stretch>
        </p:blipFill>
        <p:spPr>
          <a:xfrm>
            <a:off x="1372754" y="1274099"/>
            <a:ext cx="4597121" cy="4309801"/>
          </a:xfrm>
          <a:prstGeom prst="rect">
            <a:avLst/>
          </a:prstGeom>
        </p:spPr>
      </p:pic>
      <p:pic>
        <p:nvPicPr>
          <p:cNvPr id="14" name="Picture 13">
            <a:extLst>
              <a:ext uri="{FF2B5EF4-FFF2-40B4-BE49-F238E27FC236}">
                <a16:creationId xmlns:a16="http://schemas.microsoft.com/office/drawing/2014/main" id="{B173F9F3-7BBB-3A4C-B064-6940D487BFF5}"/>
              </a:ext>
            </a:extLst>
          </p:cNvPr>
          <p:cNvPicPr>
            <a:picLocks noChangeAspect="1"/>
          </p:cNvPicPr>
          <p:nvPr/>
        </p:nvPicPr>
        <p:blipFill>
          <a:blip r:embed="rId3"/>
          <a:stretch>
            <a:fillRect/>
          </a:stretch>
        </p:blipFill>
        <p:spPr>
          <a:xfrm>
            <a:off x="845565" y="5656227"/>
            <a:ext cx="5651500" cy="1003300"/>
          </a:xfrm>
          <a:prstGeom prst="rect">
            <a:avLst/>
          </a:prstGeom>
        </p:spPr>
      </p:pic>
      <p:pic>
        <p:nvPicPr>
          <p:cNvPr id="16" name="Picture 15">
            <a:extLst>
              <a:ext uri="{FF2B5EF4-FFF2-40B4-BE49-F238E27FC236}">
                <a16:creationId xmlns:a16="http://schemas.microsoft.com/office/drawing/2014/main" id="{EF37A78E-0B32-684E-98A2-AC2A2356F926}"/>
              </a:ext>
            </a:extLst>
          </p:cNvPr>
          <p:cNvPicPr>
            <a:picLocks noChangeAspect="1"/>
          </p:cNvPicPr>
          <p:nvPr/>
        </p:nvPicPr>
        <p:blipFill>
          <a:blip r:embed="rId4"/>
          <a:stretch>
            <a:fillRect/>
          </a:stretch>
        </p:blipFill>
        <p:spPr>
          <a:xfrm>
            <a:off x="7068206" y="1150913"/>
            <a:ext cx="4317471" cy="4386471"/>
          </a:xfrm>
          <a:prstGeom prst="rect">
            <a:avLst/>
          </a:prstGeom>
        </p:spPr>
      </p:pic>
    </p:spTree>
    <p:extLst>
      <p:ext uri="{BB962C8B-B14F-4D97-AF65-F5344CB8AC3E}">
        <p14:creationId xmlns:p14="http://schemas.microsoft.com/office/powerpoint/2010/main" val="11681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B123D6A-D80F-CF41-A2C8-FEDF081FDD26}"/>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最小二乘法作区间估计</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D310-0132-6843-8ABD-7E64AFF1B79F}"/>
                  </a:ext>
                </a:extLst>
              </p:cNvPr>
              <p:cNvSpPr txBox="1">
                <a:spLocks/>
              </p:cNvSpPr>
              <p:nvPr/>
            </p:nvSpPr>
            <p:spPr>
              <a:xfrm>
                <a:off x="719605" y="1262336"/>
                <a:ext cx="10931112" cy="55956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pitchFamily="49" charset="-122"/>
                    <a:ea typeface="黑体" pitchFamily="49" charset="-122"/>
                    <a:cs typeface="Times New Roman" pitchFamily="18" charset="0"/>
                  </a:rPr>
                  <a:t>在最小二乘法中，未知参数</a:t>
                </a:r>
                <a14:m>
                  <m:oMath xmlns:m="http://schemas.openxmlformats.org/officeDocument/2006/math">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oMath>
                </a14:m>
                <a:r>
                  <a:rPr lang="zh-CN" altLang="en-US" sz="2800" dirty="0">
                    <a:solidFill>
                      <a:schemeClr val="tx1"/>
                    </a:solidFill>
                    <a:latin typeface="黑体" pitchFamily="49" charset="-122"/>
                    <a:ea typeface="黑体" pitchFamily="49" charset="-122"/>
                    <a:cs typeface="Times New Roman" pitchFamily="18" charset="0"/>
                  </a:rPr>
                  <a:t>的最优估计值是使量</a:t>
                </a:r>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pPr marL="0" indent="0" algn="just">
                  <a:buNone/>
                </a:pPr>
                <a14:m>
                  <m:oMath xmlns:m="http://schemas.openxmlformats.org/officeDocument/2006/math">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𝑁</m:t>
                        </m:r>
                      </m:sup>
                      <m:e>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𝑌</m:t>
                                    </m:r>
                                  </m:e>
                                  <m:sub>
                                    <m:r>
                                      <a:rPr lang="en-US" altLang="zh-CN" sz="2800" b="0" i="1" smtClean="0">
                                        <a:solidFill>
                                          <a:schemeClr val="tx1"/>
                                        </a:solidFill>
                                        <a:latin typeface="Cambria Math" panose="02040503050406030204" pitchFamily="18" charset="0"/>
                                        <a:ea typeface="黑体"/>
                                      </a:rPr>
                                      <m:t>𝑖</m:t>
                                    </m:r>
                                  </m:sub>
                                </m:sSub>
                                <m:r>
                                  <a:rPr lang="en-US" altLang="zh-CN" sz="2800" b="0" i="1" smtClean="0">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Cambria Math" panose="02040503050406030204" pitchFamily="18" charset="0"/>
                                      </a:rPr>
                                      <m:t>𝜂</m:t>
                                    </m:r>
                                  </m:e>
                                  <m:sub>
                                    <m:r>
                                      <a:rPr lang="en-US" altLang="zh-CN" sz="2800" i="1">
                                        <a:solidFill>
                                          <a:schemeClr val="tx1"/>
                                        </a:solidFill>
                                        <a:latin typeface="Cambria Math" panose="02040503050406030204" pitchFamily="18" charset="0"/>
                                        <a:ea typeface="Cambria Math" panose="02040503050406030204" pitchFamily="18" charset="0"/>
                                      </a:rPr>
                                      <m:t>𝑖</m:t>
                                    </m:r>
                                  </m:sub>
                                </m:sSub>
                              </m:e>
                            </m:d>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𝑤</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𝑖</m:t>
                            </m:r>
                          </m:sub>
                        </m:sSub>
                      </m:e>
                    </m:nary>
                    <m:r>
                      <a:rPr lang="en-US" altLang="zh-CN" sz="2800" b="0" i="0"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     </m:t>
                    </m:r>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黑体" pitchFamily="49" charset="-122"/>
                            <a:cs typeface="Times New Roman" pitchFamily="18" charset="0"/>
                          </a:rPr>
                          <m:t>𝑤</m:t>
                        </m:r>
                      </m:e>
                      <m:sub>
                        <m:r>
                          <a:rPr lang="en-US" altLang="zh-CN" sz="2800" i="1">
                            <a:solidFill>
                              <a:schemeClr val="tx1"/>
                            </a:solidFill>
                            <a:latin typeface="Cambria Math" panose="02040503050406030204" pitchFamily="18" charset="0"/>
                            <a:ea typeface="黑体" pitchFamily="49" charset="-122"/>
                            <a:cs typeface="Times New Roman" pitchFamily="18" charset="0"/>
                          </a:rPr>
                          <m:t>𝑖</m:t>
                        </m:r>
                      </m:sub>
                    </m:sSub>
                    <m:r>
                      <a:rPr lang="en-US" altLang="zh-CN" sz="2800" i="1">
                        <a:solidFill>
                          <a:schemeClr val="tx1"/>
                        </a:solidFill>
                        <a:latin typeface="Cambria Math" panose="02040503050406030204" pitchFamily="18" charset="0"/>
                        <a:ea typeface="黑体" pitchFamily="49" charset="-122"/>
                        <a:cs typeface="Times New Roman" pitchFamily="18" charset="0"/>
                      </a:rPr>
                      <m:t>=</m:t>
                    </m:r>
                    <m:f>
                      <m:fPr>
                        <m:ctrlPr>
                          <a:rPr lang="en-US" altLang="zh-CN" sz="2800" i="1">
                            <a:solidFill>
                              <a:schemeClr val="tx1"/>
                            </a:solidFill>
                            <a:latin typeface="Cambria Math" panose="02040503050406030204" pitchFamily="18" charset="0"/>
                            <a:ea typeface="黑体" pitchFamily="49" charset="-122"/>
                            <a:cs typeface="Times New Roman" pitchFamily="18" charset="0"/>
                          </a:rPr>
                        </m:ctrlPr>
                      </m:fPr>
                      <m:num>
                        <m:r>
                          <a:rPr lang="en-US" altLang="zh-CN" sz="2800" i="1">
                            <a:solidFill>
                              <a:schemeClr val="tx1"/>
                            </a:solidFill>
                            <a:latin typeface="Cambria Math" panose="02040503050406030204" pitchFamily="18" charset="0"/>
                            <a:ea typeface="黑体" pitchFamily="49" charset="-122"/>
                            <a:cs typeface="Times New Roman" pitchFamily="18" charset="0"/>
                          </a:rPr>
                          <m:t>1</m:t>
                        </m:r>
                      </m:num>
                      <m:den>
                        <m:sSubSup>
                          <m:sSub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b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𝜎</m:t>
                            </m:r>
                          </m:e>
                          <m:sub>
                            <m:r>
                              <a:rPr lang="en-US" altLang="zh-CN" sz="2800" i="1">
                                <a:solidFill>
                                  <a:schemeClr val="tx1"/>
                                </a:solidFill>
                                <a:latin typeface="Cambria Math" panose="02040503050406030204" pitchFamily="18" charset="0"/>
                                <a:ea typeface="黑体" pitchFamily="49" charset="-122"/>
                                <a:cs typeface="Times New Roman" pitchFamily="18" charset="0"/>
                              </a:rPr>
                              <m:t>𝑖</m:t>
                            </m:r>
                          </m:sub>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bSup>
                      </m:den>
                    </m:f>
                    <m:r>
                      <a:rPr lang="en-US" altLang="zh-CN" sz="2800" b="0" i="0" smtClean="0">
                        <a:solidFill>
                          <a:schemeClr val="tx1"/>
                        </a:solidFill>
                        <a:latin typeface="Cambria Math" panose="02040503050406030204" pitchFamily="18" charset="0"/>
                        <a:ea typeface="黑体" pitchFamily="49" charset="-122"/>
                        <a:cs typeface="Times New Roman" pitchFamily="18" charset="0"/>
                      </a:rPr>
                      <m:t>  </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达到极小的参数值</a:t>
                </a:r>
                <a14:m>
                  <m:oMath xmlns:m="http://schemas.openxmlformats.org/officeDocument/2006/math">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r>
                      <a:rPr lang="zh-CN" altLang="en-US" sz="2800" i="1">
                        <a:solidFill>
                          <a:srgbClr val="FF0000"/>
                        </a:solidFill>
                        <a:latin typeface="Cambria Math" panose="02040503050406030204" pitchFamily="18" charset="0"/>
                        <a:ea typeface="黑体"/>
                      </a:rPr>
                      <m:t> </m:t>
                    </m:r>
                  </m:oMath>
                </a14:m>
                <a:r>
                  <a:rPr lang="zh-CN" altLang="en-US" sz="2800" dirty="0">
                    <a:solidFill>
                      <a:schemeClr val="tx1"/>
                    </a:solidFill>
                    <a:latin typeface="黑体" pitchFamily="49" charset="-122"/>
                    <a:ea typeface="黑体" pitchFamily="49" charset="-122"/>
                    <a:cs typeface="Times New Roman" pitchFamily="18" charset="0"/>
                  </a:rPr>
                  <a:t>。</a:t>
                </a:r>
                <a:endParaRPr lang="en-US" altLang="zh-CN" sz="2800" dirty="0">
                  <a:solidFill>
                    <a:schemeClr val="tx1"/>
                  </a:solidFill>
                  <a:latin typeface="黑体" pitchFamily="49" charset="-122"/>
                  <a:ea typeface="黑体" pitchFamily="49" charset="-122"/>
                  <a:cs typeface="Times New Roman" pitchFamily="18" charset="0"/>
                </a:endParaRPr>
              </a:p>
              <a:p>
                <a:pPr algn="just">
                  <a:buFont typeface="Courier New" panose="02070309020205020404" pitchFamily="49" charset="0"/>
                  <a:buChar char="o"/>
                </a:pPr>
                <a:r>
                  <a:rPr lang="zh-CN" altLang="en-US" sz="2400" dirty="0">
                    <a:solidFill>
                      <a:schemeClr val="tx1"/>
                    </a:solidFill>
                    <a:latin typeface="黑体" pitchFamily="49" charset="-122"/>
                    <a:ea typeface="黑体" pitchFamily="49" charset="-122"/>
                    <a:cs typeface="Times New Roman" pitchFamily="18" charset="0"/>
                  </a:rPr>
                  <a:t>若</a:t>
                </a:r>
                <a14:m>
                  <m:oMath xmlns:m="http://schemas.openxmlformats.org/officeDocument/2006/math">
                    <m:acc>
                      <m:accPr>
                        <m:chr m:val="⃗"/>
                        <m:ctrlPr>
                          <a:rPr lang="en-US" altLang="zh-CN" sz="2400" i="1">
                            <a:solidFill>
                              <a:schemeClr val="tx1"/>
                            </a:solidFill>
                            <a:latin typeface="Cambria Math" panose="02040503050406030204" pitchFamily="18" charset="0"/>
                            <a:ea typeface="黑体"/>
                          </a:rPr>
                        </m:ctrlPr>
                      </m:accPr>
                      <m:e>
                        <m:r>
                          <a:rPr lang="en-US" altLang="zh-CN" sz="2400" i="1">
                            <a:solidFill>
                              <a:schemeClr val="tx1"/>
                            </a:solidFill>
                            <a:latin typeface="Cambria Math" panose="02040503050406030204" pitchFamily="18" charset="0"/>
                            <a:ea typeface="Cambria Math" panose="02040503050406030204" pitchFamily="18" charset="0"/>
                          </a:rPr>
                          <m:t>𝜗</m:t>
                        </m:r>
                      </m:e>
                    </m:acc>
                  </m:oMath>
                </a14:m>
                <a:r>
                  <a:rPr lang="zh-CN" altLang="en-US" sz="2400" dirty="0">
                    <a:solidFill>
                      <a:schemeClr val="tx1"/>
                    </a:solidFill>
                    <a:latin typeface="黑体" pitchFamily="49" charset="-122"/>
                    <a:ea typeface="黑体" pitchFamily="49" charset="-122"/>
                    <a:cs typeface="Times New Roman" pitchFamily="18" charset="0"/>
                  </a:rPr>
                  <a:t>包含</a:t>
                </a:r>
                <a:r>
                  <a:rPr lang="en-US" altLang="zh-CN" sz="2400" dirty="0">
                    <a:solidFill>
                      <a:schemeClr val="tx1"/>
                    </a:solidFill>
                    <a:latin typeface="黑体" pitchFamily="49" charset="-122"/>
                    <a:ea typeface="黑体" pitchFamily="49" charset="-122"/>
                    <a:cs typeface="Times New Roman" pitchFamily="18" charset="0"/>
                  </a:rPr>
                  <a:t>m</a:t>
                </a:r>
                <a:r>
                  <a:rPr lang="zh-CN" altLang="en-US" sz="2400" dirty="0">
                    <a:solidFill>
                      <a:schemeClr val="tx1"/>
                    </a:solidFill>
                    <a:latin typeface="黑体" pitchFamily="49" charset="-122"/>
                    <a:ea typeface="黑体" pitchFamily="49" charset="-122"/>
                    <a:cs typeface="Times New Roman" pitchFamily="18" charset="0"/>
                  </a:rPr>
                  <a:t>个独立的未知参数，则</a:t>
                </a:r>
                <a14:m>
                  <m:oMath xmlns:m="http://schemas.openxmlformats.org/officeDocument/2006/math">
                    <m:sSup>
                      <m:sSupPr>
                        <m:ctrlPr>
                          <a:rPr lang="en-US" altLang="zh-CN" sz="2400" i="1">
                            <a:solidFill>
                              <a:schemeClr val="tx1"/>
                            </a:solidFill>
                            <a:latin typeface="Cambria Math" panose="02040503050406030204" pitchFamily="18" charset="0"/>
                            <a:ea typeface="黑体" pitchFamily="49" charset="-122"/>
                            <a:cs typeface="Times New Roman" pitchFamily="18" charset="0"/>
                          </a:rPr>
                        </m:ctrlPr>
                      </m:sSupPr>
                      <m:e>
                        <m:r>
                          <a:rPr lang="en-US" altLang="zh-CN" sz="24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4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4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400" i="1">
                                <a:solidFill>
                                  <a:schemeClr val="tx1"/>
                                </a:solidFill>
                                <a:latin typeface="Cambria Math" panose="02040503050406030204" pitchFamily="18" charset="0"/>
                                <a:ea typeface="黑体"/>
                              </a:rPr>
                            </m:ctrlPr>
                          </m:accPr>
                          <m:e>
                            <m:r>
                              <a:rPr lang="en-US" altLang="zh-CN" sz="2400" i="1">
                                <a:solidFill>
                                  <a:schemeClr val="tx1"/>
                                </a:solidFill>
                                <a:latin typeface="Cambria Math" panose="02040503050406030204" pitchFamily="18" charset="0"/>
                                <a:ea typeface="Cambria Math" panose="02040503050406030204" pitchFamily="18" charset="0"/>
                              </a:rPr>
                              <m:t>𝜗</m:t>
                            </m:r>
                          </m:e>
                        </m:acc>
                      </m:e>
                    </m:d>
                    <m:r>
                      <a:rPr lang="en-US" altLang="zh-CN" sz="2400" i="1">
                        <a:solidFill>
                          <a:schemeClr val="tx1"/>
                        </a:solidFill>
                        <a:latin typeface="Cambria Math" panose="02040503050406030204" pitchFamily="18" charset="0"/>
                        <a:ea typeface="Cambria Math" panose="02040503050406030204" pitchFamily="18" charset="0"/>
                      </a:rPr>
                      <m:t> </m:t>
                    </m:r>
                  </m:oMath>
                </a14:m>
                <a:r>
                  <a:rPr lang="zh-CN" altLang="en-US" sz="2400" dirty="0">
                    <a:solidFill>
                      <a:schemeClr val="tx1"/>
                    </a:solidFill>
                    <a:latin typeface="黑体" pitchFamily="49" charset="-122"/>
                    <a:ea typeface="黑体" pitchFamily="49" charset="-122"/>
                    <a:cs typeface="Times New Roman" pitchFamily="18" charset="0"/>
                  </a:rPr>
                  <a:t>满足</a:t>
                </a:r>
                <a14:m>
                  <m:oMath xmlns:m="http://schemas.openxmlformats.org/officeDocument/2006/math">
                    <m:sSup>
                      <m:sSupPr>
                        <m:ctrlPr>
                          <a:rPr lang="en-US" altLang="zh-CN" sz="2400" i="1">
                            <a:solidFill>
                              <a:schemeClr val="tx1"/>
                            </a:solidFill>
                            <a:latin typeface="Cambria Math" panose="02040503050406030204" pitchFamily="18" charset="0"/>
                            <a:ea typeface="黑体" pitchFamily="49" charset="-122"/>
                            <a:cs typeface="Times New Roman" pitchFamily="18" charset="0"/>
                          </a:rPr>
                        </m:ctrlPr>
                      </m:sSupPr>
                      <m:e>
                        <m:r>
                          <a:rPr lang="en-US" altLang="zh-CN" sz="24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4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400" i="1">
                            <a:solidFill>
                              <a:schemeClr val="tx1"/>
                            </a:solidFill>
                            <a:latin typeface="Cambria Math" panose="02040503050406030204" pitchFamily="18" charset="0"/>
                            <a:ea typeface="黑体" pitchFamily="49" charset="-122"/>
                            <a:cs typeface="Times New Roman" pitchFamily="18" charset="0"/>
                          </a:rPr>
                        </m:ctrlPr>
                      </m:dPr>
                      <m:e>
                        <m:r>
                          <a:rPr lang="en-US" altLang="zh-CN" sz="2400" b="0" i="1" smtClean="0">
                            <a:solidFill>
                              <a:schemeClr val="tx1"/>
                            </a:solidFill>
                            <a:latin typeface="Cambria Math" panose="02040503050406030204" pitchFamily="18" charset="0"/>
                            <a:ea typeface="黑体"/>
                          </a:rPr>
                          <m:t>𝑁</m:t>
                        </m:r>
                        <m:r>
                          <a:rPr lang="en-US" altLang="zh-CN" sz="2400" b="0" i="1" smtClean="0">
                            <a:solidFill>
                              <a:schemeClr val="tx1"/>
                            </a:solidFill>
                            <a:latin typeface="Cambria Math" panose="02040503050406030204" pitchFamily="18" charset="0"/>
                            <a:ea typeface="黑体"/>
                          </a:rPr>
                          <m:t>−</m:t>
                        </m:r>
                        <m:r>
                          <a:rPr lang="en-US" altLang="zh-CN" sz="2400" b="0" i="1" smtClean="0">
                            <a:solidFill>
                              <a:schemeClr val="tx1"/>
                            </a:solidFill>
                            <a:latin typeface="Cambria Math" panose="02040503050406030204" pitchFamily="18" charset="0"/>
                            <a:ea typeface="黑体"/>
                          </a:rPr>
                          <m:t>𝑚</m:t>
                        </m:r>
                      </m:e>
                    </m:d>
                    <m:r>
                      <a:rPr lang="en-US" altLang="zh-CN" sz="2400" i="1">
                        <a:solidFill>
                          <a:schemeClr val="tx1"/>
                        </a:solidFill>
                        <a:latin typeface="Cambria Math" panose="02040503050406030204" pitchFamily="18" charset="0"/>
                        <a:ea typeface="Cambria Math" panose="02040503050406030204" pitchFamily="18" charset="0"/>
                      </a:rPr>
                      <m:t> </m:t>
                    </m:r>
                  </m:oMath>
                </a14:m>
                <a:r>
                  <a:rPr lang="zh-CN" altLang="en-US" sz="2400" dirty="0">
                    <a:solidFill>
                      <a:schemeClr val="tx1"/>
                    </a:solidFill>
                    <a:latin typeface="黑体" pitchFamily="49" charset="-122"/>
                    <a:ea typeface="黑体" pitchFamily="49" charset="-122"/>
                    <a:cs typeface="Times New Roman" pitchFamily="18" charset="0"/>
                  </a:rPr>
                  <a:t>分布</a:t>
                </a:r>
                <a:endParaRPr lang="en-US" altLang="zh-CN" sz="2400" dirty="0">
                  <a:solidFill>
                    <a:schemeClr val="tx1"/>
                  </a:solidFill>
                  <a:latin typeface="黑体" pitchFamily="49" charset="-122"/>
                  <a:ea typeface="黑体" pitchFamily="49" charset="-122"/>
                  <a:cs typeface="Times New Roman" pitchFamily="18" charset="0"/>
                </a:endParaRPr>
              </a:p>
              <a:p>
                <a:pPr algn="just">
                  <a:buFont typeface="Courier New" panose="02070309020205020404" pitchFamily="49" charset="0"/>
                  <a:buChar char="o"/>
                </a:pPr>
                <a:r>
                  <a:rPr lang="zh-CN" altLang="en-US" sz="2400" dirty="0">
                    <a:solidFill>
                      <a:schemeClr val="tx1"/>
                    </a:solidFill>
                    <a:latin typeface="黑体" pitchFamily="49" charset="-122"/>
                    <a:ea typeface="黑体" pitchFamily="49" charset="-122"/>
                    <a:cs typeface="Times New Roman" pitchFamily="18" charset="0"/>
                  </a:rPr>
                  <a:t>若参数间存在</a:t>
                </a:r>
                <a:r>
                  <a:rPr lang="en-US" altLang="zh-CN" sz="2400" dirty="0">
                    <a:solidFill>
                      <a:schemeClr val="tx1"/>
                    </a:solidFill>
                    <a:latin typeface="黑体" pitchFamily="49" charset="-122"/>
                    <a:ea typeface="黑体" pitchFamily="49" charset="-122"/>
                    <a:cs typeface="Times New Roman" pitchFamily="18" charset="0"/>
                  </a:rPr>
                  <a:t>k</a:t>
                </a:r>
                <a:r>
                  <a:rPr lang="zh-CN" altLang="en-US" sz="2400" dirty="0">
                    <a:solidFill>
                      <a:schemeClr val="tx1"/>
                    </a:solidFill>
                    <a:latin typeface="黑体" pitchFamily="49" charset="-122"/>
                    <a:ea typeface="黑体" pitchFamily="49" charset="-122"/>
                    <a:cs typeface="Times New Roman" pitchFamily="18" charset="0"/>
                  </a:rPr>
                  <a:t>个独立的约束方程，则</a:t>
                </a:r>
                <a14:m>
                  <m:oMath xmlns:m="http://schemas.openxmlformats.org/officeDocument/2006/math">
                    <m:sSup>
                      <m:sSupPr>
                        <m:ctrlPr>
                          <a:rPr lang="en-US" altLang="zh-CN" sz="2400" i="1">
                            <a:solidFill>
                              <a:schemeClr val="tx1"/>
                            </a:solidFill>
                            <a:latin typeface="Cambria Math" panose="02040503050406030204" pitchFamily="18" charset="0"/>
                            <a:ea typeface="黑体" pitchFamily="49" charset="-122"/>
                            <a:cs typeface="Times New Roman" pitchFamily="18" charset="0"/>
                          </a:rPr>
                        </m:ctrlPr>
                      </m:sSupPr>
                      <m:e>
                        <m:r>
                          <a:rPr lang="en-US" altLang="zh-CN" sz="2400" b="0" i="1" smtClean="0">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4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4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400" i="1">
                                <a:solidFill>
                                  <a:schemeClr val="tx1"/>
                                </a:solidFill>
                                <a:latin typeface="Cambria Math" panose="02040503050406030204" pitchFamily="18" charset="0"/>
                                <a:ea typeface="黑体"/>
                              </a:rPr>
                            </m:ctrlPr>
                          </m:accPr>
                          <m:e>
                            <m:r>
                              <a:rPr lang="en-US" altLang="zh-CN" sz="2400" i="1">
                                <a:solidFill>
                                  <a:schemeClr val="tx1"/>
                                </a:solidFill>
                                <a:latin typeface="Cambria Math" panose="02040503050406030204" pitchFamily="18" charset="0"/>
                                <a:ea typeface="Cambria Math" panose="02040503050406030204" pitchFamily="18" charset="0"/>
                              </a:rPr>
                              <m:t>𝜗</m:t>
                            </m:r>
                          </m:e>
                        </m:acc>
                      </m:e>
                    </m:d>
                    <m:r>
                      <a:rPr lang="en-US" altLang="zh-CN" sz="2400" i="1">
                        <a:solidFill>
                          <a:schemeClr val="tx1"/>
                        </a:solidFill>
                        <a:latin typeface="Cambria Math" panose="02040503050406030204" pitchFamily="18" charset="0"/>
                        <a:ea typeface="Cambria Math" panose="02040503050406030204" pitchFamily="18" charset="0"/>
                      </a:rPr>
                      <m:t> </m:t>
                    </m:r>
                  </m:oMath>
                </a14:m>
                <a:r>
                  <a:rPr lang="zh-CN" altLang="en-US" sz="2400" dirty="0">
                    <a:solidFill>
                      <a:schemeClr val="tx1"/>
                    </a:solidFill>
                    <a:latin typeface="黑体" pitchFamily="49" charset="-122"/>
                    <a:ea typeface="黑体" pitchFamily="49" charset="-122"/>
                    <a:cs typeface="Times New Roman" pitchFamily="18" charset="0"/>
                  </a:rPr>
                  <a:t>满足</a:t>
                </a:r>
                <a14:m>
                  <m:oMath xmlns:m="http://schemas.openxmlformats.org/officeDocument/2006/math">
                    <m:sSup>
                      <m:sSupPr>
                        <m:ctrlPr>
                          <a:rPr lang="en-US" altLang="zh-CN" sz="2400" i="1">
                            <a:solidFill>
                              <a:schemeClr val="tx1"/>
                            </a:solidFill>
                            <a:latin typeface="Cambria Math" panose="02040503050406030204" pitchFamily="18" charset="0"/>
                            <a:ea typeface="黑体" pitchFamily="49" charset="-122"/>
                            <a:cs typeface="Times New Roman" pitchFamily="18" charset="0"/>
                          </a:rPr>
                        </m:ctrlPr>
                      </m:sSupPr>
                      <m:e>
                        <m:r>
                          <a:rPr lang="en-US" altLang="zh-CN" sz="24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4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400" i="1">
                            <a:solidFill>
                              <a:schemeClr val="tx1"/>
                            </a:solidFill>
                            <a:latin typeface="Cambria Math" panose="02040503050406030204" pitchFamily="18" charset="0"/>
                            <a:ea typeface="黑体" pitchFamily="49" charset="-122"/>
                            <a:cs typeface="Times New Roman" pitchFamily="18" charset="0"/>
                          </a:rPr>
                        </m:ctrlPr>
                      </m:dPr>
                      <m:e>
                        <m:r>
                          <a:rPr lang="en-US" altLang="zh-CN" sz="2400" i="1">
                            <a:solidFill>
                              <a:schemeClr val="tx1"/>
                            </a:solidFill>
                            <a:latin typeface="Cambria Math" panose="02040503050406030204" pitchFamily="18" charset="0"/>
                            <a:ea typeface="黑体"/>
                          </a:rPr>
                          <m:t>𝑁</m:t>
                        </m:r>
                        <m:r>
                          <a:rPr lang="en-US" altLang="zh-CN" sz="2400" i="1">
                            <a:solidFill>
                              <a:schemeClr val="tx1"/>
                            </a:solidFill>
                            <a:latin typeface="Cambria Math" panose="02040503050406030204" pitchFamily="18" charset="0"/>
                            <a:ea typeface="黑体"/>
                          </a:rPr>
                          <m:t>−</m:t>
                        </m:r>
                        <m:r>
                          <a:rPr lang="en-US" altLang="zh-CN" sz="2400" i="1">
                            <a:solidFill>
                              <a:schemeClr val="tx1"/>
                            </a:solidFill>
                            <a:latin typeface="Cambria Math" panose="02040503050406030204" pitchFamily="18" charset="0"/>
                            <a:ea typeface="黑体"/>
                          </a:rPr>
                          <m:t>𝑚</m:t>
                        </m:r>
                        <m:r>
                          <a:rPr lang="en-US" altLang="zh-CN" sz="2400" b="0" i="1" smtClean="0">
                            <a:solidFill>
                              <a:schemeClr val="tx1"/>
                            </a:solidFill>
                            <a:latin typeface="Cambria Math" panose="02040503050406030204" pitchFamily="18" charset="0"/>
                            <a:ea typeface="黑体"/>
                          </a:rPr>
                          <m:t>+</m:t>
                        </m:r>
                        <m:r>
                          <a:rPr lang="en-US" altLang="zh-CN" sz="2400" b="0" i="1" smtClean="0">
                            <a:solidFill>
                              <a:schemeClr val="tx1"/>
                            </a:solidFill>
                            <a:latin typeface="Cambria Math" panose="02040503050406030204" pitchFamily="18" charset="0"/>
                            <a:ea typeface="黑体"/>
                          </a:rPr>
                          <m:t>𝑘</m:t>
                        </m:r>
                      </m:e>
                    </m:d>
                  </m:oMath>
                </a14:m>
                <a:r>
                  <a:rPr lang="zh-CN" altLang="en-US" sz="2400" dirty="0">
                    <a:solidFill>
                      <a:schemeClr val="tx1"/>
                    </a:solidFill>
                    <a:latin typeface="黑体" pitchFamily="49" charset="-122"/>
                    <a:ea typeface="黑体" pitchFamily="49" charset="-122"/>
                    <a:cs typeface="Times New Roman" pitchFamily="18" charset="0"/>
                  </a:rPr>
                  <a:t>分布</a:t>
                </a:r>
                <a:endParaRPr lang="en-US" altLang="zh-CN" sz="2400" dirty="0">
                  <a:solidFill>
                    <a:schemeClr val="tx1"/>
                  </a:solidFill>
                  <a:latin typeface="黑体" pitchFamily="49" charset="-122"/>
                  <a:ea typeface="黑体" pitchFamily="49" charset="-122"/>
                  <a:cs typeface="Times New Roman" pitchFamily="18" charset="0"/>
                </a:endParaRPr>
              </a:p>
              <a:p>
                <a:pPr algn="just">
                  <a:buFont typeface="Courier New" panose="02070309020205020404" pitchFamily="49" charset="0"/>
                  <a:buChar char="o"/>
                </a:pPr>
                <a:endParaRPr lang="en-US" altLang="zh-CN" sz="2400" dirty="0">
                  <a:solidFill>
                    <a:schemeClr val="tx1"/>
                  </a:solidFill>
                  <a:latin typeface="黑体" pitchFamily="49" charset="-122"/>
                  <a:ea typeface="黑体" pitchFamily="49" charset="-122"/>
                  <a:cs typeface="Times New Roman" pitchFamily="18" charset="0"/>
                </a:endParaRPr>
              </a:p>
              <a:p>
                <a:pPr algn="just">
                  <a:buFont typeface="Arial" panose="020B0604020202020204" pitchFamily="34" charset="0"/>
                  <a:buChar char="•"/>
                </a:pPr>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转换为：</a:t>
                </a:r>
                <a:r>
                  <a:rPr lang="en-US" altLang="zh-CN" sz="2800" dirty="0">
                    <a:solidFill>
                      <a:schemeClr val="tx1"/>
                    </a:solidFill>
                    <a:ea typeface="黑体" pitchFamily="49" charset="-122"/>
                    <a:cs typeface="Times New Roman" pitchFamily="18" charset="0"/>
                  </a:rPr>
                  <a:t> </a:t>
                </a:r>
              </a:p>
              <a:p>
                <a:pPr marL="0" indent="0" algn="just">
                  <a:buNone/>
                </a:pPr>
                <a14:m>
                  <m:oMathPara xmlns:m="http://schemas.openxmlformats.org/officeDocument/2006/math">
                    <m:oMathParaPr>
                      <m:jc m:val="centerGroup"/>
                    </m:oMathParaPr>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e>
                      </m:d>
                      <m:r>
                        <a:rPr lang="en-US" altLang="zh-CN" sz="2800" i="1">
                          <a:solidFill>
                            <a:schemeClr val="tx1"/>
                          </a:solidFill>
                          <a:latin typeface="Cambria Math" panose="02040503050406030204" pitchFamily="18" charset="0"/>
                          <a:ea typeface="黑体" pitchFamily="49" charset="-122"/>
                          <a:cs typeface="Times New Roman" pitchFamily="18" charset="0"/>
                        </a:rPr>
                        <m:t>=</m:t>
                      </m:r>
                      <m:sSubSup>
                        <m:sSubSup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𝑄</m:t>
                          </m:r>
                        </m:e>
                        <m:sub>
                          <m:r>
                            <m:rPr>
                              <m:sty m:val="p"/>
                            </m:rPr>
                            <a:rPr lang="en-US" altLang="zh-CN" sz="2800" b="0" i="0" smtClean="0">
                              <a:solidFill>
                                <a:schemeClr val="tx1"/>
                              </a:solidFill>
                              <a:latin typeface="Cambria Math" panose="02040503050406030204" pitchFamily="18" charset="0"/>
                              <a:ea typeface="黑体" pitchFamily="49" charset="-122"/>
                              <a:cs typeface="Times New Roman" pitchFamily="18" charset="0"/>
                            </a:rPr>
                            <m:t>min</m:t>
                          </m:r>
                        </m:sub>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b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r>
                                <a:rPr lang="en-US" altLang="zh-CN" sz="2800" b="0" i="1" smtClean="0">
                                  <a:solidFill>
                                    <a:schemeClr val="tx1"/>
                                  </a:solidFill>
                                  <a:latin typeface="Cambria Math" panose="02040503050406030204" pitchFamily="18" charset="0"/>
                                  <a:ea typeface="Cambria Math" panose="02040503050406030204"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e>
                          </m:d>
                        </m:e>
                        <m:sup>
                          <m:r>
                            <m:rPr>
                              <m:sty m:val="p"/>
                            </m:rPr>
                            <a:rPr lang="en-US" altLang="zh-CN" sz="2800" b="0" i="0" smtClean="0">
                              <a:solidFill>
                                <a:schemeClr val="tx1"/>
                              </a:solidFill>
                              <a:latin typeface="Cambria Math" panose="02040503050406030204" pitchFamily="18" charset="0"/>
                              <a:ea typeface="黑体" pitchFamily="49" charset="-122"/>
                              <a:cs typeface="Times New Roman" pitchFamily="18" charset="0"/>
                            </a:rPr>
                            <m:t>T</m:t>
                          </m:r>
                        </m:sup>
                      </m:sSup>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𝑉</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sup>
                      </m:sSup>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e>
                      </m:d>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Cambria Math" panose="02040503050406030204" pitchFamily="18" charset="0"/>
                                </a:rPr>
                                <m:t>𝜗</m:t>
                              </m:r>
                            </m:e>
                          </m:acc>
                          <m:r>
                            <a:rPr lang="en-US" altLang="zh-CN" sz="2800" i="1">
                              <a:solidFill>
                                <a:schemeClr val="tx1"/>
                              </a:solidFill>
                              <a:latin typeface="Cambria Math" panose="02040503050406030204" pitchFamily="18" charset="0"/>
                              <a:ea typeface="Cambria Math" panose="02040503050406030204"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e>
                      </m:d>
                      <m:r>
                        <a:rPr lang="en-US" altLang="zh-CN" sz="2800" b="0" i="1" smtClean="0">
                          <a:solidFill>
                            <a:schemeClr val="tx1"/>
                          </a:solidFill>
                          <a:latin typeface="Cambria Math" panose="02040503050406030204" pitchFamily="18" charset="0"/>
                          <a:ea typeface="黑体"/>
                        </a:rPr>
                        <m:t>=</m:t>
                      </m:r>
                      <m:sSubSup>
                        <m:sSub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bSupPr>
                        <m:e>
                          <m:r>
                            <a:rPr lang="en-US" altLang="zh-CN" sz="2800" i="1">
                              <a:solidFill>
                                <a:schemeClr val="tx1"/>
                              </a:solidFill>
                              <a:latin typeface="Cambria Math" panose="02040503050406030204" pitchFamily="18" charset="0"/>
                              <a:ea typeface="黑体" pitchFamily="49" charset="-122"/>
                              <a:cs typeface="Times New Roman" pitchFamily="18" charset="0"/>
                            </a:rPr>
                            <m:t>𝑄</m:t>
                          </m:r>
                        </m:e>
                        <m:sub>
                          <m:r>
                            <m:rPr>
                              <m:sty m:val="p"/>
                            </m:rPr>
                            <a:rPr lang="en-US" altLang="zh-CN" sz="2800">
                              <a:solidFill>
                                <a:schemeClr val="tx1"/>
                              </a:solidFill>
                              <a:latin typeface="Cambria Math" panose="02040503050406030204" pitchFamily="18" charset="0"/>
                              <a:ea typeface="黑体" pitchFamily="49" charset="-122"/>
                              <a:cs typeface="Times New Roman" pitchFamily="18" charset="0"/>
                            </a:rPr>
                            <m:t>min</m:t>
                          </m:r>
                        </m:sub>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b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𝑎</m:t>
                      </m:r>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r>
                  <a:rPr lang="zh-CN" altLang="en-US" sz="2800" dirty="0">
                    <a:solidFill>
                      <a:schemeClr val="tx1"/>
                    </a:solidFill>
                    <a:latin typeface="黑体" pitchFamily="49" charset="-122"/>
                    <a:ea typeface="黑体" pitchFamily="49" charset="-122"/>
                    <a:cs typeface="Times New Roman" pitchFamily="18" charset="0"/>
                  </a:rPr>
                  <a:t>如果只包含</a:t>
                </a:r>
                <a:r>
                  <a:rPr lang="en-US" altLang="zh-CN" sz="2800" dirty="0">
                    <a:solidFill>
                      <a:schemeClr val="tx1"/>
                    </a:solidFill>
                    <a:latin typeface="黑体" pitchFamily="49" charset="-122"/>
                    <a:ea typeface="黑体" pitchFamily="49" charset="-122"/>
                    <a:cs typeface="Times New Roman" pitchFamily="18" charset="0"/>
                  </a:rPr>
                  <a:t>1</a:t>
                </a:r>
                <a:r>
                  <a:rPr lang="zh-CN" altLang="en-US" sz="2800" dirty="0">
                    <a:solidFill>
                      <a:schemeClr val="tx1"/>
                    </a:solidFill>
                    <a:latin typeface="黑体" pitchFamily="49" charset="-122"/>
                    <a:ea typeface="黑体" pitchFamily="49" charset="-122"/>
                    <a:cs typeface="Times New Roman" pitchFamily="18" charset="0"/>
                  </a:rPr>
                  <a:t>个未知参数时，</a:t>
                </a:r>
                <a:r>
                  <a:rPr lang="en-US" altLang="zh-CN" sz="2800" dirty="0">
                    <a:solidFill>
                      <a:schemeClr val="tx1"/>
                    </a:solidFill>
                    <a:ea typeface="黑体" pitchFamily="49" charset="-122"/>
                    <a:cs typeface="Times New Roman" pitchFamily="18" charset="0"/>
                  </a:rPr>
                  <a:t> </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r>
                          <a:rPr lang="en-US" altLang="zh-CN" sz="2800" i="1" smtClean="0">
                            <a:solidFill>
                              <a:schemeClr val="tx1"/>
                            </a:solidFill>
                            <a:latin typeface="Cambria Math" panose="02040503050406030204" pitchFamily="18" charset="0"/>
                            <a:ea typeface="Cambria Math" panose="02040503050406030204" pitchFamily="18" charset="0"/>
                          </a:rPr>
                          <m:t>𝜗</m:t>
                        </m:r>
                      </m:e>
                    </m:d>
                    <m:r>
                      <a:rPr lang="en-US" altLang="zh-CN" sz="2800" i="1">
                        <a:solidFill>
                          <a:schemeClr val="tx1"/>
                        </a:solidFill>
                        <a:latin typeface="Cambria Math" panose="02040503050406030204" pitchFamily="18" charset="0"/>
                        <a:ea typeface="黑体" pitchFamily="49" charset="-122"/>
                        <a:cs typeface="Times New Roman" pitchFamily="18" charset="0"/>
                      </a:rPr>
                      <m:t>=</m:t>
                    </m:r>
                    <m:sSubSup>
                      <m:sSub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bSupPr>
                      <m:e>
                        <m:r>
                          <a:rPr lang="en-US" altLang="zh-CN" sz="2800" i="1">
                            <a:solidFill>
                              <a:schemeClr val="tx1"/>
                            </a:solidFill>
                            <a:latin typeface="Cambria Math" panose="02040503050406030204" pitchFamily="18" charset="0"/>
                            <a:ea typeface="黑体" pitchFamily="49" charset="-122"/>
                            <a:cs typeface="Times New Roman" pitchFamily="18" charset="0"/>
                          </a:rPr>
                          <m:t>𝑄</m:t>
                        </m:r>
                      </m:e>
                      <m:sub>
                        <m:r>
                          <m:rPr>
                            <m:sty m:val="p"/>
                          </m:rPr>
                          <a:rPr lang="en-US" altLang="zh-CN" sz="2800">
                            <a:solidFill>
                              <a:schemeClr val="tx1"/>
                            </a:solidFill>
                            <a:latin typeface="Cambria Math" panose="02040503050406030204" pitchFamily="18" charset="0"/>
                            <a:ea typeface="黑体" pitchFamily="49" charset="-122"/>
                            <a:cs typeface="Times New Roman" pitchFamily="18" charset="0"/>
                          </a:rPr>
                          <m:t>min</m:t>
                        </m:r>
                      </m:sub>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b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r>
                              <a:rPr lang="en-US" altLang="zh-CN" sz="2800" i="1">
                                <a:solidFill>
                                  <a:schemeClr val="tx1"/>
                                </a:solidFill>
                                <a:latin typeface="Cambria Math" panose="02040503050406030204" pitchFamily="18" charset="0"/>
                                <a:ea typeface="黑体" pitchFamily="49" charset="-122"/>
                                <a:cs typeface="Times New Roman" pitchFamily="18" charset="0"/>
                              </a:rPr>
                              <m:t>)</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num>
                      <m:den>
                        <m:r>
                          <a:rPr lang="en-US" altLang="zh-CN" sz="2800" b="0" i="1" smtClean="0">
                            <a:solidFill>
                              <a:schemeClr val="tx1"/>
                            </a:solidFill>
                            <a:latin typeface="Cambria Math" panose="02040503050406030204" pitchFamily="18" charset="0"/>
                            <a:ea typeface="黑体" pitchFamily="49" charset="-122"/>
                            <a:cs typeface="Times New Roman" pitchFamily="18" charset="0"/>
                          </a:rPr>
                          <m:t>𝑉</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acc>
                          <m:accPr>
                            <m:chr m:val="̂"/>
                            <m:ctrlPr>
                              <a:rPr lang="zh-CN" altLang="en-US" sz="2800" i="1">
                                <a:solidFill>
                                  <a:srgbClr val="FF0000"/>
                                </a:solidFill>
                                <a:latin typeface="Cambria Math" panose="02040503050406030204" pitchFamily="18" charset="0"/>
                                <a:ea typeface="黑体"/>
                              </a:rPr>
                            </m:ctrlPr>
                          </m:accPr>
                          <m:e>
                            <m:r>
                              <a:rPr lang="zh-CN" altLang="en-US" sz="2800" i="1">
                                <a:solidFill>
                                  <a:srgbClr val="FF0000"/>
                                </a:solidFill>
                                <a:latin typeface="Cambria Math" panose="02040503050406030204" pitchFamily="18" charset="0"/>
                                <a:ea typeface="黑体"/>
                              </a:rPr>
                              <m:t>𝜗</m:t>
                            </m:r>
                          </m:e>
                        </m:acc>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den>
                    </m:f>
                  </m:oMath>
                </a14:m>
                <a:r>
                  <a:rPr lang="zh-CN" altLang="en-US" sz="2800" dirty="0">
                    <a:solidFill>
                      <a:schemeClr val="tx1"/>
                    </a:solidFill>
                    <a:latin typeface="黑体" pitchFamily="49" charset="-122"/>
                    <a:ea typeface="黑体" pitchFamily="49" charset="-122"/>
                    <a:cs typeface="Times New Roman" pitchFamily="18" charset="0"/>
                  </a:rPr>
                  <a:t>是关于</a:t>
                </a:r>
                <a14:m>
                  <m:oMath xmlns:m="http://schemas.openxmlformats.org/officeDocument/2006/math">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oMath>
                </a14:m>
                <a:r>
                  <a:rPr lang="zh-CN" altLang="en-US" sz="2800" dirty="0">
                    <a:solidFill>
                      <a:schemeClr val="tx1"/>
                    </a:solidFill>
                    <a:latin typeface="黑体" pitchFamily="49" charset="-122"/>
                    <a:ea typeface="黑体" pitchFamily="49" charset="-122"/>
                    <a:cs typeface="Times New Roman" pitchFamily="18" charset="0"/>
                  </a:rPr>
                  <a:t>的抛物线方程。</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4957D310-0132-6843-8ABD-7E64AFF1B79F}"/>
                  </a:ext>
                </a:extLst>
              </p:cNvPr>
              <p:cNvSpPr txBox="1">
                <a:spLocks noRot="1" noChangeAspect="1" noMove="1" noResize="1" noEditPoints="1" noAdjustHandles="1" noChangeArrowheads="1" noChangeShapeType="1" noTextEdit="1"/>
              </p:cNvSpPr>
              <p:nvPr/>
            </p:nvSpPr>
            <p:spPr>
              <a:xfrm>
                <a:off x="719605" y="1262336"/>
                <a:ext cx="10931112" cy="5595664"/>
              </a:xfrm>
              <a:prstGeom prst="rect">
                <a:avLst/>
              </a:prstGeom>
              <a:blipFill>
                <a:blip r:embed="rId2"/>
                <a:stretch>
                  <a:fillRect l="-1161" t="-2036" r="-1161"/>
                </a:stretch>
              </a:blipFill>
            </p:spPr>
            <p:txBody>
              <a:bodyPr/>
              <a:lstStyle/>
              <a:p>
                <a:r>
                  <a:rPr lang="en-US">
                    <a:noFill/>
                  </a:rPr>
                  <a:t> </a:t>
                </a:r>
              </a:p>
            </p:txBody>
          </p:sp>
        </mc:Fallback>
      </mc:AlternateContent>
    </p:spTree>
    <p:extLst>
      <p:ext uri="{BB962C8B-B14F-4D97-AF65-F5344CB8AC3E}">
        <p14:creationId xmlns:p14="http://schemas.microsoft.com/office/powerpoint/2010/main" val="2418648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CF0378-D328-2C40-9F01-992C6754938C}"/>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最小二乘法作区间估计</a:t>
            </a:r>
          </a:p>
        </p:txBody>
      </p:sp>
      <p:pic>
        <p:nvPicPr>
          <p:cNvPr id="4" name="Picture 3">
            <a:extLst>
              <a:ext uri="{FF2B5EF4-FFF2-40B4-BE49-F238E27FC236}">
                <a16:creationId xmlns:a16="http://schemas.microsoft.com/office/drawing/2014/main" id="{ED762023-5221-5B4E-82FE-5B881348C7FA}"/>
              </a:ext>
            </a:extLst>
          </p:cNvPr>
          <p:cNvPicPr>
            <a:picLocks noChangeAspect="1"/>
          </p:cNvPicPr>
          <p:nvPr/>
        </p:nvPicPr>
        <p:blipFill>
          <a:blip r:embed="rId2"/>
          <a:stretch>
            <a:fillRect/>
          </a:stretch>
        </p:blipFill>
        <p:spPr>
          <a:xfrm>
            <a:off x="6341461" y="1528630"/>
            <a:ext cx="5626100" cy="4241800"/>
          </a:xfrm>
          <a:prstGeom prst="rect">
            <a:avLst/>
          </a:prstGeom>
        </p:spPr>
      </p:pic>
      <p:pic>
        <p:nvPicPr>
          <p:cNvPr id="6" name="Picture 5">
            <a:extLst>
              <a:ext uri="{FF2B5EF4-FFF2-40B4-BE49-F238E27FC236}">
                <a16:creationId xmlns:a16="http://schemas.microsoft.com/office/drawing/2014/main" id="{AD6C4B84-8093-D043-8F61-E8834A9A3BF1}"/>
              </a:ext>
            </a:extLst>
          </p:cNvPr>
          <p:cNvPicPr>
            <a:picLocks noChangeAspect="1"/>
          </p:cNvPicPr>
          <p:nvPr/>
        </p:nvPicPr>
        <p:blipFill>
          <a:blip r:embed="rId3"/>
          <a:stretch>
            <a:fillRect/>
          </a:stretch>
        </p:blipFill>
        <p:spPr>
          <a:xfrm>
            <a:off x="474638" y="2041093"/>
            <a:ext cx="5871561" cy="1892487"/>
          </a:xfrm>
          <a:prstGeom prst="rect">
            <a:avLst/>
          </a:prstGeom>
        </p:spPr>
      </p:pic>
      <p:sp>
        <p:nvSpPr>
          <p:cNvPr id="7" name="TextBox 6">
            <a:extLst>
              <a:ext uri="{FF2B5EF4-FFF2-40B4-BE49-F238E27FC236}">
                <a16:creationId xmlns:a16="http://schemas.microsoft.com/office/drawing/2014/main" id="{9AABE289-2A3F-CE43-BC1C-F53487C11051}"/>
              </a:ext>
            </a:extLst>
          </p:cNvPr>
          <p:cNvSpPr txBox="1"/>
          <p:nvPr/>
        </p:nvSpPr>
        <p:spPr>
          <a:xfrm>
            <a:off x="7504386" y="2017986"/>
            <a:ext cx="1403131" cy="461665"/>
          </a:xfrm>
          <a:prstGeom prst="rect">
            <a:avLst/>
          </a:prstGeom>
          <a:noFill/>
        </p:spPr>
        <p:txBody>
          <a:bodyPr wrap="square" rtlCol="0">
            <a:spAutoFit/>
          </a:bodyPr>
          <a:lstStyle/>
          <a:p>
            <a:r>
              <a:rPr lang="en-US" sz="2400" dirty="0" err="1">
                <a:solidFill>
                  <a:srgbClr val="0070C0"/>
                </a:solidFill>
              </a:rPr>
              <a:t>DayaBay</a:t>
            </a:r>
            <a:endParaRPr lang="en-US" sz="2400" dirty="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A649DF-5ECB-DB4D-B90D-3C2419B34046}"/>
                  </a:ext>
                </a:extLst>
              </p:cNvPr>
              <p:cNvSpPr txBox="1"/>
              <p:nvPr/>
            </p:nvSpPr>
            <p:spPr>
              <a:xfrm>
                <a:off x="474638" y="4410945"/>
                <a:ext cx="6268265" cy="1836850"/>
              </a:xfrm>
              <a:prstGeom prst="rect">
                <a:avLst/>
              </a:prstGeom>
              <a:noFill/>
            </p:spPr>
            <p:txBody>
              <a:bodyPr wrap="square" rtlCol="0">
                <a:spAutoFit/>
              </a:bodyPr>
              <a:lstStyle/>
              <a:p>
                <a14:m>
                  <m:oMath xmlns:m="http://schemas.openxmlformats.org/officeDocument/2006/math">
                    <m:sSup>
                      <m:sSup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𝑄</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r>
                          <a:rPr lang="en-US" altLang="zh-CN" sz="2800" i="1" smtClean="0">
                            <a:solidFill>
                              <a:schemeClr val="tx1"/>
                            </a:solidFill>
                            <a:latin typeface="Cambria Math" panose="02040503050406030204" pitchFamily="18" charset="0"/>
                            <a:ea typeface="Cambria Math" panose="02040503050406030204" pitchFamily="18" charset="0"/>
                          </a:rPr>
                          <m:t>𝜗</m:t>
                        </m:r>
                      </m:e>
                    </m:d>
                    <m:r>
                      <a:rPr lang="en-US" altLang="zh-CN" sz="2800" i="1">
                        <a:solidFill>
                          <a:schemeClr val="tx1"/>
                        </a:solidFill>
                        <a:latin typeface="Cambria Math" panose="02040503050406030204" pitchFamily="18" charset="0"/>
                        <a:ea typeface="黑体" pitchFamily="49" charset="-122"/>
                        <a:cs typeface="Times New Roman" pitchFamily="18" charset="0"/>
                      </a:rPr>
                      <m:t>=</m:t>
                    </m:r>
                    <m:sSubSup>
                      <m:sSub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bSupPr>
                      <m:e>
                        <m:r>
                          <a:rPr lang="en-US" altLang="zh-CN" sz="2800" i="1">
                            <a:solidFill>
                              <a:schemeClr val="tx1"/>
                            </a:solidFill>
                            <a:latin typeface="Cambria Math" panose="02040503050406030204" pitchFamily="18" charset="0"/>
                            <a:ea typeface="黑体" pitchFamily="49" charset="-122"/>
                            <a:cs typeface="Times New Roman" pitchFamily="18" charset="0"/>
                          </a:rPr>
                          <m:t>𝑄</m:t>
                        </m:r>
                      </m:e>
                      <m:sub>
                        <m:r>
                          <m:rPr>
                            <m:sty m:val="p"/>
                          </m:rPr>
                          <a:rPr lang="en-US" altLang="zh-CN" sz="2800">
                            <a:solidFill>
                              <a:schemeClr val="tx1"/>
                            </a:solidFill>
                            <a:latin typeface="Cambria Math" panose="02040503050406030204" pitchFamily="18" charset="0"/>
                            <a:ea typeface="黑体" pitchFamily="49" charset="-122"/>
                            <a:cs typeface="Times New Roman" pitchFamily="18" charset="0"/>
                          </a:rPr>
                          <m:t>min</m:t>
                        </m:r>
                      </m:sub>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b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黑体" pitchFamily="49" charset="-122"/>
                        <a:cs typeface="Times New Roman" pitchFamily="18" charset="0"/>
                      </a:rPr>
                      <m:t>𝑎</m:t>
                    </m:r>
                  </m:oMath>
                </a14:m>
                <a:r>
                  <a:rPr lang="zh-CN" altLang="en-US" sz="2800" dirty="0">
                    <a:solidFill>
                      <a:schemeClr val="tx1"/>
                    </a:solidFill>
                    <a:latin typeface="黑体" pitchFamily="49" charset="-122"/>
                    <a:ea typeface="黑体" pitchFamily="49" charset="-122"/>
                    <a:cs typeface="Times New Roman" pitchFamily="18" charset="0"/>
                  </a:rPr>
                  <a:t>，</a:t>
                </a:r>
                <a:endParaRPr lang="en-US" altLang="zh-CN" sz="2800" dirty="0">
                  <a:solidFill>
                    <a:schemeClr val="tx1"/>
                  </a:solidFill>
                  <a:latin typeface="黑体" pitchFamily="49" charset="-122"/>
                  <a:ea typeface="黑体" pitchFamily="49" charset="-122"/>
                  <a:cs typeface="Times New Roman" pitchFamily="18" charset="0"/>
                </a:endParaRPr>
              </a:p>
              <a:p>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𝑎</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r>
                      <a:rPr lang="en-US" altLang="zh-CN" sz="2800" b="0" i="1" smtClean="0">
                        <a:solidFill>
                          <a:schemeClr val="tx1"/>
                        </a:solidFill>
                        <a:latin typeface="Cambria Math" panose="02040503050406030204" pitchFamily="18" charset="0"/>
                        <a:ea typeface="黑体" pitchFamily="49" charset="-122"/>
                        <a:cs typeface="Times New Roman" pitchFamily="18" charset="0"/>
                      </a:rPr>
                      <m:t>,   </m:t>
                    </m:r>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r>
                      <a:rPr lang="en-US" altLang="zh-CN" sz="2800" b="0" i="1" smtClean="0">
                        <a:solidFill>
                          <a:schemeClr val="tx1"/>
                        </a:solidFill>
                        <a:latin typeface="Cambria Math" panose="02040503050406030204" pitchFamily="18" charset="0"/>
                        <a:ea typeface="黑体" pitchFamily="49" charset="-122"/>
                        <a:cs typeface="Times New Roman" pitchFamily="18" charset="0"/>
                      </a:rPr>
                      <m:t>,    </m:t>
                    </m:r>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3</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oMath>
                </a14:m>
                <a:r>
                  <a:rPr lang="zh-CN" altLang="en-US" sz="2800" dirty="0">
                    <a:solidFill>
                      <a:schemeClr val="tx1"/>
                    </a:solidFill>
                    <a:latin typeface="黑体" pitchFamily="49" charset="-122"/>
                    <a:ea typeface="黑体" pitchFamily="49" charset="-122"/>
                    <a:cs typeface="Times New Roman" pitchFamily="18" charset="0"/>
                  </a:rPr>
                  <a:t>时对应的</a:t>
                </a:r>
                <a14:m>
                  <m:oMath xmlns:m="http://schemas.openxmlformats.org/officeDocument/2006/math">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oMath>
                </a14:m>
                <a:r>
                  <a:rPr lang="zh-CN" altLang="en-US" sz="2800" dirty="0">
                    <a:solidFill>
                      <a:schemeClr val="tx1"/>
                    </a:solidFill>
                    <a:latin typeface="黑体" pitchFamily="49" charset="-122"/>
                    <a:ea typeface="黑体" pitchFamily="49" charset="-122"/>
                    <a:cs typeface="Times New Roman" pitchFamily="18" charset="0"/>
                  </a:rPr>
                  <a:t>两个数值区间即是置信水平分别为</a:t>
                </a:r>
                <a:r>
                  <a:rPr lang="en-US" altLang="zh-CN" sz="2800" dirty="0">
                    <a:solidFill>
                      <a:schemeClr val="tx1"/>
                    </a:solidFill>
                    <a:latin typeface="黑体" pitchFamily="49" charset="-122"/>
                    <a:ea typeface="黑体" pitchFamily="49" charset="-122"/>
                    <a:cs typeface="Times New Roman" pitchFamily="18" charset="0"/>
                  </a:rPr>
                  <a:t>68.3%</a:t>
                </a:r>
                <a:r>
                  <a:rPr lang="zh-CN" altLang="en-US" sz="2800" dirty="0">
                    <a:solidFill>
                      <a:schemeClr val="tx1"/>
                    </a:solidFill>
                    <a:latin typeface="黑体" pitchFamily="49" charset="-122"/>
                    <a:ea typeface="黑体" pitchFamily="49" charset="-122"/>
                    <a:cs typeface="Times New Roman" pitchFamily="18" charset="0"/>
                  </a:rPr>
                  <a:t>， </a:t>
                </a:r>
                <a:r>
                  <a:rPr lang="en-US" altLang="zh-CN" sz="2800" dirty="0">
                    <a:solidFill>
                      <a:schemeClr val="tx1"/>
                    </a:solidFill>
                    <a:latin typeface="黑体" pitchFamily="49" charset="-122"/>
                    <a:ea typeface="黑体" pitchFamily="49" charset="-122"/>
                    <a:cs typeface="Times New Roman" pitchFamily="18" charset="0"/>
                  </a:rPr>
                  <a:t>95.4%</a:t>
                </a:r>
                <a:r>
                  <a:rPr lang="zh-CN" altLang="en-US" sz="2800" dirty="0">
                    <a:solidFill>
                      <a:schemeClr val="tx1"/>
                    </a:solidFill>
                    <a:latin typeface="黑体" pitchFamily="49" charset="-122"/>
                    <a:ea typeface="黑体" pitchFamily="49" charset="-122"/>
                    <a:cs typeface="Times New Roman" pitchFamily="18" charset="0"/>
                  </a:rPr>
                  <a:t>，</a:t>
                </a:r>
                <a:r>
                  <a:rPr lang="en-US" altLang="zh-CN" sz="2800" dirty="0">
                    <a:solidFill>
                      <a:schemeClr val="tx1"/>
                    </a:solidFill>
                    <a:latin typeface="黑体" pitchFamily="49" charset="-122"/>
                    <a:ea typeface="黑体" pitchFamily="49" charset="-122"/>
                    <a:cs typeface="Times New Roman" pitchFamily="18" charset="0"/>
                  </a:rPr>
                  <a:t>99.7%</a:t>
                </a:r>
                <a:r>
                  <a:rPr lang="zh-CN" altLang="en-US" sz="2800" dirty="0">
                    <a:solidFill>
                      <a:schemeClr val="tx1"/>
                    </a:solidFill>
                    <a:latin typeface="黑体" pitchFamily="49" charset="-122"/>
                    <a:ea typeface="黑体" pitchFamily="49" charset="-122"/>
                    <a:cs typeface="Times New Roman" pitchFamily="18" charset="0"/>
                  </a:rPr>
                  <a:t>的置信区间。</a:t>
                </a:r>
                <a:endParaRPr lang="en-US" altLang="zh-CN" sz="2800" dirty="0">
                  <a:solidFill>
                    <a:srgbClr val="095BA8"/>
                  </a:solidFill>
                  <a:latin typeface="黑体"/>
                  <a:ea typeface="黑体"/>
                  <a:cs typeface="黑体"/>
                </a:endParaRPr>
              </a:p>
            </p:txBody>
          </p:sp>
        </mc:Choice>
        <mc:Fallback xmlns="">
          <p:sp>
            <p:nvSpPr>
              <p:cNvPr id="8" name="TextBox 7">
                <a:extLst>
                  <a:ext uri="{FF2B5EF4-FFF2-40B4-BE49-F238E27FC236}">
                    <a16:creationId xmlns:a16="http://schemas.microsoft.com/office/drawing/2014/main" id="{88A649DF-5ECB-DB4D-B90D-3C2419B34046}"/>
                  </a:ext>
                </a:extLst>
              </p:cNvPr>
              <p:cNvSpPr txBox="1">
                <a:spLocks noRot="1" noChangeAspect="1" noMove="1" noResize="1" noEditPoints="1" noAdjustHandles="1" noChangeArrowheads="1" noChangeShapeType="1" noTextEdit="1"/>
              </p:cNvSpPr>
              <p:nvPr/>
            </p:nvSpPr>
            <p:spPr>
              <a:xfrm>
                <a:off x="474638" y="4410945"/>
                <a:ext cx="6268265" cy="1836850"/>
              </a:xfrm>
              <a:prstGeom prst="rect">
                <a:avLst/>
              </a:prstGeom>
              <a:blipFill>
                <a:blip r:embed="rId4"/>
                <a:stretch>
                  <a:fillRect l="-1818" t="-3425" r="-4242" b="-8219"/>
                </a:stretch>
              </a:blipFill>
            </p:spPr>
            <p:txBody>
              <a:bodyPr/>
              <a:lstStyle/>
              <a:p>
                <a:r>
                  <a:rPr lang="en-US">
                    <a:noFill/>
                  </a:rPr>
                  <a:t> </a:t>
                </a:r>
              </a:p>
            </p:txBody>
          </p:sp>
        </mc:Fallback>
      </mc:AlternateContent>
    </p:spTree>
    <p:extLst>
      <p:ext uri="{BB962C8B-B14F-4D97-AF65-F5344CB8AC3E}">
        <p14:creationId xmlns:p14="http://schemas.microsoft.com/office/powerpoint/2010/main" val="404778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4</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什么是统计（</a:t>
            </a:r>
            <a:r>
              <a:rPr kumimoji="1" lang="en-US" altLang="zh-CN" b="1" dirty="0">
                <a:solidFill>
                  <a:srgbClr val="003399"/>
                </a:solidFill>
                <a:effectLst>
                  <a:outerShdw blurRad="38100" dist="38100" dir="2700000" algn="tl">
                    <a:srgbClr val="C0C0C0"/>
                  </a:outerShdw>
                </a:effectLst>
                <a:latin typeface="黑体" pitchFamily="49" charset="-122"/>
                <a:ea typeface="黑体" pitchFamily="49" charset="-122"/>
              </a:rPr>
              <a:t>Statistics</a:t>
            </a: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a:t>
            </a:r>
            <a:r>
              <a:rPr kumimoji="1" lang="en-US" altLang="zh-CN" b="1" dirty="0">
                <a:solidFill>
                  <a:srgbClr val="003399"/>
                </a:solidFill>
                <a:effectLst>
                  <a:outerShdw blurRad="38100" dist="38100" dir="2700000" algn="tl">
                    <a:srgbClr val="C0C0C0"/>
                  </a:outerShdw>
                </a:effectLst>
                <a:latin typeface="黑体" pitchFamily="49" charset="-122"/>
                <a:ea typeface="黑体" pitchFamily="49" charset="-122"/>
              </a:rPr>
              <a:t>?</a:t>
            </a:r>
            <a:endPar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endParaRPr>
          </a:p>
        </p:txBody>
      </p:sp>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249858"/>
            <a:ext cx="10090325" cy="497557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en-US" altLang="zh-CN" sz="2800" dirty="0" err="1">
                <a:solidFill>
                  <a:srgbClr val="000000"/>
                </a:solidFill>
                <a:latin typeface="黑体" pitchFamily="49" charset="-122"/>
                <a:ea typeface="黑体" pitchFamily="49" charset="-122"/>
                <a:cs typeface="Times New Roman" pitchFamily="18" charset="0"/>
              </a:rPr>
              <a:t>chatGPT</a:t>
            </a:r>
            <a:r>
              <a:rPr lang="en-US" altLang="zh-CN" sz="2800" dirty="0">
                <a:solidFill>
                  <a:srgbClr val="000000"/>
                </a:solidFill>
                <a:latin typeface="黑体" pitchFamily="49" charset="-122"/>
                <a:ea typeface="黑体" pitchFamily="49" charset="-122"/>
                <a:cs typeface="Times New Roman" pitchFamily="18" charset="0"/>
              </a:rPr>
              <a:t>: </a:t>
            </a:r>
            <a:r>
              <a:rPr lang="en-US" sz="2800" dirty="0"/>
              <a:t>Statistics is a branch of mathematics that deals with collecting, analyzing, interpreting, presenting, and organizing data. It involves methods and techniques for summarizing and describing data, making inferences and predictions based on data, and testing hypotheses. Statistics is widely used in various fields, such as business, economics, social sciences, medicine, and many others, to make informed decisions and draw meaningful conclusions from data.</a:t>
            </a:r>
          </a:p>
          <a:p>
            <a:pPr algn="just"/>
            <a:r>
              <a:rPr lang="zh-CN" altLang="en-US" sz="2800" dirty="0">
                <a:solidFill>
                  <a:srgbClr val="FF0000"/>
                </a:solidFill>
                <a:latin typeface="黑体"/>
                <a:ea typeface="黑体"/>
                <a:cs typeface="黑体"/>
              </a:rPr>
              <a:t> </a:t>
            </a:r>
            <a:r>
              <a:rPr lang="zh-CN" altLang="en-US" sz="2800" dirty="0">
                <a:solidFill>
                  <a:srgbClr val="000000"/>
                </a:solidFill>
                <a:latin typeface="黑体" pitchFamily="49" charset="-122"/>
                <a:ea typeface="黑体" pitchFamily="49" charset="-122"/>
                <a:cs typeface="Times New Roman" pitchFamily="18" charset="0"/>
              </a:rPr>
              <a:t>在粒子物理中，统计是一种实验数据分析的共通语言，是用以分析、诠释实验数据，表述物理结果的数学工具。</a:t>
            </a:r>
            <a:endParaRPr lang="en-US" altLang="zh-CN" sz="2800" dirty="0">
              <a:solidFill>
                <a:srgbClr val="000000"/>
              </a:solidFill>
              <a:latin typeface="黑体" pitchFamily="49" charset="-122"/>
              <a:ea typeface="黑体" pitchFamily="49" charset="-122"/>
              <a:cs typeface="Times New Roman" pitchFamily="18" charset="0"/>
            </a:endParaRPr>
          </a:p>
        </p:txBody>
      </p:sp>
    </p:spTree>
    <p:extLst>
      <p:ext uri="{BB962C8B-B14F-4D97-AF65-F5344CB8AC3E}">
        <p14:creationId xmlns:p14="http://schemas.microsoft.com/office/powerpoint/2010/main" val="111978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27788" y="1907390"/>
            <a:ext cx="6936425" cy="657515"/>
            <a:chOff x="515200" y="462880"/>
            <a:chExt cx="6936425" cy="657515"/>
          </a:xfrm>
          <a:noFill/>
        </p:grpSpPr>
        <p:sp>
          <p:nvSpPr>
            <p:cNvPr id="4" name="圆角矩形 3"/>
            <p:cNvSpPr/>
            <p:nvPr/>
          </p:nvSpPr>
          <p:spPr>
            <a:xfrm>
              <a:off x="515200" y="462880"/>
              <a:ext cx="6936425" cy="657515"/>
            </a:xfrm>
            <a:prstGeom prst="roundRect">
              <a:avLst/>
            </a:prstGeom>
            <a:noFill/>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5" name="圆角矩形 4"/>
            <p:cNvSpPr/>
            <p:nvPr/>
          </p:nvSpPr>
          <p:spPr>
            <a:xfrm>
              <a:off x="547297" y="494977"/>
              <a:ext cx="6872231" cy="593321"/>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solidFill>
                    <a:schemeClr val="tx1"/>
                  </a:solidFill>
                  <a:latin typeface="黑体" pitchFamily="49" charset="-122"/>
                  <a:ea typeface="黑体" pitchFamily="49" charset="-122"/>
                </a:rPr>
                <a:t>参数估计</a:t>
              </a:r>
            </a:p>
          </p:txBody>
        </p:sp>
      </p:grpSp>
      <p:grpSp>
        <p:nvGrpSpPr>
          <p:cNvPr id="37892" name="组合 5"/>
          <p:cNvGrpSpPr>
            <a:grpSpLocks/>
          </p:cNvGrpSpPr>
          <p:nvPr/>
        </p:nvGrpSpPr>
        <p:grpSpPr bwMode="auto">
          <a:xfrm>
            <a:off x="2627314" y="2771776"/>
            <a:ext cx="6937375" cy="657225"/>
            <a:chOff x="515200" y="1202585"/>
            <a:chExt cx="6936425" cy="657515"/>
          </a:xfrm>
        </p:grpSpPr>
        <p:sp>
          <p:nvSpPr>
            <p:cNvPr id="7" name="圆角矩形 6"/>
            <p:cNvSpPr/>
            <p:nvPr/>
          </p:nvSpPr>
          <p:spPr>
            <a:xfrm>
              <a:off x="515200" y="1202585"/>
              <a:ext cx="6936425" cy="657515"/>
            </a:xfrm>
            <a:prstGeom prst="roundRect">
              <a:avLst/>
            </a:pr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圆角矩形 6"/>
            <p:cNvSpPr/>
            <p:nvPr/>
          </p:nvSpPr>
          <p:spPr>
            <a:xfrm>
              <a:off x="546946" y="1234349"/>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r>
                <a:rPr lang="zh-CN" altLang="en-US" sz="3200" dirty="0">
                  <a:solidFill>
                    <a:schemeClr val="tx1"/>
                  </a:solidFill>
                  <a:latin typeface="黑体" pitchFamily="49" charset="-122"/>
                  <a:ea typeface="黑体" pitchFamily="49" charset="-122"/>
                </a:rPr>
                <a:t>区间估计</a:t>
              </a:r>
            </a:p>
          </p:txBody>
        </p:sp>
      </p:grpSp>
      <p:grpSp>
        <p:nvGrpSpPr>
          <p:cNvPr id="37893" name="组合 11"/>
          <p:cNvGrpSpPr>
            <a:grpSpLocks/>
          </p:cNvGrpSpPr>
          <p:nvPr/>
        </p:nvGrpSpPr>
        <p:grpSpPr bwMode="auto">
          <a:xfrm>
            <a:off x="2627314" y="3635376"/>
            <a:ext cx="6937375" cy="657225"/>
            <a:chOff x="515200" y="2681996"/>
            <a:chExt cx="6936425" cy="657515"/>
          </a:xfrm>
        </p:grpSpPr>
        <p:sp>
          <p:nvSpPr>
            <p:cNvPr id="13" name="圆角矩形 12"/>
            <p:cNvSpPr/>
            <p:nvPr/>
          </p:nvSpPr>
          <p:spPr>
            <a:xfrm>
              <a:off x="515200" y="2681996"/>
              <a:ext cx="6936425" cy="657515"/>
            </a:xfrm>
            <a:prstGeom prst="roundRect">
              <a:avLst/>
            </a:prstGeom>
            <a:solidFill>
              <a:srgbClr val="0070C0">
                <a:alpha val="90000"/>
              </a:srgb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圆角矩形 10"/>
            <p:cNvSpPr/>
            <p:nvPr/>
          </p:nvSpPr>
          <p:spPr>
            <a:xfrm>
              <a:off x="546946" y="2713760"/>
              <a:ext cx="6872934" cy="5939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1920" tIns="121920" rIns="121920" bIns="121920" spcCol="1270" anchor="ctr"/>
            <a:lstStyle/>
            <a:p>
              <a:pPr algn="ctr" defTabSz="1422400" fontAlgn="auto">
                <a:lnSpc>
                  <a:spcPct val="90000"/>
                </a:lnSpc>
                <a:spcAft>
                  <a:spcPct val="35000"/>
                </a:spcAft>
                <a:defRPr/>
              </a:pPr>
              <a:endParaRPr lang="zh-CN" altLang="en-US" sz="3200" dirty="0">
                <a:latin typeface="黑体" pitchFamily="49" charset="-122"/>
                <a:ea typeface="黑体" pitchFamily="49" charset="-122"/>
              </a:endParaRPr>
            </a:p>
          </p:txBody>
        </p:sp>
      </p:grpSp>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9" name="Rectangle 8"/>
          <p:cNvSpPr/>
          <p:nvPr/>
        </p:nvSpPr>
        <p:spPr>
          <a:xfrm>
            <a:off x="4079776" y="3717033"/>
            <a:ext cx="4032448" cy="543739"/>
          </a:xfrm>
          <a:prstGeom prst="rect">
            <a:avLst/>
          </a:prstGeom>
        </p:spPr>
        <p:txBody>
          <a:bodyPr wrap="square">
            <a:spAutoFit/>
          </a:bodyPr>
          <a:lstStyle/>
          <a:p>
            <a:pPr algn="ctr" defTabSz="1422400" fontAlgn="auto">
              <a:lnSpc>
                <a:spcPct val="90000"/>
              </a:lnSpc>
              <a:spcAft>
                <a:spcPct val="35000"/>
              </a:spcAft>
              <a:defRPr/>
            </a:pPr>
            <a:r>
              <a:rPr lang="zh-CN" altLang="en-US" sz="3200" dirty="0">
                <a:solidFill>
                  <a:schemeClr val="bg1"/>
                </a:solidFill>
                <a:latin typeface="黑体" pitchFamily="49" charset="-122"/>
                <a:ea typeface="黑体" pitchFamily="49" charset="-122"/>
              </a:rPr>
              <a:t>假设检验</a:t>
            </a:r>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40</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统计分析</a:t>
            </a:r>
          </a:p>
        </p:txBody>
      </p:sp>
    </p:spTree>
    <p:extLst>
      <p:ext uri="{BB962C8B-B14F-4D97-AF65-F5344CB8AC3E}">
        <p14:creationId xmlns:p14="http://schemas.microsoft.com/office/powerpoint/2010/main" val="309791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D3C0807-4BA0-CA46-B53D-437F73F4F5E6}"/>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假设检验</a:t>
            </a:r>
          </a:p>
        </p:txBody>
      </p:sp>
      <p:sp>
        <p:nvSpPr>
          <p:cNvPr id="3" name="Content Placeholder 2">
            <a:extLst>
              <a:ext uri="{FF2B5EF4-FFF2-40B4-BE49-F238E27FC236}">
                <a16:creationId xmlns:a16="http://schemas.microsoft.com/office/drawing/2014/main" id="{3A49CE96-BC2E-2440-AAB0-E71EBC8D58AD}"/>
              </a:ext>
            </a:extLst>
          </p:cNvPr>
          <p:cNvSpPr txBox="1">
            <a:spLocks/>
          </p:cNvSpPr>
          <p:nvPr/>
        </p:nvSpPr>
        <p:spPr>
          <a:xfrm>
            <a:off x="577714" y="1997072"/>
            <a:ext cx="11199125"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参数检验</a:t>
            </a:r>
            <a:r>
              <a:rPr lang="zh-CN" altLang="en-US" sz="2800" dirty="0">
                <a:solidFill>
                  <a:schemeClr val="tx1"/>
                </a:solidFill>
                <a:latin typeface="黑体"/>
                <a:ea typeface="黑体"/>
                <a:cs typeface="黑体"/>
              </a:rPr>
              <a:t>：分布函数形式已知，检验某个参数是否等于某个规定值</a:t>
            </a:r>
            <a:endParaRPr lang="en-US" altLang="zh-CN" sz="2800" dirty="0">
              <a:solidFill>
                <a:schemeClr val="tx1"/>
              </a:solidFill>
              <a:latin typeface="黑体" pitchFamily="49" charset="-122"/>
              <a:ea typeface="黑体" pitchFamily="49" charset="-122"/>
              <a:cs typeface="Times New Roman" pitchFamily="18" charset="0"/>
            </a:endParaRPr>
          </a:p>
        </p:txBody>
      </p:sp>
      <p:sp>
        <p:nvSpPr>
          <p:cNvPr id="4" name="Content Placeholder 2">
            <a:extLst>
              <a:ext uri="{FF2B5EF4-FFF2-40B4-BE49-F238E27FC236}">
                <a16:creationId xmlns:a16="http://schemas.microsoft.com/office/drawing/2014/main" id="{C142B492-E6A8-AC43-A14E-57338F5EFD49}"/>
              </a:ext>
            </a:extLst>
          </p:cNvPr>
          <p:cNvSpPr txBox="1">
            <a:spLocks/>
          </p:cNvSpPr>
          <p:nvPr/>
        </p:nvSpPr>
        <p:spPr>
          <a:xfrm>
            <a:off x="577714" y="2713036"/>
            <a:ext cx="11199125" cy="1212578"/>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非参数检验</a:t>
            </a:r>
            <a:r>
              <a:rPr lang="zh-CN" altLang="en-US" sz="2800" dirty="0">
                <a:solidFill>
                  <a:schemeClr val="tx1"/>
                </a:solidFill>
                <a:latin typeface="黑体"/>
                <a:ea typeface="黑体"/>
                <a:cs typeface="黑体"/>
              </a:rPr>
              <a:t>：检验随机变量的分布是否具有某个特定的函数形式，或是检验两个总体是否具有相同的分布。</a:t>
            </a:r>
            <a:endParaRPr lang="en-US" altLang="zh-CN" sz="2800" dirty="0">
              <a:solidFill>
                <a:schemeClr val="tx1"/>
              </a:solidFill>
              <a:latin typeface="黑体" pitchFamily="49" charset="-122"/>
              <a:ea typeface="黑体" pitchFamily="49" charset="-122"/>
              <a:cs typeface="Times New Roman" pitchFamily="18" charset="0"/>
            </a:endParaRPr>
          </a:p>
        </p:txBody>
      </p:sp>
      <p:sp>
        <p:nvSpPr>
          <p:cNvPr id="5" name="Content Placeholder 2">
            <a:extLst>
              <a:ext uri="{FF2B5EF4-FFF2-40B4-BE49-F238E27FC236}">
                <a16:creationId xmlns:a16="http://schemas.microsoft.com/office/drawing/2014/main" id="{00F9E0D9-7018-214D-B6F4-89AB66F2212B}"/>
              </a:ext>
            </a:extLst>
          </p:cNvPr>
          <p:cNvSpPr txBox="1">
            <a:spLocks/>
          </p:cNvSpPr>
          <p:nvPr/>
        </p:nvSpPr>
        <p:spPr>
          <a:xfrm>
            <a:off x="577714" y="1281108"/>
            <a:ext cx="11199125"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根据检验的对象，可分为参数检验和非参数检验两类</a:t>
            </a:r>
            <a:endParaRPr lang="en-US" altLang="zh-CN" sz="2800" dirty="0">
              <a:solidFill>
                <a:schemeClr val="tx1"/>
              </a:solidFill>
              <a:latin typeface="黑体" pitchFamily="49" charset="-122"/>
              <a:ea typeface="黑体" pitchFamily="49" charset="-122"/>
              <a:cs typeface="Times New Roman"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5940B60-02A5-D54D-846B-5FA16D4919FC}"/>
                  </a:ext>
                </a:extLst>
              </p:cNvPr>
              <p:cNvSpPr txBox="1"/>
              <p:nvPr/>
            </p:nvSpPr>
            <p:spPr>
              <a:xfrm>
                <a:off x="1303280" y="3925614"/>
                <a:ext cx="10473559" cy="2677656"/>
              </a:xfrm>
              <a:prstGeom prst="rect">
                <a:avLst/>
              </a:prstGeom>
              <a:noFill/>
            </p:spPr>
            <p:txBody>
              <a:bodyPr wrap="square" rtlCol="0">
                <a:spAutoFit/>
              </a:bodyPr>
              <a:lstStyle/>
              <a:p>
                <a:r>
                  <a:rPr lang="zh-CN" altLang="en-US" sz="2800" dirty="0">
                    <a:solidFill>
                      <a:srgbClr val="095BA8"/>
                    </a:solidFill>
                    <a:latin typeface="黑体"/>
                    <a:ea typeface="黑体"/>
                    <a:cs typeface="黑体"/>
                  </a:rPr>
                  <a:t>例如：方向相反的高能量正负电子对撞，产生一对</a:t>
                </a:r>
                <a:r>
                  <a:rPr lang="en-US" altLang="zh-CN" sz="2800" dirty="0">
                    <a:solidFill>
                      <a:srgbClr val="095BA8"/>
                    </a:solidFill>
                    <a:latin typeface="黑体"/>
                    <a:ea typeface="黑体"/>
                    <a:cs typeface="黑体"/>
                  </a:rPr>
                  <a:t>µ</a:t>
                </a:r>
                <a:r>
                  <a:rPr lang="zh-CN" altLang="en-US" sz="2800" dirty="0">
                    <a:solidFill>
                      <a:srgbClr val="095BA8"/>
                    </a:solidFill>
                    <a:latin typeface="黑体"/>
                    <a:ea typeface="黑体"/>
                    <a:cs typeface="黑体"/>
                  </a:rPr>
                  <a:t>子</a:t>
                </a:r>
                <a:endParaRPr lang="en-US" altLang="zh-CN" sz="2800" dirty="0">
                  <a:solidFill>
                    <a:srgbClr val="095BA8"/>
                  </a:solidFill>
                  <a:latin typeface="黑体"/>
                  <a:ea typeface="黑体"/>
                  <a:cs typeface="黑体"/>
                </a:endParaRPr>
              </a:p>
              <a:p>
                <a:pPr/>
                <a14:m>
                  <m:oMathPara xmlns:m="http://schemas.openxmlformats.org/officeDocument/2006/math">
                    <m:oMathParaPr>
                      <m:jc m:val="centerGroup"/>
                    </m:oMathParaPr>
                    <m:oMath xmlns:m="http://schemas.openxmlformats.org/officeDocument/2006/math">
                      <m:sSup>
                        <m:sSupPr>
                          <m:ctrlPr>
                            <a:rPr lang="en-US" altLang="zh-CN" sz="2800" i="1" smtClean="0">
                              <a:solidFill>
                                <a:srgbClr val="095BA8"/>
                              </a:solidFill>
                              <a:latin typeface="Cambria Math" panose="02040503050406030204" pitchFamily="18" charset="0"/>
                              <a:ea typeface="黑体"/>
                            </a:rPr>
                          </m:ctrlPr>
                        </m:sSupPr>
                        <m:e>
                          <m:r>
                            <a:rPr lang="en-US" altLang="zh-CN" sz="2800" b="0" i="1" smtClean="0">
                              <a:solidFill>
                                <a:srgbClr val="095BA8"/>
                              </a:solidFill>
                              <a:latin typeface="Cambria Math" panose="02040503050406030204" pitchFamily="18" charset="0"/>
                              <a:ea typeface="黑体"/>
                            </a:rPr>
                            <m:t>𝑒</m:t>
                          </m:r>
                        </m:e>
                        <m:sup>
                          <m:r>
                            <a:rPr lang="en-US" altLang="zh-CN" sz="2800" b="0" i="1" smtClean="0">
                              <a:solidFill>
                                <a:srgbClr val="095BA8"/>
                              </a:solidFill>
                              <a:latin typeface="Cambria Math" panose="02040503050406030204" pitchFamily="18" charset="0"/>
                              <a:ea typeface="黑体"/>
                            </a:rPr>
                            <m:t>+</m:t>
                          </m:r>
                        </m:sup>
                      </m:sSup>
                      <m:r>
                        <a:rPr lang="en-US" altLang="zh-CN" sz="2800" b="0" i="1" smtClean="0">
                          <a:solidFill>
                            <a:srgbClr val="095BA8"/>
                          </a:solidFill>
                          <a:latin typeface="Cambria Math" panose="02040503050406030204" pitchFamily="18" charset="0"/>
                          <a:ea typeface="黑体"/>
                        </a:rPr>
                        <m:t>+</m:t>
                      </m:r>
                      <m:sSup>
                        <m:sSupPr>
                          <m:ctrlPr>
                            <a:rPr lang="en-US" altLang="zh-CN" sz="2800" i="1" smtClean="0">
                              <a:solidFill>
                                <a:srgbClr val="095BA8"/>
                              </a:solidFill>
                              <a:latin typeface="Cambria Math" panose="02040503050406030204" pitchFamily="18" charset="0"/>
                              <a:ea typeface="黑体"/>
                            </a:rPr>
                          </m:ctrlPr>
                        </m:sSupPr>
                        <m:e>
                          <m:r>
                            <a:rPr lang="en-US" altLang="zh-CN" sz="2800" b="0" i="1" smtClean="0">
                              <a:solidFill>
                                <a:srgbClr val="095BA8"/>
                              </a:solidFill>
                              <a:latin typeface="Cambria Math" panose="02040503050406030204" pitchFamily="18" charset="0"/>
                              <a:ea typeface="黑体"/>
                            </a:rPr>
                            <m:t>𝑒</m:t>
                          </m:r>
                        </m:e>
                        <m:sup>
                          <m:r>
                            <a:rPr lang="en-US" altLang="zh-CN" sz="2800" b="0" i="1" smtClean="0">
                              <a:solidFill>
                                <a:srgbClr val="095BA8"/>
                              </a:solidFill>
                              <a:latin typeface="Cambria Math" panose="02040503050406030204" pitchFamily="18" charset="0"/>
                              <a:ea typeface="黑体"/>
                            </a:rPr>
                            <m:t>−</m:t>
                          </m:r>
                        </m:sup>
                      </m:sSup>
                      <m:r>
                        <a:rPr lang="en-US" altLang="zh-CN" sz="2800" b="0" i="1" smtClean="0">
                          <a:solidFill>
                            <a:srgbClr val="095BA8"/>
                          </a:solidFill>
                          <a:latin typeface="Cambria Math" panose="02040503050406030204" pitchFamily="18" charset="0"/>
                          <a:ea typeface="Cambria Math" panose="02040503050406030204" pitchFamily="18" charset="0"/>
                        </a:rPr>
                        <m:t>→</m:t>
                      </m:r>
                      <m:sSup>
                        <m:sSupPr>
                          <m:ctrlPr>
                            <a:rPr lang="en-US" altLang="zh-CN" sz="2800" i="1" smtClean="0">
                              <a:solidFill>
                                <a:srgbClr val="095BA8"/>
                              </a:solidFill>
                              <a:latin typeface="Cambria Math" panose="02040503050406030204" pitchFamily="18" charset="0"/>
                              <a:ea typeface="黑体"/>
                            </a:rPr>
                          </m:ctrlPr>
                        </m:sSupPr>
                        <m:e>
                          <m:r>
                            <a:rPr lang="en-US" altLang="zh-CN" sz="2800" b="0" i="1" smtClean="0">
                              <a:solidFill>
                                <a:srgbClr val="095BA8"/>
                              </a:solidFill>
                              <a:latin typeface="Cambria Math" panose="02040503050406030204" pitchFamily="18" charset="0"/>
                              <a:ea typeface="Cambria Math" panose="02040503050406030204" pitchFamily="18" charset="0"/>
                            </a:rPr>
                            <m:t>𝜇</m:t>
                          </m:r>
                        </m:e>
                        <m:sup>
                          <m:r>
                            <a:rPr lang="en-US" altLang="zh-CN" sz="2800" b="0" i="1" smtClean="0">
                              <a:solidFill>
                                <a:srgbClr val="095BA8"/>
                              </a:solidFill>
                              <a:latin typeface="Cambria Math" panose="02040503050406030204" pitchFamily="18" charset="0"/>
                              <a:ea typeface="黑体"/>
                            </a:rPr>
                            <m:t>+</m:t>
                          </m:r>
                        </m:sup>
                      </m:sSup>
                      <m:r>
                        <a:rPr lang="en-US" altLang="zh-CN" sz="2800" b="0" i="1" smtClean="0">
                          <a:solidFill>
                            <a:srgbClr val="095BA8"/>
                          </a:solidFill>
                          <a:latin typeface="Cambria Math" panose="02040503050406030204" pitchFamily="18" charset="0"/>
                          <a:ea typeface="黑体"/>
                        </a:rPr>
                        <m:t>+</m:t>
                      </m:r>
                      <m:sSup>
                        <m:sSupPr>
                          <m:ctrlPr>
                            <a:rPr lang="en-US" altLang="zh-CN" sz="2800" i="1" smtClean="0">
                              <a:solidFill>
                                <a:srgbClr val="095BA8"/>
                              </a:solidFill>
                              <a:latin typeface="Cambria Math" panose="02040503050406030204" pitchFamily="18" charset="0"/>
                              <a:ea typeface="黑体"/>
                            </a:rPr>
                          </m:ctrlPr>
                        </m:sSupPr>
                        <m:e>
                          <m:r>
                            <a:rPr lang="en-US" altLang="zh-CN" sz="2800" b="0" i="1" smtClean="0">
                              <a:solidFill>
                                <a:srgbClr val="095BA8"/>
                              </a:solidFill>
                              <a:latin typeface="Cambria Math" panose="02040503050406030204" pitchFamily="18" charset="0"/>
                              <a:ea typeface="Cambria Math" panose="02040503050406030204" pitchFamily="18" charset="0"/>
                            </a:rPr>
                            <m:t>𝜇</m:t>
                          </m:r>
                        </m:e>
                        <m:sup>
                          <m:r>
                            <a:rPr lang="en-US" altLang="zh-CN" sz="2800" b="0" i="1" smtClean="0">
                              <a:solidFill>
                                <a:srgbClr val="095BA8"/>
                              </a:solidFill>
                              <a:latin typeface="Cambria Math" panose="02040503050406030204" pitchFamily="18" charset="0"/>
                              <a:ea typeface="黑体"/>
                            </a:rPr>
                            <m:t>−</m:t>
                          </m:r>
                        </m:sup>
                      </m:sSup>
                    </m:oMath>
                  </m:oMathPara>
                </a14:m>
                <a:endParaRPr lang="en-US" altLang="zh-CN" sz="2800" dirty="0">
                  <a:solidFill>
                    <a:srgbClr val="095BA8"/>
                  </a:solidFill>
                  <a:latin typeface="黑体"/>
                  <a:ea typeface="黑体"/>
                  <a:cs typeface="黑体"/>
                </a:endParaRPr>
              </a:p>
              <a:p>
                <a:r>
                  <a:rPr lang="zh-CN" altLang="en-US" sz="2800" dirty="0">
                    <a:solidFill>
                      <a:srgbClr val="095BA8"/>
                    </a:solidFill>
                    <a:latin typeface="黑体"/>
                    <a:ea typeface="黑体"/>
                    <a:cs typeface="黑体"/>
                  </a:rPr>
                  <a:t>出射的</a:t>
                </a:r>
                <a14:m>
                  <m:oMath xmlns:m="http://schemas.openxmlformats.org/officeDocument/2006/math">
                    <m:sSup>
                      <m:sSupPr>
                        <m:ctrlPr>
                          <a:rPr lang="en-US" altLang="zh-CN" sz="2800" i="1" smtClean="0">
                            <a:solidFill>
                              <a:srgbClr val="095BA8"/>
                            </a:solidFill>
                            <a:latin typeface="Cambria Math" panose="02040503050406030204" pitchFamily="18" charset="0"/>
                            <a:ea typeface="黑体"/>
                          </a:rPr>
                        </m:ctrlPr>
                      </m:sSupPr>
                      <m:e>
                        <m:r>
                          <a:rPr lang="en-US" altLang="zh-CN" sz="2800" b="0" i="1" smtClean="0">
                            <a:solidFill>
                              <a:srgbClr val="095BA8"/>
                            </a:solidFill>
                            <a:latin typeface="Cambria Math" panose="02040503050406030204" pitchFamily="18" charset="0"/>
                            <a:ea typeface="Cambria Math" panose="02040503050406030204" pitchFamily="18" charset="0"/>
                          </a:rPr>
                          <m:t>𝜇</m:t>
                        </m:r>
                      </m:e>
                      <m:sup>
                        <m:r>
                          <a:rPr lang="en-US" altLang="zh-CN" sz="2800" b="0" i="1" smtClean="0">
                            <a:solidFill>
                              <a:srgbClr val="095BA8"/>
                            </a:solidFill>
                            <a:latin typeface="Cambria Math" panose="02040503050406030204" pitchFamily="18" charset="0"/>
                            <a:ea typeface="黑体"/>
                          </a:rPr>
                          <m:t>−</m:t>
                        </m:r>
                      </m:sup>
                    </m:sSup>
                  </m:oMath>
                </a14:m>
                <a:r>
                  <a:rPr lang="zh-CN" altLang="en-US" sz="2800" dirty="0">
                    <a:solidFill>
                      <a:srgbClr val="095BA8"/>
                    </a:solidFill>
                    <a:latin typeface="黑体"/>
                    <a:ea typeface="黑体"/>
                    <a:cs typeface="黑体"/>
                  </a:rPr>
                  <a:t>粒子与负电子之间的极角</a:t>
                </a:r>
                <a14:m>
                  <m:oMath xmlns:m="http://schemas.openxmlformats.org/officeDocument/2006/math">
                    <m:r>
                      <a:rPr lang="en-US" altLang="zh-CN" sz="2800" b="0" i="1" smtClean="0">
                        <a:solidFill>
                          <a:srgbClr val="095BA8"/>
                        </a:solidFill>
                        <a:latin typeface="Cambria Math" panose="02040503050406030204" pitchFamily="18" charset="0"/>
                        <a:ea typeface="Cambria Math" panose="02040503050406030204" pitchFamily="18" charset="0"/>
                      </a:rPr>
                      <m:t>𝜃</m:t>
                    </m:r>
                  </m:oMath>
                </a14:m>
                <a:r>
                  <a:rPr lang="zh-CN" altLang="en-US" sz="2800" dirty="0">
                    <a:solidFill>
                      <a:srgbClr val="095BA8"/>
                    </a:solidFill>
                    <a:latin typeface="黑体"/>
                    <a:ea typeface="黑体"/>
                    <a:cs typeface="黑体"/>
                  </a:rPr>
                  <a:t>是一个随机变量，要求确定</a:t>
                </a:r>
                <a14:m>
                  <m:oMath xmlns:m="http://schemas.openxmlformats.org/officeDocument/2006/math">
                    <m:r>
                      <a:rPr lang="en-US" altLang="zh-CN" sz="2800" b="0" i="1" smtClean="0">
                        <a:solidFill>
                          <a:srgbClr val="095BA8"/>
                        </a:solidFill>
                        <a:latin typeface="Cambria Math" panose="02040503050406030204" pitchFamily="18" charset="0"/>
                        <a:ea typeface="Cambria Math" panose="02040503050406030204" pitchFamily="18" charset="0"/>
                      </a:rPr>
                      <m:t>𝜃</m:t>
                    </m:r>
                  </m:oMath>
                </a14:m>
                <a:r>
                  <a:rPr lang="zh-CN" altLang="en-US" sz="2800" dirty="0">
                    <a:solidFill>
                      <a:srgbClr val="095BA8"/>
                    </a:solidFill>
                    <a:latin typeface="黑体"/>
                    <a:ea typeface="黑体"/>
                    <a:cs typeface="黑体"/>
                  </a:rPr>
                  <a:t>的分布是否具有：</a:t>
                </a:r>
                <a14:m>
                  <m:oMath xmlns:m="http://schemas.openxmlformats.org/officeDocument/2006/math">
                    <m:r>
                      <a:rPr lang="en-US" altLang="zh-CN" sz="2800" b="0" i="1" smtClean="0">
                        <a:solidFill>
                          <a:srgbClr val="095BA8"/>
                        </a:solidFill>
                        <a:latin typeface="Cambria Math" panose="02040503050406030204" pitchFamily="18" charset="0"/>
                        <a:ea typeface="黑体"/>
                        <a:cs typeface="黑体"/>
                      </a:rPr>
                      <m:t>𝐶</m:t>
                    </m:r>
                    <m:r>
                      <a:rPr lang="en-US" altLang="zh-CN" sz="2800" b="0" i="1" smtClean="0">
                        <a:solidFill>
                          <a:srgbClr val="095BA8"/>
                        </a:solidFill>
                        <a:latin typeface="Cambria Math" panose="02040503050406030204" pitchFamily="18" charset="0"/>
                        <a:ea typeface="黑体"/>
                        <a:cs typeface="黑体"/>
                      </a:rPr>
                      <m:t>(1+</m:t>
                    </m:r>
                    <m:r>
                      <a:rPr lang="en-US" altLang="zh-CN" sz="2800" b="0" i="1" smtClean="0">
                        <a:solidFill>
                          <a:srgbClr val="095BA8"/>
                        </a:solidFill>
                        <a:latin typeface="Cambria Math" panose="02040503050406030204" pitchFamily="18" charset="0"/>
                        <a:ea typeface="黑体"/>
                        <a:cs typeface="黑体"/>
                      </a:rPr>
                      <m:t>𝑎</m:t>
                    </m:r>
                    <m:sSup>
                      <m:sSupPr>
                        <m:ctrlPr>
                          <a:rPr lang="en-US" altLang="zh-CN" sz="2800" b="0" i="1" smtClean="0">
                            <a:solidFill>
                              <a:srgbClr val="095BA8"/>
                            </a:solidFill>
                            <a:latin typeface="Cambria Math" panose="02040503050406030204" pitchFamily="18" charset="0"/>
                            <a:ea typeface="黑体"/>
                          </a:rPr>
                        </m:ctrlPr>
                      </m:sSupPr>
                      <m:e>
                        <m:r>
                          <m:rPr>
                            <m:sty m:val="p"/>
                          </m:rPr>
                          <a:rPr lang="en-US" altLang="zh-CN" sz="2800" b="0" i="0" smtClean="0">
                            <a:solidFill>
                              <a:srgbClr val="095BA8"/>
                            </a:solidFill>
                            <a:latin typeface="Cambria Math" panose="02040503050406030204" pitchFamily="18" charset="0"/>
                            <a:ea typeface="黑体"/>
                          </a:rPr>
                          <m:t>cos</m:t>
                        </m:r>
                      </m:e>
                      <m:sup>
                        <m:r>
                          <a:rPr lang="en-US" altLang="zh-CN" sz="2800" b="0" i="1" smtClean="0">
                            <a:solidFill>
                              <a:srgbClr val="095BA8"/>
                            </a:solidFill>
                            <a:latin typeface="Cambria Math" panose="02040503050406030204" pitchFamily="18" charset="0"/>
                            <a:ea typeface="黑体"/>
                          </a:rPr>
                          <m:t>2</m:t>
                        </m:r>
                      </m:sup>
                    </m:sSup>
                    <m:r>
                      <a:rPr lang="en-US" altLang="zh-CN" sz="2800" b="0" i="1" smtClean="0">
                        <a:solidFill>
                          <a:srgbClr val="095BA8"/>
                        </a:solidFill>
                        <a:latin typeface="Cambria Math" panose="02040503050406030204" pitchFamily="18" charset="0"/>
                        <a:ea typeface="Cambria Math" panose="02040503050406030204" pitchFamily="18" charset="0"/>
                      </a:rPr>
                      <m:t>𝜃</m:t>
                    </m:r>
                    <m:r>
                      <a:rPr lang="en-US" altLang="zh-CN" sz="2800" b="0" i="1" smtClean="0">
                        <a:solidFill>
                          <a:srgbClr val="095BA8"/>
                        </a:solidFill>
                        <a:latin typeface="Cambria Math" panose="02040503050406030204" pitchFamily="18" charset="0"/>
                        <a:ea typeface="黑体"/>
                        <a:cs typeface="黑体"/>
                      </a:rPr>
                      <m:t>)</m:t>
                    </m:r>
                  </m:oMath>
                </a14:m>
                <a:r>
                  <a:rPr lang="en-US" altLang="zh-CN" sz="2800" dirty="0">
                    <a:solidFill>
                      <a:srgbClr val="095BA8"/>
                    </a:solidFill>
                    <a:latin typeface="黑体"/>
                    <a:ea typeface="黑体"/>
                    <a:cs typeface="黑体"/>
                  </a:rPr>
                  <a:t>,  </a:t>
                </a:r>
                <a14:m>
                  <m:oMath xmlns:m="http://schemas.openxmlformats.org/officeDocument/2006/math">
                    <m:r>
                      <a:rPr lang="en-US" altLang="zh-CN" sz="2800" b="0" i="1" dirty="0" smtClean="0">
                        <a:solidFill>
                          <a:srgbClr val="095BA8"/>
                        </a:solidFill>
                        <a:latin typeface="Cambria Math" panose="02040503050406030204" pitchFamily="18" charset="0"/>
                        <a:ea typeface="黑体"/>
                        <a:cs typeface="黑体"/>
                      </a:rPr>
                      <m:t>0</m:t>
                    </m:r>
                    <m:r>
                      <a:rPr lang="en-US" altLang="zh-CN" sz="2800" b="0" i="1" dirty="0" smtClean="0">
                        <a:solidFill>
                          <a:srgbClr val="095BA8"/>
                        </a:solidFill>
                        <a:latin typeface="Cambria Math" panose="02040503050406030204" pitchFamily="18" charset="0"/>
                        <a:ea typeface="Cambria Math" panose="02040503050406030204" pitchFamily="18" charset="0"/>
                        <a:cs typeface="黑体"/>
                      </a:rPr>
                      <m:t>≤</m:t>
                    </m:r>
                    <m:r>
                      <a:rPr lang="en-US" altLang="zh-CN" sz="2800" b="0" i="1" dirty="0" smtClean="0">
                        <a:solidFill>
                          <a:srgbClr val="095BA8"/>
                        </a:solidFill>
                        <a:latin typeface="Cambria Math" panose="02040503050406030204" pitchFamily="18" charset="0"/>
                        <a:ea typeface="Cambria Math" panose="02040503050406030204" pitchFamily="18" charset="0"/>
                        <a:cs typeface="黑体"/>
                      </a:rPr>
                      <m:t>𝜃</m:t>
                    </m:r>
                    <m:r>
                      <a:rPr lang="en-US" altLang="zh-CN" sz="2800" b="0" i="1" dirty="0" smtClean="0">
                        <a:solidFill>
                          <a:srgbClr val="095BA8"/>
                        </a:solidFill>
                        <a:latin typeface="Cambria Math" panose="02040503050406030204" pitchFamily="18" charset="0"/>
                        <a:ea typeface="Cambria Math" panose="02040503050406030204" pitchFamily="18" charset="0"/>
                        <a:cs typeface="黑体"/>
                      </a:rPr>
                      <m:t>≤</m:t>
                    </m:r>
                    <m:r>
                      <a:rPr lang="en-US" altLang="zh-CN" sz="2800" b="0" i="1" dirty="0" smtClean="0">
                        <a:solidFill>
                          <a:srgbClr val="095BA8"/>
                        </a:solidFill>
                        <a:latin typeface="Cambria Math" panose="02040503050406030204" pitchFamily="18" charset="0"/>
                        <a:ea typeface="Cambria Math" panose="02040503050406030204" pitchFamily="18" charset="0"/>
                        <a:cs typeface="黑体"/>
                      </a:rPr>
                      <m:t>𝜋</m:t>
                    </m:r>
                  </m:oMath>
                </a14:m>
                <a:r>
                  <a:rPr lang="zh-CN" altLang="en-US" sz="2800" dirty="0">
                    <a:solidFill>
                      <a:srgbClr val="095BA8"/>
                    </a:solidFill>
                    <a:latin typeface="黑体"/>
                    <a:ea typeface="黑体"/>
                    <a:cs typeface="黑体"/>
                  </a:rPr>
                  <a:t>的形式</a:t>
                </a:r>
                <a:endParaRPr lang="en-US" altLang="zh-CN" sz="2800" dirty="0">
                  <a:solidFill>
                    <a:srgbClr val="095BA8"/>
                  </a:solidFill>
                  <a:latin typeface="黑体"/>
                  <a:ea typeface="黑体"/>
                  <a:cs typeface="黑体"/>
                </a:endParaRPr>
              </a:p>
              <a:p>
                <a:endParaRPr lang="en-US" altLang="zh-CN" sz="2800" dirty="0">
                  <a:solidFill>
                    <a:srgbClr val="095BA8"/>
                  </a:solidFill>
                  <a:latin typeface="黑体"/>
                  <a:ea typeface="黑体"/>
                  <a:cs typeface="黑体"/>
                </a:endParaRPr>
              </a:p>
              <a:p>
                <a:r>
                  <a:rPr lang="zh-CN" altLang="en-US" sz="2800" dirty="0">
                    <a:solidFill>
                      <a:srgbClr val="095BA8"/>
                    </a:solidFill>
                    <a:latin typeface="黑体"/>
                    <a:ea typeface="黑体"/>
                    <a:cs typeface="黑体"/>
                  </a:rPr>
                  <a:t>确定</a:t>
                </a:r>
                <a14:m>
                  <m:oMath xmlns:m="http://schemas.openxmlformats.org/officeDocument/2006/math">
                    <m:r>
                      <a:rPr lang="en-US" altLang="zh-CN" sz="2800" b="0" i="1" smtClean="0">
                        <a:solidFill>
                          <a:srgbClr val="095BA8"/>
                        </a:solidFill>
                        <a:latin typeface="Cambria Math" panose="02040503050406030204" pitchFamily="18" charset="0"/>
                        <a:ea typeface="黑体"/>
                        <a:cs typeface="黑体"/>
                      </a:rPr>
                      <m:t>𝑎</m:t>
                    </m:r>
                  </m:oMath>
                </a14:m>
                <a:r>
                  <a:rPr lang="zh-CN" altLang="en-US" sz="2800" dirty="0">
                    <a:solidFill>
                      <a:srgbClr val="095BA8"/>
                    </a:solidFill>
                    <a:latin typeface="黑体"/>
                    <a:ea typeface="黑体"/>
                    <a:cs typeface="黑体"/>
                  </a:rPr>
                  <a:t>是否等于某个特定值</a:t>
                </a:r>
                <a14:m>
                  <m:oMath xmlns:m="http://schemas.openxmlformats.org/officeDocument/2006/math">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𝑎</m:t>
                        </m:r>
                      </m:e>
                      <m:sub>
                        <m:r>
                          <a:rPr lang="en-US" altLang="zh-CN" sz="2800" b="0" i="1" smtClean="0">
                            <a:solidFill>
                              <a:srgbClr val="095BA8"/>
                            </a:solidFill>
                            <a:latin typeface="Cambria Math" panose="02040503050406030204" pitchFamily="18" charset="0"/>
                            <a:ea typeface="黑体"/>
                          </a:rPr>
                          <m:t>0</m:t>
                        </m:r>
                      </m:sub>
                    </m:sSub>
                  </m:oMath>
                </a14:m>
                <a:r>
                  <a:rPr lang="en-US" altLang="zh-CN" sz="2800" dirty="0">
                    <a:solidFill>
                      <a:srgbClr val="095BA8"/>
                    </a:solidFill>
                    <a:latin typeface="黑体"/>
                    <a:ea typeface="黑体"/>
                    <a:cs typeface="黑体"/>
                  </a:rPr>
                  <a:t>?</a:t>
                </a:r>
              </a:p>
            </p:txBody>
          </p:sp>
        </mc:Choice>
        <mc:Fallback xmlns="">
          <p:sp>
            <p:nvSpPr>
              <p:cNvPr id="6" name="TextBox 5">
                <a:extLst>
                  <a:ext uri="{FF2B5EF4-FFF2-40B4-BE49-F238E27FC236}">
                    <a16:creationId xmlns:a16="http://schemas.microsoft.com/office/drawing/2014/main" id="{15940B60-02A5-D54D-846B-5FA16D4919FC}"/>
                  </a:ext>
                </a:extLst>
              </p:cNvPr>
              <p:cNvSpPr txBox="1">
                <a:spLocks noRot="1" noChangeAspect="1" noMove="1" noResize="1" noEditPoints="1" noAdjustHandles="1" noChangeArrowheads="1" noChangeShapeType="1" noTextEdit="1"/>
              </p:cNvSpPr>
              <p:nvPr/>
            </p:nvSpPr>
            <p:spPr>
              <a:xfrm>
                <a:off x="1303280" y="3925614"/>
                <a:ext cx="10473559" cy="2677656"/>
              </a:xfrm>
              <a:prstGeom prst="rect">
                <a:avLst/>
              </a:prstGeom>
              <a:blipFill>
                <a:blip r:embed="rId3"/>
                <a:stretch>
                  <a:fillRect l="-1212" t="-3302" b="-4717"/>
                </a:stretch>
              </a:blipFill>
            </p:spPr>
            <p:txBody>
              <a:bodyPr/>
              <a:lstStyle/>
              <a:p>
                <a:r>
                  <a:rPr lang="en-US">
                    <a:noFill/>
                  </a:rPr>
                  <a:t> </a:t>
                </a:r>
              </a:p>
            </p:txBody>
          </p:sp>
        </mc:Fallback>
      </mc:AlternateContent>
    </p:spTree>
    <p:extLst>
      <p:ext uri="{BB962C8B-B14F-4D97-AF65-F5344CB8AC3E}">
        <p14:creationId xmlns:p14="http://schemas.microsoft.com/office/powerpoint/2010/main" val="1590469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3A7FB4-FD9F-D84C-96FC-672C94E0796C}"/>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假设检验</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BEBFBE-037D-9846-9483-27C7D3D685DF}"/>
                  </a:ext>
                </a:extLst>
              </p:cNvPr>
              <p:cNvSpPr txBox="1">
                <a:spLocks/>
              </p:cNvSpPr>
              <p:nvPr/>
            </p:nvSpPr>
            <p:spPr>
              <a:xfrm>
                <a:off x="577714" y="1281108"/>
                <a:ext cx="11199125"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原假设</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𝐻</m:t>
                        </m:r>
                      </m:e>
                      <m:sub>
                        <m:r>
                          <a:rPr lang="en-US" altLang="zh-CN" sz="2800" b="0" i="1" smtClean="0">
                            <a:solidFill>
                              <a:schemeClr val="tx1"/>
                            </a:solidFill>
                            <a:latin typeface="Cambria Math" panose="02040503050406030204" pitchFamily="18" charset="0"/>
                            <a:ea typeface="黑体"/>
                          </a:rPr>
                          <m:t>0</m:t>
                        </m:r>
                      </m:sub>
                    </m:sSub>
                    <m:r>
                      <a:rPr lang="en-US" altLang="zh-CN" sz="2800" b="0" i="1" smtClean="0">
                        <a:solidFill>
                          <a:schemeClr val="tx1"/>
                        </a:solidFill>
                        <a:latin typeface="Cambria Math" panose="02040503050406030204" pitchFamily="18" charset="0"/>
                        <a:ea typeface="黑体"/>
                      </a:rPr>
                      <m:t>:     </m:t>
                    </m:r>
                    <m:r>
                      <a:rPr lang="en-US" altLang="zh-CN" sz="2800" b="0" i="1" smtClean="0">
                        <a:solidFill>
                          <a:schemeClr val="tx1"/>
                        </a:solidFill>
                        <a:latin typeface="Cambria Math" panose="02040503050406030204" pitchFamily="18" charset="0"/>
                        <a:ea typeface="黑体"/>
                      </a:rPr>
                      <m:t>𝑎</m:t>
                    </m:r>
                    <m:r>
                      <a:rPr lang="en-US" altLang="zh-CN" sz="2800" b="0" i="1" smtClean="0">
                        <a:solidFill>
                          <a:schemeClr val="tx1"/>
                        </a:solidFill>
                        <a:latin typeface="Cambria Math" panose="02040503050406030204" pitchFamily="18" charset="0"/>
                        <a:ea typeface="黑体"/>
                      </a:rPr>
                      <m:t>=</m:t>
                    </m:r>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𝑎</m:t>
                        </m:r>
                      </m:e>
                      <m:sub>
                        <m:r>
                          <a:rPr lang="en-US" altLang="zh-CN" sz="2800" b="0" i="1" smtClean="0">
                            <a:solidFill>
                              <a:schemeClr val="tx1"/>
                            </a:solidFill>
                            <a:latin typeface="Cambria Math" panose="02040503050406030204" pitchFamily="18" charset="0"/>
                            <a:ea typeface="黑体"/>
                          </a:rPr>
                          <m:t>0</m:t>
                        </m:r>
                      </m:sub>
                    </m:sSub>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4BBEBFBE-037D-9846-9483-27C7D3D685DF}"/>
                  </a:ext>
                </a:extLst>
              </p:cNvPr>
              <p:cNvSpPr txBox="1">
                <a:spLocks noRot="1" noChangeAspect="1" noMove="1" noResize="1" noEditPoints="1" noAdjustHandles="1" noChangeArrowheads="1" noChangeShapeType="1" noTextEdit="1"/>
              </p:cNvSpPr>
              <p:nvPr/>
            </p:nvSpPr>
            <p:spPr>
              <a:xfrm>
                <a:off x="577714" y="1281108"/>
                <a:ext cx="11199125" cy="715964"/>
              </a:xfrm>
              <a:prstGeom prst="rect">
                <a:avLst/>
              </a:prstGeom>
              <a:blipFill>
                <a:blip r:embed="rId2"/>
                <a:stretch>
                  <a:fillRect l="-906" t="-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CC4CB4A7-DA2D-9B40-B7BC-93A7E0124343}"/>
                  </a:ext>
                </a:extLst>
              </p:cNvPr>
              <p:cNvSpPr txBox="1">
                <a:spLocks/>
              </p:cNvSpPr>
              <p:nvPr/>
            </p:nvSpPr>
            <p:spPr>
              <a:xfrm>
                <a:off x="577714" y="1997072"/>
                <a:ext cx="11199125"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备择假设</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𝐻</m:t>
                        </m:r>
                      </m:e>
                      <m:sub>
                        <m:r>
                          <a:rPr lang="en-US" altLang="zh-CN" sz="2800" b="0" i="1" smtClean="0">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r>
                      <a:rPr lang="zh-CN" altLang="en-US" sz="2800" b="0" i="1" smtClean="0">
                        <a:solidFill>
                          <a:schemeClr val="tx1"/>
                        </a:solidFill>
                        <a:latin typeface="Cambria Math" panose="02040503050406030204" pitchFamily="18" charset="0"/>
                        <a:ea typeface="黑体"/>
                      </a:rPr>
                      <m:t>    </m:t>
                    </m:r>
                    <m:r>
                      <a:rPr lang="en-US" altLang="zh-CN" sz="2800" i="1">
                        <a:solidFill>
                          <a:schemeClr val="tx1"/>
                        </a:solidFill>
                        <a:latin typeface="Cambria Math" panose="02040503050406030204" pitchFamily="18" charset="0"/>
                        <a:ea typeface="黑体"/>
                      </a:rPr>
                      <m:t>𝑎</m:t>
                    </m:r>
                    <m:r>
                      <a:rPr lang="en-US" altLang="zh-CN" sz="2800" b="0" i="1" smtClean="0">
                        <a:solidFill>
                          <a:schemeClr val="tx1"/>
                        </a:solidFill>
                        <a:latin typeface="Cambria Math" panose="02040503050406030204" pitchFamily="18" charset="0"/>
                        <a:ea typeface="Cambria Math" panose="02040503050406030204"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𝑎</m:t>
                        </m:r>
                      </m:e>
                      <m:sub>
                        <m:r>
                          <a:rPr lang="en-US" altLang="zh-CN" sz="2800" b="0" i="1" smtClean="0">
                            <a:solidFill>
                              <a:schemeClr val="tx1"/>
                            </a:solidFill>
                            <a:latin typeface="Cambria Math" panose="02040503050406030204" pitchFamily="18" charset="0"/>
                            <a:ea typeface="黑体"/>
                          </a:rPr>
                          <m:t>1</m:t>
                        </m:r>
                      </m:sub>
                    </m:sSub>
                    <m:r>
                      <a:rPr lang="zh-CN" altLang="en-US" sz="2800" b="0" i="1" smtClean="0">
                        <a:solidFill>
                          <a:schemeClr val="tx1"/>
                        </a:solidFill>
                        <a:latin typeface="Cambria Math" panose="02040503050406030204" pitchFamily="18" charset="0"/>
                        <a:ea typeface="黑体"/>
                      </a:rPr>
                      <m:t>  </m:t>
                    </m:r>
                    <m:r>
                      <a:rPr lang="zh-CN" altLang="en-US" sz="2800" i="1">
                        <a:solidFill>
                          <a:schemeClr val="tx1"/>
                        </a:solidFill>
                        <a:latin typeface="Cambria Math" panose="02040503050406030204" pitchFamily="18" charset="0"/>
                        <a:ea typeface="黑体"/>
                      </a:rPr>
                      <m:t>或</m:t>
                    </m:r>
                    <m:r>
                      <a:rPr lang="zh-CN" altLang="en-US" sz="2800" b="0" i="1" smtClean="0">
                        <a:solidFill>
                          <a:schemeClr val="tx1"/>
                        </a:solidFill>
                        <a:latin typeface="Cambria Math" panose="02040503050406030204" pitchFamily="18" charset="0"/>
                        <a:ea typeface="黑体"/>
                      </a:rPr>
                      <m:t>   </m:t>
                    </m:r>
                    <m:r>
                      <a:rPr lang="en-US" altLang="zh-CN" sz="2800" b="0" i="1" smtClean="0">
                        <a:solidFill>
                          <a:schemeClr val="tx1"/>
                        </a:solidFill>
                        <a:latin typeface="Cambria Math" panose="02040503050406030204" pitchFamily="18" charset="0"/>
                        <a:ea typeface="黑体"/>
                      </a:rPr>
                      <m:t>𝑎</m:t>
                    </m:r>
                    <m:r>
                      <a:rPr lang="en-US" altLang="zh-CN" sz="2800" b="0" i="1" smtClean="0">
                        <a:solidFill>
                          <a:schemeClr val="tx1"/>
                        </a:solidFill>
                        <a:latin typeface="Cambria Math" panose="02040503050406030204" pitchFamily="18" charset="0"/>
                        <a:ea typeface="Cambria Math" panose="02040503050406030204" pitchFamily="18" charset="0"/>
                      </a:rPr>
                      <m:t>≠</m:t>
                    </m:r>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𝑎</m:t>
                        </m:r>
                      </m:e>
                      <m:sub>
                        <m:r>
                          <a:rPr lang="en-US" altLang="zh-CN" sz="2800" b="0" i="1" smtClean="0">
                            <a:solidFill>
                              <a:schemeClr val="tx1"/>
                            </a:solidFill>
                            <a:latin typeface="Cambria Math" panose="02040503050406030204" pitchFamily="18" charset="0"/>
                            <a:ea typeface="黑体"/>
                          </a:rPr>
                          <m:t>0</m:t>
                        </m:r>
                      </m:sub>
                    </m:sSub>
                    <m:r>
                      <a:rPr lang="zh-CN" altLang="en-US" sz="2800" b="0" i="1" smtClean="0">
                        <a:solidFill>
                          <a:schemeClr val="tx1"/>
                        </a:solidFill>
                        <a:latin typeface="Cambria Math" panose="02040503050406030204" pitchFamily="18" charset="0"/>
                        <a:ea typeface="黑体"/>
                      </a:rPr>
                      <m:t>  </m:t>
                    </m:r>
                    <m:r>
                      <a:rPr lang="zh-CN" altLang="en-US" sz="2800" i="1">
                        <a:solidFill>
                          <a:schemeClr val="tx1"/>
                        </a:solidFill>
                        <a:latin typeface="Cambria Math" panose="02040503050406030204" pitchFamily="18" charset="0"/>
                        <a:ea typeface="黑体"/>
                      </a:rPr>
                      <m:t>或</m:t>
                    </m:r>
                    <m:r>
                      <a:rPr lang="zh-CN" altLang="en-US" sz="2800" b="0" i="1" smtClean="0">
                        <a:solidFill>
                          <a:schemeClr val="tx1"/>
                        </a:solidFill>
                        <a:latin typeface="Cambria Math" panose="02040503050406030204" pitchFamily="18" charset="0"/>
                        <a:ea typeface="黑体"/>
                      </a:rPr>
                      <m:t>    </m:t>
                    </m:r>
                    <m:r>
                      <a:rPr lang="en-US" altLang="zh-CN" sz="2800" i="1">
                        <a:solidFill>
                          <a:schemeClr val="tx1"/>
                        </a:solidFill>
                        <a:latin typeface="Cambria Math" panose="02040503050406030204" pitchFamily="18" charset="0"/>
                        <a:ea typeface="黑体"/>
                      </a:rPr>
                      <m:t>𝑎</m:t>
                    </m:r>
                    <m:r>
                      <a:rPr lang="en-US" altLang="zh-CN" sz="2800" i="1" smtClean="0">
                        <a:solidFill>
                          <a:schemeClr val="tx1"/>
                        </a:solidFill>
                        <a:latin typeface="Cambria Math" panose="02040503050406030204" pitchFamily="18" charset="0"/>
                        <a:ea typeface="Cambria Math" panose="02040503050406030204" pitchFamily="18" charset="0"/>
                      </a:rPr>
                      <m:t>&gt;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𝑎</m:t>
                        </m:r>
                      </m:e>
                      <m:sub>
                        <m:r>
                          <a:rPr lang="en-US" altLang="zh-CN" sz="2800" i="1">
                            <a:solidFill>
                              <a:schemeClr val="tx1"/>
                            </a:solidFill>
                            <a:latin typeface="Cambria Math" panose="02040503050406030204" pitchFamily="18" charset="0"/>
                            <a:ea typeface="黑体"/>
                          </a:rPr>
                          <m:t>0</m:t>
                        </m:r>
                      </m:sub>
                    </m:sSub>
                    <m:r>
                      <a:rPr lang="zh-CN" altLang="en-US" sz="2800" b="0" i="1" smtClean="0">
                        <a:solidFill>
                          <a:schemeClr val="tx1"/>
                        </a:solidFill>
                        <a:latin typeface="Cambria Math" panose="02040503050406030204" pitchFamily="18" charset="0"/>
                        <a:ea typeface="黑体"/>
                      </a:rPr>
                      <m:t>    </m:t>
                    </m:r>
                    <m:r>
                      <a:rPr lang="zh-CN" altLang="en-US" sz="2800" i="1">
                        <a:solidFill>
                          <a:schemeClr val="tx1"/>
                        </a:solidFill>
                        <a:latin typeface="Cambria Math" panose="02040503050406030204" pitchFamily="18" charset="0"/>
                        <a:ea typeface="黑体"/>
                      </a:rPr>
                      <m:t>或</m:t>
                    </m:r>
                    <m:r>
                      <a:rPr lang="zh-CN" altLang="en-US" sz="2800" b="0" i="1" smtClean="0">
                        <a:solidFill>
                          <a:schemeClr val="tx1"/>
                        </a:solidFill>
                        <a:latin typeface="Cambria Math" panose="02040503050406030204" pitchFamily="18" charset="0"/>
                        <a:ea typeface="黑体"/>
                      </a:rPr>
                      <m:t>    </m:t>
                    </m:r>
                    <m:r>
                      <a:rPr lang="en-US" altLang="zh-CN" sz="2800" i="1">
                        <a:solidFill>
                          <a:schemeClr val="tx1"/>
                        </a:solidFill>
                        <a:latin typeface="Cambria Math" panose="02040503050406030204" pitchFamily="18" charset="0"/>
                        <a:ea typeface="黑体"/>
                      </a:rPr>
                      <m:t>𝑎</m:t>
                    </m:r>
                    <m:r>
                      <a:rPr lang="en-US" altLang="zh-CN" sz="2800" i="1" smtClean="0">
                        <a:solidFill>
                          <a:schemeClr val="tx1"/>
                        </a:solidFill>
                        <a:latin typeface="Cambria Math" panose="02040503050406030204" pitchFamily="18" charset="0"/>
                        <a:ea typeface="Cambria Math" panose="02040503050406030204" pitchFamily="18" charset="0"/>
                      </a:rPr>
                      <m:t>&lt;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𝑎</m:t>
                        </m:r>
                      </m:e>
                      <m:sub>
                        <m:r>
                          <a:rPr lang="en-US" altLang="zh-CN" sz="2800" i="1">
                            <a:solidFill>
                              <a:schemeClr val="tx1"/>
                            </a:solidFill>
                            <a:latin typeface="Cambria Math" panose="02040503050406030204" pitchFamily="18" charset="0"/>
                            <a:ea typeface="黑体"/>
                          </a:rPr>
                          <m:t>0</m:t>
                        </m:r>
                      </m:sub>
                    </m:sSub>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4" name="Content Placeholder 2">
                <a:extLst>
                  <a:ext uri="{FF2B5EF4-FFF2-40B4-BE49-F238E27FC236}">
                    <a16:creationId xmlns:a16="http://schemas.microsoft.com/office/drawing/2014/main" id="{CC4CB4A7-DA2D-9B40-B7BC-93A7E0124343}"/>
                  </a:ext>
                </a:extLst>
              </p:cNvPr>
              <p:cNvSpPr txBox="1">
                <a:spLocks noRot="1" noChangeAspect="1" noMove="1" noResize="1" noEditPoints="1" noAdjustHandles="1" noChangeArrowheads="1" noChangeShapeType="1" noTextEdit="1"/>
              </p:cNvSpPr>
              <p:nvPr/>
            </p:nvSpPr>
            <p:spPr>
              <a:xfrm>
                <a:off x="577714" y="1997072"/>
                <a:ext cx="11199125" cy="715964"/>
              </a:xfrm>
              <a:prstGeom prst="rect">
                <a:avLst/>
              </a:prstGeom>
              <a:blipFill>
                <a:blip r:embed="rId3"/>
                <a:stretch>
                  <a:fillRect l="-906" t="-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78799D2-16C7-B246-8FD6-54F3E831B6E7}"/>
                  </a:ext>
                </a:extLst>
              </p:cNvPr>
              <p:cNvSpPr txBox="1">
                <a:spLocks/>
              </p:cNvSpPr>
              <p:nvPr/>
            </p:nvSpPr>
            <p:spPr>
              <a:xfrm>
                <a:off x="577714" y="2713034"/>
                <a:ext cx="6532533" cy="4144966"/>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一般方法</a:t>
                </a:r>
                <a:r>
                  <a:rPr lang="en-US" altLang="zh-CN" sz="2800" dirty="0">
                    <a:solidFill>
                      <a:schemeClr val="tx1"/>
                    </a:solidFill>
                    <a:latin typeface="黑体"/>
                    <a:ea typeface="黑体"/>
                    <a:cs typeface="黑体"/>
                  </a:rPr>
                  <a:t>:</a:t>
                </a:r>
              </a:p>
              <a:p>
                <a:pPr marL="514350" indent="-514350" algn="just">
                  <a:buFont typeface="+mj-lt"/>
                  <a:buAutoNum type="arabicParenR"/>
                </a:pPr>
                <a:r>
                  <a:rPr lang="zh-CN" altLang="en-US" sz="2800" dirty="0">
                    <a:solidFill>
                      <a:schemeClr val="tx1"/>
                    </a:solidFill>
                    <a:latin typeface="黑体"/>
                    <a:ea typeface="黑体"/>
                    <a:cs typeface="黑体"/>
                  </a:rPr>
                  <a:t>构建</a:t>
                </a:r>
                <a:r>
                  <a:rPr lang="zh-CN" altLang="en-US" sz="2800" dirty="0">
                    <a:solidFill>
                      <a:srgbClr val="FF0000"/>
                    </a:solidFill>
                    <a:latin typeface="黑体"/>
                    <a:ea typeface="黑体"/>
                    <a:cs typeface="黑体"/>
                  </a:rPr>
                  <a:t>检验统计量</a:t>
                </a:r>
                <a:r>
                  <a:rPr lang="en-US" altLang="zh-CN" sz="2800" i="1" dirty="0">
                    <a:solidFill>
                      <a:schemeClr val="tx1"/>
                    </a:solidFill>
                    <a:latin typeface="Times New Roman" panose="02020603050405020304" pitchFamily="18" charset="0"/>
                    <a:ea typeface="黑体"/>
                    <a:cs typeface="Times New Roman" panose="02020603050405020304" pitchFamily="18" charset="0"/>
                  </a:rPr>
                  <a:t>t</a:t>
                </a:r>
                <a:r>
                  <a:rPr lang="en-US" altLang="zh-CN" sz="2800" dirty="0">
                    <a:solidFill>
                      <a:schemeClr val="tx1"/>
                    </a:solidFill>
                    <a:latin typeface="黑体"/>
                    <a:ea typeface="黑体"/>
                    <a:cs typeface="黑体"/>
                  </a:rPr>
                  <a:t>,</a:t>
                </a:r>
                <a:r>
                  <a:rPr lang="zh-CN" altLang="en-US" sz="2800" dirty="0">
                    <a:solidFill>
                      <a:schemeClr val="tx1"/>
                    </a:solidFill>
                    <a:latin typeface="黑体"/>
                    <a:ea typeface="黑体"/>
                    <a:cs typeface="黑体"/>
                  </a:rPr>
                  <a:t>其概率密度函数形式</a:t>
                </a:r>
                <a14:m>
                  <m:oMath xmlns:m="http://schemas.openxmlformats.org/officeDocument/2006/math">
                    <m:r>
                      <a:rPr lang="en-US" altLang="zh-CN" sz="2800" b="0" i="1" smtClean="0">
                        <a:solidFill>
                          <a:srgbClr val="FF0000"/>
                        </a:solidFill>
                        <a:latin typeface="Cambria Math" panose="02040503050406030204" pitchFamily="18" charset="0"/>
                        <a:ea typeface="黑体"/>
                        <a:cs typeface="黑体"/>
                      </a:rPr>
                      <m:t>𝑔</m:t>
                    </m:r>
                    <m:r>
                      <a:rPr lang="en-US" altLang="zh-CN" sz="2800" b="0" i="1" smtClean="0">
                        <a:solidFill>
                          <a:srgbClr val="FF0000"/>
                        </a:solidFill>
                        <a:latin typeface="Cambria Math" panose="02040503050406030204" pitchFamily="18" charset="0"/>
                        <a:ea typeface="黑体"/>
                        <a:cs typeface="黑体"/>
                      </a:rPr>
                      <m:t>(</m:t>
                    </m:r>
                    <m:r>
                      <a:rPr lang="en-US" altLang="zh-CN" sz="2800" b="0" i="1" smtClean="0">
                        <a:solidFill>
                          <a:srgbClr val="FF0000"/>
                        </a:solidFill>
                        <a:latin typeface="Cambria Math" panose="02040503050406030204" pitchFamily="18" charset="0"/>
                        <a:ea typeface="黑体"/>
                        <a:cs typeface="黑体"/>
                      </a:rPr>
                      <m:t>𝑡</m:t>
                    </m:r>
                    <m:r>
                      <a:rPr lang="en-US" altLang="zh-CN" sz="2800" b="0" i="1" smtClean="0">
                        <a:solidFill>
                          <a:srgbClr val="FF0000"/>
                        </a:solidFill>
                        <a:latin typeface="Cambria Math" panose="02040503050406030204" pitchFamily="18" charset="0"/>
                        <a:ea typeface="黑体"/>
                        <a:cs typeface="黑体"/>
                      </a:rPr>
                      <m:t>)</m:t>
                    </m:r>
                  </m:oMath>
                </a14:m>
                <a:r>
                  <a:rPr lang="zh-CN" altLang="en-US" sz="2800" dirty="0">
                    <a:solidFill>
                      <a:srgbClr val="FF0000"/>
                    </a:solidFill>
                    <a:latin typeface="黑体"/>
                    <a:ea typeface="黑体"/>
                    <a:cs typeface="黑体"/>
                  </a:rPr>
                  <a:t>为（或间接）已知</a:t>
                </a:r>
                <a:endParaRPr lang="en-US" altLang="zh-CN" sz="2800" dirty="0">
                  <a:solidFill>
                    <a:schemeClr val="tx1"/>
                  </a:solidFill>
                  <a:latin typeface="黑体"/>
                  <a:ea typeface="黑体"/>
                  <a:cs typeface="黑体"/>
                </a:endParaRPr>
              </a:p>
              <a:p>
                <a:pPr marL="514350" indent="-514350" algn="just">
                  <a:buFont typeface="+mj-lt"/>
                  <a:buAutoNum type="arabicParenR"/>
                </a:pPr>
                <a:r>
                  <a:rPr lang="zh-CN" altLang="en-US" sz="2800" dirty="0">
                    <a:solidFill>
                      <a:schemeClr val="tx1"/>
                    </a:solidFill>
                    <a:latin typeface="黑体"/>
                    <a:ea typeface="黑体"/>
                    <a:cs typeface="黑体"/>
                  </a:rPr>
                  <a:t>根据给定的概率</a:t>
                </a:r>
                <a14:m>
                  <m:oMath xmlns:m="http://schemas.openxmlformats.org/officeDocument/2006/math">
                    <m:r>
                      <a:rPr lang="zh-CN" altLang="en-US" sz="2800" i="1" smtClean="0">
                        <a:solidFill>
                          <a:schemeClr val="tx1"/>
                        </a:solidFill>
                        <a:latin typeface="Cambria Math" panose="02040503050406030204" pitchFamily="18" charset="0"/>
                        <a:ea typeface="黑体"/>
                        <a:cs typeface="黑体"/>
                      </a:rPr>
                      <m:t>𝛼</m:t>
                    </m:r>
                  </m:oMath>
                </a14:m>
                <a:r>
                  <a:rPr lang="zh-CN" altLang="en-US" sz="2800" dirty="0">
                    <a:solidFill>
                      <a:schemeClr val="tx1"/>
                    </a:solidFill>
                    <a:latin typeface="黑体"/>
                    <a:ea typeface="黑体"/>
                    <a:cs typeface="黑体"/>
                  </a:rPr>
                  <a:t>求出临界值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𝑐𝑢𝑡</m:t>
                        </m:r>
                      </m:sub>
                    </m:sSub>
                  </m:oMath>
                </a14:m>
                <a:r>
                  <a:rPr lang="zh-CN" altLang="en-US" sz="2800" dirty="0">
                    <a:solidFill>
                      <a:schemeClr val="tx1"/>
                    </a:solidFill>
                    <a:latin typeface="黑体"/>
                    <a:ea typeface="黑体"/>
                    <a:cs typeface="黑体"/>
                  </a:rPr>
                  <a:t>，使其满足</a:t>
                </a:r>
                <a14:m>
                  <m:oMath xmlns:m="http://schemas.openxmlformats.org/officeDocument/2006/math">
                    <m:r>
                      <a:rPr lang="zh-CN" altLang="en-US" sz="2800" i="1" smtClean="0">
                        <a:solidFill>
                          <a:schemeClr val="tx1"/>
                        </a:solidFill>
                        <a:latin typeface="Cambria Math" panose="02040503050406030204" pitchFamily="18" charset="0"/>
                        <a:ea typeface="黑体"/>
                        <a:cs typeface="黑体"/>
                      </a:rPr>
                      <m:t>𝛼</m:t>
                    </m:r>
                    <m:r>
                      <a:rPr lang="en-US" altLang="zh-CN" sz="2800" b="0" i="1" smtClean="0">
                        <a:solidFill>
                          <a:schemeClr val="tx1"/>
                        </a:solidFill>
                        <a:latin typeface="Cambria Math" panose="02040503050406030204" pitchFamily="18" charset="0"/>
                        <a:ea typeface="黑体"/>
                        <a:cs typeface="黑体"/>
                      </a:rPr>
                      <m:t>=</m:t>
                    </m:r>
                    <m:nary>
                      <m:naryPr>
                        <m:ctrlPr>
                          <a:rPr lang="en-US" altLang="zh-CN" sz="2800" b="0" i="1" smtClean="0">
                            <a:solidFill>
                              <a:schemeClr val="tx1"/>
                            </a:solidFill>
                            <a:latin typeface="Cambria Math" panose="02040503050406030204" pitchFamily="18" charset="0"/>
                            <a:ea typeface="黑体"/>
                          </a:rPr>
                        </m:ctrlPr>
                      </m:naryPr>
                      <m:sub>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𝑡</m:t>
                            </m:r>
                          </m:e>
                          <m:sub>
                            <m:r>
                              <a:rPr lang="en-US" altLang="zh-CN" sz="2800" b="0" i="1" smtClean="0">
                                <a:solidFill>
                                  <a:schemeClr val="tx1"/>
                                </a:solidFill>
                                <a:latin typeface="Cambria Math" panose="02040503050406030204" pitchFamily="18" charset="0"/>
                                <a:ea typeface="黑体"/>
                              </a:rPr>
                              <m:t>𝑐𝑢𝑡</m:t>
                            </m:r>
                          </m:sub>
                        </m:sSub>
                      </m:sub>
                      <m:sup>
                        <m:r>
                          <a:rPr lang="en-US" altLang="zh-CN" sz="2800" b="0" i="1" smtClean="0">
                            <a:solidFill>
                              <a:schemeClr val="tx1"/>
                            </a:solidFill>
                            <a:latin typeface="Cambria Math" panose="02040503050406030204" pitchFamily="18" charset="0"/>
                            <a:ea typeface="Cambria Math" panose="02040503050406030204" pitchFamily="18" charset="0"/>
                          </a:rPr>
                          <m:t>∞</m:t>
                        </m:r>
                      </m:sup>
                      <m:e>
                        <m:r>
                          <a:rPr lang="en-US" altLang="zh-CN" sz="2800" b="0" i="1" smtClean="0">
                            <a:solidFill>
                              <a:schemeClr val="tx1"/>
                            </a:solidFill>
                            <a:latin typeface="Cambria Math" panose="02040503050406030204" pitchFamily="18" charset="0"/>
                            <a:ea typeface="黑体"/>
                          </a:rPr>
                          <m:t>𝑔</m:t>
                        </m:r>
                        <m:d>
                          <m:dPr>
                            <m:ctrlPr>
                              <a:rPr lang="en-US" altLang="zh-CN" sz="2800" b="0" i="1" smtClean="0">
                                <a:solidFill>
                                  <a:schemeClr val="tx1"/>
                                </a:solidFill>
                                <a:latin typeface="Cambria Math" panose="02040503050406030204" pitchFamily="18" charset="0"/>
                                <a:ea typeface="黑体"/>
                              </a:rPr>
                            </m:ctrlPr>
                          </m:dPr>
                          <m:e>
                            <m:r>
                              <a:rPr lang="en-US" altLang="zh-CN" sz="2800" b="0" i="1" smtClean="0">
                                <a:solidFill>
                                  <a:schemeClr val="tx1"/>
                                </a:solidFill>
                                <a:latin typeface="Cambria Math" panose="02040503050406030204" pitchFamily="18" charset="0"/>
                                <a:ea typeface="黑体"/>
                              </a:rPr>
                              <m:t>𝑡</m:t>
                            </m:r>
                          </m:e>
                          <m:e>
                            <m:sSub>
                              <m:sSubPr>
                                <m:ctrlPr>
                                  <a:rPr lang="en-US" altLang="zh-CN" sz="2800" b="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𝐻</m:t>
                                </m:r>
                              </m:e>
                              <m:sub>
                                <m:r>
                                  <a:rPr lang="en-US" altLang="zh-CN" sz="2800" b="0" i="1" smtClean="0">
                                    <a:solidFill>
                                      <a:schemeClr val="tx1"/>
                                    </a:solidFill>
                                    <a:latin typeface="Cambria Math" panose="02040503050406030204" pitchFamily="18" charset="0"/>
                                    <a:ea typeface="黑体"/>
                                  </a:rPr>
                                  <m:t>0</m:t>
                                </m:r>
                              </m:sub>
                            </m:sSub>
                          </m:e>
                        </m:d>
                        <m:r>
                          <a:rPr lang="en-US" altLang="zh-CN" sz="2800" b="0" i="1" smtClean="0">
                            <a:solidFill>
                              <a:schemeClr val="tx1"/>
                            </a:solidFill>
                            <a:latin typeface="Cambria Math" panose="02040503050406030204" pitchFamily="18" charset="0"/>
                            <a:ea typeface="黑体"/>
                          </a:rPr>
                          <m:t>𝑑𝑡</m:t>
                        </m:r>
                      </m:e>
                    </m:nary>
                  </m:oMath>
                </a14:m>
                <a:endParaRPr lang="en-US" altLang="zh-CN" sz="2800" dirty="0">
                  <a:solidFill>
                    <a:schemeClr val="tx1"/>
                  </a:solidFill>
                  <a:latin typeface="黑体"/>
                  <a:ea typeface="黑体"/>
                  <a:cs typeface="黑体"/>
                </a:endParaRPr>
              </a:p>
              <a:p>
                <a:pPr marL="514350" indent="-514350" algn="just">
                  <a:buFont typeface="+mj-lt"/>
                  <a:buAutoNum type="arabicParenR"/>
                </a:pPr>
                <a:r>
                  <a:rPr lang="zh-CN" altLang="en-US" sz="2800" dirty="0">
                    <a:solidFill>
                      <a:schemeClr val="tx1"/>
                    </a:solidFill>
                    <a:latin typeface="黑体"/>
                    <a:ea typeface="黑体"/>
                    <a:cs typeface="黑体"/>
                  </a:rPr>
                  <a:t>根据一组观测值计算检验统计量</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b="0" i="1" smtClean="0">
                            <a:solidFill>
                              <a:schemeClr val="tx1"/>
                            </a:solidFill>
                            <a:latin typeface="Cambria Math" panose="02040503050406030204" pitchFamily="18" charset="0"/>
                            <a:ea typeface="黑体"/>
                          </a:rPr>
                          <m:t>𝑜𝑏𝑠</m:t>
                        </m:r>
                      </m:sub>
                    </m:sSub>
                  </m:oMath>
                </a14:m>
                <a:endParaRPr lang="en-US" altLang="zh-CN" sz="2800" dirty="0">
                  <a:solidFill>
                    <a:schemeClr val="tx1"/>
                  </a:solidFill>
                  <a:latin typeface="黑体"/>
                  <a:ea typeface="黑体"/>
                  <a:cs typeface="黑体"/>
                </a:endParaRPr>
              </a:p>
              <a:p>
                <a:pPr marL="514350" indent="-514350" algn="just">
                  <a:buFont typeface="+mj-lt"/>
                  <a:buAutoNum type="arabicParenR"/>
                </a:pPr>
                <a:r>
                  <a:rPr lang="zh-CN" altLang="en-US" sz="2800" dirty="0">
                    <a:solidFill>
                      <a:schemeClr val="tx1"/>
                    </a:solidFill>
                    <a:latin typeface="黑体"/>
                    <a:ea typeface="黑体"/>
                    <a:cs typeface="黑体"/>
                  </a:rPr>
                  <a:t>如果</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𝑜𝑏𝑠</m:t>
                        </m:r>
                      </m:sub>
                    </m:sSub>
                    <m:r>
                      <a:rPr lang="en-US" altLang="zh-CN" sz="2800" i="1">
                        <a:solidFill>
                          <a:schemeClr val="tx1"/>
                        </a:solidFill>
                        <a:latin typeface="Cambria Math" panose="02040503050406030204" pitchFamily="18" charset="0"/>
                        <a:ea typeface="黑体"/>
                      </a:rPr>
                      <m:t> </m:t>
                    </m:r>
                    <m:r>
                      <a:rPr lang="en-US" altLang="zh-CN" sz="2800" i="1" smtClean="0">
                        <a:solidFill>
                          <a:schemeClr val="tx1"/>
                        </a:solidFill>
                        <a:latin typeface="Cambria Math" panose="02040503050406030204" pitchFamily="18" charset="0"/>
                        <a:ea typeface="Cambria Math" panose="02040503050406030204"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𝑐𝑢𝑡</m:t>
                        </m:r>
                      </m:sub>
                    </m:sSub>
                  </m:oMath>
                </a14:m>
                <a:r>
                  <a:rPr lang="zh-CN" altLang="en-US" sz="2800" dirty="0">
                    <a:solidFill>
                      <a:schemeClr val="tx1"/>
                    </a:solidFill>
                    <a:latin typeface="黑体"/>
                    <a:ea typeface="黑体"/>
                    <a:cs typeface="黑体"/>
                  </a:rPr>
                  <a:t>，则拒绝</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𝐻</m:t>
                        </m:r>
                      </m:e>
                      <m:sub>
                        <m:r>
                          <a:rPr lang="en-US" altLang="zh-CN" sz="2800" i="1">
                            <a:solidFill>
                              <a:schemeClr val="tx1"/>
                            </a:solidFill>
                            <a:latin typeface="Cambria Math" panose="02040503050406030204" pitchFamily="18" charset="0"/>
                            <a:ea typeface="黑体"/>
                          </a:rPr>
                          <m:t>0</m:t>
                        </m:r>
                      </m:sub>
                    </m:sSub>
                    <m:r>
                      <a:rPr lang="en-US" altLang="zh-CN" sz="2800" i="1">
                        <a:solidFill>
                          <a:schemeClr val="tx1"/>
                        </a:solidFill>
                        <a:latin typeface="Cambria Math" panose="02040503050406030204" pitchFamily="18" charset="0"/>
                        <a:ea typeface="黑体"/>
                      </a:rPr>
                      <m:t> </m:t>
                    </m:r>
                  </m:oMath>
                </a14:m>
                <a:r>
                  <a:rPr lang="zh-CN" altLang="en-US" sz="2800" dirty="0">
                    <a:solidFill>
                      <a:schemeClr val="tx1"/>
                    </a:solidFill>
                    <a:latin typeface="黑体"/>
                    <a:ea typeface="黑体"/>
                    <a:cs typeface="黑体"/>
                  </a:rPr>
                  <a:t>；如果</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𝑜𝑏𝑠</m:t>
                        </m:r>
                      </m:sub>
                    </m:sSub>
                    <m:r>
                      <a:rPr lang="en-US" altLang="zh-CN" sz="2800" i="1">
                        <a:solidFill>
                          <a:schemeClr val="tx1"/>
                        </a:solidFill>
                        <a:latin typeface="Cambria Math" panose="02040503050406030204" pitchFamily="18" charset="0"/>
                        <a:ea typeface="黑体"/>
                      </a:rPr>
                      <m:t> </m:t>
                    </m:r>
                    <m:r>
                      <a:rPr lang="en-US" altLang="zh-CN" sz="2800" i="1" smtClean="0">
                        <a:solidFill>
                          <a:schemeClr val="tx1"/>
                        </a:solidFill>
                        <a:latin typeface="Cambria Math" panose="02040503050406030204" pitchFamily="18" charset="0"/>
                        <a:ea typeface="Cambria Math" panose="02040503050406030204" pitchFamily="18" charset="0"/>
                      </a:rPr>
                      <m:t>&lt;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𝑐𝑢𝑡</m:t>
                        </m:r>
                      </m:sub>
                    </m:sSub>
                    <m:r>
                      <a:rPr lang="en-US" altLang="zh-CN" sz="2800" i="1">
                        <a:solidFill>
                          <a:schemeClr val="tx1"/>
                        </a:solidFill>
                        <a:latin typeface="Cambria Math" panose="02040503050406030204" pitchFamily="18" charset="0"/>
                        <a:ea typeface="黑体"/>
                      </a:rPr>
                      <m:t> </m:t>
                    </m:r>
                  </m:oMath>
                </a14:m>
                <a:r>
                  <a:rPr lang="zh-CN" altLang="en-US" sz="2800" dirty="0">
                    <a:solidFill>
                      <a:schemeClr val="tx1"/>
                    </a:solidFill>
                    <a:latin typeface="黑体"/>
                    <a:ea typeface="黑体"/>
                    <a:cs typeface="黑体"/>
                  </a:rPr>
                  <a:t>，则接受</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𝐻</m:t>
                        </m:r>
                      </m:e>
                      <m:sub>
                        <m:r>
                          <a:rPr lang="en-US" altLang="zh-CN" sz="2800" i="1">
                            <a:solidFill>
                              <a:schemeClr val="tx1"/>
                            </a:solidFill>
                            <a:latin typeface="Cambria Math" panose="02040503050406030204" pitchFamily="18" charset="0"/>
                            <a:ea typeface="黑体"/>
                          </a:rPr>
                          <m:t>0</m:t>
                        </m:r>
                      </m:sub>
                    </m:sSub>
                  </m:oMath>
                </a14:m>
                <a:r>
                  <a:rPr lang="en-US" altLang="zh-CN" sz="2800" dirty="0">
                    <a:solidFill>
                      <a:schemeClr val="tx1"/>
                    </a:solidFill>
                    <a:latin typeface="黑体"/>
                    <a:ea typeface="黑体"/>
                    <a:cs typeface="黑体"/>
                  </a:rPr>
                  <a:t> </a:t>
                </a:r>
              </a:p>
              <a:p>
                <a:pPr algn="just"/>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5" name="Content Placeholder 2">
                <a:extLst>
                  <a:ext uri="{FF2B5EF4-FFF2-40B4-BE49-F238E27FC236}">
                    <a16:creationId xmlns:a16="http://schemas.microsoft.com/office/drawing/2014/main" id="{678799D2-16C7-B246-8FD6-54F3E831B6E7}"/>
                  </a:ext>
                </a:extLst>
              </p:cNvPr>
              <p:cNvSpPr txBox="1">
                <a:spLocks noRot="1" noChangeAspect="1" noMove="1" noResize="1" noEditPoints="1" noAdjustHandles="1" noChangeArrowheads="1" noChangeShapeType="1" noTextEdit="1"/>
              </p:cNvSpPr>
              <p:nvPr/>
            </p:nvSpPr>
            <p:spPr>
              <a:xfrm>
                <a:off x="577714" y="2713034"/>
                <a:ext cx="6532533" cy="4144966"/>
              </a:xfrm>
              <a:prstGeom prst="rect">
                <a:avLst/>
              </a:prstGeom>
              <a:blipFill>
                <a:blip r:embed="rId4"/>
                <a:stretch>
                  <a:fillRect l="-1550" t="-1529" r="-1744" b="-61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4761F87-B0CB-4E42-9819-C8E83B76BEAC}"/>
              </a:ext>
            </a:extLst>
          </p:cNvPr>
          <p:cNvPicPr>
            <a:picLocks noChangeAspect="1"/>
          </p:cNvPicPr>
          <p:nvPr/>
        </p:nvPicPr>
        <p:blipFill>
          <a:blip r:embed="rId5"/>
          <a:stretch>
            <a:fillRect/>
          </a:stretch>
        </p:blipFill>
        <p:spPr>
          <a:xfrm>
            <a:off x="7271191" y="3277425"/>
            <a:ext cx="4505648" cy="3580575"/>
          </a:xfrm>
          <a:prstGeom prst="rect">
            <a:avLst/>
          </a:prstGeom>
        </p:spPr>
      </p:pic>
    </p:spTree>
    <p:extLst>
      <p:ext uri="{BB962C8B-B14F-4D97-AF65-F5344CB8AC3E}">
        <p14:creationId xmlns:p14="http://schemas.microsoft.com/office/powerpoint/2010/main" val="4119752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AD4476A-47D0-084B-A89F-16E049F9C2D7}"/>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似然比检验</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9DE0CE-A14C-EF47-AED7-2670861E0A30}"/>
                  </a:ext>
                </a:extLst>
              </p:cNvPr>
              <p:cNvSpPr txBox="1">
                <a:spLocks/>
              </p:cNvSpPr>
              <p:nvPr/>
            </p:nvSpPr>
            <p:spPr>
              <a:xfrm>
                <a:off x="577715" y="1302972"/>
                <a:ext cx="11482906" cy="404153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设某一总体分布</a:t>
                </a:r>
                <a14:m>
                  <m:oMath xmlns:m="http://schemas.openxmlformats.org/officeDocument/2006/math">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𝑓</m:t>
                    </m:r>
                    <m:d>
                      <m:d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dPr>
                      <m:e>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𝑥</m:t>
                        </m:r>
                      </m:e>
                      <m:e>
                        <m:acc>
                          <m:accPr>
                            <m:chr m:val="⃗"/>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acc>
                      </m:e>
                    </m:d>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   </m:t>
                    </m:r>
                    <m:r>
                      <a:rPr lang="zh-CN" altLang="en-US" sz="2800" i="1">
                        <a:solidFill>
                          <a:schemeClr val="tx1"/>
                        </a:solidFill>
                        <a:latin typeface="Cambria Math" panose="02040503050406030204" pitchFamily="18" charset="0"/>
                        <a:ea typeface="Cambria Math" panose="02040503050406030204" pitchFamily="18" charset="0"/>
                        <a:cs typeface="Times New Roman" pitchFamily="18" charset="0"/>
                      </a:rPr>
                      <m:t>则</m:t>
                    </m:r>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acc>
                      </m:e>
                    </m:d>
                    <m:r>
                      <a:rPr lang="en-US" altLang="zh-CN" sz="2800" i="1">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acc>
                              <m:accPr>
                                <m:chr m:val="⃗"/>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acc>
                          </m:e>
                        </m:d>
                      </m:e>
                    </m:nary>
                  </m:oMath>
                </a14:m>
                <a:r>
                  <a:rPr lang="zh-CN" altLang="en-US" sz="2800" dirty="0">
                    <a:solidFill>
                      <a:schemeClr val="tx1"/>
                    </a:solidFill>
                    <a:latin typeface="黑体" pitchFamily="49" charset="-122"/>
                    <a:ea typeface="黑体" pitchFamily="49" charset="-122"/>
                    <a:cs typeface="Times New Roman" pitchFamily="18" charset="0"/>
                  </a:rPr>
                  <a:t>。假设</a:t>
                </a:r>
                <a14:m>
                  <m:oMath xmlns:m="http://schemas.openxmlformats.org/officeDocument/2006/math">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𝐻</m:t>
                        </m:r>
                      </m:e>
                      <m:sub>
                        <m:r>
                          <a:rPr lang="en-US" altLang="zh-CN" sz="2800" i="1">
                            <a:latin typeface="Cambria Math" panose="02040503050406030204" pitchFamily="18" charset="0"/>
                            <a:ea typeface="黑体"/>
                          </a:rPr>
                          <m:t>0</m:t>
                        </m:r>
                      </m:sub>
                    </m:sSub>
                  </m:oMath>
                </a14:m>
                <a:r>
                  <a:rPr lang="zh-CN" altLang="en-US" sz="2800" dirty="0">
                    <a:solidFill>
                      <a:schemeClr val="tx1"/>
                    </a:solidFill>
                    <a:latin typeface="黑体" pitchFamily="49" charset="-122"/>
                    <a:ea typeface="黑体" pitchFamily="49" charset="-122"/>
                    <a:cs typeface="Times New Roman" pitchFamily="18" charset="0"/>
                  </a:rPr>
                  <a:t>是对某个未知参数加上某个约束条件（如等于某个常数），使得</a:t>
                </a:r>
                <a14:m>
                  <m:oMath xmlns:m="http://schemas.openxmlformats.org/officeDocument/2006/math">
                    <m:acc>
                      <m:accPr>
                        <m:chr m:val="⃗"/>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acc>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pitchFamily="49" charset="-122"/>
                    <a:ea typeface="黑体" pitchFamily="49" charset="-122"/>
                    <a:cs typeface="Times New Roman" pitchFamily="18" charset="0"/>
                  </a:rPr>
                  <a:t>限制在参数空间</a:t>
                </a:r>
                <a14:m>
                  <m:oMath xmlns:m="http://schemas.openxmlformats.org/officeDocument/2006/math">
                    <m:r>
                      <m:rPr>
                        <m:sty m:val="p"/>
                      </m:rPr>
                      <a:rPr lang="el-GR"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Ω</m:t>
                    </m:r>
                  </m:oMath>
                </a14:m>
                <a:r>
                  <a:rPr lang="zh-CN" altLang="en-US" sz="2800" dirty="0">
                    <a:solidFill>
                      <a:schemeClr val="tx1"/>
                    </a:solidFill>
                    <a:latin typeface="黑体" pitchFamily="49" charset="-122"/>
                    <a:ea typeface="黑体" pitchFamily="49" charset="-122"/>
                    <a:cs typeface="Times New Roman" pitchFamily="18" charset="0"/>
                  </a:rPr>
                  <a:t>的一个子空间</a:t>
                </a:r>
                <a14:m>
                  <m:oMath xmlns:m="http://schemas.openxmlformats.org/officeDocument/2006/math">
                    <m:r>
                      <a:rPr lang="zh-CN" altLang="en-US" sz="2800" i="1" smtClean="0">
                        <a:solidFill>
                          <a:schemeClr val="tx1"/>
                        </a:solidFill>
                        <a:latin typeface="Cambria Math" panose="02040503050406030204" pitchFamily="18" charset="0"/>
                        <a:ea typeface="黑体" pitchFamily="49" charset="-122"/>
                        <a:cs typeface="Times New Roman" pitchFamily="18" charset="0"/>
                      </a:rPr>
                      <m:t>𝜔</m:t>
                    </m:r>
                  </m:oMath>
                </a14:m>
                <a:r>
                  <a:rPr lang="zh-CN" altLang="en-US" sz="2800" dirty="0">
                    <a:solidFill>
                      <a:schemeClr val="tx1"/>
                    </a:solidFill>
                    <a:latin typeface="黑体" pitchFamily="49" charset="-122"/>
                    <a:ea typeface="黑体" pitchFamily="49" charset="-122"/>
                    <a:cs typeface="Times New Roman" pitchFamily="18" charset="0"/>
                  </a:rPr>
                  <a:t>中。</a:t>
                </a:r>
                <a:endParaRPr lang="en-US" altLang="zh-CN" sz="2800" dirty="0">
                  <a:solidFill>
                    <a:schemeClr val="tx1"/>
                  </a:solidFill>
                  <a:latin typeface="黑体" pitchFamily="49" charset="-122"/>
                  <a:ea typeface="黑体" pitchFamily="49" charset="-122"/>
                  <a:cs typeface="Times New Roman" pitchFamily="18" charset="0"/>
                </a:endParaRPr>
              </a:p>
              <a:p>
                <a:pPr algn="just"/>
                <a:r>
                  <a:rPr lang="zh-CN" altLang="en-US" sz="2800" dirty="0">
                    <a:solidFill>
                      <a:schemeClr val="tx1"/>
                    </a:solidFill>
                    <a:latin typeface="黑体" pitchFamily="49" charset="-122"/>
                    <a:ea typeface="黑体" pitchFamily="49" charset="-122"/>
                    <a:cs typeface="Times New Roman" pitchFamily="18" charset="0"/>
                  </a:rPr>
                  <a:t> </a:t>
                </a:r>
                <a14:m>
                  <m:oMath xmlns:m="http://schemas.openxmlformats.org/officeDocument/2006/math">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acc>
                          <m:accPr>
                            <m:chr m:val="⃗"/>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acc>
                      </m:e>
                    </m:d>
                  </m:oMath>
                </a14:m>
                <a:r>
                  <a:rPr lang="zh-CN" altLang="en-US" sz="2800" dirty="0">
                    <a:solidFill>
                      <a:schemeClr val="tx1"/>
                    </a:solidFill>
                    <a:latin typeface="黑体" pitchFamily="49" charset="-122"/>
                    <a:ea typeface="黑体" pitchFamily="49" charset="-122"/>
                    <a:cs typeface="Times New Roman" pitchFamily="18" charset="0"/>
                  </a:rPr>
                  <a:t>在空间</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Ω</m:t>
                    </m:r>
                  </m:oMath>
                </a14:m>
                <a:r>
                  <a:rPr lang="zh-CN" altLang="en-US" sz="2800" dirty="0">
                    <a:solidFill>
                      <a:schemeClr val="tx1"/>
                    </a:solidFill>
                    <a:latin typeface="黑体" pitchFamily="49" charset="-122"/>
                    <a:ea typeface="黑体" pitchFamily="49" charset="-122"/>
                    <a:cs typeface="Times New Roman" pitchFamily="18" charset="0"/>
                  </a:rPr>
                  <a:t>的极大值记为</a:t>
                </a:r>
                <a14:m>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𝐿</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acc>
                      <m:acc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accPr>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Ω</m:t>
                        </m:r>
                      </m:e>
                    </m:acc>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，在子空间</a:t>
                </a:r>
                <a14:m>
                  <m:oMath xmlns:m="http://schemas.openxmlformats.org/officeDocument/2006/math">
                    <m:r>
                      <a:rPr lang="zh-CN" altLang="en-US" sz="2800" i="1">
                        <a:solidFill>
                          <a:schemeClr val="tx1"/>
                        </a:solidFill>
                        <a:latin typeface="Cambria Math" panose="02040503050406030204" pitchFamily="18" charset="0"/>
                        <a:ea typeface="黑体" pitchFamily="49" charset="-122"/>
                        <a:cs typeface="Times New Roman" pitchFamily="18" charset="0"/>
                      </a:rPr>
                      <m:t>𝜔</m:t>
                    </m:r>
                  </m:oMath>
                </a14:m>
                <a:r>
                  <a:rPr lang="zh-CN" altLang="en-US" sz="2800" dirty="0">
                    <a:solidFill>
                      <a:schemeClr val="tx1"/>
                    </a:solidFill>
                    <a:latin typeface="黑体" pitchFamily="49" charset="-122"/>
                    <a:ea typeface="黑体" pitchFamily="49" charset="-122"/>
                    <a:cs typeface="Times New Roman" pitchFamily="18" charset="0"/>
                  </a:rPr>
                  <a:t>的极大值记为</a:t>
                </a:r>
                <a14:m>
                  <m:oMath xmlns:m="http://schemas.openxmlformats.org/officeDocument/2006/math">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accPr>
                          <m:e>
                            <m:r>
                              <a:rPr lang="zh-CN" altLang="en-US" sz="2800" i="1">
                                <a:solidFill>
                                  <a:schemeClr val="tx1"/>
                                </a:solidFill>
                                <a:latin typeface="Cambria Math" panose="02040503050406030204" pitchFamily="18" charset="0"/>
                                <a:ea typeface="黑体" pitchFamily="49" charset="-122"/>
                                <a:cs typeface="Times New Roman" pitchFamily="18" charset="0"/>
                              </a:rPr>
                              <m:t>𝜔</m:t>
                            </m:r>
                          </m:e>
                        </m:acc>
                      </m:e>
                    </m:d>
                  </m:oMath>
                </a14:m>
                <a:endParaRPr lang="en-US" altLang="zh-CN" sz="2800" dirty="0">
                  <a:solidFill>
                    <a:schemeClr val="tx1"/>
                  </a:solidFill>
                  <a:latin typeface="黑体" pitchFamily="49" charset="-122"/>
                  <a:ea typeface="黑体" pitchFamily="49" charset="-122"/>
                  <a:cs typeface="Times New Roman" pitchFamily="18" charset="0"/>
                </a:endParaRPr>
              </a:p>
              <a:p>
                <a:pPr algn="just"/>
                <a:r>
                  <a:rPr lang="zh-CN" altLang="en-US" sz="2800" dirty="0">
                    <a:solidFill>
                      <a:schemeClr val="tx1"/>
                    </a:solidFill>
                    <a:latin typeface="黑体" pitchFamily="49" charset="-122"/>
                    <a:ea typeface="黑体" pitchFamily="49" charset="-122"/>
                    <a:cs typeface="Times New Roman" pitchFamily="18" charset="0"/>
                  </a:rPr>
                  <a:t> 定义似然比  </a:t>
                </a:r>
                <a14:m>
                  <m:oMath xmlns:m="http://schemas.openxmlformats.org/officeDocument/2006/math">
                    <m:r>
                      <a:rPr lang="zh-CN" altLang="en-US" sz="2800" b="0" i="0" smtClean="0">
                        <a:solidFill>
                          <a:schemeClr val="tx1"/>
                        </a:solidFill>
                        <a:latin typeface="Cambria Math" panose="02040503050406030204" pitchFamily="18" charset="0"/>
                        <a:ea typeface="黑体" pitchFamily="49" charset="-122"/>
                        <a:cs typeface="Times New Roman" pitchFamily="18" charset="0"/>
                      </a:rPr>
                      <m:t> </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𝑡</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f>
                      <m:fPr>
                        <m:ctrlPr>
                          <a:rPr lang="en-US" altLang="zh-CN" sz="2800" b="0" i="1" smtClean="0">
                            <a:solidFill>
                              <a:srgbClr val="0070C0"/>
                            </a:solidFill>
                            <a:latin typeface="Cambria Math" panose="02040503050406030204" pitchFamily="18" charset="0"/>
                            <a:ea typeface="黑体" pitchFamily="49" charset="-122"/>
                            <a:cs typeface="Times New Roman" pitchFamily="18" charset="0"/>
                          </a:rPr>
                        </m:ctrlPr>
                      </m:fPr>
                      <m:num>
                        <m:r>
                          <a:rPr lang="en-US" altLang="zh-CN" sz="2800" i="1">
                            <a:solidFill>
                              <a:srgbClr val="0070C0"/>
                            </a:solidFill>
                            <a:latin typeface="Cambria Math" panose="02040503050406030204" pitchFamily="18" charset="0"/>
                            <a:ea typeface="黑体" pitchFamily="49" charset="-122"/>
                            <a:cs typeface="Times New Roman" pitchFamily="18" charset="0"/>
                          </a:rPr>
                          <m:t>𝐿</m:t>
                        </m:r>
                        <m:r>
                          <a:rPr lang="en-US" altLang="zh-CN" sz="2800" i="1">
                            <a:solidFill>
                              <a:srgbClr val="0070C0"/>
                            </a:solidFill>
                            <a:latin typeface="Cambria Math" panose="02040503050406030204" pitchFamily="18" charset="0"/>
                            <a:ea typeface="黑体" pitchFamily="49" charset="-122"/>
                            <a:cs typeface="Times New Roman" pitchFamily="18" charset="0"/>
                          </a:rPr>
                          <m:t>(</m:t>
                        </m:r>
                        <m:acc>
                          <m:accPr>
                            <m:chr m:val="̂"/>
                            <m:ctrlPr>
                              <a:rPr lang="en-US" altLang="zh-CN" sz="2800" i="1">
                                <a:solidFill>
                                  <a:srgbClr val="0070C0"/>
                                </a:solidFill>
                                <a:latin typeface="Cambria Math" panose="02040503050406030204" pitchFamily="18" charset="0"/>
                                <a:ea typeface="黑体" pitchFamily="49" charset="-122"/>
                                <a:cs typeface="Times New Roman" pitchFamily="18" charset="0"/>
                              </a:rPr>
                            </m:ctrlPr>
                          </m:accPr>
                          <m:e>
                            <m:r>
                              <a:rPr lang="zh-CN" altLang="en-US" sz="2800" i="1">
                                <a:solidFill>
                                  <a:srgbClr val="0070C0"/>
                                </a:solidFill>
                                <a:latin typeface="Cambria Math" panose="02040503050406030204" pitchFamily="18" charset="0"/>
                                <a:ea typeface="黑体" pitchFamily="49" charset="-122"/>
                                <a:cs typeface="Times New Roman" pitchFamily="18" charset="0"/>
                              </a:rPr>
                              <m:t>𝜔</m:t>
                            </m:r>
                          </m:e>
                        </m:acc>
                        <m:r>
                          <a:rPr lang="en-US" altLang="zh-CN" sz="2800" i="1">
                            <a:solidFill>
                              <a:srgbClr val="0070C0"/>
                            </a:solidFill>
                            <a:latin typeface="Cambria Math" panose="02040503050406030204" pitchFamily="18" charset="0"/>
                            <a:ea typeface="黑体" pitchFamily="49" charset="-122"/>
                            <a:cs typeface="Times New Roman" pitchFamily="18" charset="0"/>
                          </a:rPr>
                          <m:t>)</m:t>
                        </m:r>
                      </m:num>
                      <m:den>
                        <m:r>
                          <a:rPr lang="en-US" altLang="zh-CN" sz="2800" i="1">
                            <a:solidFill>
                              <a:srgbClr val="0070C0"/>
                            </a:solidFill>
                            <a:latin typeface="Cambria Math" panose="02040503050406030204" pitchFamily="18" charset="0"/>
                            <a:ea typeface="黑体" pitchFamily="49" charset="-122"/>
                            <a:cs typeface="Times New Roman" pitchFamily="18" charset="0"/>
                          </a:rPr>
                          <m:t>𝐿</m:t>
                        </m:r>
                        <m:r>
                          <a:rPr lang="en-US" altLang="zh-CN" sz="2800" i="1">
                            <a:solidFill>
                              <a:srgbClr val="0070C0"/>
                            </a:solidFill>
                            <a:latin typeface="Cambria Math" panose="02040503050406030204" pitchFamily="18" charset="0"/>
                            <a:ea typeface="黑体" pitchFamily="49" charset="-122"/>
                            <a:cs typeface="Times New Roman" pitchFamily="18" charset="0"/>
                          </a:rPr>
                          <m:t>(</m:t>
                        </m:r>
                        <m:acc>
                          <m:accPr>
                            <m:chr m:val="̂"/>
                            <m:ctrlPr>
                              <a:rPr lang="en-US" altLang="zh-CN" sz="2800" i="1">
                                <a:solidFill>
                                  <a:srgbClr val="0070C0"/>
                                </a:solidFill>
                                <a:latin typeface="Cambria Math" panose="02040503050406030204" pitchFamily="18" charset="0"/>
                                <a:ea typeface="黑体" pitchFamily="49" charset="-122"/>
                                <a:cs typeface="Times New Roman" pitchFamily="18" charset="0"/>
                              </a:rPr>
                            </m:ctrlPr>
                          </m:accPr>
                          <m:e>
                            <m:r>
                              <m:rPr>
                                <m:sty m:val="p"/>
                              </m:rPr>
                              <a:rPr lang="el-GR" altLang="zh-CN" sz="2800" i="1">
                                <a:solidFill>
                                  <a:srgbClr val="0070C0"/>
                                </a:solidFill>
                                <a:latin typeface="Cambria Math" panose="02040503050406030204" pitchFamily="18" charset="0"/>
                                <a:ea typeface="Cambria Math" panose="02040503050406030204" pitchFamily="18" charset="0"/>
                                <a:cs typeface="Times New Roman" pitchFamily="18" charset="0"/>
                              </a:rPr>
                              <m:t>Ω</m:t>
                            </m:r>
                          </m:e>
                        </m:acc>
                        <m:r>
                          <a:rPr lang="en-US" altLang="zh-CN" sz="2800" i="1">
                            <a:solidFill>
                              <a:srgbClr val="0070C0"/>
                            </a:solidFill>
                            <a:latin typeface="Cambria Math" panose="02040503050406030204" pitchFamily="18" charset="0"/>
                            <a:ea typeface="黑体" pitchFamily="49" charset="-122"/>
                            <a:cs typeface="Times New Roman" pitchFamily="18" charset="0"/>
                          </a:rPr>
                          <m:t>)</m:t>
                        </m:r>
                      </m:den>
                    </m:f>
                  </m:oMath>
                </a14:m>
                <a:r>
                  <a:rPr lang="zh-CN" altLang="en-US" sz="2800" b="0" dirty="0">
                    <a:solidFill>
                      <a:schemeClr val="tx1"/>
                    </a:solidFill>
                    <a:latin typeface="黑体" pitchFamily="49" charset="-122"/>
                    <a:ea typeface="黑体" pitchFamily="49" charset="-122"/>
                    <a:cs typeface="Times New Roman" pitchFamily="18" charset="0"/>
                  </a:rPr>
                  <a:t>  为检验统计量</a:t>
                </a:r>
                <a:endParaRPr lang="en-US" altLang="zh-CN" sz="2800" b="0" dirty="0">
                  <a:solidFill>
                    <a:schemeClr val="tx1"/>
                  </a:solidFill>
                  <a:latin typeface="黑体" pitchFamily="49" charset="-122"/>
                  <a:ea typeface="黑体" pitchFamily="49" charset="-122"/>
                  <a:cs typeface="Times New Roman" pitchFamily="18" charset="0"/>
                </a:endParaRPr>
              </a:p>
              <a:p>
                <a:pPr marL="0" indent="0" algn="just">
                  <a:buNone/>
                </a:pPr>
                <a14:m>
                  <m:oMath xmlns:m="http://schemas.openxmlformats.org/officeDocument/2006/math">
                    <m:r>
                      <a:rPr lang="zh-CN" altLang="en-US" sz="2800" i="1">
                        <a:solidFill>
                          <a:schemeClr val="tx1"/>
                        </a:solidFill>
                        <a:latin typeface="Cambria Math" panose="02040503050406030204" pitchFamily="18" charset="0"/>
                        <a:ea typeface="黑体"/>
                        <a:cs typeface="黑体"/>
                      </a:rPr>
                      <m:t>𝛼</m:t>
                    </m:r>
                    <m:r>
                      <a:rPr lang="en-US" altLang="zh-CN" sz="2800" i="1">
                        <a:solidFill>
                          <a:schemeClr val="tx1"/>
                        </a:solidFill>
                        <a:latin typeface="Cambria Math" panose="02040503050406030204" pitchFamily="18" charset="0"/>
                        <a:ea typeface="黑体"/>
                        <a:cs typeface="黑体"/>
                      </a:rPr>
                      <m:t>=</m:t>
                    </m:r>
                    <m:nary>
                      <m:naryPr>
                        <m:ctrlPr>
                          <a:rPr lang="en-US" altLang="zh-CN" sz="2800" i="1">
                            <a:solidFill>
                              <a:schemeClr val="tx1"/>
                            </a:solidFill>
                            <a:latin typeface="Cambria Math" panose="02040503050406030204" pitchFamily="18" charset="0"/>
                            <a:ea typeface="黑体"/>
                          </a:rPr>
                        </m:ctrlPr>
                      </m:naryPr>
                      <m:sub>
                        <m:r>
                          <a:rPr lang="en-US" altLang="zh-CN" sz="2800" i="1" smtClean="0">
                            <a:solidFill>
                              <a:schemeClr val="tx1"/>
                            </a:solidFill>
                            <a:latin typeface="Cambria Math" panose="02040503050406030204" pitchFamily="18" charset="0"/>
                            <a:ea typeface="黑体"/>
                          </a:rPr>
                          <m:t>0</m:t>
                        </m:r>
                      </m:sub>
                      <m:sup>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𝑡</m:t>
                            </m:r>
                          </m:e>
                          <m:sub>
                            <m:r>
                              <a:rPr lang="en-US" altLang="zh-CN" sz="2800" i="1">
                                <a:solidFill>
                                  <a:schemeClr val="tx1"/>
                                </a:solidFill>
                                <a:latin typeface="Cambria Math" panose="02040503050406030204" pitchFamily="18" charset="0"/>
                                <a:ea typeface="黑体"/>
                              </a:rPr>
                              <m:t>𝑐𝑢𝑡</m:t>
                            </m:r>
                          </m:sub>
                        </m:sSub>
                      </m:sup>
                      <m:e>
                        <m:r>
                          <a:rPr lang="en-US" altLang="zh-CN" sz="2800" i="1">
                            <a:solidFill>
                              <a:schemeClr val="tx1"/>
                            </a:solidFill>
                            <a:latin typeface="Cambria Math" panose="02040503050406030204" pitchFamily="18" charset="0"/>
                            <a:ea typeface="黑体"/>
                          </a:rPr>
                          <m:t>𝑔</m:t>
                        </m:r>
                        <m:d>
                          <m:dPr>
                            <m:ctrlPr>
                              <a:rPr lang="en-US" altLang="zh-CN" sz="2800" i="1">
                                <a:solidFill>
                                  <a:schemeClr val="tx1"/>
                                </a:solidFill>
                                <a:latin typeface="Cambria Math" panose="02040503050406030204" pitchFamily="18" charset="0"/>
                                <a:ea typeface="黑体"/>
                              </a:rPr>
                            </m:ctrlPr>
                          </m:dPr>
                          <m:e>
                            <m:r>
                              <a:rPr lang="en-US" altLang="zh-CN" sz="2800" i="1">
                                <a:solidFill>
                                  <a:schemeClr val="tx1"/>
                                </a:solidFill>
                                <a:latin typeface="Cambria Math" panose="02040503050406030204" pitchFamily="18" charset="0"/>
                                <a:ea typeface="黑体"/>
                              </a:rPr>
                              <m:t>𝑡</m:t>
                            </m:r>
                          </m:e>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𝐻</m:t>
                                </m:r>
                              </m:e>
                              <m:sub>
                                <m:r>
                                  <a:rPr lang="en-US" altLang="zh-CN" sz="2800" i="1">
                                    <a:solidFill>
                                      <a:schemeClr val="tx1"/>
                                    </a:solidFill>
                                    <a:latin typeface="Cambria Math" panose="02040503050406030204" pitchFamily="18" charset="0"/>
                                    <a:ea typeface="黑体"/>
                                  </a:rPr>
                                  <m:t>0</m:t>
                                </m:r>
                              </m:sub>
                            </m:sSub>
                          </m:e>
                        </m:d>
                        <m:r>
                          <a:rPr lang="en-US" altLang="zh-CN" sz="2800" i="1">
                            <a:solidFill>
                              <a:schemeClr val="tx1"/>
                            </a:solidFill>
                            <a:latin typeface="Cambria Math" panose="02040503050406030204" pitchFamily="18" charset="0"/>
                            <a:ea typeface="黑体"/>
                          </a:rPr>
                          <m:t>𝑑𝑡</m:t>
                        </m:r>
                      </m:e>
                    </m:nary>
                    <m:r>
                      <a:rPr lang="zh-CN" altLang="en-US" sz="2800" b="0" i="0" smtClean="0">
                        <a:solidFill>
                          <a:schemeClr val="tx1"/>
                        </a:solidFill>
                        <a:latin typeface="Cambria Math" panose="02040503050406030204" pitchFamily="18" charset="0"/>
                        <a:ea typeface="黑体"/>
                      </a:rPr>
                      <m:t>；</m:t>
                    </m:r>
                  </m:oMath>
                </a14:m>
                <a:r>
                  <a:rPr lang="en-US" altLang="zh-CN" sz="2800" dirty="0">
                    <a:ea typeface="黑体"/>
                  </a:rPr>
                  <a:t> </a:t>
                </a:r>
                <a:r>
                  <a:rPr lang="zh-CN" altLang="en-US" sz="2800" dirty="0">
                    <a:ea typeface="黑体"/>
                  </a:rPr>
                  <a:t>   </a:t>
                </a:r>
                <a14:m>
                  <m:oMath xmlns:m="http://schemas.openxmlformats.org/officeDocument/2006/math">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𝑡</m:t>
                        </m:r>
                      </m:e>
                      <m:sub>
                        <m:r>
                          <a:rPr lang="en-US" altLang="zh-CN" sz="2800" i="1">
                            <a:latin typeface="Cambria Math" panose="02040503050406030204" pitchFamily="18" charset="0"/>
                            <a:ea typeface="黑体"/>
                          </a:rPr>
                          <m:t>𝑜𝑏𝑠</m:t>
                        </m:r>
                      </m:sub>
                    </m:sSub>
                    <m:r>
                      <a:rPr lang="en-US" altLang="zh-CN" sz="2800" i="1">
                        <a:latin typeface="Cambria Math" panose="02040503050406030204" pitchFamily="18" charset="0"/>
                        <a:ea typeface="黑体"/>
                      </a:rPr>
                      <m:t> </m:t>
                    </m:r>
                    <m:r>
                      <a:rPr lang="en-US" altLang="zh-CN" sz="2800" i="1">
                        <a:latin typeface="Cambria Math" panose="02040503050406030204" pitchFamily="18" charset="0"/>
                        <a:ea typeface="Cambria Math" panose="02040503050406030204" pitchFamily="18" charset="0"/>
                      </a:rPr>
                      <m:t>≥</m:t>
                    </m:r>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𝑡</m:t>
                        </m:r>
                      </m:e>
                      <m:sub>
                        <m:r>
                          <a:rPr lang="en-US" altLang="zh-CN" sz="2800" i="1">
                            <a:latin typeface="Cambria Math" panose="02040503050406030204" pitchFamily="18" charset="0"/>
                            <a:ea typeface="黑体"/>
                          </a:rPr>
                          <m:t>𝑐𝑢𝑡</m:t>
                        </m:r>
                      </m:sub>
                    </m:sSub>
                  </m:oMath>
                </a14:m>
                <a:r>
                  <a:rPr lang="zh-CN" altLang="en-US" sz="2800" dirty="0">
                    <a:latin typeface="黑体"/>
                    <a:ea typeface="黑体"/>
                    <a:cs typeface="黑体"/>
                  </a:rPr>
                  <a:t>，接受</a:t>
                </a:r>
                <a14:m>
                  <m:oMath xmlns:m="http://schemas.openxmlformats.org/officeDocument/2006/math">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𝐻</m:t>
                        </m:r>
                      </m:e>
                      <m:sub>
                        <m:r>
                          <a:rPr lang="en-US" altLang="zh-CN" sz="2800" i="1">
                            <a:latin typeface="Cambria Math" panose="02040503050406030204" pitchFamily="18" charset="0"/>
                            <a:ea typeface="黑体"/>
                          </a:rPr>
                          <m:t>0</m:t>
                        </m:r>
                      </m:sub>
                    </m:sSub>
                    <m:r>
                      <a:rPr lang="en-US" altLang="zh-CN" sz="2800" i="1">
                        <a:latin typeface="Cambria Math" panose="02040503050406030204" pitchFamily="18" charset="0"/>
                        <a:ea typeface="黑体"/>
                      </a:rPr>
                      <m:t> </m:t>
                    </m:r>
                  </m:oMath>
                </a14:m>
                <a:r>
                  <a:rPr lang="zh-CN" altLang="en-US" sz="2800" dirty="0">
                    <a:latin typeface="黑体"/>
                    <a:ea typeface="黑体"/>
                    <a:cs typeface="黑体"/>
                  </a:rPr>
                  <a:t>；</a:t>
                </a:r>
                <a14:m>
                  <m:oMath xmlns:m="http://schemas.openxmlformats.org/officeDocument/2006/math">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𝑡</m:t>
                        </m:r>
                      </m:e>
                      <m:sub>
                        <m:r>
                          <a:rPr lang="en-US" altLang="zh-CN" sz="2800" i="1">
                            <a:latin typeface="Cambria Math" panose="02040503050406030204" pitchFamily="18" charset="0"/>
                            <a:ea typeface="黑体"/>
                          </a:rPr>
                          <m:t>𝑜𝑏𝑠</m:t>
                        </m:r>
                      </m:sub>
                    </m:sSub>
                    <m:r>
                      <a:rPr lang="en-US" altLang="zh-CN" sz="2800" i="1">
                        <a:latin typeface="Cambria Math" panose="02040503050406030204" pitchFamily="18" charset="0"/>
                        <a:ea typeface="黑体"/>
                      </a:rPr>
                      <m:t> </m:t>
                    </m:r>
                    <m:r>
                      <a:rPr lang="en-US" altLang="zh-CN" sz="2800" i="1">
                        <a:latin typeface="Cambria Math" panose="02040503050406030204" pitchFamily="18" charset="0"/>
                        <a:ea typeface="Cambria Math" panose="02040503050406030204" pitchFamily="18" charset="0"/>
                      </a:rPr>
                      <m:t>&lt;</m:t>
                    </m:r>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𝑡</m:t>
                        </m:r>
                      </m:e>
                      <m:sub>
                        <m:r>
                          <a:rPr lang="en-US" altLang="zh-CN" sz="2800" i="1">
                            <a:latin typeface="Cambria Math" panose="02040503050406030204" pitchFamily="18" charset="0"/>
                            <a:ea typeface="黑体"/>
                          </a:rPr>
                          <m:t>𝑐𝑢𝑡</m:t>
                        </m:r>
                      </m:sub>
                    </m:sSub>
                    <m:r>
                      <a:rPr lang="en-US" altLang="zh-CN" sz="2800" i="1">
                        <a:latin typeface="Cambria Math" panose="02040503050406030204" pitchFamily="18" charset="0"/>
                        <a:ea typeface="黑体"/>
                      </a:rPr>
                      <m:t> </m:t>
                    </m:r>
                  </m:oMath>
                </a14:m>
                <a:r>
                  <a:rPr lang="zh-CN" altLang="en-US" sz="2800" dirty="0">
                    <a:latin typeface="黑体"/>
                    <a:ea typeface="黑体"/>
                    <a:cs typeface="黑体"/>
                  </a:rPr>
                  <a:t>，拒绝</a:t>
                </a:r>
                <a14:m>
                  <m:oMath xmlns:m="http://schemas.openxmlformats.org/officeDocument/2006/math">
                    <m:sSub>
                      <m:sSubPr>
                        <m:ctrlPr>
                          <a:rPr lang="en-US" altLang="zh-CN" sz="2800" i="1">
                            <a:latin typeface="Cambria Math" panose="02040503050406030204" pitchFamily="18" charset="0"/>
                            <a:ea typeface="黑体"/>
                          </a:rPr>
                        </m:ctrlPr>
                      </m:sSubPr>
                      <m:e>
                        <m:r>
                          <a:rPr lang="en-US" altLang="zh-CN" sz="2800" i="1">
                            <a:latin typeface="Cambria Math" panose="02040503050406030204" pitchFamily="18" charset="0"/>
                            <a:ea typeface="黑体"/>
                          </a:rPr>
                          <m:t>𝐻</m:t>
                        </m:r>
                      </m:e>
                      <m:sub>
                        <m:r>
                          <a:rPr lang="en-US" altLang="zh-CN" sz="2800" i="1">
                            <a:latin typeface="Cambria Math" panose="02040503050406030204" pitchFamily="18" charset="0"/>
                            <a:ea typeface="黑体"/>
                          </a:rPr>
                          <m:t>0</m:t>
                        </m:r>
                      </m:sub>
                    </m:sSub>
                  </m:oMath>
                </a14:m>
                <a:r>
                  <a:rPr lang="zh-CN" altLang="en-US" sz="2800" b="0" dirty="0">
                    <a:solidFill>
                      <a:schemeClr val="tx1"/>
                    </a:solidFill>
                    <a:latin typeface="黑体" pitchFamily="49" charset="-122"/>
                    <a:ea typeface="黑体" pitchFamily="49" charset="-122"/>
                    <a:cs typeface="Times New Roman" pitchFamily="18" charset="0"/>
                  </a:rPr>
                  <a:t>  </a:t>
                </a:r>
                <a:endParaRPr lang="en-US" altLang="zh-CN" sz="2800" b="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A69DE0CE-A14C-EF47-AED7-2670861E0A30}"/>
                  </a:ext>
                </a:extLst>
              </p:cNvPr>
              <p:cNvSpPr txBox="1">
                <a:spLocks noRot="1" noChangeAspect="1" noMove="1" noResize="1" noEditPoints="1" noAdjustHandles="1" noChangeArrowheads="1" noChangeShapeType="1" noTextEdit="1"/>
              </p:cNvSpPr>
              <p:nvPr/>
            </p:nvSpPr>
            <p:spPr>
              <a:xfrm>
                <a:off x="577715" y="1302972"/>
                <a:ext cx="11482906" cy="4041537"/>
              </a:xfrm>
              <a:prstGeom prst="rect">
                <a:avLst/>
              </a:prstGeom>
              <a:blipFill>
                <a:blip r:embed="rId3"/>
                <a:stretch>
                  <a:fillRect l="-883" t="-15047" r="-993" b="-20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678C55-1D6C-0343-B33E-08C81C5FF3C9}"/>
                  </a:ext>
                </a:extLst>
              </p:cNvPr>
              <p:cNvSpPr txBox="1"/>
              <p:nvPr/>
            </p:nvSpPr>
            <p:spPr>
              <a:xfrm>
                <a:off x="652601" y="5360273"/>
                <a:ext cx="11333133" cy="523220"/>
              </a:xfrm>
              <a:prstGeom prst="rect">
                <a:avLst/>
              </a:prstGeom>
              <a:noFill/>
            </p:spPr>
            <p:txBody>
              <a:bodyPr wrap="square" rtlCol="0">
                <a:spAutoFit/>
              </a:bodyPr>
              <a:lstStyle/>
              <a:p>
                <a:r>
                  <a:rPr lang="zh-CN" altLang="en-US" sz="2800" dirty="0">
                    <a:latin typeface="黑体"/>
                    <a:ea typeface="黑体"/>
                    <a:cs typeface="黑体"/>
                  </a:rPr>
                  <a:t>假如</a:t>
                </a:r>
                <a14:m>
                  <m:oMath xmlns:m="http://schemas.openxmlformats.org/officeDocument/2006/math">
                    <m:sSub>
                      <m:sSubPr>
                        <m:ctrlPr>
                          <a:rPr lang="en-US" altLang="zh-CN" sz="2800" i="1" smtClean="0">
                            <a:latin typeface="Cambria Math" panose="02040503050406030204" pitchFamily="18" charset="0"/>
                            <a:ea typeface="黑体"/>
                          </a:rPr>
                        </m:ctrlPr>
                      </m:sSubPr>
                      <m:e>
                        <m:r>
                          <a:rPr lang="en-US" altLang="zh-CN" sz="2800" i="1">
                            <a:latin typeface="Cambria Math" panose="02040503050406030204" pitchFamily="18" charset="0"/>
                            <a:ea typeface="黑体"/>
                          </a:rPr>
                          <m:t>𝐻</m:t>
                        </m:r>
                      </m:e>
                      <m:sub>
                        <m:r>
                          <a:rPr lang="en-US" altLang="zh-CN" sz="2800" i="1">
                            <a:latin typeface="Cambria Math" panose="02040503050406030204" pitchFamily="18" charset="0"/>
                            <a:ea typeface="黑体"/>
                          </a:rPr>
                          <m:t>0</m:t>
                        </m:r>
                      </m:sub>
                    </m:sSub>
                  </m:oMath>
                </a14:m>
                <a:r>
                  <a:rPr lang="zh-CN" altLang="en-US" sz="2800" dirty="0">
                    <a:latin typeface="黑体"/>
                    <a:ea typeface="黑体"/>
                    <a:cs typeface="黑体"/>
                  </a:rPr>
                  <a:t>使</a:t>
                </a:r>
                <a:r>
                  <a:rPr lang="en-US" altLang="zh-CN" sz="2800" i="1" dirty="0">
                    <a:latin typeface="Times New Roman" panose="02020603050405020304" pitchFamily="18" charset="0"/>
                    <a:ea typeface="黑体"/>
                    <a:cs typeface="Times New Roman" panose="02020603050405020304" pitchFamily="18" charset="0"/>
                  </a:rPr>
                  <a:t>r</a:t>
                </a:r>
                <a:r>
                  <a:rPr lang="zh-CN" altLang="en-US" sz="2800" dirty="0">
                    <a:latin typeface="黑体"/>
                    <a:ea typeface="黑体"/>
                    <a:cs typeface="黑体"/>
                  </a:rPr>
                  <a:t>个参数取固定值，当子样容量很大时，</a:t>
                </a:r>
                <a14:m>
                  <m:oMath xmlns:m="http://schemas.openxmlformats.org/officeDocument/2006/math">
                    <m:r>
                      <a:rPr lang="en-US" altLang="zh-CN" sz="2800" b="0" i="1" smtClean="0">
                        <a:solidFill>
                          <a:srgbClr val="095BA8"/>
                        </a:solidFill>
                        <a:latin typeface="Cambria Math" panose="02040503050406030204" pitchFamily="18" charset="0"/>
                        <a:ea typeface="黑体"/>
                        <a:cs typeface="黑体"/>
                      </a:rPr>
                      <m:t>−2</m:t>
                    </m:r>
                    <m:r>
                      <m:rPr>
                        <m:sty m:val="p"/>
                      </m:rPr>
                      <a:rPr lang="en-US" altLang="zh-CN" sz="2800" b="0" i="0" smtClean="0">
                        <a:solidFill>
                          <a:srgbClr val="095BA8"/>
                        </a:solidFill>
                        <a:latin typeface="Cambria Math" panose="02040503050406030204" pitchFamily="18" charset="0"/>
                        <a:ea typeface="黑体"/>
                        <a:cs typeface="黑体"/>
                      </a:rPr>
                      <m:t>ln</m:t>
                    </m:r>
                    <m:r>
                      <a:rPr lang="zh-CN" altLang="en-US" sz="2800" b="0" i="0" smtClean="0">
                        <a:solidFill>
                          <a:srgbClr val="095BA8"/>
                        </a:solidFill>
                        <a:latin typeface="Cambria Math" panose="02040503050406030204" pitchFamily="18" charset="0"/>
                        <a:ea typeface="黑体"/>
                        <a:cs typeface="黑体"/>
                      </a:rPr>
                      <m:t> </m:t>
                    </m:r>
                    <m:r>
                      <a:rPr lang="en-US" altLang="zh-CN" sz="2800" b="0" i="1" smtClean="0">
                        <a:solidFill>
                          <a:srgbClr val="095BA8"/>
                        </a:solidFill>
                        <a:latin typeface="Cambria Math" panose="02040503050406030204" pitchFamily="18" charset="0"/>
                        <a:ea typeface="黑体"/>
                        <a:cs typeface="黑体"/>
                      </a:rPr>
                      <m:t>𝑡</m:t>
                    </m:r>
                  </m:oMath>
                </a14:m>
                <a:r>
                  <a:rPr lang="en-US" altLang="zh-CN" sz="2800" dirty="0">
                    <a:solidFill>
                      <a:srgbClr val="095BA8"/>
                    </a:solidFill>
                    <a:latin typeface="黑体"/>
                    <a:ea typeface="黑体"/>
                    <a:cs typeface="黑体"/>
                  </a:rPr>
                  <a:t> </a:t>
                </a:r>
                <a:r>
                  <a:rPr lang="zh-CN" altLang="en-US" sz="2800" dirty="0">
                    <a:solidFill>
                      <a:srgbClr val="095BA8"/>
                    </a:solidFill>
                    <a:latin typeface="黑体"/>
                    <a:ea typeface="黑体"/>
                    <a:cs typeface="黑体"/>
                  </a:rPr>
                  <a:t>趋近于</a:t>
                </a:r>
                <a14:m>
                  <m:oMath xmlns:m="http://schemas.openxmlformats.org/officeDocument/2006/math">
                    <m:sSup>
                      <m:sSupPr>
                        <m:ctrlPr>
                          <a:rPr lang="en-US" altLang="zh-CN" sz="2800" i="1" smtClean="0">
                            <a:solidFill>
                              <a:srgbClr val="FF0000"/>
                            </a:solidFill>
                            <a:latin typeface="Cambria Math" panose="02040503050406030204" pitchFamily="18" charset="0"/>
                            <a:ea typeface="黑体" pitchFamily="49" charset="-122"/>
                            <a:cs typeface="Times New Roman" pitchFamily="18" charset="0"/>
                          </a:rPr>
                        </m:ctrlPr>
                      </m:sSupPr>
                      <m:e>
                        <m:r>
                          <a:rPr lang="en-US" altLang="zh-CN" sz="2800" i="1">
                            <a:solidFill>
                              <a:srgbClr val="FF0000"/>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rgbClr val="FF0000"/>
                            </a:solidFill>
                            <a:latin typeface="Cambria Math" panose="02040503050406030204" pitchFamily="18" charset="0"/>
                            <a:ea typeface="黑体" pitchFamily="49" charset="-122"/>
                            <a:cs typeface="Times New Roman" pitchFamily="18" charset="0"/>
                          </a:rPr>
                          <m:t>2</m:t>
                        </m:r>
                      </m:sup>
                    </m:sSup>
                    <m:d>
                      <m:dPr>
                        <m:ctrlPr>
                          <a:rPr lang="en-US" altLang="zh-CN" sz="2800" i="1">
                            <a:solidFill>
                              <a:srgbClr val="FF0000"/>
                            </a:solidFill>
                            <a:latin typeface="Cambria Math" panose="02040503050406030204" pitchFamily="18" charset="0"/>
                            <a:ea typeface="黑体" pitchFamily="49" charset="-122"/>
                            <a:cs typeface="Times New Roman" pitchFamily="18" charset="0"/>
                          </a:rPr>
                        </m:ctrlPr>
                      </m:dPr>
                      <m:e>
                        <m:r>
                          <a:rPr lang="en-US" altLang="zh-CN" sz="2800" b="0" i="1" smtClean="0">
                            <a:solidFill>
                              <a:srgbClr val="FF0000"/>
                            </a:solidFill>
                            <a:latin typeface="Cambria Math" panose="02040503050406030204" pitchFamily="18" charset="0"/>
                            <a:ea typeface="黑体" pitchFamily="49" charset="-122"/>
                            <a:cs typeface="Times New Roman" pitchFamily="18" charset="0"/>
                          </a:rPr>
                          <m:t>𝑟</m:t>
                        </m:r>
                      </m:e>
                    </m:d>
                    <m:r>
                      <a:rPr lang="en-US" altLang="zh-CN" sz="2800" i="1">
                        <a:solidFill>
                          <a:srgbClr val="0070C0"/>
                        </a:solidFill>
                        <a:latin typeface="Cambria Math" panose="02040503050406030204" pitchFamily="18" charset="0"/>
                        <a:ea typeface="Cambria Math" panose="02040503050406030204" pitchFamily="18" charset="0"/>
                      </a:rPr>
                      <m:t> </m:t>
                    </m:r>
                  </m:oMath>
                </a14:m>
                <a:endParaRPr lang="en-US" altLang="zh-CN" sz="2800" dirty="0">
                  <a:solidFill>
                    <a:srgbClr val="095BA8"/>
                  </a:solidFill>
                  <a:latin typeface="黑体"/>
                  <a:ea typeface="黑体"/>
                  <a:cs typeface="黑体"/>
                </a:endParaRPr>
              </a:p>
            </p:txBody>
          </p:sp>
        </mc:Choice>
        <mc:Fallback xmlns="">
          <p:sp>
            <p:nvSpPr>
              <p:cNvPr id="4" name="TextBox 3">
                <a:extLst>
                  <a:ext uri="{FF2B5EF4-FFF2-40B4-BE49-F238E27FC236}">
                    <a16:creationId xmlns:a16="http://schemas.microsoft.com/office/drawing/2014/main" id="{F1678C55-1D6C-0343-B33E-08C81C5FF3C9}"/>
                  </a:ext>
                </a:extLst>
              </p:cNvPr>
              <p:cNvSpPr txBox="1">
                <a:spLocks noRot="1" noChangeAspect="1" noMove="1" noResize="1" noEditPoints="1" noAdjustHandles="1" noChangeArrowheads="1" noChangeShapeType="1" noTextEdit="1"/>
              </p:cNvSpPr>
              <p:nvPr/>
            </p:nvSpPr>
            <p:spPr>
              <a:xfrm>
                <a:off x="652601" y="5360273"/>
                <a:ext cx="11333133" cy="523220"/>
              </a:xfrm>
              <a:prstGeom prst="rect">
                <a:avLst/>
              </a:prstGeom>
              <a:blipFill>
                <a:blip r:embed="rId4"/>
                <a:stretch>
                  <a:fillRect l="-1007" t="-16667" b="-33333"/>
                </a:stretch>
              </a:blipFill>
            </p:spPr>
            <p:txBody>
              <a:bodyPr/>
              <a:lstStyle/>
              <a:p>
                <a:r>
                  <a:rPr lang="en-US">
                    <a:noFill/>
                  </a:rPr>
                  <a:t> </a:t>
                </a:r>
              </a:p>
            </p:txBody>
          </p:sp>
        </mc:Fallback>
      </mc:AlternateContent>
    </p:spTree>
    <p:extLst>
      <p:ext uri="{BB962C8B-B14F-4D97-AF65-F5344CB8AC3E}">
        <p14:creationId xmlns:p14="http://schemas.microsoft.com/office/powerpoint/2010/main" val="6382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CE7E5B-8562-4143-BF5C-E4B88718AE4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信号显著性</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502EDC-2346-B840-8E5C-90DC243A6E50}"/>
                  </a:ext>
                </a:extLst>
              </p:cNvPr>
              <p:cNvSpPr txBox="1">
                <a:spLocks/>
              </p:cNvSpPr>
              <p:nvPr/>
            </p:nvSpPr>
            <p:spPr>
              <a:xfrm>
                <a:off x="479376" y="1200086"/>
                <a:ext cx="8806514" cy="22289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本底事例期望值是</a:t>
                </a:r>
                <a14:m>
                  <m:oMath xmlns:m="http://schemas.openxmlformats.org/officeDocument/2006/math">
                    <m:r>
                      <a:rPr lang="en-US" altLang="zh-CN" sz="2800" b="0" i="1" smtClean="0">
                        <a:solidFill>
                          <a:schemeClr val="tx1"/>
                        </a:solidFill>
                        <a:latin typeface="Cambria Math" panose="02040503050406030204" pitchFamily="18" charset="0"/>
                        <a:ea typeface="黑体"/>
                      </a:rPr>
                      <m:t>𝑏</m:t>
                    </m:r>
                  </m:oMath>
                </a14:m>
                <a:r>
                  <a:rPr lang="zh-CN" altLang="en-US" sz="2800" dirty="0">
                    <a:solidFill>
                      <a:schemeClr val="tx1"/>
                    </a:solidFill>
                    <a:latin typeface="黑体" pitchFamily="49" charset="-122"/>
                    <a:ea typeface="黑体" pitchFamily="49" charset="-122"/>
                    <a:cs typeface="Times New Roman" pitchFamily="18" charset="0"/>
                  </a:rPr>
                  <a:t>，观测到</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𝑛</m:t>
                        </m:r>
                      </m:e>
                      <m:sub>
                        <m:r>
                          <a:rPr lang="en-US" altLang="zh-CN" sz="2800" b="0" i="1" smtClean="0">
                            <a:solidFill>
                              <a:schemeClr val="tx1"/>
                            </a:solidFill>
                            <a:latin typeface="Cambria Math" panose="02040503050406030204" pitchFamily="18" charset="0"/>
                            <a:ea typeface="黑体"/>
                          </a:rPr>
                          <m:t>0</m:t>
                        </m:r>
                      </m:sub>
                    </m:sSub>
                  </m:oMath>
                </a14:m>
                <a:r>
                  <a:rPr lang="zh-CN" altLang="en-US" sz="2800" dirty="0">
                    <a:solidFill>
                      <a:schemeClr val="tx1"/>
                    </a:solidFill>
                    <a:latin typeface="Cambria Math" panose="02040503050406030204" pitchFamily="18" charset="0"/>
                    <a:ea typeface="黑体"/>
                  </a:rPr>
                  <a:t>个事例，且</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𝑛</m:t>
                        </m:r>
                      </m:e>
                      <m:sub>
                        <m:r>
                          <a:rPr lang="en-US" altLang="zh-CN" sz="2800" i="1">
                            <a:solidFill>
                              <a:schemeClr val="tx1"/>
                            </a:solidFill>
                            <a:latin typeface="Cambria Math" panose="02040503050406030204" pitchFamily="18" charset="0"/>
                            <a:ea typeface="黑体"/>
                          </a:rPr>
                          <m:t>0</m:t>
                        </m:r>
                      </m:sub>
                    </m:sSub>
                    <m:r>
                      <a:rPr lang="en-US" altLang="zh-CN" sz="2800" i="1" smtClean="0">
                        <a:solidFill>
                          <a:schemeClr val="tx1"/>
                        </a:solidFill>
                        <a:latin typeface="Cambria Math" panose="02040503050406030204" pitchFamily="18" charset="0"/>
                        <a:ea typeface="Cambria Math" panose="02040503050406030204" pitchFamily="18" charset="0"/>
                      </a:rPr>
                      <m:t>&gt;</m:t>
                    </m:r>
                    <m:r>
                      <a:rPr lang="en-US" altLang="zh-CN" sz="2800" b="0" i="1" smtClean="0">
                        <a:solidFill>
                          <a:schemeClr val="tx1"/>
                        </a:solidFill>
                        <a:latin typeface="Cambria Math" panose="02040503050406030204" pitchFamily="18" charset="0"/>
                        <a:ea typeface="Cambria Math" panose="02040503050406030204" pitchFamily="18" charset="0"/>
                      </a:rPr>
                      <m:t>𝑏</m:t>
                    </m:r>
                  </m:oMath>
                </a14:m>
                <a:endParaRPr lang="en-US" altLang="zh-CN" sz="2800" dirty="0">
                  <a:solidFill>
                    <a:schemeClr val="tx1"/>
                  </a:solidFill>
                  <a:latin typeface="黑体" pitchFamily="49" charset="-122"/>
                  <a:ea typeface="黑体" pitchFamily="49" charset="-122"/>
                  <a:cs typeface="Times New Roman" pitchFamily="18" charset="0"/>
                </a:endParaRPr>
              </a:p>
              <a:p>
                <a:pPr lvl="1" algn="just"/>
                <a:r>
                  <a:rPr lang="zh-CN" altLang="en-US" sz="2800" dirty="0">
                    <a:solidFill>
                      <a:schemeClr val="tx1"/>
                    </a:solidFill>
                    <a:latin typeface="黑体" pitchFamily="49" charset="-122"/>
                    <a:ea typeface="黑体" pitchFamily="49" charset="-122"/>
                    <a:cs typeface="Times New Roman" pitchFamily="18" charset="0"/>
                  </a:rPr>
                  <a:t>这个实验观测的显著性是多少？</a:t>
                </a:r>
                <a:endParaRPr lang="en-US" altLang="zh-CN" sz="2800" dirty="0">
                  <a:solidFill>
                    <a:schemeClr val="tx1"/>
                  </a:solidFill>
                  <a:latin typeface="黑体" pitchFamily="49" charset="-122"/>
                  <a:ea typeface="黑体" pitchFamily="49" charset="-122"/>
                  <a:cs typeface="Times New Roman" pitchFamily="18" charset="0"/>
                </a:endParaRPr>
              </a:p>
              <a:p>
                <a:pPr lvl="1" algn="just"/>
                <a:r>
                  <a:rPr lang="zh-CN" altLang="en-US" sz="2800" dirty="0">
                    <a:solidFill>
                      <a:schemeClr val="tx1"/>
                    </a:solidFill>
                    <a:latin typeface="黑体" pitchFamily="49" charset="-122"/>
                    <a:ea typeface="黑体" pitchFamily="49" charset="-122"/>
                    <a:cs typeface="Times New Roman" pitchFamily="18" charset="0"/>
                  </a:rPr>
                  <a:t>是否发现了一个新效应（导致上述超出）？</a:t>
                </a:r>
                <a:endParaRPr lang="en-US" altLang="zh-CN" sz="2800" dirty="0">
                  <a:solidFill>
                    <a:schemeClr val="tx1"/>
                  </a:solidFill>
                  <a:latin typeface="黑体" pitchFamily="49" charset="-122"/>
                  <a:ea typeface="黑体" pitchFamily="49" charset="-122"/>
                  <a:cs typeface="Times New Roman" pitchFamily="18" charset="0"/>
                </a:endParaRPr>
              </a:p>
              <a:p>
                <a:pPr lvl="1" algn="just"/>
                <a:r>
                  <a:rPr lang="zh-CN" altLang="en-US" sz="2800" dirty="0">
                    <a:solidFill>
                      <a:schemeClr val="tx1"/>
                    </a:solidFill>
                    <a:latin typeface="黑体" pitchFamily="49" charset="-122"/>
                    <a:ea typeface="黑体" pitchFamily="49" charset="-122"/>
                    <a:cs typeface="Times New Roman" pitchFamily="18" charset="0"/>
                  </a:rPr>
                  <a:t>或者这仅仅是本底的统计涨落？</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D0502EDC-2346-B840-8E5C-90DC243A6E50}"/>
                  </a:ext>
                </a:extLst>
              </p:cNvPr>
              <p:cNvSpPr txBox="1">
                <a:spLocks noRot="1" noChangeAspect="1" noMove="1" noResize="1" noEditPoints="1" noAdjustHandles="1" noChangeArrowheads="1" noChangeShapeType="1" noTextEdit="1"/>
              </p:cNvSpPr>
              <p:nvPr/>
            </p:nvSpPr>
            <p:spPr>
              <a:xfrm>
                <a:off x="479376" y="1200086"/>
                <a:ext cx="8806514" cy="2228913"/>
              </a:xfrm>
              <a:prstGeom prst="rect">
                <a:avLst/>
              </a:prstGeom>
              <a:blipFill>
                <a:blip r:embed="rId3"/>
                <a:stretch>
                  <a:fillRect l="-1297" t="-28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41234534-AD52-B946-878B-BFF1C44C40CA}"/>
                  </a:ext>
                </a:extLst>
              </p:cNvPr>
              <p:cNvSpPr txBox="1">
                <a:spLocks/>
              </p:cNvSpPr>
              <p:nvPr/>
            </p:nvSpPr>
            <p:spPr>
              <a:xfrm>
                <a:off x="479376" y="3428999"/>
                <a:ext cx="11171341" cy="2032716"/>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显著性</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𝑆</m:t>
                    </m:r>
                  </m:oMath>
                </a14:m>
                <a:r>
                  <a:rPr lang="zh-CN" altLang="en-US" sz="2800" dirty="0">
                    <a:solidFill>
                      <a:schemeClr val="tx1"/>
                    </a:solidFill>
                    <a:latin typeface="黑体" pitchFamily="49" charset="-122"/>
                    <a:ea typeface="黑体" pitchFamily="49" charset="-122"/>
                    <a:cs typeface="Times New Roman" pitchFamily="18" charset="0"/>
                  </a:rPr>
                  <a:t>：假设仅期待本底事例数为</a:t>
                </a:r>
                <a14:m>
                  <m:oMath xmlns:m="http://schemas.openxmlformats.org/officeDocument/2006/math">
                    <m:r>
                      <a:rPr lang="en-US" altLang="zh-CN" sz="2800" i="1">
                        <a:solidFill>
                          <a:schemeClr val="tx1"/>
                        </a:solidFill>
                        <a:latin typeface="Cambria Math" panose="02040503050406030204" pitchFamily="18" charset="0"/>
                        <a:ea typeface="黑体"/>
                      </a:rPr>
                      <m:t>𝑏</m:t>
                    </m:r>
                  </m:oMath>
                </a14:m>
                <a:r>
                  <a:rPr lang="zh-CN" altLang="en-US" sz="2800" dirty="0">
                    <a:solidFill>
                      <a:schemeClr val="tx1"/>
                    </a:solidFill>
                    <a:latin typeface="黑体" pitchFamily="49" charset="-122"/>
                    <a:ea typeface="黑体" pitchFamily="49" charset="-122"/>
                    <a:cs typeface="Times New Roman" pitchFamily="18" charset="0"/>
                  </a:rPr>
                  <a:t>的条件下，观测到不少于当前观测事例数的概率：</a:t>
                </a:r>
                <a:endParaRPr lang="en-US" altLang="zh-CN" sz="2800" b="0" i="1" dirty="0">
                  <a:solidFill>
                    <a:schemeClr val="tx1"/>
                  </a:solidFill>
                  <a:latin typeface="Cambria Math" panose="02040503050406030204" pitchFamily="18" charset="0"/>
                  <a:ea typeface="黑体" pitchFamily="49" charset="-122"/>
                  <a:cs typeface="Times New Roman"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ea typeface="黑体" pitchFamily="49" charset="-122"/>
                          <a:cs typeface="Times New Roman" pitchFamily="18" charset="0"/>
                        </a:rPr>
                        <m:t>𝑝</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r>
                            <a:rPr lang="en-US" altLang="zh-CN" sz="2800" b="0" i="1" smtClean="0">
                              <a:solidFill>
                                <a:schemeClr val="tx1"/>
                              </a:solidFill>
                              <a:latin typeface="Cambria Math" panose="02040503050406030204" pitchFamily="18" charset="0"/>
                              <a:ea typeface="黑体" pitchFamily="49" charset="-122"/>
                              <a:cs typeface="Times New Roman" pitchFamily="18" charset="0"/>
                            </a:rPr>
                            <m:t>&gt;</m:t>
                          </m:r>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0</m:t>
                              </m:r>
                            </m:sub>
                          </m:sSub>
                        </m:e>
                        <m:e>
                          <m:r>
                            <a:rPr lang="en-US" altLang="zh-CN" sz="2800" b="0" i="1" smtClean="0">
                              <a:solidFill>
                                <a:schemeClr val="tx1"/>
                              </a:solidFill>
                              <a:latin typeface="Cambria Math" panose="02040503050406030204" pitchFamily="18" charset="0"/>
                              <a:ea typeface="黑体" pitchFamily="49" charset="-122"/>
                              <a:cs typeface="Times New Roman" pitchFamily="18" charset="0"/>
                            </a:rPr>
                            <m:t>𝑏</m:t>
                          </m:r>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𝑘</m:t>
                          </m:r>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𝑛</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0</m:t>
                              </m:r>
                            </m:sub>
                          </m:sSub>
                        </m:sub>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up>
                        <m:e>
                          <m:r>
                            <a:rPr lang="en-US" altLang="zh-CN" sz="2800" b="0" i="1" smtClean="0">
                              <a:solidFill>
                                <a:schemeClr val="tx1"/>
                              </a:solidFill>
                              <a:latin typeface="Cambria Math" panose="02040503050406030204" pitchFamily="18" charset="0"/>
                              <a:ea typeface="黑体" pitchFamily="49" charset="-122"/>
                              <a:cs typeface="Times New Roman" pitchFamily="18" charset="0"/>
                            </a:rPr>
                            <m:t>𝑝</m:t>
                          </m:r>
                          <m:d>
                            <m:d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d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𝑘</m:t>
                              </m:r>
                            </m:e>
                            <m:e>
                              <m:r>
                                <a:rPr lang="en-US" altLang="zh-CN" sz="2800" b="0" i="1" smtClean="0">
                                  <a:solidFill>
                                    <a:schemeClr val="tx1"/>
                                  </a:solidFill>
                                  <a:latin typeface="Cambria Math" panose="02040503050406030204" pitchFamily="18" charset="0"/>
                                  <a:ea typeface="黑体" pitchFamily="49" charset="-122"/>
                                  <a:cs typeface="Times New Roman" pitchFamily="18" charset="0"/>
                                </a:rPr>
                                <m:t>𝑏</m:t>
                              </m:r>
                            </m:e>
                          </m:d>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nary>
                            <m:nary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b="0" i="1" smtClean="0">
                                  <a:solidFill>
                                    <a:schemeClr val="tx1"/>
                                  </a:solidFill>
                                  <a:latin typeface="Cambria Math" panose="02040503050406030204" pitchFamily="18" charset="0"/>
                                  <a:ea typeface="黑体" pitchFamily="49" charset="-122"/>
                                  <a:cs typeface="Times New Roman" pitchFamily="18" charset="0"/>
                                </a:rPr>
                                <m:t>𝑆</m:t>
                              </m:r>
                            </m:sub>
                            <m:sup>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up>
                            <m:e>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r>
                                    <a:rPr lang="en-US" altLang="zh-CN" sz="2800" b="0" i="1" smtClean="0">
                                      <a:solidFill>
                                        <a:schemeClr val="tx1"/>
                                      </a:solidFill>
                                      <a:latin typeface="Cambria Math" panose="02040503050406030204" pitchFamily="18" charset="0"/>
                                      <a:ea typeface="黑体" pitchFamily="49" charset="-122"/>
                                      <a:cs typeface="Times New Roman" pitchFamily="18" charset="0"/>
                                    </a:rPr>
                                    <m:t>1</m:t>
                                  </m:r>
                                </m:num>
                                <m:den>
                                  <m:rad>
                                    <m:radPr>
                                      <m:degHide m:val="on"/>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radPr>
                                    <m:deg/>
                                    <m:e>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𝜋</m:t>
                                      </m:r>
                                    </m:e>
                                  </m:rad>
                                </m:den>
                              </m:f>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𝑒</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f>
                                    <m:f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fPr>
                                    <m:num>
                                      <m:sSup>
                                        <m:sSupPr>
                                          <m:ctrlPr>
                                            <a:rPr lang="en-US" altLang="zh-CN" sz="2800" b="0" i="1" smtClean="0">
                                              <a:solidFill>
                                                <a:schemeClr val="tx1"/>
                                              </a:solidFill>
                                              <a:latin typeface="Cambria Math" panose="02040503050406030204" pitchFamily="18" charset="0"/>
                                              <a:ea typeface="黑体" pitchFamily="49" charset="-122"/>
                                              <a:cs typeface="Times New Roman" pitchFamily="18" charset="0"/>
                                            </a:rPr>
                                          </m:ctrlPr>
                                        </m:sSupPr>
                                        <m:e>
                                          <m:r>
                                            <a:rPr lang="en-US" altLang="zh-CN" sz="2800" b="0" i="1" smtClean="0">
                                              <a:solidFill>
                                                <a:schemeClr val="tx1"/>
                                              </a:solidFill>
                                              <a:latin typeface="Cambria Math" panose="02040503050406030204" pitchFamily="18" charset="0"/>
                                              <a:ea typeface="黑体" pitchFamily="49" charset="-122"/>
                                              <a:cs typeface="Times New Roman" pitchFamily="18" charset="0"/>
                                            </a:rPr>
                                            <m:t>𝑥</m:t>
                                          </m:r>
                                        </m:e>
                                        <m:sup>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sup>
                                      </m:sSup>
                                    </m:num>
                                    <m:den>
                                      <m:r>
                                        <a:rPr lang="en-US" altLang="zh-CN" sz="2800" b="0" i="1" smtClean="0">
                                          <a:solidFill>
                                            <a:schemeClr val="tx1"/>
                                          </a:solidFill>
                                          <a:latin typeface="Cambria Math" panose="02040503050406030204" pitchFamily="18" charset="0"/>
                                          <a:ea typeface="黑体" pitchFamily="49" charset="-122"/>
                                          <a:cs typeface="Times New Roman" pitchFamily="18" charset="0"/>
                                        </a:rPr>
                                        <m:t>2</m:t>
                                      </m:r>
                                    </m:den>
                                  </m:f>
                                </m:sup>
                              </m:sSup>
                            </m:e>
                          </m:nary>
                        </m:e>
                      </m:nary>
                      <m:r>
                        <a:rPr lang="en-US" altLang="zh-CN" sz="2800" b="0" i="1" smtClean="0">
                          <a:solidFill>
                            <a:schemeClr val="tx1"/>
                          </a:solidFill>
                          <a:latin typeface="Cambria Math" panose="02040503050406030204" pitchFamily="18" charset="0"/>
                          <a:ea typeface="黑体" pitchFamily="49" charset="-122"/>
                          <a:cs typeface="Times New Roman" pitchFamily="18" charset="0"/>
                        </a:rPr>
                        <m:t>𝑑𝑥</m:t>
                      </m:r>
                    </m:oMath>
                  </m:oMathPara>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4" name="Content Placeholder 2">
                <a:extLst>
                  <a:ext uri="{FF2B5EF4-FFF2-40B4-BE49-F238E27FC236}">
                    <a16:creationId xmlns:a16="http://schemas.microsoft.com/office/drawing/2014/main" id="{41234534-AD52-B946-878B-BFF1C44C40CA}"/>
                  </a:ext>
                </a:extLst>
              </p:cNvPr>
              <p:cNvSpPr txBox="1">
                <a:spLocks noRot="1" noChangeAspect="1" noMove="1" noResize="1" noEditPoints="1" noAdjustHandles="1" noChangeArrowheads="1" noChangeShapeType="1" noTextEdit="1"/>
              </p:cNvSpPr>
              <p:nvPr/>
            </p:nvSpPr>
            <p:spPr>
              <a:xfrm>
                <a:off x="479376" y="3428999"/>
                <a:ext cx="11171341" cy="2032716"/>
              </a:xfrm>
              <a:prstGeom prst="rect">
                <a:avLst/>
              </a:prstGeom>
              <a:blipFill>
                <a:blip r:embed="rId4"/>
                <a:stretch>
                  <a:fillRect l="-1023" t="-37888" r="-1136" b="-12298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554CB82-6F1E-EF42-879F-1B28C08E066C}"/>
              </a:ext>
            </a:extLst>
          </p:cNvPr>
          <p:cNvPicPr>
            <a:picLocks noChangeAspect="1"/>
          </p:cNvPicPr>
          <p:nvPr/>
        </p:nvPicPr>
        <p:blipFill>
          <a:blip r:embed="rId5"/>
          <a:stretch>
            <a:fillRect/>
          </a:stretch>
        </p:blipFill>
        <p:spPr>
          <a:xfrm>
            <a:off x="0" y="5657912"/>
            <a:ext cx="12192000" cy="910336"/>
          </a:xfrm>
          <a:prstGeom prst="rect">
            <a:avLst/>
          </a:prstGeom>
        </p:spPr>
      </p:pic>
      <p:sp>
        <p:nvSpPr>
          <p:cNvPr id="6" name="TextBox 5">
            <a:extLst>
              <a:ext uri="{FF2B5EF4-FFF2-40B4-BE49-F238E27FC236}">
                <a16:creationId xmlns:a16="http://schemas.microsoft.com/office/drawing/2014/main" id="{F7CD87AE-53EA-8744-95E1-CF95B517EC50}"/>
              </a:ext>
            </a:extLst>
          </p:cNvPr>
          <p:cNvSpPr txBox="1"/>
          <p:nvPr/>
        </p:nvSpPr>
        <p:spPr>
          <a:xfrm>
            <a:off x="2033752" y="5726827"/>
            <a:ext cx="662152" cy="400110"/>
          </a:xfrm>
          <a:prstGeom prst="rect">
            <a:avLst/>
          </a:prstGeom>
          <a:noFill/>
        </p:spPr>
        <p:txBody>
          <a:bodyPr wrap="square" rtlCol="0">
            <a:spAutoFit/>
          </a:bodyPr>
          <a:lstStyle/>
          <a:p>
            <a:r>
              <a:rPr lang="en-US" sz="2000" dirty="0"/>
              <a:t>𝜎</a:t>
            </a:r>
          </a:p>
        </p:txBody>
      </p:sp>
    </p:spTree>
    <p:extLst>
      <p:ext uri="{BB962C8B-B14F-4D97-AF65-F5344CB8AC3E}">
        <p14:creationId xmlns:p14="http://schemas.microsoft.com/office/powerpoint/2010/main" val="3473162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1EEC56B-84C0-F94F-8750-86AA5E1982B9}"/>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估计信号显著性的简单方法： </a:t>
            </a:r>
            <a:r>
              <a:rPr kumimoji="1" lang="en-US" altLang="zh-CN" b="1" dirty="0">
                <a:solidFill>
                  <a:srgbClr val="003399"/>
                </a:solidFill>
                <a:effectLst>
                  <a:outerShdw blurRad="38100" dist="38100" dir="2700000" algn="tl">
                    <a:srgbClr val="C0C0C0"/>
                  </a:outerShdw>
                </a:effectLst>
                <a:latin typeface="黑体" pitchFamily="49" charset="-122"/>
                <a:ea typeface="黑体" pitchFamily="49" charset="-122"/>
              </a:rPr>
              <a:t>S</a:t>
            </a:r>
            <a:r>
              <a:rPr kumimoji="1" lang="en-US" altLang="zh-CN" b="1" baseline="-25000" dirty="0">
                <a:solidFill>
                  <a:srgbClr val="003399"/>
                </a:solidFill>
                <a:effectLst>
                  <a:outerShdw blurRad="38100" dist="38100" dir="2700000" algn="tl">
                    <a:srgbClr val="C0C0C0"/>
                  </a:outerShdw>
                </a:effectLst>
                <a:latin typeface="黑体" pitchFamily="49" charset="-122"/>
                <a:ea typeface="黑体" pitchFamily="49" charset="-122"/>
              </a:rPr>
              <a:t>1</a:t>
            </a:r>
            <a:endParaRPr kumimoji="1" lang="zh-CN" altLang="en-US" b="1" baseline="-25000" dirty="0">
              <a:solidFill>
                <a:srgbClr val="003399"/>
              </a:solidFill>
              <a:effectLst>
                <a:outerShdw blurRad="38100" dist="38100" dir="2700000" algn="tl">
                  <a:srgbClr val="C0C0C0"/>
                </a:outerShdw>
              </a:effectLst>
              <a:latin typeface="黑体" pitchFamily="49" charset="-122"/>
              <a:ea typeface="黑体" pitchFamily="49" charset="-122"/>
            </a:endParaRPr>
          </a:p>
        </p:txBody>
      </p:sp>
      <p:sp>
        <p:nvSpPr>
          <p:cNvPr id="3" name="Content Placeholder 2">
            <a:extLst>
              <a:ext uri="{FF2B5EF4-FFF2-40B4-BE49-F238E27FC236}">
                <a16:creationId xmlns:a16="http://schemas.microsoft.com/office/drawing/2014/main" id="{CEF4333F-0960-4F4F-887E-CC6DF58D6454}"/>
              </a:ext>
            </a:extLst>
          </p:cNvPr>
          <p:cNvSpPr txBox="1">
            <a:spLocks/>
          </p:cNvSpPr>
          <p:nvPr/>
        </p:nvSpPr>
        <p:spPr>
          <a:xfrm>
            <a:off x="479376" y="1200087"/>
            <a:ext cx="8806514"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对于大统计量情况：</a:t>
            </a:r>
            <a:endParaRPr lang="en-US" altLang="zh-CN" sz="2800" dirty="0">
              <a:solidFill>
                <a:schemeClr val="tx1"/>
              </a:solidFill>
              <a:latin typeface="黑体"/>
              <a:ea typeface="黑体"/>
              <a:cs typeface="黑体"/>
            </a:endParaRPr>
          </a:p>
        </p:txBody>
      </p:sp>
      <p:pic>
        <p:nvPicPr>
          <p:cNvPr id="5" name="Picture 4">
            <a:extLst>
              <a:ext uri="{FF2B5EF4-FFF2-40B4-BE49-F238E27FC236}">
                <a16:creationId xmlns:a16="http://schemas.microsoft.com/office/drawing/2014/main" id="{FA77F12B-F728-FE45-BDCD-3FFCF05972CB}"/>
              </a:ext>
            </a:extLst>
          </p:cNvPr>
          <p:cNvPicPr>
            <a:picLocks noChangeAspect="1"/>
          </p:cNvPicPr>
          <p:nvPr/>
        </p:nvPicPr>
        <p:blipFill>
          <a:blip r:embed="rId2"/>
          <a:stretch>
            <a:fillRect/>
          </a:stretch>
        </p:blipFill>
        <p:spPr>
          <a:xfrm>
            <a:off x="2244676" y="1996803"/>
            <a:ext cx="6464300" cy="1511300"/>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ECE97CF-E4A0-5B4E-BCCE-00F4B980F455}"/>
                  </a:ext>
                </a:extLst>
              </p:cNvPr>
              <p:cNvSpPr txBox="1">
                <a:spLocks/>
              </p:cNvSpPr>
              <p:nvPr/>
            </p:nvSpPr>
            <p:spPr>
              <a:xfrm>
                <a:off x="679073" y="3796143"/>
                <a:ext cx="11255424" cy="1861770"/>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很常用的估计方式，但是对于小统计量的情况，所得结果与正确结果相差较大</a:t>
                </a:r>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比如</a:t>
                </a:r>
                <a14:m>
                  <m:oMath xmlns:m="http://schemas.openxmlformats.org/officeDocument/2006/math">
                    <m:r>
                      <a:rPr lang="en-US" altLang="zh-CN" sz="2800" i="1">
                        <a:solidFill>
                          <a:schemeClr val="tx1"/>
                        </a:solidFill>
                        <a:latin typeface="Cambria Math" panose="02040503050406030204" pitchFamily="18" charset="0"/>
                        <a:ea typeface="黑体"/>
                      </a:rPr>
                      <m:t>𝑏</m:t>
                    </m:r>
                    <m:r>
                      <a:rPr lang="en-US" altLang="zh-CN" sz="2800" b="0" i="0" smtClean="0">
                        <a:solidFill>
                          <a:schemeClr val="tx1"/>
                        </a:solidFill>
                        <a:latin typeface="Cambria Math" panose="02040503050406030204" pitchFamily="18" charset="0"/>
                        <a:ea typeface="黑体"/>
                      </a:rPr>
                      <m:t>&lt;100</m:t>
                    </m:r>
                  </m:oMath>
                </a14:m>
                <a:r>
                  <a:rPr lang="zh-CN" altLang="en-US" sz="2800" dirty="0">
                    <a:solidFill>
                      <a:schemeClr val="tx1"/>
                    </a:solidFill>
                    <a:latin typeface="黑体"/>
                    <a:ea typeface="黑体"/>
                    <a:cs typeface="黑体"/>
                  </a:rPr>
                  <a:t>时，这个方法算出来的结果太大（高估了信号显著性）</a:t>
                </a:r>
                <a:endParaRPr lang="en-US" altLang="zh-CN" sz="2800" dirty="0">
                  <a:solidFill>
                    <a:schemeClr val="tx1"/>
                  </a:solidFill>
                  <a:latin typeface="黑体"/>
                  <a:ea typeface="黑体"/>
                  <a:cs typeface="黑体"/>
                </a:endParaRPr>
              </a:p>
            </p:txBody>
          </p:sp>
        </mc:Choice>
        <mc:Fallback xmlns="">
          <p:sp>
            <p:nvSpPr>
              <p:cNvPr id="6" name="Content Placeholder 2">
                <a:extLst>
                  <a:ext uri="{FF2B5EF4-FFF2-40B4-BE49-F238E27FC236}">
                    <a16:creationId xmlns:a16="http://schemas.microsoft.com/office/drawing/2014/main" id="{6ECE97CF-E4A0-5B4E-BCCE-00F4B980F455}"/>
                  </a:ext>
                </a:extLst>
              </p:cNvPr>
              <p:cNvSpPr txBox="1">
                <a:spLocks noRot="1" noChangeAspect="1" noMove="1" noResize="1" noEditPoints="1" noAdjustHandles="1" noChangeArrowheads="1" noChangeShapeType="1" noTextEdit="1"/>
              </p:cNvSpPr>
              <p:nvPr/>
            </p:nvSpPr>
            <p:spPr>
              <a:xfrm>
                <a:off x="679073" y="3796143"/>
                <a:ext cx="11255424" cy="1861770"/>
              </a:xfrm>
              <a:prstGeom prst="rect">
                <a:avLst/>
              </a:prstGeom>
              <a:blipFill>
                <a:blip r:embed="rId3"/>
                <a:stretch>
                  <a:fillRect l="-901" t="-3378" r="-1014"/>
                </a:stretch>
              </a:blipFill>
            </p:spPr>
            <p:txBody>
              <a:bodyPr/>
              <a:lstStyle/>
              <a:p>
                <a:r>
                  <a:rPr lang="en-US">
                    <a:noFill/>
                  </a:rPr>
                  <a:t> </a:t>
                </a:r>
              </a:p>
            </p:txBody>
          </p:sp>
        </mc:Fallback>
      </mc:AlternateContent>
    </p:spTree>
    <p:extLst>
      <p:ext uri="{BB962C8B-B14F-4D97-AF65-F5344CB8AC3E}">
        <p14:creationId xmlns:p14="http://schemas.microsoft.com/office/powerpoint/2010/main" val="3469256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E6B088-9073-4F49-8AD5-18E1095835B7}"/>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估计信号显著性的简单方法： </a:t>
            </a:r>
            <a:r>
              <a:rPr kumimoji="1" lang="en-US" altLang="zh-CN" b="1" dirty="0" err="1">
                <a:solidFill>
                  <a:srgbClr val="003399"/>
                </a:solidFill>
                <a:effectLst>
                  <a:outerShdw blurRad="38100" dist="38100" dir="2700000" algn="tl">
                    <a:srgbClr val="C0C0C0"/>
                  </a:outerShdw>
                </a:effectLst>
                <a:latin typeface="黑体" pitchFamily="49" charset="-122"/>
                <a:ea typeface="黑体" pitchFamily="49" charset="-122"/>
              </a:rPr>
              <a:t>S</a:t>
            </a:r>
            <a:r>
              <a:rPr kumimoji="1" lang="en-US" altLang="zh-CN" b="1" baseline="-25000" dirty="0" err="1">
                <a:solidFill>
                  <a:srgbClr val="003399"/>
                </a:solidFill>
                <a:effectLst>
                  <a:outerShdw blurRad="38100" dist="38100" dir="2700000" algn="tl">
                    <a:srgbClr val="C0C0C0"/>
                  </a:outerShdw>
                </a:effectLst>
                <a:latin typeface="黑体" pitchFamily="49" charset="-122"/>
                <a:ea typeface="黑体" pitchFamily="49" charset="-122"/>
              </a:rPr>
              <a:t>cL</a:t>
            </a:r>
            <a:endParaRPr kumimoji="1" lang="zh-CN" altLang="en-US" b="1" baseline="-25000" dirty="0">
              <a:solidFill>
                <a:srgbClr val="003399"/>
              </a:solidFill>
              <a:effectLst>
                <a:outerShdw blurRad="38100" dist="38100" dir="2700000" algn="tl">
                  <a:srgbClr val="C0C0C0"/>
                </a:outerShdw>
              </a:effectLst>
              <a:latin typeface="黑体" pitchFamily="49" charset="-122"/>
              <a:ea typeface="黑体" pitchFamily="49" charset="-122"/>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B5B30B99-A8F2-DA4E-832D-210827C7DC90}"/>
                  </a:ext>
                </a:extLst>
              </p:cNvPr>
              <p:cNvSpPr txBox="1">
                <a:spLocks/>
              </p:cNvSpPr>
              <p:nvPr/>
            </p:nvSpPr>
            <p:spPr>
              <a:xfrm>
                <a:off x="505214" y="3226532"/>
                <a:ext cx="11839186" cy="1282405"/>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源于比较分别基于</a:t>
                </a:r>
                <a:r>
                  <a:rPr lang="en-US" altLang="zh-CN" sz="2800" dirty="0" err="1">
                    <a:solidFill>
                      <a:schemeClr val="tx1"/>
                    </a:solidFill>
                    <a:latin typeface="黑体"/>
                    <a:ea typeface="黑体"/>
                    <a:cs typeface="黑体"/>
                  </a:rPr>
                  <a:t>s+b</a:t>
                </a:r>
                <a:r>
                  <a:rPr lang="zh-CN" altLang="en-US" sz="2800" dirty="0">
                    <a:solidFill>
                      <a:schemeClr val="tx1"/>
                    </a:solidFill>
                    <a:latin typeface="黑体"/>
                    <a:ea typeface="黑体"/>
                    <a:cs typeface="黑体"/>
                  </a:rPr>
                  <a:t>和</a:t>
                </a:r>
                <a:r>
                  <a:rPr lang="en-US" altLang="zh-CN" sz="2800" dirty="0">
                    <a:solidFill>
                      <a:schemeClr val="tx1"/>
                    </a:solidFill>
                    <a:latin typeface="黑体"/>
                    <a:ea typeface="黑体"/>
                    <a:cs typeface="黑体"/>
                  </a:rPr>
                  <a:t>b-only</a:t>
                </a:r>
                <a:r>
                  <a:rPr lang="zh-CN" altLang="en-US" sz="2800" dirty="0">
                    <a:solidFill>
                      <a:schemeClr val="tx1"/>
                    </a:solidFill>
                    <a:latin typeface="黑体"/>
                    <a:ea typeface="黑体"/>
                    <a:cs typeface="黑体"/>
                  </a:rPr>
                  <a:t>两种假设情况下观测到</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𝑛</m:t>
                        </m:r>
                      </m:e>
                      <m:sub>
                        <m:r>
                          <a:rPr lang="en-US" altLang="zh-CN" sz="2800" i="1">
                            <a:solidFill>
                              <a:schemeClr val="tx1"/>
                            </a:solidFill>
                            <a:latin typeface="Cambria Math" panose="02040503050406030204" pitchFamily="18" charset="0"/>
                            <a:ea typeface="黑体"/>
                          </a:rPr>
                          <m:t>0</m:t>
                        </m:r>
                      </m:sub>
                    </m:sSub>
                  </m:oMath>
                </a14:m>
                <a:r>
                  <a:rPr lang="zh-CN" altLang="en-US" sz="2800" dirty="0">
                    <a:solidFill>
                      <a:schemeClr val="tx1"/>
                    </a:solidFill>
                    <a:latin typeface="黑体"/>
                    <a:ea typeface="黑体"/>
                    <a:cs typeface="黑体"/>
                  </a:rPr>
                  <a:t>事例数的概率，即似然比：</a:t>
                </a:r>
                <a:endParaRPr lang="en-US" altLang="zh-CN" sz="2800" dirty="0">
                  <a:solidFill>
                    <a:schemeClr val="tx1"/>
                  </a:solidFill>
                  <a:latin typeface="黑体"/>
                  <a:ea typeface="黑体"/>
                  <a:cs typeface="黑体"/>
                </a:endParaRPr>
              </a:p>
            </p:txBody>
          </p:sp>
        </mc:Choice>
        <mc:Fallback xmlns="">
          <p:sp>
            <p:nvSpPr>
              <p:cNvPr id="4" name="Content Placeholder 2">
                <a:extLst>
                  <a:ext uri="{FF2B5EF4-FFF2-40B4-BE49-F238E27FC236}">
                    <a16:creationId xmlns:a16="http://schemas.microsoft.com/office/drawing/2014/main" id="{B5B30B99-A8F2-DA4E-832D-210827C7DC90}"/>
                  </a:ext>
                </a:extLst>
              </p:cNvPr>
              <p:cNvSpPr txBox="1">
                <a:spLocks noRot="1" noChangeAspect="1" noMove="1" noResize="1" noEditPoints="1" noAdjustHandles="1" noChangeArrowheads="1" noChangeShapeType="1" noTextEdit="1"/>
              </p:cNvSpPr>
              <p:nvPr/>
            </p:nvSpPr>
            <p:spPr>
              <a:xfrm>
                <a:off x="505214" y="3226532"/>
                <a:ext cx="11839186" cy="1282405"/>
              </a:xfrm>
              <a:prstGeom prst="rect">
                <a:avLst/>
              </a:prstGeom>
              <a:blipFill>
                <a:blip r:embed="rId2"/>
                <a:stretch>
                  <a:fillRect l="-965" t="-5882" r="-107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BAC36C9-C91D-2445-803B-E5197AB4D786}"/>
              </a:ext>
            </a:extLst>
          </p:cNvPr>
          <p:cNvPicPr>
            <a:picLocks noChangeAspect="1"/>
          </p:cNvPicPr>
          <p:nvPr/>
        </p:nvPicPr>
        <p:blipFill>
          <a:blip r:embed="rId3"/>
          <a:stretch>
            <a:fillRect/>
          </a:stretch>
        </p:blipFill>
        <p:spPr>
          <a:xfrm>
            <a:off x="2880272" y="1960392"/>
            <a:ext cx="5859955" cy="956503"/>
          </a:xfrm>
          <a:prstGeom prst="rect">
            <a:avLst/>
          </a:prstGeom>
        </p:spPr>
      </p:pic>
      <p:sp>
        <p:nvSpPr>
          <p:cNvPr id="7" name="Content Placeholder 2">
            <a:extLst>
              <a:ext uri="{FF2B5EF4-FFF2-40B4-BE49-F238E27FC236}">
                <a16:creationId xmlns:a16="http://schemas.microsoft.com/office/drawing/2014/main" id="{86584026-145C-C746-8B0C-5B8FEC7C3763}"/>
              </a:ext>
            </a:extLst>
          </p:cNvPr>
          <p:cNvSpPr txBox="1">
            <a:spLocks/>
          </p:cNvSpPr>
          <p:nvPr/>
        </p:nvSpPr>
        <p:spPr>
          <a:xfrm>
            <a:off x="505214" y="1352487"/>
            <a:ext cx="8806514" cy="71596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更普适的简单方法：</a:t>
            </a:r>
            <a:endParaRPr lang="en-US" altLang="zh-CN" sz="2800" dirty="0">
              <a:solidFill>
                <a:schemeClr val="tx1"/>
              </a:solidFill>
              <a:latin typeface="黑体"/>
              <a:ea typeface="黑体"/>
              <a:cs typeface="黑体"/>
            </a:endParaRPr>
          </a:p>
        </p:txBody>
      </p:sp>
      <p:pic>
        <p:nvPicPr>
          <p:cNvPr id="9" name="Picture 8">
            <a:extLst>
              <a:ext uri="{FF2B5EF4-FFF2-40B4-BE49-F238E27FC236}">
                <a16:creationId xmlns:a16="http://schemas.microsoft.com/office/drawing/2014/main" id="{62B826E6-084E-7943-8439-E45D959DFA97}"/>
              </a:ext>
            </a:extLst>
          </p:cNvPr>
          <p:cNvPicPr>
            <a:picLocks noChangeAspect="1"/>
          </p:cNvPicPr>
          <p:nvPr/>
        </p:nvPicPr>
        <p:blipFill>
          <a:blip r:embed="rId4"/>
          <a:stretch>
            <a:fillRect/>
          </a:stretch>
        </p:blipFill>
        <p:spPr>
          <a:xfrm>
            <a:off x="505214" y="4063401"/>
            <a:ext cx="11607800" cy="1841500"/>
          </a:xfrm>
          <a:prstGeom prst="rect">
            <a:avLst/>
          </a:prstGeom>
        </p:spPr>
      </p:pic>
      <p:sp>
        <p:nvSpPr>
          <p:cNvPr id="10" name="Content Placeholder 2">
            <a:extLst>
              <a:ext uri="{FF2B5EF4-FFF2-40B4-BE49-F238E27FC236}">
                <a16:creationId xmlns:a16="http://schemas.microsoft.com/office/drawing/2014/main" id="{02E6535F-C1CB-034A-B44E-EC2054198B2C}"/>
              </a:ext>
            </a:extLst>
          </p:cNvPr>
          <p:cNvSpPr txBox="1">
            <a:spLocks/>
          </p:cNvSpPr>
          <p:nvPr/>
        </p:nvSpPr>
        <p:spPr>
          <a:xfrm>
            <a:off x="757104" y="5862684"/>
            <a:ext cx="10677792" cy="1282405"/>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所得结果通常与真实显著性非常接近，即使是非常小的统计量，结果也不会偏离超过</a:t>
            </a:r>
            <a:r>
              <a:rPr lang="en-US" altLang="zh-CN" sz="2800" dirty="0">
                <a:solidFill>
                  <a:schemeClr val="tx1"/>
                </a:solidFill>
                <a:latin typeface="黑体"/>
                <a:ea typeface="黑体"/>
                <a:cs typeface="黑体"/>
              </a:rPr>
              <a:t>0.2𝜎</a:t>
            </a:r>
          </a:p>
        </p:txBody>
      </p:sp>
    </p:spTree>
    <p:extLst>
      <p:ext uri="{BB962C8B-B14F-4D97-AF65-F5344CB8AC3E}">
        <p14:creationId xmlns:p14="http://schemas.microsoft.com/office/powerpoint/2010/main" val="497245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CBC055-DA25-F34C-893D-81B697244FC8}"/>
              </a:ext>
            </a:extLst>
          </p:cNvPr>
          <p:cNvSpPr txBox="1">
            <a:spLocks noChangeArrowheads="1"/>
          </p:cNvSpPr>
          <p:nvPr/>
        </p:nvSpPr>
        <p:spPr>
          <a:xfrm>
            <a:off x="479375" y="316107"/>
            <a:ext cx="10272707"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估计信号显著性的常规方法：似然比检验</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DC13D5-18D2-904D-85AA-7BA4699E9B85}"/>
                  </a:ext>
                </a:extLst>
              </p:cNvPr>
              <p:cNvSpPr txBox="1">
                <a:spLocks/>
              </p:cNvSpPr>
              <p:nvPr/>
            </p:nvSpPr>
            <p:spPr>
              <a:xfrm>
                <a:off x="4382813" y="2618984"/>
                <a:ext cx="8427668" cy="71596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原假设</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a:rPr>
                        </m:ctrlPr>
                      </m:sSubPr>
                      <m:e>
                        <m:r>
                          <a:rPr lang="en-US" altLang="zh-CN" sz="2800" b="0" i="1" smtClean="0">
                            <a:solidFill>
                              <a:schemeClr val="tx1"/>
                            </a:solidFill>
                            <a:latin typeface="Cambria Math" panose="02040503050406030204" pitchFamily="18" charset="0"/>
                            <a:ea typeface="黑体"/>
                          </a:rPr>
                          <m:t>𝐻</m:t>
                        </m:r>
                      </m:e>
                      <m:sub>
                        <m:r>
                          <a:rPr lang="en-US" altLang="zh-CN" sz="2800" b="0" i="1" smtClean="0">
                            <a:solidFill>
                              <a:schemeClr val="tx1"/>
                            </a:solidFill>
                            <a:latin typeface="Cambria Math" panose="02040503050406030204" pitchFamily="18" charset="0"/>
                            <a:ea typeface="黑体"/>
                          </a:rPr>
                          <m:t>0</m:t>
                        </m:r>
                      </m:sub>
                    </m:sSub>
                    <m:r>
                      <a:rPr lang="en-US" altLang="zh-CN" sz="2800" b="0" i="1" smtClean="0">
                        <a:solidFill>
                          <a:schemeClr val="tx1"/>
                        </a:solidFill>
                        <a:latin typeface="Cambria Math" panose="02040503050406030204" pitchFamily="18" charset="0"/>
                        <a:ea typeface="黑体"/>
                      </a:rPr>
                      <m:t>:     </m:t>
                    </m:r>
                    <m:r>
                      <a:rPr lang="en-US" altLang="zh-CN" sz="2800" b="0" i="1" smtClean="0">
                        <a:solidFill>
                          <a:schemeClr val="tx1"/>
                        </a:solidFill>
                        <a:latin typeface="Cambria Math" panose="02040503050406030204" pitchFamily="18" charset="0"/>
                        <a:ea typeface="Cambria Math" panose="02040503050406030204" pitchFamily="18" charset="0"/>
                      </a:rPr>
                      <m:t>𝜇</m:t>
                    </m:r>
                    <m:r>
                      <a:rPr lang="en-US" altLang="zh-CN" sz="2800" b="0" i="1" smtClean="0">
                        <a:solidFill>
                          <a:schemeClr val="tx1"/>
                        </a:solidFill>
                        <a:latin typeface="Cambria Math" panose="02040503050406030204" pitchFamily="18" charset="0"/>
                        <a:ea typeface="黑体"/>
                      </a:rPr>
                      <m:t>=0</m:t>
                    </m:r>
                  </m:oMath>
                </a14:m>
                <a:r>
                  <a:rPr lang="zh-CN" altLang="en-US" sz="2800" dirty="0">
                    <a:solidFill>
                      <a:schemeClr val="tx1"/>
                    </a:solidFill>
                    <a:latin typeface="黑体" pitchFamily="49" charset="-122"/>
                    <a:ea typeface="黑体" pitchFamily="49" charset="-122"/>
                    <a:cs typeface="Times New Roman" pitchFamily="18" charset="0"/>
                  </a:rPr>
                  <a:t>，   备择假设</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𝐻</m:t>
                        </m:r>
                      </m:e>
                      <m:sub>
                        <m:r>
                          <a:rPr lang="en-US" altLang="zh-CN" sz="2800" b="0" i="1" smtClean="0">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 </m:t>
                    </m:r>
                    <m:r>
                      <a:rPr lang="zh-CN" altLang="en-US" sz="2800" b="0" i="1" smtClean="0">
                        <a:solidFill>
                          <a:schemeClr val="tx1"/>
                        </a:solidFill>
                        <a:latin typeface="Cambria Math" panose="02040503050406030204" pitchFamily="18" charset="0"/>
                        <a:ea typeface="黑体"/>
                      </a:rPr>
                      <m:t>    </m:t>
                    </m:r>
                    <m:r>
                      <a:rPr lang="en-US" altLang="zh-CN" sz="2800" i="1">
                        <a:solidFill>
                          <a:schemeClr val="tx1"/>
                        </a:solidFill>
                        <a:latin typeface="Cambria Math" panose="02040503050406030204" pitchFamily="18" charset="0"/>
                        <a:ea typeface="Cambria Math" panose="02040503050406030204" pitchFamily="18" charset="0"/>
                      </a:rPr>
                      <m:t>𝜇</m:t>
                    </m:r>
                    <m:r>
                      <a:rPr lang="en-US" altLang="zh-CN" sz="2800" i="1" smtClean="0">
                        <a:solidFill>
                          <a:schemeClr val="tx1"/>
                        </a:solidFill>
                        <a:latin typeface="Cambria Math" panose="02040503050406030204" pitchFamily="18" charset="0"/>
                        <a:ea typeface="Cambria Math" panose="02040503050406030204" pitchFamily="18" charset="0"/>
                      </a:rPr>
                      <m:t>&gt;</m:t>
                    </m:r>
                    <m:r>
                      <a:rPr lang="en-US" altLang="zh-CN" sz="2800" i="1">
                        <a:solidFill>
                          <a:schemeClr val="tx1"/>
                        </a:solidFill>
                        <a:latin typeface="Cambria Math" panose="02040503050406030204" pitchFamily="18" charset="0"/>
                        <a:ea typeface="黑体"/>
                      </a:rPr>
                      <m:t>0</m:t>
                    </m:r>
                  </m:oMath>
                </a14:m>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39DC13D5-18D2-904D-85AA-7BA4699E9B85}"/>
                  </a:ext>
                </a:extLst>
              </p:cNvPr>
              <p:cNvSpPr txBox="1">
                <a:spLocks noRot="1" noChangeAspect="1" noMove="1" noResize="1" noEditPoints="1" noAdjustHandles="1" noChangeArrowheads="1" noChangeShapeType="1" noTextEdit="1"/>
              </p:cNvSpPr>
              <p:nvPr/>
            </p:nvSpPr>
            <p:spPr>
              <a:xfrm>
                <a:off x="4382813" y="2618984"/>
                <a:ext cx="8427668" cy="715963"/>
              </a:xfrm>
              <a:prstGeom prst="rect">
                <a:avLst/>
              </a:prstGeom>
              <a:blipFill>
                <a:blip r:embed="rId2"/>
                <a:stretch>
                  <a:fillRect l="-1203" t="-86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EA8FB65-AC6D-394B-9015-3B2713511675}"/>
              </a:ext>
            </a:extLst>
          </p:cNvPr>
          <p:cNvPicPr>
            <a:picLocks noChangeAspect="1"/>
          </p:cNvPicPr>
          <p:nvPr/>
        </p:nvPicPr>
        <p:blipFill>
          <a:blip r:embed="rId3"/>
          <a:stretch>
            <a:fillRect/>
          </a:stretch>
        </p:blipFill>
        <p:spPr>
          <a:xfrm>
            <a:off x="185560" y="1587145"/>
            <a:ext cx="4676783" cy="4592937"/>
          </a:xfrm>
          <a:prstGeom prst="rect">
            <a:avLst/>
          </a:prstGeom>
        </p:spPr>
      </p:pic>
      <p:pic>
        <p:nvPicPr>
          <p:cNvPr id="7" name="Picture 6">
            <a:extLst>
              <a:ext uri="{FF2B5EF4-FFF2-40B4-BE49-F238E27FC236}">
                <a16:creationId xmlns:a16="http://schemas.microsoft.com/office/drawing/2014/main" id="{C0D2A6FD-90E4-2946-8914-F8647BF42F8D}"/>
              </a:ext>
            </a:extLst>
          </p:cNvPr>
          <p:cNvPicPr>
            <a:picLocks noChangeAspect="1"/>
          </p:cNvPicPr>
          <p:nvPr/>
        </p:nvPicPr>
        <p:blipFill>
          <a:blip r:embed="rId4"/>
          <a:stretch>
            <a:fillRect/>
          </a:stretch>
        </p:blipFill>
        <p:spPr>
          <a:xfrm>
            <a:off x="5410200" y="1042663"/>
            <a:ext cx="5029200" cy="774700"/>
          </a:xfrm>
          <a:prstGeom prst="rect">
            <a:avLst/>
          </a:prstGeom>
        </p:spPr>
      </p:pic>
      <p:pic>
        <p:nvPicPr>
          <p:cNvPr id="9" name="Picture 8">
            <a:extLst>
              <a:ext uri="{FF2B5EF4-FFF2-40B4-BE49-F238E27FC236}">
                <a16:creationId xmlns:a16="http://schemas.microsoft.com/office/drawing/2014/main" id="{BA185704-9289-F543-AB1B-A7FC9A46AEB2}"/>
              </a:ext>
            </a:extLst>
          </p:cNvPr>
          <p:cNvPicPr>
            <a:picLocks noChangeAspect="1"/>
          </p:cNvPicPr>
          <p:nvPr/>
        </p:nvPicPr>
        <p:blipFill>
          <a:blip r:embed="rId5"/>
          <a:stretch>
            <a:fillRect/>
          </a:stretch>
        </p:blipFill>
        <p:spPr>
          <a:xfrm>
            <a:off x="5171965" y="1863091"/>
            <a:ext cx="6451600" cy="558800"/>
          </a:xfrm>
          <a:prstGeom prst="rect">
            <a:avLst/>
          </a:prstGeom>
        </p:spPr>
      </p:pic>
      <p:pic>
        <p:nvPicPr>
          <p:cNvPr id="11" name="Picture 10">
            <a:extLst>
              <a:ext uri="{FF2B5EF4-FFF2-40B4-BE49-F238E27FC236}">
                <a16:creationId xmlns:a16="http://schemas.microsoft.com/office/drawing/2014/main" id="{1710BB13-F76F-074E-9CD3-70F9BEF7CC91}"/>
              </a:ext>
            </a:extLst>
          </p:cNvPr>
          <p:cNvPicPr>
            <a:picLocks noChangeAspect="1"/>
          </p:cNvPicPr>
          <p:nvPr/>
        </p:nvPicPr>
        <p:blipFill>
          <a:blip r:embed="rId6"/>
          <a:stretch>
            <a:fillRect/>
          </a:stretch>
        </p:blipFill>
        <p:spPr>
          <a:xfrm>
            <a:off x="6369269" y="3334947"/>
            <a:ext cx="3849414" cy="2878973"/>
          </a:xfrm>
          <a:prstGeom prst="rect">
            <a:avLst/>
          </a:prstGeom>
        </p:spPr>
      </p:pic>
      <p:sp>
        <p:nvSpPr>
          <p:cNvPr id="12" name="TextBox 11">
            <a:extLst>
              <a:ext uri="{FF2B5EF4-FFF2-40B4-BE49-F238E27FC236}">
                <a16:creationId xmlns:a16="http://schemas.microsoft.com/office/drawing/2014/main" id="{A0DFFD79-C324-2943-A625-9AE9A34A4EF7}"/>
              </a:ext>
            </a:extLst>
          </p:cNvPr>
          <p:cNvSpPr txBox="1"/>
          <p:nvPr/>
        </p:nvSpPr>
        <p:spPr>
          <a:xfrm>
            <a:off x="7677807" y="6479626"/>
            <a:ext cx="103116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18585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505819-16CF-464F-BF45-694A76107E16}"/>
              </a:ext>
            </a:extLst>
          </p:cNvPr>
          <p:cNvSpPr txBox="1">
            <a:spLocks noChangeArrowheads="1"/>
          </p:cNvSpPr>
          <p:nvPr/>
        </p:nvSpPr>
        <p:spPr>
          <a:xfrm>
            <a:off x="479375" y="316107"/>
            <a:ext cx="10272707"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小  结</a:t>
            </a:r>
          </a:p>
        </p:txBody>
      </p:sp>
      <p:sp>
        <p:nvSpPr>
          <p:cNvPr id="3" name="Content Placeholder 2">
            <a:extLst>
              <a:ext uri="{FF2B5EF4-FFF2-40B4-BE49-F238E27FC236}">
                <a16:creationId xmlns:a16="http://schemas.microsoft.com/office/drawing/2014/main" id="{B5DB0934-53E8-9345-9E9B-427956F082CD}"/>
              </a:ext>
            </a:extLst>
          </p:cNvPr>
          <p:cNvSpPr txBox="1">
            <a:spLocks/>
          </p:cNvSpPr>
          <p:nvPr/>
        </p:nvSpPr>
        <p:spPr>
          <a:xfrm>
            <a:off x="505214" y="1352486"/>
            <a:ext cx="10798662" cy="2076513"/>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介绍了粒子物理实验中概率和统计的一些基本概念和常用方法</a:t>
            </a:r>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统计分析是一个物理分析的最后一个环节，也是非常关键的环节</a:t>
            </a:r>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任何重要结果的产出都离不开大量的统计检验</a:t>
            </a:r>
            <a:endParaRPr lang="en-US" altLang="zh-CN" sz="2800" dirty="0">
              <a:solidFill>
                <a:schemeClr val="tx1"/>
              </a:solidFill>
              <a:latin typeface="黑体"/>
              <a:ea typeface="黑体"/>
              <a:cs typeface="黑体"/>
            </a:endParaRPr>
          </a:p>
        </p:txBody>
      </p:sp>
      <p:sp>
        <p:nvSpPr>
          <p:cNvPr id="4" name="Content Placeholder 2">
            <a:extLst>
              <a:ext uri="{FF2B5EF4-FFF2-40B4-BE49-F238E27FC236}">
                <a16:creationId xmlns:a16="http://schemas.microsoft.com/office/drawing/2014/main" id="{340E25A7-FAB0-6048-B421-2E675503554A}"/>
              </a:ext>
            </a:extLst>
          </p:cNvPr>
          <p:cNvSpPr txBox="1">
            <a:spLocks/>
          </p:cNvSpPr>
          <p:nvPr/>
        </p:nvSpPr>
        <p:spPr>
          <a:xfrm>
            <a:off x="659883" y="3553607"/>
            <a:ext cx="4750675" cy="2988286"/>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Coverage test</a:t>
            </a:r>
          </a:p>
          <a:p>
            <a:pPr algn="just"/>
            <a:r>
              <a:rPr lang="en-US" altLang="zh-CN"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Local significance, </a:t>
            </a:r>
          </a:p>
          <a:p>
            <a:pPr algn="just"/>
            <a:r>
              <a:rPr lang="en-US" altLang="zh-CN"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Global significance</a:t>
            </a:r>
          </a:p>
          <a:p>
            <a:pPr algn="just"/>
            <a:r>
              <a:rPr lang="en-US" altLang="zh-CN"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Look Elsewhere Effect</a:t>
            </a:r>
          </a:p>
          <a:p>
            <a:pPr algn="just"/>
            <a:r>
              <a:rPr lang="en-US" altLang="zh-CN"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CL</a:t>
            </a:r>
            <a:r>
              <a:rPr lang="en-US" altLang="zh-CN" sz="2800" baseline="-25000" dirty="0">
                <a:solidFill>
                  <a:schemeClr val="tx1"/>
                </a:solidFill>
                <a:latin typeface="黑体"/>
                <a:ea typeface="黑体"/>
                <a:cs typeface="黑体"/>
              </a:rPr>
              <a:t>s</a:t>
            </a:r>
            <a:r>
              <a:rPr lang="en-US" altLang="zh-CN" sz="2800" dirty="0">
                <a:solidFill>
                  <a:schemeClr val="tx1"/>
                </a:solidFill>
                <a:latin typeface="黑体"/>
                <a:ea typeface="黑体"/>
                <a:cs typeface="黑体"/>
              </a:rPr>
              <a:t>,  </a:t>
            </a:r>
            <a:r>
              <a:rPr lang="en-US" altLang="zh-CN" sz="2800" dirty="0" err="1">
                <a:solidFill>
                  <a:schemeClr val="tx1"/>
                </a:solidFill>
                <a:latin typeface="黑体"/>
                <a:ea typeface="黑体"/>
                <a:cs typeface="黑体"/>
              </a:rPr>
              <a:t>CL</a:t>
            </a:r>
            <a:r>
              <a:rPr lang="en-US" altLang="zh-CN" sz="2800" baseline="-25000" dirty="0" err="1">
                <a:solidFill>
                  <a:schemeClr val="tx1"/>
                </a:solidFill>
                <a:latin typeface="黑体"/>
                <a:ea typeface="黑体"/>
                <a:cs typeface="黑体"/>
              </a:rPr>
              <a:t>s+b</a:t>
            </a:r>
            <a:endParaRPr lang="en-US" altLang="zh-CN" sz="2800" baseline="-25000" dirty="0">
              <a:solidFill>
                <a:schemeClr val="tx1"/>
              </a:solidFill>
              <a:latin typeface="黑体"/>
              <a:ea typeface="黑体"/>
              <a:cs typeface="黑体"/>
            </a:endParaRPr>
          </a:p>
          <a:p>
            <a:pPr algn="just"/>
            <a:r>
              <a:rPr lang="en-US" altLang="zh-CN" sz="2800" baseline="-25000" dirty="0">
                <a:solidFill>
                  <a:srgbClr val="FF0000"/>
                </a:solidFill>
                <a:latin typeface="黑体"/>
                <a:ea typeface="黑体"/>
                <a:cs typeface="黑体"/>
              </a:rPr>
              <a:t>  </a:t>
            </a:r>
            <a:r>
              <a:rPr lang="en-US" altLang="zh-CN" sz="2800" baseline="-25000" dirty="0">
                <a:solidFill>
                  <a:schemeClr val="tx1"/>
                </a:solidFill>
                <a:latin typeface="黑体"/>
                <a:ea typeface="黑体"/>
                <a:cs typeface="黑体"/>
              </a:rPr>
              <a:t>……</a:t>
            </a:r>
          </a:p>
        </p:txBody>
      </p:sp>
      <p:pic>
        <p:nvPicPr>
          <p:cNvPr id="6" name="Picture 5">
            <a:extLst>
              <a:ext uri="{FF2B5EF4-FFF2-40B4-BE49-F238E27FC236}">
                <a16:creationId xmlns:a16="http://schemas.microsoft.com/office/drawing/2014/main" id="{BD960CF5-87A3-D14B-821F-08A8294953C4}"/>
              </a:ext>
            </a:extLst>
          </p:cNvPr>
          <p:cNvPicPr>
            <a:picLocks noChangeAspect="1"/>
          </p:cNvPicPr>
          <p:nvPr/>
        </p:nvPicPr>
        <p:blipFill>
          <a:blip r:embed="rId2"/>
          <a:stretch>
            <a:fillRect/>
          </a:stretch>
        </p:blipFill>
        <p:spPr>
          <a:xfrm>
            <a:off x="5565227" y="3176031"/>
            <a:ext cx="5186855" cy="3582171"/>
          </a:xfrm>
          <a:prstGeom prst="rect">
            <a:avLst/>
          </a:prstGeom>
        </p:spPr>
      </p:pic>
    </p:spTree>
    <p:extLst>
      <p:ext uri="{BB962C8B-B14F-4D97-AF65-F5344CB8AC3E}">
        <p14:creationId xmlns:p14="http://schemas.microsoft.com/office/powerpoint/2010/main" val="328986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2F5C2F-309A-5548-B360-82A09A92B2A8}"/>
              </a:ext>
            </a:extLst>
          </p:cNvPr>
          <p:cNvSpPr txBox="1"/>
          <p:nvPr/>
        </p:nvSpPr>
        <p:spPr>
          <a:xfrm>
            <a:off x="5044965" y="2721114"/>
            <a:ext cx="1680140" cy="707886"/>
          </a:xfrm>
          <a:prstGeom prst="rect">
            <a:avLst/>
          </a:prstGeom>
          <a:noFill/>
        </p:spPr>
        <p:txBody>
          <a:bodyPr wrap="none" rtlCol="0">
            <a:spAutoFit/>
          </a:bodyPr>
          <a:lstStyle/>
          <a:p>
            <a:r>
              <a:rPr lang="en-US" sz="4000" dirty="0"/>
              <a:t>backup</a:t>
            </a:r>
          </a:p>
        </p:txBody>
      </p:sp>
    </p:spTree>
    <p:extLst>
      <p:ext uri="{BB962C8B-B14F-4D97-AF65-F5344CB8AC3E}">
        <p14:creationId xmlns:p14="http://schemas.microsoft.com/office/powerpoint/2010/main" val="77271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5</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实验结果示例</a:t>
            </a:r>
          </a:p>
        </p:txBody>
      </p:sp>
      <p:pic>
        <p:nvPicPr>
          <p:cNvPr id="3" name="Picture 2">
            <a:extLst>
              <a:ext uri="{FF2B5EF4-FFF2-40B4-BE49-F238E27FC236}">
                <a16:creationId xmlns:a16="http://schemas.microsoft.com/office/drawing/2014/main" id="{77052B14-179B-A747-8146-7EAF32D9BC27}"/>
              </a:ext>
            </a:extLst>
          </p:cNvPr>
          <p:cNvPicPr>
            <a:picLocks noChangeAspect="1"/>
          </p:cNvPicPr>
          <p:nvPr/>
        </p:nvPicPr>
        <p:blipFill>
          <a:blip r:embed="rId3"/>
          <a:stretch>
            <a:fillRect/>
          </a:stretch>
        </p:blipFill>
        <p:spPr>
          <a:xfrm>
            <a:off x="803082" y="1172837"/>
            <a:ext cx="3164248" cy="2310820"/>
          </a:xfrm>
          <a:prstGeom prst="rect">
            <a:avLst/>
          </a:prstGeom>
        </p:spPr>
      </p:pic>
      <p:pic>
        <p:nvPicPr>
          <p:cNvPr id="5" name="Picture 4">
            <a:extLst>
              <a:ext uri="{FF2B5EF4-FFF2-40B4-BE49-F238E27FC236}">
                <a16:creationId xmlns:a16="http://schemas.microsoft.com/office/drawing/2014/main" id="{C848558A-AE56-3F47-9974-C01DBA2B6C50}"/>
              </a:ext>
            </a:extLst>
          </p:cNvPr>
          <p:cNvPicPr>
            <a:picLocks noChangeAspect="1"/>
          </p:cNvPicPr>
          <p:nvPr/>
        </p:nvPicPr>
        <p:blipFill>
          <a:blip r:embed="rId4"/>
          <a:stretch>
            <a:fillRect/>
          </a:stretch>
        </p:blipFill>
        <p:spPr>
          <a:xfrm>
            <a:off x="760296" y="3726915"/>
            <a:ext cx="3154229" cy="2175330"/>
          </a:xfrm>
          <a:prstGeom prst="rect">
            <a:avLst/>
          </a:prstGeom>
        </p:spPr>
      </p:pic>
      <p:pic>
        <p:nvPicPr>
          <p:cNvPr id="8" name="Picture 7">
            <a:extLst>
              <a:ext uri="{FF2B5EF4-FFF2-40B4-BE49-F238E27FC236}">
                <a16:creationId xmlns:a16="http://schemas.microsoft.com/office/drawing/2014/main" id="{6A1EB3B1-A58C-A24D-B183-30AC4EB42626}"/>
              </a:ext>
            </a:extLst>
          </p:cNvPr>
          <p:cNvPicPr>
            <a:picLocks noChangeAspect="1"/>
          </p:cNvPicPr>
          <p:nvPr/>
        </p:nvPicPr>
        <p:blipFill>
          <a:blip r:embed="rId5"/>
          <a:stretch>
            <a:fillRect/>
          </a:stretch>
        </p:blipFill>
        <p:spPr>
          <a:xfrm>
            <a:off x="4838631" y="1215970"/>
            <a:ext cx="2934070" cy="2054597"/>
          </a:xfrm>
          <a:prstGeom prst="rect">
            <a:avLst/>
          </a:prstGeom>
        </p:spPr>
      </p:pic>
      <p:pic>
        <p:nvPicPr>
          <p:cNvPr id="10" name="Picture 9">
            <a:extLst>
              <a:ext uri="{FF2B5EF4-FFF2-40B4-BE49-F238E27FC236}">
                <a16:creationId xmlns:a16="http://schemas.microsoft.com/office/drawing/2014/main" id="{4252CD7C-7F3B-AE43-8B4E-542F870FC768}"/>
              </a:ext>
            </a:extLst>
          </p:cNvPr>
          <p:cNvPicPr>
            <a:picLocks noChangeAspect="1"/>
          </p:cNvPicPr>
          <p:nvPr/>
        </p:nvPicPr>
        <p:blipFill>
          <a:blip r:embed="rId6"/>
          <a:stretch>
            <a:fillRect/>
          </a:stretch>
        </p:blipFill>
        <p:spPr>
          <a:xfrm>
            <a:off x="8130185" y="857214"/>
            <a:ext cx="3274014" cy="2468444"/>
          </a:xfrm>
          <a:prstGeom prst="rect">
            <a:avLst/>
          </a:prstGeom>
        </p:spPr>
      </p:pic>
      <p:sp>
        <p:nvSpPr>
          <p:cNvPr id="11" name="TextBox 10">
            <a:extLst>
              <a:ext uri="{FF2B5EF4-FFF2-40B4-BE49-F238E27FC236}">
                <a16:creationId xmlns:a16="http://schemas.microsoft.com/office/drawing/2014/main" id="{BA99C8DC-2FD4-8A4F-AF15-8B4AFEA6C9BD}"/>
              </a:ext>
            </a:extLst>
          </p:cNvPr>
          <p:cNvSpPr txBox="1"/>
          <p:nvPr/>
        </p:nvSpPr>
        <p:spPr>
          <a:xfrm>
            <a:off x="8715006" y="1265825"/>
            <a:ext cx="1002431" cy="376434"/>
          </a:xfrm>
          <a:prstGeom prst="rect">
            <a:avLst/>
          </a:prstGeom>
          <a:solidFill>
            <a:schemeClr val="accent4"/>
          </a:solidFill>
        </p:spPr>
        <p:txBody>
          <a:bodyPr wrap="square" rtlCol="0">
            <a:spAutoFit/>
          </a:bodyPr>
          <a:lstStyle/>
          <a:p>
            <a:pPr algn="ctr"/>
            <a:r>
              <a:rPr lang="en-US" altLang="zh-CN" dirty="0" err="1"/>
              <a:t>DayaBay</a:t>
            </a:r>
            <a:endParaRPr lang="en-US" dirty="0"/>
          </a:p>
        </p:txBody>
      </p:sp>
      <p:pic>
        <p:nvPicPr>
          <p:cNvPr id="13" name="Picture 12">
            <a:extLst>
              <a:ext uri="{FF2B5EF4-FFF2-40B4-BE49-F238E27FC236}">
                <a16:creationId xmlns:a16="http://schemas.microsoft.com/office/drawing/2014/main" id="{D8C52497-5656-9341-A1E1-008B5CD58670}"/>
              </a:ext>
            </a:extLst>
          </p:cNvPr>
          <p:cNvPicPr>
            <a:picLocks noChangeAspect="1"/>
          </p:cNvPicPr>
          <p:nvPr/>
        </p:nvPicPr>
        <p:blipFill>
          <a:blip r:embed="rId7"/>
          <a:stretch>
            <a:fillRect/>
          </a:stretch>
        </p:blipFill>
        <p:spPr>
          <a:xfrm>
            <a:off x="4838631" y="3616366"/>
            <a:ext cx="2934070" cy="2300396"/>
          </a:xfrm>
          <a:prstGeom prst="rect">
            <a:avLst/>
          </a:prstGeom>
        </p:spPr>
      </p:pic>
      <p:pic>
        <p:nvPicPr>
          <p:cNvPr id="15" name="Picture 14">
            <a:extLst>
              <a:ext uri="{FF2B5EF4-FFF2-40B4-BE49-F238E27FC236}">
                <a16:creationId xmlns:a16="http://schemas.microsoft.com/office/drawing/2014/main" id="{802A6AFB-A937-F947-9D77-3326AD17F807}"/>
              </a:ext>
            </a:extLst>
          </p:cNvPr>
          <p:cNvPicPr>
            <a:picLocks noChangeAspect="1"/>
          </p:cNvPicPr>
          <p:nvPr/>
        </p:nvPicPr>
        <p:blipFill>
          <a:blip r:embed="rId8"/>
          <a:stretch>
            <a:fillRect/>
          </a:stretch>
        </p:blipFill>
        <p:spPr>
          <a:xfrm>
            <a:off x="8704121" y="3559413"/>
            <a:ext cx="2684797" cy="2222415"/>
          </a:xfrm>
          <a:prstGeom prst="rect">
            <a:avLst/>
          </a:prstGeom>
        </p:spPr>
      </p:pic>
      <p:sp>
        <p:nvSpPr>
          <p:cNvPr id="19" name="TextBox 18">
            <a:extLst>
              <a:ext uri="{FF2B5EF4-FFF2-40B4-BE49-F238E27FC236}">
                <a16:creationId xmlns:a16="http://schemas.microsoft.com/office/drawing/2014/main" id="{BEB287DA-532F-8A4B-878A-5187029D9AAF}"/>
              </a:ext>
            </a:extLst>
          </p:cNvPr>
          <p:cNvSpPr txBox="1"/>
          <p:nvPr/>
        </p:nvSpPr>
        <p:spPr>
          <a:xfrm>
            <a:off x="5896847" y="1215970"/>
            <a:ext cx="1330735" cy="369332"/>
          </a:xfrm>
          <a:prstGeom prst="rect">
            <a:avLst/>
          </a:prstGeom>
          <a:solidFill>
            <a:schemeClr val="accent4"/>
          </a:solidFill>
        </p:spPr>
        <p:txBody>
          <a:bodyPr wrap="square" rtlCol="0">
            <a:spAutoFit/>
          </a:bodyPr>
          <a:lstStyle/>
          <a:p>
            <a:pPr algn="ctr"/>
            <a:r>
              <a:rPr lang="en-US" altLang="zh-CN" dirty="0"/>
              <a:t>PandaX-4T</a:t>
            </a:r>
            <a:endParaRPr lang="en-US" dirty="0"/>
          </a:p>
        </p:txBody>
      </p:sp>
      <p:sp>
        <p:nvSpPr>
          <p:cNvPr id="20" name="TextBox 19">
            <a:extLst>
              <a:ext uri="{FF2B5EF4-FFF2-40B4-BE49-F238E27FC236}">
                <a16:creationId xmlns:a16="http://schemas.microsoft.com/office/drawing/2014/main" id="{A90976CC-105A-DD4A-988B-ABBE4A5B57C7}"/>
              </a:ext>
            </a:extLst>
          </p:cNvPr>
          <p:cNvSpPr txBox="1"/>
          <p:nvPr/>
        </p:nvSpPr>
        <p:spPr>
          <a:xfrm>
            <a:off x="5849780" y="3973548"/>
            <a:ext cx="1330735" cy="369332"/>
          </a:xfrm>
          <a:prstGeom prst="rect">
            <a:avLst/>
          </a:prstGeom>
          <a:solidFill>
            <a:schemeClr val="accent4"/>
          </a:solidFill>
        </p:spPr>
        <p:txBody>
          <a:bodyPr wrap="square" rtlCol="0">
            <a:spAutoFit/>
          </a:bodyPr>
          <a:lstStyle/>
          <a:p>
            <a:pPr algn="ctr"/>
            <a:r>
              <a:rPr lang="en-US" altLang="zh-CN" dirty="0" err="1"/>
              <a:t>XENONnT</a:t>
            </a:r>
            <a:endParaRPr lang="en-US" dirty="0"/>
          </a:p>
        </p:txBody>
      </p:sp>
      <p:sp>
        <p:nvSpPr>
          <p:cNvPr id="22" name="TextBox 21">
            <a:extLst>
              <a:ext uri="{FF2B5EF4-FFF2-40B4-BE49-F238E27FC236}">
                <a16:creationId xmlns:a16="http://schemas.microsoft.com/office/drawing/2014/main" id="{DF194A31-EA03-6048-8188-011C4BC9F786}"/>
              </a:ext>
            </a:extLst>
          </p:cNvPr>
          <p:cNvSpPr txBox="1"/>
          <p:nvPr/>
        </p:nvSpPr>
        <p:spPr>
          <a:xfrm>
            <a:off x="1343886" y="5944631"/>
            <a:ext cx="2019246"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信号显著性</a:t>
            </a:r>
            <a:endParaRPr lang="en-US" altLang="zh-CN" sz="2800" dirty="0">
              <a:solidFill>
                <a:srgbClr val="095BA8"/>
              </a:solidFill>
              <a:latin typeface="黑体"/>
              <a:ea typeface="黑体"/>
              <a:cs typeface="黑体"/>
            </a:endParaRPr>
          </a:p>
        </p:txBody>
      </p:sp>
      <p:sp>
        <p:nvSpPr>
          <p:cNvPr id="23" name="TextBox 22">
            <a:extLst>
              <a:ext uri="{FF2B5EF4-FFF2-40B4-BE49-F238E27FC236}">
                <a16:creationId xmlns:a16="http://schemas.microsoft.com/office/drawing/2014/main" id="{7FA06E14-4CE8-1246-AF9F-562F66FCDA44}"/>
              </a:ext>
            </a:extLst>
          </p:cNvPr>
          <p:cNvSpPr txBox="1"/>
          <p:nvPr/>
        </p:nvSpPr>
        <p:spPr>
          <a:xfrm>
            <a:off x="5442833" y="5918873"/>
            <a:ext cx="1784749"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区间估计</a:t>
            </a:r>
            <a:endParaRPr lang="en-US" altLang="zh-CN" sz="2800" dirty="0">
              <a:solidFill>
                <a:srgbClr val="095BA8"/>
              </a:solidFill>
              <a:latin typeface="黑体"/>
              <a:ea typeface="黑体"/>
              <a:cs typeface="黑体"/>
            </a:endParaRPr>
          </a:p>
        </p:txBody>
      </p:sp>
      <p:sp>
        <p:nvSpPr>
          <p:cNvPr id="25" name="TextBox 24">
            <a:extLst>
              <a:ext uri="{FF2B5EF4-FFF2-40B4-BE49-F238E27FC236}">
                <a16:creationId xmlns:a16="http://schemas.microsoft.com/office/drawing/2014/main" id="{49F80331-4844-FA4E-AE8B-095CCBDC17BB}"/>
              </a:ext>
            </a:extLst>
          </p:cNvPr>
          <p:cNvSpPr txBox="1"/>
          <p:nvPr/>
        </p:nvSpPr>
        <p:spPr>
          <a:xfrm>
            <a:off x="8792497" y="5837105"/>
            <a:ext cx="2934070" cy="523220"/>
          </a:xfrm>
          <a:prstGeom prst="rect">
            <a:avLst/>
          </a:prstGeom>
          <a:noFill/>
        </p:spPr>
        <p:txBody>
          <a:bodyPr wrap="square" rtlCol="0">
            <a:spAutoFit/>
          </a:bodyPr>
          <a:lstStyle/>
          <a:p>
            <a:r>
              <a:rPr lang="zh-CN" altLang="en-US" sz="2800" dirty="0">
                <a:solidFill>
                  <a:srgbClr val="095BA8"/>
                </a:solidFill>
                <a:latin typeface="黑体"/>
                <a:ea typeface="黑体"/>
                <a:cs typeface="黑体"/>
              </a:rPr>
              <a:t>参数测量（误差）</a:t>
            </a:r>
            <a:endParaRPr lang="en-US" altLang="zh-CN" sz="2800" dirty="0">
              <a:solidFill>
                <a:srgbClr val="095BA8"/>
              </a:solidFill>
              <a:latin typeface="黑体"/>
              <a:ea typeface="黑体"/>
              <a:cs typeface="黑体"/>
            </a:endParaRPr>
          </a:p>
        </p:txBody>
      </p:sp>
      <p:sp>
        <p:nvSpPr>
          <p:cNvPr id="26" name="TextBox 25">
            <a:extLst>
              <a:ext uri="{FF2B5EF4-FFF2-40B4-BE49-F238E27FC236}">
                <a16:creationId xmlns:a16="http://schemas.microsoft.com/office/drawing/2014/main" id="{258BF23E-EBAF-454D-A0A5-D89E78E84795}"/>
              </a:ext>
            </a:extLst>
          </p:cNvPr>
          <p:cNvSpPr txBox="1"/>
          <p:nvPr/>
        </p:nvSpPr>
        <p:spPr>
          <a:xfrm>
            <a:off x="11002658" y="5153134"/>
            <a:ext cx="803082" cy="369332"/>
          </a:xfrm>
          <a:prstGeom prst="rect">
            <a:avLst/>
          </a:prstGeom>
          <a:solidFill>
            <a:schemeClr val="accent4"/>
          </a:solidFill>
        </p:spPr>
        <p:txBody>
          <a:bodyPr wrap="square" rtlCol="0">
            <a:spAutoFit/>
          </a:bodyPr>
          <a:lstStyle/>
          <a:p>
            <a:pPr algn="ctr"/>
            <a:r>
              <a:rPr lang="en-US" altLang="zh-CN" dirty="0"/>
              <a:t>CDF</a:t>
            </a:r>
            <a:r>
              <a:rPr lang="zh-CN" altLang="en-US" dirty="0"/>
              <a:t> </a:t>
            </a:r>
            <a:r>
              <a:rPr lang="en-US" altLang="zh-CN" dirty="0"/>
              <a:t>II</a:t>
            </a:r>
            <a:endParaRPr lang="en-US" dirty="0"/>
          </a:p>
        </p:txBody>
      </p:sp>
    </p:spTree>
    <p:extLst>
      <p:ext uri="{BB962C8B-B14F-4D97-AF65-F5344CB8AC3E}">
        <p14:creationId xmlns:p14="http://schemas.microsoft.com/office/powerpoint/2010/main" val="30322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46CB7E-79D2-BA4E-AD29-798B4D6647D5}"/>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加权平均值</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E4C9CF-886C-2949-B505-C378348453CB}"/>
                  </a:ext>
                </a:extLst>
              </p:cNvPr>
              <p:cNvSpPr txBox="1">
                <a:spLocks/>
              </p:cNvSpPr>
              <p:nvPr/>
            </p:nvSpPr>
            <p:spPr>
              <a:xfrm>
                <a:off x="834867" y="1249858"/>
                <a:ext cx="10000784" cy="119379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假定自由变量</a:t>
                </a:r>
                <a14:m>
                  <m:oMath xmlns:m="http://schemas.openxmlformats.org/officeDocument/2006/math">
                    <m:r>
                      <a:rPr lang="en-US" altLang="zh-CN" sz="2800" b="0" i="1" smtClean="0">
                        <a:solidFill>
                          <a:schemeClr val="tx1"/>
                        </a:solidFill>
                        <a:latin typeface="Cambria Math" panose="02040503050406030204" pitchFamily="18" charset="0"/>
                        <a:ea typeface="黑体"/>
                        <a:cs typeface="黑体"/>
                      </a:rPr>
                      <m:t>𝑥</m:t>
                    </m:r>
                  </m:oMath>
                </a14:m>
                <a:r>
                  <a:rPr lang="zh-CN" altLang="en-US" sz="2800" dirty="0">
                    <a:solidFill>
                      <a:schemeClr val="tx1"/>
                    </a:solidFill>
                    <a:latin typeface="黑体"/>
                    <a:ea typeface="黑体"/>
                    <a:cs typeface="黑体"/>
                  </a:rPr>
                  <a:t>的两个测量值</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zh-CN" altLang="en-US" sz="2800" i="1" smtClean="0">
                        <a:solidFill>
                          <a:schemeClr val="tx1"/>
                        </a:solidFill>
                        <a:latin typeface="Cambria Math" panose="02040503050406030204" pitchFamily="18" charset="0"/>
                        <a:ea typeface="黑体"/>
                      </a:rPr>
                      <m:t>和</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2</m:t>
                        </m:r>
                      </m:sub>
                    </m:sSub>
                  </m:oMath>
                </a14:m>
                <a:r>
                  <a:rPr lang="zh-CN" altLang="en-US" sz="2800" dirty="0">
                    <a:solidFill>
                      <a:schemeClr val="tx1"/>
                    </a:solidFill>
                    <a:latin typeface="黑体"/>
                    <a:ea typeface="黑体"/>
                    <a:cs typeface="黑体"/>
                  </a:rPr>
                  <a:t>的误差分别是</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𝜎</m:t>
                        </m:r>
                      </m:e>
                      <m:sub>
                        <m:r>
                          <a:rPr lang="en-US" altLang="zh-CN" sz="2800" i="1">
                            <a:solidFill>
                              <a:schemeClr val="tx1"/>
                            </a:solidFill>
                            <a:latin typeface="Cambria Math" panose="02040503050406030204" pitchFamily="18" charset="0"/>
                            <a:ea typeface="黑体"/>
                          </a:rPr>
                          <m:t>1</m:t>
                        </m:r>
                      </m:sub>
                    </m:sSub>
                    <m:r>
                      <a:rPr lang="zh-CN" altLang="en-US" sz="2800" i="1">
                        <a:solidFill>
                          <a:schemeClr val="tx1"/>
                        </a:solidFill>
                        <a:latin typeface="Cambria Math" panose="02040503050406030204" pitchFamily="18" charset="0"/>
                        <a:ea typeface="黑体"/>
                      </a:rPr>
                      <m:t>和</m:t>
                    </m:r>
                    <m:sSub>
                      <m:sSubPr>
                        <m:ctrlPr>
                          <a:rPr lang="en-US" altLang="zh-CN" sz="2800" i="1">
                            <a:solidFill>
                              <a:schemeClr val="tx1"/>
                            </a:solidFill>
                            <a:latin typeface="Cambria Math" panose="02040503050406030204" pitchFamily="18" charset="0"/>
                            <a:ea typeface="黑体"/>
                          </a:rPr>
                        </m:ctrlPr>
                      </m:sSubPr>
                      <m:e>
                        <m:r>
                          <a:rPr lang="en-US" altLang="zh-CN" sz="2800" i="1" smtClean="0">
                            <a:solidFill>
                              <a:schemeClr val="tx1"/>
                            </a:solidFill>
                            <a:latin typeface="Cambria Math" panose="02040503050406030204" pitchFamily="18" charset="0"/>
                            <a:ea typeface="Cambria Math" panose="02040503050406030204" pitchFamily="18" charset="0"/>
                          </a:rPr>
                          <m:t>𝜎</m:t>
                        </m:r>
                      </m:e>
                      <m:sub>
                        <m:r>
                          <a:rPr lang="en-US" altLang="zh-CN" sz="2800" i="1">
                            <a:solidFill>
                              <a:schemeClr val="tx1"/>
                            </a:solidFill>
                            <a:latin typeface="Cambria Math" panose="02040503050406030204" pitchFamily="18" charset="0"/>
                            <a:ea typeface="黑体"/>
                          </a:rPr>
                          <m:t>2</m:t>
                        </m:r>
                      </m:sub>
                    </m:sSub>
                  </m:oMath>
                </a14:m>
                <a:r>
                  <a:rPr lang="zh-CN" altLang="en-US" sz="2800" dirty="0">
                    <a:solidFill>
                      <a:schemeClr val="tx1"/>
                    </a:solidFill>
                    <a:latin typeface="黑体"/>
                    <a:ea typeface="黑体"/>
                    <a:cs typeface="黑体"/>
                  </a:rPr>
                  <a:t>。那么通过</a:t>
                </a:r>
                <a:r>
                  <a:rPr lang="zh-CN" altLang="en-US" sz="2800" dirty="0">
                    <a:solidFill>
                      <a:srgbClr val="FF0000"/>
                    </a:solidFill>
                    <a:latin typeface="黑体"/>
                    <a:ea typeface="黑体"/>
                    <a:cs typeface="黑体"/>
                  </a:rPr>
                  <a:t>加权平均</a:t>
                </a:r>
                <a:r>
                  <a:rPr lang="zh-CN" altLang="en-US" sz="2800" dirty="0">
                    <a:solidFill>
                      <a:schemeClr val="tx1"/>
                    </a:solidFill>
                    <a:latin typeface="黑体"/>
                    <a:ea typeface="黑体"/>
                    <a:cs typeface="黑体"/>
                  </a:rPr>
                  <a:t>，我们可以得到</a:t>
                </a:r>
                <a14:m>
                  <m:oMath xmlns:m="http://schemas.openxmlformats.org/officeDocument/2006/math">
                    <m:r>
                      <a:rPr lang="en-US" altLang="zh-CN" sz="2800" i="1">
                        <a:solidFill>
                          <a:schemeClr val="tx1"/>
                        </a:solidFill>
                        <a:latin typeface="Cambria Math" panose="02040503050406030204" pitchFamily="18" charset="0"/>
                        <a:ea typeface="黑体"/>
                        <a:cs typeface="黑体"/>
                      </a:rPr>
                      <m:t>𝑥</m:t>
                    </m:r>
                  </m:oMath>
                </a14:m>
                <a:r>
                  <a:rPr lang="zh-CN" altLang="en-US" sz="2800" dirty="0">
                    <a:solidFill>
                      <a:schemeClr val="tx1"/>
                    </a:solidFill>
                    <a:latin typeface="黑体" pitchFamily="49" charset="-122"/>
                    <a:ea typeface="黑体" pitchFamily="49" charset="-122"/>
                    <a:cs typeface="Times New Roman" pitchFamily="18" charset="0"/>
                  </a:rPr>
                  <a:t>的最佳估计值及其误差：</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1FE4C9CF-886C-2949-B505-C378348453CB}"/>
                  </a:ext>
                </a:extLst>
              </p:cNvPr>
              <p:cNvSpPr txBox="1">
                <a:spLocks noRot="1" noChangeAspect="1" noMove="1" noResize="1" noEditPoints="1" noAdjustHandles="1" noChangeArrowheads="1" noChangeShapeType="1" noTextEdit="1"/>
              </p:cNvSpPr>
              <p:nvPr/>
            </p:nvSpPr>
            <p:spPr>
              <a:xfrm>
                <a:off x="834867" y="1249858"/>
                <a:ext cx="10000784" cy="1193797"/>
              </a:xfrm>
              <a:prstGeom prst="rect">
                <a:avLst/>
              </a:prstGeom>
              <a:blipFill>
                <a:blip r:embed="rId2"/>
                <a:stretch>
                  <a:fillRect l="-1142" t="-5263" r="-12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08C03C3-CD59-CA45-BEBD-7589CCF0A13E}"/>
                  </a:ext>
                </a:extLst>
              </p:cNvPr>
              <p:cNvSpPr txBox="1"/>
              <p:nvPr/>
            </p:nvSpPr>
            <p:spPr>
              <a:xfrm>
                <a:off x="2314587" y="2558441"/>
                <a:ext cx="6394389" cy="870559"/>
              </a:xfrm>
              <a:prstGeom prst="rect">
                <a:avLst/>
              </a:prstGeom>
              <a:noFill/>
            </p:spPr>
            <p:txBody>
              <a:bodyPr wrap="square" rtlCol="0">
                <a:spAutoFit/>
              </a:bodyPr>
              <a:lstStyle/>
              <a:p>
                <a:r>
                  <a:rPr lang="zh-CN" altLang="en-US" sz="2800" dirty="0">
                    <a:solidFill>
                      <a:srgbClr val="095BA8"/>
                    </a:solidFill>
                    <a:latin typeface="黑体"/>
                    <a:ea typeface="黑体"/>
                    <a:cs typeface="黑体"/>
                  </a:rPr>
                  <a:t> </a:t>
                </a:r>
                <a14:m>
                  <m:oMath xmlns:m="http://schemas.openxmlformats.org/officeDocument/2006/math">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𝑚</m:t>
                        </m:r>
                      </m:sub>
                    </m:sSub>
                    <m:r>
                      <a:rPr lang="en-US" altLang="zh-CN" sz="2800" b="0" i="1" smtClean="0">
                        <a:solidFill>
                          <a:srgbClr val="095BA8"/>
                        </a:solidFill>
                        <a:latin typeface="Cambria Math" panose="02040503050406030204" pitchFamily="18" charset="0"/>
                        <a:ea typeface="黑体"/>
                        <a:cs typeface="黑体"/>
                      </a:rPr>
                      <m:t>=</m:t>
                    </m:r>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𝑤</m:t>
                        </m:r>
                      </m:e>
                      <m:sub>
                        <m:r>
                          <a:rPr lang="en-US" altLang="zh-CN" sz="2800" b="0" i="1" smtClean="0">
                            <a:solidFill>
                              <a:srgbClr val="095BA8"/>
                            </a:solidFill>
                            <a:latin typeface="Cambria Math" panose="02040503050406030204" pitchFamily="18" charset="0"/>
                            <a:ea typeface="黑体"/>
                          </a:rPr>
                          <m:t>1</m:t>
                        </m:r>
                      </m:sub>
                    </m:sSub>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1</m:t>
                        </m:r>
                      </m:sub>
                    </m:sSub>
                    <m:r>
                      <a:rPr lang="en-US" altLang="zh-CN" sz="2800" b="0" i="1" smtClean="0">
                        <a:solidFill>
                          <a:srgbClr val="095BA8"/>
                        </a:solidFill>
                        <a:latin typeface="Cambria Math" panose="02040503050406030204" pitchFamily="18" charset="0"/>
                        <a:ea typeface="黑体"/>
                      </a:rPr>
                      <m:t>+</m:t>
                    </m:r>
                    <m:sSub>
                      <m:sSubPr>
                        <m:ctrlPr>
                          <a:rPr lang="en-US" altLang="zh-CN" sz="2800" b="0" i="1" smtClean="0">
                            <a:solidFill>
                              <a:srgbClr val="095BA8"/>
                            </a:solidFill>
                            <a:latin typeface="Cambria Math" panose="02040503050406030204" pitchFamily="18" charset="0"/>
                            <a:ea typeface="黑体"/>
                          </a:rPr>
                        </m:ctrlPr>
                      </m:sSubPr>
                      <m:e>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𝑤</m:t>
                            </m:r>
                          </m:e>
                          <m:sub>
                            <m:r>
                              <a:rPr lang="en-US" altLang="zh-CN" sz="2800" b="0" i="1" smtClean="0">
                                <a:solidFill>
                                  <a:srgbClr val="095BA8"/>
                                </a:solidFill>
                                <a:latin typeface="Cambria Math" panose="02040503050406030204" pitchFamily="18" charset="0"/>
                                <a:ea typeface="黑体"/>
                              </a:rPr>
                              <m:t>2</m:t>
                            </m:r>
                          </m:sub>
                        </m:sSub>
                        <m:r>
                          <a:rPr lang="en-US" altLang="zh-CN" sz="2800" b="0" i="1" smtClean="0">
                            <a:solidFill>
                              <a:srgbClr val="095BA8"/>
                            </a:solidFill>
                            <a:latin typeface="Cambria Math" panose="02040503050406030204" pitchFamily="18" charset="0"/>
                            <a:ea typeface="黑体"/>
                          </a:rPr>
                          <m:t>𝑥</m:t>
                        </m:r>
                      </m:e>
                      <m:sub>
                        <m:r>
                          <a:rPr lang="en-US" altLang="zh-CN" sz="2800" b="0" i="1" smtClean="0">
                            <a:solidFill>
                              <a:srgbClr val="095BA8"/>
                            </a:solidFill>
                            <a:latin typeface="Cambria Math" panose="02040503050406030204" pitchFamily="18" charset="0"/>
                            <a:ea typeface="黑体"/>
                          </a:rPr>
                          <m:t>2</m:t>
                        </m:r>
                      </m:sub>
                    </m:sSub>
                    <m:r>
                      <a:rPr lang="en-US" altLang="zh-CN" sz="2800" b="0" i="1" smtClean="0">
                        <a:solidFill>
                          <a:srgbClr val="095BA8"/>
                        </a:solidFill>
                        <a:latin typeface="Cambria Math" panose="02040503050406030204" pitchFamily="18" charset="0"/>
                        <a:ea typeface="黑体"/>
                      </a:rPr>
                      <m:t>,         </m:t>
                    </m:r>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黑体"/>
                          </a:rPr>
                          <m:t>𝑚</m:t>
                        </m:r>
                      </m:sub>
                      <m:sup>
                        <m:r>
                          <a:rPr lang="en-US" altLang="zh-CN" sz="2800" b="0" i="1" smtClean="0">
                            <a:solidFill>
                              <a:srgbClr val="095BA8"/>
                            </a:solidFill>
                            <a:latin typeface="Cambria Math" panose="02040503050406030204" pitchFamily="18" charset="0"/>
                            <a:ea typeface="黑体"/>
                          </a:rPr>
                          <m:t>2</m:t>
                        </m:r>
                      </m:sup>
                    </m:sSubSup>
                    <m:r>
                      <a:rPr lang="en-US" altLang="zh-CN" sz="2800" b="0" i="1" smtClean="0">
                        <a:solidFill>
                          <a:srgbClr val="095BA8"/>
                        </a:solidFill>
                        <a:latin typeface="Cambria Math" panose="02040503050406030204" pitchFamily="18" charset="0"/>
                        <a:ea typeface="黑体"/>
                      </a:rPr>
                      <m:t>=</m:t>
                    </m:r>
                    <m:f>
                      <m:fPr>
                        <m:ctrlPr>
                          <a:rPr lang="en-US" altLang="zh-CN" sz="2800" b="0" i="1" smtClean="0">
                            <a:solidFill>
                              <a:srgbClr val="095BA8"/>
                            </a:solidFill>
                            <a:latin typeface="Cambria Math" panose="02040503050406030204" pitchFamily="18" charset="0"/>
                            <a:ea typeface="黑体"/>
                          </a:rPr>
                        </m:ctrlPr>
                      </m:fPr>
                      <m:num>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1</m:t>
                            </m:r>
                          </m:sub>
                          <m:sup>
                            <m:r>
                              <a:rPr lang="en-US" altLang="zh-CN" sz="2800" b="0" i="1" smtClean="0">
                                <a:solidFill>
                                  <a:srgbClr val="095BA8"/>
                                </a:solidFill>
                                <a:latin typeface="Cambria Math" panose="02040503050406030204" pitchFamily="18" charset="0"/>
                                <a:ea typeface="黑体"/>
                              </a:rPr>
                              <m:t>2</m:t>
                            </m:r>
                          </m:sup>
                        </m:sSubSup>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2</m:t>
                            </m:r>
                          </m:sub>
                          <m:sup>
                            <m:r>
                              <a:rPr lang="en-US" altLang="zh-CN" sz="2800" b="0" i="1" smtClean="0">
                                <a:solidFill>
                                  <a:srgbClr val="095BA8"/>
                                </a:solidFill>
                                <a:latin typeface="Cambria Math" panose="02040503050406030204" pitchFamily="18" charset="0"/>
                                <a:ea typeface="黑体"/>
                              </a:rPr>
                              <m:t>2</m:t>
                            </m:r>
                          </m:sup>
                        </m:sSubSup>
                      </m:num>
                      <m:den>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1</m:t>
                            </m:r>
                          </m:sub>
                          <m:sup>
                            <m:r>
                              <a:rPr lang="en-US" altLang="zh-CN" sz="2800" b="0" i="1" smtClean="0">
                                <a:solidFill>
                                  <a:srgbClr val="095BA8"/>
                                </a:solidFill>
                                <a:latin typeface="Cambria Math" panose="02040503050406030204" pitchFamily="18" charset="0"/>
                                <a:ea typeface="黑体"/>
                              </a:rPr>
                              <m:t>2</m:t>
                            </m:r>
                          </m:sup>
                        </m:sSubSup>
                        <m:r>
                          <a:rPr lang="en-US" altLang="zh-CN" sz="2800" b="0" i="1" smtClean="0">
                            <a:solidFill>
                              <a:srgbClr val="095BA8"/>
                            </a:solidFill>
                            <a:latin typeface="Cambria Math" panose="02040503050406030204" pitchFamily="18" charset="0"/>
                            <a:ea typeface="黑体"/>
                          </a:rPr>
                          <m:t>+</m:t>
                        </m:r>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2</m:t>
                            </m:r>
                          </m:sub>
                          <m:sup>
                            <m:r>
                              <a:rPr lang="en-US" altLang="zh-CN" sz="2800" b="0" i="1" smtClean="0">
                                <a:solidFill>
                                  <a:srgbClr val="095BA8"/>
                                </a:solidFill>
                                <a:latin typeface="Cambria Math" panose="02040503050406030204" pitchFamily="18" charset="0"/>
                                <a:ea typeface="黑体"/>
                              </a:rPr>
                              <m:t>2</m:t>
                            </m:r>
                          </m:sup>
                        </m:sSubSup>
                      </m:den>
                    </m:f>
                  </m:oMath>
                </a14:m>
                <a:endParaRPr lang="en-US" altLang="zh-CN" sz="2800" dirty="0">
                  <a:solidFill>
                    <a:srgbClr val="095BA8"/>
                  </a:solidFill>
                  <a:latin typeface="黑体"/>
                  <a:ea typeface="黑体"/>
                  <a:cs typeface="黑体"/>
                </a:endParaRPr>
              </a:p>
            </p:txBody>
          </p:sp>
        </mc:Choice>
        <mc:Fallback xmlns="">
          <p:sp>
            <p:nvSpPr>
              <p:cNvPr id="4" name="TextBox 3">
                <a:extLst>
                  <a:ext uri="{FF2B5EF4-FFF2-40B4-BE49-F238E27FC236}">
                    <a16:creationId xmlns:a16="http://schemas.microsoft.com/office/drawing/2014/main" id="{808C03C3-CD59-CA45-BEBD-7589CCF0A13E}"/>
                  </a:ext>
                </a:extLst>
              </p:cNvPr>
              <p:cNvSpPr txBox="1">
                <a:spLocks noRot="1" noChangeAspect="1" noMove="1" noResize="1" noEditPoints="1" noAdjustHandles="1" noChangeArrowheads="1" noChangeShapeType="1" noTextEdit="1"/>
              </p:cNvSpPr>
              <p:nvPr/>
            </p:nvSpPr>
            <p:spPr>
              <a:xfrm>
                <a:off x="2314587" y="2558441"/>
                <a:ext cx="6394389" cy="87055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80BE452-81A4-D247-9D0C-DEDB25570A12}"/>
                  </a:ext>
                </a:extLst>
              </p:cNvPr>
              <p:cNvSpPr txBox="1"/>
              <p:nvPr/>
            </p:nvSpPr>
            <p:spPr>
              <a:xfrm>
                <a:off x="2472242" y="3719833"/>
                <a:ext cx="6394389" cy="843308"/>
              </a:xfrm>
              <a:prstGeom prst="rect">
                <a:avLst/>
              </a:prstGeom>
              <a:noFill/>
            </p:spPr>
            <p:txBody>
              <a:bodyPr wrap="square" rtlCol="0">
                <a:spAutoFit/>
              </a:bodyPr>
              <a:lstStyle/>
              <a:p>
                <a:r>
                  <a:rPr lang="zh-CN" altLang="en-US" sz="2800" dirty="0">
                    <a:solidFill>
                      <a:srgbClr val="095BA8"/>
                    </a:solidFill>
                    <a:ea typeface="黑体"/>
                  </a:rPr>
                  <a:t>其中：</a:t>
                </a:r>
                <a14:m>
                  <m:oMath xmlns:m="http://schemas.openxmlformats.org/officeDocument/2006/math">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𝑤</m:t>
                        </m:r>
                      </m:e>
                      <m:sub>
                        <m:r>
                          <a:rPr lang="en-US" altLang="zh-CN" sz="2800" b="0" i="1" smtClean="0">
                            <a:solidFill>
                              <a:srgbClr val="095BA8"/>
                            </a:solidFill>
                            <a:latin typeface="Cambria Math" panose="02040503050406030204" pitchFamily="18" charset="0"/>
                            <a:ea typeface="黑体"/>
                          </a:rPr>
                          <m:t>1</m:t>
                        </m:r>
                      </m:sub>
                    </m:sSub>
                    <m:r>
                      <a:rPr lang="en-US" altLang="zh-CN" sz="2800" b="0" i="1" smtClean="0">
                        <a:solidFill>
                          <a:srgbClr val="095BA8"/>
                        </a:solidFill>
                        <a:latin typeface="Cambria Math" panose="02040503050406030204" pitchFamily="18" charset="0"/>
                        <a:ea typeface="黑体"/>
                      </a:rPr>
                      <m:t>=</m:t>
                    </m:r>
                    <m:f>
                      <m:fPr>
                        <m:ctrlPr>
                          <a:rPr lang="en-US" altLang="zh-CN" sz="2800" b="0" i="1" smtClean="0">
                            <a:solidFill>
                              <a:srgbClr val="095BA8"/>
                            </a:solidFill>
                            <a:latin typeface="Cambria Math" panose="02040503050406030204" pitchFamily="18" charset="0"/>
                            <a:ea typeface="黑体"/>
                          </a:rPr>
                        </m:ctrlPr>
                      </m:fPr>
                      <m:num>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2</m:t>
                            </m:r>
                          </m:sub>
                          <m:sup>
                            <m:r>
                              <a:rPr lang="en-US" altLang="zh-CN" sz="2800" b="0" i="1" smtClean="0">
                                <a:solidFill>
                                  <a:srgbClr val="095BA8"/>
                                </a:solidFill>
                                <a:latin typeface="Cambria Math" panose="02040503050406030204" pitchFamily="18" charset="0"/>
                                <a:ea typeface="黑体"/>
                              </a:rPr>
                              <m:t>2</m:t>
                            </m:r>
                          </m:sup>
                        </m:sSubSup>
                      </m:num>
                      <m:den>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1</m:t>
                            </m:r>
                          </m:sub>
                          <m:sup>
                            <m:r>
                              <a:rPr lang="en-US" altLang="zh-CN" sz="2800" b="0" i="1" smtClean="0">
                                <a:solidFill>
                                  <a:srgbClr val="095BA8"/>
                                </a:solidFill>
                                <a:latin typeface="Cambria Math" panose="02040503050406030204" pitchFamily="18" charset="0"/>
                                <a:ea typeface="黑体"/>
                              </a:rPr>
                              <m:t>2</m:t>
                            </m:r>
                          </m:sup>
                        </m:sSubSup>
                        <m:r>
                          <a:rPr lang="en-US" altLang="zh-CN" sz="2800" b="0" i="1" smtClean="0">
                            <a:solidFill>
                              <a:srgbClr val="095BA8"/>
                            </a:solidFill>
                            <a:latin typeface="Cambria Math" panose="02040503050406030204" pitchFamily="18" charset="0"/>
                            <a:ea typeface="黑体"/>
                          </a:rPr>
                          <m:t>+</m:t>
                        </m:r>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2</m:t>
                            </m:r>
                          </m:sub>
                          <m:sup>
                            <m:r>
                              <a:rPr lang="en-US" altLang="zh-CN" sz="2800" b="0" i="1" smtClean="0">
                                <a:solidFill>
                                  <a:srgbClr val="095BA8"/>
                                </a:solidFill>
                                <a:latin typeface="Cambria Math" panose="02040503050406030204" pitchFamily="18" charset="0"/>
                                <a:ea typeface="黑体"/>
                              </a:rPr>
                              <m:t>2</m:t>
                            </m:r>
                          </m:sup>
                        </m:sSubSup>
                      </m:den>
                    </m:f>
                    <m:r>
                      <a:rPr lang="en-US" altLang="zh-CN" sz="2800" b="0" i="1" smtClean="0">
                        <a:solidFill>
                          <a:srgbClr val="095BA8"/>
                        </a:solidFill>
                        <a:latin typeface="Cambria Math" panose="02040503050406030204" pitchFamily="18" charset="0"/>
                        <a:ea typeface="黑体"/>
                      </a:rPr>
                      <m:t>,</m:t>
                    </m:r>
                    <m:sSub>
                      <m:sSubPr>
                        <m:ctrlPr>
                          <a:rPr lang="en-US" altLang="zh-CN" sz="2800" b="0" i="1" smtClean="0">
                            <a:solidFill>
                              <a:srgbClr val="095BA8"/>
                            </a:solidFill>
                            <a:latin typeface="Cambria Math" panose="02040503050406030204" pitchFamily="18" charset="0"/>
                            <a:ea typeface="黑体"/>
                          </a:rPr>
                        </m:ctrlPr>
                      </m:sSubPr>
                      <m:e>
                        <m:r>
                          <a:rPr lang="en-US" altLang="zh-CN" sz="2800" b="0" i="1" smtClean="0">
                            <a:solidFill>
                              <a:srgbClr val="095BA8"/>
                            </a:solidFill>
                            <a:latin typeface="Cambria Math" panose="02040503050406030204" pitchFamily="18" charset="0"/>
                            <a:ea typeface="黑体"/>
                          </a:rPr>
                          <m:t>            </m:t>
                        </m:r>
                        <m:r>
                          <a:rPr lang="en-US" altLang="zh-CN" sz="2800" b="0" i="1" smtClean="0">
                            <a:solidFill>
                              <a:srgbClr val="095BA8"/>
                            </a:solidFill>
                            <a:latin typeface="Cambria Math" panose="02040503050406030204" pitchFamily="18" charset="0"/>
                            <a:ea typeface="黑体"/>
                          </a:rPr>
                          <m:t>𝑤</m:t>
                        </m:r>
                      </m:e>
                      <m:sub>
                        <m:r>
                          <a:rPr lang="en-US" altLang="zh-CN" sz="2800" b="0" i="1" smtClean="0">
                            <a:solidFill>
                              <a:srgbClr val="095BA8"/>
                            </a:solidFill>
                            <a:latin typeface="Cambria Math" panose="02040503050406030204" pitchFamily="18" charset="0"/>
                            <a:ea typeface="黑体"/>
                          </a:rPr>
                          <m:t>2</m:t>
                        </m:r>
                      </m:sub>
                    </m:sSub>
                    <m:r>
                      <a:rPr lang="en-US" altLang="zh-CN" sz="2800" b="0" i="1" smtClean="0">
                        <a:solidFill>
                          <a:srgbClr val="095BA8"/>
                        </a:solidFill>
                        <a:latin typeface="Cambria Math" panose="02040503050406030204" pitchFamily="18" charset="0"/>
                        <a:ea typeface="黑体"/>
                      </a:rPr>
                      <m:t>=</m:t>
                    </m:r>
                    <m:f>
                      <m:fPr>
                        <m:ctrlPr>
                          <a:rPr lang="en-US" altLang="zh-CN" sz="2800" b="0" i="1" smtClean="0">
                            <a:solidFill>
                              <a:srgbClr val="095BA8"/>
                            </a:solidFill>
                            <a:latin typeface="Cambria Math" panose="02040503050406030204" pitchFamily="18" charset="0"/>
                            <a:ea typeface="黑体"/>
                          </a:rPr>
                        </m:ctrlPr>
                      </m:fPr>
                      <m:num>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1</m:t>
                            </m:r>
                          </m:sub>
                          <m:sup>
                            <m:r>
                              <a:rPr lang="en-US" altLang="zh-CN" sz="2800" b="0" i="1" smtClean="0">
                                <a:solidFill>
                                  <a:srgbClr val="095BA8"/>
                                </a:solidFill>
                                <a:latin typeface="Cambria Math" panose="02040503050406030204" pitchFamily="18" charset="0"/>
                                <a:ea typeface="黑体"/>
                              </a:rPr>
                              <m:t>2</m:t>
                            </m:r>
                          </m:sup>
                        </m:sSubSup>
                      </m:num>
                      <m:den>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1</m:t>
                            </m:r>
                          </m:sub>
                          <m:sup>
                            <m:r>
                              <a:rPr lang="en-US" altLang="zh-CN" sz="2800" b="0" i="1" smtClean="0">
                                <a:solidFill>
                                  <a:srgbClr val="095BA8"/>
                                </a:solidFill>
                                <a:latin typeface="Cambria Math" panose="02040503050406030204" pitchFamily="18" charset="0"/>
                                <a:ea typeface="黑体"/>
                              </a:rPr>
                              <m:t>2</m:t>
                            </m:r>
                          </m:sup>
                        </m:sSubSup>
                        <m:r>
                          <a:rPr lang="en-US" altLang="zh-CN" sz="2800" b="0" i="1" smtClean="0">
                            <a:solidFill>
                              <a:srgbClr val="095BA8"/>
                            </a:solidFill>
                            <a:latin typeface="Cambria Math" panose="02040503050406030204" pitchFamily="18" charset="0"/>
                            <a:ea typeface="黑体"/>
                          </a:rPr>
                          <m:t>+</m:t>
                        </m:r>
                        <m:sSubSup>
                          <m:sSubSupPr>
                            <m:ctrlPr>
                              <a:rPr lang="en-US" altLang="zh-CN" sz="2800" b="0" i="1" smtClean="0">
                                <a:solidFill>
                                  <a:srgbClr val="095BA8"/>
                                </a:solidFill>
                                <a:latin typeface="Cambria Math" panose="02040503050406030204" pitchFamily="18" charset="0"/>
                                <a:ea typeface="黑体"/>
                              </a:rPr>
                            </m:ctrlPr>
                          </m:sSubSupPr>
                          <m:e>
                            <m:r>
                              <a:rPr lang="en-US" altLang="zh-CN" sz="2800" b="0" i="1" smtClean="0">
                                <a:solidFill>
                                  <a:srgbClr val="095BA8"/>
                                </a:solidFill>
                                <a:latin typeface="Cambria Math" panose="02040503050406030204" pitchFamily="18" charset="0"/>
                                <a:ea typeface="Cambria Math" panose="02040503050406030204" pitchFamily="18" charset="0"/>
                              </a:rPr>
                              <m:t>𝜎</m:t>
                            </m:r>
                          </m:e>
                          <m:sub>
                            <m:r>
                              <a:rPr lang="en-US" altLang="zh-CN" sz="2800" b="0" i="1" smtClean="0">
                                <a:solidFill>
                                  <a:srgbClr val="095BA8"/>
                                </a:solidFill>
                                <a:latin typeface="Cambria Math" panose="02040503050406030204" pitchFamily="18" charset="0"/>
                                <a:ea typeface="Cambria Math" panose="02040503050406030204" pitchFamily="18" charset="0"/>
                              </a:rPr>
                              <m:t>2</m:t>
                            </m:r>
                          </m:sub>
                          <m:sup>
                            <m:r>
                              <a:rPr lang="en-US" altLang="zh-CN" sz="2800" b="0" i="1" smtClean="0">
                                <a:solidFill>
                                  <a:srgbClr val="095BA8"/>
                                </a:solidFill>
                                <a:latin typeface="Cambria Math" panose="02040503050406030204" pitchFamily="18" charset="0"/>
                                <a:ea typeface="黑体"/>
                              </a:rPr>
                              <m:t>2</m:t>
                            </m:r>
                          </m:sup>
                        </m:sSubSup>
                      </m:den>
                    </m:f>
                  </m:oMath>
                </a14:m>
                <a:endParaRPr lang="en-US" altLang="zh-CN" sz="2800" dirty="0">
                  <a:solidFill>
                    <a:srgbClr val="095BA8"/>
                  </a:solidFill>
                  <a:latin typeface="黑体"/>
                  <a:ea typeface="黑体"/>
                  <a:cs typeface="黑体"/>
                </a:endParaRPr>
              </a:p>
            </p:txBody>
          </p:sp>
        </mc:Choice>
        <mc:Fallback xmlns="">
          <p:sp>
            <p:nvSpPr>
              <p:cNvPr id="5" name="TextBox 4">
                <a:extLst>
                  <a:ext uri="{FF2B5EF4-FFF2-40B4-BE49-F238E27FC236}">
                    <a16:creationId xmlns:a16="http://schemas.microsoft.com/office/drawing/2014/main" id="{B80BE452-81A4-D247-9D0C-DEDB25570A12}"/>
                  </a:ext>
                </a:extLst>
              </p:cNvPr>
              <p:cNvSpPr txBox="1">
                <a:spLocks noRot="1" noChangeAspect="1" noMove="1" noResize="1" noEditPoints="1" noAdjustHandles="1" noChangeArrowheads="1" noChangeShapeType="1" noTextEdit="1"/>
              </p:cNvSpPr>
              <p:nvPr/>
            </p:nvSpPr>
            <p:spPr>
              <a:xfrm>
                <a:off x="2472242" y="3719833"/>
                <a:ext cx="6394389" cy="843308"/>
              </a:xfrm>
              <a:prstGeom prst="rect">
                <a:avLst/>
              </a:prstGeom>
              <a:blipFill>
                <a:blip r:embed="rId4"/>
                <a:stretch>
                  <a:fillRect l="-1984" b="-149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FFA389A-4032-F042-95F8-7BFD88AE8B4D}"/>
              </a:ext>
            </a:extLst>
          </p:cNvPr>
          <p:cNvSpPr txBox="1"/>
          <p:nvPr/>
        </p:nvSpPr>
        <p:spPr>
          <a:xfrm>
            <a:off x="1061512" y="4913240"/>
            <a:ext cx="9547493" cy="1815882"/>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solidFill>
                  <a:srgbClr val="095BA8"/>
                </a:solidFill>
                <a:latin typeface="黑体"/>
                <a:ea typeface="黑体"/>
                <a:cs typeface="黑体"/>
              </a:rPr>
              <a:t>误差相对很大的测量可以被忽略，因为它权重很小，很难对最终估计值产生影响，也不会改善测量精度（误差）</a:t>
            </a:r>
            <a:endParaRPr lang="en-US" altLang="zh-CN" sz="2800" dirty="0">
              <a:solidFill>
                <a:srgbClr val="095BA8"/>
              </a:solidFill>
              <a:latin typeface="黑体"/>
              <a:ea typeface="黑体"/>
              <a:cs typeface="黑体"/>
            </a:endParaRPr>
          </a:p>
          <a:p>
            <a:pPr marL="457200" indent="-457200">
              <a:buFont typeface="Arial" panose="020B0604020202020204" pitchFamily="34" charset="0"/>
              <a:buChar char="•"/>
            </a:pPr>
            <a:r>
              <a:rPr lang="zh-CN" altLang="en-US" sz="2800" dirty="0">
                <a:solidFill>
                  <a:srgbClr val="095BA8"/>
                </a:solidFill>
                <a:latin typeface="黑体"/>
                <a:ea typeface="黑体"/>
                <a:cs typeface="黑体"/>
              </a:rPr>
              <a:t>两个一样精度的测量权重一样，加权合并后的误差是单个测量误差的</a:t>
            </a:r>
            <a:r>
              <a:rPr lang="en-US" altLang="zh-CN" sz="2800" dirty="0">
                <a:solidFill>
                  <a:srgbClr val="095BA8"/>
                </a:solidFill>
                <a:latin typeface="黑体"/>
                <a:ea typeface="黑体"/>
                <a:cs typeface="黑体"/>
              </a:rPr>
              <a:t>1/√2</a:t>
            </a:r>
          </a:p>
        </p:txBody>
      </p:sp>
    </p:spTree>
    <p:extLst>
      <p:ext uri="{BB962C8B-B14F-4D97-AF65-F5344CB8AC3E}">
        <p14:creationId xmlns:p14="http://schemas.microsoft.com/office/powerpoint/2010/main" val="2104491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CF2637E-DA26-4649-8773-8BFE0B3544F0}"/>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最小二乘法</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AFDFA0-456E-9449-8B19-6969FE0C2AEB}"/>
                  </a:ext>
                </a:extLst>
              </p:cNvPr>
              <p:cNvSpPr txBox="1">
                <a:spLocks/>
              </p:cNvSpPr>
              <p:nvPr/>
            </p:nvSpPr>
            <p:spPr>
              <a:xfrm>
                <a:off x="771806" y="1790853"/>
                <a:ext cx="10405947" cy="416851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如果</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oMath>
                </a14:m>
                <a:r>
                  <a:rPr lang="en-US" altLang="zh-CN" sz="2800" dirty="0" err="1">
                    <a:solidFill>
                      <a:schemeClr val="tx1"/>
                    </a:solidFill>
                    <a:latin typeface="黑体" pitchFamily="49" charset="-122"/>
                    <a:ea typeface="黑体" pitchFamily="49" charset="-122"/>
                    <a:cs typeface="Times New Roman" pitchFamily="18" charset="0"/>
                  </a:rPr>
                  <a:t>n.d.f</a:t>
                </a:r>
                <a:r>
                  <a:rPr lang="zh-CN" altLang="en-US" sz="2800" dirty="0">
                    <a:solidFill>
                      <a:schemeClr val="tx1"/>
                    </a:solidFill>
                    <a:latin typeface="黑体" pitchFamily="49" charset="-122"/>
                    <a:ea typeface="黑体" pitchFamily="49" charset="-122"/>
                    <a:cs typeface="Times New Roman" pitchFamily="18" charset="0"/>
                  </a:rPr>
                  <a:t>远小于</a:t>
                </a:r>
                <a:r>
                  <a:rPr lang="en-US" altLang="zh-CN" sz="2800" dirty="0">
                    <a:solidFill>
                      <a:schemeClr val="tx1"/>
                    </a:solidFill>
                    <a:latin typeface="黑体" pitchFamily="49" charset="-122"/>
                    <a:ea typeface="黑体" pitchFamily="49" charset="-122"/>
                    <a:cs typeface="Times New Roman" pitchFamily="18" charset="0"/>
                  </a:rPr>
                  <a:t>1</a:t>
                </a:r>
                <a:r>
                  <a:rPr lang="zh-CN" altLang="en-US" sz="2800" dirty="0">
                    <a:solidFill>
                      <a:schemeClr val="tx1"/>
                    </a:solidFill>
                    <a:latin typeface="黑体" pitchFamily="49" charset="-122"/>
                    <a:ea typeface="黑体" pitchFamily="49" charset="-122"/>
                    <a:cs typeface="Times New Roman" pitchFamily="18" charset="0"/>
                  </a:rPr>
                  <a:t>，则在给定的测量误差条件下，拟合好于预期。虽然部件得有问题，但是这时需要仔细检查误差是否被高估，或者是否存在正关联现象（系统误差）</a:t>
                </a:r>
                <a:endParaRPr lang="en-US" altLang="zh-CN" sz="2800" dirty="0">
                  <a:solidFill>
                    <a:schemeClr val="tx1"/>
                  </a:solidFill>
                  <a:latin typeface="黑体" pitchFamily="49" charset="-122"/>
                  <a:ea typeface="黑体" pitchFamily="49" charset="-122"/>
                  <a:cs typeface="Times New Roman" pitchFamily="18" charset="0"/>
                </a:endParaRPr>
              </a:p>
              <a:p>
                <a:pPr algn="just"/>
                <a:endParaRPr lang="en-US" altLang="zh-CN" sz="2800" dirty="0">
                  <a:solidFill>
                    <a:schemeClr val="tx1"/>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a:ea typeface="黑体"/>
                    <a:cs typeface="黑体"/>
                  </a:rPr>
                  <a:t>如果</a:t>
                </a:r>
                <a14:m>
                  <m:oMath xmlns:m="http://schemas.openxmlformats.org/officeDocument/2006/math">
                    <m:sSup>
                      <m:sSupPr>
                        <m:ctrlPr>
                          <a:rPr lang="en-US" altLang="zh-CN" sz="2800" i="1">
                            <a:solidFill>
                              <a:schemeClr val="tx1"/>
                            </a:solidFill>
                            <a:latin typeface="Cambria Math" panose="02040503050406030204" pitchFamily="18" charset="0"/>
                            <a:ea typeface="黑体" pitchFamily="49" charset="-122"/>
                            <a:cs typeface="Times New Roman" pitchFamily="18" charset="0"/>
                          </a:rPr>
                        </m:ctrlPr>
                      </m:sSup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𝜒</m:t>
                        </m:r>
                      </m:e>
                      <m:sup>
                        <m:r>
                          <a:rPr lang="en-US" altLang="zh-CN" sz="2800" i="1">
                            <a:solidFill>
                              <a:schemeClr val="tx1"/>
                            </a:solidFill>
                            <a:latin typeface="Cambria Math" panose="02040503050406030204" pitchFamily="18" charset="0"/>
                            <a:ea typeface="黑体" pitchFamily="49" charset="-122"/>
                            <a:cs typeface="Times New Roman" pitchFamily="18" charset="0"/>
                          </a:rPr>
                          <m:t>2</m:t>
                        </m:r>
                      </m:sup>
                    </m:sSup>
                    <m:r>
                      <a:rPr lang="en-US" altLang="zh-CN" sz="2800" i="1">
                        <a:solidFill>
                          <a:schemeClr val="tx1"/>
                        </a:solidFill>
                        <a:latin typeface="Cambria Math" panose="02040503050406030204" pitchFamily="18" charset="0"/>
                        <a:ea typeface="黑体" pitchFamily="49" charset="-122"/>
                        <a:cs typeface="Times New Roman" pitchFamily="18" charset="0"/>
                      </a:rPr>
                      <m:t>/</m:t>
                    </m:r>
                  </m:oMath>
                </a14:m>
                <a:r>
                  <a:rPr lang="en-US" altLang="zh-CN" sz="2800" dirty="0" err="1">
                    <a:solidFill>
                      <a:schemeClr val="tx1"/>
                    </a:solidFill>
                    <a:latin typeface="黑体" pitchFamily="49" charset="-122"/>
                    <a:ea typeface="黑体" pitchFamily="49" charset="-122"/>
                    <a:cs typeface="Times New Roman" pitchFamily="18" charset="0"/>
                  </a:rPr>
                  <a:t>n.d.f</a:t>
                </a:r>
                <a:r>
                  <a:rPr lang="zh-CN" altLang="en-US" sz="2800" dirty="0">
                    <a:solidFill>
                      <a:schemeClr val="tx1"/>
                    </a:solidFill>
                    <a:latin typeface="黑体" pitchFamily="49" charset="-122"/>
                    <a:ea typeface="黑体" pitchFamily="49" charset="-122"/>
                    <a:cs typeface="Times New Roman" pitchFamily="18" charset="0"/>
                  </a:rPr>
                  <a:t>远于于</a:t>
                </a:r>
                <a:r>
                  <a:rPr lang="en-US" altLang="zh-CN" sz="2800" dirty="0">
                    <a:solidFill>
                      <a:schemeClr val="tx1"/>
                    </a:solidFill>
                    <a:latin typeface="黑体" pitchFamily="49" charset="-122"/>
                    <a:ea typeface="黑体" pitchFamily="49" charset="-122"/>
                    <a:cs typeface="Times New Roman" pitchFamily="18" charset="0"/>
                  </a:rPr>
                  <a:t>1</a:t>
                </a:r>
                <a:r>
                  <a:rPr lang="zh-CN" altLang="en-US" sz="2800" dirty="0">
                    <a:solidFill>
                      <a:schemeClr val="tx1"/>
                    </a:solidFill>
                    <a:latin typeface="黑体" pitchFamily="49" charset="-122"/>
                    <a:ea typeface="黑体" pitchFamily="49" charset="-122"/>
                    <a:cs typeface="Times New Roman" pitchFamily="18" charset="0"/>
                  </a:rPr>
                  <a:t>，则有理由怀疑假设的正确性，通常先检查是否低估误差，或者是否存在很大的负关联（系统误差）</a:t>
                </a:r>
                <a:endParaRPr lang="en-US" altLang="zh-CN" sz="2800" dirty="0">
                  <a:solidFill>
                    <a:schemeClr val="tx1"/>
                  </a:solidFill>
                  <a:latin typeface="黑体" pitchFamily="49" charset="-122"/>
                  <a:ea typeface="黑体" pitchFamily="49" charset="-122"/>
                  <a:cs typeface="Times New Roman" pitchFamily="18" charset="0"/>
                </a:endParaRPr>
              </a:p>
              <a:p>
                <a:pPr algn="just"/>
                <a:endParaRPr lang="en-US" altLang="zh-CN" sz="2800" dirty="0">
                  <a:solidFill>
                    <a:schemeClr val="tx1"/>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通过其它</a:t>
                </a:r>
                <a:r>
                  <a:rPr lang="en-US" altLang="zh-CN" sz="2800" dirty="0">
                    <a:solidFill>
                      <a:schemeClr val="tx1"/>
                    </a:solidFill>
                    <a:latin typeface="黑体" pitchFamily="49" charset="-122"/>
                    <a:ea typeface="黑体" pitchFamily="49" charset="-122"/>
                    <a:cs typeface="Times New Roman" pitchFamily="18" charset="0"/>
                  </a:rPr>
                  <a:t>cross-checks</a:t>
                </a:r>
                <a:r>
                  <a:rPr lang="zh-CN" altLang="en-US" sz="2800" dirty="0">
                    <a:solidFill>
                      <a:schemeClr val="tx1"/>
                    </a:solidFill>
                    <a:latin typeface="黑体" pitchFamily="49" charset="-122"/>
                    <a:ea typeface="黑体" pitchFamily="49" charset="-122"/>
                    <a:cs typeface="Times New Roman" pitchFamily="18" charset="0"/>
                  </a:rPr>
                  <a:t>找出“隐藏”的系统误差</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F2AFDFA0-456E-9449-8B19-6969FE0C2AEB}"/>
                  </a:ext>
                </a:extLst>
              </p:cNvPr>
              <p:cNvSpPr txBox="1">
                <a:spLocks noRot="1" noChangeAspect="1" noMove="1" noResize="1" noEditPoints="1" noAdjustHandles="1" noChangeArrowheads="1" noChangeShapeType="1" noTextEdit="1"/>
              </p:cNvSpPr>
              <p:nvPr/>
            </p:nvSpPr>
            <p:spPr>
              <a:xfrm>
                <a:off x="771806" y="1790853"/>
                <a:ext cx="10405947" cy="4168512"/>
              </a:xfrm>
              <a:prstGeom prst="rect">
                <a:avLst/>
              </a:prstGeom>
              <a:blipFill>
                <a:blip r:embed="rId2"/>
                <a:stretch>
                  <a:fillRect l="-1098" t="-1824" r="-1098"/>
                </a:stretch>
              </a:blipFill>
            </p:spPr>
            <p:txBody>
              <a:bodyPr/>
              <a:lstStyle/>
              <a:p>
                <a:r>
                  <a:rPr lang="en-US">
                    <a:noFill/>
                  </a:rPr>
                  <a:t> </a:t>
                </a:r>
              </a:p>
            </p:txBody>
          </p:sp>
        </mc:Fallback>
      </mc:AlternateContent>
    </p:spTree>
    <p:extLst>
      <p:ext uri="{BB962C8B-B14F-4D97-AF65-F5344CB8AC3E}">
        <p14:creationId xmlns:p14="http://schemas.microsoft.com/office/powerpoint/2010/main" val="3764291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93B4BA-F28B-6B41-B021-0DE3FD22130F}"/>
              </a:ext>
            </a:extLst>
          </p:cNvPr>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似然函数作区间估计</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38C56E-7508-7E4A-9BBE-857243F2545F}"/>
                  </a:ext>
                </a:extLst>
              </p:cNvPr>
              <p:cNvSpPr txBox="1">
                <a:spLocks/>
              </p:cNvSpPr>
              <p:nvPr/>
            </p:nvSpPr>
            <p:spPr>
              <a:xfrm>
                <a:off x="577716" y="1429097"/>
                <a:ext cx="11036568" cy="4167662"/>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设某一总体分布</a:t>
                </a:r>
                <a14:m>
                  <m:oMath xmlns:m="http://schemas.openxmlformats.org/officeDocument/2006/math">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𝑓</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𝑥</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zh-CN" altLang="en-US" sz="2800" dirty="0">
                    <a:solidFill>
                      <a:schemeClr val="tx1"/>
                    </a:solidFill>
                    <a:latin typeface="黑体"/>
                    <a:ea typeface="黑体"/>
                    <a:cs typeface="黑体"/>
                  </a:rPr>
                  <a:t>的一个子样</a:t>
                </a:r>
                <a14:m>
                  <m:oMath xmlns:m="http://schemas.openxmlformats.org/officeDocument/2006/math">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b="0" i="1" smtClean="0">
                            <a:solidFill>
                              <a:schemeClr val="tx1"/>
                            </a:solidFill>
                            <a:latin typeface="Cambria Math" panose="02040503050406030204" pitchFamily="18" charset="0"/>
                            <a:ea typeface="黑体"/>
                          </a:rPr>
                          <m:t>𝑛</m:t>
                        </m:r>
                      </m:sub>
                    </m:sSub>
                  </m:oMath>
                </a14:m>
                <a:r>
                  <a:rPr lang="zh-CN" altLang="en-US" sz="2800" dirty="0">
                    <a:solidFill>
                      <a:schemeClr val="tx1"/>
                    </a:solidFill>
                    <a:latin typeface="黑体" pitchFamily="49" charset="-122"/>
                    <a:ea typeface="黑体" pitchFamily="49" charset="-122"/>
                    <a:cs typeface="Times New Roman" pitchFamily="18" charset="0"/>
                  </a:rPr>
                  <a:t>。参数</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的不同数值所对应的似然函数值</a:t>
                </a:r>
                <a14:m>
                  <m:oMath xmlns:m="http://schemas.openxmlformats.org/officeDocument/2006/math">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i="1">
                        <a:solidFill>
                          <a:schemeClr val="tx1"/>
                        </a:solidFill>
                        <a:latin typeface="Cambria Math" panose="02040503050406030204" pitchFamily="18" charset="0"/>
                        <a:ea typeface="黑体" pitchFamily="49" charset="-122"/>
                        <a:cs typeface="Times New Roman" pitchFamily="18" charset="0"/>
                      </a:rPr>
                      <m:t>=</m:t>
                    </m:r>
                    <m:nary>
                      <m:naryPr>
                        <m:chr m:val="∏"/>
                        <m:ctrlPr>
                          <a:rPr lang="en-US" altLang="zh-CN" sz="2800" i="1">
                            <a:solidFill>
                              <a:schemeClr val="tx1"/>
                            </a:solidFill>
                            <a:latin typeface="Cambria Math" panose="02040503050406030204" pitchFamily="18" charset="0"/>
                            <a:ea typeface="黑体" pitchFamily="49" charset="-122"/>
                            <a:cs typeface="Times New Roman" pitchFamily="18" charset="0"/>
                          </a:rPr>
                        </m:ctrlPr>
                      </m:naryPr>
                      <m:sub>
                        <m:r>
                          <m:rPr>
                            <m:brk m:alnAt="23"/>
                          </m:rPr>
                          <a:rPr lang="en-US" altLang="zh-CN" sz="2800" i="1">
                            <a:solidFill>
                              <a:schemeClr val="tx1"/>
                            </a:solidFill>
                            <a:latin typeface="Cambria Math" panose="02040503050406030204" pitchFamily="18" charset="0"/>
                            <a:ea typeface="黑体" pitchFamily="49" charset="-122"/>
                            <a:cs typeface="Times New Roman" pitchFamily="18" charset="0"/>
                          </a:rPr>
                          <m:t>𝑖</m:t>
                        </m:r>
                        <m:r>
                          <a:rPr lang="en-US" altLang="zh-CN" sz="2800" i="1">
                            <a:solidFill>
                              <a:schemeClr val="tx1"/>
                            </a:solidFill>
                            <a:latin typeface="Cambria Math" panose="02040503050406030204" pitchFamily="18" charset="0"/>
                            <a:ea typeface="黑体" pitchFamily="49" charset="-122"/>
                            <a:cs typeface="Times New Roman" pitchFamily="18" charset="0"/>
                          </a:rPr>
                          <m:t>=1</m:t>
                        </m:r>
                      </m:sub>
                      <m:sup>
                        <m:r>
                          <a:rPr lang="en-US" altLang="zh-CN" sz="2800" i="1">
                            <a:solidFill>
                              <a:schemeClr val="tx1"/>
                            </a:solidFill>
                            <a:latin typeface="Cambria Math" panose="02040503050406030204" pitchFamily="18" charset="0"/>
                            <a:ea typeface="黑体" pitchFamily="49" charset="-122"/>
                            <a:cs typeface="Times New Roman" pitchFamily="18" charset="0"/>
                          </a:rPr>
                          <m:t>𝑛</m:t>
                        </m:r>
                      </m:sup>
                      <m:e>
                        <m:r>
                          <a:rPr lang="en-US" altLang="zh-CN" sz="2800" i="1">
                            <a:solidFill>
                              <a:schemeClr val="tx1"/>
                            </a:solidFill>
                            <a:latin typeface="Cambria Math" panose="02040503050406030204" pitchFamily="18" charset="0"/>
                            <a:ea typeface="黑体"/>
                            <a:cs typeface="黑体"/>
                          </a:rPr>
                          <m:t>𝑓</m:t>
                        </m:r>
                        <m:d>
                          <m:dPr>
                            <m:ctrlPr>
                              <a:rPr lang="en-US" altLang="zh-CN" sz="2800" i="1">
                                <a:solidFill>
                                  <a:schemeClr val="tx1"/>
                                </a:solidFill>
                                <a:latin typeface="Cambria Math" panose="02040503050406030204" pitchFamily="18" charset="0"/>
                                <a:ea typeface="黑体"/>
                                <a:cs typeface="黑体"/>
                              </a:rPr>
                            </m:ctrlPr>
                          </m:dPr>
                          <m:e>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𝑖</m:t>
                                </m:r>
                              </m:sub>
                            </m:sSub>
                            <m:r>
                              <a:rPr lang="en-US" altLang="zh-CN" sz="2800" i="1">
                                <a:solidFill>
                                  <a:schemeClr val="tx1"/>
                                </a:solidFill>
                                <a:latin typeface="Cambria Math" panose="02040503050406030204" pitchFamily="18" charset="0"/>
                                <a:ea typeface="黑体"/>
                                <a:cs typeface="黑体"/>
                              </a:rPr>
                              <m:t>|</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e>
                    </m:nary>
                  </m:oMath>
                </a14:m>
                <a:r>
                  <a:rPr lang="zh-CN" altLang="en-US" sz="2800" dirty="0">
                    <a:solidFill>
                      <a:schemeClr val="tx1"/>
                    </a:solidFill>
                    <a:latin typeface="黑体" pitchFamily="49" charset="-122"/>
                    <a:ea typeface="黑体" pitchFamily="49" charset="-122"/>
                    <a:cs typeface="Times New Roman" pitchFamily="18" charset="0"/>
                  </a:rPr>
                  <a:t>可看成是</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取该数值时可信度的度量，于是参数</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真值落在区间</a:t>
                </a:r>
                <a14:m>
                  <m:oMath xmlns:m="http://schemas.openxmlformats.org/officeDocument/2006/math">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i="1">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内的可信度</a:t>
                </a:r>
                <a14:m>
                  <m:oMath xmlns:m="http://schemas.openxmlformats.org/officeDocument/2006/math">
                    <m:r>
                      <a:rPr lang="zh-CN" altLang="en-US" sz="2800" i="1">
                        <a:solidFill>
                          <a:srgbClr val="0070C0"/>
                        </a:solidFill>
                        <a:latin typeface="Cambria Math" panose="02040503050406030204" pitchFamily="18" charset="0"/>
                        <a:ea typeface="黑体" pitchFamily="49" charset="-122"/>
                        <a:cs typeface="Times New Roman" pitchFamily="18" charset="0"/>
                      </a:rPr>
                      <m:t>𝛾</m:t>
                    </m:r>
                  </m:oMath>
                </a14:m>
                <a:r>
                  <a:rPr lang="zh-CN" altLang="en-US" sz="2800" dirty="0">
                    <a:solidFill>
                      <a:schemeClr val="tx1"/>
                    </a:solidFill>
                    <a:latin typeface="黑体" pitchFamily="49" charset="-122"/>
                    <a:ea typeface="黑体" pitchFamily="49" charset="-122"/>
                    <a:cs typeface="Times New Roman" pitchFamily="18" charset="0"/>
                  </a:rPr>
                  <a:t>可定义为：</a:t>
                </a:r>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𝛾</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f>
                        <m:f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fPr>
                        <m:num>
                          <m:nary>
                            <m:naryPr>
                              <m:ctrlP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ctrlPr>
                            </m:naryPr>
                            <m:sub>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chemeClr val="tx1"/>
                                      </a:solidFill>
                                      <a:latin typeface="Cambria Math" panose="02040503050406030204" pitchFamily="18" charset="0"/>
                                      <a:ea typeface="黑体" pitchFamily="49" charset="-122"/>
                                      <a:cs typeface="Times New Roman" pitchFamily="18" charset="0"/>
                                    </a:rPr>
                                    <m:t>𝑎</m:t>
                                  </m:r>
                                </m:sub>
                              </m:sSub>
                            </m:sub>
                            <m:sup>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𝑏</m:t>
                                  </m:r>
                                </m:sub>
                              </m:sSub>
                            </m:sup>
                            <m:e>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𝑑</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nary>
                        </m:num>
                        <m:den>
                          <m:nary>
                            <m:naryPr>
                              <m:ctrlP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ctrlPr>
                            </m:naryPr>
                            <m: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sub>
                            <m:sup>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m:t>
                              </m:r>
                            </m:sup>
                            <m:e>
                              <m:r>
                                <a:rPr lang="en-US" altLang="zh-CN" sz="2800" i="1">
                                  <a:solidFill>
                                    <a:schemeClr val="tx1"/>
                                  </a:solidFill>
                                  <a:latin typeface="Cambria Math" panose="02040503050406030204" pitchFamily="18" charset="0"/>
                                  <a:ea typeface="黑体" pitchFamily="49" charset="-122"/>
                                  <a:cs typeface="Times New Roman" pitchFamily="18" charset="0"/>
                                </a:rPr>
                                <m:t>𝐿</m:t>
                              </m:r>
                              <m:d>
                                <m:dPr>
                                  <m:ctrlPr>
                                    <a:rPr lang="en-US" altLang="zh-CN" sz="2800" i="1">
                                      <a:solidFill>
                                        <a:schemeClr val="tx1"/>
                                      </a:solidFill>
                                      <a:latin typeface="Cambria Math" panose="02040503050406030204" pitchFamily="18" charset="0"/>
                                      <a:ea typeface="黑体" pitchFamily="49" charset="-122"/>
                                      <a:cs typeface="Times New Roman" pitchFamily="18" charset="0"/>
                                    </a:rPr>
                                  </m:ctrlPr>
                                </m:dPr>
                                <m:e>
                                  <m:acc>
                                    <m:accPr>
                                      <m:chr m:val="⃗"/>
                                      <m:ctrlPr>
                                        <a:rPr lang="en-US" altLang="zh-CN" sz="2800" i="1">
                                          <a:solidFill>
                                            <a:schemeClr val="tx1"/>
                                          </a:solidFill>
                                          <a:latin typeface="Cambria Math" panose="02040503050406030204" pitchFamily="18" charset="0"/>
                                          <a:ea typeface="黑体"/>
                                        </a:rPr>
                                      </m:ctrlPr>
                                    </m:accPr>
                                    <m:e>
                                      <m:r>
                                        <a:rPr lang="en-US" altLang="zh-CN" sz="2800" i="1">
                                          <a:solidFill>
                                            <a:schemeClr val="tx1"/>
                                          </a:solidFill>
                                          <a:latin typeface="Cambria Math" panose="02040503050406030204" pitchFamily="18" charset="0"/>
                                          <a:ea typeface="黑体"/>
                                        </a:rPr>
                                        <m:t>𝑥</m:t>
                                      </m:r>
                                    </m:e>
                                  </m:acc>
                                </m:e>
                                <m:e>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d>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𝑑</m:t>
                              </m:r>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e>
                          </m:nary>
                        </m:den>
                      </m:f>
                    </m:oMath>
                  </m:oMathPara>
                </a14:m>
                <a:endParaRPr lang="en-US" altLang="zh-CN" sz="2800" dirty="0">
                  <a:solidFill>
                    <a:schemeClr val="tx1"/>
                  </a:solidFill>
                  <a:latin typeface="黑体" pitchFamily="49" charset="-122"/>
                  <a:ea typeface="黑体" pitchFamily="49" charset="-122"/>
                  <a:cs typeface="Times New Roman" pitchFamily="18" charset="0"/>
                </a:endParaRPr>
              </a:p>
              <a:p>
                <a:pPr marL="0" indent="0" algn="just">
                  <a:buNone/>
                </a:pPr>
                <a:r>
                  <a:rPr lang="zh-CN" altLang="en-US" sz="2800" dirty="0">
                    <a:solidFill>
                      <a:schemeClr val="tx1"/>
                    </a:solidFill>
                    <a:latin typeface="黑体" pitchFamily="49" charset="-122"/>
                    <a:ea typeface="黑体" pitchFamily="49" charset="-122"/>
                    <a:cs typeface="Times New Roman" pitchFamily="18" charset="0"/>
                  </a:rPr>
                  <a:t>由该定义可知，参数</a:t>
                </a:r>
                <a14:m>
                  <m:oMath xmlns:m="http://schemas.openxmlformats.org/officeDocument/2006/math">
                    <m:r>
                      <m:rPr>
                        <m:sty m:val="p"/>
                      </m:rPr>
                      <a:rPr lang="el-GR" altLang="zh-CN" sz="2800" i="1">
                        <a:solidFill>
                          <a:schemeClr val="tx1"/>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chemeClr val="tx1"/>
                    </a:solidFill>
                    <a:latin typeface="黑体" pitchFamily="49" charset="-122"/>
                    <a:ea typeface="黑体" pitchFamily="49" charset="-122"/>
                    <a:cs typeface="Times New Roman" pitchFamily="18" charset="0"/>
                  </a:rPr>
                  <a:t>真值落在区间</a:t>
                </a:r>
                <a14:m>
                  <m:oMath xmlns:m="http://schemas.openxmlformats.org/officeDocument/2006/math">
                    <m:r>
                      <a:rPr lang="en-US" altLang="zh-CN" sz="2800" dirty="0">
                        <a:solidFill>
                          <a:schemeClr val="tx1"/>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i="1">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内的可信度为</a:t>
                </a:r>
                <a:r>
                  <a:rPr lang="en-US" altLang="zh-CN" sz="2800" dirty="0">
                    <a:solidFill>
                      <a:schemeClr val="tx1"/>
                    </a:solidFill>
                    <a:latin typeface="黑体" pitchFamily="49" charset="-122"/>
                    <a:ea typeface="黑体" pitchFamily="49" charset="-122"/>
                    <a:cs typeface="Times New Roman" pitchFamily="18" charset="0"/>
                  </a:rPr>
                  <a:t>1</a:t>
                </a:r>
              </a:p>
              <a:p>
                <a:pPr algn="just"/>
                <a:r>
                  <a:rPr lang="zh-CN" altLang="en-US" sz="2800" dirty="0">
                    <a:solidFill>
                      <a:srgbClr val="FF0000"/>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两个统计量</a:t>
                </a:r>
                <a14:m>
                  <m:oMath xmlns:m="http://schemas.openxmlformats.org/officeDocument/2006/math">
                    <m:sSub>
                      <m:sSubPr>
                        <m:ctrlPr>
                          <a:rPr lang="en-US" altLang="zh-CN" sz="2800" i="1" smtClean="0">
                            <a:solidFill>
                              <a:schemeClr val="tx1"/>
                            </a:solidFill>
                            <a:latin typeface="Cambria Math" panose="02040503050406030204" pitchFamily="18" charset="0"/>
                            <a:ea typeface="黑体" pitchFamily="49" charset="-122"/>
                            <a:cs typeface="Times New Roman" pitchFamily="18" charset="0"/>
                          </a:rPr>
                        </m:ctrlPr>
                      </m:sSubPr>
                      <m:e>
                        <m:r>
                          <a:rPr lang="en-US" altLang="zh-CN" sz="2800" i="1" smtClean="0">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黑体" pitchFamily="49" charset="-122"/>
                            <a:cs typeface="Times New Roman" pitchFamily="18" charset="0"/>
                          </a:rPr>
                          <m:t>𝑎</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b="0" i="1" smtClean="0">
                        <a:solidFill>
                          <a:schemeClr val="tx1"/>
                        </a:solidFill>
                        <a:latin typeface="Cambria Math" panose="02040503050406030204" pitchFamily="18" charset="0"/>
                        <a:ea typeface="黑体" pitchFamily="49" charset="-122"/>
                        <a:cs typeface="Times New Roman" pitchFamily="18" charset="0"/>
                      </a:rPr>
                      <m:t>)</m:t>
                    </m:r>
                    <m:r>
                      <a:rPr lang="zh-CN" altLang="en-US" sz="2800" i="1">
                        <a:solidFill>
                          <a:schemeClr val="tx1"/>
                        </a:solidFill>
                        <a:latin typeface="Cambria Math" panose="02040503050406030204" pitchFamily="18" charset="0"/>
                        <a:ea typeface="黑体" pitchFamily="49" charset="-122"/>
                        <a:cs typeface="Times New Roman" pitchFamily="18" charset="0"/>
                      </a:rPr>
                      <m:t>和</m:t>
                    </m:r>
                    <m:sSub>
                      <m:sSubPr>
                        <m:ctrlPr>
                          <a:rPr lang="en-US" altLang="zh-CN" sz="2800" i="1">
                            <a:solidFill>
                              <a:schemeClr val="tx1"/>
                            </a:solidFill>
                            <a:latin typeface="Cambria Math" panose="02040503050406030204" pitchFamily="18" charset="0"/>
                            <a:ea typeface="黑体" pitchFamily="49" charset="-122"/>
                            <a:cs typeface="Times New Roman" pitchFamily="18" charset="0"/>
                          </a:rPr>
                        </m:ctrlPr>
                      </m:sSubPr>
                      <m:e>
                        <m:r>
                          <a:rPr lang="en-US" altLang="zh-CN" sz="2800" i="1">
                            <a:solidFill>
                              <a:schemeClr val="tx1"/>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chemeClr val="tx1"/>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i="1">
                        <a:solidFill>
                          <a:schemeClr val="tx1"/>
                        </a:solidFill>
                        <a:latin typeface="Cambria Math" panose="02040503050406030204" pitchFamily="18" charset="0"/>
                        <a:ea typeface="黑体" pitchFamily="49" charset="-122"/>
                        <a:cs typeface="Times New Roman" pitchFamily="18" charset="0"/>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1</m:t>
                        </m:r>
                      </m:sub>
                    </m:sSub>
                    <m:r>
                      <a:rPr lang="en-US" altLang="zh-CN" sz="2800" i="1">
                        <a:solidFill>
                          <a:schemeClr val="tx1"/>
                        </a:solidFill>
                        <a:latin typeface="Cambria Math" panose="02040503050406030204" pitchFamily="18" charset="0"/>
                        <a:ea typeface="黑体"/>
                      </a:rPr>
                      <m:t>,…,</m:t>
                    </m:r>
                    <m:sSub>
                      <m:sSubPr>
                        <m:ctrlPr>
                          <a:rPr lang="en-US" altLang="zh-CN" sz="2800" i="1">
                            <a:solidFill>
                              <a:schemeClr val="tx1"/>
                            </a:solidFill>
                            <a:latin typeface="Cambria Math" panose="02040503050406030204" pitchFamily="18" charset="0"/>
                            <a:ea typeface="黑体"/>
                          </a:rPr>
                        </m:ctrlPr>
                      </m:sSubPr>
                      <m:e>
                        <m:r>
                          <a:rPr lang="en-US" altLang="zh-CN" sz="2800" i="1">
                            <a:solidFill>
                              <a:schemeClr val="tx1"/>
                            </a:solidFill>
                            <a:latin typeface="Cambria Math" panose="02040503050406030204" pitchFamily="18" charset="0"/>
                            <a:ea typeface="黑体"/>
                          </a:rPr>
                          <m:t>𝑥</m:t>
                        </m:r>
                      </m:e>
                      <m:sub>
                        <m:r>
                          <a:rPr lang="en-US" altLang="zh-CN" sz="2800" i="1">
                            <a:solidFill>
                              <a:schemeClr val="tx1"/>
                            </a:solidFill>
                            <a:latin typeface="Cambria Math" panose="02040503050406030204" pitchFamily="18" charset="0"/>
                            <a:ea typeface="黑体"/>
                          </a:rPr>
                          <m:t>𝑛</m:t>
                        </m:r>
                      </m:sub>
                    </m:sSub>
                    <m:r>
                      <a:rPr lang="en-US" altLang="zh-CN" sz="2800" i="1">
                        <a:solidFill>
                          <a:schemeClr val="tx1"/>
                        </a:solidFill>
                        <a:latin typeface="Cambria Math" panose="02040503050406030204" pitchFamily="18" charset="0"/>
                        <a:ea typeface="黑体" pitchFamily="49" charset="-122"/>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满足：</a:t>
                </a:r>
                <a14:m>
                  <m:oMath xmlns:m="http://schemas.openxmlformats.org/officeDocument/2006/math">
                    <m:r>
                      <a:rPr lang="zh-CN" altLang="en-US" sz="2800" i="1" smtClean="0">
                        <a:solidFill>
                          <a:srgbClr val="0070C0"/>
                        </a:solidFill>
                        <a:latin typeface="Cambria Math" panose="02040503050406030204" pitchFamily="18" charset="0"/>
                        <a:ea typeface="黑体" pitchFamily="49" charset="-122"/>
                        <a:cs typeface="Times New Roman" pitchFamily="18" charset="0"/>
                      </a:rPr>
                      <m:t>𝛾</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b="0" i="1" smtClean="0">
                        <a:solidFill>
                          <a:srgbClr val="0070C0"/>
                        </a:solidFill>
                        <a:latin typeface="Cambria Math" panose="02040503050406030204" pitchFamily="18" charset="0"/>
                        <a:ea typeface="黑体" pitchFamily="49" charset="-122"/>
                        <a:cs typeface="Times New Roman" pitchFamily="18" charset="0"/>
                      </a:rPr>
                      <m:t>𝑃</m:t>
                    </m:r>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𝜗</m:t>
                    </m:r>
                    <m:r>
                      <a:rPr lang="en-US" altLang="zh-C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oMath>
                </a14:m>
                <a:r>
                  <a:rPr lang="en-US" altLang="zh-CN" sz="2800" dirty="0">
                    <a:solidFill>
                      <a:schemeClr val="tx1"/>
                    </a:solidFill>
                    <a:latin typeface="黑体" pitchFamily="49" charset="-122"/>
                    <a:ea typeface="黑体" pitchFamily="49" charset="-122"/>
                    <a:cs typeface="Times New Roman" pitchFamily="18" charset="0"/>
                  </a:rPr>
                  <a:t>, </a:t>
                </a:r>
                <a:r>
                  <a:rPr lang="zh-CN" altLang="en-US" sz="2800" dirty="0">
                    <a:solidFill>
                      <a:schemeClr val="tx1"/>
                    </a:solidFill>
                    <a:latin typeface="黑体" pitchFamily="49" charset="-122"/>
                    <a:ea typeface="黑体" pitchFamily="49" charset="-122"/>
                    <a:cs typeface="Times New Roman" pitchFamily="18" charset="0"/>
                  </a:rPr>
                  <a:t>则称</a:t>
                </a:r>
                <a14:m>
                  <m:oMath xmlns:m="http://schemas.openxmlformats.org/officeDocument/2006/math">
                    <m:sSub>
                      <m:sSubPr>
                        <m:ctrlPr>
                          <a:rPr lang="en-US" altLang="zh-CN" sz="2800" i="1" smtClean="0">
                            <a:solidFill>
                              <a:srgbClr val="0070C0"/>
                            </a:solidFill>
                            <a:latin typeface="Cambria Math" panose="02040503050406030204" pitchFamily="18" charset="0"/>
                            <a:ea typeface="黑体" pitchFamily="49" charset="-122"/>
                            <a:cs typeface="Times New Roman" pitchFamily="18" charset="0"/>
                          </a:rPr>
                        </m:ctrlPr>
                      </m:sSubPr>
                      <m:e>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黑体" pitchFamily="49" charset="-122"/>
                            <a:cs typeface="Times New Roman" pitchFamily="18" charset="0"/>
                          </a:rPr>
                          <m:t>𝑎</m:t>
                        </m:r>
                      </m:sub>
                    </m:sSub>
                    <m:r>
                      <a:rPr lang="en-US" altLang="zh-CN" sz="2800" b="0" i="1" smtClean="0">
                        <a:solidFill>
                          <a:srgbClr val="0070C0"/>
                        </a:solidFill>
                        <a:latin typeface="Cambria Math" panose="02040503050406030204" pitchFamily="18" charset="0"/>
                        <a:ea typeface="黑体" pitchFamily="49" charset="-122"/>
                        <a:cs typeface="Times New Roman" pitchFamily="18" charset="0"/>
                      </a:rPr>
                      <m:t>,</m:t>
                    </m:r>
                    <m:sSub>
                      <m:sSubPr>
                        <m:ctrlPr>
                          <a:rPr lang="en-US" altLang="zh-CN" sz="2800" i="1">
                            <a:solidFill>
                              <a:srgbClr val="0070C0"/>
                            </a:solidFill>
                            <a:latin typeface="Cambria Math" panose="02040503050406030204" pitchFamily="18" charset="0"/>
                            <a:ea typeface="黑体" pitchFamily="49" charset="-122"/>
                            <a:cs typeface="Times New Roman"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𝜗</m:t>
                        </m:r>
                      </m:e>
                      <m:sub>
                        <m:r>
                          <a:rPr lang="en-US" altLang="zh-CN" sz="2800" i="1">
                            <a:solidFill>
                              <a:srgbClr val="0070C0"/>
                            </a:solidFill>
                            <a:latin typeface="Cambria Math" panose="02040503050406030204" pitchFamily="18" charset="0"/>
                            <a:ea typeface="Cambria Math" panose="02040503050406030204" pitchFamily="18" charset="0"/>
                            <a:cs typeface="Times New Roman" pitchFamily="18" charset="0"/>
                          </a:rPr>
                          <m:t>𝑏</m:t>
                        </m:r>
                      </m:sub>
                    </m:sSub>
                    <m:r>
                      <a:rPr lang="en-US" altLang="zh-CN"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zh-CN" altLang="en-US" sz="2800" dirty="0">
                    <a:solidFill>
                      <a:schemeClr val="tx1"/>
                    </a:solidFill>
                    <a:latin typeface="黑体" pitchFamily="49" charset="-122"/>
                    <a:ea typeface="黑体" pitchFamily="49" charset="-122"/>
                    <a:cs typeface="Times New Roman" pitchFamily="18" charset="0"/>
                  </a:rPr>
                  <a:t>为</a:t>
                </a:r>
                <a:r>
                  <a:rPr lang="zh-CN" altLang="en-US" sz="2800" dirty="0">
                    <a:solidFill>
                      <a:srgbClr val="FF0000"/>
                    </a:solidFill>
                    <a:latin typeface="黑体"/>
                    <a:ea typeface="黑体"/>
                    <a:cs typeface="黑体"/>
                  </a:rPr>
                  <a:t>参数</a:t>
                </a:r>
                <a14:m>
                  <m:oMath xmlns:m="http://schemas.openxmlformats.org/officeDocument/2006/math">
                    <m:r>
                      <m:rPr>
                        <m:sty m:val="p"/>
                      </m:rPr>
                      <a:rPr lang="el-GR" altLang="zh-CN" sz="2800" i="1">
                        <a:solidFill>
                          <a:srgbClr val="FF0000"/>
                        </a:solidFill>
                        <a:latin typeface="Cambria Math" panose="02040503050406030204" pitchFamily="18" charset="0"/>
                        <a:ea typeface="Cambria Math" panose="02040503050406030204" pitchFamily="18" charset="0"/>
                        <a:cs typeface="Times New Roman" pitchFamily="18" charset="0"/>
                      </a:rPr>
                      <m:t>ϑ</m:t>
                    </m:r>
                  </m:oMath>
                </a14:m>
                <a:r>
                  <a:rPr lang="zh-CN" altLang="en-US" sz="2800" dirty="0">
                    <a:solidFill>
                      <a:srgbClr val="FF0000"/>
                    </a:solidFill>
                    <a:latin typeface="黑体" pitchFamily="49" charset="-122"/>
                    <a:ea typeface="黑体" pitchFamily="49" charset="-122"/>
                    <a:cs typeface="Times New Roman" pitchFamily="18" charset="0"/>
                  </a:rPr>
                  <a:t>的概率量</a:t>
                </a:r>
                <a14:m>
                  <m:oMath xmlns:m="http://schemas.openxmlformats.org/officeDocument/2006/math">
                    <m:r>
                      <a:rPr lang="en-US" altLang="zh-CN" sz="2800" i="1">
                        <a:solidFill>
                          <a:srgbClr val="FF0000"/>
                        </a:solidFill>
                        <a:latin typeface="Cambria Math" panose="02040503050406030204" pitchFamily="18" charset="0"/>
                        <a:ea typeface="Cambria Math" panose="02040503050406030204" pitchFamily="18" charset="0"/>
                        <a:cs typeface="Times New Roman" pitchFamily="18" charset="0"/>
                      </a:rPr>
                      <m:t>𝛾</m:t>
                    </m:r>
                  </m:oMath>
                </a14:m>
                <a:r>
                  <a:rPr lang="zh-CN" altLang="en-US" sz="2800" dirty="0">
                    <a:solidFill>
                      <a:srgbClr val="FF0000"/>
                    </a:solidFill>
                    <a:latin typeface="黑体" pitchFamily="49" charset="-122"/>
                    <a:ea typeface="黑体" pitchFamily="49" charset="-122"/>
                    <a:cs typeface="Times New Roman" pitchFamily="18" charset="0"/>
                  </a:rPr>
                  <a:t>的置信区间</a:t>
                </a:r>
                <a:r>
                  <a:rPr lang="zh-CN" altLang="en-US" sz="2800" dirty="0">
                    <a:solidFill>
                      <a:schemeClr val="tx1"/>
                    </a:solidFill>
                    <a:latin typeface="黑体" pitchFamily="49" charset="-122"/>
                    <a:ea typeface="黑体" pitchFamily="49" charset="-122"/>
                    <a:cs typeface="Times New Roman" pitchFamily="18" charset="0"/>
                  </a:rPr>
                  <a:t>。</a:t>
                </a:r>
                <a:endParaRPr lang="en-US" altLang="zh-CN" sz="2800" dirty="0">
                  <a:solidFill>
                    <a:schemeClr val="tx1"/>
                  </a:solidFill>
                  <a:latin typeface="黑体" pitchFamily="49" charset="-122"/>
                  <a:ea typeface="黑体" pitchFamily="49" charset="-122"/>
                  <a:cs typeface="Times New Roman" pitchFamily="18" charset="0"/>
                </a:endParaRPr>
              </a:p>
            </p:txBody>
          </p:sp>
        </mc:Choice>
        <mc:Fallback xmlns="">
          <p:sp>
            <p:nvSpPr>
              <p:cNvPr id="3" name="Content Placeholder 2">
                <a:extLst>
                  <a:ext uri="{FF2B5EF4-FFF2-40B4-BE49-F238E27FC236}">
                    <a16:creationId xmlns:a16="http://schemas.microsoft.com/office/drawing/2014/main" id="{B938C56E-7508-7E4A-9BBE-857243F2545F}"/>
                  </a:ext>
                </a:extLst>
              </p:cNvPr>
              <p:cNvSpPr txBox="1">
                <a:spLocks noRot="1" noChangeAspect="1" noMove="1" noResize="1" noEditPoints="1" noAdjustHandles="1" noChangeArrowheads="1" noChangeShapeType="1" noTextEdit="1"/>
              </p:cNvSpPr>
              <p:nvPr/>
            </p:nvSpPr>
            <p:spPr>
              <a:xfrm>
                <a:off x="577716" y="1429097"/>
                <a:ext cx="11036568" cy="4167662"/>
              </a:xfrm>
              <a:prstGeom prst="rect">
                <a:avLst/>
              </a:prstGeom>
              <a:blipFill>
                <a:blip r:embed="rId2"/>
                <a:stretch>
                  <a:fillRect l="-1033" t="-5775" r="-1033" b="-1520"/>
                </a:stretch>
              </a:blipFill>
            </p:spPr>
            <p:txBody>
              <a:bodyPr/>
              <a:lstStyle/>
              <a:p>
                <a:r>
                  <a:rPr lang="en-US">
                    <a:noFill/>
                  </a:rPr>
                  <a:t> </a:t>
                </a:r>
              </a:p>
            </p:txBody>
          </p:sp>
        </mc:Fallback>
      </mc:AlternateContent>
    </p:spTree>
    <p:extLst>
      <p:ext uri="{BB962C8B-B14F-4D97-AF65-F5344CB8AC3E}">
        <p14:creationId xmlns:p14="http://schemas.microsoft.com/office/powerpoint/2010/main" val="1906897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6</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提  纲</a:t>
            </a:r>
          </a:p>
        </p:txBody>
      </p:sp>
      <p:sp>
        <p:nvSpPr>
          <p:cNvPr id="5" name="Content Placeholder 2">
            <a:extLst>
              <a:ext uri="{FF2B5EF4-FFF2-40B4-BE49-F238E27FC236}">
                <a16:creationId xmlns:a16="http://schemas.microsoft.com/office/drawing/2014/main" id="{75A7843E-0737-3F45-9144-091BC9752218}"/>
              </a:ext>
            </a:extLst>
          </p:cNvPr>
          <p:cNvSpPr txBox="1">
            <a:spLocks/>
          </p:cNvSpPr>
          <p:nvPr/>
        </p:nvSpPr>
        <p:spPr>
          <a:xfrm>
            <a:off x="1082891" y="1249858"/>
            <a:ext cx="7998479" cy="4570755"/>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buFont typeface="Wingdings" pitchFamily="2" charset="2"/>
              <a:buChar char="v"/>
            </a:pPr>
            <a:r>
              <a:rPr lang="zh-CN" altLang="en-US" sz="2800" dirty="0">
                <a:solidFill>
                  <a:srgbClr val="FF0000"/>
                </a:solidFill>
                <a:latin typeface="黑体"/>
                <a:ea typeface="黑体"/>
                <a:cs typeface="Times New Roman" pitchFamily="18" charset="0"/>
              </a:rPr>
              <a:t>  </a:t>
            </a:r>
            <a:r>
              <a:rPr lang="zh-CN" altLang="en-US" sz="2800" dirty="0">
                <a:solidFill>
                  <a:srgbClr val="000000"/>
                </a:solidFill>
                <a:latin typeface="黑体" pitchFamily="49" charset="-122"/>
                <a:ea typeface="黑体" pitchFamily="49" charset="-122"/>
                <a:cs typeface="Times New Roman" pitchFamily="18" charset="0"/>
              </a:rPr>
              <a:t>概率论基础</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随机变量、概率</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常见概率分布</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误差传递公式</a:t>
            </a:r>
            <a:endParaRPr lang="en-US" altLang="zh-CN" sz="2800" dirty="0">
              <a:solidFill>
                <a:srgbClr val="000000"/>
              </a:solidFill>
              <a:latin typeface="黑体" pitchFamily="49" charset="-122"/>
              <a:ea typeface="黑体" pitchFamily="49" charset="-122"/>
              <a:cs typeface="Times New Roman" pitchFamily="18" charset="0"/>
            </a:endParaRPr>
          </a:p>
          <a:p>
            <a:pPr>
              <a:buFont typeface="Wingdings" pitchFamily="2" charset="2"/>
              <a:buChar char="v"/>
            </a:pPr>
            <a:r>
              <a:rPr lang="zh-CN" altLang="en-US" sz="2800" dirty="0">
                <a:solidFill>
                  <a:srgbClr val="FF0000"/>
                </a:solidFill>
                <a:latin typeface="黑体"/>
                <a:ea typeface="黑体"/>
                <a:cs typeface="Times New Roman" pitchFamily="18" charset="0"/>
              </a:rPr>
              <a:t>  </a:t>
            </a:r>
            <a:r>
              <a:rPr lang="zh-CN" altLang="en-US" sz="2800" dirty="0">
                <a:solidFill>
                  <a:srgbClr val="000000"/>
                </a:solidFill>
                <a:latin typeface="黑体" pitchFamily="49" charset="-122"/>
                <a:ea typeface="黑体" pitchFamily="49" charset="-122"/>
                <a:cs typeface="Times New Roman" pitchFamily="18" charset="0"/>
              </a:rPr>
              <a:t>统计分析</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参数估计</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区间估计</a:t>
            </a:r>
            <a:endParaRPr lang="en-US" altLang="zh-CN" sz="2800" dirty="0">
              <a:solidFill>
                <a:srgbClr val="000000"/>
              </a:solidFill>
              <a:latin typeface="黑体" pitchFamily="49" charset="-122"/>
              <a:ea typeface="黑体" pitchFamily="49" charset="-122"/>
              <a:cs typeface="Times New Roman" pitchFamily="18" charset="0"/>
            </a:endParaRPr>
          </a:p>
          <a:p>
            <a:pPr lvl="1">
              <a:buFont typeface="Wingdings" pitchFamily="2" charset="2"/>
              <a:buChar char="v"/>
            </a:pPr>
            <a:r>
              <a:rPr lang="zh-CN" altLang="en-US" sz="2800" dirty="0">
                <a:solidFill>
                  <a:srgbClr val="000000"/>
                </a:solidFill>
                <a:latin typeface="黑体" pitchFamily="49" charset="-122"/>
                <a:ea typeface="黑体" pitchFamily="49" charset="-122"/>
                <a:cs typeface="Times New Roman" pitchFamily="18" charset="0"/>
              </a:rPr>
              <a:t> 假设检验</a:t>
            </a:r>
            <a:endParaRPr lang="en-US" altLang="zh-CN" sz="2800" dirty="0">
              <a:solidFill>
                <a:srgbClr val="000000"/>
              </a:solidFill>
              <a:latin typeface="黑体" pitchFamily="49" charset="-122"/>
              <a:ea typeface="黑体" pitchFamily="49" charset="-122"/>
              <a:cs typeface="Times New Roman" pitchFamily="18" charset="0"/>
            </a:endParaRPr>
          </a:p>
          <a:p>
            <a:pPr>
              <a:buFont typeface="Wingdings" pitchFamily="2" charset="2"/>
              <a:buChar char="v"/>
            </a:pPr>
            <a:endParaRPr lang="en-US" altLang="zh-CN" sz="2800" dirty="0">
              <a:solidFill>
                <a:srgbClr val="000000"/>
              </a:solidFill>
              <a:latin typeface="黑体" pitchFamily="49" charset="-122"/>
              <a:ea typeface="黑体" pitchFamily="49" charset="-122"/>
              <a:cs typeface="Times New Roman" pitchFamily="18" charset="0"/>
            </a:endParaRPr>
          </a:p>
        </p:txBody>
      </p:sp>
      <p:sp>
        <p:nvSpPr>
          <p:cNvPr id="10" name="TextBox 9">
            <a:extLst>
              <a:ext uri="{FF2B5EF4-FFF2-40B4-BE49-F238E27FC236}">
                <a16:creationId xmlns:a16="http://schemas.microsoft.com/office/drawing/2014/main" id="{B3C531F6-EAE6-C444-990F-29C2E029FCDE}"/>
              </a:ext>
            </a:extLst>
          </p:cNvPr>
          <p:cNvSpPr txBox="1"/>
          <p:nvPr/>
        </p:nvSpPr>
        <p:spPr>
          <a:xfrm>
            <a:off x="4792718" y="5776791"/>
            <a:ext cx="7604233" cy="523220"/>
          </a:xfrm>
          <a:prstGeom prst="rect">
            <a:avLst/>
          </a:prstGeom>
          <a:noFill/>
        </p:spPr>
        <p:txBody>
          <a:bodyPr wrap="square" rtlCol="0">
            <a:spAutoFit/>
          </a:bodyPr>
          <a:lstStyle/>
          <a:p>
            <a:r>
              <a:rPr lang="zh-CN" altLang="en-US" sz="2800" dirty="0">
                <a:solidFill>
                  <a:srgbClr val="0070C0"/>
                </a:solidFill>
                <a:latin typeface="黑体"/>
                <a:ea typeface="黑体"/>
                <a:cs typeface="黑体"/>
              </a:rPr>
              <a:t>本课件借鉴了陈明水老师和凌家杰老师的课件</a:t>
            </a:r>
            <a:endParaRPr lang="en-US" altLang="zh-CN" sz="2800" dirty="0">
              <a:solidFill>
                <a:srgbClr val="0070C0"/>
              </a:solidFill>
              <a:latin typeface="黑体"/>
              <a:ea typeface="黑体"/>
              <a:cs typeface="黑体"/>
            </a:endParaRPr>
          </a:p>
        </p:txBody>
      </p:sp>
    </p:spTree>
    <p:extLst>
      <p:ext uri="{BB962C8B-B14F-4D97-AF65-F5344CB8AC3E}">
        <p14:creationId xmlns:p14="http://schemas.microsoft.com/office/powerpoint/2010/main" val="317869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7</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参考资料</a:t>
            </a:r>
          </a:p>
        </p:txBody>
      </p:sp>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249858"/>
            <a:ext cx="10090325" cy="4975577"/>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a:t>
            </a:r>
            <a:r>
              <a:rPr lang="zh-CN" altLang="en-US" sz="2800" dirty="0">
                <a:solidFill>
                  <a:srgbClr val="000000"/>
                </a:solidFill>
                <a:latin typeface="黑体" pitchFamily="49" charset="-122"/>
                <a:ea typeface="黑体" pitchFamily="49" charset="-122"/>
                <a:cs typeface="Times New Roman" pitchFamily="18" charset="0"/>
              </a:rPr>
              <a:t>实验物理中的概率和统计</a:t>
            </a:r>
            <a:r>
              <a:rPr lang="en-US" altLang="zh-CN" sz="2800" dirty="0">
                <a:solidFill>
                  <a:srgbClr val="000000"/>
                </a:solidFill>
                <a:latin typeface="黑体" pitchFamily="49" charset="-122"/>
                <a:ea typeface="黑体" pitchFamily="49" charset="-122"/>
                <a:cs typeface="Times New Roman" pitchFamily="18" charset="0"/>
              </a:rPr>
              <a:t>》</a:t>
            </a:r>
            <a:r>
              <a:rPr lang="zh-CN" altLang="en-US" sz="2800" dirty="0">
                <a:solidFill>
                  <a:srgbClr val="000000"/>
                </a:solidFill>
                <a:latin typeface="黑体" pitchFamily="49" charset="-122"/>
                <a:ea typeface="黑体" pitchFamily="49" charset="-122"/>
                <a:cs typeface="Times New Roman" pitchFamily="18" charset="0"/>
              </a:rPr>
              <a:t>  朱永生 著</a:t>
            </a:r>
            <a:endParaRPr lang="en-US" altLang="zh-CN" sz="2800" dirty="0">
              <a:solidFill>
                <a:srgbClr val="000000"/>
              </a:solidFill>
              <a:latin typeface="黑体" pitchFamily="49" charset="-122"/>
              <a:ea typeface="黑体" pitchFamily="49" charset="-122"/>
              <a:cs typeface="Times New Roman" pitchFamily="18" charset="0"/>
            </a:endParaRPr>
          </a:p>
          <a:p>
            <a:pPr algn="just"/>
            <a:r>
              <a:rPr lang="zh-CN" altLang="en-US"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a:t>
            </a:r>
            <a:r>
              <a:rPr lang="zh-CN" altLang="en-US" sz="2800" dirty="0">
                <a:solidFill>
                  <a:srgbClr val="000000"/>
                </a:solidFill>
                <a:latin typeface="黑体" pitchFamily="49" charset="-122"/>
                <a:ea typeface="黑体" pitchFamily="49" charset="-122"/>
                <a:cs typeface="Times New Roman" pitchFamily="18" charset="0"/>
              </a:rPr>
              <a:t>高能物理数据分析：统计方法实用指南</a:t>
            </a:r>
            <a:r>
              <a:rPr lang="en-US" altLang="zh-CN" sz="2800" dirty="0">
                <a:solidFill>
                  <a:srgbClr val="000000"/>
                </a:solidFill>
                <a:latin typeface="黑体" pitchFamily="49" charset="-122"/>
                <a:ea typeface="黑体" pitchFamily="49" charset="-122"/>
                <a:cs typeface="Times New Roman" pitchFamily="18" charset="0"/>
              </a:rPr>
              <a:t>》</a:t>
            </a:r>
            <a:r>
              <a:rPr lang="zh-CN" altLang="en-US" sz="2800" dirty="0">
                <a:solidFill>
                  <a:srgbClr val="000000"/>
                </a:solidFill>
                <a:latin typeface="黑体" pitchFamily="49" charset="-122"/>
                <a:ea typeface="黑体" pitchFamily="49" charset="-122"/>
                <a:cs typeface="Times New Roman" pitchFamily="18" charset="0"/>
              </a:rPr>
              <a:t>  朱永生</a:t>
            </a:r>
            <a:r>
              <a:rPr lang="en-US" altLang="zh-CN" sz="2800" dirty="0">
                <a:solidFill>
                  <a:srgbClr val="000000"/>
                </a:solidFill>
                <a:latin typeface="黑体" pitchFamily="49" charset="-122"/>
                <a:ea typeface="黑体" pitchFamily="49" charset="-122"/>
                <a:cs typeface="Times New Roman" pitchFamily="18" charset="0"/>
              </a:rPr>
              <a:t>/</a:t>
            </a:r>
            <a:r>
              <a:rPr lang="zh-CN" altLang="en-US" sz="2800" dirty="0">
                <a:solidFill>
                  <a:srgbClr val="000000"/>
                </a:solidFill>
                <a:latin typeface="黑体" pitchFamily="49" charset="-122"/>
                <a:ea typeface="黑体" pitchFamily="49" charset="-122"/>
                <a:cs typeface="Times New Roman" pitchFamily="18" charset="0"/>
              </a:rPr>
              <a:t>胡红波 译</a:t>
            </a:r>
            <a:endParaRPr lang="en-US" sz="2800" dirty="0"/>
          </a:p>
          <a:p>
            <a:pPr algn="just"/>
            <a:r>
              <a:rPr lang="zh-CN" altLang="en-US" sz="2800" dirty="0">
                <a:solidFill>
                  <a:srgbClr val="FF0000"/>
                </a:solidFill>
                <a:latin typeface="黑体"/>
                <a:ea typeface="黑体"/>
                <a:cs typeface="黑体"/>
              </a:rPr>
              <a:t> </a:t>
            </a:r>
            <a:r>
              <a:rPr lang="en-US" altLang="zh-CN" sz="2800" dirty="0">
                <a:solidFill>
                  <a:schemeClr val="tx1"/>
                </a:solidFill>
                <a:latin typeface="黑体"/>
                <a:ea typeface="黑体"/>
                <a:cs typeface="黑体"/>
              </a:rPr>
              <a:t>《</a:t>
            </a:r>
            <a:r>
              <a:rPr lang="en-US" altLang="zh-CN" sz="2800" dirty="0">
                <a:solidFill>
                  <a:srgbClr val="000000"/>
                </a:solidFill>
                <a:latin typeface="黑体" pitchFamily="49" charset="-122"/>
                <a:ea typeface="黑体" pitchFamily="49" charset="-122"/>
                <a:cs typeface="Times New Roman" pitchFamily="18" charset="0"/>
              </a:rPr>
              <a:t>Data Analysis in High Energy Physics: A Practical Guide to Statistical Methods》, O. BEHNKE, K. KRONINGER, G. SCHOTT, T. SCHORNER-SADENIUS</a:t>
            </a:r>
          </a:p>
          <a:p>
            <a:pPr algn="just"/>
            <a:r>
              <a:rPr lang="zh-CN" altLang="en-US"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《Statistical Data Analysis》, Glen. COWAN</a:t>
            </a:r>
          </a:p>
          <a:p>
            <a:pPr algn="just"/>
            <a:r>
              <a:rPr lang="zh-CN" altLang="en-US" sz="2800" dirty="0">
                <a:solidFill>
                  <a:srgbClr val="FF0000"/>
                </a:solidFill>
                <a:latin typeface="黑体"/>
                <a:ea typeface="黑体"/>
                <a:cs typeface="黑体"/>
              </a:rPr>
              <a:t> </a:t>
            </a:r>
            <a:r>
              <a:rPr lang="en-US" altLang="zh-CN" sz="2800" dirty="0">
                <a:solidFill>
                  <a:srgbClr val="FF0000"/>
                </a:solidFill>
                <a:latin typeface="黑体"/>
                <a:ea typeface="黑体"/>
                <a:cs typeface="黑体"/>
              </a:rPr>
              <a:t> </a:t>
            </a:r>
            <a:r>
              <a:rPr lang="en-US" altLang="zh-CN" sz="2800" dirty="0">
                <a:solidFill>
                  <a:srgbClr val="000000"/>
                </a:solidFill>
                <a:latin typeface="黑体" pitchFamily="49" charset="-122"/>
                <a:ea typeface="黑体" pitchFamily="49" charset="-122"/>
                <a:cs typeface="Times New Roman" pitchFamily="18" charset="0"/>
              </a:rPr>
              <a:t>Particle Data Book: sections on probability, statistics, Monte Carlo, https://</a:t>
            </a:r>
            <a:r>
              <a:rPr lang="en-US" altLang="zh-CN" sz="2800" dirty="0" err="1">
                <a:solidFill>
                  <a:srgbClr val="000000"/>
                </a:solidFill>
                <a:latin typeface="黑体" pitchFamily="49" charset="-122"/>
                <a:ea typeface="黑体" pitchFamily="49" charset="-122"/>
                <a:cs typeface="Times New Roman" pitchFamily="18" charset="0"/>
              </a:rPr>
              <a:t>pdg.lbl.gov</a:t>
            </a:r>
            <a:endParaRPr lang="en-US" altLang="zh-CN" sz="2800" dirty="0">
              <a:solidFill>
                <a:srgbClr val="000000"/>
              </a:solidFill>
              <a:latin typeface="黑体" pitchFamily="49" charset="-122"/>
              <a:ea typeface="黑体" pitchFamily="49" charset="-122"/>
              <a:cs typeface="Times New Roman" pitchFamily="18" charset="0"/>
            </a:endParaRPr>
          </a:p>
          <a:p>
            <a:pPr marL="0" indent="0" algn="just">
              <a:buNone/>
            </a:pPr>
            <a:endParaRPr lang="en-US" altLang="zh-CN" sz="2800" dirty="0">
              <a:solidFill>
                <a:srgbClr val="000000"/>
              </a:solidFill>
              <a:latin typeface="黑体" pitchFamily="49" charset="-122"/>
              <a:ea typeface="黑体" pitchFamily="49" charset="-122"/>
              <a:cs typeface="Times New Roman" pitchFamily="18" charset="0"/>
            </a:endParaRPr>
          </a:p>
        </p:txBody>
      </p:sp>
    </p:spTree>
    <p:extLst>
      <p:ext uri="{BB962C8B-B14F-4D97-AF65-F5344CB8AC3E}">
        <p14:creationId xmlns:p14="http://schemas.microsoft.com/office/powerpoint/2010/main" val="177464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8</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随机事件</a:t>
            </a:r>
          </a:p>
        </p:txBody>
      </p:sp>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249859"/>
            <a:ext cx="10090325" cy="3477124"/>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在相同条件下对同一事物做多次测量或试验，单个测量或试验的结果是不确定的，而大量重复试验的结果则表现出某种规律性，具有这种性质的试验称为</a:t>
            </a:r>
            <a:r>
              <a:rPr lang="zh-CN" altLang="en-US" sz="2800" dirty="0">
                <a:solidFill>
                  <a:srgbClr val="FF0000"/>
                </a:solidFill>
                <a:latin typeface="黑体"/>
                <a:ea typeface="黑体"/>
                <a:cs typeface="黑体"/>
              </a:rPr>
              <a:t>随机试验</a:t>
            </a:r>
            <a:r>
              <a:rPr lang="zh-CN" altLang="en-US" sz="2800" dirty="0">
                <a:solidFill>
                  <a:schemeClr val="tx1"/>
                </a:solidFill>
                <a:latin typeface="黑体"/>
                <a:ea typeface="黑体"/>
                <a:cs typeface="黑体"/>
              </a:rPr>
              <a:t>。</a:t>
            </a:r>
            <a:endParaRPr lang="en-US" altLang="zh-CN" sz="2800" dirty="0">
              <a:solidFill>
                <a:schemeClr val="tx1"/>
              </a:solidFill>
              <a:latin typeface="黑体"/>
              <a:ea typeface="黑体"/>
              <a:cs typeface="黑体"/>
            </a:endParaRPr>
          </a:p>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随机试验中可能出现的各种结果称为</a:t>
            </a:r>
            <a:r>
              <a:rPr lang="zh-CN" altLang="en-US" sz="2800" dirty="0">
                <a:solidFill>
                  <a:srgbClr val="FF0000"/>
                </a:solidFill>
                <a:latin typeface="黑体"/>
                <a:ea typeface="黑体"/>
                <a:cs typeface="黑体"/>
              </a:rPr>
              <a:t>随机事件</a:t>
            </a:r>
            <a:r>
              <a:rPr lang="zh-CN" altLang="en-US" sz="2800" dirty="0">
                <a:solidFill>
                  <a:schemeClr val="tx1"/>
                </a:solidFill>
                <a:latin typeface="黑体"/>
                <a:ea typeface="黑体"/>
                <a:cs typeface="黑体"/>
              </a:rPr>
              <a:t>。</a:t>
            </a:r>
            <a:endParaRPr lang="en-US" sz="2800" dirty="0"/>
          </a:p>
          <a:p>
            <a:pPr algn="just"/>
            <a:r>
              <a:rPr lang="zh-CN" altLang="en-US" sz="2800" dirty="0">
                <a:solidFill>
                  <a:srgbClr val="FF0000"/>
                </a:solidFill>
                <a:latin typeface="黑体"/>
                <a:ea typeface="黑体"/>
                <a:cs typeface="黑体"/>
              </a:rPr>
              <a:t> </a:t>
            </a:r>
            <a:r>
              <a:rPr lang="zh-CN" altLang="en-US" sz="2800" dirty="0">
                <a:solidFill>
                  <a:srgbClr val="000000"/>
                </a:solidFill>
                <a:latin typeface="黑体" pitchFamily="49" charset="-122"/>
                <a:ea typeface="黑体" pitchFamily="49" charset="-122"/>
                <a:cs typeface="Times New Roman" pitchFamily="18" charset="0"/>
              </a:rPr>
              <a:t>随机试验中每一种可能出现的结果是最简单最基本的事件，称为</a:t>
            </a:r>
            <a:r>
              <a:rPr lang="zh-CN" altLang="en-US" sz="2800" dirty="0">
                <a:latin typeface="黑体" pitchFamily="49" charset="-122"/>
                <a:ea typeface="黑体" pitchFamily="49" charset="-122"/>
                <a:cs typeface="Times New Roman" pitchFamily="18" charset="0"/>
              </a:rPr>
              <a:t>基本事件</a:t>
            </a:r>
            <a:r>
              <a:rPr lang="zh-CN" altLang="en-US" sz="2800" dirty="0">
                <a:solidFill>
                  <a:srgbClr val="000000"/>
                </a:solidFill>
                <a:latin typeface="黑体" pitchFamily="49" charset="-122"/>
                <a:ea typeface="黑体" pitchFamily="49" charset="-122"/>
                <a:cs typeface="Times New Roman" pitchFamily="18" charset="0"/>
              </a:rPr>
              <a:t>。随机试验</a:t>
            </a:r>
            <a:r>
              <a:rPr lang="en-US" altLang="zh-CN" sz="2800" i="1" dirty="0">
                <a:solidFill>
                  <a:srgbClr val="000000"/>
                </a:solidFill>
                <a:latin typeface="黑体" pitchFamily="49" charset="-122"/>
                <a:ea typeface="黑体" pitchFamily="49" charset="-122"/>
                <a:cs typeface="Times New Roman" pitchFamily="18" charset="0"/>
              </a:rPr>
              <a:t>E</a:t>
            </a:r>
            <a:r>
              <a:rPr lang="zh-CN" altLang="en-US" sz="2800" dirty="0">
                <a:solidFill>
                  <a:srgbClr val="000000"/>
                </a:solidFill>
                <a:latin typeface="黑体" pitchFamily="49" charset="-122"/>
                <a:ea typeface="黑体" pitchFamily="49" charset="-122"/>
                <a:cs typeface="Times New Roman" pitchFamily="18" charset="0"/>
              </a:rPr>
              <a:t>的所有基本事件组成的集合称为</a:t>
            </a:r>
            <a:r>
              <a:rPr lang="en-US" altLang="zh-CN" sz="2800" i="1" dirty="0">
                <a:solidFill>
                  <a:srgbClr val="000000"/>
                </a:solidFill>
                <a:latin typeface="黑体" pitchFamily="49" charset="-122"/>
                <a:ea typeface="黑体" pitchFamily="49" charset="-122"/>
                <a:cs typeface="Times New Roman" pitchFamily="18" charset="0"/>
              </a:rPr>
              <a:t>E</a:t>
            </a:r>
            <a:r>
              <a:rPr lang="zh-CN" altLang="en-US" sz="2800" dirty="0">
                <a:solidFill>
                  <a:srgbClr val="000000"/>
                </a:solidFill>
                <a:latin typeface="黑体" pitchFamily="49" charset="-122"/>
                <a:ea typeface="黑体" pitchFamily="49" charset="-122"/>
                <a:cs typeface="Times New Roman" pitchFamily="18" charset="0"/>
              </a:rPr>
              <a:t>的</a:t>
            </a:r>
            <a:r>
              <a:rPr lang="zh-CN" altLang="en-US" sz="2800" dirty="0">
                <a:latin typeface="黑体" pitchFamily="49" charset="-122"/>
                <a:ea typeface="黑体" pitchFamily="49" charset="-122"/>
                <a:cs typeface="Times New Roman" pitchFamily="18" charset="0"/>
              </a:rPr>
              <a:t>样本空间</a:t>
            </a:r>
            <a:endParaRPr lang="en-US" altLang="zh-CN" sz="2800" dirty="0">
              <a:latin typeface="黑体" pitchFamily="49" charset="-122"/>
              <a:ea typeface="黑体" pitchFamily="49" charset="-122"/>
              <a:cs typeface="Times New Roman" pitchFamily="18" charset="0"/>
            </a:endParaRPr>
          </a:p>
        </p:txBody>
      </p:sp>
      <p:pic>
        <p:nvPicPr>
          <p:cNvPr id="12" name="Picture 11">
            <a:extLst>
              <a:ext uri="{FF2B5EF4-FFF2-40B4-BE49-F238E27FC236}">
                <a16:creationId xmlns:a16="http://schemas.microsoft.com/office/drawing/2014/main" id="{B47D9EDA-9FEF-EF40-ADF4-5F0B73A05C38}"/>
              </a:ext>
            </a:extLst>
          </p:cNvPr>
          <p:cNvPicPr>
            <a:picLocks noChangeAspect="1"/>
          </p:cNvPicPr>
          <p:nvPr/>
        </p:nvPicPr>
        <p:blipFill rotWithShape="1">
          <a:blip r:embed="rId3"/>
          <a:srcRect l="30401" t="18139" r="17807" b="11378"/>
          <a:stretch/>
        </p:blipFill>
        <p:spPr>
          <a:xfrm>
            <a:off x="1492900" y="4808247"/>
            <a:ext cx="1965733" cy="1913229"/>
          </a:xfrm>
          <a:prstGeom prst="rect">
            <a:avLst/>
          </a:prstGeom>
        </p:spPr>
      </p:pic>
      <p:pic>
        <p:nvPicPr>
          <p:cNvPr id="14" name="Picture 13">
            <a:extLst>
              <a:ext uri="{FF2B5EF4-FFF2-40B4-BE49-F238E27FC236}">
                <a16:creationId xmlns:a16="http://schemas.microsoft.com/office/drawing/2014/main" id="{845E7C08-8263-374A-95AC-AA933F53CFDF}"/>
              </a:ext>
            </a:extLst>
          </p:cNvPr>
          <p:cNvPicPr>
            <a:picLocks noChangeAspect="1"/>
          </p:cNvPicPr>
          <p:nvPr/>
        </p:nvPicPr>
        <p:blipFill>
          <a:blip r:embed="rId4"/>
          <a:stretch>
            <a:fillRect/>
          </a:stretch>
        </p:blipFill>
        <p:spPr>
          <a:xfrm>
            <a:off x="3651921" y="4830898"/>
            <a:ext cx="7521295" cy="1867926"/>
          </a:xfrm>
          <a:prstGeom prst="rect">
            <a:avLst/>
          </a:prstGeom>
        </p:spPr>
      </p:pic>
    </p:spTree>
    <p:extLst>
      <p:ext uri="{BB962C8B-B14F-4D97-AF65-F5344CB8AC3E}">
        <p14:creationId xmlns:p14="http://schemas.microsoft.com/office/powerpoint/2010/main" val="198954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00" y="127000"/>
            <a:ext cx="184666" cy="369332"/>
          </a:xfrm>
          <a:prstGeom prst="rect">
            <a:avLst/>
          </a:prstGeom>
          <a:noFill/>
        </p:spPr>
        <p:txBody>
          <a:bodyPr wrap="none" rtlCol="0">
            <a:spAutoFit/>
          </a:bodyPr>
          <a:lstStyle/>
          <a:p>
            <a:endParaRPr lang="en-US" dirty="0"/>
          </a:p>
        </p:txBody>
      </p:sp>
      <p:sp>
        <p:nvSpPr>
          <p:cNvPr id="21" name="Slide Number Placeholder 6"/>
          <p:cNvSpPr>
            <a:spLocks noGrp="1"/>
          </p:cNvSpPr>
          <p:nvPr>
            <p:ph type="sldNum" sz="quarter" idx="12"/>
          </p:nvPr>
        </p:nvSpPr>
        <p:spPr>
          <a:xfrm>
            <a:off x="817033" y="6356351"/>
            <a:ext cx="2641600" cy="365125"/>
          </a:xfrm>
        </p:spPr>
        <p:txBody>
          <a:bodyPr/>
          <a:lstStyle/>
          <a:p>
            <a:pPr algn="l">
              <a:defRPr/>
            </a:pPr>
            <a:fld id="{67868FED-4C10-46EF-80F4-4B5812DDFE18}" type="slidenum">
              <a:rPr lang="zh-CN" altLang="en-US" sz="1400" smtClean="0">
                <a:latin typeface="华文新魏" panose="02010800040101010101" pitchFamily="2" charset="-122"/>
                <a:ea typeface="华文新魏" panose="02010800040101010101" pitchFamily="2" charset="-122"/>
              </a:rPr>
              <a:pPr algn="l">
                <a:defRPr/>
              </a:pPr>
              <a:t>9</a:t>
            </a:fld>
            <a:endParaRPr lang="zh-CN" altLang="en-US" sz="1400" dirty="0">
              <a:latin typeface="华文新魏" panose="02010800040101010101" pitchFamily="2" charset="-122"/>
              <a:ea typeface="华文新魏" panose="02010800040101010101" pitchFamily="2" charset="-122"/>
            </a:endParaRPr>
          </a:p>
        </p:txBody>
      </p:sp>
      <p:sp>
        <p:nvSpPr>
          <p:cNvPr id="24" name="Rectangle 2"/>
          <p:cNvSpPr txBox="1">
            <a:spLocks noChangeArrowheads="1"/>
          </p:cNvSpPr>
          <p:nvPr/>
        </p:nvSpPr>
        <p:spPr>
          <a:xfrm>
            <a:off x="479376" y="316107"/>
            <a:ext cx="8229600" cy="715963"/>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Times New Roman" pitchFamily="18" charset="0"/>
                <a:ea typeface="宋体" charset="-122"/>
              </a:defRPr>
            </a:lvl2pPr>
            <a:lvl3pPr algn="l" rtl="0" eaLnBrk="0" fontAlgn="base" hangingPunct="0">
              <a:spcBef>
                <a:spcPct val="0"/>
              </a:spcBef>
              <a:spcAft>
                <a:spcPct val="0"/>
              </a:spcAft>
              <a:defRPr sz="4000">
                <a:solidFill>
                  <a:schemeClr val="tx1"/>
                </a:solidFill>
                <a:latin typeface="Times New Roman" pitchFamily="18" charset="0"/>
                <a:ea typeface="宋体" charset="-122"/>
              </a:defRPr>
            </a:lvl3pPr>
            <a:lvl4pPr algn="l" rtl="0" eaLnBrk="0" fontAlgn="base" hangingPunct="0">
              <a:spcBef>
                <a:spcPct val="0"/>
              </a:spcBef>
              <a:spcAft>
                <a:spcPct val="0"/>
              </a:spcAft>
              <a:defRPr sz="4000">
                <a:solidFill>
                  <a:schemeClr val="tx1"/>
                </a:solidFill>
                <a:latin typeface="Times New Roman" pitchFamily="18" charset="0"/>
                <a:ea typeface="宋体" charset="-122"/>
              </a:defRPr>
            </a:lvl4pPr>
            <a:lvl5pPr algn="l" rtl="0" eaLnBrk="0" fontAlgn="base" hangingPunct="0">
              <a:spcBef>
                <a:spcPct val="0"/>
              </a:spcBef>
              <a:spcAft>
                <a:spcPct val="0"/>
              </a:spcAft>
              <a:defRPr sz="4000">
                <a:solidFill>
                  <a:schemeClr val="tx1"/>
                </a:solidFill>
                <a:latin typeface="Times New Roman" pitchFamily="18" charset="0"/>
                <a:ea typeface="宋体" charset="-122"/>
              </a:defRPr>
            </a:lvl5pPr>
            <a:lvl6pPr marL="457200" algn="l" rtl="0" fontAlgn="base">
              <a:spcBef>
                <a:spcPct val="0"/>
              </a:spcBef>
              <a:spcAft>
                <a:spcPct val="0"/>
              </a:spcAft>
              <a:defRPr sz="3200">
                <a:solidFill>
                  <a:schemeClr val="tx2"/>
                </a:solidFill>
                <a:latin typeface="Times New Roman" pitchFamily="18" charset="0"/>
                <a:ea typeface="宋体" charset="-122"/>
              </a:defRPr>
            </a:lvl6pPr>
            <a:lvl7pPr marL="914400" algn="l" rtl="0" fontAlgn="base">
              <a:spcBef>
                <a:spcPct val="0"/>
              </a:spcBef>
              <a:spcAft>
                <a:spcPct val="0"/>
              </a:spcAft>
              <a:defRPr sz="3200">
                <a:solidFill>
                  <a:schemeClr val="tx2"/>
                </a:solidFill>
                <a:latin typeface="Times New Roman" pitchFamily="18" charset="0"/>
                <a:ea typeface="宋体" charset="-122"/>
              </a:defRPr>
            </a:lvl7pPr>
            <a:lvl8pPr marL="1371600" algn="l" rtl="0" fontAlgn="base">
              <a:spcBef>
                <a:spcPct val="0"/>
              </a:spcBef>
              <a:spcAft>
                <a:spcPct val="0"/>
              </a:spcAft>
              <a:defRPr sz="3200">
                <a:solidFill>
                  <a:schemeClr val="tx2"/>
                </a:solidFill>
                <a:latin typeface="Times New Roman" pitchFamily="18" charset="0"/>
                <a:ea typeface="宋体" charset="-122"/>
              </a:defRPr>
            </a:lvl8pPr>
            <a:lvl9pPr marL="1828800" algn="l" rtl="0" fontAlgn="base">
              <a:spcBef>
                <a:spcPct val="0"/>
              </a:spcBef>
              <a:spcAft>
                <a:spcPct val="0"/>
              </a:spcAft>
              <a:defRPr sz="3200">
                <a:solidFill>
                  <a:schemeClr val="tx2"/>
                </a:solidFill>
                <a:latin typeface="Times New Roman" pitchFamily="18" charset="0"/>
                <a:ea typeface="宋体" charset="-122"/>
              </a:defRPr>
            </a:lvl9pPr>
          </a:lstStyle>
          <a:p>
            <a:pPr eaLnBrk="1" hangingPunct="1">
              <a:defRPr/>
            </a:pPr>
            <a:r>
              <a:rPr kumimoji="1" lang="zh-CN" altLang="en-US" b="1" dirty="0">
                <a:solidFill>
                  <a:srgbClr val="003399"/>
                </a:solidFill>
                <a:effectLst>
                  <a:outerShdw blurRad="38100" dist="38100" dir="2700000" algn="tl">
                    <a:srgbClr val="C0C0C0"/>
                  </a:outerShdw>
                </a:effectLst>
                <a:latin typeface="黑体" pitchFamily="49" charset="-122"/>
                <a:ea typeface="黑体" pitchFamily="49" charset="-122"/>
              </a:rPr>
              <a:t>概率的定义</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D2BEF875-7B46-F14C-8D7C-4D574FA4BA33}"/>
                  </a:ext>
                </a:extLst>
              </p:cNvPr>
              <p:cNvSpPr txBox="1">
                <a:spLocks/>
              </p:cNvSpPr>
              <p:nvPr/>
            </p:nvSpPr>
            <p:spPr>
              <a:xfrm>
                <a:off x="1082891" y="1249858"/>
                <a:ext cx="10090325" cy="5608141"/>
              </a:xfrm>
              <a:prstGeom prst="rect">
                <a:avLst/>
              </a:prstGeom>
            </p:spPr>
            <p:txBody>
              <a:bodyPr>
                <a:noAutofit/>
              </a:bodyPr>
              <a:lstStyle>
                <a:lvl1pPr marL="255588" indent="-255588" algn="l" rtl="0" eaLnBrk="0" fontAlgn="base" hangingPunct="0">
                  <a:spcBef>
                    <a:spcPct val="20000"/>
                  </a:spcBef>
                  <a:spcAft>
                    <a:spcPct val="0"/>
                  </a:spcAft>
                  <a:buChar char="•"/>
                  <a:defRPr sz="1400">
                    <a:solidFill>
                      <a:schemeClr val="accent1"/>
                    </a:solidFill>
                    <a:latin typeface="+mn-lt"/>
                    <a:ea typeface="+mn-ea"/>
                    <a:cs typeface="+mn-cs"/>
                  </a:defRPr>
                </a:lvl1pPr>
                <a:lvl2pPr marL="555625" indent="-212725" algn="l" rtl="0" eaLnBrk="0" fontAlgn="base" hangingPunct="0">
                  <a:spcBef>
                    <a:spcPct val="20000"/>
                  </a:spcBef>
                  <a:spcAft>
                    <a:spcPct val="0"/>
                  </a:spcAft>
                  <a:buChar char="–"/>
                  <a:defRPr sz="1400">
                    <a:solidFill>
                      <a:schemeClr val="accent1"/>
                    </a:solidFill>
                    <a:latin typeface="+mn-lt"/>
                    <a:ea typeface="仿宋_GB2312" pitchFamily="1" charset="-122"/>
                  </a:defRPr>
                </a:lvl2pPr>
                <a:lvl3pPr marL="855663" indent="-169863" algn="l" rtl="0" eaLnBrk="0" fontAlgn="base" hangingPunct="0">
                  <a:spcBef>
                    <a:spcPct val="20000"/>
                  </a:spcBef>
                  <a:spcAft>
                    <a:spcPct val="0"/>
                  </a:spcAft>
                  <a:buChar char="•"/>
                  <a:defRPr sz="1700">
                    <a:solidFill>
                      <a:schemeClr val="tx1"/>
                    </a:solidFill>
                    <a:latin typeface="+mn-lt"/>
                    <a:ea typeface="宋体" pitchFamily="2" charset="-122"/>
                  </a:defRPr>
                </a:lvl3pPr>
                <a:lvl4pPr marL="1198563" indent="-169863" algn="l" rtl="0" eaLnBrk="0" fontAlgn="base" hangingPunct="0">
                  <a:spcBef>
                    <a:spcPct val="20000"/>
                  </a:spcBef>
                  <a:spcAft>
                    <a:spcPct val="0"/>
                  </a:spcAft>
                  <a:buChar char="–"/>
                  <a:defRPr sz="1400">
                    <a:solidFill>
                      <a:schemeClr val="tx1"/>
                    </a:solidFill>
                    <a:latin typeface="+mn-lt"/>
                    <a:ea typeface="宋体" pitchFamily="2" charset="-122"/>
                  </a:defRPr>
                </a:lvl4pPr>
                <a:lvl5pPr marL="1541463" indent="-169863" algn="l" rtl="0" eaLnBrk="0" fontAlgn="base" hangingPunct="0">
                  <a:spcBef>
                    <a:spcPct val="20000"/>
                  </a:spcBef>
                  <a:spcAft>
                    <a:spcPct val="0"/>
                  </a:spcAft>
                  <a:buChar char="»"/>
                  <a:defRPr sz="1400">
                    <a:solidFill>
                      <a:schemeClr val="tx1"/>
                    </a:solidFill>
                    <a:latin typeface="+mn-lt"/>
                    <a:ea typeface="宋体" pitchFamily="2" charset="-122"/>
                  </a:defRPr>
                </a:lvl5pPr>
                <a:lvl6pPr marL="1885196" indent="-171381" algn="l" rtl="0" eaLnBrk="0" fontAlgn="base" hangingPunct="0">
                  <a:spcBef>
                    <a:spcPct val="20000"/>
                  </a:spcBef>
                  <a:spcAft>
                    <a:spcPct val="0"/>
                  </a:spcAft>
                  <a:buChar char="»"/>
                  <a:defRPr sz="1499">
                    <a:solidFill>
                      <a:schemeClr val="tx1"/>
                    </a:solidFill>
                    <a:latin typeface="+mn-lt"/>
                    <a:ea typeface="宋体" pitchFamily="2" charset="-122"/>
                  </a:defRPr>
                </a:lvl6pPr>
                <a:lvl7pPr marL="2227958" indent="-171381" algn="l" rtl="0" eaLnBrk="0" fontAlgn="base" hangingPunct="0">
                  <a:spcBef>
                    <a:spcPct val="20000"/>
                  </a:spcBef>
                  <a:spcAft>
                    <a:spcPct val="0"/>
                  </a:spcAft>
                  <a:buChar char="»"/>
                  <a:defRPr sz="1499">
                    <a:solidFill>
                      <a:schemeClr val="tx1"/>
                    </a:solidFill>
                    <a:latin typeface="+mn-lt"/>
                    <a:ea typeface="宋体" pitchFamily="2" charset="-122"/>
                  </a:defRPr>
                </a:lvl7pPr>
                <a:lvl8pPr marL="2570721" indent="-171381" algn="l" rtl="0" eaLnBrk="0" fontAlgn="base" hangingPunct="0">
                  <a:spcBef>
                    <a:spcPct val="20000"/>
                  </a:spcBef>
                  <a:spcAft>
                    <a:spcPct val="0"/>
                  </a:spcAft>
                  <a:buChar char="»"/>
                  <a:defRPr sz="1499">
                    <a:solidFill>
                      <a:schemeClr val="tx1"/>
                    </a:solidFill>
                    <a:latin typeface="+mn-lt"/>
                    <a:ea typeface="宋体" pitchFamily="2" charset="-122"/>
                  </a:defRPr>
                </a:lvl8pPr>
                <a:lvl9pPr marL="2913484" indent="-171381" algn="l" rtl="0" eaLnBrk="0" fontAlgn="base" hangingPunct="0">
                  <a:spcBef>
                    <a:spcPct val="20000"/>
                  </a:spcBef>
                  <a:spcAft>
                    <a:spcPct val="0"/>
                  </a:spcAft>
                  <a:buChar char="»"/>
                  <a:defRPr sz="1499">
                    <a:solidFill>
                      <a:schemeClr val="tx1"/>
                    </a:solidFill>
                    <a:latin typeface="+mn-lt"/>
                    <a:ea typeface="宋体" pitchFamily="2" charset="-122"/>
                  </a:defRPr>
                </a:lvl9pPr>
              </a:lstStyle>
              <a:p>
                <a:pPr algn="just"/>
                <a:r>
                  <a:rPr lang="zh-CN" altLang="en-US"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重复某种随机试验</a:t>
                </a:r>
                <a:r>
                  <a:rPr lang="en-US" altLang="zh-CN" sz="2800" i="1" dirty="0">
                    <a:solidFill>
                      <a:schemeClr val="tx1"/>
                    </a:solidFill>
                    <a:latin typeface="Times New Roman" panose="02020603050405020304" pitchFamily="18" charset="0"/>
                    <a:ea typeface="黑体"/>
                    <a:cs typeface="Times New Roman" panose="02020603050405020304" pitchFamily="18" charset="0"/>
                  </a:rPr>
                  <a:t>N</a:t>
                </a:r>
                <a:r>
                  <a:rPr lang="zh-CN" altLang="en-US" sz="2800" dirty="0">
                    <a:solidFill>
                      <a:schemeClr val="tx1"/>
                    </a:solidFill>
                    <a:latin typeface="黑体"/>
                    <a:ea typeface="黑体"/>
                    <a:cs typeface="黑体"/>
                  </a:rPr>
                  <a:t>次，其中事件</a:t>
                </a:r>
                <a:r>
                  <a:rPr lang="en-US" altLang="zh-CN" sz="2800" i="1"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黑体"/>
                    <a:ea typeface="黑体"/>
                    <a:cs typeface="黑体"/>
                  </a:rPr>
                  <a:t>出现</a:t>
                </a:r>
                <a:r>
                  <a:rPr lang="en-US" altLang="zh-CN" sz="2800" i="1" dirty="0">
                    <a:solidFill>
                      <a:schemeClr val="tx1"/>
                    </a:solidFill>
                    <a:latin typeface="Times New Roman" panose="02020603050405020304" pitchFamily="18" charset="0"/>
                    <a:ea typeface="黑体"/>
                    <a:cs typeface="Times New Roman" panose="02020603050405020304" pitchFamily="18" charset="0"/>
                  </a:rPr>
                  <a:t>n</a:t>
                </a:r>
                <a:r>
                  <a:rPr lang="zh-CN" altLang="en-US" sz="2800" dirty="0">
                    <a:solidFill>
                      <a:schemeClr val="tx1"/>
                    </a:solidFill>
                    <a:latin typeface="黑体"/>
                    <a:ea typeface="黑体"/>
                    <a:cs typeface="黑体"/>
                  </a:rPr>
                  <a:t>次，事件</a:t>
                </a:r>
                <a:r>
                  <a:rPr lang="en-US" altLang="zh-CN" sz="2800" i="1"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黑体"/>
                    <a:ea typeface="黑体"/>
                    <a:cs typeface="黑体"/>
                  </a:rPr>
                  <a:t>的概率定义为试验次数</a:t>
                </a:r>
                <a:r>
                  <a:rPr lang="en-US" altLang="zh-CN" sz="2800" i="1" dirty="0">
                    <a:solidFill>
                      <a:schemeClr val="tx1"/>
                    </a:solidFill>
                    <a:latin typeface="Times New Roman" panose="02020603050405020304" pitchFamily="18" charset="0"/>
                    <a:ea typeface="黑体"/>
                    <a:cs typeface="Times New Roman" panose="02020603050405020304" pitchFamily="18" charset="0"/>
                  </a:rPr>
                  <a:t>N</a:t>
                </a:r>
                <a:r>
                  <a:rPr lang="zh-CN" altLang="en-US" sz="2800" dirty="0">
                    <a:solidFill>
                      <a:schemeClr val="tx1"/>
                    </a:solidFill>
                    <a:latin typeface="黑体"/>
                    <a:ea typeface="黑体"/>
                    <a:cs typeface="黑体"/>
                  </a:rPr>
                  <a:t>趋向于无穷大的极限情形下的频率：</a:t>
                </a:r>
                <a:endParaRPr lang="en-US" sz="2800" dirty="0">
                  <a:solidFill>
                    <a:schemeClr val="tx1"/>
                  </a:solidFill>
                  <a:latin typeface="黑体"/>
                  <a:ea typeface="黑体"/>
                </a:endParaRP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𝐴</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lim</m:t>
                              </m:r>
                            </m:e>
                            <m:lim>
                              <m:r>
                                <a:rPr lang="en-US" sz="2800" b="0" i="1" smtClean="0">
                                  <a:latin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lim>
                          </m:limLow>
                        </m:fName>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𝑛</m:t>
                              </m:r>
                            </m:num>
                            <m:den>
                              <m:r>
                                <a:rPr lang="en-US" sz="2800" b="0" i="1" smtClean="0">
                                  <a:latin typeface="Cambria Math" panose="02040503050406030204" pitchFamily="18" charset="0"/>
                                </a:rPr>
                                <m:t>𝑁</m:t>
                              </m:r>
                            </m:den>
                          </m:f>
                        </m:e>
                      </m:func>
                    </m:oMath>
                  </m:oMathPara>
                </a14:m>
                <a:endParaRPr lang="en-US" sz="2800" dirty="0"/>
              </a:p>
              <a:p>
                <a:pPr marL="0" indent="0" algn="just">
                  <a:buNone/>
                </a:pPr>
                <a:r>
                  <a:rPr lang="zh-CN" altLang="en-US" sz="2800" dirty="0">
                    <a:solidFill>
                      <a:schemeClr val="tx1"/>
                    </a:solidFill>
                    <a:latin typeface="黑体"/>
                    <a:ea typeface="黑体"/>
                    <a:cs typeface="黑体"/>
                  </a:rPr>
                  <a:t>事件的概率是随机试验中该事件发生的可能性大小的数量表述</a:t>
                </a:r>
                <a:endParaRPr lang="en-US" altLang="zh-CN" sz="2800" dirty="0">
                  <a:solidFill>
                    <a:schemeClr val="tx1"/>
                  </a:solidFill>
                  <a:latin typeface="黑体"/>
                  <a:ea typeface="黑体"/>
                  <a:cs typeface="黑体"/>
                </a:endParaRPr>
              </a:p>
              <a:p>
                <a:pPr algn="just"/>
                <a:r>
                  <a:rPr lang="en-US" altLang="zh-CN" sz="2800" dirty="0">
                    <a:solidFill>
                      <a:srgbClr val="FF0000"/>
                    </a:solidFill>
                    <a:latin typeface="黑体"/>
                    <a:ea typeface="黑体"/>
                    <a:cs typeface="黑体"/>
                  </a:rPr>
                  <a:t> </a:t>
                </a:r>
                <a:r>
                  <a:rPr lang="zh-CN" altLang="en-US" sz="2800" dirty="0">
                    <a:solidFill>
                      <a:schemeClr val="tx1"/>
                    </a:solidFill>
                    <a:latin typeface="黑体"/>
                    <a:ea typeface="黑体"/>
                    <a:cs typeface="黑体"/>
                  </a:rPr>
                  <a:t>设</a:t>
                </a:r>
                <a:r>
                  <a:rPr lang="en-US" altLang="zh-CN" sz="2800" i="1" dirty="0">
                    <a:solidFill>
                      <a:schemeClr val="tx1"/>
                    </a:solidFill>
                    <a:latin typeface="Times New Roman" panose="02020603050405020304" pitchFamily="18" charset="0"/>
                    <a:ea typeface="黑体"/>
                    <a:cs typeface="Times New Roman" panose="02020603050405020304" pitchFamily="18" charset="0"/>
                  </a:rPr>
                  <a:t>S</a:t>
                </a:r>
                <a:r>
                  <a:rPr lang="zh-CN" altLang="en-US" sz="2800" dirty="0">
                    <a:solidFill>
                      <a:schemeClr val="tx1"/>
                    </a:solidFill>
                    <a:latin typeface="黑体"/>
                    <a:ea typeface="黑体"/>
                    <a:cs typeface="黑体"/>
                  </a:rPr>
                  <a:t>为一随机试验</a:t>
                </a:r>
                <a:r>
                  <a:rPr lang="en-US" altLang="zh-CN" sz="2800" i="1" dirty="0">
                    <a:solidFill>
                      <a:schemeClr val="tx1"/>
                    </a:solidFill>
                    <a:latin typeface="Times New Roman" panose="02020603050405020304" pitchFamily="18" charset="0"/>
                    <a:ea typeface="黑体"/>
                    <a:cs typeface="Times New Roman" panose="02020603050405020304" pitchFamily="18" charset="0"/>
                  </a:rPr>
                  <a:t>E</a:t>
                </a:r>
                <a:r>
                  <a:rPr lang="zh-CN" altLang="en-US" sz="2800" dirty="0">
                    <a:solidFill>
                      <a:schemeClr val="tx1"/>
                    </a:solidFill>
                    <a:latin typeface="黑体"/>
                    <a:ea typeface="黑体"/>
                    <a:cs typeface="黑体"/>
                  </a:rPr>
                  <a:t>的样本空间，对于</a:t>
                </a:r>
                <a:r>
                  <a:rPr lang="en-US" altLang="zh-CN" sz="2800" i="1" dirty="0">
                    <a:solidFill>
                      <a:schemeClr val="tx1"/>
                    </a:solidFill>
                    <a:latin typeface="Times New Roman" panose="02020603050405020304" pitchFamily="18" charset="0"/>
                    <a:ea typeface="黑体"/>
                    <a:cs typeface="Times New Roman" panose="02020603050405020304" pitchFamily="18" charset="0"/>
                  </a:rPr>
                  <a:t>E</a:t>
                </a:r>
                <a:r>
                  <a:rPr lang="zh-CN" altLang="en-US" sz="2800" dirty="0">
                    <a:solidFill>
                      <a:schemeClr val="tx1"/>
                    </a:solidFill>
                    <a:latin typeface="黑体"/>
                    <a:ea typeface="黑体"/>
                    <a:cs typeface="黑体"/>
                  </a:rPr>
                  <a:t>的任一事件</a:t>
                </a:r>
                <a:r>
                  <a:rPr lang="en-US" altLang="zh-CN" sz="2800" i="1"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黑体"/>
                    <a:ea typeface="黑体"/>
                    <a:cs typeface="黑体"/>
                  </a:rPr>
                  <a:t>，满足如下条件的一个非负实数</a:t>
                </a:r>
                <a:r>
                  <a:rPr lang="en-US" altLang="zh-CN" sz="2800" i="1" dirty="0">
                    <a:solidFill>
                      <a:schemeClr val="tx1"/>
                    </a:solidFill>
                    <a:latin typeface="Times New Roman" panose="02020603050405020304" pitchFamily="18" charset="0"/>
                    <a:ea typeface="黑体"/>
                    <a:cs typeface="Times New Roman" panose="02020603050405020304" pitchFamily="18" charset="0"/>
                  </a:rPr>
                  <a:t>P(A)</a:t>
                </a:r>
                <a:r>
                  <a:rPr lang="zh-CN" altLang="en-US" sz="2800" dirty="0">
                    <a:solidFill>
                      <a:schemeClr val="tx1"/>
                    </a:solidFill>
                    <a:latin typeface="黑体"/>
                    <a:ea typeface="黑体"/>
                    <a:cs typeface="黑体"/>
                  </a:rPr>
                  <a:t>称为事件</a:t>
                </a:r>
                <a:r>
                  <a:rPr lang="en-US" altLang="zh-CN" sz="2800" i="1" dirty="0">
                    <a:solidFill>
                      <a:schemeClr val="tx1"/>
                    </a:solidFill>
                    <a:latin typeface="Times New Roman" panose="02020603050405020304" pitchFamily="18" charset="0"/>
                    <a:ea typeface="黑体"/>
                    <a:cs typeface="Times New Roman" panose="02020603050405020304" pitchFamily="18" charset="0"/>
                  </a:rPr>
                  <a:t>A</a:t>
                </a:r>
                <a:r>
                  <a:rPr lang="zh-CN" altLang="en-US" sz="2800" dirty="0">
                    <a:solidFill>
                      <a:schemeClr val="tx1"/>
                    </a:solidFill>
                    <a:latin typeface="黑体"/>
                    <a:ea typeface="黑体"/>
                    <a:cs typeface="黑体"/>
                  </a:rPr>
                  <a:t>的概率：</a:t>
                </a:r>
                <a:endParaRPr lang="en-US" altLang="zh-CN" sz="2800" dirty="0">
                  <a:solidFill>
                    <a:schemeClr val="tx1"/>
                  </a:solidFill>
                  <a:latin typeface="黑体"/>
                  <a:ea typeface="黑体"/>
                  <a:cs typeface="黑体"/>
                </a:endParaRPr>
              </a:p>
              <a:p>
                <a:pPr marL="814387" lvl="1" indent="-514350" algn="just">
                  <a:buFont typeface="+mj-lt"/>
                  <a:buAutoNum type="arabicParenR"/>
                </a:pPr>
                <a:r>
                  <a:rPr lang="en-US" altLang="zh-CN" sz="2800" dirty="0">
                    <a:solidFill>
                      <a:srgbClr val="0070C0"/>
                    </a:solidFill>
                    <a:latin typeface="黑体"/>
                    <a:ea typeface="黑体"/>
                    <a:cs typeface="黑体"/>
                  </a:rPr>
                  <a:t>0</a:t>
                </a:r>
                <a:r>
                  <a:rPr lang="zh-CN" altLang="en-US" sz="2800" dirty="0">
                    <a:solidFill>
                      <a:srgbClr val="0070C0"/>
                    </a:solidFill>
                    <a:latin typeface="黑体"/>
                    <a:ea typeface="黑体"/>
                    <a:cs typeface="黑体"/>
                  </a:rPr>
                  <a:t> ≤ </a:t>
                </a:r>
                <a:r>
                  <a:rPr lang="en-US" altLang="zh-CN" sz="2800" dirty="0">
                    <a:solidFill>
                      <a:srgbClr val="0070C0"/>
                    </a:solidFill>
                    <a:latin typeface="黑体"/>
                    <a:ea typeface="黑体"/>
                    <a:cs typeface="Times New Roman" pitchFamily="18" charset="0"/>
                  </a:rPr>
                  <a:t>P(</a:t>
                </a:r>
                <a:r>
                  <a:rPr lang="en-US" altLang="zh-CN" sz="2800" dirty="0">
                    <a:solidFill>
                      <a:srgbClr val="0070C0"/>
                    </a:solidFill>
                    <a:latin typeface="SimHei" panose="02010609060101010101" pitchFamily="49" charset="-122"/>
                    <a:ea typeface="SimHei" panose="02010609060101010101" pitchFamily="49" charset="-122"/>
                    <a:cs typeface="Times New Roman" panose="02020603050405020304" pitchFamily="18" charset="0"/>
                  </a:rPr>
                  <a:t>A</a:t>
                </a:r>
                <a:r>
                  <a:rPr lang="zh-CN" altLang="en-US" sz="2800" dirty="0">
                    <a:solidFill>
                      <a:srgbClr val="0070C0"/>
                    </a:solidFill>
                    <a:latin typeface="SimHei" panose="02010609060101010101" pitchFamily="49" charset="-122"/>
                    <a:ea typeface="SimHei" panose="02010609060101010101" pitchFamily="49" charset="-122"/>
                    <a:cs typeface="Times New Roman" panose="02020603050405020304" pitchFamily="18" charset="0"/>
                  </a:rPr>
                  <a:t>）</a:t>
                </a:r>
                <a:r>
                  <a:rPr lang="zh-CN" altLang="en-US" sz="2800" dirty="0">
                    <a:solidFill>
                      <a:srgbClr val="0070C0"/>
                    </a:solidFill>
                    <a:latin typeface="黑体"/>
                    <a:ea typeface="黑体"/>
                    <a:cs typeface="黑体"/>
                  </a:rPr>
                  <a:t>≤</a:t>
                </a:r>
                <a:r>
                  <a:rPr lang="en-US" altLang="zh-CN" sz="2800" dirty="0">
                    <a:solidFill>
                      <a:srgbClr val="0070C0"/>
                    </a:solidFill>
                    <a:latin typeface="黑体"/>
                    <a:ea typeface="黑体"/>
                    <a:cs typeface="黑体"/>
                  </a:rPr>
                  <a:t>1</a:t>
                </a:r>
                <a:r>
                  <a:rPr lang="zh-CN" altLang="en-US" sz="2800" dirty="0">
                    <a:solidFill>
                      <a:srgbClr val="0070C0"/>
                    </a:solidFill>
                    <a:latin typeface="黑体"/>
                    <a:ea typeface="黑体"/>
                    <a:cs typeface="黑体"/>
                  </a:rPr>
                  <a:t>，对一切</a:t>
                </a:r>
                <a:r>
                  <a:rPr lang="en-US" altLang="zh-CN" sz="2800" dirty="0">
                    <a:solidFill>
                      <a:srgbClr val="0070C0"/>
                    </a:solidFill>
                    <a:latin typeface="黑体"/>
                    <a:ea typeface="黑体"/>
                    <a:cs typeface="黑体"/>
                  </a:rPr>
                  <a:t>A </a:t>
                </a:r>
                <a:r>
                  <a:rPr lang="zh-CN" altLang="en-US" sz="2800" dirty="0">
                    <a:solidFill>
                      <a:srgbClr val="0070C0"/>
                    </a:solidFill>
                    <a:latin typeface="黑体"/>
                    <a:ea typeface="黑体"/>
                    <a:cs typeface="黑体"/>
                  </a:rPr>
                  <a:t>⊂</a:t>
                </a:r>
                <a:r>
                  <a:rPr lang="en-US" altLang="zh-CN" sz="2800" dirty="0">
                    <a:solidFill>
                      <a:srgbClr val="0070C0"/>
                    </a:solidFill>
                    <a:latin typeface="黑体"/>
                    <a:ea typeface="黑体"/>
                    <a:cs typeface="黑体"/>
                  </a:rPr>
                  <a:t> S  (</a:t>
                </a:r>
                <a:r>
                  <a:rPr lang="zh-CN" altLang="en-US" sz="2800" dirty="0">
                    <a:solidFill>
                      <a:srgbClr val="0070C0"/>
                    </a:solidFill>
                    <a:latin typeface="黑体"/>
                    <a:ea typeface="黑体"/>
                    <a:cs typeface="黑体"/>
                  </a:rPr>
                  <a:t>非负性</a:t>
                </a:r>
                <a:r>
                  <a:rPr lang="en-US" altLang="zh-CN" sz="2800" dirty="0">
                    <a:solidFill>
                      <a:srgbClr val="0070C0"/>
                    </a:solidFill>
                    <a:latin typeface="黑体"/>
                    <a:ea typeface="黑体"/>
                    <a:cs typeface="黑体"/>
                  </a:rPr>
                  <a:t>)</a:t>
                </a:r>
              </a:p>
              <a:p>
                <a:pPr marL="814387" lvl="1" indent="-514350" algn="just">
                  <a:buFont typeface="+mj-lt"/>
                  <a:buAutoNum type="arabicParenR"/>
                </a:pPr>
                <a:r>
                  <a:rPr lang="en-US" altLang="zh-CN" sz="2800" dirty="0">
                    <a:solidFill>
                      <a:srgbClr val="0070C0"/>
                    </a:solidFill>
                    <a:latin typeface="黑体"/>
                    <a:ea typeface="黑体"/>
                    <a:cs typeface="Times New Roman" pitchFamily="18" charset="0"/>
                  </a:rPr>
                  <a:t>P(S</a:t>
                </a:r>
                <a:r>
                  <a:rPr lang="zh-CN" altLang="en-US" sz="2800" dirty="0">
                    <a:solidFill>
                      <a:srgbClr val="0070C0"/>
                    </a:solidFill>
                    <a:latin typeface="黑体"/>
                    <a:ea typeface="黑体"/>
                    <a:cs typeface="Times New Roman" panose="02020603050405020304" pitchFamily="18" charset="0"/>
                  </a:rPr>
                  <a:t>）</a:t>
                </a:r>
                <a:r>
                  <a:rPr lang="en-US" altLang="zh-CN" sz="2800" dirty="0">
                    <a:solidFill>
                      <a:srgbClr val="0070C0"/>
                    </a:solidFill>
                    <a:latin typeface="黑体"/>
                    <a:ea typeface="黑体"/>
                    <a:cs typeface="Times New Roman" pitchFamily="18" charset="0"/>
                  </a:rPr>
                  <a:t>=</a:t>
                </a:r>
                <a:r>
                  <a:rPr lang="zh-CN" altLang="en-US" sz="2800" dirty="0">
                    <a:solidFill>
                      <a:srgbClr val="0070C0"/>
                    </a:solidFill>
                    <a:latin typeface="黑体"/>
                    <a:ea typeface="黑体"/>
                    <a:cs typeface="Times New Roman" pitchFamily="18" charset="0"/>
                  </a:rPr>
                  <a:t> </a:t>
                </a:r>
                <a:r>
                  <a:rPr lang="en-US" altLang="zh-CN" sz="2800" dirty="0">
                    <a:solidFill>
                      <a:srgbClr val="0070C0"/>
                    </a:solidFill>
                    <a:latin typeface="黑体"/>
                    <a:ea typeface="黑体"/>
                    <a:cs typeface="Times New Roman" pitchFamily="18" charset="0"/>
                  </a:rPr>
                  <a:t>1</a:t>
                </a:r>
                <a:r>
                  <a:rPr lang="zh-CN" altLang="en-US" sz="2800" dirty="0">
                    <a:solidFill>
                      <a:srgbClr val="0070C0"/>
                    </a:solidFill>
                    <a:latin typeface="黑体"/>
                    <a:ea typeface="黑体"/>
                    <a:cs typeface="Times New Roman" pitchFamily="18" charset="0"/>
                  </a:rPr>
                  <a:t>    （归一性）</a:t>
                </a:r>
                <a:endParaRPr lang="en-US" altLang="zh-CN" sz="2800" dirty="0">
                  <a:solidFill>
                    <a:srgbClr val="0070C0"/>
                  </a:solidFill>
                  <a:latin typeface="黑体"/>
                  <a:ea typeface="黑体"/>
                  <a:cs typeface="Times New Roman" pitchFamily="18" charset="0"/>
                </a:endParaRPr>
              </a:p>
              <a:p>
                <a:pPr marL="814387" lvl="1" indent="-514350" algn="just">
                  <a:buFont typeface="+mj-lt"/>
                  <a:buAutoNum type="arabicParenR"/>
                </a:pPr>
                <a:r>
                  <a:rPr lang="zh-CN" altLang="en-US" sz="2800" dirty="0">
                    <a:solidFill>
                      <a:srgbClr val="0070C0"/>
                    </a:solidFill>
                    <a:latin typeface="黑体"/>
                    <a:ea typeface="黑体"/>
                    <a:cs typeface="Times New Roman" pitchFamily="18" charset="0"/>
                  </a:rPr>
                  <a:t>对两两互斥事件</a:t>
                </a:r>
                <a:r>
                  <a:rPr lang="en-US" altLang="zh-CN" sz="2800" dirty="0">
                    <a:solidFill>
                      <a:srgbClr val="0070C0"/>
                    </a:solidFill>
                    <a:latin typeface="黑体"/>
                    <a:ea typeface="黑体"/>
                    <a:cs typeface="Times New Roman" pitchFamily="18" charset="0"/>
                  </a:rPr>
                  <a:t>A</a:t>
                </a:r>
                <a:r>
                  <a:rPr lang="en-US" altLang="zh-CN" sz="2800" baseline="-25000" dirty="0">
                    <a:solidFill>
                      <a:srgbClr val="0070C0"/>
                    </a:solidFill>
                    <a:latin typeface="黑体"/>
                    <a:ea typeface="黑体"/>
                    <a:cs typeface="Times New Roman" pitchFamily="18" charset="0"/>
                  </a:rPr>
                  <a:t>i</a:t>
                </a:r>
                <a:r>
                  <a:rPr lang="en-US" altLang="zh-CN" sz="2800" dirty="0">
                    <a:solidFill>
                      <a:srgbClr val="0070C0"/>
                    </a:solidFill>
                    <a:latin typeface="黑体"/>
                    <a:ea typeface="黑体"/>
                    <a:cs typeface="Times New Roman" pitchFamily="18" charset="0"/>
                  </a:rPr>
                  <a:t>(</a:t>
                </a:r>
                <a:r>
                  <a:rPr lang="en-US" altLang="zh-CN" sz="2800" dirty="0" err="1">
                    <a:solidFill>
                      <a:srgbClr val="0070C0"/>
                    </a:solidFill>
                    <a:latin typeface="黑体"/>
                    <a:ea typeface="黑体"/>
                    <a:cs typeface="Times New Roman" pitchFamily="18" charset="0"/>
                  </a:rPr>
                  <a:t>i</a:t>
                </a:r>
                <a:r>
                  <a:rPr lang="en-US" altLang="zh-CN" sz="2800" dirty="0">
                    <a:solidFill>
                      <a:srgbClr val="0070C0"/>
                    </a:solidFill>
                    <a:latin typeface="黑体"/>
                    <a:ea typeface="黑体"/>
                    <a:cs typeface="Times New Roman" pitchFamily="18" charset="0"/>
                  </a:rPr>
                  <a:t>=1,2,…)</a:t>
                </a:r>
                <a:r>
                  <a:rPr lang="zh-CN" altLang="en-US" sz="2800" dirty="0">
                    <a:solidFill>
                      <a:srgbClr val="0070C0"/>
                    </a:solidFill>
                    <a:latin typeface="黑体"/>
                    <a:ea typeface="黑体"/>
                    <a:cs typeface="Times New Roman" pitchFamily="18" charset="0"/>
                  </a:rPr>
                  <a:t>有</a:t>
                </a:r>
                <a:r>
                  <a:rPr lang="en-US" altLang="zh-CN" sz="2800" dirty="0">
                    <a:solidFill>
                      <a:srgbClr val="0070C0"/>
                    </a:solidFill>
                    <a:latin typeface="黑体"/>
                    <a:ea typeface="黑体"/>
                    <a:cs typeface="Times New Roman" pitchFamily="18" charset="0"/>
                  </a:rPr>
                  <a:t>P(A</a:t>
                </a:r>
                <a:r>
                  <a:rPr lang="en-US" altLang="zh-CN" sz="2800" baseline="-25000" dirty="0">
                    <a:solidFill>
                      <a:srgbClr val="0070C0"/>
                    </a:solidFill>
                    <a:latin typeface="黑体"/>
                    <a:ea typeface="黑体"/>
                    <a:cs typeface="Times New Roman" pitchFamily="18" charset="0"/>
                  </a:rPr>
                  <a:t>1</a:t>
                </a:r>
                <a:r>
                  <a:rPr lang="en-US" altLang="zh-CN" sz="2800" dirty="0">
                    <a:solidFill>
                      <a:srgbClr val="0070C0"/>
                    </a:solidFill>
                    <a:latin typeface="黑体"/>
                    <a:ea typeface="黑体"/>
                    <a:cs typeface="Times New Roman" pitchFamily="18" charset="0"/>
                  </a:rPr>
                  <a:t>+A</a:t>
                </a:r>
                <a:r>
                  <a:rPr lang="en-US" altLang="zh-CN" sz="2800" baseline="-25000" dirty="0">
                    <a:solidFill>
                      <a:srgbClr val="0070C0"/>
                    </a:solidFill>
                    <a:latin typeface="黑体"/>
                    <a:ea typeface="黑体"/>
                    <a:cs typeface="Times New Roman" pitchFamily="18" charset="0"/>
                  </a:rPr>
                  <a:t>2</a:t>
                </a:r>
                <a:r>
                  <a:rPr lang="en-US" altLang="zh-CN" sz="2800" dirty="0">
                    <a:solidFill>
                      <a:srgbClr val="0070C0"/>
                    </a:solidFill>
                    <a:latin typeface="黑体"/>
                    <a:ea typeface="黑体"/>
                    <a:cs typeface="Times New Roman" pitchFamily="18" charset="0"/>
                  </a:rPr>
                  <a:t>+…</a:t>
                </a:r>
                <a:r>
                  <a:rPr lang="zh-CN" altLang="en-US" sz="2800" dirty="0">
                    <a:solidFill>
                      <a:srgbClr val="0070C0"/>
                    </a:solidFill>
                    <a:latin typeface="黑体"/>
                    <a:ea typeface="黑体"/>
                    <a:cs typeface="Times New Roman" pitchFamily="18" charset="0"/>
                  </a:rPr>
                  <a:t>）</a:t>
                </a:r>
                <a:r>
                  <a:rPr lang="en-US" altLang="zh-CN" sz="2800" dirty="0">
                    <a:solidFill>
                      <a:srgbClr val="0070C0"/>
                    </a:solidFill>
                    <a:latin typeface="黑体"/>
                    <a:ea typeface="黑体"/>
                    <a:cs typeface="Times New Roman" pitchFamily="18" charset="0"/>
                  </a:rPr>
                  <a:t>=</a:t>
                </a:r>
                <a:r>
                  <a:rPr lang="zh-CN" altLang="en-US" sz="2800" dirty="0">
                    <a:solidFill>
                      <a:srgbClr val="0070C0"/>
                    </a:solidFill>
                    <a:latin typeface="黑体"/>
                    <a:ea typeface="黑体"/>
                    <a:cs typeface="Times New Roman" pitchFamily="18" charset="0"/>
                  </a:rPr>
                  <a:t> </a:t>
                </a:r>
                <a:r>
                  <a:rPr lang="en-US" altLang="zh-CN" sz="2800" dirty="0">
                    <a:solidFill>
                      <a:srgbClr val="0070C0"/>
                    </a:solidFill>
                    <a:latin typeface="黑体"/>
                    <a:ea typeface="黑体"/>
                    <a:cs typeface="Times New Roman" pitchFamily="18" charset="0"/>
                  </a:rPr>
                  <a:t>P(A</a:t>
                </a:r>
                <a:r>
                  <a:rPr lang="en-US" altLang="zh-CN" sz="2800" baseline="-25000" dirty="0">
                    <a:solidFill>
                      <a:srgbClr val="0070C0"/>
                    </a:solidFill>
                    <a:latin typeface="黑体"/>
                    <a:ea typeface="黑体"/>
                    <a:cs typeface="Times New Roman" pitchFamily="18" charset="0"/>
                  </a:rPr>
                  <a:t>1</a:t>
                </a:r>
                <a:r>
                  <a:rPr lang="en-US" altLang="zh-CN" sz="2800" dirty="0">
                    <a:solidFill>
                      <a:srgbClr val="0070C0"/>
                    </a:solidFill>
                    <a:latin typeface="黑体"/>
                    <a:ea typeface="黑体"/>
                    <a:cs typeface="Times New Roman" pitchFamily="18" charset="0"/>
                  </a:rPr>
                  <a:t>)+P(A</a:t>
                </a:r>
                <a:r>
                  <a:rPr lang="en-US" altLang="zh-CN" sz="2800" baseline="-25000" dirty="0">
                    <a:solidFill>
                      <a:srgbClr val="0070C0"/>
                    </a:solidFill>
                    <a:latin typeface="黑体"/>
                    <a:ea typeface="黑体"/>
                    <a:cs typeface="Times New Roman" pitchFamily="18" charset="0"/>
                  </a:rPr>
                  <a:t>2</a:t>
                </a:r>
                <a:r>
                  <a:rPr lang="en-US" altLang="zh-CN" sz="2800" dirty="0">
                    <a:solidFill>
                      <a:srgbClr val="0070C0"/>
                    </a:solidFill>
                    <a:latin typeface="黑体"/>
                    <a:ea typeface="黑体"/>
                    <a:cs typeface="Times New Roman" pitchFamily="18" charset="0"/>
                  </a:rPr>
                  <a:t>)+…</a:t>
                </a:r>
                <a:r>
                  <a:rPr lang="zh-CN" altLang="en-US" sz="2800" dirty="0">
                    <a:solidFill>
                      <a:srgbClr val="0070C0"/>
                    </a:solidFill>
                    <a:latin typeface="黑体"/>
                    <a:ea typeface="黑体"/>
                    <a:cs typeface="Times New Roman" pitchFamily="18" charset="0"/>
                  </a:rPr>
                  <a:t>    （可列可加性）</a:t>
                </a:r>
                <a:endParaRPr lang="en-US" altLang="zh-CN" sz="2800" dirty="0">
                  <a:solidFill>
                    <a:srgbClr val="0070C0"/>
                  </a:solidFill>
                  <a:latin typeface="黑体"/>
                  <a:ea typeface="黑体"/>
                  <a:cs typeface="Times New Roman" pitchFamily="18" charset="0"/>
                </a:endParaRPr>
              </a:p>
              <a:p>
                <a:pPr marL="300037" lvl="1" indent="0" algn="just">
                  <a:buNone/>
                </a:pPr>
                <a:r>
                  <a:rPr lang="zh-CN" altLang="en-US" sz="2800" dirty="0">
                    <a:solidFill>
                      <a:srgbClr val="0070C0"/>
                    </a:solidFill>
                    <a:latin typeface="黑体"/>
                    <a:ea typeface="黑体"/>
                    <a:cs typeface="Times New Roman" pitchFamily="18" charset="0"/>
                  </a:rPr>
                  <a:t>                                 </a:t>
                </a:r>
                <a:r>
                  <a:rPr lang="en-US" altLang="zh-CN" sz="2800" dirty="0">
                    <a:solidFill>
                      <a:srgbClr val="0070C0"/>
                    </a:solidFill>
                    <a:latin typeface="黑体"/>
                    <a:ea typeface="黑体"/>
                    <a:cs typeface="Times New Roman" pitchFamily="18" charset="0"/>
                  </a:rPr>
                  <a:t>---</a:t>
                </a:r>
                <a:r>
                  <a:rPr lang="zh-CN" altLang="en-US" sz="2800" dirty="0">
                    <a:solidFill>
                      <a:srgbClr val="0070C0"/>
                    </a:solidFill>
                    <a:latin typeface="黑体"/>
                    <a:ea typeface="黑体"/>
                    <a:cs typeface="Times New Roman" pitchFamily="18" charset="0"/>
                  </a:rPr>
                  <a:t> 柯尔莫哥洛夫公理</a:t>
                </a:r>
                <a:endParaRPr lang="en-US" altLang="zh-CN" sz="2800" dirty="0">
                  <a:solidFill>
                    <a:srgbClr val="0070C0"/>
                  </a:solidFill>
                  <a:latin typeface="黑体" pitchFamily="49" charset="-122"/>
                  <a:ea typeface="黑体" pitchFamily="49" charset="-122"/>
                  <a:cs typeface="Times New Roman" pitchFamily="18" charset="0"/>
                </a:endParaRPr>
              </a:p>
            </p:txBody>
          </p:sp>
        </mc:Choice>
        <mc:Fallback xmlns="">
          <p:sp>
            <p:nvSpPr>
              <p:cNvPr id="18" name="Content Placeholder 2">
                <a:extLst>
                  <a:ext uri="{FF2B5EF4-FFF2-40B4-BE49-F238E27FC236}">
                    <a16:creationId xmlns:a16="http://schemas.microsoft.com/office/drawing/2014/main" id="{D2BEF875-7B46-F14C-8D7C-4D574FA4BA33}"/>
                  </a:ext>
                </a:extLst>
              </p:cNvPr>
              <p:cNvSpPr txBox="1">
                <a:spLocks noRot="1" noChangeAspect="1" noMove="1" noResize="1" noEditPoints="1" noAdjustHandles="1" noChangeArrowheads="1" noChangeShapeType="1" noTextEdit="1"/>
              </p:cNvSpPr>
              <p:nvPr/>
            </p:nvSpPr>
            <p:spPr>
              <a:xfrm>
                <a:off x="1082891" y="1249858"/>
                <a:ext cx="10090325" cy="5608141"/>
              </a:xfrm>
              <a:prstGeom prst="rect">
                <a:avLst/>
              </a:prstGeom>
              <a:blipFill>
                <a:blip r:embed="rId3"/>
                <a:stretch>
                  <a:fillRect l="-1131" t="-1354" r="-1131" b="-2935"/>
                </a:stretch>
              </a:blipFill>
            </p:spPr>
            <p:txBody>
              <a:bodyPr/>
              <a:lstStyle/>
              <a:p>
                <a:r>
                  <a:rPr lang="en-US">
                    <a:noFill/>
                  </a:rPr>
                  <a:t> </a:t>
                </a:r>
              </a:p>
            </p:txBody>
          </p:sp>
        </mc:Fallback>
      </mc:AlternateContent>
    </p:spTree>
    <p:extLst>
      <p:ext uri="{BB962C8B-B14F-4D97-AF65-F5344CB8AC3E}">
        <p14:creationId xmlns:p14="http://schemas.microsoft.com/office/powerpoint/2010/main" val="3052702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14852</TotalTime>
  <Words>4854</Words>
  <Application>Microsoft Macintosh PowerPoint</Application>
  <PresentationFormat>Widescreen</PresentationFormat>
  <Paragraphs>376</Paragraphs>
  <Slides>52</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SimHei</vt:lpstr>
      <vt:lpstr>SimHei</vt:lpstr>
      <vt:lpstr>华文新魏</vt:lpstr>
      <vt:lpstr>Arial</vt:lpstr>
      <vt:lpstr>Calibri</vt:lpstr>
      <vt:lpstr>Calibri Light</vt:lpstr>
      <vt:lpstr>Cambria Math</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粒子物理中的统计分析简介</dc:title>
  <dc:creator>Microsoft Office User</dc:creator>
  <cp:lastModifiedBy>Microsoft Office User</cp:lastModifiedBy>
  <cp:revision>485</cp:revision>
  <cp:lastPrinted>2023-08-25T05:26:18Z</cp:lastPrinted>
  <dcterms:created xsi:type="dcterms:W3CDTF">2023-08-17T02:30:50Z</dcterms:created>
  <dcterms:modified xsi:type="dcterms:W3CDTF">2025-08-10T16:34:06Z</dcterms:modified>
</cp:coreProperties>
</file>