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8"/>
  </p:notesMasterIdLst>
  <p:sldIdLst>
    <p:sldId id="600" r:id="rId2"/>
    <p:sldId id="719" r:id="rId3"/>
    <p:sldId id="721" r:id="rId4"/>
    <p:sldId id="724" r:id="rId5"/>
    <p:sldId id="722" r:id="rId6"/>
    <p:sldId id="603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3" userDrawn="1">
          <p15:clr>
            <a:srgbClr val="A4A3A4"/>
          </p15:clr>
        </p15:guide>
        <p15:guide id="2" pos="392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  <a:srgbClr val="B06503"/>
    <a:srgbClr val="DEA4BE"/>
    <a:srgbClr val="B4003C"/>
    <a:srgbClr val="A2B5DE"/>
    <a:srgbClr val="0033A0"/>
    <a:srgbClr val="DDE1AB"/>
    <a:srgbClr val="B0B607"/>
    <a:srgbClr val="34B52B"/>
    <a:srgbClr val="B8F9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529622E-FAE3-4EA8-9ECE-3775D23C72B3}" styleName="表样式 1 17">
    <a:wholeTbl>
      <a:tcTxStyle>
        <a:fontRef idx="none">
          <a:schemeClr val="tx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2H>
    <a:band1V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1V>
    <a:la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40000"/>
              <a:lumMod val="40000"/>
              <a:lumOff val="60000"/>
            </a:schemeClr>
          </a:solidFill>
        </a:fill>
      </a:tcStyle>
    </a:lastCol>
    <a:firstCo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lastRow>
    <a:seCell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>
              <a:noFill/>
            </a:ln>
          </a:right>
          <a:top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wCell>
    <a:fir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bg1">
              <a:alpha val="0"/>
            </a:schemeClr>
          </a:solidFill>
        </a:fill>
      </a:tcStyle>
    </a:firstRow>
  </a:tblStyle>
  <a:tblStyle styleId="{1663546C-A0A0-4F6D-B9D6-1109727C6965}" styleName="表样式 1 17">
    <a:wholeTbl>
      <a:tcTxStyle>
        <a:fontRef idx="none">
          <a:schemeClr val="tx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bg1">
              <a:alpha val="0"/>
            </a:schemeClr>
          </a:solidFill>
        </a:fill>
      </a:tcStyle>
    </a:wholeTbl>
    <a:band2H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2H>
    <a:band1V>
      <a:tcStyle>
        <a:tcBdr/>
        <a:fill>
          <a:solidFill>
            <a:schemeClr val="accent1">
              <a:alpha val="25000"/>
              <a:lumMod val="40000"/>
              <a:lumOff val="60000"/>
            </a:schemeClr>
          </a:solidFill>
        </a:fill>
      </a:tcStyle>
    </a:band1V>
    <a:lastCol>
      <a:tcTxStyle b="on">
        <a:fontRef idx="none">
          <a:schemeClr val="tx1"/>
        </a:fontRef>
      </a:tcTxStyle>
      <a:tcStyle>
        <a:tcBdr>
          <a:lef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accent1">
              <a:alpha val="40000"/>
              <a:lumMod val="40000"/>
              <a:lumOff val="60000"/>
            </a:schemeClr>
          </a:solidFill>
        </a:fill>
      </a:tcStyle>
    </a:lastCol>
    <a:firstCo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lastRow>
    <a:seCell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eCell>
    <a:swCell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>
              <a:noFill/>
            </a:ln>
          </a:right>
          <a:top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top>
          <a:bottom>
            <a:ln w="9525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bg1">
              <a:alpha val="0"/>
            </a:schemeClr>
          </a:solidFill>
        </a:fill>
      </a:tcStyle>
    </a:swCell>
    <a:firstRow>
      <a:tcTxStyle b="on">
        <a:fontRef idx="none">
          <a:schemeClr val="accent1"/>
        </a:fontRef>
      </a:tcTxStyle>
      <a:tcStyle>
        <a:tcBdr>
          <a:left>
            <a:ln w="9525" cmpd="sng">
              <a:solidFill>
                <a:schemeClr val="accent1"/>
              </a:solidFill>
            </a:ln>
          </a:left>
          <a:right>
            <a:ln w="9525" cmpd="sng">
              <a:solidFill>
                <a:schemeClr val="accent1"/>
              </a:solidFill>
            </a:ln>
          </a:right>
          <a:top>
            <a:ln w="9525" cmpd="sng">
              <a:solidFill>
                <a:schemeClr val="accent1"/>
              </a:solidFill>
            </a:ln>
          </a:top>
          <a:bottom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bottom>
          <a:insideH>
            <a:ln>
              <a:noFill/>
            </a:ln>
          </a:insideH>
          <a:insideV>
            <a:ln w="9525" cmpd="sng">
              <a:solidFill>
                <a:schemeClr val="accent1">
                  <a:lumMod val="40000"/>
                  <a:lumOff val="60000"/>
                </a:schemeClr>
              </a:solidFill>
            </a:ln>
          </a:insideV>
        </a:tcBdr>
        <a:fill>
          <a:solidFill>
            <a:schemeClr val="bg1">
              <a:alpha val="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25" autoAdjust="0"/>
    <p:restoredTop sz="95090" autoAdjust="0"/>
  </p:normalViewPr>
  <p:slideViewPr>
    <p:cSldViewPr snapToGrid="0" showGuides="1">
      <p:cViewPr varScale="1">
        <p:scale>
          <a:sx n="79" d="100"/>
          <a:sy n="79" d="100"/>
        </p:scale>
        <p:origin x="63" y="438"/>
      </p:cViewPr>
      <p:guideLst>
        <p:guide orient="horz" pos="2303"/>
        <p:guide pos="39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B29BD-FD96-47ED-9DB4-6137C879580E}" type="datetimeFigureOut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484C05-1132-4E12-80AE-AF2776CDF6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-410135" y="255494"/>
            <a:ext cx="820270" cy="82027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 userDrawn="1"/>
        </p:nvSpPr>
        <p:spPr>
          <a:xfrm>
            <a:off x="-352078" y="197436"/>
            <a:ext cx="820270" cy="820270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670316" y="342786"/>
            <a:ext cx="4463981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000" b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杨恒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1B81B-F2FB-41A7-8DC4-5FB0968CC9E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任意多边形: 形状 17"/>
          <p:cNvSpPr/>
          <p:nvPr/>
        </p:nvSpPr>
        <p:spPr>
          <a:xfrm>
            <a:off x="975360" y="1461887"/>
            <a:ext cx="10239565" cy="4356299"/>
          </a:xfrm>
          <a:custGeom>
            <a:avLst/>
            <a:gdLst>
              <a:gd name="connsiteX0" fmla="*/ 10107818 w 10239565"/>
              <a:gd name="connsiteY0" fmla="*/ 665695 h 4897550"/>
              <a:gd name="connsiteX1" fmla="*/ 4676637 w 10239565"/>
              <a:gd name="connsiteY1" fmla="*/ 4353749 h 4897550"/>
              <a:gd name="connsiteX2" fmla="*/ 6963117 w 10239565"/>
              <a:gd name="connsiteY2" fmla="*/ 4215975 h 4897550"/>
              <a:gd name="connsiteX3" fmla="*/ 10123796 w 10239565"/>
              <a:gd name="connsiteY3" fmla="*/ 665695 h 4897550"/>
              <a:gd name="connsiteX4" fmla="*/ 531385 w 10239565"/>
              <a:gd name="connsiteY4" fmla="*/ 0 h 4897550"/>
              <a:gd name="connsiteX5" fmla="*/ 9709895 w 10239565"/>
              <a:gd name="connsiteY5" fmla="*/ 0 h 4897550"/>
              <a:gd name="connsiteX6" fmla="*/ 9709897 w 10239565"/>
              <a:gd name="connsiteY6" fmla="*/ 0 h 4897550"/>
              <a:gd name="connsiteX7" fmla="*/ 10128614 w 10239565"/>
              <a:gd name="connsiteY7" fmla="*/ 0 h 4897550"/>
              <a:gd name="connsiteX8" fmla="*/ 10239565 w 10239565"/>
              <a:gd name="connsiteY8" fmla="*/ 110951 h 4897550"/>
              <a:gd name="connsiteX9" fmla="*/ 10239565 w 10239565"/>
              <a:gd name="connsiteY9" fmla="*/ 529670 h 4897550"/>
              <a:gd name="connsiteX10" fmla="*/ 10239565 w 10239565"/>
              <a:gd name="connsiteY10" fmla="*/ 554744 h 4897550"/>
              <a:gd name="connsiteX11" fmla="*/ 10239565 w 10239565"/>
              <a:gd name="connsiteY11" fmla="*/ 4342806 h 4897550"/>
              <a:gd name="connsiteX12" fmla="*/ 10239565 w 10239565"/>
              <a:gd name="connsiteY12" fmla="*/ 4367880 h 4897550"/>
              <a:gd name="connsiteX13" fmla="*/ 10239565 w 10239565"/>
              <a:gd name="connsiteY13" fmla="*/ 4786599 h 4897550"/>
              <a:gd name="connsiteX14" fmla="*/ 10128614 w 10239565"/>
              <a:gd name="connsiteY14" fmla="*/ 4897550 h 4897550"/>
              <a:gd name="connsiteX15" fmla="*/ 9709895 w 10239565"/>
              <a:gd name="connsiteY15" fmla="*/ 4897550 h 4897550"/>
              <a:gd name="connsiteX16" fmla="*/ 9674876 w 10239565"/>
              <a:gd name="connsiteY16" fmla="*/ 4897550 h 4897550"/>
              <a:gd name="connsiteX17" fmla="*/ 7734992 w 10239565"/>
              <a:gd name="connsiteY17" fmla="*/ 4897550 h 4897550"/>
              <a:gd name="connsiteX18" fmla="*/ 10139482 w 10239565"/>
              <a:gd name="connsiteY18" fmla="*/ 808090 h 4897550"/>
              <a:gd name="connsiteX19" fmla="*/ 7043833 w 10239565"/>
              <a:gd name="connsiteY19" fmla="*/ 4389500 h 4897550"/>
              <a:gd name="connsiteX20" fmla="*/ 7205465 w 10239565"/>
              <a:gd name="connsiteY20" fmla="*/ 4897550 h 4897550"/>
              <a:gd name="connsiteX21" fmla="*/ 564689 w 10239565"/>
              <a:gd name="connsiteY21" fmla="*/ 4897550 h 4897550"/>
              <a:gd name="connsiteX22" fmla="*/ 531385 w 10239565"/>
              <a:gd name="connsiteY22" fmla="*/ 4897550 h 4897550"/>
              <a:gd name="connsiteX23" fmla="*/ 110951 w 10239565"/>
              <a:gd name="connsiteY23" fmla="*/ 4897550 h 4897550"/>
              <a:gd name="connsiteX24" fmla="*/ 0 w 10239565"/>
              <a:gd name="connsiteY24" fmla="*/ 4786599 h 4897550"/>
              <a:gd name="connsiteX25" fmla="*/ 0 w 10239565"/>
              <a:gd name="connsiteY25" fmla="*/ 4342806 h 4897550"/>
              <a:gd name="connsiteX26" fmla="*/ 1715 w 10239565"/>
              <a:gd name="connsiteY26" fmla="*/ 4334312 h 4897550"/>
              <a:gd name="connsiteX27" fmla="*/ 1715 w 10239565"/>
              <a:gd name="connsiteY27" fmla="*/ 563238 h 4897550"/>
              <a:gd name="connsiteX28" fmla="*/ 0 w 10239565"/>
              <a:gd name="connsiteY28" fmla="*/ 554744 h 4897550"/>
              <a:gd name="connsiteX29" fmla="*/ 0 w 10239565"/>
              <a:gd name="connsiteY29" fmla="*/ 110951 h 4897550"/>
              <a:gd name="connsiteX30" fmla="*/ 110951 w 10239565"/>
              <a:gd name="connsiteY30" fmla="*/ 0 h 4897550"/>
              <a:gd name="connsiteX31" fmla="*/ 531384 w 10239565"/>
              <a:gd name="connsiteY31" fmla="*/ 0 h 489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239565" h="4897550">
                <a:moveTo>
                  <a:pt x="10107818" y="665695"/>
                </a:moveTo>
                <a:lnTo>
                  <a:pt x="4676637" y="4353749"/>
                </a:lnTo>
                <a:lnTo>
                  <a:pt x="6963117" y="4215975"/>
                </a:lnTo>
                <a:lnTo>
                  <a:pt x="10123796" y="665695"/>
                </a:lnTo>
                <a:close/>
                <a:moveTo>
                  <a:pt x="531385" y="0"/>
                </a:moveTo>
                <a:lnTo>
                  <a:pt x="9709895" y="0"/>
                </a:lnTo>
                <a:lnTo>
                  <a:pt x="9709897" y="0"/>
                </a:lnTo>
                <a:lnTo>
                  <a:pt x="10128614" y="0"/>
                </a:lnTo>
                <a:cubicBezTo>
                  <a:pt x="10189891" y="0"/>
                  <a:pt x="10239565" y="49674"/>
                  <a:pt x="10239565" y="110951"/>
                </a:cubicBezTo>
                <a:lnTo>
                  <a:pt x="10239565" y="529670"/>
                </a:lnTo>
                <a:lnTo>
                  <a:pt x="10239565" y="554744"/>
                </a:lnTo>
                <a:lnTo>
                  <a:pt x="10239565" y="4342806"/>
                </a:lnTo>
                <a:lnTo>
                  <a:pt x="10239565" y="4367880"/>
                </a:lnTo>
                <a:lnTo>
                  <a:pt x="10239565" y="4786599"/>
                </a:lnTo>
                <a:cubicBezTo>
                  <a:pt x="10239565" y="4847876"/>
                  <a:pt x="10189891" y="4897550"/>
                  <a:pt x="10128614" y="4897550"/>
                </a:cubicBezTo>
                <a:lnTo>
                  <a:pt x="9709895" y="4897550"/>
                </a:lnTo>
                <a:lnTo>
                  <a:pt x="9674876" y="4897550"/>
                </a:lnTo>
                <a:lnTo>
                  <a:pt x="7734992" y="4897550"/>
                </a:lnTo>
                <a:lnTo>
                  <a:pt x="10139482" y="808090"/>
                </a:lnTo>
                <a:lnTo>
                  <a:pt x="7043833" y="4389500"/>
                </a:lnTo>
                <a:lnTo>
                  <a:pt x="7205465" y="4897550"/>
                </a:lnTo>
                <a:lnTo>
                  <a:pt x="564689" y="4897550"/>
                </a:lnTo>
                <a:lnTo>
                  <a:pt x="531385" y="4897550"/>
                </a:lnTo>
                <a:lnTo>
                  <a:pt x="110951" y="4897550"/>
                </a:lnTo>
                <a:cubicBezTo>
                  <a:pt x="49674" y="4897550"/>
                  <a:pt x="0" y="4847876"/>
                  <a:pt x="0" y="4786599"/>
                </a:cubicBezTo>
                <a:lnTo>
                  <a:pt x="0" y="4342806"/>
                </a:lnTo>
                <a:lnTo>
                  <a:pt x="1715" y="4334312"/>
                </a:lnTo>
                <a:lnTo>
                  <a:pt x="1715" y="563238"/>
                </a:lnTo>
                <a:lnTo>
                  <a:pt x="0" y="554744"/>
                </a:lnTo>
                <a:lnTo>
                  <a:pt x="0" y="110951"/>
                </a:lnTo>
                <a:cubicBezTo>
                  <a:pt x="0" y="49674"/>
                  <a:pt x="49674" y="0"/>
                  <a:pt x="110951" y="0"/>
                </a:cubicBezTo>
                <a:lnTo>
                  <a:pt x="531384" y="0"/>
                </a:lnTo>
                <a:close/>
              </a:path>
            </a:pathLst>
          </a:custGeom>
          <a:gradFill>
            <a:gsLst>
              <a:gs pos="36000">
                <a:srgbClr val="2E75BC"/>
              </a:gs>
              <a:gs pos="0">
                <a:schemeClr val="accent1"/>
              </a:gs>
              <a:gs pos="100000">
                <a:srgbClr val="004EA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" name="标题 23"/>
          <p:cNvSpPr txBox="1"/>
          <p:nvPr/>
        </p:nvSpPr>
        <p:spPr>
          <a:xfrm>
            <a:off x="1428121" y="2137090"/>
            <a:ext cx="7394865" cy="18609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LEC</a:t>
            </a:r>
            <a:r>
              <a:rPr lang="zh-CN" altLang="en-US" sz="6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模块</a:t>
            </a:r>
          </a:p>
        </p:txBody>
      </p:sp>
      <p:sp>
        <p:nvSpPr>
          <p:cNvPr id="3" name="文本占位符 5"/>
          <p:cNvSpPr txBox="1"/>
          <p:nvPr/>
        </p:nvSpPr>
        <p:spPr>
          <a:xfrm>
            <a:off x="1428121" y="4836061"/>
            <a:ext cx="2980105" cy="279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汇报人：杨恒</a:t>
            </a:r>
          </a:p>
        </p:txBody>
      </p:sp>
      <p:sp>
        <p:nvSpPr>
          <p:cNvPr id="4" name="文本占位符 6"/>
          <p:cNvSpPr txBox="1"/>
          <p:nvPr/>
        </p:nvSpPr>
        <p:spPr>
          <a:xfrm>
            <a:off x="1428121" y="5241365"/>
            <a:ext cx="3218005" cy="24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汇报时间：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2025.5.15</a:t>
            </a:r>
            <a:endParaRPr lang="en-US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96822" y="5807221"/>
            <a:ext cx="1967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spc="60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</a:t>
            </a:r>
            <a:r>
              <a:rPr lang="en-US" altLang="zh-CN" b="1" i="0" spc="600" dirty="0">
                <a:solidFill>
                  <a:srgbClr val="004E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b="1" spc="60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诚</a:t>
            </a:r>
            <a:r>
              <a:rPr lang="en-US" altLang="zh-CN" b="1" i="0" spc="600" dirty="0">
                <a:solidFill>
                  <a:srgbClr val="004E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b="1" spc="60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勇</a:t>
            </a:r>
            <a:r>
              <a:rPr lang="en-US" altLang="zh-CN" b="1" i="0" spc="600" dirty="0">
                <a:solidFill>
                  <a:srgbClr val="004E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b="1" spc="60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毅</a:t>
            </a:r>
            <a:endParaRPr lang="zh-CN" altLang="en-US" b="1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6" y="776290"/>
            <a:ext cx="3169287" cy="587378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93470" y="825206"/>
            <a:ext cx="9084695" cy="613"/>
          </a:xfrm>
          <a:prstGeom prst="line">
            <a:avLst/>
          </a:prstGeom>
          <a:ln w="15875">
            <a:solidFill>
              <a:srgbClr val="004EA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/>
          <p:cNvSpPr/>
          <p:nvPr/>
        </p:nvSpPr>
        <p:spPr>
          <a:xfrm rot="5400000">
            <a:off x="116840" y="726440"/>
            <a:ext cx="293370" cy="186690"/>
          </a:xfrm>
          <a:prstGeom prst="triangle">
            <a:avLst/>
          </a:pr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1495" y="302260"/>
            <a:ext cx="96367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</a:t>
            </a:r>
            <a:r>
              <a:rPr lang="zh-CN" altLang="en-US" sz="28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65" y="353719"/>
            <a:ext cx="2490986" cy="46166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2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250" y="193040"/>
            <a:ext cx="8717280" cy="60807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145415" y="1386840"/>
            <a:ext cx="4064000" cy="41071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b="1"/>
              <a:t>与</a:t>
            </a:r>
            <a:r>
              <a:rPr lang="en-US" altLang="zh-CN" b="1"/>
              <a:t>FEDI</a:t>
            </a:r>
            <a:r>
              <a:rPr lang="zh-CN" altLang="en-US" b="1"/>
              <a:t>对应的模块：</a:t>
            </a: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>
                <a:sym typeface="+mn-ea"/>
              </a:rPr>
              <a:t>DATA Aggregator —— DPC + Deserializer</a:t>
            </a:r>
            <a:endParaRPr lang="zh-CN" altLang="en-US" b="1"/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/>
              <a:t>Data Encode  —— uplinkDataPath</a:t>
            </a: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/>
              <a:t>Serializer        —— Serializer</a:t>
            </a: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/>
              <a:t>Core Control</a:t>
            </a:r>
            <a:r>
              <a:rPr lang="zh-CN" altLang="en-US"/>
              <a:t>、</a:t>
            </a:r>
            <a:r>
              <a:rPr lang="en-US" altLang="zh-CN"/>
              <a:t>Services Control</a:t>
            </a:r>
          </a:p>
          <a:p>
            <a:r>
              <a:rPr lang="en-US" altLang="zh-CN"/>
              <a:t>—— Slow Control</a:t>
            </a:r>
          </a:p>
          <a:p>
            <a:br>
              <a:rPr lang="en-US" altLang="zh-CN"/>
            </a:br>
            <a:r>
              <a:rPr lang="zh-CN" altLang="en-US" b="1"/>
              <a:t>需要新做的模块：</a:t>
            </a:r>
            <a:endParaRPr lang="zh-CN" altLang="en-US"/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/>
              <a:t>ADC Monitor</a:t>
            </a: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/>
              <a:t>Differential Drivers / Receivers</a:t>
            </a:r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>
                <a:sym typeface="+mn-ea"/>
              </a:rPr>
              <a:t>DATA Route</a:t>
            </a:r>
            <a:endParaRPr lang="en-US" altLang="zh-CN"/>
          </a:p>
          <a:p>
            <a:endParaRPr lang="en-US" altLang="zh-C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93470" y="489926"/>
            <a:ext cx="9084695" cy="613"/>
          </a:xfrm>
          <a:prstGeom prst="line">
            <a:avLst/>
          </a:prstGeom>
          <a:ln w="15875">
            <a:solidFill>
              <a:srgbClr val="004EA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/>
          <p:cNvSpPr/>
          <p:nvPr/>
        </p:nvSpPr>
        <p:spPr>
          <a:xfrm rot="5400000">
            <a:off x="116840" y="397510"/>
            <a:ext cx="293370" cy="186690"/>
          </a:xfrm>
          <a:prstGeom prst="triangle">
            <a:avLst/>
          </a:pr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1495" y="17780"/>
            <a:ext cx="96367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 Pad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165" y="-1881"/>
            <a:ext cx="2490986" cy="46166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graphicFrame>
        <p:nvGraphicFramePr>
          <p:cNvPr id="15" name="表格 14"/>
          <p:cNvGraphicFramePr/>
          <p:nvPr>
            <p:custDataLst>
              <p:tags r:id="rId1"/>
            </p:custDataLst>
          </p:nvPr>
        </p:nvGraphicFramePr>
        <p:xfrm>
          <a:off x="33655" y="592455"/>
          <a:ext cx="6075045" cy="5241290"/>
        </p:xfrm>
        <a:graphic>
          <a:graphicData uri="http://schemas.openxmlformats.org/drawingml/2006/table">
            <a:tbl>
              <a:tblPr firstRow="1">
                <a:tableStyleId>{B529622E-FAE3-4EA8-9ECE-3775D23C72B3}</a:tableStyleId>
              </a:tblPr>
              <a:tblGrid>
                <a:gridCol w="1379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01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0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5590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接口名称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接口类型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位宽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端口描述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sz="1400"/>
                    </a:p>
                  </a:txBody>
                  <a:tcPr marL="7937" marR="7937" marT="793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HSDATA[0]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output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高速串行数据</a:t>
                      </a:r>
                      <a:r>
                        <a:rPr lang="en-US" altLang="zh-CN" sz="1400"/>
                        <a:t>0</a:t>
                      </a:r>
                      <a:r>
                        <a:rPr lang="zh-CN" altLang="en-US" sz="1400"/>
                        <a:t>输出</a:t>
                      </a:r>
                      <a:r>
                        <a:rPr lang="en-US" altLang="zh-CN" sz="1400"/>
                        <a:t>10.24Gb/s</a:t>
                      </a:r>
                    </a:p>
                  </a:txBody>
                  <a:tcPr marL="7937" marR="7937" marT="7937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>
                          <a:solidFill>
                            <a:schemeClr val="accent1"/>
                          </a:solidFill>
                        </a:rPr>
                        <a:t>HS-LINKS</a:t>
                      </a:r>
                      <a:endParaRPr lang="en-US" altLang="zh-CN" sz="1400"/>
                    </a:p>
                  </a:txBody>
                  <a:tcPr marL="7937" marR="7937" marT="793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HSDATA[1]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output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高速串行数据</a:t>
                      </a:r>
                      <a:r>
                        <a:rPr lang="en-US" altLang="zh-CN" sz="1400"/>
                        <a:t>1</a:t>
                      </a:r>
                      <a:r>
                        <a:rPr lang="zh-CN" altLang="en-US" sz="1400"/>
                        <a:t>输出</a:t>
                      </a:r>
                      <a:r>
                        <a:rPr lang="en-US" altLang="zh-CN" sz="1400"/>
                        <a:t>10.24Gb/s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HSDATA[2]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output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高速串行数据</a:t>
                      </a:r>
                      <a:r>
                        <a:rPr lang="en-US" altLang="zh-CN" sz="1400"/>
                        <a:t>2</a:t>
                      </a:r>
                      <a:r>
                        <a:rPr lang="zh-CN" altLang="en-US" sz="1400"/>
                        <a:t>输出</a:t>
                      </a:r>
                      <a:r>
                        <a:rPr lang="en-US" altLang="zh-CN" sz="1400"/>
                        <a:t>10.24Gb/s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HSDATA[3]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output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高速串行数据</a:t>
                      </a:r>
                      <a:r>
                        <a:rPr lang="en-US" altLang="zh-CN" sz="1400"/>
                        <a:t>3</a:t>
                      </a:r>
                      <a:r>
                        <a:rPr lang="zh-CN" altLang="en-US" sz="1400"/>
                        <a:t>输出</a:t>
                      </a:r>
                      <a:r>
                        <a:rPr lang="en-US" altLang="zh-CN" sz="1400"/>
                        <a:t>10.24Gb/s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HSDATA[4]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output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高速串行数据</a:t>
                      </a:r>
                      <a:r>
                        <a:rPr lang="en-US" altLang="zh-CN" sz="1400"/>
                        <a:t>4</a:t>
                      </a:r>
                      <a:r>
                        <a:rPr lang="zh-CN" altLang="en-US" sz="1400"/>
                        <a:t>输出</a:t>
                      </a:r>
                      <a:r>
                        <a:rPr lang="en-US" altLang="zh-CN" sz="1400"/>
                        <a:t>10.24Gb/s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HSDATA[5]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output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高速串行数据</a:t>
                      </a:r>
                      <a:r>
                        <a:rPr lang="en-US" altLang="zh-CN" sz="1400"/>
                        <a:t>5</a:t>
                      </a:r>
                      <a:r>
                        <a:rPr lang="zh-CN" altLang="en-US" sz="1400"/>
                        <a:t>输出</a:t>
                      </a:r>
                      <a:r>
                        <a:rPr lang="en-US" altLang="zh-CN" sz="1400"/>
                        <a:t>10.24Gb/s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HSDATA[6]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output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高速串行数据</a:t>
                      </a:r>
                      <a:r>
                        <a:rPr lang="en-US" altLang="zh-CN" sz="1400"/>
                        <a:t>6</a:t>
                      </a:r>
                      <a:r>
                        <a:rPr lang="zh-CN" altLang="en-US" sz="1400"/>
                        <a:t>输出</a:t>
                      </a:r>
                      <a:r>
                        <a:rPr lang="en-US" altLang="zh-CN" sz="1400"/>
                        <a:t>10.24Gb/s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HSDATA[7]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output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高速串行数据</a:t>
                      </a:r>
                      <a:r>
                        <a:rPr lang="en-US" altLang="zh-CN" sz="1400"/>
                        <a:t>7</a:t>
                      </a:r>
                      <a:r>
                        <a:rPr lang="zh-CN" altLang="en-US" sz="1400"/>
                        <a:t>输出</a:t>
                      </a:r>
                      <a:r>
                        <a:rPr lang="en-US" altLang="zh-CN" sz="1400"/>
                        <a:t>10.24Gb/s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73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ADC_CALIB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input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调节</a:t>
                      </a:r>
                      <a:r>
                        <a:rPr lang="en-US" altLang="zh-CN" sz="1400"/>
                        <a:t>ADC</a:t>
                      </a:r>
                      <a:r>
                        <a:rPr lang="zh-CN" altLang="en-US" sz="1400"/>
                        <a:t>基准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>
                          <a:solidFill>
                            <a:schemeClr val="accent1"/>
                          </a:solidFill>
                        </a:rPr>
                        <a:t>ANALOG</a:t>
                      </a:r>
                      <a:endParaRPr lang="en-US" altLang="zh-CN" sz="1400"/>
                    </a:p>
                  </a:txBody>
                  <a:tcPr marL="7937" marR="7937" marT="793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SRVWR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input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慢控总线，实现电源管理功能</a:t>
                      </a:r>
                      <a:br>
                        <a:rPr lang="zh-CN" altLang="en-US" sz="1400"/>
                      </a:br>
                      <a:r>
                        <a:rPr lang="en-US" altLang="zh-CN" sz="1400"/>
                        <a:t>5Mb/s</a:t>
                      </a:r>
                    </a:p>
                  </a:txBody>
                  <a:tcPr marL="7937" marR="7937" marT="7937" marB="0" anchor="ctr"/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>
                          <a:solidFill>
                            <a:schemeClr val="accent1"/>
                          </a:solidFill>
                        </a:rPr>
                        <a:t>CONTROL</a:t>
                      </a:r>
                      <a:endParaRPr lang="en-US" altLang="zh-CN" sz="1400"/>
                    </a:p>
                  </a:txBody>
                  <a:tcPr marL="7937" marR="7937" marT="793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SRVRD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output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160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GCLK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input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全局时钟 </a:t>
                      </a:r>
                      <a:r>
                        <a:rPr lang="en-US" altLang="zh-CN" sz="1400"/>
                        <a:t>160Mb/s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GRST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input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全局复位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70739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SYNC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input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用于为各</a:t>
                      </a:r>
                      <a:r>
                        <a:rPr lang="en-US" altLang="zh-CN" sz="1400"/>
                        <a:t>TILE</a:t>
                      </a:r>
                      <a:r>
                        <a:rPr lang="zh-CN" altLang="en-US" sz="1400"/>
                        <a:t>和芯片提供共同时间基准，</a:t>
                      </a:r>
                      <a:br>
                        <a:rPr lang="zh-CN" altLang="en-US" sz="1400"/>
                      </a:br>
                      <a:r>
                        <a:rPr lang="zh-CN" altLang="en-US" sz="1400"/>
                        <a:t>以实现像素命中事件内部积分周期的时间对齐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TESTOUT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output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测试端口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321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SCWR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input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慢速控制读写总线，实现芯片控制功能 </a:t>
                      </a:r>
                      <a:r>
                        <a:rPr lang="en-US" altLang="zh-CN" sz="1400"/>
                        <a:t>5Mb/s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SCRD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output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/>
          <p:nvPr/>
        </p:nvGraphicFramePr>
        <p:xfrm>
          <a:off x="6163945" y="590550"/>
          <a:ext cx="5910580" cy="3065780"/>
        </p:xfrm>
        <a:graphic>
          <a:graphicData uri="http://schemas.openxmlformats.org/drawingml/2006/table">
            <a:tbl>
              <a:tblPr firstRow="1">
                <a:tableStyleId>{1663546C-A0A0-4F6D-B9D6-1109727C6965}</a:tableStyleId>
              </a:tblPr>
              <a:tblGrid>
                <a:gridCol w="1170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35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8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6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</a:rPr>
                        <a:t>PSUB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</a:rPr>
                        <a:t>input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ClrTx/>
                        <a:buSzTx/>
                        <a:buFontTx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</a:rPr>
                        <a:t>输入端为硅衬底的偏置提供连接</a:t>
                      </a:r>
                      <a:br>
                        <a:rPr lang="zh-CN" altLang="en-US" sz="1400" b="0">
                          <a:solidFill>
                            <a:schemeClr val="tx1"/>
                          </a:solidFill>
                        </a:rPr>
                      </a:br>
                      <a:r>
                        <a:rPr lang="zh-CN" altLang="en-US" sz="1400" b="0">
                          <a:solidFill>
                            <a:schemeClr val="tx1"/>
                          </a:solidFill>
                        </a:rPr>
                        <a:t>-1.2 to 0V</a:t>
                      </a:r>
                    </a:p>
                  </a:txBody>
                  <a:tcPr marL="7937" marR="7937" marT="7937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POWER</a:t>
                      </a:r>
                    </a:p>
                  </a:txBody>
                  <a:tcPr marL="7937" marR="7937" marT="793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TXVDD/TXVSS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input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高速串行器供电输入 </a:t>
                      </a:r>
                      <a:r>
                        <a:rPr lang="en-US" altLang="zh-CN" sz="1400"/>
                        <a:t>1.8V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GDVDD/GDVSS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input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全局数字供电 </a:t>
                      </a:r>
                      <a:r>
                        <a:rPr lang="en-US" altLang="zh-CN" sz="1400"/>
                        <a:t>1.2 to 1.32V</a:t>
                      </a:r>
                      <a:br>
                        <a:rPr lang="en-US" altLang="zh-CN" sz="1400"/>
                      </a:br>
                      <a:r>
                        <a:rPr lang="zh-CN" altLang="en-US" sz="1400"/>
                        <a:t>各</a:t>
                      </a:r>
                      <a:r>
                        <a:rPr lang="en-US" altLang="zh-CN" sz="1400"/>
                        <a:t>tiles</a:t>
                      </a:r>
                      <a:r>
                        <a:rPr lang="zh-CN" altLang="en-US" sz="1400"/>
                        <a:t>的局部区域以及</a:t>
                      </a:r>
                      <a:r>
                        <a:rPr lang="en-US" altLang="zh-CN" sz="1400"/>
                        <a:t>LEC</a:t>
                      </a:r>
                      <a:r>
                        <a:rPr lang="zh-CN" altLang="en-US" sz="1400"/>
                        <a:t>编码电路供电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GAVDD/GAVSS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input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全局模拟供电 </a:t>
                      </a:r>
                      <a:r>
                        <a:rPr lang="en-US" altLang="zh-CN" sz="1400"/>
                        <a:t>1.2 to 1.32V</a:t>
                      </a:r>
                      <a:br>
                        <a:rPr lang="en-US" altLang="zh-CN" sz="1400"/>
                      </a:br>
                      <a:r>
                        <a:rPr lang="zh-CN" altLang="en-US" sz="1400"/>
                        <a:t>各</a:t>
                      </a:r>
                      <a:r>
                        <a:rPr lang="en-US" altLang="zh-CN" sz="1400"/>
                        <a:t>tiles</a:t>
                      </a:r>
                      <a:r>
                        <a:rPr lang="zh-CN" altLang="en-US" sz="1400"/>
                        <a:t>的局部区域以及</a:t>
                      </a:r>
                      <a:r>
                        <a:rPr lang="en-US" altLang="zh-CN" sz="1400"/>
                        <a:t>LEC</a:t>
                      </a:r>
                      <a:r>
                        <a:rPr lang="zh-CN" altLang="en-US" sz="1400"/>
                        <a:t>编码电路供电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20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GSVDD/GSVSS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input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/>
                        <a:t>1</a:t>
                      </a:r>
                    </a:p>
                  </a:txBody>
                  <a:tcPr marL="7937" marR="7937" marT="79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/>
                        <a:t>服务电源域 </a:t>
                      </a:r>
                      <a:r>
                        <a:rPr lang="en-US" altLang="zh-CN" sz="1400"/>
                        <a:t>1.2 to 1.32V</a:t>
                      </a:r>
                      <a:br>
                        <a:rPr lang="en-US" altLang="zh-CN" sz="1400"/>
                      </a:br>
                      <a:r>
                        <a:rPr lang="zh-CN" altLang="en-US" sz="1400"/>
                        <a:t>负责顶层时钟分配、慢控和电源管理</a:t>
                      </a:r>
                    </a:p>
                  </a:txBody>
                  <a:tcPr marL="7937" marR="7937" marT="7937" marB="0" anchor="ctr"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93470" y="489926"/>
            <a:ext cx="9084695" cy="613"/>
          </a:xfrm>
          <a:prstGeom prst="line">
            <a:avLst/>
          </a:prstGeom>
          <a:ln w="15875">
            <a:solidFill>
              <a:srgbClr val="004EA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/>
          <p:cNvSpPr/>
          <p:nvPr/>
        </p:nvSpPr>
        <p:spPr>
          <a:xfrm rot="5400000">
            <a:off x="116840" y="397510"/>
            <a:ext cx="293370" cy="186690"/>
          </a:xfrm>
          <a:prstGeom prst="triangle">
            <a:avLst/>
          </a:pr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1495" y="17780"/>
            <a:ext cx="96367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LEC Stitching boundary </a:t>
            </a:r>
            <a:r>
              <a:rPr lang="zh-CN" altLang="en-US" sz="28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接口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65" y="-1881"/>
            <a:ext cx="2490986" cy="46166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5590" y="935990"/>
            <a:ext cx="1805940" cy="464058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94360" y="935990"/>
            <a:ext cx="7558405" cy="46405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/>
              <a:t>Stitching boundary</a:t>
            </a:r>
            <a:r>
              <a:rPr lang="zh-CN" altLang="en-US"/>
              <a:t>接口不太明确，各文档没有明确指出。根据数据和控制关系，可能会有如下接口：</a:t>
            </a:r>
          </a:p>
          <a:p>
            <a:endParaRPr lang="zh-CN" altLang="en-US"/>
          </a:p>
          <a:p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/>
              <a:t>1. </a:t>
            </a:r>
            <a:r>
              <a:rPr lang="zh-CN" altLang="en-US" b="1"/>
              <a:t>慢控制信号</a:t>
            </a:r>
            <a:endParaRPr lang="en-US" altLang="zh-CN" b="1"/>
          </a:p>
          <a:p>
            <a:pPr indent="457200"/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zh-CN" altLang="en-US"/>
              <a:t>慢控制总线在所有</a:t>
            </a:r>
            <a:r>
              <a:rPr lang="en-US" altLang="zh-CN"/>
              <a:t>RSU</a:t>
            </a:r>
            <a:r>
              <a:rPr lang="zh-CN" altLang="en-US"/>
              <a:t>之间共享，采用多点传输拓扑</a:t>
            </a:r>
          </a:p>
          <a:p>
            <a:pPr indent="457200"/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/>
              <a:t>MOSS</a:t>
            </a:r>
            <a:r>
              <a:rPr lang="zh-CN" altLang="en-US"/>
              <a:t>原型芯片的</a:t>
            </a:r>
            <a:r>
              <a:rPr lang="en-US" altLang="zh-CN"/>
              <a:t> SC </a:t>
            </a:r>
            <a:r>
              <a:rPr lang="zh-CN" altLang="en-US"/>
              <a:t>由时钟线</a:t>
            </a:r>
            <a:r>
              <a:rPr lang="en-US" altLang="zh-CN"/>
              <a:t> (clock)</a:t>
            </a:r>
            <a:r>
              <a:rPr lang="zh-CN" altLang="en-US"/>
              <a:t>、写数据线</a:t>
            </a:r>
            <a:r>
              <a:rPr lang="en-US" altLang="zh-CN"/>
              <a:t> (write data) </a:t>
            </a:r>
            <a:r>
              <a:rPr lang="zh-CN" altLang="en-US"/>
              <a:t>和读数据线</a:t>
            </a:r>
            <a:r>
              <a:rPr lang="en-US" altLang="zh-CN"/>
              <a:t> (read data) </a:t>
            </a:r>
            <a:r>
              <a:rPr lang="zh-CN" altLang="en-US"/>
              <a:t>组成。</a:t>
            </a:r>
          </a:p>
          <a:p>
            <a:pPr marL="0" lvl="0" indent="0"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>
                <a:solidFill>
                  <a:schemeClr val="tx1"/>
                </a:solidFill>
              </a:rPr>
              <a:t>2. </a:t>
            </a:r>
            <a:r>
              <a:rPr lang="zh-CN" altLang="en-US" b="1">
                <a:solidFill>
                  <a:schemeClr val="tx1"/>
                </a:solidFill>
              </a:rPr>
              <a:t>数据读出链路</a:t>
            </a:r>
            <a:endParaRPr lang="en-US" altLang="zh-CN" b="1">
              <a:solidFill>
                <a:schemeClr val="tx1"/>
              </a:solidFill>
            </a:endParaRPr>
          </a:p>
          <a:p>
            <a:pPr marL="0" lvl="0" indent="457200"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zh-CN" altLang="en-US">
                <a:solidFill>
                  <a:schemeClr val="tx1"/>
                </a:solidFill>
              </a:rPr>
              <a:t>这些是从每个</a:t>
            </a:r>
            <a:r>
              <a:rPr lang="en-US" altLang="zh-CN">
                <a:solidFill>
                  <a:schemeClr val="tx1"/>
                </a:solidFill>
              </a:rPr>
              <a:t> TILE </a:t>
            </a:r>
            <a:r>
              <a:rPr lang="zh-CN" altLang="en-US">
                <a:solidFill>
                  <a:schemeClr val="tx1"/>
                </a:solidFill>
              </a:rPr>
              <a:t>到</a:t>
            </a:r>
            <a:r>
              <a:rPr lang="en-US" altLang="zh-CN">
                <a:solidFill>
                  <a:schemeClr val="tx1"/>
                </a:solidFill>
              </a:rPr>
              <a:t> LEC </a:t>
            </a:r>
            <a:r>
              <a:rPr lang="zh-CN" altLang="en-US">
                <a:solidFill>
                  <a:schemeClr val="tx1"/>
                </a:solidFill>
              </a:rPr>
              <a:t>的点对点数据读出总线</a:t>
            </a:r>
          </a:p>
          <a:p>
            <a:pPr marL="0" lvl="0" indent="457200"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>
                <a:solidFill>
                  <a:schemeClr val="tx1"/>
                </a:solidFill>
              </a:rPr>
              <a:t>Tile</a:t>
            </a:r>
            <a:r>
              <a:rPr lang="zh-CN" altLang="en-US">
                <a:solidFill>
                  <a:schemeClr val="tx1"/>
                </a:solidFill>
              </a:rPr>
              <a:t>将数据以</a:t>
            </a:r>
            <a:r>
              <a:rPr lang="en-US" altLang="zh-CN">
                <a:solidFill>
                  <a:schemeClr val="tx1"/>
                </a:solidFill>
              </a:rPr>
              <a:t>160 Mbit/s</a:t>
            </a:r>
            <a:r>
              <a:rPr lang="zh-CN" altLang="en-US">
                <a:solidFill>
                  <a:schemeClr val="tx1"/>
                </a:solidFill>
              </a:rPr>
              <a:t>的速率通过</a:t>
            </a:r>
            <a:r>
              <a:rPr lang="en-US" altLang="zh-CN" b="1">
                <a:solidFill>
                  <a:schemeClr val="tx1"/>
                </a:solidFill>
              </a:rPr>
              <a:t>backbone</a:t>
            </a:r>
            <a:r>
              <a:rPr lang="zh-CN" altLang="en-US">
                <a:solidFill>
                  <a:schemeClr val="tx1"/>
                </a:solidFill>
              </a:rPr>
              <a:t>传输到</a:t>
            </a:r>
            <a:r>
              <a:rPr lang="en-US" altLang="zh-CN">
                <a:solidFill>
                  <a:schemeClr val="tx1"/>
                </a:solidFill>
              </a:rPr>
              <a:t>LEC</a:t>
            </a:r>
            <a:r>
              <a:rPr lang="zh-CN" altLang="en-US">
                <a:solidFill>
                  <a:schemeClr val="tx1"/>
                </a:solidFill>
              </a:rPr>
              <a:t>。</a:t>
            </a:r>
          </a:p>
          <a:p>
            <a:pPr marL="0" lvl="0" indent="457200"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zh-CN" altLang="en-US">
                <a:solidFill>
                  <a:schemeClr val="tx1"/>
                </a:solidFill>
              </a:rPr>
              <a:t>这些链路通过</a:t>
            </a:r>
            <a:r>
              <a:rPr lang="en-US" altLang="zh-CN" b="1">
                <a:sym typeface="+mn-ea"/>
              </a:rPr>
              <a:t>backbone</a:t>
            </a:r>
            <a:r>
              <a:rPr lang="zh-CN" altLang="en-US">
                <a:solidFill>
                  <a:schemeClr val="tx1"/>
                </a:solidFill>
              </a:rPr>
              <a:t>将命中数据传输到</a:t>
            </a:r>
            <a:r>
              <a:rPr lang="en-US" altLang="zh-CN">
                <a:solidFill>
                  <a:schemeClr val="tx1"/>
                </a:solidFill>
              </a:rPr>
              <a:t>LEC</a:t>
            </a:r>
            <a:r>
              <a:rPr lang="zh-CN" altLang="en-US">
                <a:solidFill>
                  <a:schemeClr val="tx1"/>
                </a:solidFill>
              </a:rPr>
              <a:t>。</a:t>
            </a:r>
          </a:p>
          <a:p>
            <a:pPr marL="0" lvl="0" indent="0"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>
                <a:solidFill>
                  <a:schemeClr val="tx1"/>
                </a:solidFill>
              </a:rPr>
              <a:t>3. </a:t>
            </a:r>
            <a:r>
              <a:rPr lang="zh-CN" altLang="en-US" b="1">
                <a:solidFill>
                  <a:schemeClr val="tx1"/>
                </a:solidFill>
              </a:rPr>
              <a:t>模拟信号</a:t>
            </a:r>
            <a:r>
              <a:rPr lang="en-US" altLang="zh-CN">
                <a:solidFill>
                  <a:schemeClr val="tx1"/>
                </a:solidFill>
              </a:rPr>
              <a:t>	</a:t>
            </a:r>
          </a:p>
          <a:p>
            <a:pPr marL="0" lvl="0" indent="457200"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>
                <a:solidFill>
                  <a:schemeClr val="tx1"/>
                </a:solidFill>
              </a:rPr>
              <a:t>ADC </a:t>
            </a:r>
            <a:r>
              <a:rPr lang="zh-CN" altLang="en-US">
                <a:solidFill>
                  <a:schemeClr val="tx1"/>
                </a:solidFill>
              </a:rPr>
              <a:t>监控的模拟信号</a:t>
            </a:r>
          </a:p>
          <a:p>
            <a:pPr marL="0" lvl="0" indent="0">
              <a:buNone/>
            </a:pPr>
            <a:r>
              <a:rPr lang="en-US" altLang="zh-CN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• </a:t>
            </a:r>
            <a:r>
              <a:rPr lang="en-US" altLang="zh-CN">
                <a:sym typeface="+mn-ea"/>
              </a:rPr>
              <a:t>4. </a:t>
            </a:r>
            <a:r>
              <a:rPr lang="zh-CN" altLang="en-US" b="1">
                <a:sym typeface="+mn-ea"/>
              </a:rPr>
              <a:t>电源网络</a:t>
            </a:r>
            <a:endParaRPr lang="zh-CN" altLang="en-US">
              <a:solidFill>
                <a:schemeClr val="tx1"/>
              </a:solidFill>
            </a:endParaRPr>
          </a:p>
          <a:p>
            <a:pPr indent="457200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 flipV="1">
            <a:off x="193470" y="825206"/>
            <a:ext cx="9084695" cy="613"/>
          </a:xfrm>
          <a:prstGeom prst="line">
            <a:avLst/>
          </a:prstGeom>
          <a:ln w="15875">
            <a:solidFill>
              <a:srgbClr val="004EA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等腰三角形 4"/>
          <p:cNvSpPr/>
          <p:nvPr/>
        </p:nvSpPr>
        <p:spPr>
          <a:xfrm rot="5400000">
            <a:off x="116840" y="726440"/>
            <a:ext cx="293370" cy="186690"/>
          </a:xfrm>
          <a:prstGeom prst="triangle">
            <a:avLst/>
          </a:prstGeom>
          <a:solidFill>
            <a:srgbClr val="00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1495" y="302260"/>
            <a:ext cx="963676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Flow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8165" y="353719"/>
            <a:ext cx="2490986" cy="461665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427720" y="6356350"/>
            <a:ext cx="2743200" cy="365125"/>
          </a:xfrm>
        </p:spPr>
        <p:txBody>
          <a:bodyPr/>
          <a:lstStyle/>
          <a:p>
            <a:fld id="{5E91B81B-F2FB-41A7-8DC4-5FB0968CC9ED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6910" y="966470"/>
            <a:ext cx="8221345" cy="5213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4"/>
          <p:cNvSpPr txBox="1"/>
          <p:nvPr/>
        </p:nvSpPr>
        <p:spPr>
          <a:xfrm>
            <a:off x="774916" y="1807491"/>
            <a:ext cx="6746703" cy="16215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8800" b="1" spc="-15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感谢您的观看</a:t>
            </a:r>
            <a:endParaRPr lang="zh-CN" altLang="en-US" sz="4000" b="1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4916" y="5487622"/>
            <a:ext cx="296718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spc="60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公</a:t>
            </a:r>
            <a:r>
              <a:rPr lang="en-US" altLang="zh-CN" sz="2000" b="1" i="0" spc="600" dirty="0">
                <a:solidFill>
                  <a:srgbClr val="004E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2000" b="1" spc="60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诚</a:t>
            </a:r>
            <a:r>
              <a:rPr lang="en-US" altLang="zh-CN" sz="2000" b="1" i="0" spc="600" dirty="0">
                <a:solidFill>
                  <a:srgbClr val="004E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2000" b="1" spc="60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勇</a:t>
            </a:r>
            <a:r>
              <a:rPr lang="en-US" altLang="zh-CN" sz="2000" b="1" i="0" spc="600" dirty="0">
                <a:solidFill>
                  <a:srgbClr val="004EA2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/</a:t>
            </a:r>
            <a:r>
              <a:rPr lang="zh-CN" altLang="en-US" sz="2000" b="1" spc="60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毅</a:t>
            </a:r>
            <a:endParaRPr lang="zh-CN" altLang="en-US" sz="2000" b="1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文本占位符 5"/>
          <p:cNvSpPr txBox="1"/>
          <p:nvPr/>
        </p:nvSpPr>
        <p:spPr>
          <a:xfrm>
            <a:off x="774916" y="4732134"/>
            <a:ext cx="2980105" cy="2792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80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汇报人：杨恒</a:t>
            </a:r>
          </a:p>
        </p:txBody>
      </p:sp>
      <p:sp>
        <p:nvSpPr>
          <p:cNvPr id="9" name="文本占位符 6"/>
          <p:cNvSpPr txBox="1"/>
          <p:nvPr/>
        </p:nvSpPr>
        <p:spPr>
          <a:xfrm>
            <a:off x="774916" y="5110960"/>
            <a:ext cx="3218005" cy="244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80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汇报时间：</a:t>
            </a:r>
            <a:r>
              <a:rPr lang="en-US" altLang="zh-CN" sz="1800" dirty="0">
                <a:solidFill>
                  <a:srgbClr val="004EA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2025.5.15</a:t>
            </a:r>
            <a:endParaRPr lang="en-US" altLang="en-US" sz="1800" dirty="0">
              <a:solidFill>
                <a:srgbClr val="004EA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6" y="1170323"/>
            <a:ext cx="3169287" cy="587378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F9F5C-3533-4F4F-84EB-BC19D2CA67D8}" type="datetime1">
              <a:rPr lang="zh-CN" altLang="en-US" smtClean="0"/>
              <a:t>2025/5/15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1B81B-F2FB-41A7-8DC4-5FB0968CC9ED}" type="slidenum">
              <a:rPr lang="zh-CN" altLang="en-US" smtClean="0"/>
              <a:t>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杨恒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OURCE_RECORD_KEY" val="{&quot;29&quot;:[50052953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459*391"/>
  <p:tag name="TABLE_ENDDRAG_RECT" val="47*72*459*39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561</Words>
  <Application>Microsoft Office PowerPoint</Application>
  <PresentationFormat>宽屏</PresentationFormat>
  <Paragraphs>146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2" baseType="lpstr">
      <vt:lpstr>等线</vt:lpstr>
      <vt:lpstr>等线 Light</vt:lpstr>
      <vt:lpstr>宋体</vt:lpstr>
      <vt:lpstr>微软雅黑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jinchi fu</dc:creator>
  <cp:lastModifiedBy>Xiaomin WEI</cp:lastModifiedBy>
  <cp:revision>247</cp:revision>
  <dcterms:created xsi:type="dcterms:W3CDTF">2023-05-20T08:12:00Z</dcterms:created>
  <dcterms:modified xsi:type="dcterms:W3CDTF">2025-05-15T07:48:09Z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02E97EDBFA9A4F8185D7953ADCDCA1AF_12</vt:lpwstr>
  </property>
  <property fmtid="{D5CDD505-2E9C-101B-9397-08002B2CF9AE}" pid="3" name="KSOProductBuildVer">
    <vt:lpwstr>2052-12.1.0.20784</vt:lpwstr>
  </property>
</Properties>
</file>