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3" r:id="rId3"/>
    <p:sldId id="264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4736" y="44624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2800" dirty="0"/>
              <a:t>电缆密封设计进展</a:t>
            </a:r>
            <a:r>
              <a:rPr lang="en-US" altLang="zh-CN" sz="2800" dirty="0"/>
              <a:t>—05.09</a:t>
            </a:r>
            <a:endParaRPr lang="zh-CN" alt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3089" y="5309609"/>
            <a:ext cx="5122912" cy="1368152"/>
          </a:xfrm>
        </p:spPr>
        <p:txBody>
          <a:bodyPr>
            <a:noAutofit/>
          </a:bodyPr>
          <a:lstStyle/>
          <a:p>
            <a:r>
              <a:rPr lang="zh-CN" altLang="en-US" sz="1400" dirty="0"/>
              <a:t>同时出</a:t>
            </a:r>
            <a:r>
              <a:rPr lang="en-US" altLang="zh-CN" sz="1400" dirty="0"/>
              <a:t>10</a:t>
            </a:r>
            <a:r>
              <a:rPr lang="zh-CN" altLang="en-US" sz="1400" dirty="0"/>
              <a:t>组线，每组两根排线</a:t>
            </a:r>
            <a:endParaRPr lang="en-US" altLang="zh-CN" sz="1400" dirty="0"/>
          </a:p>
          <a:p>
            <a:r>
              <a:rPr lang="zh-CN" altLang="en-US" sz="1400" dirty="0"/>
              <a:t>增加档胶板，承受</a:t>
            </a:r>
            <a:r>
              <a:rPr lang="en-US" altLang="zh-CN" sz="1400" dirty="0"/>
              <a:t>1MPa</a:t>
            </a:r>
            <a:r>
              <a:rPr lang="zh-CN" altLang="en-US" sz="1400" dirty="0"/>
              <a:t>气压，防止胶受力</a:t>
            </a:r>
            <a:endParaRPr lang="en-US" altLang="zh-CN" sz="1400" dirty="0"/>
          </a:p>
          <a:p>
            <a:r>
              <a:rPr lang="zh-CN" altLang="en-US" sz="1400" dirty="0"/>
              <a:t>改进夹线槽，防止端部漏气</a:t>
            </a:r>
            <a:endParaRPr lang="en-US" altLang="zh-CN" sz="1400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9E1FC94-14D9-45F6-96D3-71A5FC244A48}"/>
              </a:ext>
            </a:extLst>
          </p:cNvPr>
          <p:cNvSpPr/>
          <p:nvPr/>
        </p:nvSpPr>
        <p:spPr>
          <a:xfrm>
            <a:off x="-441" y="908720"/>
            <a:ext cx="914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6A67CEC-F167-40FA-9F7A-E83E150753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1" y="30938"/>
            <a:ext cx="1188065" cy="841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727989" y="4791325"/>
            <a:ext cx="16321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灌胶结构改进：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B48AE50-DD55-44FB-9CB8-28071638B8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75" t="24236" r="42125" b="19980"/>
          <a:stretch/>
        </p:blipFill>
        <p:spPr>
          <a:xfrm>
            <a:off x="2627784" y="1282902"/>
            <a:ext cx="3578214" cy="264612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FB6413D-4346-4106-B85D-0F34782BAD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988" t="-6530" r="37940" b="22148"/>
          <a:stretch/>
        </p:blipFill>
        <p:spPr>
          <a:xfrm>
            <a:off x="28325" y="864315"/>
            <a:ext cx="3031507" cy="339317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520CE2B1-B1B4-4C40-A27B-9CFD04E0C05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463" t="27585" r="35825" b="33539"/>
          <a:stretch/>
        </p:blipFill>
        <p:spPr>
          <a:xfrm>
            <a:off x="6229020" y="1495327"/>
            <a:ext cx="2808312" cy="206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767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4736" y="44624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2800" dirty="0"/>
              <a:t>电缆密封实验进展</a:t>
            </a:r>
            <a:r>
              <a:rPr lang="en-US" altLang="zh-CN" sz="2800" dirty="0"/>
              <a:t>—04.11</a:t>
            </a:r>
            <a:endParaRPr lang="zh-CN" alt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307952"/>
            <a:ext cx="5122912" cy="1368152"/>
          </a:xfrm>
        </p:spPr>
        <p:txBody>
          <a:bodyPr>
            <a:noAutofit/>
          </a:bodyPr>
          <a:lstStyle/>
          <a:p>
            <a:r>
              <a:rPr lang="zh-CN" altLang="en-US" sz="1400" dirty="0"/>
              <a:t>进气阀改为密封性好的针阀</a:t>
            </a:r>
            <a:endParaRPr lang="en-US" altLang="zh-CN" sz="1400" dirty="0"/>
          </a:p>
          <a:p>
            <a:r>
              <a:rPr lang="zh-CN" altLang="en-US" sz="1400" dirty="0"/>
              <a:t>放气口焊死，减少漏气风险；</a:t>
            </a:r>
            <a:endParaRPr lang="en-US" altLang="zh-CN" sz="1400" dirty="0"/>
          </a:p>
          <a:p>
            <a:r>
              <a:rPr lang="zh-CN" altLang="en-US" sz="1400" dirty="0"/>
              <a:t>加工一个盲法兰，用来检测容器本身是否漏气</a:t>
            </a:r>
            <a:endParaRPr lang="en-US" altLang="zh-CN" sz="1400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9E1FC94-14D9-45F6-96D3-71A5FC244A48}"/>
              </a:ext>
            </a:extLst>
          </p:cNvPr>
          <p:cNvSpPr/>
          <p:nvPr/>
        </p:nvSpPr>
        <p:spPr>
          <a:xfrm>
            <a:off x="-441" y="908720"/>
            <a:ext cx="914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6A67CEC-F167-40FA-9F7A-E83E150753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1" y="30938"/>
            <a:ext cx="1188065" cy="841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23" b="27190"/>
          <a:stretch/>
        </p:blipFill>
        <p:spPr bwMode="auto">
          <a:xfrm>
            <a:off x="5835216" y="1187624"/>
            <a:ext cx="2933860" cy="2049286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7116609" y="2567265"/>
            <a:ext cx="360040" cy="288032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476649" y="2639273"/>
            <a:ext cx="6463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进气阀</a:t>
            </a:r>
          </a:p>
        </p:txBody>
      </p:sp>
      <p:sp>
        <p:nvSpPr>
          <p:cNvPr id="6" name="矩形 5"/>
          <p:cNvSpPr/>
          <p:nvPr/>
        </p:nvSpPr>
        <p:spPr>
          <a:xfrm>
            <a:off x="251520" y="980728"/>
            <a:ext cx="12186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容器改进：</a:t>
            </a:r>
          </a:p>
        </p:txBody>
      </p:sp>
      <p:sp>
        <p:nvSpPr>
          <p:cNvPr id="14" name="矩形 13"/>
          <p:cNvSpPr/>
          <p:nvPr/>
        </p:nvSpPr>
        <p:spPr>
          <a:xfrm>
            <a:off x="272235" y="2397988"/>
            <a:ext cx="14253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氦检漏过程：</a:t>
            </a:r>
          </a:p>
        </p:txBody>
      </p:sp>
      <p:sp>
        <p:nvSpPr>
          <p:cNvPr id="15" name="内容占位符 2"/>
          <p:cNvSpPr txBox="1">
            <a:spLocks/>
          </p:cNvSpPr>
          <p:nvPr/>
        </p:nvSpPr>
        <p:spPr>
          <a:xfrm>
            <a:off x="70367" y="2738442"/>
            <a:ext cx="7191468" cy="11102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将容器内部充氦气到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1MPa;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用检漏仪吸枪检测各处漏率；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阀门、压力表接头以及法兰位置漏率保持在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10-6Pa.m³/s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不变，没有漏点；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电缆端部密封性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OK,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所以不存在同轴电缆漏气问题；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电缆胶封出线位置漏率陡增至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10-3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，有泄漏。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E4BF9012-CA14-4A6E-A248-AEDEDE7FCEAC}"/>
              </a:ext>
            </a:extLst>
          </p:cNvPr>
          <p:cNvGrpSpPr/>
          <p:nvPr/>
        </p:nvGrpSpPr>
        <p:grpSpPr>
          <a:xfrm>
            <a:off x="136918" y="4136600"/>
            <a:ext cx="8982179" cy="2033803"/>
            <a:chOff x="-1778295" y="3340800"/>
            <a:chExt cx="8982179" cy="2033803"/>
          </a:xfrm>
        </p:grpSpPr>
        <p:sp>
          <p:nvSpPr>
            <p:cNvPr id="16" name="矩形 15"/>
            <p:cNvSpPr/>
            <p:nvPr/>
          </p:nvSpPr>
          <p:spPr>
            <a:xfrm>
              <a:off x="187661" y="3640044"/>
              <a:ext cx="44370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计划：</a:t>
              </a:r>
            </a:p>
          </p:txBody>
        </p:sp>
        <p:sp>
          <p:nvSpPr>
            <p:cNvPr id="17" name="内容占位符 2"/>
            <p:cNvSpPr txBox="1">
              <a:spLocks/>
            </p:cNvSpPr>
            <p:nvPr/>
          </p:nvSpPr>
          <p:spPr>
            <a:xfrm>
              <a:off x="44828" y="4252112"/>
              <a:ext cx="2823568" cy="111029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充氦气查找漏点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更换适用于高气压的进气阀门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037D3268-3D10-47AF-A41A-4B899D525E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939990" y="3611883"/>
              <a:ext cx="1992379" cy="1494284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61399484-B742-4CAD-A068-1A1C54B459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61" t="6820" b="21811"/>
            <a:stretch/>
          </p:blipFill>
          <p:spPr>
            <a:xfrm rot="5400000">
              <a:off x="-2043430" y="3605936"/>
              <a:ext cx="1992379" cy="1462110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21DA7102-8F1C-4580-A6F9-99E4DC20B42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450759" y="3607686"/>
              <a:ext cx="2003571" cy="1502678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8CA02CF4-1925-498C-93BF-82F279D5072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426423" y="3621477"/>
              <a:ext cx="2003572" cy="1502679"/>
            </a:xfrm>
            <a:prstGeom prst="rect">
              <a:avLst/>
            </a:prstGeom>
          </p:spPr>
        </p:pic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7DB75BA4-BBD9-4DBD-AC16-50A3AC9D492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564807" y="3587872"/>
              <a:ext cx="1976580" cy="1482436"/>
            </a:xfrm>
            <a:prstGeom prst="rect">
              <a:avLst/>
            </a:prstGeom>
          </p:spPr>
        </p:pic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4C0FA1AF-94D2-46CE-9522-9AF2A022DE3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914255" y="3614581"/>
              <a:ext cx="2003572" cy="1502679"/>
            </a:xfrm>
            <a:prstGeom prst="rect">
              <a:avLst/>
            </a:prstGeom>
          </p:spPr>
        </p:pic>
      </p:grpSp>
      <p:sp>
        <p:nvSpPr>
          <p:cNvPr id="28" name="文本框 27">
            <a:extLst>
              <a:ext uri="{FF2B5EF4-FFF2-40B4-BE49-F238E27FC236}">
                <a16:creationId xmlns:a16="http://schemas.microsoft.com/office/drawing/2014/main" id="{DCFCA4B5-B676-4D81-91E4-C505B93D4678}"/>
              </a:ext>
            </a:extLst>
          </p:cNvPr>
          <p:cNvSpPr txBox="1"/>
          <p:nvPr/>
        </p:nvSpPr>
        <p:spPr>
          <a:xfrm>
            <a:off x="192039" y="6183522"/>
            <a:ext cx="1357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容器内氦气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1MPa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C47B3823-2250-45EE-BBB7-873E7F3E645A}"/>
              </a:ext>
            </a:extLst>
          </p:cNvPr>
          <p:cNvSpPr txBox="1"/>
          <p:nvPr/>
        </p:nvSpPr>
        <p:spPr>
          <a:xfrm>
            <a:off x="1697625" y="6183522"/>
            <a:ext cx="1357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电缆端部检漏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89DAB291-CF1D-4E0C-B239-903F07C05E40}"/>
              </a:ext>
            </a:extLst>
          </p:cNvPr>
          <p:cNvSpPr txBox="1"/>
          <p:nvPr/>
        </p:nvSpPr>
        <p:spPr>
          <a:xfrm>
            <a:off x="3187591" y="6190800"/>
            <a:ext cx="1357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阀门检漏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889BB5A6-440C-4DA5-A304-7B1873585A23}"/>
              </a:ext>
            </a:extLst>
          </p:cNvPr>
          <p:cNvSpPr txBox="1"/>
          <p:nvPr/>
        </p:nvSpPr>
        <p:spPr>
          <a:xfrm>
            <a:off x="4427857" y="6190799"/>
            <a:ext cx="21603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漏率保持在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10-6Pa.m³/s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E7B22E4C-51D0-47DF-BEDE-F8EC1CD646DB}"/>
              </a:ext>
            </a:extLst>
          </p:cNvPr>
          <p:cNvSpPr txBox="1"/>
          <p:nvPr/>
        </p:nvSpPr>
        <p:spPr>
          <a:xfrm>
            <a:off x="6193058" y="6158511"/>
            <a:ext cx="21603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电缆出线位置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C79C9BD7-6247-46B9-959B-455BAEF94CFC}"/>
              </a:ext>
            </a:extLst>
          </p:cNvPr>
          <p:cNvSpPr txBox="1"/>
          <p:nvPr/>
        </p:nvSpPr>
        <p:spPr>
          <a:xfrm>
            <a:off x="7616418" y="6174655"/>
            <a:ext cx="21603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漏率升高到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10-3.m³/s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1723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4736" y="44624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2800" dirty="0"/>
              <a:t>电缆密封实验进展</a:t>
            </a:r>
            <a:r>
              <a:rPr lang="en-US" altLang="zh-CN" sz="2800" dirty="0"/>
              <a:t>—04.11</a:t>
            </a:r>
            <a:endParaRPr lang="zh-CN" alt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438218" y="5266943"/>
            <a:ext cx="5122912" cy="1368152"/>
          </a:xfrm>
        </p:spPr>
        <p:txBody>
          <a:bodyPr>
            <a:noAutofit/>
          </a:bodyPr>
          <a:lstStyle/>
          <a:p>
            <a:r>
              <a:rPr lang="zh-CN" altLang="en-US" sz="1400" dirty="0"/>
              <a:t>电缆改为平行进线</a:t>
            </a:r>
            <a:endParaRPr lang="en-US" altLang="zh-CN" sz="1400" dirty="0"/>
          </a:p>
          <a:p>
            <a:r>
              <a:rPr lang="zh-CN" altLang="en-US" sz="1400" dirty="0"/>
              <a:t>固定方式改变</a:t>
            </a:r>
            <a:endParaRPr lang="en-US" altLang="zh-CN" sz="1400" dirty="0"/>
          </a:p>
          <a:p>
            <a:r>
              <a:rPr lang="zh-CN" altLang="en-US" sz="1400" dirty="0"/>
              <a:t>电缆在环氧中</a:t>
            </a:r>
            <a:r>
              <a:rPr lang="en-US" altLang="zh-CN" sz="1400" dirty="0"/>
              <a:t>S</a:t>
            </a:r>
            <a:r>
              <a:rPr lang="zh-CN" altLang="en-US" sz="1400" dirty="0"/>
              <a:t>行走线，增加胶封长度</a:t>
            </a:r>
            <a:endParaRPr lang="en-US" altLang="zh-CN" sz="1400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9E1FC94-14D9-45F6-96D3-71A5FC244A48}"/>
              </a:ext>
            </a:extLst>
          </p:cNvPr>
          <p:cNvSpPr/>
          <p:nvPr/>
        </p:nvSpPr>
        <p:spPr>
          <a:xfrm>
            <a:off x="-441" y="908720"/>
            <a:ext cx="914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6A67CEC-F167-40FA-9F7A-E83E150753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1" y="30938"/>
            <a:ext cx="1188065" cy="841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3441395" y="4695204"/>
            <a:ext cx="16321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灌胶结构改进：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4F724A2B-3CA9-4E7D-8403-8D826616EA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25" t="14345" r="43975" b="16324"/>
          <a:stretch/>
        </p:blipFill>
        <p:spPr>
          <a:xfrm>
            <a:off x="683568" y="1268051"/>
            <a:ext cx="2423120" cy="370618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D770D6D-BBBB-47FE-A480-082325339C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750" t="22125" r="40151" b="23204"/>
          <a:stretch/>
        </p:blipFill>
        <p:spPr>
          <a:xfrm>
            <a:off x="3419872" y="1459275"/>
            <a:ext cx="4032448" cy="292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466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4736" y="44624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2800" dirty="0"/>
              <a:t>密封电缆分析</a:t>
            </a:r>
            <a:r>
              <a:rPr lang="en-US" altLang="zh-CN" sz="2800" dirty="0"/>
              <a:t>-3.28</a:t>
            </a:r>
            <a:endParaRPr lang="zh-CN" alt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3573016"/>
            <a:ext cx="8219256" cy="2121099"/>
          </a:xfrm>
        </p:spPr>
        <p:txBody>
          <a:bodyPr>
            <a:normAutofit/>
          </a:bodyPr>
          <a:lstStyle/>
          <a:p>
            <a:r>
              <a:rPr lang="zh-CN" altLang="en-US" sz="1800" dirty="0"/>
              <a:t>旧电缆拆除 ：</a:t>
            </a:r>
            <a:endParaRPr lang="en-US" altLang="zh-CN" sz="1800" dirty="0"/>
          </a:p>
          <a:p>
            <a:pPr marL="0" indent="0">
              <a:buNone/>
            </a:pPr>
            <a:r>
              <a:rPr lang="en-US" altLang="zh-CN" sz="1800" dirty="0"/>
              <a:t>-</a:t>
            </a:r>
            <a:r>
              <a:rPr lang="zh-CN" altLang="en-US" sz="1800" dirty="0"/>
              <a:t>没有专门的灌胶结构设计，用泡沫粗略地固定电缆和抵挡胶的流动；</a:t>
            </a:r>
            <a:endParaRPr lang="en-US" altLang="zh-CN" sz="1800" dirty="0"/>
          </a:p>
          <a:p>
            <a:pPr marL="0" indent="0">
              <a:buNone/>
            </a:pPr>
            <a:r>
              <a:rPr lang="en-US" altLang="zh-CN" sz="1800" dirty="0"/>
              <a:t>-</a:t>
            </a:r>
            <a:r>
              <a:rPr lang="zh-CN" altLang="en-US" sz="1800" dirty="0"/>
              <a:t>聚氨酯胶填缝，操作时候没有充分混合或者</a:t>
            </a:r>
            <a:r>
              <a:rPr lang="en-US" altLang="zh-CN" sz="1800" dirty="0"/>
              <a:t>AB</a:t>
            </a:r>
            <a:r>
              <a:rPr lang="zh-CN" altLang="en-US" sz="1800" dirty="0"/>
              <a:t>比分不精确，导致没有完全固化</a:t>
            </a:r>
            <a:endParaRPr lang="en-US" altLang="zh-CN" sz="1800" dirty="0"/>
          </a:p>
          <a:p>
            <a:pPr marL="0" indent="0">
              <a:buNone/>
            </a:pPr>
            <a:r>
              <a:rPr lang="en-US" altLang="zh-CN" sz="1800" dirty="0"/>
              <a:t>-</a:t>
            </a:r>
            <a:r>
              <a:rPr lang="zh-CN" altLang="en-US" sz="1800" dirty="0"/>
              <a:t>电缆外皮是</a:t>
            </a:r>
            <a:r>
              <a:rPr lang="en-US" altLang="zh-CN" sz="1800" dirty="0"/>
              <a:t>FEP</a:t>
            </a:r>
            <a:r>
              <a:rPr lang="zh-CN" altLang="en-US" sz="1800" dirty="0"/>
              <a:t>，没有经过特殊处理，胶层可以随意剥离；</a:t>
            </a:r>
            <a:endParaRPr lang="en-US" altLang="zh-CN" sz="1800" dirty="0"/>
          </a:p>
          <a:p>
            <a:pPr marL="0" indent="0">
              <a:buNone/>
            </a:pPr>
            <a:r>
              <a:rPr lang="en-US" altLang="zh-CN" sz="1800" dirty="0"/>
              <a:t>-</a:t>
            </a:r>
            <a:r>
              <a:rPr lang="zh-CN" altLang="en-US" sz="1800" dirty="0"/>
              <a:t>电缆端头未做气路阻断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2262459" cy="169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80297" y="1249667"/>
            <a:ext cx="1727421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6" t="36313" r="20587" b="21403"/>
          <a:stretch/>
        </p:blipFill>
        <p:spPr bwMode="auto">
          <a:xfrm>
            <a:off x="6300192" y="1539741"/>
            <a:ext cx="2376264" cy="1784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19E1FC94-14D9-45F6-96D3-71A5FC244A48}"/>
              </a:ext>
            </a:extLst>
          </p:cNvPr>
          <p:cNvSpPr/>
          <p:nvPr/>
        </p:nvSpPr>
        <p:spPr>
          <a:xfrm>
            <a:off x="-441" y="908720"/>
            <a:ext cx="914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6A67CEC-F167-40FA-9F7A-E83E150753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1" y="30938"/>
            <a:ext cx="1188065" cy="841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0614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4736" y="44624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2800" dirty="0"/>
              <a:t>电缆密封设计方案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3573016"/>
            <a:ext cx="8219256" cy="2121099"/>
          </a:xfrm>
        </p:spPr>
        <p:txBody>
          <a:bodyPr>
            <a:normAutofit/>
          </a:bodyPr>
          <a:lstStyle/>
          <a:p>
            <a:r>
              <a:rPr lang="zh-CN" altLang="en-US" sz="1800" dirty="0"/>
              <a:t>新密封结构：</a:t>
            </a:r>
            <a:endParaRPr lang="en-US" altLang="zh-CN" sz="1800" dirty="0"/>
          </a:p>
          <a:p>
            <a:pPr marL="0" indent="0">
              <a:buNone/>
            </a:pPr>
            <a:r>
              <a:rPr lang="en-US" altLang="zh-CN" sz="1800" dirty="0"/>
              <a:t>-</a:t>
            </a:r>
            <a:r>
              <a:rPr lang="zh-CN" altLang="en-US" sz="1800" dirty="0"/>
              <a:t>电缆外皮用等离子处理</a:t>
            </a:r>
            <a:endParaRPr lang="en-US" altLang="zh-CN" sz="1800" dirty="0"/>
          </a:p>
          <a:p>
            <a:pPr marL="0" indent="0">
              <a:buNone/>
            </a:pPr>
            <a:r>
              <a:rPr lang="en-US" altLang="zh-CN" sz="1800" dirty="0"/>
              <a:t>-</a:t>
            </a:r>
            <a:r>
              <a:rPr lang="zh-CN" altLang="en-US" sz="1800" dirty="0"/>
              <a:t>电缆内层腻子</a:t>
            </a:r>
            <a:r>
              <a:rPr lang="en-US" altLang="zh-CN" sz="1800" dirty="0"/>
              <a:t>+</a:t>
            </a:r>
            <a:r>
              <a:rPr lang="zh-CN" altLang="en-US" sz="1800" dirty="0"/>
              <a:t>金属夹片固定，外层环氧灌封；</a:t>
            </a:r>
            <a:endParaRPr lang="en-US" altLang="zh-CN" sz="1800" dirty="0"/>
          </a:p>
          <a:p>
            <a:pPr marL="0" indent="0">
              <a:buNone/>
            </a:pPr>
            <a:r>
              <a:rPr lang="en-US" altLang="zh-CN" sz="1800" dirty="0"/>
              <a:t>-</a:t>
            </a:r>
            <a:r>
              <a:rPr lang="zh-CN" altLang="en-US" sz="1800" dirty="0"/>
              <a:t>电缆端头用硅胶密封；</a:t>
            </a:r>
            <a:endParaRPr lang="en-US" altLang="zh-CN" sz="1800" dirty="0"/>
          </a:p>
          <a:p>
            <a:pPr marL="0" indent="0">
              <a:buNone/>
            </a:pPr>
            <a:r>
              <a:rPr lang="en-US" altLang="zh-CN" sz="1800" dirty="0"/>
              <a:t> </a:t>
            </a:r>
            <a:endParaRPr lang="zh-CN" altLang="en-US" sz="1800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9E1FC94-14D9-45F6-96D3-71A5FC244A48}"/>
              </a:ext>
            </a:extLst>
          </p:cNvPr>
          <p:cNvSpPr/>
          <p:nvPr/>
        </p:nvSpPr>
        <p:spPr>
          <a:xfrm>
            <a:off x="-441" y="908720"/>
            <a:ext cx="914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6A67CEC-F167-40FA-9F7A-E83E150753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1" y="30938"/>
            <a:ext cx="1188065" cy="841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62603"/>
            <a:ext cx="1656183" cy="1730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612" y="1074205"/>
            <a:ext cx="2222987" cy="166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1188025" y="2888988"/>
            <a:ext cx="17235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/>
              <a:t>密封件示意图及实物图</a:t>
            </a:r>
            <a:endParaRPr lang="en-US" altLang="zh-CN" sz="1200" dirty="0"/>
          </a:p>
        </p:txBody>
      </p:sp>
      <p:sp>
        <p:nvSpPr>
          <p:cNvPr id="12" name="矩形 11"/>
          <p:cNvSpPr/>
          <p:nvPr/>
        </p:nvSpPr>
        <p:spPr>
          <a:xfrm>
            <a:off x="5796136" y="2888988"/>
            <a:ext cx="8002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/>
              <a:t>组装过程</a:t>
            </a:r>
            <a:endParaRPr lang="en-US" altLang="zh-CN" sz="12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86" b="12144"/>
          <a:stretch/>
        </p:blipFill>
        <p:spPr bwMode="auto">
          <a:xfrm>
            <a:off x="4377462" y="1073370"/>
            <a:ext cx="1685220" cy="1689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070738"/>
            <a:ext cx="2232248" cy="1674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6015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4736" y="44624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2800" dirty="0"/>
              <a:t>电缆密封实验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307952"/>
            <a:ext cx="5122912" cy="1368152"/>
          </a:xfrm>
        </p:spPr>
        <p:txBody>
          <a:bodyPr>
            <a:noAutofit/>
          </a:bodyPr>
          <a:lstStyle/>
          <a:p>
            <a:r>
              <a:rPr lang="en-US" altLang="zh-CN" sz="1400" dirty="0"/>
              <a:t>N</a:t>
            </a:r>
            <a:r>
              <a:rPr lang="en-US" altLang="zh-CN" sz="1400" baseline="-25000" dirty="0"/>
              <a:t>2</a:t>
            </a:r>
            <a:r>
              <a:rPr lang="zh-CN" altLang="en-US" sz="1400" dirty="0"/>
              <a:t>  </a:t>
            </a:r>
            <a:r>
              <a:rPr lang="en-US" altLang="zh-CN" sz="1400" dirty="0"/>
              <a:t>10atm</a:t>
            </a:r>
          </a:p>
          <a:p>
            <a:r>
              <a:rPr lang="zh-CN" altLang="en-US" sz="1400" dirty="0"/>
              <a:t>保压</a:t>
            </a:r>
            <a:r>
              <a:rPr lang="en-US" altLang="zh-CN" sz="1400" dirty="0"/>
              <a:t>3</a:t>
            </a:r>
            <a:r>
              <a:rPr lang="zh-CN" altLang="en-US" sz="1400" dirty="0"/>
              <a:t>小时，</a:t>
            </a:r>
            <a:r>
              <a:rPr lang="en-US" altLang="zh-CN" sz="1400" dirty="0"/>
              <a:t>9.9atm</a:t>
            </a:r>
            <a:r>
              <a:rPr lang="zh-CN" altLang="en-US" sz="1400" dirty="0"/>
              <a:t>，气瓶减压阀超过</a:t>
            </a:r>
            <a:r>
              <a:rPr lang="en-US" altLang="zh-CN" sz="1400" dirty="0"/>
              <a:t>10atm</a:t>
            </a:r>
            <a:r>
              <a:rPr lang="zh-CN" altLang="en-US" sz="1400" dirty="0"/>
              <a:t>，打开进气阀，压力恢复</a:t>
            </a:r>
            <a:r>
              <a:rPr lang="en-US" altLang="zh-CN" sz="1400" dirty="0"/>
              <a:t>10atm</a:t>
            </a:r>
            <a:r>
              <a:rPr lang="zh-CN" altLang="en-US" sz="1400" dirty="0"/>
              <a:t>；</a:t>
            </a:r>
            <a:endParaRPr lang="en-US" altLang="zh-CN" sz="1400" dirty="0"/>
          </a:p>
          <a:p>
            <a:r>
              <a:rPr lang="zh-CN" altLang="en-US" sz="1400" dirty="0"/>
              <a:t>气阀打开状态，继续保压</a:t>
            </a:r>
            <a:r>
              <a:rPr lang="en-US" altLang="zh-CN" sz="1400" dirty="0"/>
              <a:t>20</a:t>
            </a:r>
            <a:r>
              <a:rPr lang="zh-CN" altLang="en-US" sz="1400" dirty="0"/>
              <a:t>小时，</a:t>
            </a:r>
            <a:r>
              <a:rPr lang="en-US" altLang="zh-CN" sz="1400" dirty="0"/>
              <a:t>9.2atm </a:t>
            </a:r>
            <a:endParaRPr lang="zh-CN" altLang="en-US" sz="1400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9E1FC94-14D9-45F6-96D3-71A5FC244A48}"/>
              </a:ext>
            </a:extLst>
          </p:cNvPr>
          <p:cNvSpPr/>
          <p:nvPr/>
        </p:nvSpPr>
        <p:spPr>
          <a:xfrm>
            <a:off x="-441" y="908720"/>
            <a:ext cx="914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6A67CEC-F167-40FA-9F7A-E83E150753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1" y="30938"/>
            <a:ext cx="1188065" cy="841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1"/>
          <a:stretch/>
        </p:blipFill>
        <p:spPr bwMode="auto">
          <a:xfrm>
            <a:off x="5796136" y="1052736"/>
            <a:ext cx="2819346" cy="324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23" b="27190"/>
          <a:stretch/>
        </p:blipFill>
        <p:spPr bwMode="auto">
          <a:xfrm>
            <a:off x="5738879" y="4569639"/>
            <a:ext cx="2933860" cy="2049286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7020272" y="5949280"/>
            <a:ext cx="360040" cy="288032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7380312" y="6021288"/>
            <a:ext cx="6463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b="1" dirty="0">
                <a:solidFill>
                  <a:srgbClr val="FF0000"/>
                </a:solidFill>
              </a:rPr>
              <a:t>进气阀</a:t>
            </a:r>
          </a:p>
        </p:txBody>
      </p:sp>
      <p:sp>
        <p:nvSpPr>
          <p:cNvPr id="6" name="矩形 5"/>
          <p:cNvSpPr/>
          <p:nvPr/>
        </p:nvSpPr>
        <p:spPr>
          <a:xfrm>
            <a:off x="251520" y="980728"/>
            <a:ext cx="12105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/>
              <a:t>实验结果：</a:t>
            </a:r>
          </a:p>
        </p:txBody>
      </p:sp>
      <p:sp>
        <p:nvSpPr>
          <p:cNvPr id="14" name="矩形 13"/>
          <p:cNvSpPr/>
          <p:nvPr/>
        </p:nvSpPr>
        <p:spPr>
          <a:xfrm>
            <a:off x="323528" y="2636912"/>
            <a:ext cx="12186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/>
              <a:t>实验分析：</a:t>
            </a:r>
          </a:p>
        </p:txBody>
      </p:sp>
      <p:sp>
        <p:nvSpPr>
          <p:cNvPr id="15" name="内容占位符 2"/>
          <p:cNvSpPr txBox="1">
            <a:spLocks/>
          </p:cNvSpPr>
          <p:nvPr/>
        </p:nvSpPr>
        <p:spPr>
          <a:xfrm>
            <a:off x="252704" y="3068960"/>
            <a:ext cx="5122912" cy="1368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/>
              <a:t>进气阀及进气气管快插漏气的可能性比较大</a:t>
            </a:r>
          </a:p>
        </p:txBody>
      </p:sp>
      <p:sp>
        <p:nvSpPr>
          <p:cNvPr id="16" name="矩形 15"/>
          <p:cNvSpPr/>
          <p:nvPr/>
        </p:nvSpPr>
        <p:spPr>
          <a:xfrm>
            <a:off x="395536" y="3753036"/>
            <a:ext cx="8050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/>
              <a:t>计划：</a:t>
            </a:r>
          </a:p>
        </p:txBody>
      </p:sp>
      <p:sp>
        <p:nvSpPr>
          <p:cNvPr id="17" name="内容占位符 2"/>
          <p:cNvSpPr txBox="1">
            <a:spLocks/>
          </p:cNvSpPr>
          <p:nvPr/>
        </p:nvSpPr>
        <p:spPr>
          <a:xfrm>
            <a:off x="252704" y="4365104"/>
            <a:ext cx="5122912" cy="1368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/>
              <a:t>充氦气查找漏点</a:t>
            </a:r>
            <a:endParaRPr lang="en-US" altLang="zh-CN" sz="1400" dirty="0"/>
          </a:p>
          <a:p>
            <a:r>
              <a:rPr lang="zh-CN" altLang="en-US" sz="1400" dirty="0"/>
              <a:t>更换适用于高气压的进气阀门</a:t>
            </a:r>
            <a:endParaRPr lang="en-US" altLang="zh-CN" sz="1400" dirty="0"/>
          </a:p>
          <a:p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946307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5580</TotalTime>
  <Words>410</Words>
  <Application>Microsoft Office PowerPoint</Application>
  <PresentationFormat>全屏显示(4:3)</PresentationFormat>
  <Paragraphs>56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主题</vt:lpstr>
      <vt:lpstr>电缆密封设计进展—05.09</vt:lpstr>
      <vt:lpstr>电缆密封实验进展—04.11</vt:lpstr>
      <vt:lpstr>电缆密封实验进展—04.11</vt:lpstr>
      <vt:lpstr>密封电缆分析-3.28</vt:lpstr>
      <vt:lpstr>电缆密封设计方案</vt:lpstr>
      <vt:lpstr>电缆密封实验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xumh</dc:creator>
  <cp:lastModifiedBy>Administrator</cp:lastModifiedBy>
  <cp:revision>35</cp:revision>
  <dcterms:created xsi:type="dcterms:W3CDTF">2025-03-18T13:32:58Z</dcterms:created>
  <dcterms:modified xsi:type="dcterms:W3CDTF">2025-05-09T06:57:33Z</dcterms:modified>
</cp:coreProperties>
</file>