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66" r:id="rId3"/>
    <p:sldId id="374" r:id="rId4"/>
    <p:sldId id="337" r:id="rId5"/>
    <p:sldId id="373" r:id="rId6"/>
    <p:sldId id="367" r:id="rId7"/>
    <p:sldId id="375" r:id="rId8"/>
    <p:sldId id="37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89A94-6D33-451C-B601-985A2E8F99B9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32874-CB4A-4EF1-977B-794B99408A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9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D4B37-EC29-4488-94CA-9849ABCCF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92746D-71AB-44B4-89CC-370B3B03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184FD2-6F70-482D-9A84-E4C309F5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1CB4-11E5-49C2-8489-09C74C2054C3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9871FE-FA19-484C-A17A-3132AD51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8726BD-C264-4C8B-BAE8-86C980CA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1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7DE81-BC18-4AA0-A3AE-F8FB52C7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CCB80A-0B5E-4CCC-B00B-D7D76323D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0E659-C583-49A9-9F32-C466E735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551E-F11E-463A-8BB5-2E58ED36A2D5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30791B-A15B-45D1-9258-E5585F69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C1CF15-FA0E-49A7-9D4E-DF4FC93E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16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B2B894-1E08-4F4A-8689-82147A8C0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06FCE0-E2E8-4FBC-9978-B0983385D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EB60CB-3F4B-4FC1-8853-8F26D6D6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77E-8AE1-41C7-B844-67834068024E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1E0FDB-D30A-4E3B-A6AE-51BDE7F5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F6A1DD-9F93-49DA-9478-A3C9959F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0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E9FA20-0547-4E7E-A99E-8F8324D1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4E5F6C-6ECA-4624-81D8-F28BA4D20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3B73F3-E0B1-4B13-AFF2-5757E594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FFC4-0E65-417C-BFD0-50EAAA00ABA7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B5035F-CA23-49F2-9491-EED13AA6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CE4F0-FE59-4F1C-BDBE-D711C1B8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66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F0793-28C7-40FD-9E86-82B6360A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A8D742-F023-49D5-A670-83B274578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4AAD47-930A-418B-989B-7B809E32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024A-835A-4357-AFCC-C8E3DB7D776B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592BC5-AD4E-481A-B8FF-44B40902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561EF5-FFD2-40C2-A554-3FBE0B7C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5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8E924-65AD-41DA-8792-BEBAB7D7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78D83A-55A1-4699-A48D-A95F3C8AA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7F0F40-36F0-418A-8254-A690E02BE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E32F6B-50F7-4F06-BDA4-84C8A6EE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556-9983-4CAE-90D1-2DCF5AA78B91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7ED178-8698-4AB6-AED2-3BFA39BE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447DD-B56D-439F-9012-734F148D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00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FA7B1-2D1E-41C7-9FF9-76438E02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D192D7-96CD-4894-A745-041678CF4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E3864A-FBB6-4C5E-86EE-C0AC5BED8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03A403-E8DB-411A-A973-AE90EE15B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A7CA154-9DB3-468C-9045-6AEE4DC85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E115F9C-A281-418D-BF7C-BBBBF45B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2DE7-7E26-494B-AA38-7C05BA37BAAC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F84F55-DA66-4D90-9505-D341A0EF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F37741-DE42-43B5-8AEE-546CFBEB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75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9024AD-435F-43F2-8B4A-A6D43E4B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3647D89-FF9C-4C81-A2BB-AE6B6860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B045-59F5-46BB-8858-CB9A45A84DBA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DD962E-856D-4191-B31C-72460F66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DBCF9E-B9D0-4D33-A174-65787A39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A4DD83-7184-4C44-9A7A-5BC45857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0F72-C8C8-4B14-9034-ECAF62AE8935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02593B-06BB-4F14-9127-28EF6B13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79E090-B14C-4E4A-BB64-43ED7D42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65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D173E7-6081-4B96-9F42-27A6C693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0C56E-EE83-4EDD-B9EB-6A5DF0145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65181E-B633-402E-A4E0-FD2E8121D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7405DB-E371-4F48-82F5-F448B16E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E6E-F0F1-43F2-9873-3C276F3291F3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0FCE0F-0A8B-4587-93CC-6C01F64A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90552F-4169-4332-A4F1-CEB19C2E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0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34588-3159-4340-B8A4-736E6697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AA0471-BD12-4AB3-979B-E466C9F42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AC534A-D2E7-4D93-A6A5-C8C1EF6E3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CCE9D-1305-43E6-9731-25773ADA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A9AB-791B-4BA1-84E9-A2DC4D4BEF33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8636DB-E5FD-42BD-ABBB-2658CAFA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D04566-65F1-48FD-BD11-FC4EEF87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D7CB80-5B1B-4227-9258-2F888A8D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25722C-6268-4990-97F7-C92219CF5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ABC69B-82D0-40A7-8A1F-3BBECB403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181C-5ECC-41FA-BAE4-53285FE07CBF}" type="datetime1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DFF436-4FF7-4E22-858A-E3C07EB4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DA4D6B-4AE5-4E2E-A989-56105DB8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7F4E7-5FAE-4044-AF63-D36936EC5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2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689207D-455D-49E0-AFE4-8B24B873562E}"/>
              </a:ext>
            </a:extLst>
          </p:cNvPr>
          <p:cNvSpPr txBox="1"/>
          <p:nvPr/>
        </p:nvSpPr>
        <p:spPr>
          <a:xfrm>
            <a:off x="1084385" y="2843489"/>
            <a:ext cx="1014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Bodoni MT" panose="02070603080606020203" pitchFamily="18" charset="0"/>
              </a:rPr>
              <a:t>Status Report:</a:t>
            </a:r>
            <a:r>
              <a:rPr lang="zh-CN" altLang="en-US" sz="6000" dirty="0">
                <a:latin typeface="Bodoni MT" panose="02070603080606020203" pitchFamily="18" charset="0"/>
              </a:rPr>
              <a:t> </a:t>
            </a:r>
            <a:r>
              <a:rPr lang="en-US" altLang="zh-CN" sz="6000" dirty="0">
                <a:latin typeface="Bodoni MT" panose="02070603080606020203" pitchFamily="18" charset="0"/>
              </a:rPr>
              <a:t>H</a:t>
            </a:r>
            <a:r>
              <a:rPr lang="zh-CN" altLang="en-US" sz="6000" dirty="0">
                <a:latin typeface="Bodoni MT" panose="02070603080606020203" pitchFamily="18" charset="0"/>
              </a:rPr>
              <a:t> </a:t>
            </a:r>
            <a:r>
              <a:rPr lang="en-US" altLang="zh-CN" sz="6000" dirty="0">
                <a:latin typeface="Bodoni MT" panose="02070603080606020203" pitchFamily="18" charset="0"/>
              </a:rPr>
              <a:t>Recoil Mass</a:t>
            </a:r>
            <a:endParaRPr lang="zh-CN" altLang="en-US" sz="60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2D6F27-46A6-44D6-831A-BFFF203D1F58}"/>
              </a:ext>
            </a:extLst>
          </p:cNvPr>
          <p:cNvSpPr txBox="1"/>
          <p:nvPr/>
        </p:nvSpPr>
        <p:spPr>
          <a:xfrm>
            <a:off x="8137781" y="4136362"/>
            <a:ext cx="207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Yuji Li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D4D9B7-170F-4FA9-88F5-AA5D7C827179}"/>
              </a:ext>
            </a:extLst>
          </p:cNvPr>
          <p:cNvSpPr txBox="1"/>
          <p:nvPr/>
        </p:nvSpPr>
        <p:spPr>
          <a:xfrm>
            <a:off x="8787299" y="1020353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21/4/2025</a:t>
            </a:r>
            <a:endParaRPr lang="en-US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F0C7D9-F931-48D1-A028-87111D96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23"/>
            <a:ext cx="2168770" cy="16959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3CCB71-D3D2-4805-B289-78F4FBFF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7" y="5059904"/>
            <a:ext cx="1746162" cy="117744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544CF61-E27E-482F-93C3-6F6DF039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5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E8C7E6-9472-4652-8BE9-BD8AD9A53822}"/>
              </a:ext>
            </a:extLst>
          </p:cNvPr>
          <p:cNvSpPr txBox="1"/>
          <p:nvPr/>
        </p:nvSpPr>
        <p:spPr>
          <a:xfrm>
            <a:off x="243736" y="278973"/>
            <a:ext cx="768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Status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FF4D225-5DE4-4BA3-BFD5-40736F8455A7}"/>
              </a:ext>
            </a:extLst>
          </p:cNvPr>
          <p:cNvSpPr txBox="1"/>
          <p:nvPr/>
        </p:nvSpPr>
        <p:spPr>
          <a:xfrm>
            <a:off x="1049763" y="969421"/>
            <a:ext cx="768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PID applied for muon Selection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90D808-C456-42C2-B5AD-A721360601D6}"/>
              </a:ext>
            </a:extLst>
          </p:cNvPr>
          <p:cNvSpPr txBox="1"/>
          <p:nvPr/>
        </p:nvSpPr>
        <p:spPr>
          <a:xfrm>
            <a:off x="1049763" y="1586997"/>
            <a:ext cx="768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PID WP: 90% &amp; 20&lt;p&lt;80 for each muon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9F13B32-DC89-4CC7-99A1-FEF6BC3E9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4" b="13062"/>
          <a:stretch/>
        </p:blipFill>
        <p:spPr>
          <a:xfrm>
            <a:off x="2298523" y="3075529"/>
            <a:ext cx="3417485" cy="73488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84331A2-F42E-449E-BDAB-9C27E1EBEA62}"/>
              </a:ext>
            </a:extLst>
          </p:cNvPr>
          <p:cNvSpPr txBox="1"/>
          <p:nvPr/>
        </p:nvSpPr>
        <p:spPr>
          <a:xfrm>
            <a:off x="1049763" y="2263466"/>
            <a:ext cx="768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Best Z candidate: </a:t>
            </a:r>
            <a:r>
              <a:rPr lang="en-US" altLang="zh-CN" sz="2800" dirty="0" err="1">
                <a:latin typeface="Bodoni MT" panose="02070603080606020203" pitchFamily="18" charset="0"/>
              </a:rPr>
              <a:t>mimimize</a:t>
            </a:r>
            <a:r>
              <a:rPr lang="en-US" altLang="zh-CN" sz="2800" dirty="0">
                <a:latin typeface="Bodoni MT" panose="02070603080606020203" pitchFamily="18" charset="0"/>
              </a:rPr>
              <a:t> the </a:t>
            </a:r>
            <a:r>
              <a:rPr lang="en-US" altLang="zh-CN" sz="2800" dirty="0" err="1">
                <a:latin typeface="Bodoni MT" panose="02070603080606020203" pitchFamily="18" charset="0"/>
              </a:rPr>
              <a:t>chisquare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2168CA-15A1-47B5-90D3-3DB30866CE8C}"/>
              </a:ext>
            </a:extLst>
          </p:cNvPr>
          <p:cNvSpPr txBox="1"/>
          <p:nvPr/>
        </p:nvSpPr>
        <p:spPr>
          <a:xfrm>
            <a:off x="1049763" y="4708518"/>
            <a:ext cx="9482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Limitation: Low statistic for fitting in </a:t>
            </a:r>
            <a:r>
              <a:rPr lang="en-US" altLang="zh-CN" sz="2800" dirty="0" err="1">
                <a:latin typeface="Bodoni MT" panose="02070603080606020203" pitchFamily="18" charset="0"/>
              </a:rPr>
              <a:t>ee</a:t>
            </a:r>
            <a:r>
              <a:rPr lang="en-US" altLang="zh-CN" sz="2800" dirty="0">
                <a:latin typeface="Bodoni MT" panose="02070603080606020203" pitchFamily="18" charset="0"/>
              </a:rPr>
              <a:t>-&gt;</a:t>
            </a:r>
            <a:r>
              <a:rPr lang="en-US" altLang="zh-CN" sz="2800" dirty="0" err="1">
                <a:latin typeface="Bodoni MT" panose="02070603080606020203" pitchFamily="18" charset="0"/>
              </a:rPr>
              <a:t>mumu</a:t>
            </a:r>
            <a:r>
              <a:rPr lang="en-US" altLang="zh-CN" sz="2800" dirty="0">
                <a:latin typeface="Bodoni MT" panose="02070603080606020203" pitchFamily="18" charset="0"/>
              </a:rPr>
              <a:t> samples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300132B-BB86-44AC-81AE-004175B9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451CF9B-982D-4919-BC49-EFADD9F8EC9A}"/>
              </a:ext>
            </a:extLst>
          </p:cNvPr>
          <p:cNvSpPr txBox="1"/>
          <p:nvPr/>
        </p:nvSpPr>
        <p:spPr>
          <a:xfrm>
            <a:off x="1049763" y="5384987"/>
            <a:ext cx="9482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Implementation on </a:t>
            </a:r>
            <a:r>
              <a:rPr lang="en-US" altLang="zh-CN" sz="2800" dirty="0" err="1">
                <a:latin typeface="Bodoni MT" panose="02070603080606020203" pitchFamily="18" charset="0"/>
              </a:rPr>
              <a:t>GenFilter</a:t>
            </a:r>
            <a:r>
              <a:rPr lang="en-US" altLang="zh-CN" sz="2800" dirty="0">
                <a:latin typeface="Bodoni MT" panose="02070603080606020203" pitchFamily="18" charset="0"/>
              </a:rPr>
              <a:t> for 2 muons</a:t>
            </a:r>
          </a:p>
          <a:p>
            <a:r>
              <a:rPr lang="en-US" altLang="zh-CN" sz="2800" dirty="0">
                <a:latin typeface="Bodoni MT" panose="02070603080606020203" pitchFamily="18" charset="0"/>
              </a:rPr>
              <a:t>     Reference: https://code.ihep.ac.cn/wanghan/modify_stdhep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EF5EF9B-1C37-466C-BEBD-01C7600138A3}"/>
              </a:ext>
            </a:extLst>
          </p:cNvPr>
          <p:cNvSpPr txBox="1"/>
          <p:nvPr/>
        </p:nvSpPr>
        <p:spPr>
          <a:xfrm>
            <a:off x="1049762" y="3963583"/>
            <a:ext cx="1076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Fittings: </a:t>
            </a:r>
            <a:r>
              <a:rPr lang="en-US" altLang="zh-CN" sz="2800" dirty="0" err="1">
                <a:latin typeface="Bodoni MT" panose="02070603080606020203" pitchFamily="18" charset="0"/>
              </a:rPr>
              <a:t>TwosideDCB</a:t>
            </a:r>
            <a:r>
              <a:rPr lang="en-US" altLang="zh-CN" sz="2800" dirty="0">
                <a:latin typeface="Bodoni MT" panose="02070603080606020203" pitchFamily="18" charset="0"/>
              </a:rPr>
              <a:t> for H signal, third order polynomial for </a:t>
            </a:r>
            <a:r>
              <a:rPr lang="en-US" altLang="zh-CN" sz="2800" dirty="0" err="1">
                <a:latin typeface="Bodoni MT" panose="02070603080606020203" pitchFamily="18" charset="0"/>
              </a:rPr>
              <a:t>bkg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4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6258E-E017-BA1D-A4A7-F1073182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2D5F-8F8A-45CC-896B-492A7191475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66BB78-3264-A0B3-B97B-DF5D9F647B35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Event Selections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169578-0B2C-4AE8-9683-39420B8E845E}"/>
              </a:ext>
            </a:extLst>
          </p:cNvPr>
          <p:cNvSpPr txBox="1"/>
          <p:nvPr/>
        </p:nvSpPr>
        <p:spPr>
          <a:xfrm>
            <a:off x="1004944" y="1073236"/>
            <a:ext cx="9914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Muon Selection: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Matched with </a:t>
            </a:r>
            <a:r>
              <a:rPr lang="en-US" altLang="zh-CN" sz="2800" dirty="0" err="1">
                <a:latin typeface="Bodoni MT" panose="02070603080606020203" pitchFamily="18" charset="0"/>
              </a:rPr>
              <a:t>GENMuon</a:t>
            </a:r>
            <a:r>
              <a:rPr lang="en-US" altLang="zh-CN" sz="2800" dirty="0">
                <a:latin typeface="Bodoni MT" panose="02070603080606020203" pitchFamily="18" charset="0"/>
              </a:rPr>
              <a:t>(</a:t>
            </a:r>
            <a:r>
              <a:rPr lang="en-US" altLang="zh-CN" sz="2800" dirty="0" err="1">
                <a:latin typeface="Bodoni MT" panose="02070603080606020203" pitchFamily="18" charset="0"/>
              </a:rPr>
              <a:t>dR</a:t>
            </a:r>
            <a:r>
              <a:rPr lang="en-US" altLang="zh-CN" sz="2800" dirty="0">
                <a:latin typeface="Bodoni MT" panose="02070603080606020203" pitchFamily="18" charset="0"/>
              </a:rPr>
              <a:t>&lt;0.1)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20 &lt; p &lt; 80   cos(theta)&lt;0.85 (Barrel only for now)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42A8133-34EA-4A5A-BCAD-3B29760634FB}"/>
              </a:ext>
            </a:extLst>
          </p:cNvPr>
          <p:cNvSpPr txBox="1"/>
          <p:nvPr/>
        </p:nvSpPr>
        <p:spPr>
          <a:xfrm>
            <a:off x="1004943" y="3063042"/>
            <a:ext cx="9914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Best Muon Pair Selection: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The nearest inv. mass to Z </a:t>
            </a:r>
            <a:r>
              <a:rPr lang="en-US" altLang="zh-CN" sz="2800" dirty="0" err="1">
                <a:latin typeface="Bodoni MT" panose="02070603080606020203" pitchFamily="18" charset="0"/>
              </a:rPr>
              <a:t>pdg</a:t>
            </a:r>
            <a:r>
              <a:rPr lang="en-US" altLang="zh-CN" sz="2800" dirty="0">
                <a:latin typeface="Bodoni MT" panose="02070603080606020203" pitchFamily="18" charset="0"/>
              </a:rPr>
              <a:t> mass.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ADE6080-6CCB-4210-AAA1-7B119DA2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4" b="13062"/>
          <a:stretch/>
        </p:blipFill>
        <p:spPr>
          <a:xfrm>
            <a:off x="7626336" y="3086653"/>
            <a:ext cx="3417485" cy="73488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803530E-B50F-4862-A047-A3563DDBFFD6}"/>
              </a:ext>
            </a:extLst>
          </p:cNvPr>
          <p:cNvSpPr txBox="1"/>
          <p:nvPr/>
        </p:nvSpPr>
        <p:spPr>
          <a:xfrm>
            <a:off x="1004943" y="4323167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Signal Samples: ZH, H-&gt;inclusive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F03CD12-B6C5-4A17-AB59-BFA808356C0B}"/>
              </a:ext>
            </a:extLst>
          </p:cNvPr>
          <p:cNvSpPr txBox="1"/>
          <p:nvPr/>
        </p:nvSpPr>
        <p:spPr>
          <a:xfrm>
            <a:off x="1004942" y="4900610"/>
            <a:ext cx="11187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Bodoni MT" panose="02070603080606020203" pitchFamily="18" charset="0"/>
              </a:rPr>
              <a:t>Bkg</a:t>
            </a:r>
            <a:r>
              <a:rPr lang="en-US" altLang="zh-CN" sz="2800" dirty="0">
                <a:latin typeface="Bodoni MT" panose="02070603080606020203" pitchFamily="18" charset="0"/>
              </a:rPr>
              <a:t> Samples: ZZ-&gt;2l2q, ZZ-&gt;2l2v, WW-&gt;2l2v, ZZ-&gt;4l(4 fermion)</a:t>
            </a:r>
          </a:p>
          <a:p>
            <a:r>
              <a:rPr lang="en-US" altLang="zh-CN" sz="2800" dirty="0">
                <a:latin typeface="Bodoni MT" panose="02070603080606020203" pitchFamily="18" charset="0"/>
              </a:rPr>
              <a:t>                               Z-&gt;</a:t>
            </a:r>
            <a:r>
              <a:rPr lang="en-US" altLang="zh-CN" sz="2800" dirty="0" err="1">
                <a:latin typeface="Bodoni MT" panose="02070603080606020203" pitchFamily="18" charset="0"/>
              </a:rPr>
              <a:t>mumu</a:t>
            </a:r>
            <a:r>
              <a:rPr lang="en-US" altLang="zh-CN" sz="2800" dirty="0">
                <a:latin typeface="Bodoni MT" panose="02070603080606020203" pitchFamily="18" charset="0"/>
              </a:rPr>
              <a:t>(2 fermion)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80B4D4B-3D9C-497B-9999-A2887056221E}"/>
              </a:ext>
            </a:extLst>
          </p:cNvPr>
          <p:cNvSpPr txBox="1"/>
          <p:nvPr/>
        </p:nvSpPr>
        <p:spPr>
          <a:xfrm>
            <a:off x="1004942" y="6015692"/>
            <a:ext cx="1118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Bodoni MT" panose="02070603080606020203" pitchFamily="18" charset="0"/>
              </a:rPr>
              <a:t>Lumi</a:t>
            </a:r>
            <a:r>
              <a:rPr lang="en-US" altLang="zh-CN" sz="2800" dirty="0">
                <a:latin typeface="Bodoni MT" panose="02070603080606020203" pitchFamily="18" charset="0"/>
              </a:rPr>
              <a:t> = 20000fb-1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1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6258E-E017-BA1D-A4A7-F1073182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2D5F-8F8A-45CC-896B-492A7191475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66BB78-3264-A0B3-B97B-DF5D9F647B35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Samples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8707C995-73D7-4686-9EB5-077B5DFDF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6397"/>
              </p:ext>
            </p:extLst>
          </p:nvPr>
        </p:nvGraphicFramePr>
        <p:xfrm>
          <a:off x="2032000" y="1312333"/>
          <a:ext cx="8128000" cy="338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391510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81589963"/>
                    </a:ext>
                  </a:extLst>
                </a:gridCol>
              </a:tblGrid>
              <a:tr h="422698">
                <a:tc>
                  <a:txBody>
                    <a:bodyPr/>
                    <a:lstStyle/>
                    <a:p>
                      <a:r>
                        <a:rPr lang="en-US" altLang="zh-CN" dirty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FinalStates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81740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zz_l0mumu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mumu+vtauvtau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997353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4mu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mumumumu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119378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sznu_l0mumu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mumu+veve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113163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sl0mu_down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mumu</a:t>
                      </a:r>
                      <a:r>
                        <a:rPr lang="en-US" altLang="zh-CN" dirty="0"/>
                        <a:t>+(bb, ss, dd)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985954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sl0mu_up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mumu</a:t>
                      </a:r>
                      <a:r>
                        <a:rPr lang="en-US" altLang="zh-CN" dirty="0"/>
                        <a:t>+(</a:t>
                      </a:r>
                      <a:r>
                        <a:rPr lang="en-US" altLang="zh-CN" dirty="0" err="1"/>
                        <a:t>uu,cc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213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/>
                        <a:t>zzorww_ll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mumu+vmuvmu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470226"/>
                  </a:ext>
                </a:extLst>
              </a:tr>
              <a:tr h="422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2fermion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mumu</a:t>
                      </a:r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isr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13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16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CFC0A6C-88CF-41AF-A90B-B5A68DA14E1F}"/>
              </a:ext>
            </a:extLst>
          </p:cNvPr>
          <p:cNvSpPr txBox="1"/>
          <p:nvPr/>
        </p:nvSpPr>
        <p:spPr>
          <a:xfrm>
            <a:off x="168967" y="0"/>
            <a:ext cx="109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Event Selections: Summary and </a:t>
            </a:r>
            <a:r>
              <a:rPr lang="en-US" altLang="zh-CN" sz="3600" dirty="0" err="1">
                <a:latin typeface="Bodoni MT" panose="02070603080606020203" pitchFamily="18" charset="0"/>
              </a:rPr>
              <a:t>cutflow</a:t>
            </a:r>
            <a:r>
              <a:rPr lang="en-US" altLang="zh-CN" sz="3600" dirty="0">
                <a:latin typeface="Bodoni MT" panose="02070603080606020203" pitchFamily="18" charset="0"/>
              </a:rPr>
              <a:t>(PID)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136950E8-9296-4F2F-A984-A353B6615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2092"/>
              </p:ext>
            </p:extLst>
          </p:nvPr>
        </p:nvGraphicFramePr>
        <p:xfrm>
          <a:off x="168967" y="646331"/>
          <a:ext cx="11521548" cy="622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079">
                  <a:extLst>
                    <a:ext uri="{9D8B030D-6E8A-4147-A177-3AD203B41FA5}">
                      <a16:colId xmlns:a16="http://schemas.microsoft.com/office/drawing/2014/main" val="348054205"/>
                    </a:ext>
                  </a:extLst>
                </a:gridCol>
                <a:gridCol w="1126785">
                  <a:extLst>
                    <a:ext uri="{9D8B030D-6E8A-4147-A177-3AD203B41FA5}">
                      <a16:colId xmlns:a16="http://schemas.microsoft.com/office/drawing/2014/main" val="305160278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797441669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75590259"/>
                    </a:ext>
                  </a:extLst>
                </a:gridCol>
                <a:gridCol w="1412196">
                  <a:extLst>
                    <a:ext uri="{9D8B030D-6E8A-4147-A177-3AD203B41FA5}">
                      <a16:colId xmlns:a16="http://schemas.microsoft.com/office/drawing/2014/main" val="4089158753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1269653967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3378588666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696462385"/>
                    </a:ext>
                  </a:extLst>
                </a:gridCol>
                <a:gridCol w="1280172">
                  <a:extLst>
                    <a:ext uri="{9D8B030D-6E8A-4147-A177-3AD203B41FA5}">
                      <a16:colId xmlns:a16="http://schemas.microsoft.com/office/drawing/2014/main" val="3196433493"/>
                    </a:ext>
                  </a:extLst>
                </a:gridCol>
              </a:tblGrid>
              <a:tr h="491497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Process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zz_l0mumu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sznu_l0mumu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sl0mu_down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sl0mu_up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zzorww_ll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2fermion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H-&gt;incl.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14468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xs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19.38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43.32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136.14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87.39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221.1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5332.71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6.77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42840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input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27644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2 muons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10179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14600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6304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8940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11117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30691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20239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110&lt;recoil mass&lt;150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29961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35397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MissingEZ</a:t>
                      </a:r>
                      <a:r>
                        <a:rPr lang="en-US" altLang="zh-CN" dirty="0"/>
                        <a:t>&lt;50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29586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81909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E_ll</a:t>
                      </a:r>
                      <a:r>
                        <a:rPr lang="en-US" altLang="zh-CN" dirty="0"/>
                        <a:t>&lt;110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3145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2399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29396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837176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20&lt;</a:t>
                      </a:r>
                      <a:r>
                        <a:rPr lang="en-US" altLang="zh-CN" dirty="0" err="1"/>
                        <a:t>P_ll</a:t>
                      </a:r>
                      <a:r>
                        <a:rPr lang="en-US" altLang="zh-CN" dirty="0"/>
                        <a:t>&lt;60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778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26347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156183"/>
                  </a:ext>
                </a:extLst>
              </a:tr>
              <a:tr h="578406">
                <a:tc>
                  <a:txBody>
                    <a:bodyPr/>
                    <a:lstStyle/>
                    <a:p>
                      <a:r>
                        <a:rPr lang="en-US" altLang="zh-CN" dirty="0"/>
                        <a:t>50&lt;</a:t>
                      </a:r>
                      <a:r>
                        <a:rPr lang="en-US" altLang="zh-CN" dirty="0" err="1"/>
                        <a:t>m_ll</a:t>
                      </a:r>
                      <a:r>
                        <a:rPr lang="en-US" altLang="zh-CN" dirty="0"/>
                        <a:t>&lt;120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highlight>
                            <a:srgbClr val="FFFF00"/>
                          </a:highlight>
                        </a:rPr>
                        <a:t>90</a:t>
                      </a:r>
                      <a:endParaRPr lang="zh-CN" alt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26324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71956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/>
                        <a:t>selected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highlight>
                            <a:srgbClr val="FFFF00"/>
                          </a:highlight>
                        </a:rPr>
                        <a:t>90</a:t>
                      </a:r>
                      <a:endParaRPr lang="zh-CN" alt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26324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519313"/>
                  </a:ext>
                </a:extLst>
              </a:tr>
              <a:tr h="491497">
                <a:tc>
                  <a:txBody>
                    <a:bodyPr/>
                    <a:lstStyle/>
                    <a:p>
                      <a:r>
                        <a:rPr lang="en-US" altLang="zh-CN" dirty="0"/>
                        <a:t>eff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0.0193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0.0424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0.0229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0.0192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0.0353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highlight>
                            <a:srgbClr val="FFFF00"/>
                          </a:highlight>
                        </a:rPr>
                        <a:t>0.002</a:t>
                      </a:r>
                      <a:endParaRPr lang="zh-CN" alt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0.658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82030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8C3492-DB5C-4F5B-996A-D49E1BD4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6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E8C7E6-9472-4652-8BE9-BD8AD9A53822}"/>
              </a:ext>
            </a:extLst>
          </p:cNvPr>
          <p:cNvSpPr txBox="1"/>
          <p:nvPr/>
        </p:nvSpPr>
        <p:spPr>
          <a:xfrm>
            <a:off x="243736" y="278973"/>
            <a:ext cx="1091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Fitting performance in </a:t>
            </a:r>
            <a:r>
              <a:rPr lang="en-US" altLang="zh-CN" sz="3600" dirty="0" err="1">
                <a:latin typeface="Bodoni MT" panose="02070603080606020203" pitchFamily="18" charset="0"/>
              </a:rPr>
              <a:t>MuID</a:t>
            </a:r>
            <a:r>
              <a:rPr lang="en-US" altLang="zh-CN" sz="3600" dirty="0">
                <a:latin typeface="Bodoni MT" panose="02070603080606020203" pitchFamily="18" charset="0"/>
              </a:rPr>
              <a:t>, Error(</a:t>
            </a:r>
            <a:r>
              <a:rPr lang="en-US" altLang="zh-CN" sz="3600" dirty="0" err="1">
                <a:latin typeface="Bodoni MT" panose="02070603080606020203" pitchFamily="18" charset="0"/>
              </a:rPr>
              <a:t>mH</a:t>
            </a:r>
            <a:r>
              <a:rPr lang="en-US" altLang="zh-CN" sz="3600" dirty="0">
                <a:latin typeface="Bodoni MT" panose="02070603080606020203" pitchFamily="18" charset="0"/>
              </a:rPr>
              <a:t>=125)=1.7MeV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D50EEE5-5148-4708-AA8A-23C9128C42F7}"/>
              </a:ext>
            </a:extLst>
          </p:cNvPr>
          <p:cNvSpPr txBox="1"/>
          <p:nvPr/>
        </p:nvSpPr>
        <p:spPr>
          <a:xfrm>
            <a:off x="7442642" y="5420562"/>
            <a:ext cx="428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Bodoni MT" panose="02070603080606020203" pitchFamily="18" charset="0"/>
              </a:rPr>
              <a:t>ToyMC</a:t>
            </a:r>
            <a:r>
              <a:rPr lang="en-US" altLang="zh-CN" sz="3600" dirty="0">
                <a:latin typeface="Bodoni MT" panose="02070603080606020203" pitchFamily="18" charset="0"/>
              </a:rPr>
              <a:t>(Fix </a:t>
            </a:r>
            <a:r>
              <a:rPr lang="en-US" altLang="zh-CN" sz="3600" dirty="0" err="1">
                <a:latin typeface="Bodoni MT" panose="02070603080606020203" pitchFamily="18" charset="0"/>
              </a:rPr>
              <a:t>mH</a:t>
            </a:r>
            <a:r>
              <a:rPr lang="en-US" altLang="zh-CN" sz="3600" dirty="0">
                <a:latin typeface="Bodoni MT" panose="02070603080606020203" pitchFamily="18" charset="0"/>
              </a:rPr>
              <a:t>=125)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A26972-4044-4D9C-9AE9-34EAA7894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9" y="1011613"/>
            <a:ext cx="5768200" cy="432264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C6B5FA4-B796-4D35-9B2E-46050DF8108C}"/>
              </a:ext>
            </a:extLst>
          </p:cNvPr>
          <p:cNvSpPr txBox="1"/>
          <p:nvPr/>
        </p:nvSpPr>
        <p:spPr>
          <a:xfrm>
            <a:off x="2607733" y="5420563"/>
            <a:ext cx="240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simulation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C833BB-6CF9-486B-B1A8-8A607845B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39" y="1169358"/>
            <a:ext cx="5544091" cy="4164896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2AD38C29-1C05-4E37-A4AD-21159F4E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7E9CF2-734B-4EE9-980E-6FA3C6D2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DA776F-C6EE-438C-B1AB-7A7DE0BB660C}"/>
              </a:ext>
            </a:extLst>
          </p:cNvPr>
          <p:cNvSpPr txBox="1"/>
          <p:nvPr/>
        </p:nvSpPr>
        <p:spPr>
          <a:xfrm>
            <a:off x="243736" y="278973"/>
            <a:ext cx="1091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Bodoni MT" panose="02070603080606020203" pitchFamily="18" charset="0"/>
              </a:rPr>
              <a:t>GenFilter</a:t>
            </a:r>
            <a:r>
              <a:rPr lang="en-US" altLang="zh-CN" sz="3600" dirty="0">
                <a:latin typeface="Bodoni MT" panose="02070603080606020203" pitchFamily="18" charset="0"/>
              </a:rPr>
              <a:t> Selections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0C053B3D-55D1-4D75-87AD-43F5654F1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60509"/>
              </p:ext>
            </p:extLst>
          </p:nvPr>
        </p:nvGraphicFramePr>
        <p:xfrm>
          <a:off x="2261938" y="1422310"/>
          <a:ext cx="80328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440">
                  <a:extLst>
                    <a:ext uri="{9D8B030D-6E8A-4147-A177-3AD203B41FA5}">
                      <a16:colId xmlns:a16="http://schemas.microsoft.com/office/drawing/2014/main" val="1331140684"/>
                    </a:ext>
                  </a:extLst>
                </a:gridCol>
                <a:gridCol w="4098376">
                  <a:extLst>
                    <a:ext uri="{9D8B030D-6E8A-4147-A177-3AD203B41FA5}">
                      <a16:colId xmlns:a16="http://schemas.microsoft.com/office/drawing/2014/main" val="8994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Reco</a:t>
                      </a:r>
                      <a:r>
                        <a:rPr lang="en-US" altLang="zh-CN" dirty="0"/>
                        <a:t>-level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Gen-level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328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 muons (20&lt;p&lt;80)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 muons (18&lt;p&lt;82)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76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110&lt;recoil mass&lt;150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108&lt;recoil mass&lt;152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65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MissingEZ</a:t>
                      </a:r>
                      <a:r>
                        <a:rPr lang="en-US" altLang="zh-CN" dirty="0"/>
                        <a:t>&lt;50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33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E_ll</a:t>
                      </a:r>
                      <a:r>
                        <a:rPr lang="en-US" altLang="zh-CN" dirty="0"/>
                        <a:t>&lt;110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E_ll</a:t>
                      </a:r>
                      <a:r>
                        <a:rPr lang="en-US" altLang="zh-CN" dirty="0"/>
                        <a:t>&lt;112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4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20&lt;</a:t>
                      </a:r>
                      <a:r>
                        <a:rPr lang="en-US" altLang="zh-CN" dirty="0" err="1"/>
                        <a:t>P_ll</a:t>
                      </a:r>
                      <a:r>
                        <a:rPr lang="en-US" altLang="zh-CN" dirty="0"/>
                        <a:t>&lt;60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18&lt;</a:t>
                      </a:r>
                      <a:r>
                        <a:rPr lang="en-US" altLang="zh-CN" dirty="0" err="1"/>
                        <a:t>P_ll</a:t>
                      </a:r>
                      <a:r>
                        <a:rPr lang="en-US" altLang="zh-CN" dirty="0"/>
                        <a:t>&lt;62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42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50&lt;</a:t>
                      </a:r>
                      <a:r>
                        <a:rPr lang="en-US" altLang="zh-CN" dirty="0" err="1"/>
                        <a:t>m_ll</a:t>
                      </a:r>
                      <a:r>
                        <a:rPr lang="en-US" altLang="zh-CN" dirty="0"/>
                        <a:t>&lt;120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48&lt;</a:t>
                      </a:r>
                      <a:r>
                        <a:rPr lang="en-US" altLang="zh-CN" dirty="0" err="1"/>
                        <a:t>m_ll</a:t>
                      </a:r>
                      <a:r>
                        <a:rPr lang="en-US" altLang="zh-CN" dirty="0"/>
                        <a:t>&lt;122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767927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96C4FE7B-DF8E-42FB-9565-E79DAB7F0113}"/>
              </a:ext>
            </a:extLst>
          </p:cNvPr>
          <p:cNvSpPr txBox="1"/>
          <p:nvPr/>
        </p:nvSpPr>
        <p:spPr>
          <a:xfrm>
            <a:off x="438469" y="4664050"/>
            <a:ext cx="11753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Bodoni MT" panose="02070603080606020203" pitchFamily="18" charset="0"/>
              </a:rPr>
              <a:t>Inputs: /</a:t>
            </a:r>
            <a:r>
              <a:rPr lang="en-US" altLang="zh-CN" sz="2800" dirty="0" err="1">
                <a:latin typeface="Bodoni MT" panose="02070603080606020203" pitchFamily="18" charset="0"/>
              </a:rPr>
              <a:t>cefs</a:t>
            </a:r>
            <a:r>
              <a:rPr lang="en-US" altLang="zh-CN" sz="2800" dirty="0">
                <a:latin typeface="Bodoni MT" panose="02070603080606020203" pitchFamily="18" charset="0"/>
              </a:rPr>
              <a:t>/data/</a:t>
            </a:r>
            <a:r>
              <a:rPr lang="en-US" altLang="zh-CN" sz="2800" dirty="0" err="1">
                <a:latin typeface="Bodoni MT" panose="02070603080606020203" pitchFamily="18" charset="0"/>
              </a:rPr>
              <a:t>stdhep</a:t>
            </a:r>
            <a:r>
              <a:rPr lang="en-US" altLang="zh-CN" sz="2800" dirty="0">
                <a:latin typeface="Bodoni MT" panose="02070603080606020203" pitchFamily="18" charset="0"/>
              </a:rPr>
              <a:t>/CEPC240/2fermions/E240.Pe2e2.e0.p0.whizard195/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2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919B46-32D4-41B8-B5A9-BCBC7A8A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F4E7-5FAE-4044-AF63-D36936EC576A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FCF9E18-D5D1-49B5-9E49-ACC321A2CF5C}"/>
              </a:ext>
            </a:extLst>
          </p:cNvPr>
          <p:cNvSpPr txBox="1"/>
          <p:nvPr/>
        </p:nvSpPr>
        <p:spPr>
          <a:xfrm>
            <a:off x="195610" y="136525"/>
            <a:ext cx="1091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Bodoni MT" panose="02070603080606020203" pitchFamily="18" charset="0"/>
              </a:rPr>
              <a:t>GenFilter</a:t>
            </a:r>
            <a:r>
              <a:rPr lang="en-US" altLang="zh-CN" sz="3600" dirty="0">
                <a:latin typeface="Bodoni MT" panose="02070603080606020203" pitchFamily="18" charset="0"/>
              </a:rPr>
              <a:t> outputs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9E18928-0C92-4BF5-B2C9-0376BF728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 r="1388" b="5000"/>
          <a:stretch/>
        </p:blipFill>
        <p:spPr>
          <a:xfrm>
            <a:off x="2411672" y="1445227"/>
            <a:ext cx="6953709" cy="13282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E0D0758-D255-49E2-B870-894BB39BDC1A}"/>
              </a:ext>
            </a:extLst>
          </p:cNvPr>
          <p:cNvSpPr txBox="1"/>
          <p:nvPr/>
        </p:nvSpPr>
        <p:spPr>
          <a:xfrm>
            <a:off x="1129884" y="3046383"/>
            <a:ext cx="1022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Bodoni MT" panose="02070603080606020203" pitchFamily="18" charset="0"/>
              </a:rPr>
              <a:t>Adding </a:t>
            </a:r>
            <a:r>
              <a:rPr lang="en-US" altLang="zh-CN" sz="2800" dirty="0" err="1">
                <a:latin typeface="Bodoni MT" panose="02070603080606020203" pitchFamily="18" charset="0"/>
              </a:rPr>
              <a:t>MissingEZ</a:t>
            </a:r>
            <a:r>
              <a:rPr lang="en-US" altLang="zh-CN" sz="2800" dirty="0">
                <a:latin typeface="Bodoni MT" panose="02070603080606020203" pitchFamily="18" charset="0"/>
              </a:rPr>
              <a:t> cut in </a:t>
            </a:r>
            <a:r>
              <a:rPr lang="en-US" altLang="zh-CN" sz="2800" dirty="0" err="1">
                <a:latin typeface="Bodoni MT" panose="02070603080606020203" pitchFamily="18" charset="0"/>
              </a:rPr>
              <a:t>reco</a:t>
            </a:r>
            <a:r>
              <a:rPr lang="en-US" altLang="zh-CN" sz="2800" dirty="0">
                <a:latin typeface="Bodoni MT" panose="02070603080606020203" pitchFamily="18" charset="0"/>
              </a:rPr>
              <a:t>-level, ~5000 </a:t>
            </a:r>
            <a:r>
              <a:rPr lang="en-US" altLang="zh-CN" sz="2800" dirty="0" err="1">
                <a:latin typeface="Bodoni MT" panose="02070603080606020203" pitchFamily="18" charset="0"/>
              </a:rPr>
              <a:t>evts</a:t>
            </a:r>
            <a:r>
              <a:rPr lang="en-US" altLang="zh-CN" sz="2800" dirty="0">
                <a:latin typeface="Bodoni MT" panose="02070603080606020203" pitchFamily="18" charset="0"/>
              </a:rPr>
              <a:t> left.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50799CE-ABC6-4370-8B41-539C262A8BAD}"/>
              </a:ext>
            </a:extLst>
          </p:cNvPr>
          <p:cNvSpPr txBox="1"/>
          <p:nvPr/>
        </p:nvSpPr>
        <p:spPr>
          <a:xfrm>
            <a:off x="1129884" y="3643666"/>
            <a:ext cx="1022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Bodoni MT" panose="02070603080606020203" pitchFamily="18" charset="0"/>
              </a:rPr>
              <a:t>For 50 bins, ~100 </a:t>
            </a:r>
            <a:r>
              <a:rPr lang="en-US" altLang="zh-CN" sz="2800" dirty="0" err="1">
                <a:latin typeface="Bodoni MT" panose="02070603080606020203" pitchFamily="18" charset="0"/>
              </a:rPr>
              <a:t>evts</a:t>
            </a:r>
            <a:r>
              <a:rPr lang="en-US" altLang="zh-CN" sz="2800" dirty="0">
                <a:latin typeface="Bodoni MT" panose="02070603080606020203" pitchFamily="18" charset="0"/>
              </a:rPr>
              <a:t> in each bin, will give better statistic errors.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1AD393B-C2FB-491E-858D-F9F6CDE5EF5E}"/>
              </a:ext>
            </a:extLst>
          </p:cNvPr>
          <p:cNvSpPr txBox="1"/>
          <p:nvPr/>
        </p:nvSpPr>
        <p:spPr>
          <a:xfrm>
            <a:off x="1129884" y="4513820"/>
            <a:ext cx="1022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Bodoni MT" panose="02070603080606020203" pitchFamily="18" charset="0"/>
              </a:rPr>
              <a:t>Will produce new samples with the </a:t>
            </a:r>
            <a:r>
              <a:rPr lang="en-US" altLang="zh-CN" sz="2800" dirty="0" err="1">
                <a:latin typeface="Bodoni MT" panose="02070603080606020203" pitchFamily="18" charset="0"/>
              </a:rPr>
              <a:t>filted</a:t>
            </a:r>
            <a:r>
              <a:rPr lang="en-US" altLang="zh-CN" sz="2800" dirty="0">
                <a:latin typeface="Bodoni MT" panose="02070603080606020203" pitchFamily="18" charset="0"/>
              </a:rPr>
              <a:t> </a:t>
            </a:r>
            <a:r>
              <a:rPr lang="en-US" altLang="zh-CN" sz="2800" dirty="0" err="1">
                <a:latin typeface="Bodoni MT" panose="02070603080606020203" pitchFamily="18" charset="0"/>
              </a:rPr>
              <a:t>ee</a:t>
            </a:r>
            <a:r>
              <a:rPr lang="en-US" altLang="zh-CN" sz="2800" dirty="0">
                <a:latin typeface="Bodoni MT" panose="02070603080606020203" pitchFamily="18" charset="0"/>
              </a:rPr>
              <a:t>-&gt;</a:t>
            </a:r>
            <a:r>
              <a:rPr lang="en-US" altLang="zh-CN" sz="2800" dirty="0" err="1">
                <a:latin typeface="Bodoni MT" panose="02070603080606020203" pitchFamily="18" charset="0"/>
              </a:rPr>
              <a:t>mumu</a:t>
            </a:r>
            <a:r>
              <a:rPr lang="en-US" altLang="zh-CN" sz="2800" dirty="0">
                <a:latin typeface="Bodoni MT" panose="02070603080606020203" pitchFamily="18" charset="0"/>
              </a:rPr>
              <a:t> samples.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7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528</Words>
  <Application>Microsoft Office PowerPoint</Application>
  <PresentationFormat>宽屏</PresentationFormat>
  <Paragraphs>169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Bodoni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yuji</dc:creator>
  <cp:lastModifiedBy>yuji</cp:lastModifiedBy>
  <cp:revision>24</cp:revision>
  <dcterms:created xsi:type="dcterms:W3CDTF">2025-03-24T05:21:58Z</dcterms:created>
  <dcterms:modified xsi:type="dcterms:W3CDTF">2025-05-09T05:38:47Z</dcterms:modified>
</cp:coreProperties>
</file>