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2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3" autoAdjust="0"/>
    <p:restoredTop sz="94660"/>
  </p:normalViewPr>
  <p:slideViewPr>
    <p:cSldViewPr snapToGrid="0">
      <p:cViewPr varScale="1">
        <p:scale>
          <a:sx n="85" d="100"/>
          <a:sy n="85" d="100"/>
        </p:scale>
        <p:origin x="68" y="4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BC528D-4F66-4452-A7B3-1E64AFF985C3}" type="datetimeFigureOut">
              <a:rPr lang="zh-CN" altLang="en-US" smtClean="0"/>
              <a:t>2025/5/9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2F14EB-BD0C-4E3D-8292-716F50E891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5140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516EEF1-934A-449B-35F1-0A6E1D83B9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7342595-0E4F-258A-812D-444499DB66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356460D-E874-36F9-6614-9A5D184D8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62307-C9A7-4377-94B3-16A1B807B8E8}" type="datetimeFigureOut">
              <a:rPr lang="zh-CN" altLang="en-US" smtClean="0"/>
              <a:t>2025/5/9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43930A7-3AB2-8F58-6C4F-E054EBB27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2C39B73-1891-2BFE-D3AF-7DC882F4E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CE1D6-2B18-485F-B1F2-50D589C243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0868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D4B7FA-80B0-7799-BFD5-D1FF75706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B734F49-1AEF-6405-B13B-619DA7980D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C65A59-31AE-5F42-F371-5799ADF1B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62307-C9A7-4377-94B3-16A1B807B8E8}" type="datetimeFigureOut">
              <a:rPr lang="zh-CN" altLang="en-US" smtClean="0"/>
              <a:t>2025/5/9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4053C2E-B4A8-2AA0-A49D-4B1C736E4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EE6FE44-416E-77A5-492E-AD97D3055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CE1D6-2B18-485F-B1F2-50D589C243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1642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B4F9718-9F59-A92B-8321-E51B717D58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C49A305-A2B6-E0DE-C3AC-52A7A33194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BA8DD7A-86F0-67EF-1372-60932C662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62307-C9A7-4377-94B3-16A1B807B8E8}" type="datetimeFigureOut">
              <a:rPr lang="zh-CN" altLang="en-US" smtClean="0"/>
              <a:t>2025/5/9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284DA6A-7A82-B8F2-C60C-EEDBCF11B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2879F6E-23A5-F83B-6CA4-F0EC766FD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CE1D6-2B18-485F-B1F2-50D589C243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2805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72AB01E-0C0A-1AE7-94E6-CAAB54B82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5FFAD3C-F09B-6D7D-8619-5BFFEBE121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1F63A41-8817-88F1-958F-6A7A9101D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62307-C9A7-4377-94B3-16A1B807B8E8}" type="datetimeFigureOut">
              <a:rPr lang="zh-CN" altLang="en-US" smtClean="0"/>
              <a:t>2025/5/9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748DB81-73FB-D01A-A129-32C6F565E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6AF2086-86F6-EFA3-847E-0A4B80F6D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CE1D6-2B18-485F-B1F2-50D589C243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5774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E054F6F-D174-CE96-4B1F-6DBE1F1FE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FA9D0C3-9A93-2301-0FC6-5148D9E3CB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8F5DD02-9000-7612-BFD7-CE9CBE3B3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62307-C9A7-4377-94B3-16A1B807B8E8}" type="datetimeFigureOut">
              <a:rPr lang="zh-CN" altLang="en-US" smtClean="0"/>
              <a:t>2025/5/9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84BF9A2-F102-C019-27ED-250635C97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C4B017B-E26D-946A-E0A0-078BA53B1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CE1D6-2B18-485F-B1F2-50D589C243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9962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51318BF-835D-920A-4590-9326D1399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41C23E3-5744-5471-12A0-1F9B968659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8FB9666-49EE-C690-5F54-D90229F143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9E16651-6CAF-B16A-AB67-2A287CA50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62307-C9A7-4377-94B3-16A1B807B8E8}" type="datetimeFigureOut">
              <a:rPr lang="zh-CN" altLang="en-US" smtClean="0"/>
              <a:t>2025/5/9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BAC6853-6A02-B7B2-F652-B53F7D713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D7924D1-5C40-19C9-9609-324952B28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CE1D6-2B18-485F-B1F2-50D589C243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7314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CC8EFC4-B80F-7289-492E-7D44D580F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0D7622C-314E-5068-B4D4-85A243215E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A1263CB-5D1A-F5CC-893D-BC08F90BEB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BA9A3AAC-F7BE-46AC-00DD-D72D43712A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C9D66BC-4F71-7225-ECAB-4D967249BF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80B86F91-AAAE-3365-0BAA-A4A7A3D0E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62307-C9A7-4377-94B3-16A1B807B8E8}" type="datetimeFigureOut">
              <a:rPr lang="zh-CN" altLang="en-US" smtClean="0"/>
              <a:t>2025/5/9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CE20C898-88C3-E8BA-143A-C7E15B8FA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BAA5D65B-B424-EF07-0F9C-3D33036AF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CE1D6-2B18-485F-B1F2-50D589C243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9552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B1DD390-C028-26EE-7BFB-269103373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3586E97-0379-E19A-D93B-588B568C4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62307-C9A7-4377-94B3-16A1B807B8E8}" type="datetimeFigureOut">
              <a:rPr lang="zh-CN" altLang="en-US" smtClean="0"/>
              <a:t>2025/5/9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7293DCD-F4B8-1AC7-4A6B-0D0BDDB21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C6050E6-5349-E2D6-B7BA-7751AB2E3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CE1D6-2B18-485F-B1F2-50D589C243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5074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8280899-EE54-6F3C-FBC8-8018CAE3B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62307-C9A7-4377-94B3-16A1B807B8E8}" type="datetimeFigureOut">
              <a:rPr lang="zh-CN" altLang="en-US" smtClean="0"/>
              <a:t>2025/5/9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4D6C409-06CA-85CA-4B16-9B9463A2C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29C46F0-8864-B6B6-56E9-B40706E82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CE1D6-2B18-485F-B1F2-50D589C243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0895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F3B0250-61DC-BD30-259B-D488DB590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5A48766-3E41-A562-1157-FDB9CF0BED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2180A81-8364-9806-541B-6F131D9E7C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5D7AB7E-F9FD-B3AF-93E2-A1CFBB9E9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62307-C9A7-4377-94B3-16A1B807B8E8}" type="datetimeFigureOut">
              <a:rPr lang="zh-CN" altLang="en-US" smtClean="0"/>
              <a:t>2025/5/9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6579BFC-3ED9-1F43-3C25-25EF42767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A7EC8E9-5DD0-0294-EC62-396E1B84E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CE1D6-2B18-485F-B1F2-50D589C243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583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64D293E-FE8B-2DAE-5DD8-E4D00FA6C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5D5DCFF5-02B8-F005-E39C-960F9B8D70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31E583D-C05C-9992-F4F6-4979E13602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7532E90-55FD-1810-F081-3BAF215BB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62307-C9A7-4377-94B3-16A1B807B8E8}" type="datetimeFigureOut">
              <a:rPr lang="zh-CN" altLang="en-US" smtClean="0"/>
              <a:t>2025/5/9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71EEDFC-2B4E-4B7E-C037-7D5DA00A3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4A569B1-E35A-4007-AA68-F66DF912B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CE1D6-2B18-485F-B1F2-50D589C243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3583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D1B967E8-2CEE-7C31-7AB7-28EF6A132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0914D20-8EC9-E457-DE0C-01A318764D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DEAAC23-6E6E-280C-7BB7-F3298A4273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C62307-C9A7-4377-94B3-16A1B807B8E8}" type="datetimeFigureOut">
              <a:rPr lang="zh-CN" altLang="en-US" smtClean="0"/>
              <a:t>2025/5/9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C56D981-2E3F-5599-F957-CEA594A218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606C10A-DC03-15DA-22D4-C937B7E8BE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6CE1D6-2B18-485F-B1F2-50D589C243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7790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AB1595-D280-FB39-E578-46656124746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Group Meeting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45D36D6-00FB-AD37-01B8-1E2AC1DC01F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邹世明</a:t>
            </a:r>
            <a:endParaRPr lang="en-US" altLang="zh-CN" dirty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2025/05/09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0525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A6AA9336-9ACF-CE24-0495-D2AC5B515B19}"/>
              </a:ext>
            </a:extLst>
          </p:cNvPr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latin typeface="宋体" panose="02010600030101010101" pitchFamily="2" charset="-122"/>
                <a:ea typeface="宋体" panose="02010600030101010101" pitchFamily="2" charset="-122"/>
              </a:rPr>
              <a:t>耦合器件测试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B61EE82F-885A-1ABA-C967-25D6EF66C8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02" b="22944"/>
          <a:stretch/>
        </p:blipFill>
        <p:spPr>
          <a:xfrm>
            <a:off x="275303" y="1075505"/>
            <a:ext cx="3946375" cy="155487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017E44BA-9B1D-3B6E-2A77-0495E1F5E4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92" t="39117" r="29799" b="33509"/>
          <a:stretch/>
        </p:blipFill>
        <p:spPr>
          <a:xfrm>
            <a:off x="275303" y="3003592"/>
            <a:ext cx="3874426" cy="1877245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A02D9CDC-71F8-21B8-CD04-E054B990A5CD}"/>
              </a:ext>
            </a:extLst>
          </p:cNvPr>
          <p:cNvSpPr txBox="1"/>
          <p:nvPr/>
        </p:nvSpPr>
        <p:spPr>
          <a:xfrm>
            <a:off x="275303" y="5097317"/>
            <a:ext cx="3542543" cy="1273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减小了光纤与</a:t>
            </a:r>
            <a:r>
              <a:rPr lang="en-US" altLang="zh-CN" dirty="0" err="1">
                <a:latin typeface="宋体" panose="02010600030101010101" pitchFamily="2" charset="-122"/>
                <a:ea typeface="宋体" panose="02010600030101010101" pitchFamily="2" charset="-122"/>
              </a:rPr>
              <a:t>SiPM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的距离</a:t>
            </a:r>
            <a:endParaRPr lang="en-US" altLang="zh-CN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加固了上支撑器件</a:t>
            </a:r>
            <a:endParaRPr lang="en-US" altLang="zh-CN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可用胶水进行固定</a:t>
            </a:r>
            <a:endParaRPr lang="en-US" altLang="zh-CN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6B7F3B11-99FB-262A-2BA0-CE9BE34981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3120" y="646331"/>
            <a:ext cx="6655142" cy="5112013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AA27BC28-D6AC-7F69-3652-DA416EF46357}"/>
              </a:ext>
            </a:extLst>
          </p:cNvPr>
          <p:cNvSpPr txBox="1"/>
          <p:nvPr/>
        </p:nvSpPr>
        <p:spPr>
          <a:xfrm>
            <a:off x="6044529" y="6001860"/>
            <a:ext cx="5413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四根相同处理的塑闪在最远端的效率随阈值分布。</a:t>
            </a:r>
          </a:p>
        </p:txBody>
      </p:sp>
    </p:spTree>
    <p:extLst>
      <p:ext uri="{BB962C8B-B14F-4D97-AF65-F5344CB8AC3E}">
        <p14:creationId xmlns:p14="http://schemas.microsoft.com/office/powerpoint/2010/main" val="3080506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169F0294-50B2-82EC-3392-4DD04573743B}"/>
              </a:ext>
            </a:extLst>
          </p:cNvPr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latin typeface="宋体" panose="02010600030101010101" pitchFamily="2" charset="-122"/>
                <a:ea typeface="宋体" panose="02010600030101010101" pitchFamily="2" charset="-122"/>
              </a:rPr>
              <a:t>耦合器件测试</a:t>
            </a:r>
            <a:r>
              <a:rPr lang="en-US" altLang="zh-CN" sz="3600" dirty="0">
                <a:latin typeface="宋体" panose="02010600030101010101" pitchFamily="2" charset="-122"/>
                <a:ea typeface="宋体" panose="02010600030101010101" pitchFamily="2" charset="-122"/>
              </a:rPr>
              <a:t>-</a:t>
            </a:r>
            <a:r>
              <a:rPr lang="zh-CN" altLang="en-US" sz="3600" dirty="0">
                <a:latin typeface="宋体" panose="02010600030101010101" pitchFamily="2" charset="-122"/>
                <a:ea typeface="宋体" panose="02010600030101010101" pitchFamily="2" charset="-122"/>
              </a:rPr>
              <a:t>其他位置效率分布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EAC772D8-546F-8623-C26B-5443CB49A3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20" y="1018057"/>
            <a:ext cx="2983780" cy="243602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A3491B38-4A10-9A6C-1257-94C6210B65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2220" y="1018057"/>
            <a:ext cx="2983780" cy="241094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174ECCB5-7D9B-C6DA-93AE-75E296B250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9422" y="1018057"/>
            <a:ext cx="2983780" cy="243906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1AA38724-39CA-FF85-C9CD-1532ED3CA1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06622" y="1018057"/>
            <a:ext cx="2983780" cy="2410942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E020BB2E-99F1-FA02-0506-A2C76F1350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019" y="4111366"/>
            <a:ext cx="2983781" cy="2363258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E088E256-67B6-EBE5-AC4E-F7F52A31D1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0" y="4102238"/>
            <a:ext cx="3010622" cy="2442112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F60C8915-2D84-5B75-773F-90D3380D132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06622" y="4111366"/>
            <a:ext cx="2983781" cy="2439067"/>
          </a:xfrm>
          <a:prstGeom prst="rect">
            <a:avLst/>
          </a:prstGeom>
        </p:spPr>
      </p:pic>
      <p:sp>
        <p:nvSpPr>
          <p:cNvPr id="21" name="文本框 20">
            <a:extLst>
              <a:ext uri="{FF2B5EF4-FFF2-40B4-BE49-F238E27FC236}">
                <a16:creationId xmlns:a16="http://schemas.microsoft.com/office/drawing/2014/main" id="{B30D6885-3D81-961C-CD13-24C0E390010B}"/>
              </a:ext>
            </a:extLst>
          </p:cNvPr>
          <p:cNvSpPr txBox="1"/>
          <p:nvPr/>
        </p:nvSpPr>
        <p:spPr>
          <a:xfrm>
            <a:off x="1403350" y="705022"/>
            <a:ext cx="793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222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cm</a:t>
            </a:r>
            <a:endParaRPr lang="zh-CN" altLang="en-US" b="1" dirty="0">
              <a:solidFill>
                <a:srgbClr val="2222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5BD471B2-40CC-69BC-0161-3602B6667E52}"/>
              </a:ext>
            </a:extLst>
          </p:cNvPr>
          <p:cNvSpPr txBox="1"/>
          <p:nvPr/>
        </p:nvSpPr>
        <p:spPr>
          <a:xfrm>
            <a:off x="4387130" y="705022"/>
            <a:ext cx="793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222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cm</a:t>
            </a:r>
            <a:endParaRPr lang="zh-CN" altLang="en-US" b="1" dirty="0">
              <a:solidFill>
                <a:srgbClr val="2222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112F2FFC-E15E-9534-3588-9A2946A3C6C7}"/>
              </a:ext>
            </a:extLst>
          </p:cNvPr>
          <p:cNvSpPr txBox="1"/>
          <p:nvPr/>
        </p:nvSpPr>
        <p:spPr>
          <a:xfrm>
            <a:off x="7384330" y="705022"/>
            <a:ext cx="793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222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 cm</a:t>
            </a:r>
            <a:endParaRPr lang="zh-CN" altLang="en-US" b="1" dirty="0">
              <a:solidFill>
                <a:srgbClr val="2222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4B996E4B-B176-BBB7-0C29-4E5631D6D7C5}"/>
              </a:ext>
            </a:extLst>
          </p:cNvPr>
          <p:cNvSpPr txBox="1"/>
          <p:nvPr/>
        </p:nvSpPr>
        <p:spPr>
          <a:xfrm>
            <a:off x="10368110" y="705022"/>
            <a:ext cx="793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222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 cm</a:t>
            </a:r>
            <a:endParaRPr lang="zh-CN" altLang="en-US" b="1" dirty="0">
              <a:solidFill>
                <a:srgbClr val="2222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B9032E4A-E518-EDF8-3FC6-A6A68A630505}"/>
              </a:ext>
            </a:extLst>
          </p:cNvPr>
          <p:cNvSpPr txBox="1"/>
          <p:nvPr/>
        </p:nvSpPr>
        <p:spPr>
          <a:xfrm>
            <a:off x="1403350" y="3742034"/>
            <a:ext cx="793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222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 cm</a:t>
            </a:r>
            <a:endParaRPr lang="zh-CN" altLang="en-US" b="1" dirty="0">
              <a:solidFill>
                <a:srgbClr val="2222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AF0674B8-0D1A-F460-BE74-20EC7426A963}"/>
              </a:ext>
            </a:extLst>
          </p:cNvPr>
          <p:cNvSpPr txBox="1"/>
          <p:nvPr/>
        </p:nvSpPr>
        <p:spPr>
          <a:xfrm>
            <a:off x="4387130" y="3742034"/>
            <a:ext cx="793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222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95 cm</a:t>
            </a:r>
            <a:endParaRPr lang="zh-CN" altLang="en-US" b="1" dirty="0">
              <a:solidFill>
                <a:srgbClr val="2222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1853B275-8C4A-0342-C244-3B3E421F2DF9}"/>
              </a:ext>
            </a:extLst>
          </p:cNvPr>
          <p:cNvSpPr txBox="1"/>
          <p:nvPr/>
        </p:nvSpPr>
        <p:spPr>
          <a:xfrm>
            <a:off x="7384330" y="3742034"/>
            <a:ext cx="953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222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115 cm</a:t>
            </a:r>
            <a:endParaRPr lang="zh-CN" altLang="en-US" b="1" dirty="0">
              <a:solidFill>
                <a:srgbClr val="2222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B3821B14-92ED-0B84-B2E7-2498F31A0325}"/>
              </a:ext>
            </a:extLst>
          </p:cNvPr>
          <p:cNvSpPr txBox="1"/>
          <p:nvPr/>
        </p:nvSpPr>
        <p:spPr>
          <a:xfrm>
            <a:off x="10368110" y="3742034"/>
            <a:ext cx="1036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222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135 cm</a:t>
            </a:r>
            <a:endParaRPr lang="zh-CN" altLang="en-US" b="1" dirty="0">
              <a:solidFill>
                <a:srgbClr val="2222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" name="图片 29">
            <a:extLst>
              <a:ext uri="{FF2B5EF4-FFF2-40B4-BE49-F238E27FC236}">
                <a16:creationId xmlns:a16="http://schemas.microsoft.com/office/drawing/2014/main" id="{D52EC810-FA16-81B4-96A4-158A1CF86ED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98800" y="4102239"/>
            <a:ext cx="3010622" cy="2372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9840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8D06D6A1-0210-3A5C-A682-AC877CE0F370}"/>
              </a:ext>
            </a:extLst>
          </p:cNvPr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latin typeface="宋体" panose="02010600030101010101" pitchFamily="2" charset="-122"/>
                <a:ea typeface="宋体" panose="02010600030101010101" pitchFamily="2" charset="-122"/>
              </a:rPr>
              <a:t>耦合器件测试</a:t>
            </a:r>
            <a:r>
              <a:rPr lang="en-US" altLang="zh-CN" sz="3600" dirty="0">
                <a:latin typeface="宋体" panose="02010600030101010101" pitchFamily="2" charset="-122"/>
                <a:ea typeface="宋体" panose="02010600030101010101" pitchFamily="2" charset="-122"/>
              </a:rPr>
              <a:t>-</a:t>
            </a:r>
            <a:r>
              <a:rPr lang="zh-CN" altLang="en-US" sz="3600" dirty="0">
                <a:latin typeface="宋体" panose="02010600030101010101" pitchFamily="2" charset="-122"/>
                <a:ea typeface="宋体" panose="02010600030101010101" pitchFamily="2" charset="-122"/>
              </a:rPr>
              <a:t>平均光子数以及时间分辨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3049A60B-73E8-248D-8FE1-0C59C69A4E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9500" y="1066800"/>
            <a:ext cx="5756043" cy="4181596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753587A2-7747-6F80-505C-8E6F048940F7}"/>
              </a:ext>
            </a:extLst>
          </p:cNvPr>
          <p:cNvSpPr txBox="1"/>
          <p:nvPr/>
        </p:nvSpPr>
        <p:spPr>
          <a:xfrm>
            <a:off x="7594600" y="5535515"/>
            <a:ext cx="3867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时间分辨基本保持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在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 ns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以内，且趋势基本一致。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A2EB750F-C89C-EA52-01A4-BBFD6C969F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657" y="981280"/>
            <a:ext cx="5756043" cy="4267116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0BCC3B5B-E710-B35B-B16D-9277B1D69211}"/>
              </a:ext>
            </a:extLst>
          </p:cNvPr>
          <p:cNvSpPr txBox="1"/>
          <p:nvPr/>
        </p:nvSpPr>
        <p:spPr>
          <a:xfrm>
            <a:off x="895350" y="5423304"/>
            <a:ext cx="4895850" cy="870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Scnt1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和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Scnt3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的平均光子数基本一致且效果最好。</a:t>
            </a:r>
            <a:endParaRPr lang="en-US" altLang="zh-CN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可能原因是这两根塑闪之前在内部塞过铝箔。</a:t>
            </a:r>
          </a:p>
        </p:txBody>
      </p:sp>
    </p:spTree>
    <p:extLst>
      <p:ext uri="{BB962C8B-B14F-4D97-AF65-F5344CB8AC3E}">
        <p14:creationId xmlns:p14="http://schemas.microsoft.com/office/powerpoint/2010/main" val="22896515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763C9E74-A4B1-D754-B6BA-DE2B814CFF2D}"/>
              </a:ext>
            </a:extLst>
          </p:cNvPr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latin typeface="宋体" panose="02010600030101010101" pitchFamily="2" charset="-122"/>
                <a:ea typeface="宋体" panose="02010600030101010101" pitchFamily="2" charset="-122"/>
              </a:rPr>
              <a:t>物理系实验室情况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85F74DF3-9985-E1DD-F898-FB9B5CDAC7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1" y="899582"/>
            <a:ext cx="3530600" cy="4707467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282226CD-0B28-13B9-E05A-7CBFEC9BDF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055" y="899582"/>
            <a:ext cx="3624845" cy="4707467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D103D2C1-C8E6-8A96-5F5D-9F88E38EC922}"/>
              </a:ext>
            </a:extLst>
          </p:cNvPr>
          <p:cNvSpPr/>
          <p:nvPr/>
        </p:nvSpPr>
        <p:spPr>
          <a:xfrm>
            <a:off x="393700" y="819150"/>
            <a:ext cx="7702550" cy="56769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D4CF79D8-B0BD-F390-987A-0DC806E922EA}"/>
              </a:ext>
            </a:extLst>
          </p:cNvPr>
          <p:cNvSpPr txBox="1"/>
          <p:nvPr/>
        </p:nvSpPr>
        <p:spPr>
          <a:xfrm>
            <a:off x="3203575" y="5958418"/>
            <a:ext cx="1857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焊台与耗材购买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57BC280C-47A2-0A07-A937-E8B147831B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32" r="3315"/>
          <a:stretch/>
        </p:blipFill>
        <p:spPr>
          <a:xfrm>
            <a:off x="8293101" y="899582"/>
            <a:ext cx="3698160" cy="4707467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DED3AF78-84E2-C136-7CE3-09F7DCEF6D9F}"/>
              </a:ext>
            </a:extLst>
          </p:cNvPr>
          <p:cNvSpPr txBox="1"/>
          <p:nvPr/>
        </p:nvSpPr>
        <p:spPr>
          <a:xfrm>
            <a:off x="9115425" y="5958418"/>
            <a:ext cx="2181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适用于机箱的线缆</a:t>
            </a:r>
          </a:p>
        </p:txBody>
      </p:sp>
    </p:spTree>
    <p:extLst>
      <p:ext uri="{BB962C8B-B14F-4D97-AF65-F5344CB8AC3E}">
        <p14:creationId xmlns:p14="http://schemas.microsoft.com/office/powerpoint/2010/main" val="22622673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30A5C1F9-5F37-0052-BB9F-0DC79FC0D75A}"/>
              </a:ext>
            </a:extLst>
          </p:cNvPr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latin typeface="宋体" panose="02010600030101010101" pitchFamily="2" charset="-122"/>
                <a:ea typeface="宋体" panose="02010600030101010101" pitchFamily="2" charset="-122"/>
              </a:rPr>
              <a:t>实验计划</a:t>
            </a:r>
            <a:r>
              <a:rPr lang="en-US" altLang="zh-CN" sz="3600" dirty="0">
                <a:latin typeface="宋体" panose="02010600030101010101" pitchFamily="2" charset="-122"/>
                <a:ea typeface="宋体" panose="02010600030101010101" pitchFamily="2" charset="-122"/>
              </a:rPr>
              <a:t>1-SiPM</a:t>
            </a:r>
            <a:r>
              <a:rPr lang="zh-CN" altLang="en-US" sz="3600" dirty="0">
                <a:latin typeface="宋体" panose="02010600030101010101" pitchFamily="2" charset="-122"/>
                <a:ea typeface="宋体" panose="02010600030101010101" pitchFamily="2" charset="-122"/>
              </a:rPr>
              <a:t>测试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F0884762-6FB6-5B0C-B542-D0FAA9DD82D0}"/>
              </a:ext>
            </a:extLst>
          </p:cNvPr>
          <p:cNvSpPr txBox="1"/>
          <p:nvPr/>
        </p:nvSpPr>
        <p:spPr>
          <a:xfrm>
            <a:off x="1012825" y="5664761"/>
            <a:ext cx="4019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42900">
              <a:buAutoNum type="arabicPeriod"/>
            </a:pP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利用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IV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曲线测量</a:t>
            </a:r>
            <a:r>
              <a:rPr lang="en-US" altLang="zh-CN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SiPM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的击穿电压。</a:t>
            </a:r>
            <a:endParaRPr lang="en-US" altLang="zh-CN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CAA5D526-0513-CF5F-9CC4-4699DB2D9D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71" y="985058"/>
            <a:ext cx="5408259" cy="4506883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3148A1D0-DC81-2991-14B0-3698472A5DB4}"/>
              </a:ext>
            </a:extLst>
          </p:cNvPr>
          <p:cNvSpPr/>
          <p:nvPr/>
        </p:nvSpPr>
        <p:spPr>
          <a:xfrm>
            <a:off x="171450" y="812800"/>
            <a:ext cx="5740400" cy="541655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BA36E589-4184-DC4E-341F-0DDDB5BA1012}"/>
              </a:ext>
            </a:extLst>
          </p:cNvPr>
          <p:cNvSpPr/>
          <p:nvPr/>
        </p:nvSpPr>
        <p:spPr>
          <a:xfrm>
            <a:off x="6183930" y="812800"/>
            <a:ext cx="5740400" cy="541655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B593DEA2-CF2D-BD6D-FDB5-B02A796B0F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153" y="891487"/>
            <a:ext cx="2755898" cy="2414691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5900AC09-A642-6922-7A92-1C10F08F83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228" y="3341602"/>
            <a:ext cx="2942167" cy="2206625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4D86DBF1-D189-F156-B44A-A784A8F3C1BA}"/>
              </a:ext>
            </a:extLst>
          </p:cNvPr>
          <p:cNvSpPr txBox="1"/>
          <p:nvPr/>
        </p:nvSpPr>
        <p:spPr>
          <a:xfrm>
            <a:off x="8154187" y="5664761"/>
            <a:ext cx="2532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2. </a:t>
            </a:r>
            <a:r>
              <a:rPr lang="en-US" altLang="zh-CN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SiPM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光电子峰测试</a:t>
            </a:r>
            <a:endParaRPr lang="en-US" altLang="zh-CN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B78D7807-5F69-F638-1200-E80124E112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6" t="4097" r="6960"/>
          <a:stretch/>
        </p:blipFill>
        <p:spPr>
          <a:xfrm>
            <a:off x="9054130" y="1327652"/>
            <a:ext cx="2848331" cy="201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543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D119A87E-7AC9-463D-7A53-AEA19E6BB05B}"/>
              </a:ext>
            </a:extLst>
          </p:cNvPr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latin typeface="宋体" panose="02010600030101010101" pitchFamily="2" charset="-122"/>
                <a:ea typeface="宋体" panose="02010600030101010101" pitchFamily="2" charset="-122"/>
              </a:rPr>
              <a:t>实验计划</a:t>
            </a:r>
            <a:r>
              <a:rPr lang="en-US" altLang="zh-CN" sz="3600" dirty="0">
                <a:latin typeface="宋体" panose="02010600030101010101" pitchFamily="2" charset="-122"/>
                <a:ea typeface="宋体" panose="02010600030101010101" pitchFamily="2" charset="-122"/>
              </a:rPr>
              <a:t>2-</a:t>
            </a:r>
            <a:r>
              <a:rPr lang="zh-CN" altLang="en-US" sz="3600" dirty="0">
                <a:latin typeface="宋体" panose="02010600030101010101" pitchFamily="2" charset="-122"/>
                <a:ea typeface="宋体" panose="02010600030101010101" pitchFamily="2" charset="-122"/>
              </a:rPr>
              <a:t>宇宙线通量随距离变化测试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5DA9FE6F-CD24-BCCB-6309-8BC809AC84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81" b="7870"/>
          <a:stretch/>
        </p:blipFill>
        <p:spPr>
          <a:xfrm>
            <a:off x="390177" y="1144802"/>
            <a:ext cx="4391374" cy="469385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5CE8412-7296-0768-A7A0-63BC53067F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4435938" y="1457325"/>
            <a:ext cx="5282274" cy="3943350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68D00D1A-3737-9D47-90B0-5B2C42C50DFB}"/>
              </a:ext>
            </a:extLst>
          </p:cNvPr>
          <p:cNvSpPr txBox="1"/>
          <p:nvPr/>
        </p:nvSpPr>
        <p:spPr>
          <a:xfrm>
            <a:off x="9175750" y="2647044"/>
            <a:ext cx="2971800" cy="16893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通量随距离的变化关系。</a:t>
            </a:r>
            <a:endParaRPr lang="en-US" altLang="zh-CN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通量随方向的变化关系。</a:t>
            </a:r>
            <a:endParaRPr lang="en-US" altLang="zh-CN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通量随复合板阈值的变化关系。</a:t>
            </a:r>
          </a:p>
        </p:txBody>
      </p:sp>
    </p:spTree>
    <p:extLst>
      <p:ext uri="{BB962C8B-B14F-4D97-AF65-F5344CB8AC3E}">
        <p14:creationId xmlns:p14="http://schemas.microsoft.com/office/powerpoint/2010/main" val="6405655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B17BE56-13BF-2750-3097-E7529EB90E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919" y="603213"/>
            <a:ext cx="5364966" cy="4282561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8876A171-CEEB-E55D-5F8A-EB661B36A4E9}"/>
              </a:ext>
            </a:extLst>
          </p:cNvPr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latin typeface="宋体" panose="02010600030101010101" pitchFamily="2" charset="-122"/>
                <a:ea typeface="宋体" panose="02010600030101010101" pitchFamily="2" charset="-122"/>
              </a:rPr>
              <a:t>Flavor tag</a:t>
            </a:r>
            <a:endParaRPr lang="zh-CN" altLang="en-US" sz="36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EA38DB1B-3B2B-9C1F-5A44-2A1609EFC6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2706" y="462679"/>
            <a:ext cx="5720381" cy="456362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9478C12-0399-A10B-2C09-23FE559748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6198" y="5148479"/>
            <a:ext cx="6353016" cy="1570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4774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178</Words>
  <Application>Microsoft Office PowerPoint</Application>
  <PresentationFormat>宽屏</PresentationFormat>
  <Paragraphs>32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等线</vt:lpstr>
      <vt:lpstr>等线 Light</vt:lpstr>
      <vt:lpstr>宋体</vt:lpstr>
      <vt:lpstr>Arial</vt:lpstr>
      <vt:lpstr>Times New Roman</vt:lpstr>
      <vt:lpstr>Wingdings</vt:lpstr>
      <vt:lpstr>Office 主题​​</vt:lpstr>
      <vt:lpstr>Group Meeting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邹 世明</dc:creator>
  <cp:lastModifiedBy>邹 世明</cp:lastModifiedBy>
  <cp:revision>2</cp:revision>
  <dcterms:created xsi:type="dcterms:W3CDTF">2025-05-08T20:35:11Z</dcterms:created>
  <dcterms:modified xsi:type="dcterms:W3CDTF">2025-05-08T22:04:22Z</dcterms:modified>
</cp:coreProperties>
</file>