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999" r:id="rId2"/>
    <p:sldId id="2581" r:id="rId3"/>
  </p:sldIdLst>
  <p:sldSz cx="12192000" cy="6858000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沙 鹏" initials="沙" lastIdx="1" clrIdx="0">
    <p:extLst>
      <p:ext uri="{19B8F6BF-5375-455C-9EA6-DF929625EA0E}">
        <p15:presenceInfo xmlns:p15="http://schemas.microsoft.com/office/powerpoint/2012/main" userId="b8608ec0e979a9ee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FFFFFF"/>
    <a:srgbClr val="003399"/>
    <a:srgbClr val="E6E6E6"/>
    <a:srgbClr val="0070C0"/>
    <a:srgbClr val="4D8357"/>
    <a:srgbClr val="005800"/>
    <a:srgbClr val="008400"/>
    <a:srgbClr val="FDCC6D"/>
    <a:srgbClr val="00A2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度样式 2 - 强调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2838BEF-8BB2-4498-84A7-C5851F593DF1}" styleName="中度样式 4 - 强调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3C2FFA5D-87B4-456A-9821-1D502468CF0F}" styleName="主题样式 1 - 强调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F1AB2-1976-4502-BF36-3FF5EA218861}" styleName="中度样式 4 - 强调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505E3EF-67EA-436B-97B2-0124C06EBD24}" styleName="中度样式 4 - 强调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16D9F66E-5EB9-4882-86FB-DCBF35E3C3E4}" styleName="中度样式 4 - 强调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9C7853C-536D-4A76-A0AE-DD22124D55A5}" styleName="主题样式 1 - 强调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5758FB7-9AC5-4552-8A53-C91805E547FA}" styleName="主题样式 1 - 强调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中度样式 2 - 强调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ABFCF23-3B69-468F-B69F-88F6DE6A72F2}" styleName="中度样式 1 - 强调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B301B821-A1FF-4177-AEE7-76D212191A09}" styleName="中度样式 1 - 强调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浅色样式 3 - 强调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DBED569-4797-4DF1-A0F4-6AAB3CD982D8}" styleName="浅色样式 3 - 强调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中度样式 2 - 强调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DA37D80-6434-44D0-A028-1B22A696006F}" styleName="浅色样式 3 - 强调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871" autoAdjust="0"/>
    <p:restoredTop sz="90895" autoAdjust="0"/>
  </p:normalViewPr>
  <p:slideViewPr>
    <p:cSldViewPr>
      <p:cViewPr>
        <p:scale>
          <a:sx n="207" d="100"/>
          <a:sy n="207" d="100"/>
        </p:scale>
        <p:origin x="-6528" y="-2160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90" d="100"/>
        <a:sy n="90" d="100"/>
      </p:scale>
      <p:origin x="0" y="9182"/>
    </p:cViewPr>
  </p:sorterViewPr>
  <p:notesViewPr>
    <p:cSldViewPr>
      <p:cViewPr varScale="1">
        <p:scale>
          <a:sx n="62" d="100"/>
          <a:sy n="62" d="100"/>
        </p:scale>
        <p:origin x="3178" y="6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9E6D00-2C1C-47F1-8495-043F093F9ED6}" type="datetimeFigureOut">
              <a:rPr lang="zh-CN" altLang="en-US" smtClean="0"/>
              <a:t>2025/5/13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5A05AE-EECD-457A-A033-312F4EB81B8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386177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A3E0D183-6031-4C32-B44B-14746A336CF0}" type="datetimeFigureOut">
              <a:rPr lang="zh-CN" altLang="en-US" smtClean="0"/>
              <a:pPr/>
              <a:t>2025/5/13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42875" y="768350"/>
            <a:ext cx="6818313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407" y="4861441"/>
            <a:ext cx="5683250" cy="4605576"/>
          </a:xfrm>
          <a:prstGeom prst="rect">
            <a:avLst/>
          </a:prstGeom>
        </p:spPr>
        <p:txBody>
          <a:bodyPr vert="horz" lIns="99075" tIns="49538" rIns="99075" bIns="49538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992" y="9721106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03A1DF17-A28C-4D46-829F-D8D110C0931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194622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A1DF17-A28C-4D46-829F-D8D110C09314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237302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21308" y="1718148"/>
            <a:ext cx="10363200" cy="1470025"/>
          </a:xfrm>
        </p:spPr>
        <p:txBody>
          <a:bodyPr>
            <a:noAutofit/>
          </a:bodyPr>
          <a:lstStyle>
            <a:lvl1pPr>
              <a:defRPr lang="zh-CN" altLang="en-US" sz="6600" b="1" kern="1200" dirty="0">
                <a:solidFill>
                  <a:srgbClr val="33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25400" stA="30000" endPos="30000" dist="50800" dir="5400000" sy="-100000" algn="bl" rotWithShape="0"/>
                </a:effectLst>
                <a:latin typeface="微软雅黑" pitchFamily="34" charset="-122"/>
                <a:ea typeface="微软雅黑" pitchFamily="34" charset="-122"/>
                <a:cs typeface="+mn-cs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dirty="0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A364D-C919-45E7-A57D-C4BE4049E83B}" type="datetime1">
              <a:rPr lang="zh-CN" altLang="en-US" smtClean="0"/>
              <a:t>2025/5/13</a:t>
            </a:fld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E9139-A00B-4B2A-98A6-095DC08F1345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8" name="矩形 7"/>
          <p:cNvSpPr/>
          <p:nvPr userDrawn="1"/>
        </p:nvSpPr>
        <p:spPr>
          <a:xfrm>
            <a:off x="0" y="6750024"/>
            <a:ext cx="12192000" cy="108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9" name="矩形 8"/>
          <p:cNvSpPr/>
          <p:nvPr userDrawn="1"/>
        </p:nvSpPr>
        <p:spPr>
          <a:xfrm>
            <a:off x="2476476" y="6750024"/>
            <a:ext cx="9715525" cy="108000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10" name="矩形 9"/>
          <p:cNvSpPr/>
          <p:nvPr userDrawn="1"/>
        </p:nvSpPr>
        <p:spPr>
          <a:xfrm>
            <a:off x="-1" y="0"/>
            <a:ext cx="12192000" cy="216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11" name="矩形 10"/>
          <p:cNvSpPr/>
          <p:nvPr userDrawn="1"/>
        </p:nvSpPr>
        <p:spPr>
          <a:xfrm>
            <a:off x="9239272" y="-2"/>
            <a:ext cx="2952728" cy="216000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733552" y="6356351"/>
            <a:ext cx="4738712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altLang="zh-CN"/>
              <a:t>CEPC Detector Ref-TDR Review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91791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9600" y="1285861"/>
            <a:ext cx="10972800" cy="4840303"/>
          </a:xfrm>
        </p:spPr>
        <p:txBody>
          <a:bodyPr/>
          <a:lstStyle>
            <a:lvl1pPr>
              <a:lnSpc>
                <a:spcPct val="110000"/>
              </a:lnSpc>
              <a:spcBef>
                <a:spcPts val="0"/>
              </a:spcBef>
              <a:spcAft>
                <a:spcPts val="1000"/>
              </a:spcAft>
              <a:buClr>
                <a:srgbClr val="FFC000"/>
              </a:buClr>
              <a:buSzPct val="80000"/>
              <a:buFont typeface="Wingdings" pitchFamily="2" charset="2"/>
              <a:buChar char="n"/>
              <a:defRPr sz="2800" b="0" baseline="0">
                <a:solidFill>
                  <a:srgbClr val="0000FF"/>
                </a:solidFill>
                <a:latin typeface="+mn-lt"/>
                <a:ea typeface="微软雅黑" pitchFamily="34" charset="-122"/>
              </a:defRPr>
            </a:lvl1pPr>
            <a:lvl2pPr>
              <a:defRPr sz="2400" baseline="0">
                <a:latin typeface="Arial" panose="020B0604020202020204" pitchFamily="34" charset="0"/>
                <a:ea typeface="微软雅黑" pitchFamily="34" charset="-122"/>
              </a:defRPr>
            </a:lvl2pPr>
            <a:lvl3pPr>
              <a:defRPr baseline="0"/>
            </a:lvl3pPr>
            <a:lvl4pPr>
              <a:defRPr baseline="0"/>
            </a:lvl4pPr>
            <a:lvl5pPr>
              <a:defRPr baseline="0"/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ED583-47F1-4C9E-913E-9C8F8159BAED}" type="datetime1">
              <a:rPr lang="zh-CN" altLang="en-US" smtClean="0"/>
              <a:t>2025/5/13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666712" y="142852"/>
            <a:ext cx="10763325" cy="725470"/>
          </a:xfrm>
        </p:spPr>
        <p:txBody>
          <a:bodyPr>
            <a:normAutofit/>
          </a:bodyPr>
          <a:lstStyle>
            <a:lvl1pPr algn="ctr">
              <a:defRPr sz="4000" b="1" baseline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微软雅黑" pitchFamily="34" charset="-122"/>
                <a:cs typeface="Arial" panose="020B0604020202020204" pitchFamily="34" charset="0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15" name="矩形 14"/>
          <p:cNvSpPr/>
          <p:nvPr userDrawn="1"/>
        </p:nvSpPr>
        <p:spPr>
          <a:xfrm>
            <a:off x="0" y="6750024"/>
            <a:ext cx="12192000" cy="108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16" name="矩形 15"/>
          <p:cNvSpPr/>
          <p:nvPr userDrawn="1"/>
        </p:nvSpPr>
        <p:spPr>
          <a:xfrm>
            <a:off x="2476476" y="6750024"/>
            <a:ext cx="9715525" cy="108000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18" name="矩形 17"/>
          <p:cNvSpPr/>
          <p:nvPr userDrawn="1"/>
        </p:nvSpPr>
        <p:spPr>
          <a:xfrm>
            <a:off x="-1" y="937526"/>
            <a:ext cx="12192000" cy="108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23" name="矩形 22"/>
          <p:cNvSpPr/>
          <p:nvPr userDrawn="1"/>
        </p:nvSpPr>
        <p:spPr>
          <a:xfrm>
            <a:off x="0" y="0"/>
            <a:ext cx="285709" cy="91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586586" y="6386391"/>
            <a:ext cx="5040560" cy="354977"/>
          </a:xfrm>
        </p:spPr>
        <p:txBody>
          <a:bodyPr/>
          <a:lstStyle/>
          <a:p>
            <a:r>
              <a:rPr lang="en-US" altLang="zh-CN"/>
              <a:t>CEPC Detector Ref-TDR Review</a:t>
            </a: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E9139-A00B-4B2A-98A6-095DC08F134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67FF2-22DD-4CF8-BE9E-25F2457D970D}" type="datetime1">
              <a:rPr lang="zh-CN" altLang="en-US" smtClean="0"/>
              <a:t>2025/5/13</a:t>
            </a:fld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E9139-A00B-4B2A-98A6-095DC08F1345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586586" y="6386391"/>
            <a:ext cx="5040560" cy="354977"/>
          </a:xfrm>
        </p:spPr>
        <p:txBody>
          <a:bodyPr/>
          <a:lstStyle/>
          <a:p>
            <a:r>
              <a:rPr lang="en-US" altLang="zh-CN"/>
              <a:t>CEPC Detector Ref-TDR Review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/>
              <a:t>Click to edit Master subtitle style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C1474-FB53-481B-9A68-D9081559E308}" type="datetime1">
              <a:rPr lang="zh-CN" altLang="en-US" smtClean="0"/>
              <a:t>2025/5/13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CEPC Detector Ref-TDR Review</a:t>
            </a: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552FA-C358-4F70-9CE8-3E41459FCE36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89675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97A9A-512A-4894-931E-4EFF37503AC0}" type="datetime1">
              <a:rPr lang="zh-CN" altLang="en-US" smtClean="0"/>
              <a:t>2025/5/13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zh-CN"/>
              <a:t>CEPC Detector Ref-TDR Review</a:t>
            </a: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5E9139-A00B-4B2A-98A6-095DC08F1345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50" r:id="rId2"/>
    <p:sldLayoutId id="2147483655" r:id="rId3"/>
    <p:sldLayoutId id="2147483674" r:id="rId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3" descr="8d5d924e275b0c7f58feed1244176003"/>
          <p:cNvPicPr>
            <a:picLocks noChangeAspect="1"/>
          </p:cNvPicPr>
          <p:nvPr/>
        </p:nvPicPr>
        <p:blipFill rotWithShape="1">
          <a:blip r:embed="rId3"/>
          <a:srcRect t="28679" b="6192"/>
          <a:stretch/>
        </p:blipFill>
        <p:spPr>
          <a:xfrm>
            <a:off x="635" y="0"/>
            <a:ext cx="12191365" cy="2118283"/>
          </a:xfrm>
          <a:prstGeom prst="rect">
            <a:avLst/>
          </a:prstGeom>
        </p:spPr>
      </p:pic>
      <p:sp>
        <p:nvSpPr>
          <p:cNvPr id="6" name="标题 3"/>
          <p:cNvSpPr txBox="1">
            <a:spLocks/>
          </p:cNvSpPr>
          <p:nvPr/>
        </p:nvSpPr>
        <p:spPr>
          <a:xfrm>
            <a:off x="1692720" y="2860228"/>
            <a:ext cx="8627534" cy="1326319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ctr" defTabSz="91435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6000" dirty="0">
                <a:solidFill>
                  <a:srgbClr val="C00000"/>
                </a:solidFill>
              </a:rPr>
              <a:t>CEPC vertex Detector</a:t>
            </a:r>
            <a:br>
              <a:rPr lang="en-US" altLang="zh-CN" sz="6000" dirty="0">
                <a:solidFill>
                  <a:srgbClr val="C00000"/>
                </a:solidFill>
              </a:rPr>
            </a:br>
            <a:endParaRPr lang="zh-CN" altLang="en-US" sz="6000" dirty="0">
              <a:solidFill>
                <a:srgbClr val="C00000"/>
              </a:solidFill>
            </a:endParaRPr>
          </a:p>
        </p:txBody>
      </p:sp>
      <p:sp>
        <p:nvSpPr>
          <p:cNvPr id="7" name="文本框 7">
            <a:extLst>
              <a:ext uri="{FF2B5EF4-FFF2-40B4-BE49-F238E27FC236}">
                <a16:creationId xmlns:a16="http://schemas.microsoft.com/office/drawing/2014/main" id="{785816F2-AEF2-4FFE-A0DA-84B4490709A4}"/>
              </a:ext>
            </a:extLst>
          </p:cNvPr>
          <p:cNvSpPr txBox="1"/>
          <p:nvPr/>
        </p:nvSpPr>
        <p:spPr>
          <a:xfrm>
            <a:off x="1002006" y="3880713"/>
            <a:ext cx="1060305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Zhijun</a:t>
            </a:r>
            <a:r>
              <a:rPr lang="zh-CN" altLang="en-US" sz="28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 </a:t>
            </a:r>
            <a:r>
              <a:rPr lang="en-US" altLang="zh-CN" sz="28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Liang</a:t>
            </a:r>
          </a:p>
          <a:p>
            <a:pPr algn="ctr"/>
            <a:r>
              <a:rPr lang="en-US" altLang="zh-CN" sz="28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(On behalf of the CEPC physics and detector group)</a:t>
            </a:r>
          </a:p>
          <a:p>
            <a:pPr algn="ctr"/>
            <a:r>
              <a:rPr lang="zh-CN" altLang="en-US" sz="28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 </a:t>
            </a:r>
            <a:endParaRPr lang="en-US" altLang="zh-CN" sz="2800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35" y="6457890"/>
            <a:ext cx="12191365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chemeClr val="bg1"/>
                </a:solidFill>
              </a:rPr>
              <a:t>Apr. 15</a:t>
            </a:r>
            <a:r>
              <a:rPr lang="en-US" altLang="zh-CN" baseline="30000" dirty="0">
                <a:solidFill>
                  <a:schemeClr val="bg1"/>
                </a:solidFill>
              </a:rPr>
              <a:t>th</a:t>
            </a:r>
            <a:r>
              <a:rPr lang="zh-CN" altLang="en-US" dirty="0">
                <a:solidFill>
                  <a:schemeClr val="bg1"/>
                </a:solidFill>
              </a:rPr>
              <a:t> </a:t>
            </a:r>
            <a:r>
              <a:rPr lang="en-US" altLang="zh-CN" dirty="0">
                <a:solidFill>
                  <a:schemeClr val="bg1"/>
                </a:solidFill>
              </a:rPr>
              <a:t>, 2025, CEPC Detector Ref-TDR Review</a:t>
            </a:r>
            <a:endParaRPr lang="zh-CN" altLang="en-US" dirty="0">
              <a:solidFill>
                <a:schemeClr val="bg1"/>
              </a:solidFill>
            </a:endParaRPr>
          </a:p>
        </p:txBody>
      </p:sp>
      <p:pic>
        <p:nvPicPr>
          <p:cNvPr id="10" name="Picture 2" descr="C:\Users\Administrator\Desktop\11112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342" y="35979"/>
            <a:ext cx="1548428" cy="91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图片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6363" y="5398314"/>
            <a:ext cx="3552825" cy="672912"/>
          </a:xfrm>
          <a:prstGeom prst="rect">
            <a:avLst/>
          </a:prstGeom>
        </p:spPr>
      </p:pic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552FA-C358-4F70-9CE8-3E41459FCE36}" type="slidenum">
              <a:rPr lang="zh-CN" altLang="en-US" smtClean="0"/>
              <a:t>1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998446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556"/>
    </mc:Choice>
    <mc:Fallback xmlns="">
      <p:transition spd="slow" advTm="8556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CD15864-41D7-A0BC-78B8-641D584A10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333" y="1050128"/>
            <a:ext cx="10972800" cy="4840303"/>
          </a:xfrm>
        </p:spPr>
        <p:txBody>
          <a:bodyPr/>
          <a:lstStyle/>
          <a:p>
            <a:pPr lvl="1"/>
            <a:r>
              <a:rPr lang="en-US" altLang="zh-CN" dirty="0"/>
              <a:t>Reduce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text</a:t>
            </a:r>
            <a:r>
              <a:rPr lang="zh-CN" altLang="en-US" dirty="0"/>
              <a:t> </a:t>
            </a:r>
            <a:r>
              <a:rPr lang="en-US" altLang="zh-CN" dirty="0"/>
              <a:t>from</a:t>
            </a:r>
            <a:r>
              <a:rPr lang="zh-CN" altLang="en-US" dirty="0">
                <a:solidFill>
                  <a:srgbClr val="FF0000"/>
                </a:solidFill>
              </a:rPr>
              <a:t> </a:t>
            </a:r>
            <a:r>
              <a:rPr lang="en-US" altLang="zh-CN" dirty="0">
                <a:solidFill>
                  <a:srgbClr val="FF0000"/>
                </a:solidFill>
              </a:rPr>
              <a:t>65</a:t>
            </a:r>
            <a:r>
              <a:rPr lang="zh-CN" altLang="en-US" dirty="0">
                <a:solidFill>
                  <a:srgbClr val="FF0000"/>
                </a:solidFill>
              </a:rPr>
              <a:t> </a:t>
            </a:r>
            <a:r>
              <a:rPr lang="en-US" altLang="zh-CN" dirty="0"/>
              <a:t>pages</a:t>
            </a:r>
            <a:r>
              <a:rPr lang="zh-CN" altLang="en-US" dirty="0"/>
              <a:t> </a:t>
            </a:r>
            <a:r>
              <a:rPr lang="en-US" altLang="zh-CN" dirty="0"/>
              <a:t>to</a:t>
            </a:r>
            <a:r>
              <a:rPr lang="zh-CN" altLang="en-US" dirty="0"/>
              <a:t> </a:t>
            </a:r>
            <a:r>
              <a:rPr lang="en-US" altLang="zh-CN" dirty="0">
                <a:solidFill>
                  <a:srgbClr val="FF0000"/>
                </a:solidFill>
              </a:rPr>
              <a:t>36</a:t>
            </a:r>
            <a:r>
              <a:rPr lang="zh-CN" altLang="en-US" dirty="0">
                <a:solidFill>
                  <a:srgbClr val="FF0000"/>
                </a:solidFill>
              </a:rPr>
              <a:t> </a:t>
            </a:r>
            <a:r>
              <a:rPr lang="en-US" altLang="zh-CN" dirty="0"/>
              <a:t>pages</a:t>
            </a:r>
          </a:p>
          <a:p>
            <a:pPr lvl="1"/>
            <a:r>
              <a:rPr lang="en-US" altLang="zh-CN" dirty="0"/>
              <a:t>R &amp; D results moved to the end of the chapter</a:t>
            </a:r>
          </a:p>
          <a:p>
            <a:pPr lvl="1"/>
            <a:endParaRPr lang="en-US" altLang="zh-CN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A6AC85C-200E-5BBC-F1F1-A4537130D1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</a:t>
            </a:r>
            <a:r>
              <a:rPr lang="en-CN" dirty="0"/>
              <a:t>pdate on TDR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F2C291-B5B7-12BE-F62A-1C9F1DC05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60296" y="6563724"/>
            <a:ext cx="2844800" cy="365125"/>
          </a:xfrm>
        </p:spPr>
        <p:txBody>
          <a:bodyPr/>
          <a:lstStyle/>
          <a:p>
            <a:fld id="{F15E9139-A00B-4B2A-98A6-095DC08F1345}" type="slidenum">
              <a:rPr lang="zh-CN" altLang="en-US" smtClean="0"/>
              <a:pPr/>
              <a:t>2</a:t>
            </a:fld>
            <a:endParaRPr lang="zh-CN" alt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E30B282-D426-49D6-49A9-EC45A6A75A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63352" y="1001913"/>
            <a:ext cx="4465296" cy="5380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80350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44698</TotalTime>
  <Words>55</Words>
  <Application>Microsoft Macintosh PowerPoint</Application>
  <PresentationFormat>Widescreen</PresentationFormat>
  <Paragraphs>11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等线</vt:lpstr>
      <vt:lpstr>微软雅黑</vt:lpstr>
      <vt:lpstr>Arial</vt:lpstr>
      <vt:lpstr>Arial Black</vt:lpstr>
      <vt:lpstr>Calibri</vt:lpstr>
      <vt:lpstr>Times New Roman</vt:lpstr>
      <vt:lpstr>Wingdings</vt:lpstr>
      <vt:lpstr>Office 主题</vt:lpstr>
      <vt:lpstr>PowerPoint Presentation</vt:lpstr>
      <vt:lpstr>Update on TDR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vivi</dc:creator>
  <cp:lastModifiedBy>zhijun liang</cp:lastModifiedBy>
  <cp:revision>2101</cp:revision>
  <cp:lastPrinted>2022-11-06T05:19:21Z</cp:lastPrinted>
  <dcterms:created xsi:type="dcterms:W3CDTF">2012-09-04T11:33:36Z</dcterms:created>
  <dcterms:modified xsi:type="dcterms:W3CDTF">2025-05-13T00:46:03Z</dcterms:modified>
</cp:coreProperties>
</file>