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263" r:id="rId3"/>
    <p:sldId id="258" r:id="rId4"/>
    <p:sldId id="278" r:id="rId5"/>
    <p:sldId id="294" r:id="rId6"/>
    <p:sldId id="282" r:id="rId7"/>
    <p:sldId id="302" r:id="rId8"/>
    <p:sldId id="293" r:id="rId9"/>
    <p:sldId id="289" r:id="rId10"/>
    <p:sldId id="269" r:id="rId11"/>
    <p:sldId id="287" r:id="rId12"/>
    <p:sldId id="286" r:id="rId13"/>
    <p:sldId id="300" r:id="rId14"/>
    <p:sldId id="301" r:id="rId15"/>
    <p:sldId id="298" r:id="rId16"/>
    <p:sldId id="295" r:id="rId17"/>
    <p:sldId id="296" r:id="rId18"/>
    <p:sldId id="297" r:id="rId19"/>
    <p:sldId id="299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25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25" autoAdjust="0"/>
  </p:normalViewPr>
  <p:slideViewPr>
    <p:cSldViewPr snapToGrid="0">
      <p:cViewPr varScale="1">
        <p:scale>
          <a:sx n="98" d="100"/>
          <a:sy n="98" d="100"/>
        </p:scale>
        <p:origin x="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1754-D113-4B43-9873-D526639FBB3B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1C222-A0E6-4A60-8975-011BCE83D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81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首先是介绍，在</a:t>
            </a:r>
            <a:r>
              <a:rPr lang="en-US" altLang="zh-CN" dirty="0"/>
              <a:t>CEPC</a:t>
            </a:r>
            <a:r>
              <a:rPr lang="zh-CN" altLang="en-US" dirty="0"/>
              <a:t>上，快速亮度探测器用于测量每个束团的亮度，为束流的校准提供信息。快速亮度探测器位于质心系下</a:t>
            </a:r>
            <a:r>
              <a:rPr lang="en-US" altLang="zh-CN" dirty="0"/>
              <a:t>theta</a:t>
            </a:r>
            <a:r>
              <a:rPr lang="zh-CN" altLang="en-US" dirty="0"/>
              <a:t>约为</a:t>
            </a:r>
            <a:r>
              <a:rPr lang="en-US" altLang="zh-CN" dirty="0"/>
              <a:t>10</a:t>
            </a:r>
            <a:r>
              <a:rPr lang="zh-CN" altLang="en-US" dirty="0"/>
              <a:t>毫弧度位置，探测小角度</a:t>
            </a:r>
            <a:r>
              <a:rPr lang="en-US" altLang="zh-CN" dirty="0"/>
              <a:t>Bhabha</a:t>
            </a:r>
            <a:r>
              <a:rPr lang="zh-CN" altLang="en-US" dirty="0"/>
              <a:t>散射粒子在铜束流管上产生的簇射。使用</a:t>
            </a:r>
            <a:r>
              <a:rPr lang="en-US" altLang="zh-CN" dirty="0" err="1"/>
              <a:t>sCVD</a:t>
            </a:r>
            <a:r>
              <a:rPr lang="zh-CN" altLang="en-US" dirty="0"/>
              <a:t>金刚石作为探测器的主要材料，其具有高载流子迁移率，和较宽的能隙，并具有很强的共价键，抗辐照能力较好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968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336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总结，快速亮度探测器以气相沉积金刚石为材料，因其具有高载流子迁移率，宽能带和高抗辐照能力。构建了用于粒子击中模拟探测器的几何结构，并加入了</a:t>
            </a:r>
            <a:r>
              <a:rPr lang="en-US" altLang="zh-CN" dirty="0"/>
              <a:t>10</a:t>
            </a:r>
            <a:r>
              <a:rPr lang="zh-CN" altLang="en-US" dirty="0"/>
              <a:t>的</a:t>
            </a:r>
            <a:r>
              <a:rPr lang="en-US" altLang="zh-CN" dirty="0"/>
              <a:t>10</a:t>
            </a:r>
            <a:r>
              <a:rPr lang="zh-CN" altLang="en-US" dirty="0"/>
              <a:t>次方的硼掺杂。绘制了金刚石探测器的</a:t>
            </a:r>
            <a:r>
              <a:rPr lang="en-US" altLang="zh-CN" dirty="0"/>
              <a:t>IV</a:t>
            </a:r>
            <a:r>
              <a:rPr lang="zh-CN" altLang="en-US" dirty="0"/>
              <a:t>特性曲线，比较了加入流体力学物理模型与否的效果。对粒子击中进行了瞬态模拟，绘制了信号的曲线。电压越大，峰值电流越大，信号持续时间越短，电荷也略微增加。收集到的电荷比电子击中电离的多约</a:t>
            </a:r>
            <a:r>
              <a:rPr lang="en-US" altLang="zh-CN" dirty="0"/>
              <a:t>25%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72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75CB7-9DBB-F158-4DF4-1D30ECD6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B4D41-D386-F124-FA40-C4A4239F8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F1D57B-927B-FD16-9A69-0EE0ABF32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用于模拟粒子击中的模型尺寸是</a:t>
            </a:r>
            <a:r>
              <a:rPr lang="en-US" altLang="zh-CN" dirty="0"/>
              <a:t>4000*4000*500</a:t>
            </a:r>
            <a:r>
              <a:rPr lang="zh-CN" altLang="en-US" dirty="0"/>
              <a:t>微米，正面</a:t>
            </a:r>
            <a:r>
              <a:rPr lang="en-US" altLang="zh-CN" dirty="0"/>
              <a:t>4</a:t>
            </a:r>
            <a:r>
              <a:rPr lang="zh-CN" altLang="en-US" dirty="0"/>
              <a:t>个电极，每个是</a:t>
            </a:r>
            <a:r>
              <a:rPr lang="en-US" altLang="zh-CN" dirty="0"/>
              <a:t>900*1900</a:t>
            </a:r>
            <a:r>
              <a:rPr lang="zh-CN" altLang="en-US" dirty="0"/>
              <a:t>微米，背面一个电极，</a:t>
            </a:r>
            <a:r>
              <a:rPr lang="en-US" altLang="zh-CN" dirty="0"/>
              <a:t>3900*3900</a:t>
            </a:r>
            <a:r>
              <a:rPr lang="zh-CN" altLang="en-US" dirty="0"/>
              <a:t>微米。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AE51F-5FE7-E447-84F2-B72877248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88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将网格设置在探测器中心区域，粒子击中的部分增大网格密度，较外围的区域</a:t>
            </a:r>
            <a:r>
              <a:rPr lang="en-US" altLang="zh-CN" dirty="0"/>
              <a:t>1</a:t>
            </a:r>
            <a:r>
              <a:rPr lang="zh-CN" altLang="en-US" dirty="0"/>
              <a:t>网格大小为</a:t>
            </a:r>
            <a:r>
              <a:rPr lang="en-US" altLang="zh-CN" dirty="0"/>
              <a:t>2*2*2um</a:t>
            </a:r>
            <a:r>
              <a:rPr lang="zh-CN" altLang="en-US" dirty="0"/>
              <a:t>到</a:t>
            </a:r>
            <a:r>
              <a:rPr lang="en-US" altLang="zh-CN" dirty="0"/>
              <a:t>5*10*5um</a:t>
            </a:r>
            <a:r>
              <a:rPr lang="zh-CN" altLang="en-US" dirty="0"/>
              <a:t>，靠近电极</a:t>
            </a:r>
            <a:r>
              <a:rPr lang="en-US" altLang="zh-CN" dirty="0"/>
              <a:t>10um</a:t>
            </a:r>
            <a:r>
              <a:rPr lang="zh-CN" altLang="en-US" dirty="0"/>
              <a:t>的区域为</a:t>
            </a:r>
            <a:r>
              <a:rPr lang="en-US" altLang="zh-CN" dirty="0"/>
              <a:t>2*0.5*2~5*2*5um</a:t>
            </a:r>
            <a:r>
              <a:rPr lang="zh-CN" altLang="en-US" dirty="0"/>
              <a:t>，区域</a:t>
            </a:r>
            <a:r>
              <a:rPr lang="en-US" altLang="zh-CN" dirty="0"/>
              <a:t>2</a:t>
            </a:r>
            <a:r>
              <a:rPr lang="zh-CN" altLang="en-US" dirty="0"/>
              <a:t>网格大小为</a:t>
            </a:r>
            <a:r>
              <a:rPr lang="en-US" altLang="zh-CN" dirty="0"/>
              <a:t>1*1*1um</a:t>
            </a:r>
            <a:r>
              <a:rPr lang="zh-CN" altLang="en-US" dirty="0"/>
              <a:t>到</a:t>
            </a:r>
            <a:r>
              <a:rPr lang="en-US" altLang="zh-CN" dirty="0"/>
              <a:t>2*5*2um</a:t>
            </a:r>
            <a:r>
              <a:rPr lang="zh-CN" altLang="en-US" dirty="0"/>
              <a:t>，靠近电极处减小为</a:t>
            </a:r>
            <a:r>
              <a:rPr lang="en-US" altLang="zh-CN" dirty="0"/>
              <a:t>1*0.5*1~2*1*2um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97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模拟的载流子浓度依旧暂取</a:t>
            </a:r>
            <a:r>
              <a:rPr lang="en-US" altLang="zh-CN" dirty="0"/>
              <a:t>10</a:t>
            </a:r>
            <a:r>
              <a:rPr lang="zh-CN" altLang="en-US" dirty="0"/>
              <a:t>的</a:t>
            </a:r>
            <a:r>
              <a:rPr lang="en-US" altLang="zh-CN" dirty="0"/>
              <a:t>10</a:t>
            </a:r>
            <a:r>
              <a:rPr lang="zh-CN" altLang="en-US" dirty="0"/>
              <a:t>次方每立方厘米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87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651BF-F32B-0FF6-8FEA-55FF9338D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9927F-64B5-DD8F-9615-7952C0F31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6C3DDA-2406-05DD-0C3A-9DFE68097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这是使用的物理模型，有掺杂禁带变窄模型，迁移率模型，迁移率模型中关闭固定迁移率模型，使用依赖掺杂浓度的迁移率模型，高场饱和模型，界面散射模型。然后是依赖掺杂浓度的</a:t>
            </a:r>
            <a:r>
              <a:rPr lang="en-US" altLang="zh-CN" dirty="0"/>
              <a:t>SRH</a:t>
            </a:r>
            <a:r>
              <a:rPr lang="zh-CN" altLang="en-US" dirty="0"/>
              <a:t>复合和雪崩击穿模型。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BCD45-6639-09A2-D9EA-174A95210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712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这是掺杂浓度为</a:t>
            </a:r>
            <a:r>
              <a:rPr lang="en-US" altLang="zh-CN" dirty="0"/>
              <a:t>10</a:t>
            </a:r>
            <a:r>
              <a:rPr lang="zh-CN" altLang="en-US" dirty="0"/>
              <a:t>的</a:t>
            </a:r>
            <a:r>
              <a:rPr lang="en-US" altLang="zh-CN" dirty="0"/>
              <a:t>10</a:t>
            </a:r>
            <a:r>
              <a:rPr lang="zh-CN" altLang="en-US" dirty="0"/>
              <a:t>次方每立方厘米时的</a:t>
            </a:r>
            <a:r>
              <a:rPr lang="en-US" altLang="zh-CN" dirty="0"/>
              <a:t>IV</a:t>
            </a:r>
            <a:r>
              <a:rPr lang="zh-CN" altLang="en-US" dirty="0"/>
              <a:t>曲线，接触改为肖特基接触后电流明显减小，在反面的电极电压为</a:t>
            </a:r>
            <a:r>
              <a:rPr lang="en-US" altLang="zh-CN" dirty="0"/>
              <a:t>50V</a:t>
            </a:r>
            <a:r>
              <a:rPr lang="zh-CN" altLang="en-US" dirty="0"/>
              <a:t>时，正面的电极每个暗电流约为 </a:t>
            </a:r>
            <a:r>
              <a:rPr lang="en-US" altLang="zh-CN" dirty="0"/>
              <a:t>18 </a:t>
            </a:r>
            <a:r>
              <a:rPr lang="en-US" altLang="zh-CN" dirty="0" err="1"/>
              <a:t>fA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096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瞬态模拟的物理模型是在之前的稳态模拟的基础上增加了</a:t>
            </a:r>
            <a:r>
              <a:rPr lang="en-US" altLang="zh-CN" dirty="0" err="1"/>
              <a:t>HeavyIon</a:t>
            </a:r>
            <a:r>
              <a:rPr lang="zh-CN" altLang="en-US" dirty="0"/>
              <a:t>。将电离半径设置为</a:t>
            </a:r>
            <a:r>
              <a:rPr lang="en-US" altLang="zh-CN" dirty="0"/>
              <a:t>1</a:t>
            </a:r>
            <a:r>
              <a:rPr lang="zh-CN" altLang="en-US" dirty="0"/>
              <a:t>微米，能量转移为</a:t>
            </a:r>
            <a:r>
              <a:rPr lang="en-US" altLang="zh-CN" dirty="0"/>
              <a:t>5.767*10</a:t>
            </a:r>
            <a:r>
              <a:rPr lang="zh-CN" altLang="en-US" dirty="0"/>
              <a:t>的</a:t>
            </a:r>
            <a:r>
              <a:rPr lang="en-US" altLang="zh-CN" dirty="0"/>
              <a:t>-6</a:t>
            </a:r>
            <a:r>
              <a:rPr lang="zh-CN" altLang="en-US" dirty="0"/>
              <a:t>次方皮库伦每微米，粒子从底部正射入并穿过探测器。总电离电荷约为</a:t>
            </a:r>
            <a:r>
              <a:rPr lang="en-US" altLang="zh-CN" dirty="0"/>
              <a:t>2.88 </a:t>
            </a:r>
            <a:r>
              <a:rPr lang="en-US" altLang="zh-CN" dirty="0" err="1"/>
              <a:t>fC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166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这是电压为</a:t>
            </a:r>
            <a:r>
              <a:rPr lang="en-US" altLang="zh-CN" dirty="0"/>
              <a:t>10V</a:t>
            </a:r>
            <a:r>
              <a:rPr lang="zh-CN" altLang="en-US" dirty="0"/>
              <a:t>时粒子击中的电流曲线，最下面两条几乎水平的线为靠边缘的两个电极，在左侧有峰值的曲线为中间两个电极，而一直上升后趋于平缓的是对中间两电极电流的积分，也就是收集到的电荷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675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</a:t>
            </a:r>
            <a:r>
              <a:rPr lang="en-US" altLang="zh-CN" dirty="0"/>
              <a:t>20V</a:t>
            </a:r>
            <a:r>
              <a:rPr lang="zh-CN" altLang="en-US" dirty="0"/>
              <a:t>时的结果，由于信号时间变短，减小了模拟时间，从</a:t>
            </a:r>
            <a:r>
              <a:rPr lang="en-US" altLang="zh-CN" dirty="0"/>
              <a:t>200ns</a:t>
            </a:r>
            <a:r>
              <a:rPr lang="zh-CN" altLang="en-US" dirty="0"/>
              <a:t>改为</a:t>
            </a:r>
            <a:r>
              <a:rPr lang="en-US" altLang="zh-CN" dirty="0"/>
              <a:t>100ns</a:t>
            </a:r>
            <a:r>
              <a:rPr lang="zh-CN" altLang="en-US" dirty="0"/>
              <a:t>，之后的图为</a:t>
            </a:r>
            <a:r>
              <a:rPr lang="en-US" altLang="zh-CN" dirty="0"/>
              <a:t>50ns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83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62CB-187A-7072-AAC4-CABD9E348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333E6-2DA6-7942-45D8-D9960FACF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3B588-0073-7873-E1A0-A7B33154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557-0A53-4E81-B56A-4F447605056A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A660-5194-2730-C1EC-55CD24E7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63811-AD8C-58C8-C8E1-D4AD690C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508" y="6235156"/>
            <a:ext cx="669435" cy="365125"/>
          </a:xfrm>
        </p:spPr>
        <p:txBody>
          <a:bodyPr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61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5B7D-AE65-95F5-86ED-2D0BD061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F18A3-0711-D1D2-21E9-5D9685E9E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29493-9F20-B052-5149-453CB6614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A476-4597-45D1-9B71-67F8152BF781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CCF1E-3011-83EC-CC44-795F4D14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EF345-8ADB-E933-F5F9-23B6DAE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49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A0FC93-5A18-455A-88E2-9D84843B9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73850-247E-F14B-F3C8-FFFD60D4D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7F5BC-38FF-F508-29FF-D0D49374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DA2A-E077-4FC3-AA51-0A70AA51FBB6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DE3D2-8226-C801-28C2-C3BE8167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5A47-3DF2-F939-8056-57018D37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8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B106-3F41-5B2B-6BB3-E6C312A3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D1F73-7C43-560D-ADA2-75DC17FCC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29F1E-8197-E41C-E4A1-6501B770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8B7D-5AB7-4B87-A33B-66461C0DD6EF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B850B-859E-AF2A-5F46-FB879F0E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233B0-3144-584A-0F2C-6A0DD694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28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A156-0A0C-3EA3-DDE1-CAC8F01D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18963-F5BE-CE06-58B7-FAB77FC5B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FB6FE-8DFA-53E4-198F-69C28F2E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3470-1C0A-40F2-9C3D-34B73520404F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9E421-2E9C-DC3E-EEA1-78EB249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E165A-4E1C-9447-2F34-33C946D8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6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3D31-BA0A-9A8D-6154-9752039E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65F5-A4EF-8368-6CFB-2B7B6B8FC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FC325-849D-D7E1-07A7-4819526C5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DF877-7BEA-5F02-BAA9-A77B2EF5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E965-A053-45EB-B0F1-7CC847790483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09919-8BD1-C9D8-1FF2-BAA1EE2E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B5375-3BE1-CE6A-3340-8F6A295A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70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FDF2-EF07-FAC7-4F0D-C52D7C57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CB03-54F0-D803-C76D-1A85E80E7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36723-E22F-9665-F5D5-05706C029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2732-A32C-4777-007D-8F0419DD3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B79FE-DAB7-A08B-53E4-7B0C8F030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B402A-CD69-CFE2-6339-F5B1E87D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FA4-746A-48DE-8A18-EB5A1F7C4F63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05F7F-B59E-7491-4CB3-3F4E753E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BF2C1-F4E1-3157-9097-0B16C714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3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EDC8-C845-94D5-B0FB-9091B8F5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669E1-387E-715D-7AE7-C877D332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97B-217D-48EF-A366-2DBD3B5372BE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B030F-3530-29F3-1D07-DD5FEADC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57D57-4D19-DCD6-6949-0B3C42AB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7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B38DC-AB39-8502-FB5C-4B00884F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E71D-DE4D-48DA-95C8-441457A53353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83F24-3B1B-5B65-D6C4-70F12CF4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F7D6E6-F0F0-8513-2BEB-EBFCEEFD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508" y="6235156"/>
            <a:ext cx="669435" cy="365125"/>
          </a:xfrm>
        </p:spPr>
        <p:txBody>
          <a:bodyPr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A683-385E-3E34-5ED2-4399BFD8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D3EC-7830-2C55-3C13-BA9389AC4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6A6A8-7170-6D24-000C-192D33981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D0873-01A8-28E4-91B7-058CA7C7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1B2A-05F0-4E34-AF21-0C272EFE4805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47B58-76BF-96CA-1516-2879CFF3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9E4E2-B4A5-4F5C-C0DB-CFBFF535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8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2E36-F33D-4F45-CD52-244A55A7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E9650-BF30-1DBE-2544-44E8E53B4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E99FE-CB06-77C5-BC19-B2347C84F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1041A-10BA-9090-336F-E4ECADD6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BD58-A98B-4518-BB6B-240FE603E527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07514-9019-4779-51B1-A48AF12C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4FEDD-79BC-E43B-FD8A-DB91C20C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46CEA-DF1E-C1DB-DDA5-3ACF3D12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9A880-77C0-6D23-B011-43F5EFC02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B2F30-AE85-C12D-99AB-DE118EEC5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B8BB5A-8CC8-4C8C-AC1A-BB5BB4B81B95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CE10-C887-E098-60A9-020DFC27E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6320-4550-A293-1307-F0673781A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27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82DECD-AA1A-7D4A-2375-D78BB8624474}"/>
              </a:ext>
            </a:extLst>
          </p:cNvPr>
          <p:cNvSpPr txBox="1"/>
          <p:nvPr/>
        </p:nvSpPr>
        <p:spPr>
          <a:xfrm>
            <a:off x="1991865" y="5306434"/>
            <a:ext cx="8208262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Wang </a:t>
            </a:r>
            <a:r>
              <a:rPr lang="en-US" altLang="zh-CN" dirty="0" err="1"/>
              <a:t>Yilun</a:t>
            </a:r>
            <a:r>
              <a:rPr lang="en-US" altLang="zh-CN" dirty="0"/>
              <a:t> (Nanjing University)    Zhang </a:t>
            </a:r>
            <a:r>
              <a:rPr lang="en-US" altLang="zh-CN" dirty="0" err="1"/>
              <a:t>Jialiang</a:t>
            </a:r>
            <a:r>
              <a:rPr lang="en-US" altLang="zh-CN" dirty="0"/>
              <a:t>(Nanjing University)</a:t>
            </a:r>
          </a:p>
          <a:p>
            <a:pPr algn="ctr">
              <a:lnSpc>
                <a:spcPct val="150000"/>
              </a:lnSpc>
            </a:pPr>
            <a:r>
              <a:rPr lang="en-US" altLang="zh-CN" dirty="0"/>
              <a:t>Zhang </a:t>
            </a:r>
            <a:r>
              <a:rPr lang="en-US" altLang="zh-CN" dirty="0" err="1"/>
              <a:t>Xiaoxu</a:t>
            </a:r>
            <a:r>
              <a:rPr lang="en-US" altLang="zh-CN" dirty="0"/>
              <a:t>(Nanjing University)    Zhang Lei (Nanjing University)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F115B-7101-24D0-20B2-702B2515C91B}"/>
              </a:ext>
            </a:extLst>
          </p:cNvPr>
          <p:cNvSpPr txBox="1"/>
          <p:nvPr/>
        </p:nvSpPr>
        <p:spPr>
          <a:xfrm>
            <a:off x="1450673" y="1806068"/>
            <a:ext cx="9290645" cy="166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/>
              <a:t>Fast Luminosity Monitor</a:t>
            </a:r>
          </a:p>
          <a:p>
            <a:pPr algn="ctr">
              <a:lnSpc>
                <a:spcPct val="150000"/>
              </a:lnSpc>
            </a:pPr>
            <a:r>
              <a:rPr lang="en-US" altLang="zh-CN" sz="3600" dirty="0"/>
              <a:t>Transient Simulation with Schottky Contact</a:t>
            </a:r>
          </a:p>
        </p:txBody>
      </p:sp>
      <p:pic>
        <p:nvPicPr>
          <p:cNvPr id="8" name="Picture 7" descr="Purple chinese characters on a black background&#10;&#10;Description automatically generated">
            <a:extLst>
              <a:ext uri="{FF2B5EF4-FFF2-40B4-BE49-F238E27FC236}">
                <a16:creationId xmlns:a16="http://schemas.microsoft.com/office/drawing/2014/main" id="{E2247D48-1343-9EDC-BFBF-FC0125524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71" b="16336"/>
          <a:stretch/>
        </p:blipFill>
        <p:spPr>
          <a:xfrm>
            <a:off x="186812" y="0"/>
            <a:ext cx="1215667" cy="16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"/>
    </mc:Choice>
    <mc:Fallback xmlns="">
      <p:transition spd="slow" advTm="6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920B5-C168-E07E-F38A-85A821852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D0039-8020-C2DE-6F30-0866050E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21D2E-5507-097E-9843-DA18BB49788A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I-V Characteristic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A67D6E-B7CA-0F86-DE2E-5FB7ACA4A937}"/>
                  </a:ext>
                </a:extLst>
              </p:cNvPr>
              <p:cNvSpPr txBox="1"/>
              <p:nvPr/>
            </p:nvSpPr>
            <p:spPr>
              <a:xfrm>
                <a:off x="658762" y="6072914"/>
                <a:ext cx="9226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Doping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Boron (Boron Active Concentration)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A67D6E-B7CA-0F86-DE2E-5FB7ACA4A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62" y="6072914"/>
                <a:ext cx="9226781" cy="369332"/>
              </a:xfrm>
              <a:prstGeom prst="rect">
                <a:avLst/>
              </a:prstGeom>
              <a:blipFill>
                <a:blip r:embed="rId5"/>
                <a:stretch>
                  <a:fillRect l="-52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07D15BB-2F9E-5DF3-6CCE-5F5F634AD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2" y="1010490"/>
            <a:ext cx="93690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9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2980-7D35-ACA8-377D-1843E5B8C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000" dirty="0"/>
              <a:t>Transient Simulation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ABE18-B3D1-FCB0-9B74-1700C8E9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00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8414B-B422-E91C-AB22-04E404A1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1595D-BBEF-AAE3-F275-EBD3CCA86FE0}"/>
              </a:ext>
            </a:extLst>
          </p:cNvPr>
          <p:cNvSpPr txBox="1"/>
          <p:nvPr/>
        </p:nvSpPr>
        <p:spPr>
          <a:xfrm>
            <a:off x="658761" y="324465"/>
            <a:ext cx="840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Transient Simulation - Physics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59C7C-3992-3C08-416D-336407936BCE}"/>
              </a:ext>
            </a:extLst>
          </p:cNvPr>
          <p:cNvSpPr txBox="1"/>
          <p:nvPr/>
        </p:nvSpPr>
        <p:spPr>
          <a:xfrm>
            <a:off x="539416" y="1025889"/>
            <a:ext cx="4700337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/>
              <a:t>Physics {</a:t>
            </a:r>
          </a:p>
          <a:p>
            <a:r>
              <a:rPr lang="zh-CN" altLang="en-US" sz="1400" dirty="0"/>
              <a:t>EffectiveIntrinsicDensity( OldSlotboom )</a:t>
            </a:r>
          </a:p>
          <a:p>
            <a:r>
              <a:rPr lang="zh-CN" altLang="en-US" sz="1400" dirty="0"/>
              <a:t>Mobility(</a:t>
            </a:r>
            <a:endParaRPr lang="en-US" altLang="zh-CN" sz="1400" dirty="0"/>
          </a:p>
          <a:p>
            <a:r>
              <a:rPr lang="en-US" altLang="zh-CN" sz="1400" dirty="0"/>
              <a:t>    </a:t>
            </a:r>
            <a:r>
              <a:rPr lang="zh-CN" altLang="en-US" sz="1400" dirty="0"/>
              <a:t>-ConstantMobility</a:t>
            </a:r>
          </a:p>
          <a:p>
            <a:r>
              <a:rPr lang="zh-CN" altLang="en-US" sz="1400" dirty="0"/>
              <a:t>    DopingDep</a:t>
            </a:r>
          </a:p>
          <a:p>
            <a:r>
              <a:rPr lang="zh-CN" altLang="en-US" sz="1400" dirty="0"/>
              <a:t>    HighFieldSaturation( Eparallel )</a:t>
            </a:r>
          </a:p>
          <a:p>
            <a:r>
              <a:rPr lang="zh-CN" altLang="en-US" sz="1400" dirty="0"/>
              <a:t>    Enormal</a:t>
            </a:r>
          </a:p>
          <a:p>
            <a:r>
              <a:rPr lang="zh-CN" altLang="en-US" sz="1400" dirty="0"/>
              <a:t>)</a:t>
            </a:r>
          </a:p>
          <a:p>
            <a:r>
              <a:rPr lang="zh-CN" altLang="en-US" sz="1400" dirty="0"/>
              <a:t>Recombination(</a:t>
            </a:r>
          </a:p>
          <a:p>
            <a:r>
              <a:rPr lang="zh-CN" altLang="en-US" sz="1400" dirty="0"/>
              <a:t>    SRH( DopingDep )</a:t>
            </a:r>
          </a:p>
          <a:p>
            <a:r>
              <a:rPr lang="zh-CN" altLang="en-US" sz="1400" dirty="0"/>
              <a:t>    Avalanche</a:t>
            </a:r>
          </a:p>
          <a:p>
            <a:r>
              <a:rPr lang="zh-CN" altLang="en-US" sz="1400" dirty="0"/>
              <a:t>)</a:t>
            </a:r>
          </a:p>
          <a:p>
            <a:r>
              <a:rPr lang="zh-CN" altLang="en-US" sz="1400" dirty="0"/>
              <a:t>HeavyIon(</a:t>
            </a:r>
            <a:endParaRPr lang="en-US" altLang="zh-CN" sz="1400" dirty="0"/>
          </a:p>
          <a:p>
            <a:r>
              <a:rPr lang="en-US" altLang="zh-CN" sz="1400" dirty="0"/>
              <a:t>    </a:t>
            </a:r>
            <a:r>
              <a:rPr lang="zh-CN" altLang="en-US" sz="1400" dirty="0"/>
              <a:t>Direction</a:t>
            </a:r>
            <a:r>
              <a:rPr lang="en-US" altLang="zh-CN" sz="1400" dirty="0"/>
              <a:t>	</a:t>
            </a:r>
            <a:r>
              <a:rPr lang="zh-CN" altLang="en-US" sz="1400" dirty="0"/>
              <a:t>= (0,0,1)</a:t>
            </a:r>
          </a:p>
          <a:p>
            <a:r>
              <a:rPr lang="zh-CN" altLang="en-US" sz="1400" dirty="0"/>
              <a:t>    Location</a:t>
            </a:r>
            <a:r>
              <a:rPr lang="en-US" altLang="zh-CN" sz="1400" dirty="0"/>
              <a:t>	</a:t>
            </a:r>
            <a:r>
              <a:rPr lang="zh-CN" altLang="en-US" sz="1400" dirty="0"/>
              <a:t>= (0,0,-260)</a:t>
            </a:r>
          </a:p>
          <a:p>
            <a:r>
              <a:rPr lang="zh-CN" altLang="en-US" sz="1400" dirty="0"/>
              <a:t>    Time</a:t>
            </a:r>
            <a:r>
              <a:rPr lang="en-US" altLang="zh-CN" sz="1400" dirty="0"/>
              <a:t>	</a:t>
            </a:r>
            <a:r>
              <a:rPr lang="zh-CN" altLang="en-US" sz="1400" dirty="0"/>
              <a:t>= 1e-9</a:t>
            </a:r>
          </a:p>
          <a:p>
            <a:r>
              <a:rPr lang="zh-CN" altLang="en-US" sz="1400" dirty="0"/>
              <a:t>    Length</a:t>
            </a:r>
            <a:r>
              <a:rPr lang="en-US" altLang="zh-CN" sz="1400" dirty="0"/>
              <a:t>	</a:t>
            </a:r>
            <a:r>
              <a:rPr lang="zh-CN" altLang="en-US" sz="1400" dirty="0"/>
              <a:t>= 520</a:t>
            </a:r>
          </a:p>
          <a:p>
            <a:r>
              <a:rPr lang="en-US" altLang="zh-CN" sz="1400" dirty="0"/>
              <a:t>    </a:t>
            </a:r>
            <a:r>
              <a:rPr lang="zh-CN" altLang="en-US" sz="1400" dirty="0"/>
              <a:t>Wt_hi</a:t>
            </a:r>
            <a:r>
              <a:rPr lang="en-US" altLang="zh-CN" sz="1400" dirty="0"/>
              <a:t>	</a:t>
            </a:r>
            <a:r>
              <a:rPr lang="zh-CN" altLang="en-US" sz="1400" dirty="0"/>
              <a:t>= 1</a:t>
            </a:r>
          </a:p>
          <a:p>
            <a:r>
              <a:rPr lang="zh-CN" altLang="en-US" sz="1400" dirty="0"/>
              <a:t>    LET_f</a:t>
            </a:r>
            <a:r>
              <a:rPr lang="en-US" altLang="zh-CN" sz="1400" dirty="0"/>
              <a:t>	</a:t>
            </a:r>
            <a:r>
              <a:rPr lang="zh-CN" altLang="en-US" sz="1400" dirty="0"/>
              <a:t>=</a:t>
            </a:r>
            <a:r>
              <a:rPr lang="en-US" altLang="zh-CN" sz="1400" dirty="0"/>
              <a:t> </a:t>
            </a:r>
            <a:r>
              <a:rPr lang="zh-CN" altLang="en-US" sz="1400" dirty="0"/>
              <a:t>5.767e-6</a:t>
            </a:r>
          </a:p>
          <a:p>
            <a:r>
              <a:rPr lang="zh-CN" altLang="en-US" sz="1400" dirty="0"/>
              <a:t>    Gaussian</a:t>
            </a:r>
          </a:p>
          <a:p>
            <a:r>
              <a:rPr lang="zh-CN" altLang="en-US" sz="1400" dirty="0"/>
              <a:t>    PicoCoulomb</a:t>
            </a:r>
          </a:p>
          <a:p>
            <a:r>
              <a:rPr lang="zh-CN" altLang="en-US" sz="1400" dirty="0"/>
              <a:t>)</a:t>
            </a:r>
          </a:p>
          <a:p>
            <a:r>
              <a:rPr lang="zh-CN" altLang="en-US" sz="1400" dirty="0"/>
              <a:t>}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0813F0C-C2DE-5535-B610-EC548158C330}"/>
              </a:ext>
            </a:extLst>
          </p:cNvPr>
          <p:cNvSpPr/>
          <p:nvPr/>
        </p:nvSpPr>
        <p:spPr>
          <a:xfrm>
            <a:off x="3880184" y="1305426"/>
            <a:ext cx="276727" cy="2254897"/>
          </a:xfrm>
          <a:prstGeom prst="rightBrace">
            <a:avLst>
              <a:gd name="adj1" fmla="val 4214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A3D53-A8E8-1E9C-A32B-85536B15D56C}"/>
              </a:ext>
            </a:extLst>
          </p:cNvPr>
          <p:cNvSpPr txBox="1"/>
          <p:nvPr/>
        </p:nvSpPr>
        <p:spPr>
          <a:xfrm>
            <a:off x="3946316" y="2109708"/>
            <a:ext cx="165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same as IV simulation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ED6F7B-4385-51C9-398A-576AE24A330C}"/>
                  </a:ext>
                </a:extLst>
              </p:cNvPr>
              <p:cNvSpPr txBox="1"/>
              <p:nvPr/>
            </p:nvSpPr>
            <p:spPr>
              <a:xfrm>
                <a:off x="5961566" y="1142999"/>
                <a:ext cx="5558589" cy="4205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Simulation of electron hit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From (0, 0, -260) to (0, 0, 260), penetrate the detector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800" dirty="0">
                    <a:solidFill>
                      <a:srgbClr val="C00000"/>
                    </a:solidFill>
                  </a:rPr>
                  <a:t>Wt_hi </a:t>
                </a:r>
                <a:r>
                  <a:rPr lang="en-US" altLang="zh-CN" sz="1800" dirty="0">
                    <a:solidFill>
                      <a:srgbClr val="C00000"/>
                    </a:solidFill>
                  </a:rPr>
                  <a:t>: radius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zh-CN" alt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800" dirty="0">
                    <a:solidFill>
                      <a:srgbClr val="C00000"/>
                    </a:solidFill>
                  </a:rPr>
                  <a:t>LET_f </a:t>
                </a:r>
                <a:r>
                  <a:rPr lang="en-US" altLang="zh-CN" sz="1800" dirty="0">
                    <a:solidFill>
                      <a:srgbClr val="C00000"/>
                    </a:solidFill>
                  </a:rPr>
                  <a:t>: linear energy transfer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5.76</m:t>
                    </m:r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𝑝𝐶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“</a:t>
                </a:r>
                <a:r>
                  <a:rPr lang="en-US" altLang="zh-CN" dirty="0"/>
                  <a:t>Gaussian</a:t>
                </a:r>
                <a:r>
                  <a:rPr lang="zh-CN" altLang="en-US" dirty="0"/>
                  <a:t>” </a:t>
                </a:r>
                <a:r>
                  <a:rPr lang="en-US" altLang="zh-CN" dirty="0"/>
                  <a:t>: uses Gaussian distribution instead of exponential distribution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“</a:t>
                </a:r>
                <a:r>
                  <a:rPr lang="en-US" altLang="zh-CN" dirty="0" err="1"/>
                  <a:t>PicoCoulomb</a:t>
                </a:r>
                <a:r>
                  <a:rPr lang="en-US" altLang="zh-CN" dirty="0"/>
                  <a:t>” : specifies the unit to be </a:t>
                </a: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𝑝𝐶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</a:t>
                </a:r>
                <a:r>
                  <a:rPr lang="zh-CN" altLang="en-US" dirty="0"/>
                  <a:t>Wt_hi </a:t>
                </a:r>
                <a:r>
                  <a:rPr lang="en-US" altLang="zh-CN" dirty="0"/>
                  <a:t>and </a:t>
                </a:r>
                <a:r>
                  <a:rPr lang="zh-CN" altLang="en-US" dirty="0"/>
                  <a:t>LET_f </a:t>
                </a:r>
                <a:r>
                  <a:rPr lang="en-US" altLang="zh-CN" dirty="0"/>
                  <a:t>respectively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ED6F7B-4385-51C9-398A-576AE24A3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66" y="1142999"/>
                <a:ext cx="5558589" cy="4205126"/>
              </a:xfrm>
              <a:prstGeom prst="rect">
                <a:avLst/>
              </a:prstGeom>
              <a:blipFill>
                <a:blip r:embed="rId5"/>
                <a:stretch>
                  <a:fillRect l="-987" b="-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192065-80C8-71A9-2EA4-B77FB2E8B149}"/>
                  </a:ext>
                </a:extLst>
              </p:cNvPr>
              <p:cNvSpPr txBox="1"/>
              <p:nvPr/>
            </p:nvSpPr>
            <p:spPr>
              <a:xfrm>
                <a:off x="3132306" y="5747004"/>
                <a:ext cx="5642043" cy="65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5.767×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𝑝𝐶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×500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≈2.88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192065-80C8-71A9-2EA4-B77FB2E8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306" y="5747004"/>
                <a:ext cx="5642043" cy="6561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32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E4F5FD-25E3-7483-1ADE-8B428495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59DBA-51B1-D3FC-777A-FE89FC977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F86C83-99DA-5BFB-1D31-0CB96D9B21A2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10 V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835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9A6F8-D2D2-4B08-EDA4-A8C1C45A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C3B59-FC58-6BCB-5B8F-0F6E7E267920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20 V</a:t>
            </a:r>
            <a:endParaRPr lang="zh-CN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7F32E-81DE-A03B-6068-8890BD566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9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01B2E8-EA3A-0500-4147-91D94910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CCDEC-9158-9EAC-5757-92B68B686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1CDD3-D08B-92F0-691A-FF5250051DB9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30 V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901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3B289-D72C-5110-2EC7-7E4FC9DC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124E9-1849-74F5-2D38-9FA3E933C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6" y="909000"/>
            <a:ext cx="9369028" cy="50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11F5E2-793D-2859-7D65-F7BE670812DA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40 V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650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B713D3-8469-92D2-8050-DF9C6803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E9DFB-529E-A9A0-F6C2-A0FD0CB19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072A70-5397-7959-4BA6-0A4A0BFA409D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50 V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77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703E61-26E5-9C08-D06D-BD810A72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9830A-D5E5-F12D-7937-E5B2110DA9E0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100 V</a:t>
            </a:r>
            <a:endParaRPr lang="zh-CN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29A8E-5B39-7111-9405-7C752E1F4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23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BD1931-0D86-C6CC-A0B6-83F946B5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19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8FC594-EB3F-1C45-91E3-293FDAAC6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38650"/>
              </p:ext>
            </p:extLst>
          </p:nvPr>
        </p:nvGraphicFramePr>
        <p:xfrm>
          <a:off x="1422400" y="1385543"/>
          <a:ext cx="9174264" cy="38330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93566">
                  <a:extLst>
                    <a:ext uri="{9D8B030D-6E8A-4147-A177-3AD203B41FA5}">
                      <a16:colId xmlns:a16="http://schemas.microsoft.com/office/drawing/2014/main" val="304872044"/>
                    </a:ext>
                  </a:extLst>
                </a:gridCol>
                <a:gridCol w="2293566">
                  <a:extLst>
                    <a:ext uri="{9D8B030D-6E8A-4147-A177-3AD203B41FA5}">
                      <a16:colId xmlns:a16="http://schemas.microsoft.com/office/drawing/2014/main" val="3666212569"/>
                    </a:ext>
                  </a:extLst>
                </a:gridCol>
                <a:gridCol w="2293566">
                  <a:extLst>
                    <a:ext uri="{9D8B030D-6E8A-4147-A177-3AD203B41FA5}">
                      <a16:colId xmlns:a16="http://schemas.microsoft.com/office/drawing/2014/main" val="3328050822"/>
                    </a:ext>
                  </a:extLst>
                </a:gridCol>
                <a:gridCol w="2293566">
                  <a:extLst>
                    <a:ext uri="{9D8B030D-6E8A-4147-A177-3AD203B41FA5}">
                      <a16:colId xmlns:a16="http://schemas.microsoft.com/office/drawing/2014/main" val="2985587015"/>
                    </a:ext>
                  </a:extLst>
                </a:gridCol>
              </a:tblGrid>
              <a:tr h="53215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Voltage [V]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Peak Current [</a:t>
                      </a:r>
                      <a:r>
                        <a:rPr lang="en-US" altLang="zh-CN" dirty="0" err="1"/>
                        <a:t>nA</a:t>
                      </a:r>
                      <a:r>
                        <a:rPr lang="en-US" altLang="zh-CN" dirty="0"/>
                        <a:t>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FWHM [ns]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Charge per Electrode [</a:t>
                      </a:r>
                      <a:r>
                        <a:rPr lang="en-US" altLang="zh-CN" dirty="0" err="1"/>
                        <a:t>fC</a:t>
                      </a:r>
                      <a:r>
                        <a:rPr lang="en-US" altLang="zh-CN" dirty="0"/>
                        <a:t>]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725924"/>
                  </a:ext>
                </a:extLst>
              </a:tr>
              <a:tr h="53215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30.3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1.81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587981"/>
                  </a:ext>
                </a:extLst>
              </a:tr>
              <a:tr h="53215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56.6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26.5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1.85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234825"/>
                  </a:ext>
                </a:extLst>
              </a:tr>
              <a:tr h="532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80.5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1.88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882669"/>
                  </a:ext>
                </a:extLst>
              </a:tr>
              <a:tr h="532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1.88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8019702"/>
                  </a:ext>
                </a:extLst>
              </a:tr>
              <a:tr h="532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1.89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52172"/>
                  </a:ext>
                </a:extLst>
              </a:tr>
              <a:tr h="532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1.90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45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59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B0C24-D043-D814-F8CE-4D5EEC28B8B7}"/>
              </a:ext>
            </a:extLst>
          </p:cNvPr>
          <p:cNvSpPr txBox="1"/>
          <p:nvPr/>
        </p:nvSpPr>
        <p:spPr>
          <a:xfrm>
            <a:off x="825910" y="737418"/>
            <a:ext cx="410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Contents</a:t>
            </a:r>
            <a:endParaRPr lang="zh-CN" alt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8CC89-C2AA-8819-0624-5789A8D67AAB}"/>
              </a:ext>
            </a:extLst>
          </p:cNvPr>
          <p:cNvSpPr txBox="1"/>
          <p:nvPr/>
        </p:nvSpPr>
        <p:spPr>
          <a:xfrm>
            <a:off x="1897625" y="2025987"/>
            <a:ext cx="8396749" cy="280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Introduction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Geometry &amp; Doping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I-V Characteristic Curve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Transient Simulation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73014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C6B70B-45B7-8D80-2321-0B433E8D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6D26E5-0BF4-74B4-B49A-629BDF6B7520}"/>
              </a:ext>
            </a:extLst>
          </p:cNvPr>
          <p:cNvSpPr txBox="1"/>
          <p:nvPr/>
        </p:nvSpPr>
        <p:spPr>
          <a:xfrm>
            <a:off x="1245140" y="1843950"/>
            <a:ext cx="394294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HeavyIon(</a:t>
            </a:r>
            <a:endParaRPr lang="en-US" altLang="zh-CN" sz="2000" dirty="0"/>
          </a:p>
          <a:p>
            <a:r>
              <a:rPr lang="en-US" altLang="zh-CN" sz="2000" dirty="0"/>
              <a:t>    </a:t>
            </a:r>
            <a:r>
              <a:rPr lang="zh-CN" altLang="en-US" sz="2000" dirty="0"/>
              <a:t>Direction</a:t>
            </a:r>
            <a:r>
              <a:rPr lang="en-US" altLang="zh-CN" sz="2000" dirty="0"/>
              <a:t>	</a:t>
            </a:r>
            <a:r>
              <a:rPr lang="zh-CN" altLang="en-US" sz="2000" dirty="0"/>
              <a:t>= (0,0,1)</a:t>
            </a:r>
          </a:p>
          <a:p>
            <a:r>
              <a:rPr lang="zh-CN" altLang="en-US" sz="2000" dirty="0"/>
              <a:t>    Location</a:t>
            </a:r>
            <a:r>
              <a:rPr lang="en-US" altLang="zh-CN" sz="2000" dirty="0"/>
              <a:t>	</a:t>
            </a:r>
            <a:r>
              <a:rPr lang="zh-CN" altLang="en-US" sz="2000" dirty="0"/>
              <a:t>= </a:t>
            </a:r>
            <a:r>
              <a:rPr lang="en-US" altLang="zh-CN" sz="2000" dirty="0"/>
              <a:t>(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zh-CN" altLang="en-US" sz="2000" dirty="0"/>
              <a:t>,0,-260)</a:t>
            </a:r>
          </a:p>
          <a:p>
            <a:r>
              <a:rPr lang="zh-CN" altLang="en-US" sz="2000" dirty="0"/>
              <a:t>    Time</a:t>
            </a:r>
            <a:r>
              <a:rPr lang="en-US" altLang="zh-CN" sz="2000" dirty="0"/>
              <a:t>	</a:t>
            </a:r>
            <a:r>
              <a:rPr lang="zh-CN" altLang="en-US" sz="2000" dirty="0"/>
              <a:t>= 1e-9</a:t>
            </a:r>
          </a:p>
          <a:p>
            <a:r>
              <a:rPr lang="zh-CN" altLang="en-US" sz="2000" dirty="0"/>
              <a:t>    Length</a:t>
            </a:r>
            <a:r>
              <a:rPr lang="en-US" altLang="zh-CN" sz="2000" dirty="0"/>
              <a:t>	</a:t>
            </a:r>
            <a:r>
              <a:rPr lang="zh-CN" altLang="en-US" sz="2000" dirty="0"/>
              <a:t>= 520</a:t>
            </a:r>
          </a:p>
          <a:p>
            <a:r>
              <a:rPr lang="en-US" altLang="zh-CN" sz="2000" dirty="0"/>
              <a:t>    </a:t>
            </a:r>
            <a:r>
              <a:rPr lang="zh-CN" altLang="en-US" sz="2000" dirty="0"/>
              <a:t>Wt_hi</a:t>
            </a:r>
            <a:r>
              <a:rPr lang="en-US" altLang="zh-CN" sz="2000" dirty="0"/>
              <a:t>	</a:t>
            </a:r>
            <a:r>
              <a:rPr lang="zh-CN" altLang="en-US" sz="2000" dirty="0"/>
              <a:t>= 1</a:t>
            </a:r>
          </a:p>
          <a:p>
            <a:r>
              <a:rPr lang="zh-CN" altLang="en-US" sz="2000" dirty="0"/>
              <a:t>    LET_f</a:t>
            </a:r>
            <a:r>
              <a:rPr lang="en-US" altLang="zh-CN" sz="2000" dirty="0"/>
              <a:t>	</a:t>
            </a:r>
            <a:r>
              <a:rPr lang="zh-CN" altLang="en-US" sz="2000" dirty="0"/>
              <a:t>=</a:t>
            </a:r>
            <a:r>
              <a:rPr lang="en-US" altLang="zh-CN" sz="2000" dirty="0"/>
              <a:t> </a:t>
            </a:r>
            <a:r>
              <a:rPr lang="zh-CN" altLang="en-US" sz="2000" dirty="0"/>
              <a:t>5.767e-6</a:t>
            </a:r>
          </a:p>
          <a:p>
            <a:r>
              <a:rPr lang="zh-CN" altLang="en-US" sz="2000" dirty="0"/>
              <a:t>    Gaussian</a:t>
            </a:r>
          </a:p>
          <a:p>
            <a:r>
              <a:rPr lang="zh-CN" altLang="en-US" sz="2000" dirty="0"/>
              <a:t>    PicoCoulomb</a:t>
            </a:r>
          </a:p>
          <a:p>
            <a:r>
              <a:rPr lang="zh-CN" alt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9306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DF71BC-9A9C-37E6-B818-23ADDABA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4" name="Picture 3" descr="A graph with colored lines&#10;&#10;AI-generated content may be incorrect.">
            <a:extLst>
              <a:ext uri="{FF2B5EF4-FFF2-40B4-BE49-F238E27FC236}">
                <a16:creationId xmlns:a16="http://schemas.microsoft.com/office/drawing/2014/main" id="{90C37666-FAF9-DB44-1167-7C791DD1F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B17FB2-9D66-1D77-FA23-FEE7A696ADCC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10 V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4362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2E441-436A-6E31-E38D-7BB39DE7A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2DB2C5-F51C-1BA7-AAD6-EB9946D7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F5124-E101-54D8-D7F2-9D87C0FE1DCF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20 V</a:t>
            </a:r>
            <a:endParaRPr lang="zh-CN" altLang="en-US" sz="2400" dirty="0"/>
          </a:p>
        </p:txBody>
      </p:sp>
      <p:pic>
        <p:nvPicPr>
          <p:cNvPr id="6" name="Picture 5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3D30FE2D-7C0E-FB12-12C8-AFB0899A1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0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769F4-D79A-3FF3-86BD-FD9043871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24FC98-C13A-BA59-82B7-60F67A20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FC2FC-D578-CA87-0ECD-EFAFF3D6CDD0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30 V</a:t>
            </a:r>
            <a:endParaRPr lang="zh-CN" altLang="en-US" sz="2400" dirty="0"/>
          </a:p>
        </p:txBody>
      </p:sp>
      <p:pic>
        <p:nvPicPr>
          <p:cNvPr id="4" name="Picture 3" descr="A graph with colored lines and text&#10;&#10;AI-generated content may be incorrect.">
            <a:extLst>
              <a:ext uri="{FF2B5EF4-FFF2-40B4-BE49-F238E27FC236}">
                <a16:creationId xmlns:a16="http://schemas.microsoft.com/office/drawing/2014/main" id="{52E16B13-1BB9-EA95-0CDF-21D034413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41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44A43-EE86-4BF1-ACE2-211D8AE53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F95767-0DE0-E2D0-8501-8FDF5C1A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B66EB-3CE9-D16B-9E8A-F06C984C70B6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50 V</a:t>
            </a:r>
            <a:endParaRPr lang="zh-CN" altLang="en-US" sz="2400" dirty="0"/>
          </a:p>
        </p:txBody>
      </p:sp>
      <p:pic>
        <p:nvPicPr>
          <p:cNvPr id="6" name="Picture 5" descr="A graph with colored lines&#10;&#10;AI-generated content may be incorrect.">
            <a:extLst>
              <a:ext uri="{FF2B5EF4-FFF2-40B4-BE49-F238E27FC236}">
                <a16:creationId xmlns:a16="http://schemas.microsoft.com/office/drawing/2014/main" id="{67AAB700-BB66-B1BB-DA28-FB21F902F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71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3E5D2-044D-5550-E431-131186575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1F10E4-18F8-4550-B3CD-4DDB9FF8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9BBC2-4524-4A53-12FE-76CD713D3C38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100 V</a:t>
            </a:r>
            <a:endParaRPr lang="zh-CN" altLang="en-US" sz="2400" dirty="0"/>
          </a:p>
        </p:txBody>
      </p:sp>
      <p:pic>
        <p:nvPicPr>
          <p:cNvPr id="4" name="Picture 3" descr="A graph with colored lines and text&#10;&#10;AI-generated content may be incorrect.">
            <a:extLst>
              <a:ext uri="{FF2B5EF4-FFF2-40B4-BE49-F238E27FC236}">
                <a16:creationId xmlns:a16="http://schemas.microsoft.com/office/drawing/2014/main" id="{3B226736-539C-71CD-DC09-7BC4DEF93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67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3F3DA-CA7D-5737-6DA3-C4CE043A5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F6186-207D-6516-CFCA-B195DD0C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26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DBB012-AFF9-AFB0-B669-BD407D2D5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921112"/>
              </p:ext>
            </p:extLst>
          </p:nvPr>
        </p:nvGraphicFramePr>
        <p:xfrm>
          <a:off x="1508868" y="1832529"/>
          <a:ext cx="9174264" cy="31929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93566">
                  <a:extLst>
                    <a:ext uri="{9D8B030D-6E8A-4147-A177-3AD203B41FA5}">
                      <a16:colId xmlns:a16="http://schemas.microsoft.com/office/drawing/2014/main" val="304872044"/>
                    </a:ext>
                  </a:extLst>
                </a:gridCol>
                <a:gridCol w="2293566">
                  <a:extLst>
                    <a:ext uri="{9D8B030D-6E8A-4147-A177-3AD203B41FA5}">
                      <a16:colId xmlns:a16="http://schemas.microsoft.com/office/drawing/2014/main" val="3666212569"/>
                    </a:ext>
                  </a:extLst>
                </a:gridCol>
                <a:gridCol w="2293566">
                  <a:extLst>
                    <a:ext uri="{9D8B030D-6E8A-4147-A177-3AD203B41FA5}">
                      <a16:colId xmlns:a16="http://schemas.microsoft.com/office/drawing/2014/main" val="3328050822"/>
                    </a:ext>
                  </a:extLst>
                </a:gridCol>
                <a:gridCol w="2293566">
                  <a:extLst>
                    <a:ext uri="{9D8B030D-6E8A-4147-A177-3AD203B41FA5}">
                      <a16:colId xmlns:a16="http://schemas.microsoft.com/office/drawing/2014/main" val="2985587015"/>
                    </a:ext>
                  </a:extLst>
                </a:gridCol>
              </a:tblGrid>
              <a:tr h="53215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Voltage [V]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Charge 2 [</a:t>
                      </a:r>
                      <a:r>
                        <a:rPr lang="en-US" altLang="zh-CN" dirty="0" err="1"/>
                        <a:t>fC</a:t>
                      </a:r>
                      <a:r>
                        <a:rPr lang="en-US" altLang="zh-CN" dirty="0"/>
                        <a:t>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Charge 3 [</a:t>
                      </a:r>
                      <a:r>
                        <a:rPr lang="en-US" altLang="zh-CN" dirty="0" err="1"/>
                        <a:t>fC</a:t>
                      </a:r>
                      <a:r>
                        <a:rPr lang="en-US" altLang="zh-CN" dirty="0"/>
                        <a:t>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Difference [</a:t>
                      </a:r>
                      <a:r>
                        <a:rPr lang="en-US" altLang="zh-CN" dirty="0" err="1"/>
                        <a:t>fC</a:t>
                      </a:r>
                      <a:r>
                        <a:rPr lang="en-US" altLang="zh-CN" dirty="0"/>
                        <a:t>]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725924"/>
                  </a:ext>
                </a:extLst>
              </a:tr>
              <a:tr h="53215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1.28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1.37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0.09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587981"/>
                  </a:ext>
                </a:extLst>
              </a:tr>
              <a:tr h="53215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1.31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1.46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234825"/>
                  </a:ext>
                </a:extLst>
              </a:tr>
              <a:tr h="532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1.30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1.48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0.18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882669"/>
                  </a:ext>
                </a:extLst>
              </a:tr>
              <a:tr h="532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1.52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52172"/>
                  </a:ext>
                </a:extLst>
              </a:tr>
              <a:tr h="532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1.57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0.34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45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96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519906-0FFE-38BF-0E02-AAD87C0F630B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Conclusion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224359-3CD4-F975-A40F-097F4C20DE07}"/>
                  </a:ext>
                </a:extLst>
              </p:cNvPr>
              <p:cNvSpPr txBox="1"/>
              <p:nvPr/>
            </p:nvSpPr>
            <p:spPr>
              <a:xfrm>
                <a:off x="719625" y="909240"/>
                <a:ext cx="10929316" cy="5022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Fast luminosity monitor uses </a:t>
                </a:r>
                <a:r>
                  <a:rPr lang="en-US" altLang="zh-CN" sz="2400" dirty="0" err="1"/>
                  <a:t>sCVD</a:t>
                </a:r>
                <a:r>
                  <a:rPr lang="en-US" altLang="zh-CN" sz="2400" dirty="0"/>
                  <a:t> diamond, for its high carrier mobility, wide bandgap and high radiation hardness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The geometry of detector for particle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hit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simulation is built, while doping is set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I-V characteristic curves are drawn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Transient simulations of particle hitting the detector are performed, the signal produced is drawn, higher voltage results in higher peak voltage, shorter signal duration,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and slightly higher charge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Charge collected is ~25% higher than ionized by electron hit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224359-3CD4-F975-A40F-097F4C20D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25" y="909240"/>
                <a:ext cx="10929316" cy="5022016"/>
              </a:xfrm>
              <a:prstGeom prst="rect">
                <a:avLst/>
              </a:prstGeom>
              <a:blipFill>
                <a:blip r:embed="rId5"/>
                <a:stretch>
                  <a:fillRect l="-725" r="-446" b="-1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EAA3AE-7328-FBA6-6504-8D643A39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38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35D0DB-EC93-C3B1-E460-34EDAAFBF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91" y="4136962"/>
            <a:ext cx="3773444" cy="2531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A7C71-C676-7999-BCBD-E57031E0AD24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Introduction</a:t>
            </a:r>
            <a:endParaRPr lang="zh-CN" alt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B026F-B2E7-CC13-5808-F1FBB00E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C948EC-0D25-6C17-B4A4-DC4D6458CEFF}"/>
                  </a:ext>
                </a:extLst>
              </p:cNvPr>
              <p:cNvSpPr txBox="1"/>
              <p:nvPr/>
            </p:nvSpPr>
            <p:spPr>
              <a:xfrm>
                <a:off x="1133547" y="909240"/>
                <a:ext cx="10399691" cy="4662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Fast Luminosity Monitor is used to give bunch luminosity at CEPC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Integrated event rates along z-position can help monitoring z-position at IP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Polar angle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~10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r>
                  <a:rPr lang="en-US" altLang="zh-CN" sz="2000" b="0" dirty="0"/>
                  <a:t>, highest radiation field at CEPC</a:t>
                </a:r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Detect small angle Bhabha events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Electron showers generated in the copper beam pipe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Diamond is used for detector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Single crystal Chemical Vapor Deposition (</a:t>
                </a:r>
                <a:r>
                  <a:rPr lang="en-US" altLang="zh-CN" sz="2000" dirty="0" err="1"/>
                  <a:t>sCVD</a:t>
                </a:r>
                <a:r>
                  <a:rPr lang="en-US" altLang="zh-CN" sz="2000" dirty="0"/>
                  <a:t>),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reducing defect densities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High carrier mobility 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2000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2800 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Wide bandgap, low dark noise 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5.47 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Strong covalent bonds, high radiation hardness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C948EC-0D25-6C17-B4A4-DC4D6458C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47" y="909240"/>
                <a:ext cx="10399691" cy="4662110"/>
              </a:xfrm>
              <a:prstGeom prst="rect">
                <a:avLst/>
              </a:prstGeom>
              <a:blipFill>
                <a:blip r:embed="rId6"/>
                <a:stretch>
                  <a:fillRect l="-528" b="-13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B9E674D-3086-36E0-BC83-D156C87DF26A}"/>
              </a:ext>
            </a:extLst>
          </p:cNvPr>
          <p:cNvSpPr/>
          <p:nvPr/>
        </p:nvSpPr>
        <p:spPr>
          <a:xfrm>
            <a:off x="8270678" y="4546243"/>
            <a:ext cx="641501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34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7DEF4-C4B4-7277-9CE8-EB6A1C559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BEAF93-6DBB-4C5F-A235-53B12E901D16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Geometry</a:t>
            </a:r>
            <a:endParaRPr lang="zh-CN" alt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A4681-3D8A-5AAC-A180-B2C34D06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61BE2B-A8E5-D3E0-7A9A-393CFCFFC202}"/>
                  </a:ext>
                </a:extLst>
              </p:cNvPr>
              <p:cNvSpPr txBox="1"/>
              <p:nvPr/>
            </p:nvSpPr>
            <p:spPr>
              <a:xfrm>
                <a:off x="941003" y="909240"/>
                <a:ext cx="7642766" cy="189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Design for transient simulation testing later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4000×4000×500 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4 electrodes on front side, each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900×1900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One on back side,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3900×3900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61BE2B-A8E5-D3E0-7A9A-393CFCFFC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03" y="909240"/>
                <a:ext cx="7642766" cy="1892121"/>
              </a:xfrm>
              <a:prstGeom prst="rect">
                <a:avLst/>
              </a:prstGeom>
              <a:blipFill>
                <a:blip r:embed="rId5"/>
                <a:stretch>
                  <a:fillRect l="-718" b="-4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427F27D-15C3-5CB8-F6BA-DC4911C5C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65" y="3157083"/>
            <a:ext cx="6036075" cy="31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4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E14AFD-8C95-3BB9-5D2B-6FDFFF5F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847F1-A596-80DB-9C67-34AE6786E745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Geometry - Meshing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AC3D19-38D2-F1BB-F9CF-90E807C1ED98}"/>
                  </a:ext>
                </a:extLst>
              </p:cNvPr>
              <p:cNvSpPr txBox="1"/>
              <p:nvPr/>
            </p:nvSpPr>
            <p:spPr>
              <a:xfrm>
                <a:off x="941003" y="909240"/>
                <a:ext cx="7642766" cy="4199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Meshing focus on the center of detector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Smaller mesh around hit position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Region 1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2×2×2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5×10×5</m:t>
                    </m:r>
                  </m:oMath>
                </a14:m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2×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0.5×2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5×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n-US" altLang="zh-CN" sz="2000" dirty="0"/>
                  <a:t> around electrode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Region 2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 ~ 2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0.5×1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~ 2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sz="2000" dirty="0"/>
                  <a:t> around electrode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AC3D19-38D2-F1BB-F9CF-90E807C1E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03" y="909240"/>
                <a:ext cx="7642766" cy="4199483"/>
              </a:xfrm>
              <a:prstGeom prst="rect">
                <a:avLst/>
              </a:prstGeom>
              <a:blipFill>
                <a:blip r:embed="rId5"/>
                <a:stretch>
                  <a:fillRect l="-718" b="-1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77C1E0A-E6EC-BC65-174D-538123A22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69" y="463832"/>
            <a:ext cx="5176665" cy="282839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1A527E-05E3-C648-8510-A004F57DA50B}"/>
              </a:ext>
            </a:extLst>
          </p:cNvPr>
          <p:cNvCxnSpPr/>
          <p:nvPr/>
        </p:nvCxnSpPr>
        <p:spPr>
          <a:xfrm flipV="1">
            <a:off x="8583769" y="2166026"/>
            <a:ext cx="0" cy="215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4679A6-EA27-D755-A54C-A6398F6E1C40}"/>
              </a:ext>
            </a:extLst>
          </p:cNvPr>
          <p:cNvCxnSpPr>
            <a:cxnSpLocks/>
          </p:cNvCxnSpPr>
          <p:nvPr/>
        </p:nvCxnSpPr>
        <p:spPr>
          <a:xfrm flipH="1" flipV="1">
            <a:off x="9287403" y="1731524"/>
            <a:ext cx="842333" cy="215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77DB174-FAA2-5713-D18E-5A3C1D03893C}"/>
              </a:ext>
            </a:extLst>
          </p:cNvPr>
          <p:cNvSpPr txBox="1"/>
          <p:nvPr/>
        </p:nvSpPr>
        <p:spPr>
          <a:xfrm>
            <a:off x="7852938" y="4449993"/>
            <a:ext cx="1380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Region 1</a:t>
            </a:r>
            <a:endParaRPr lang="zh-CN" alt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60D67A-7AAC-14CC-4C22-64134639F692}"/>
              </a:ext>
            </a:extLst>
          </p:cNvPr>
          <p:cNvSpPr txBox="1"/>
          <p:nvPr/>
        </p:nvSpPr>
        <p:spPr>
          <a:xfrm>
            <a:off x="9600674" y="4049883"/>
            <a:ext cx="1380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Region 2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2178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6C0814-446E-DD65-496B-9F97F7C5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A7173-6277-B8A6-95D9-2A981F1655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697"/>
          <a:stretch/>
        </p:blipFill>
        <p:spPr>
          <a:xfrm>
            <a:off x="463693" y="1751738"/>
            <a:ext cx="6103690" cy="4982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B1C51B-91EC-C17C-BDD3-476BB339FE11}"/>
              </a:ext>
            </a:extLst>
          </p:cNvPr>
          <p:cNvCxnSpPr/>
          <p:nvPr/>
        </p:nvCxnSpPr>
        <p:spPr>
          <a:xfrm>
            <a:off x="466624" y="2249969"/>
            <a:ext cx="32647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D628B6-F313-7416-F058-923A1DC02B2A}"/>
              </a:ext>
            </a:extLst>
          </p:cNvPr>
          <p:cNvCxnSpPr>
            <a:cxnSpLocks/>
          </p:cNvCxnSpPr>
          <p:nvPr/>
        </p:nvCxnSpPr>
        <p:spPr>
          <a:xfrm>
            <a:off x="5862170" y="2000853"/>
            <a:ext cx="7052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48FEF5C-14EA-E21A-60FB-30DAD025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93" y="2495611"/>
            <a:ext cx="6103690" cy="10896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64362A-3DF1-6284-925F-40AB7E200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528" y="1308561"/>
            <a:ext cx="4714363" cy="337491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38F4E2-FF57-C03A-8E07-2452A885494B}"/>
              </a:ext>
            </a:extLst>
          </p:cNvPr>
          <p:cNvCxnSpPr/>
          <p:nvPr/>
        </p:nvCxnSpPr>
        <p:spPr>
          <a:xfrm>
            <a:off x="2931281" y="3308982"/>
            <a:ext cx="26435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D0FBBC38-AD55-8D03-8F0E-037C290B9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3" y="3898195"/>
            <a:ext cx="6174954" cy="139784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1207FC-7BC4-B1B7-9FDA-B7A77D0088F9}"/>
              </a:ext>
            </a:extLst>
          </p:cNvPr>
          <p:cNvCxnSpPr>
            <a:cxnSpLocks/>
          </p:cNvCxnSpPr>
          <p:nvPr/>
        </p:nvCxnSpPr>
        <p:spPr>
          <a:xfrm>
            <a:off x="938358" y="4721613"/>
            <a:ext cx="55860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FBB5842-F2BB-4D50-5C6D-5595C58B23CB}"/>
              </a:ext>
            </a:extLst>
          </p:cNvPr>
          <p:cNvCxnSpPr>
            <a:cxnSpLocks/>
          </p:cNvCxnSpPr>
          <p:nvPr/>
        </p:nvCxnSpPr>
        <p:spPr>
          <a:xfrm>
            <a:off x="463693" y="5014690"/>
            <a:ext cx="4296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038FE25-4B84-6FEE-3862-25F2D69B0C16}"/>
                  </a:ext>
                </a:extLst>
              </p:cNvPr>
              <p:cNvSpPr txBox="1"/>
              <p:nvPr/>
            </p:nvSpPr>
            <p:spPr>
              <a:xfrm>
                <a:off x="1264892" y="5468777"/>
                <a:ext cx="9662215" cy="88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Boron Concentration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Carrier Concentration (Boron Active Concentration 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Boron Active Concentration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038FE25-4B84-6FEE-3862-25F2D69B0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92" y="5468777"/>
                <a:ext cx="9662215" cy="881139"/>
              </a:xfrm>
              <a:prstGeom prst="rect">
                <a:avLst/>
              </a:prstGeom>
              <a:blipFill>
                <a:blip r:embed="rId9"/>
                <a:stretch>
                  <a:fillRect b="-9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D94B40B-8502-B30D-4A3F-351B1F3CAE9C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Doping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6717BE-DFEB-782D-71C4-B9DFBF8CE7D0}"/>
              </a:ext>
            </a:extLst>
          </p:cNvPr>
          <p:cNvSpPr txBox="1"/>
          <p:nvPr/>
        </p:nvSpPr>
        <p:spPr>
          <a:xfrm>
            <a:off x="390806" y="1075741"/>
            <a:ext cx="10463414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During CVD process, Boron and Nitrogen are common impurities</a:t>
            </a:r>
          </a:p>
        </p:txBody>
      </p:sp>
    </p:spTree>
    <p:extLst>
      <p:ext uri="{BB962C8B-B14F-4D97-AF65-F5344CB8AC3E}">
        <p14:creationId xmlns:p14="http://schemas.microsoft.com/office/powerpoint/2010/main" val="109569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0FAAB-6821-7204-1A5C-CB44760C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5B90E-D256-AD98-0A69-EDAEB43C1CAE}"/>
              </a:ext>
            </a:extLst>
          </p:cNvPr>
          <p:cNvSpPr txBox="1"/>
          <p:nvPr/>
        </p:nvSpPr>
        <p:spPr>
          <a:xfrm>
            <a:off x="2060575" y="1949685"/>
            <a:ext cx="8070850" cy="2958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Electrode {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	{ Name = "front.0" Voltage = 0 </a:t>
            </a:r>
            <a:r>
              <a:rPr lang="zh-CN" altLang="en-US" dirty="0">
                <a:solidFill>
                  <a:srgbClr val="FF0000"/>
                </a:solidFill>
              </a:rPr>
              <a:t>Schottky Barrier = 4.35</a:t>
            </a:r>
            <a:r>
              <a:rPr lang="zh-CN" altLang="en-US" dirty="0"/>
              <a:t>}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	{ Name = "front.1" Voltage = 0 </a:t>
            </a:r>
            <a:r>
              <a:rPr lang="zh-CN" altLang="en-US" dirty="0">
                <a:solidFill>
                  <a:srgbClr val="FF0000"/>
                </a:solidFill>
              </a:rPr>
              <a:t>Schottky Barrier = 4.35</a:t>
            </a:r>
            <a:r>
              <a:rPr lang="zh-CN" altLang="en-US" dirty="0"/>
              <a:t>}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	{ Name = "front.2" Voltage = 0 </a:t>
            </a:r>
            <a:r>
              <a:rPr lang="zh-CN" altLang="en-US" dirty="0">
                <a:solidFill>
                  <a:srgbClr val="FF0000"/>
                </a:solidFill>
              </a:rPr>
              <a:t>Schottky Barrier = 4.35</a:t>
            </a:r>
            <a:r>
              <a:rPr lang="zh-CN" altLang="en-US" dirty="0"/>
              <a:t>}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	{ Name = "front.3" Voltage = 0 </a:t>
            </a:r>
            <a:r>
              <a:rPr lang="zh-CN" altLang="en-US" dirty="0">
                <a:solidFill>
                  <a:srgbClr val="FF0000"/>
                </a:solidFill>
              </a:rPr>
              <a:t>Schottky Barrier = 4.35</a:t>
            </a:r>
            <a:r>
              <a:rPr lang="zh-CN" altLang="en-US" dirty="0"/>
              <a:t>}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	{ Name = "back" Voltage = 0 </a:t>
            </a:r>
            <a:r>
              <a:rPr lang="zh-CN" altLang="en-US" dirty="0">
                <a:solidFill>
                  <a:srgbClr val="FF0000"/>
                </a:solidFill>
              </a:rPr>
              <a:t>Schottky Barrier = 4.35</a:t>
            </a:r>
            <a:r>
              <a:rPr lang="zh-CN" altLang="en-US" dirty="0"/>
              <a:t>}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B1070-9985-D9F3-AAD1-27F0AE07D110}"/>
              </a:ext>
            </a:extLst>
          </p:cNvPr>
          <p:cNvSpPr txBox="1"/>
          <p:nvPr/>
        </p:nvSpPr>
        <p:spPr>
          <a:xfrm>
            <a:off x="658762" y="324465"/>
            <a:ext cx="701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Schottky</a:t>
            </a:r>
            <a:r>
              <a:rPr lang="en-US" altLang="zh-CN" sz="32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Contac</a:t>
            </a:r>
            <a:r>
              <a:rPr lang="en-US" altLang="zh-CN" sz="3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49639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494D-BC67-D54C-D980-59F1A37F60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000" dirty="0"/>
              <a:t>I-V Characteristic Curve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0015F-AC56-AF9A-F096-8E9868D4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6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E8424-DE49-294A-3F11-A7C68264B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0AA19-B062-B596-FE25-FD3A6C97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717EA-2D9F-FD78-7E21-A1672FEB7B60}"/>
              </a:ext>
            </a:extLst>
          </p:cNvPr>
          <p:cNvSpPr txBox="1"/>
          <p:nvPr/>
        </p:nvSpPr>
        <p:spPr>
          <a:xfrm>
            <a:off x="658762" y="324465"/>
            <a:ext cx="701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I-V Characteristic Curve - 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F7354-DC33-C359-691F-ACE9D369A9DC}"/>
              </a:ext>
            </a:extLst>
          </p:cNvPr>
          <p:cNvSpPr txBox="1"/>
          <p:nvPr/>
        </p:nvSpPr>
        <p:spPr>
          <a:xfrm>
            <a:off x="831885" y="1536174"/>
            <a:ext cx="105282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Consolas" panose="020B0609020204030204" pitchFamily="49" charset="0"/>
              </a:rPr>
              <a:t>Physics {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EffectiveIntrinsicDensity( OldSlotboom )</a:t>
            </a:r>
            <a:r>
              <a:rPr lang="en-US" altLang="zh-CN" sz="1600" dirty="0">
                <a:latin typeface="Consolas" panose="020B0609020204030204" pitchFamily="49" charset="0"/>
              </a:rPr>
              <a:t> 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# doping bandgap narrowing effect</a:t>
            </a:r>
            <a:endParaRPr lang="zh-CN" altLang="en-US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zh-CN" altLang="en-US" sz="1600" dirty="0">
                <a:latin typeface="Consolas" panose="020B0609020204030204" pitchFamily="49" charset="0"/>
              </a:rPr>
              <a:t>Mobility(</a:t>
            </a:r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en-US" altLang="zh-CN" sz="1600" dirty="0">
                <a:latin typeface="Consolas" panose="020B0609020204030204" pitchFamily="49" charset="0"/>
              </a:rPr>
              <a:t>    </a:t>
            </a:r>
            <a:r>
              <a:rPr lang="zh-CN" altLang="en-US" sz="1600" dirty="0">
                <a:latin typeface="Consolas" panose="020B0609020204030204" pitchFamily="49" charset="0"/>
              </a:rPr>
              <a:t>-ConstantMobility</a:t>
            </a:r>
            <a:r>
              <a:rPr lang="en-US" altLang="zh-CN" sz="1600" dirty="0">
                <a:latin typeface="Consolas" panose="020B0609020204030204" pitchFamily="49" charset="0"/>
              </a:rPr>
              <a:t>			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# do not use </a:t>
            </a:r>
            <a:r>
              <a:rPr lang="en-US" altLang="zh-CN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ConstantMobility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model</a:t>
            </a:r>
            <a:endParaRPr lang="zh-CN" altLang="en-US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zh-CN" altLang="en-US" sz="1600" dirty="0">
                <a:latin typeface="Consolas" panose="020B0609020204030204" pitchFamily="49" charset="0"/>
              </a:rPr>
              <a:t>    DopingDep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    HighFieldSaturation( Eparallel )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    Enormal</a:t>
            </a:r>
            <a:r>
              <a:rPr lang="en-US" altLang="zh-CN" sz="1600" dirty="0">
                <a:latin typeface="Consolas" panose="020B0609020204030204" pitchFamily="49" charset="0"/>
              </a:rPr>
              <a:t>				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# mobility degradation at interfaces</a:t>
            </a:r>
            <a:endParaRPr lang="zh-CN" altLang="en-US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zh-CN" alt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Recombination(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    SRH( DopingDep )</a:t>
            </a:r>
            <a:r>
              <a:rPr lang="en-US" altLang="zh-CN" sz="1600" dirty="0">
                <a:latin typeface="Consolas" panose="020B0609020204030204" pitchFamily="49" charset="0"/>
              </a:rPr>
              <a:t>			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# doping dependent </a:t>
            </a:r>
            <a:r>
              <a:rPr lang="en-US" altLang="zh-CN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Shorkley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-Read-Hall recombination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    Avalanche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Temperature=298</a:t>
            </a:r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zh-CN" altLang="en-US" sz="1600" dirty="0">
                <a:latin typeface="Consolas" panose="020B0609020204030204" pitchFamily="49" charset="0"/>
              </a:rPr>
              <a:t>Hydrodynamic</a:t>
            </a:r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zh-CN" altLang="en-US" sz="16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7631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1444</Words>
  <Application>Microsoft Office PowerPoint</Application>
  <PresentationFormat>Widescreen</PresentationFormat>
  <Paragraphs>229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等线</vt:lpstr>
      <vt:lpstr>等线 Light</vt:lpstr>
      <vt:lpstr>Arial</vt:lpstr>
      <vt:lpstr>Cambria Math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I-V Characteristic Curve</vt:lpstr>
      <vt:lpstr>PowerPoint Presentation</vt:lpstr>
      <vt:lpstr>PowerPoint Presentation</vt:lpstr>
      <vt:lpstr>Transient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CelestialDust 256</dc:creator>
  <cp:lastModifiedBy>CelestialDust 256</cp:lastModifiedBy>
  <cp:revision>426</cp:revision>
  <dcterms:created xsi:type="dcterms:W3CDTF">2024-12-12T06:46:19Z</dcterms:created>
  <dcterms:modified xsi:type="dcterms:W3CDTF">2025-05-09T05:30:47Z</dcterms:modified>
</cp:coreProperties>
</file>