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681" r:id="rId3"/>
    <p:sldId id="701" r:id="rId4"/>
    <p:sldId id="271" r:id="rId5"/>
    <p:sldId id="688" r:id="rId6"/>
    <p:sldId id="689" r:id="rId7"/>
    <p:sldId id="702" r:id="rId8"/>
    <p:sldId id="696" r:id="rId9"/>
    <p:sldId id="703" r:id="rId10"/>
    <p:sldId id="704" r:id="rId11"/>
    <p:sldId id="680" r:id="rId12"/>
    <p:sldId id="276" r:id="rId13"/>
    <p:sldId id="264" r:id="rId14"/>
    <p:sldId id="691" r:id="rId15"/>
    <p:sldId id="68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419D24-0B7B-5277-8448-73AF18595B30}" name="Jay Hyun Jo" initials="JHJ" userId="9f8ba69710c0c37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9"/>
    <p:restoredTop sz="94343" autoAdjust="0"/>
  </p:normalViewPr>
  <p:slideViewPr>
    <p:cSldViewPr snapToGrid="0">
      <p:cViewPr varScale="1">
        <p:scale>
          <a:sx n="145" d="100"/>
          <a:sy n="14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2994A-0922-45E1-A909-FB8DADA8B751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53E6D-A965-42D6-8F7D-A823B496F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67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8750C-5EC5-4DAE-906F-008483028AA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08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Relative uncertainty of run4 is lower than before due to reproduced run4 </a:t>
                </a:r>
                <a:r>
                  <a:rPr lang="en-US" altLang="zh-C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𝜈_</a:t>
                </a:r>
                <a:r>
                  <a:rPr lang="en-US" altLang="zh-CN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𝑒</a:t>
                </a:r>
                <a:r>
                  <a:rPr lang="zh-CN" altLang="en-US" sz="1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WMYZ.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order of relative uncertainty is Run1~Run3&gt;Run4&gt;Run5, which can be explained by ratio of POT of each run’s </a:t>
                </a:r>
                <a:r>
                  <a:rPr lang="en-US" altLang="zh-CN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𝜈_</a:t>
                </a:r>
                <a:r>
                  <a:rPr lang="en-US" altLang="zh-CN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𝑒</a:t>
                </a:r>
                <a:r>
                  <a:rPr lang="en-US" altLang="zh-CN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sample(Run1 : Run3 : Run4 : Run5 = </a:t>
                </a:r>
                <a:r>
                  <a:rPr lang="en-US" altLang="zh-CN" sz="1200" dirty="0">
                    <a:latin typeface="Cambria Math" panose="02040503050406030204" pitchFamily="18" charset="0"/>
                  </a:rPr>
                  <a:t>0.9 : 1 : 2.1 : 2.4 </a:t>
                </a:r>
                <a:r>
                  <a:rPr lang="en-US" altLang="zh-CN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).</a:t>
                </a:r>
                <a:endParaRPr lang="zh-CN" altLang="en-US" sz="1200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53E6D-A965-42D6-8F7D-A823B496F6C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21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Google Shape;163;g28b01b46629_2_12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63" name="Google Shape;163;g28b01b46629_2_12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dirty="0"/>
                  <a:t>I drew a </a:t>
                </a:r>
                <a:r>
                  <a:rPr lang="en-US" altLang="zh-CN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𝐷𝑎𝑡𝑎⁄𝑀𝐶</a:t>
                </a:r>
                <a:r>
                  <a:rPr lang="en-US" altLang="zh-CN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ratio plot as a function of run , Just like what I said just now ,</a:t>
                </a:r>
                <a:r>
                  <a:rPr lang="en-US" altLang="zh-CN" dirty="0"/>
                  <a:t> Run4/5 has slightly higher data/MC ratio than Run1-3, but should be within systematics once we add in detector systematics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Fallback>
      </mc:AlternateContent>
      <p:sp>
        <p:nvSpPr>
          <p:cNvPr id="164" name="Google Shape;164;g28b01b46629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2E9A60-AE34-21DE-3F1C-6D5FE4A16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E84F49-D8E1-C0BA-C553-3DD49E65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87CEC8-63A2-34B4-9125-7C3DA4D8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748-B80E-4B42-AB3E-87646472A4CC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7BA4EB-0ACA-DA5F-F5BB-84FEC1E9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443BCC-1C6C-9EFB-081F-2D06B4BA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8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9A05AD-8CB3-94DF-6F69-EA25CE8E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C8D6A3-C028-F323-6A86-7966B2CB5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E05316-9200-7D49-B3A2-082CC04C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F772-43ED-4E25-8B18-0248CB768FDA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6336A0-9F32-90A8-25E7-2092CE1B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742F21-783E-9D8E-C162-81918E76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10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40BB9D-BA34-C221-E2ED-F9093A5F8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4AFE48-90FF-312F-DF4F-5E0335F4D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EF0BB6-D6D3-CCBA-9B17-93E1C6D4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7C06-3E8B-4E87-B5E2-E2A3581CA09E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7D9B57-2134-EBFA-6884-6A858EBA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9AABF-68FC-DB61-FBD6-20710905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63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8D57FC-4E7F-DB1F-0EC8-6138B2ED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B7CCF8-4B37-5C79-F292-FCF61C03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E6E84-01F8-6948-9BD7-14D9AA4A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B251-63D2-4237-988D-BD4E0C9ECE00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072953-025B-34F3-A51E-39C854B3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0F8F24-9233-FBDA-50B3-2EE7FEC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3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A94172-905A-B382-F3AE-D54BBA4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D37212-D64B-B409-F632-653A46585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DCB944-D501-41AD-2825-9F84850C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E37B-C241-494C-81FA-623D285494C0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36E272-234F-0CB3-0027-5635607D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83A985-1F80-7635-AEE6-AE409A5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23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042A2-1774-7D91-01DA-649D1BD9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983492-442B-B13C-C5A1-47C4C18E7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650B3C-5617-E7EC-43E7-884D55C49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4A929A-F1B1-67CA-5DAE-BC8D960B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6FAF-9A69-4739-AE91-8662EF04825D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A46634-A212-6B61-101E-5A5DC078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F9735D-3186-FDEA-C03D-DEA09405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80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231AF9-B5CF-E52E-7368-C0F2A88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699C79-9298-8C4D-ED35-8AF2B323C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09BC05-875D-BA1B-AEA5-6DBFABDF7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760C547-B574-F9D5-4E94-EC0D0A1BD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B7F4F5-663B-45D6-9F75-15C22FD29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3C59EEA-8432-343A-7FEE-34459685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0C8-92CC-440B-ABD6-141FE22C1CB5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3DA39-F2B6-3C9B-2436-439F6EBE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E51CC6-FA59-4E56-D69A-670D7C92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94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7CC66-CD80-4E72-FBF7-485D00AE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69FB2E-7ACF-AB90-1570-A7673B4D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95F6-F988-4CAB-8CF0-FDB10E9D6CFA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AB4F9F-53F2-1A74-CE24-901C4139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21486B-9711-28F1-05FD-6EA2C22D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76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E88A02-B2A8-B7E3-9B8D-492E5896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D798-7708-4F1A-9C35-5E2638684683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CA37EF6-D722-6AD8-88DD-B45A27A9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686FD1-A85A-CED2-CA72-916FA20D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2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FCDB0E-1FB2-5FCF-AC54-737654D1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F3BA07-A5D7-7EB1-04BB-0BFCCF38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C7B7D9-22FA-8AB2-0870-67A6BFF1E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246C61-2B91-300F-62E9-6392DF7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AB8B-E55B-4511-8B8A-098C307C8E20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9488D2-8624-81DC-F100-9CEC1880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59D8A1-63E8-A558-FBF7-64D50E78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07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D9F0A-D0BF-988C-E72F-FA949C47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7C91EB3-9293-6DC9-ACDD-E74C698B2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2A325B-DC76-B5EF-41E4-0ED468B3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BD01AF-E7C8-3A2A-569A-A69DFD3E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09-BE46-42C6-89DA-7F141A062252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9667C2-BF40-0862-7469-8D33996C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0BCC0-5506-05B6-8359-51B8FC81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24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D415E1-E532-6520-2E90-E7C03542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32A8A1-B9B3-FF01-5C8B-C676EA6F4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0D2BE3-C2E0-AA90-0677-7E79BD465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CD7884-9C9A-4C7D-8F1A-AD9152436996}" type="datetime1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F0AE44-8C72-4253-54E6-32EFADE6F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BED076-07F4-2D40-2D8A-DEE4A351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82000"/>
                  </a:schemeClr>
                </a:solidFill>
                <a:latin typeface="Cambria Math" panose="02040503050406030204" pitchFamily="18" charset="0"/>
              </a:defRPr>
            </a:lvl1pPr>
          </a:lstStyle>
          <a:p>
            <a:fld id="{042E691B-8D78-4457-8354-E0E8C41BCC2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45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0EAC0-7E5A-9625-C67E-51CEA27EE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1655762"/>
          </a:xfrm>
        </p:spPr>
        <p:txBody>
          <a:bodyPr>
            <a:normAutofit/>
          </a:bodyPr>
          <a:lstStyle/>
          <a:p>
            <a:r>
              <a:rPr lang="en-US" altLang="zh-CN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Wire-Cell </a:t>
            </a:r>
            <a:r>
              <a:rPr lang="en-US" altLang="zh-CN" sz="6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eLEE</a:t>
            </a:r>
            <a:r>
              <a:rPr lang="en-US" altLang="zh-CN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 Run4/5 Updates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EAEC46-2A68-05D9-3E31-420732749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Jianghong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Wang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Nankai University</a:t>
            </a:r>
          </a:p>
          <a:p>
            <a:endParaRPr lang="en-US" altLang="zh-CN" dirty="0"/>
          </a:p>
          <a:p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Osc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/LEE Group Meeting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165659-9B2D-A7BA-770E-5EBAD628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5472-07A6-4DB6-A7C5-79AB536D1D5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29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表, 直方图&#10;&#10;AI 生成的内容可能不正确。">
            <a:extLst>
              <a:ext uri="{FF2B5EF4-FFF2-40B4-BE49-F238E27FC236}">
                <a16:creationId xmlns:a16="http://schemas.microsoft.com/office/drawing/2014/main" id="{E6B390B4-3A02-D79C-A141-96CB8930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3944" r="8944" b="1221"/>
          <a:stretch/>
        </p:blipFill>
        <p:spPr>
          <a:xfrm>
            <a:off x="4140560" y="0"/>
            <a:ext cx="4018122" cy="326492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E1A6C9-6AED-4746-D04C-AD145FB3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563" y="6356350"/>
            <a:ext cx="2743200" cy="365125"/>
          </a:xfrm>
        </p:spPr>
        <p:txBody>
          <a:bodyPr/>
          <a:lstStyle/>
          <a:p>
            <a:pPr algn="l"/>
            <a:fld id="{042E691B-8D78-4457-8354-E0E8C41BCC25}" type="slidenum">
              <a:rPr lang="zh-CN" altLang="en-US" smtClean="0"/>
              <a:pPr algn="l"/>
              <a:t>10</a:t>
            </a:fld>
            <a:endParaRPr lang="zh-CN" altLang="en-US" dirty="0"/>
          </a:p>
        </p:txBody>
      </p:sp>
      <p:pic>
        <p:nvPicPr>
          <p:cNvPr id="6" name="图片 5" descr="图表, 直方图&#10;&#10;AI 生成的内容可能不正确。">
            <a:extLst>
              <a:ext uri="{FF2B5EF4-FFF2-40B4-BE49-F238E27FC236}">
                <a16:creationId xmlns:a16="http://schemas.microsoft.com/office/drawing/2014/main" id="{F6B4976B-028E-D4D9-FE62-BC7EF093D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4038" r="8944" b="1220"/>
          <a:stretch/>
        </p:blipFill>
        <p:spPr>
          <a:xfrm>
            <a:off x="202124" y="-1"/>
            <a:ext cx="4022106" cy="3264927"/>
          </a:xfrm>
          <a:prstGeom prst="rect">
            <a:avLst/>
          </a:prstGeom>
        </p:spPr>
      </p:pic>
      <p:pic>
        <p:nvPicPr>
          <p:cNvPr id="10" name="图片 9" descr="图表&#10;&#10;AI 生成的内容可能不正确。">
            <a:extLst>
              <a:ext uri="{FF2B5EF4-FFF2-40B4-BE49-F238E27FC236}">
                <a16:creationId xmlns:a16="http://schemas.microsoft.com/office/drawing/2014/main" id="{E96945E9-FA9E-3F6B-E38E-94F046D39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3662" r="8876" b="1220"/>
          <a:stretch/>
        </p:blipFill>
        <p:spPr>
          <a:xfrm>
            <a:off x="4224231" y="3264926"/>
            <a:ext cx="3965988" cy="3229538"/>
          </a:xfrm>
          <a:prstGeom prst="rect">
            <a:avLst/>
          </a:prstGeom>
        </p:spPr>
      </p:pic>
      <p:pic>
        <p:nvPicPr>
          <p:cNvPr id="12" name="图片 11" descr="图表, 直方图&#10;&#10;AI 生成的内容可能不正确。">
            <a:extLst>
              <a:ext uri="{FF2B5EF4-FFF2-40B4-BE49-F238E27FC236}">
                <a16:creationId xmlns:a16="http://schemas.microsoft.com/office/drawing/2014/main" id="{532E6917-ECDD-4021-DE1A-8716D3653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3663" r="8876" b="885"/>
          <a:stretch/>
        </p:blipFill>
        <p:spPr>
          <a:xfrm>
            <a:off x="8190218" y="0"/>
            <a:ext cx="4001782" cy="3264927"/>
          </a:xfrm>
          <a:prstGeom prst="rect">
            <a:avLst/>
          </a:prstGeom>
        </p:spPr>
      </p:pic>
      <p:pic>
        <p:nvPicPr>
          <p:cNvPr id="14" name="图片 13" descr="图表, 直方图&#10;&#10;AI 生成的内容可能不正确。">
            <a:extLst>
              <a:ext uri="{FF2B5EF4-FFF2-40B4-BE49-F238E27FC236}">
                <a16:creationId xmlns:a16="http://schemas.microsoft.com/office/drawing/2014/main" id="{E79C4435-D545-BD4D-37BF-B64B1C0EC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3755" r="8876" b="1032"/>
          <a:stretch/>
        </p:blipFill>
        <p:spPr>
          <a:xfrm>
            <a:off x="8158682" y="3264925"/>
            <a:ext cx="4033318" cy="327707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C949E50-B335-C3C0-B932-75BD0C915C91}"/>
              </a:ext>
            </a:extLst>
          </p:cNvPr>
          <p:cNvSpPr txBox="1"/>
          <p:nvPr/>
        </p:nvSpPr>
        <p:spPr>
          <a:xfrm>
            <a:off x="2807594" y="1010992"/>
            <a:ext cx="90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Run1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F7FDE55-7E82-8465-8987-8C735A7B4763}"/>
              </a:ext>
            </a:extLst>
          </p:cNvPr>
          <p:cNvSpPr txBox="1"/>
          <p:nvPr/>
        </p:nvSpPr>
        <p:spPr>
          <a:xfrm>
            <a:off x="6868436" y="1010992"/>
            <a:ext cx="90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Run2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D068583-FACF-8D9C-BC33-144D590D2525}"/>
              </a:ext>
            </a:extLst>
          </p:cNvPr>
          <p:cNvSpPr txBox="1"/>
          <p:nvPr/>
        </p:nvSpPr>
        <p:spPr>
          <a:xfrm>
            <a:off x="10795951" y="1010992"/>
            <a:ext cx="90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Run3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6E48D27-3509-288A-7B6A-1E73C36C29A8}"/>
              </a:ext>
            </a:extLst>
          </p:cNvPr>
          <p:cNvSpPr txBox="1"/>
          <p:nvPr/>
        </p:nvSpPr>
        <p:spPr>
          <a:xfrm>
            <a:off x="6868435" y="4159877"/>
            <a:ext cx="90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Run4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C18E286-781B-E7D6-F912-C211B656E46E}"/>
              </a:ext>
            </a:extLst>
          </p:cNvPr>
          <p:cNvSpPr txBox="1"/>
          <p:nvPr/>
        </p:nvSpPr>
        <p:spPr>
          <a:xfrm>
            <a:off x="10795950" y="4159877"/>
            <a:ext cx="90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Run5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9DE3EF2-B959-3D30-5298-5B10921B892C}"/>
                  </a:ext>
                </a:extLst>
              </p:cNvPr>
              <p:cNvSpPr txBox="1"/>
              <p:nvPr/>
            </p:nvSpPr>
            <p:spPr>
              <a:xfrm>
                <a:off x="432563" y="4159877"/>
                <a:ext cx="3353856" cy="1244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𝐶𝐶</m:t>
                    </m:r>
                  </m:oMath>
                </a14:m>
                <a:r>
                  <a:rPr lang="zh-CN" altLang="en-US" sz="36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PC: spectrum</a:t>
                </a:r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9DE3EF2-B959-3D30-5298-5B10921B8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63" y="4159877"/>
                <a:ext cx="3353856" cy="1244893"/>
              </a:xfrm>
              <a:prstGeom prst="rect">
                <a:avLst/>
              </a:prstGeom>
              <a:blipFill>
                <a:blip r:embed="rId7"/>
                <a:stretch>
                  <a:fillRect l="-5636" t="-7805" b="-17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49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BA644CF-69B4-48B9-87F8-580170889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r="8401"/>
          <a:stretch/>
        </p:blipFill>
        <p:spPr>
          <a:xfrm>
            <a:off x="1517227" y="1690687"/>
            <a:ext cx="4991597" cy="37725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3D7A55B-DCDD-4AE6-80BB-8FE6A1E4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altLang="zh-CN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Previous result: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Flux and Cross section Result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FC9298A-B4A3-4C23-9E22-36F605BF37CA}"/>
              </a:ext>
            </a:extLst>
          </p:cNvPr>
          <p:cNvSpPr txBox="1"/>
          <p:nvPr/>
        </p:nvSpPr>
        <p:spPr>
          <a:xfrm>
            <a:off x="2404501" y="5252460"/>
            <a:ext cx="2058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Flux</a:t>
            </a:r>
          </a:p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Cross section</a:t>
            </a:r>
          </a:p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MC statistics</a:t>
            </a:r>
            <a:endParaRPr lang="zh-CN" altLang="en-US" sz="1100" dirty="0">
              <a:latin typeface="Cambria Math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68F42A-5EB4-4A80-B97F-E53E48A92C21}"/>
              </a:ext>
            </a:extLst>
          </p:cNvPr>
          <p:cNvSpPr txBox="1"/>
          <p:nvPr/>
        </p:nvSpPr>
        <p:spPr>
          <a:xfrm>
            <a:off x="4910291" y="5379255"/>
            <a:ext cx="5129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Systematic uncertainties of Run4/5 are well consistent with Run1/3.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709B06-01A5-4EDE-8C71-EFDECDFB6173}"/>
              </a:ext>
            </a:extLst>
          </p:cNvPr>
          <p:cNvSpPr txBox="1"/>
          <p:nvPr/>
        </p:nvSpPr>
        <p:spPr>
          <a:xfrm>
            <a:off x="2831359" y="1934611"/>
            <a:ext cx="236333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Flux uncertainty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A372AD0-4FE3-4543-AFB9-0F699249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C35-9BB1-40A9-A604-A0837FE8C653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9E56C33-8E18-4216-A033-5AC00000D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r="9269"/>
          <a:stretch/>
        </p:blipFill>
        <p:spPr>
          <a:xfrm>
            <a:off x="6508821" y="1696180"/>
            <a:ext cx="4938111" cy="376781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F4CC159-DF8C-4DF9-AA33-99DD7CDFEFA9}"/>
              </a:ext>
            </a:extLst>
          </p:cNvPr>
          <p:cNvSpPr txBox="1"/>
          <p:nvPr/>
        </p:nvSpPr>
        <p:spPr>
          <a:xfrm>
            <a:off x="7928467" y="1934611"/>
            <a:ext cx="236333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Cross section uncertainty</a:t>
            </a:r>
            <a:endParaRPr lang="zh-CN" altLang="en-US" sz="2400" dirty="0">
              <a:highlight>
                <a:srgbClr val="FFFF00"/>
              </a:highlight>
              <a:latin typeface="Cambria Math" panose="02040503050406030204" pitchFamily="18" charset="0"/>
            </a:endParaRPr>
          </a:p>
        </p:txBody>
      </p:sp>
      <p:sp>
        <p:nvSpPr>
          <p:cNvPr id="27" name="右大括号 26">
            <a:extLst>
              <a:ext uri="{FF2B5EF4-FFF2-40B4-BE49-F238E27FC236}">
                <a16:creationId xmlns:a16="http://schemas.microsoft.com/office/drawing/2014/main" id="{313CD8FB-7657-4398-B2D6-A0D01BD219C1}"/>
              </a:ext>
            </a:extLst>
          </p:cNvPr>
          <p:cNvSpPr/>
          <p:nvPr/>
        </p:nvSpPr>
        <p:spPr>
          <a:xfrm>
            <a:off x="4639954" y="5287730"/>
            <a:ext cx="188634" cy="112979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C49535-4A7B-2C01-2FFC-04EDB8820DB0}"/>
              </a:ext>
            </a:extLst>
          </p:cNvPr>
          <p:cNvSpPr txBox="1"/>
          <p:nvPr/>
        </p:nvSpPr>
        <p:spPr>
          <a:xfrm>
            <a:off x="2404501" y="6365596"/>
            <a:ext cx="6094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Details in Docdb-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43590</a:t>
            </a:r>
            <a:r>
              <a:rPr lang="en-US" altLang="zh-CN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40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EB9D07C-4C76-A19C-8293-D613032A48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322484"/>
                  </p:ext>
                </p:extLst>
              </p:nvPr>
            </p:nvGraphicFramePr>
            <p:xfrm>
              <a:off x="1494971" y="2289403"/>
              <a:ext cx="8973457" cy="2840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8172">
                      <a:extLst>
                        <a:ext uri="{9D8B030D-6E8A-4147-A177-3AD203B41FA5}">
                          <a16:colId xmlns:a16="http://schemas.microsoft.com/office/drawing/2014/main" val="3569160873"/>
                        </a:ext>
                      </a:extLst>
                    </a:gridCol>
                    <a:gridCol w="1445381">
                      <a:extLst>
                        <a:ext uri="{9D8B030D-6E8A-4147-A177-3AD203B41FA5}">
                          <a16:colId xmlns:a16="http://schemas.microsoft.com/office/drawing/2014/main" val="1879536065"/>
                        </a:ext>
                      </a:extLst>
                    </a:gridCol>
                    <a:gridCol w="1457476">
                      <a:extLst>
                        <a:ext uri="{9D8B030D-6E8A-4147-A177-3AD203B41FA5}">
                          <a16:colId xmlns:a16="http://schemas.microsoft.com/office/drawing/2014/main" val="824847817"/>
                        </a:ext>
                      </a:extLst>
                    </a:gridCol>
                    <a:gridCol w="1457476">
                      <a:extLst>
                        <a:ext uri="{9D8B030D-6E8A-4147-A177-3AD203B41FA5}">
                          <a16:colId xmlns:a16="http://schemas.microsoft.com/office/drawing/2014/main" val="1084829512"/>
                        </a:ext>
                      </a:extLst>
                    </a:gridCol>
                    <a:gridCol w="1457476">
                      <a:extLst>
                        <a:ext uri="{9D8B030D-6E8A-4147-A177-3AD203B41FA5}">
                          <a16:colId xmlns:a16="http://schemas.microsoft.com/office/drawing/2014/main" val="2651492099"/>
                        </a:ext>
                      </a:extLst>
                    </a:gridCol>
                    <a:gridCol w="1457476">
                      <a:extLst>
                        <a:ext uri="{9D8B030D-6E8A-4147-A177-3AD203B41FA5}">
                          <a16:colId xmlns:a16="http://schemas.microsoft.com/office/drawing/2014/main" val="2640907699"/>
                        </a:ext>
                      </a:extLst>
                    </a:gridCol>
                  </a:tblGrid>
                  <a:tr h="69413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Channel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without constraint</a:t>
                          </a:r>
                        </a:p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(p-value)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195645"/>
                      </a:ext>
                    </a:extLst>
                  </a:tr>
                  <a:tr h="694133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Run2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8292"/>
                      </a:ext>
                    </a:extLst>
                  </a:tr>
                  <a:tr h="7259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7.15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(0.9998)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7.88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(0.9996)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8.81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(0.9988)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17.88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(0.8474)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28.28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(0.2951)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661217"/>
                      </a:ext>
                    </a:extLst>
                  </a:tr>
                  <a:tr h="7259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CC(25 bin)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(0.9997)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7.60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(0.9997)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6.97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(0.9999)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30.28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(0.2140)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15.65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(0.9249)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725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EB9D07C-4C76-A19C-8293-D613032A48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322484"/>
                  </p:ext>
                </p:extLst>
              </p:nvPr>
            </p:nvGraphicFramePr>
            <p:xfrm>
              <a:off x="1494971" y="2289403"/>
              <a:ext cx="8973457" cy="2840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8172">
                      <a:extLst>
                        <a:ext uri="{9D8B030D-6E8A-4147-A177-3AD203B41FA5}">
                          <a16:colId xmlns:a16="http://schemas.microsoft.com/office/drawing/2014/main" val="3569160873"/>
                        </a:ext>
                      </a:extLst>
                    </a:gridCol>
                    <a:gridCol w="1445381">
                      <a:extLst>
                        <a:ext uri="{9D8B030D-6E8A-4147-A177-3AD203B41FA5}">
                          <a16:colId xmlns:a16="http://schemas.microsoft.com/office/drawing/2014/main" val="1879536065"/>
                        </a:ext>
                      </a:extLst>
                    </a:gridCol>
                    <a:gridCol w="1457476">
                      <a:extLst>
                        <a:ext uri="{9D8B030D-6E8A-4147-A177-3AD203B41FA5}">
                          <a16:colId xmlns:a16="http://schemas.microsoft.com/office/drawing/2014/main" val="824847817"/>
                        </a:ext>
                      </a:extLst>
                    </a:gridCol>
                    <a:gridCol w="1457476">
                      <a:extLst>
                        <a:ext uri="{9D8B030D-6E8A-4147-A177-3AD203B41FA5}">
                          <a16:colId xmlns:a16="http://schemas.microsoft.com/office/drawing/2014/main" val="1084829512"/>
                        </a:ext>
                      </a:extLst>
                    </a:gridCol>
                    <a:gridCol w="1457476">
                      <a:extLst>
                        <a:ext uri="{9D8B030D-6E8A-4147-A177-3AD203B41FA5}">
                          <a16:colId xmlns:a16="http://schemas.microsoft.com/office/drawing/2014/main" val="2651492099"/>
                        </a:ext>
                      </a:extLst>
                    </a:gridCol>
                    <a:gridCol w="1457476">
                      <a:extLst>
                        <a:ext uri="{9D8B030D-6E8A-4147-A177-3AD203B41FA5}">
                          <a16:colId xmlns:a16="http://schemas.microsoft.com/office/drawing/2014/main" val="2640907699"/>
                        </a:ext>
                      </a:extLst>
                    </a:gridCol>
                  </a:tblGrid>
                  <a:tr h="69413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Channel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451" t="-877" r="-168" b="-3157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195645"/>
                      </a:ext>
                    </a:extLst>
                  </a:tr>
                  <a:tr h="694133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Run2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78292"/>
                      </a:ext>
                    </a:extLst>
                  </a:tr>
                  <a:tr h="7259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8" t="-190833" r="-428674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7.15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(0.9998)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7.88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(0.9996)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8.81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(0.9988)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17.88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(0.8474)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28.28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(0.2951)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661217"/>
                      </a:ext>
                    </a:extLst>
                  </a:tr>
                  <a:tr h="7259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8" t="-293277" r="-428674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7.59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(0.9997)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7.60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(0.9997)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6.97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latin typeface="Cambria Math" panose="02040503050406030204" pitchFamily="18" charset="0"/>
                            </a:rPr>
                            <a:t>(0.9999)</a:t>
                          </a:r>
                          <a:endParaRPr lang="zh-CN" altLang="en-US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30.28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(0.2140)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15.65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(0.9249)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7254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5213A7B-31B0-5807-F9F0-2739751C9E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65125"/>
                <a:ext cx="121920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full systematic uncertainty</a:t>
                </a:r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5213A7B-31B0-5807-F9F0-2739751C9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125"/>
                <a:ext cx="12192000" cy="1325563"/>
              </a:xfrm>
              <a:prstGeom prst="rect">
                <a:avLst/>
              </a:prstGeom>
              <a:blipFill>
                <a:blip r:embed="rId3"/>
                <a:stretch>
                  <a:fillRect t="-4147" r="-100" b="-17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A0CBFD-ABF1-A09E-83B8-F9CF627A31E2}"/>
                  </a:ext>
                </a:extLst>
              </p:cNvPr>
              <p:cNvSpPr txBox="1"/>
              <p:nvPr/>
            </p:nvSpPr>
            <p:spPr>
              <a:xfrm>
                <a:off x="421019" y="5398036"/>
                <a:ext cx="11584592" cy="13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Chi2/</a:t>
                </a:r>
                <a:r>
                  <a:rPr lang="en-US" altLang="zh-CN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ndf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values are higher in Run4/5 compared to Run1-3, indicating data-MC compatibility is not as good in Run4/5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altLang="zh-CN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mbria Math" panose="02040503050406030204" pitchFamily="18" charset="0"/>
                  </a:rPr>
                  <a:t>It’s still within 1.3 sigma (Run4 PC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dirty="0" err="1">
                    <a:latin typeface="Cambria Math" panose="02040503050406030204" pitchFamily="18" charset="0"/>
                  </a:rPr>
                  <a:t>CC</a:t>
                </a:r>
                <a:r>
                  <a:rPr lang="en-US" altLang="zh-CN" sz="2000" dirty="0">
                    <a:latin typeface="Cambria Math" panose="02040503050406030204" pitchFamily="18" charset="0"/>
                  </a:rPr>
                  <a:t>) so data and MC still agrees reasonably well in Run4/5.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mbria Math" panose="02040503050406030204" pitchFamily="18" charset="0"/>
                  </a:rPr>
                  <a:t>But this run-dependence is somewhat concerning.</a:t>
                </a:r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A0CBFD-ABF1-A09E-83B8-F9CF627A3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19" y="5398036"/>
                <a:ext cx="11584592" cy="1348126"/>
              </a:xfrm>
              <a:prstGeom prst="rect">
                <a:avLst/>
              </a:prstGeom>
              <a:blipFill>
                <a:blip r:embed="rId4"/>
                <a:stretch>
                  <a:fillRect l="-474" t="-2715" b="-7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AB5CB5-2D3D-2222-404F-9D96A14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5472-07A6-4DB6-A7C5-79AB536D1D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9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39DAD639-64C2-490A-8FEA-040F4C427B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08797" y="7966"/>
                <a:ext cx="10374406" cy="132556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𝐷𝑎𝑡𝑎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𝑃𝑟𝑒𝑑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ratio vs. Run</a:t>
                </a:r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39DAD639-64C2-490A-8FEA-040F4C427B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8797" y="7966"/>
                <a:ext cx="10374406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47B0D9E-63D0-4048-AF03-9F402B05A36E}"/>
              </a:ext>
            </a:extLst>
          </p:cNvPr>
          <p:cNvSpPr txBox="1"/>
          <p:nvPr/>
        </p:nvSpPr>
        <p:spPr>
          <a:xfrm>
            <a:off x="1456549" y="5922102"/>
            <a:ext cx="870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Run4 and Run5 ratio are </a:t>
            </a:r>
            <a:r>
              <a:rPr lang="en-US" altLang="zh-CN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slightly higher than</a:t>
            </a:r>
            <a:r>
              <a:rPr lang="zh-CN" altLang="en-US" sz="2800" dirty="0">
                <a:latin typeface="Cambria Math" panose="02040503050406030204" pitchFamily="18" charset="0"/>
              </a:rPr>
              <a:t> </a:t>
            </a:r>
            <a:r>
              <a:rPr lang="en-US" altLang="zh-CN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Run1-3.</a:t>
            </a:r>
            <a:endParaRPr lang="en-US" altLang="zh-CN" sz="2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657896-24C8-1E16-83DF-4B9680CF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5472-07A6-4DB6-A7C5-79AB536D1D58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 descr="图表, 箱线图&#10;&#10;AI 生成的内容可能不正确。">
            <a:extLst>
              <a:ext uri="{FF2B5EF4-FFF2-40B4-BE49-F238E27FC236}">
                <a16:creationId xmlns:a16="http://schemas.microsoft.com/office/drawing/2014/main" id="{5A108D02-C421-99AB-3629-F1BD34854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7496" r="6697" b="4400"/>
          <a:stretch/>
        </p:blipFill>
        <p:spPr>
          <a:xfrm>
            <a:off x="302201" y="1393058"/>
            <a:ext cx="5504692" cy="3824206"/>
          </a:xfrm>
          <a:prstGeom prst="rect">
            <a:avLst/>
          </a:prstGeom>
        </p:spPr>
      </p:pic>
      <p:pic>
        <p:nvPicPr>
          <p:cNvPr id="6" name="图片 5" descr="图表, 箱线图&#10;&#10;AI 生成的内容可能不正确。">
            <a:extLst>
              <a:ext uri="{FF2B5EF4-FFF2-40B4-BE49-F238E27FC236}">
                <a16:creationId xmlns:a16="http://schemas.microsoft.com/office/drawing/2014/main" id="{99F9C08C-5029-4E5C-4FDA-121AB8F77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8036" r="7476" b="6164"/>
          <a:stretch/>
        </p:blipFill>
        <p:spPr>
          <a:xfrm>
            <a:off x="5806893" y="1393058"/>
            <a:ext cx="5331371" cy="3648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24E190-F5FD-0B89-263D-2D24AFC26433}"/>
                  </a:ext>
                </a:extLst>
              </p:cNvPr>
              <p:cNvSpPr txBox="1"/>
              <p:nvPr/>
            </p:nvSpPr>
            <p:spPr>
              <a:xfrm>
                <a:off x="7079615" y="1611770"/>
                <a:ext cx="1565729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𝐶𝐶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24E190-F5FD-0B89-263D-2D24AFC2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15" y="1611770"/>
                <a:ext cx="1565729" cy="491417"/>
              </a:xfrm>
              <a:prstGeom prst="rect">
                <a:avLst/>
              </a:prstGeom>
              <a:blipFill>
                <a:blip r:embed="rId6"/>
                <a:stretch>
                  <a:fillRect l="-5837" t="-11111" b="-19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4EE3018-2617-2305-8B8C-87F05E09FAA5}"/>
                  </a:ext>
                </a:extLst>
              </p:cNvPr>
              <p:cNvSpPr txBox="1"/>
              <p:nvPr/>
            </p:nvSpPr>
            <p:spPr>
              <a:xfrm>
                <a:off x="2195558" y="1611770"/>
                <a:ext cx="1565729" cy="4914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𝐶𝐶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4EE3018-2617-2305-8B8C-87F05E09F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558" y="1611770"/>
                <a:ext cx="1565729" cy="491417"/>
              </a:xfrm>
              <a:prstGeom prst="rect">
                <a:avLst/>
              </a:prstGeom>
              <a:blipFill>
                <a:blip r:embed="rId7"/>
                <a:stretch>
                  <a:fillRect l="-5837" t="-11111" b="-19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35060334-3110-07C4-DCDE-FE0DC9654569}"/>
              </a:ext>
            </a:extLst>
          </p:cNvPr>
          <p:cNvSpPr txBox="1"/>
          <p:nvPr/>
        </p:nvSpPr>
        <p:spPr>
          <a:xfrm>
            <a:off x="1456549" y="3812145"/>
            <a:ext cx="4410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Error bar  from  statistical error and full systemic uncertainty.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表, 箱线图&#10;&#10;AI 生成的内容可能不正确。">
            <a:extLst>
              <a:ext uri="{FF2B5EF4-FFF2-40B4-BE49-F238E27FC236}">
                <a16:creationId xmlns:a16="http://schemas.microsoft.com/office/drawing/2014/main" id="{7C57E1CD-7A9F-A067-2317-368E77FE3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 r="9631" b="3345"/>
          <a:stretch/>
        </p:blipFill>
        <p:spPr>
          <a:xfrm>
            <a:off x="0" y="1666649"/>
            <a:ext cx="5868366" cy="3298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7">
                <a:extLst>
                  <a:ext uri="{FF2B5EF4-FFF2-40B4-BE49-F238E27FC236}">
                    <a16:creationId xmlns:a16="http://schemas.microsoft.com/office/drawing/2014/main" id="{D6FB707E-BA7D-4748-812A-6C10794D20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CC: normalized data and pred vs. Run</a:t>
                </a:r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标题 7">
                <a:extLst>
                  <a:ext uri="{FF2B5EF4-FFF2-40B4-BE49-F238E27FC236}">
                    <a16:creationId xmlns:a16="http://schemas.microsoft.com/office/drawing/2014/main" id="{D6FB707E-BA7D-4748-812A-6C10794D2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3C0D775E-CCD9-4599-B876-393E641A2C6C}"/>
              </a:ext>
            </a:extLst>
          </p:cNvPr>
          <p:cNvSpPr txBox="1"/>
          <p:nvPr/>
        </p:nvSpPr>
        <p:spPr>
          <a:xfrm>
            <a:off x="946744" y="5191351"/>
            <a:ext cx="10407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Data and Pred at different runs are normalized to same POT(1.4e20).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Data error bar  from statistical uncertainty and full systemic </a:t>
            </a: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uncertainty.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Pred error bar from full sys uncertainty.</a:t>
            </a:r>
            <a:endParaRPr lang="en-US" altLang="zh-CN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Selected </a:t>
            </a:r>
            <a:r>
              <a:rPr lang="en-US" altLang="zh-CN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numuCC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data in Run5 is slightly higher than Run1-3 in average.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27A9CBD-1CAC-1A67-AF27-B0980406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5472-07A6-4DB6-A7C5-79AB536D1D58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3" name="图片 2" descr="图表, 折线图, 箱线图&#10;&#10;AI 生成的内容可能不正确。">
            <a:extLst>
              <a:ext uri="{FF2B5EF4-FFF2-40B4-BE49-F238E27FC236}">
                <a16:creationId xmlns:a16="http://schemas.microsoft.com/office/drawing/2014/main" id="{DD49F299-D373-6B93-C40F-A28C7DA93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8217" r="9562" b="5271"/>
          <a:stretch/>
        </p:blipFill>
        <p:spPr>
          <a:xfrm>
            <a:off x="6041729" y="1666649"/>
            <a:ext cx="5990794" cy="3298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848B571-622F-4AB5-79A1-A7C50241CF20}"/>
                  </a:ext>
                </a:extLst>
              </p:cNvPr>
              <p:cNvSpPr txBox="1"/>
              <p:nvPr/>
            </p:nvSpPr>
            <p:spPr>
              <a:xfrm>
                <a:off x="7246529" y="2380991"/>
                <a:ext cx="1565729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𝐶𝐶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848B571-622F-4AB5-79A1-A7C5024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529" y="2380991"/>
                <a:ext cx="1565729" cy="491417"/>
              </a:xfrm>
              <a:prstGeom prst="rect">
                <a:avLst/>
              </a:prstGeom>
              <a:blipFill>
                <a:blip r:embed="rId5"/>
                <a:stretch>
                  <a:fillRect l="-6226" t="-11250" b="-2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757C53A-0330-BD2A-69B6-AE7B77D26051}"/>
                  </a:ext>
                </a:extLst>
              </p:cNvPr>
              <p:cNvSpPr txBox="1"/>
              <p:nvPr/>
            </p:nvSpPr>
            <p:spPr>
              <a:xfrm>
                <a:off x="1090224" y="2380991"/>
                <a:ext cx="1565729" cy="4914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𝐶𝐶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757C53A-0330-BD2A-69B6-AE7B77D26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24" y="2380991"/>
                <a:ext cx="1565729" cy="491417"/>
              </a:xfrm>
              <a:prstGeom prst="rect">
                <a:avLst/>
              </a:prstGeom>
              <a:blipFill>
                <a:blip r:embed="rId6"/>
                <a:stretch>
                  <a:fillRect l="-6226" t="-11250" b="-2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03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2C8BE3-3927-535B-CB34-14A9DED5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EE328B1-9DDD-44DA-EEAB-D6AB0EB6C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New detector variation sample with full POT leads to more consistent detector relative uncertainty for Run4/5.</a:t>
                </a:r>
              </a:p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High stat nature of Run4/5 </a:t>
                </a:r>
                <a:r>
                  <a:rPr lang="en-US" altLang="zh-CN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detvar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samples makes det systematics lower than Run1/3.</a:t>
                </a:r>
              </a:p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Run4/5 chi2/</a:t>
                </a:r>
                <a:r>
                  <a:rPr lang="en-US" altLang="zh-CN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ndf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show higher values than Run1-3, which seems to be due to higher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𝐷𝑎𝑡𝑎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𝑃𝑟𝑒𝑑</m:t>
                        </m:r>
                      </m:den>
                    </m:f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Run4/5.</a:t>
                </a:r>
              </a:p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data-MC still agrees within systematics in Run4/5.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EE328B1-9DDD-44DA-EEAB-D6AB0EB6C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D611EE1-31A6-8938-BF11-2F690F05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5472-07A6-4DB6-A7C5-79AB536D1D5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62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2E32E54-5BC0-4110-B057-5EF700DD3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5254" r="9513" b="2449"/>
          <a:stretch/>
        </p:blipFill>
        <p:spPr>
          <a:xfrm>
            <a:off x="2599441" y="1202839"/>
            <a:ext cx="6993117" cy="38570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F06C87D-DEA3-4448-8D32-E8D7510730F7}"/>
              </a:ext>
            </a:extLst>
          </p:cNvPr>
          <p:cNvSpPr txBox="1"/>
          <p:nvPr/>
        </p:nvSpPr>
        <p:spPr>
          <a:xfrm>
            <a:off x="0" y="27907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Previous result: Detector relative</a:t>
            </a:r>
            <a:r>
              <a:rPr lang="zh-CN" altLang="en-US" sz="3600" dirty="0">
                <a:latin typeface="Cambria Math" panose="02040503050406030204" pitchFamily="18" charset="0"/>
              </a:rPr>
              <a:t> </a:t>
            </a:r>
            <a:r>
              <a:rPr lang="en-US" altLang="zh-CN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uncertainty</a:t>
            </a:r>
            <a:endParaRPr lang="zh-CN" altLang="en-US" sz="3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672C77-48DA-4CEA-8531-80B70DBAD188}"/>
                  </a:ext>
                </a:extLst>
              </p:cNvPr>
              <p:cNvSpPr/>
              <p:nvPr/>
            </p:nvSpPr>
            <p:spPr>
              <a:xfrm>
                <a:off x="1367336" y="5190786"/>
                <a:ext cx="10269250" cy="13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Details in Docdb-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43590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Inconsistent behavior of run4/5 detector systematics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</a:rPr>
                  <a:t> channels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mbria Math" panose="02040503050406030204" pitchFamily="18" charset="0"/>
                  </a:rPr>
                  <a:t>Det. Syst. of a</a:t>
                </a:r>
                <a:r>
                  <a:rPr lang="zh-CN" altLang="en-US" sz="2000" dirty="0">
                    <a:latin typeface="Cambria Math" panose="02040503050406030204" pitchFamily="18" charset="0"/>
                  </a:rPr>
                  <a:t>ll seven channels of Run5 are smaller than those of Run</a:t>
                </a:r>
                <a:r>
                  <a:rPr lang="en-US" altLang="zh-CN" sz="2000" dirty="0">
                    <a:latin typeface="Cambria Math" panose="02040503050406030204" pitchFamily="18" charset="0"/>
                  </a:rPr>
                  <a:t>1/</a:t>
                </a:r>
                <a:r>
                  <a:rPr lang="zh-CN" altLang="en-US" sz="2000" dirty="0">
                    <a:latin typeface="Cambria Math" panose="02040503050406030204" pitchFamily="18" charset="0"/>
                  </a:rPr>
                  <a:t>3</a:t>
                </a:r>
                <a:r>
                  <a:rPr lang="en-US" altLang="zh-CN" sz="2000" dirty="0">
                    <a:latin typeface="Cambria Math" panose="02040503050406030204" pitchFamily="18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mbria Math" panose="02040503050406030204" pitchFamily="18" charset="0"/>
                  </a:rPr>
                  <a:t>Det. Syst. of non-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</a:rPr>
                  <a:t> channels of Run4 are smaller than the result of Run1/3.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672C77-48DA-4CEA-8531-80B70DBAD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36" y="5190786"/>
                <a:ext cx="10269250" cy="1348126"/>
              </a:xfrm>
              <a:prstGeom prst="rect">
                <a:avLst/>
              </a:prstGeom>
              <a:blipFill>
                <a:blip r:embed="rId4"/>
                <a:stretch>
                  <a:fillRect l="-534" t="-2715" b="-7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1C25448-2302-41F6-85A2-FA286A21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C35-9BB1-40A9-A604-A0837FE8C653}" type="slidenum">
              <a:rPr lang="zh-CN" altLang="en-US" smtClean="0"/>
              <a:t>2</a:t>
            </a:fld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22C924B9-92F8-A267-C4FF-8093EB85304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352570" y="4559061"/>
            <a:ext cx="809193" cy="0"/>
          </a:xfrm>
          <a:prstGeom prst="straightConnector1">
            <a:avLst/>
          </a:prstGeom>
          <a:ln w="57150">
            <a:solidFill>
              <a:srgbClr val="3631F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14BF7E08-4A60-D4FF-FC9A-BCAC10A169B2}"/>
              </a:ext>
            </a:extLst>
          </p:cNvPr>
          <p:cNvSpPr txBox="1"/>
          <p:nvPr/>
        </p:nvSpPr>
        <p:spPr>
          <a:xfrm>
            <a:off x="1367336" y="4328228"/>
            <a:ext cx="98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631F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Run5</a:t>
            </a:r>
            <a:endParaRPr lang="zh-CN" altLang="en-US" sz="2400" dirty="0">
              <a:solidFill>
                <a:srgbClr val="3631F7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990E4DF-CAAE-C40D-90B7-B1B7C4B33EE3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352570" y="3981979"/>
            <a:ext cx="7254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6CA9374-E31C-4C73-9BD5-C2007477A498}"/>
              </a:ext>
            </a:extLst>
          </p:cNvPr>
          <p:cNvSpPr txBox="1"/>
          <p:nvPr/>
        </p:nvSpPr>
        <p:spPr>
          <a:xfrm>
            <a:off x="1367336" y="3751146"/>
            <a:ext cx="98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Run4</a:t>
            </a:r>
            <a:endParaRPr lang="zh-CN" altLang="en-US" sz="2400" dirty="0">
              <a:solidFill>
                <a:srgbClr val="FFC000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100C054-5B4E-F16F-0058-265C8CFCB739}"/>
              </a:ext>
            </a:extLst>
          </p:cNvPr>
          <p:cNvSpPr txBox="1"/>
          <p:nvPr/>
        </p:nvSpPr>
        <p:spPr>
          <a:xfrm>
            <a:off x="694454" y="3343970"/>
            <a:ext cx="2467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nueCC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channels 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8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9D1C3B-6B3C-0466-0075-43021832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systematics sample of intrinsic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nue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A65933-AA28-781D-EB7A-30876D50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4F191057-9612-8908-A1F1-14BF3EC78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6218227"/>
                  </p:ext>
                </p:extLst>
              </p:nvPr>
            </p:nvGraphicFramePr>
            <p:xfrm>
              <a:off x="1309917" y="1690689"/>
              <a:ext cx="9572165" cy="4342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4433">
                      <a:extLst>
                        <a:ext uri="{9D8B030D-6E8A-4147-A177-3AD203B41FA5}">
                          <a16:colId xmlns:a16="http://schemas.microsoft.com/office/drawing/2014/main" val="4165629272"/>
                        </a:ext>
                      </a:extLst>
                    </a:gridCol>
                    <a:gridCol w="1914433">
                      <a:extLst>
                        <a:ext uri="{9D8B030D-6E8A-4147-A177-3AD203B41FA5}">
                          <a16:colId xmlns:a16="http://schemas.microsoft.com/office/drawing/2014/main" val="2711763587"/>
                        </a:ext>
                      </a:extLst>
                    </a:gridCol>
                    <a:gridCol w="1914433">
                      <a:extLst>
                        <a:ext uri="{9D8B030D-6E8A-4147-A177-3AD203B41FA5}">
                          <a16:colId xmlns:a16="http://schemas.microsoft.com/office/drawing/2014/main" val="3943671541"/>
                        </a:ext>
                      </a:extLst>
                    </a:gridCol>
                    <a:gridCol w="1914433">
                      <a:extLst>
                        <a:ext uri="{9D8B030D-6E8A-4147-A177-3AD203B41FA5}">
                          <a16:colId xmlns:a16="http://schemas.microsoft.com/office/drawing/2014/main" val="27775208"/>
                        </a:ext>
                      </a:extLst>
                    </a:gridCol>
                    <a:gridCol w="1914433">
                      <a:extLst>
                        <a:ext uri="{9D8B030D-6E8A-4147-A177-3AD203B41FA5}">
                          <a16:colId xmlns:a16="http://schemas.microsoft.com/office/drawing/2014/main" val="1204365482"/>
                        </a:ext>
                      </a:extLst>
                    </a:gridCol>
                  </a:tblGrid>
                  <a:tr h="622284">
                    <a:tc gridSpan="5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POT information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025710"/>
                      </a:ext>
                    </a:extLst>
                  </a:tr>
                  <a:tr h="519532"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Item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292797"/>
                      </a:ext>
                    </a:extLst>
                  </a:tr>
                  <a:tr h="218203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LYDown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LYRayleight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Recomb2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SCE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WireModThetaXZ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WireModThetaYZ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WireModX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LYAttenuation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581237"/>
                      </a:ext>
                    </a:extLst>
                  </a:tr>
                  <a:tr h="91455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WireModYZ</a:t>
                          </a:r>
                          <a:endParaRPr lang="zh-CN" altLang="en-US" sz="2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u="none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~0.4</m:t>
                                </m:r>
                                <m:r>
                                  <a:rPr lang="en-US" altLang="zh-CN" sz="2400" b="0" i="1" u="none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 </m:t>
                                </m:r>
                                <m:sSup>
                                  <m:sSupPr>
                                    <m:ctrlPr>
                                      <a:rPr lang="en-US" altLang="zh-CN" sz="2400" b="0" i="1" u="none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u="none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400" b="0" i="1" u="none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2400" b="0" u="non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0" u="none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(old)</a:t>
                          </a: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4664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4F191057-9612-8908-A1F1-14BF3EC78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6218227"/>
                  </p:ext>
                </p:extLst>
              </p:nvPr>
            </p:nvGraphicFramePr>
            <p:xfrm>
              <a:off x="1309917" y="1690689"/>
              <a:ext cx="9572165" cy="43423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4433">
                      <a:extLst>
                        <a:ext uri="{9D8B030D-6E8A-4147-A177-3AD203B41FA5}">
                          <a16:colId xmlns:a16="http://schemas.microsoft.com/office/drawing/2014/main" val="4165629272"/>
                        </a:ext>
                      </a:extLst>
                    </a:gridCol>
                    <a:gridCol w="1914433">
                      <a:extLst>
                        <a:ext uri="{9D8B030D-6E8A-4147-A177-3AD203B41FA5}">
                          <a16:colId xmlns:a16="http://schemas.microsoft.com/office/drawing/2014/main" val="2711763587"/>
                        </a:ext>
                      </a:extLst>
                    </a:gridCol>
                    <a:gridCol w="1914433">
                      <a:extLst>
                        <a:ext uri="{9D8B030D-6E8A-4147-A177-3AD203B41FA5}">
                          <a16:colId xmlns:a16="http://schemas.microsoft.com/office/drawing/2014/main" val="3943671541"/>
                        </a:ext>
                      </a:extLst>
                    </a:gridCol>
                    <a:gridCol w="1914433">
                      <a:extLst>
                        <a:ext uri="{9D8B030D-6E8A-4147-A177-3AD203B41FA5}">
                          <a16:colId xmlns:a16="http://schemas.microsoft.com/office/drawing/2014/main" val="27775208"/>
                        </a:ext>
                      </a:extLst>
                    </a:gridCol>
                    <a:gridCol w="1914433">
                      <a:extLst>
                        <a:ext uri="{9D8B030D-6E8A-4147-A177-3AD203B41FA5}">
                          <a16:colId xmlns:a16="http://schemas.microsoft.com/office/drawing/2014/main" val="1204365482"/>
                        </a:ext>
                      </a:extLst>
                    </a:gridCol>
                  </a:tblGrid>
                  <a:tr h="622284">
                    <a:tc gridSpan="5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POT information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025710"/>
                      </a:ext>
                    </a:extLst>
                  </a:tr>
                  <a:tr h="519532"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Item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Run1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Run3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Run4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Run5</a:t>
                          </a:r>
                          <a:endParaRPr lang="zh-CN" alt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292797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LYDown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LYRayleight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Recomb2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SCE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WireModThetaXZ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WireModThetaYZ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WireModX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LYAttenuation</a:t>
                          </a:r>
                          <a:endParaRPr lang="zh-CN" altLang="en-US" sz="18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50266" r="-300000" b="-43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637" t="-50266" r="-200955" b="-43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683" t="-50266" r="-100317" b="-43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0955" t="-50266" r="-637" b="-438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581237"/>
                      </a:ext>
                    </a:extLst>
                  </a:tr>
                  <a:tr h="91455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WireModYZ</a:t>
                          </a:r>
                          <a:endParaRPr lang="zh-CN" altLang="en-US" sz="2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376667" r="-30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637" t="-376667" r="-200955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9683" t="-376667" r="-10031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0955" t="-376667" r="-637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4664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3A17507-0504-E033-5872-F4FC5237B503}"/>
                  </a:ext>
                </a:extLst>
              </p:cNvPr>
              <p:cNvSpPr txBox="1"/>
              <p:nvPr/>
            </p:nvSpPr>
            <p:spPr>
              <a:xfrm>
                <a:off x="1874387" y="6259810"/>
                <a:ext cx="8762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Recent New Run4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WireModYZ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increased to 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POT.</a:t>
                </a:r>
                <a:endParaRPr lang="zh-CN" altLang="en-US" sz="24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3A17507-0504-E033-5872-F4FC5237B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87" y="6259810"/>
                <a:ext cx="8762995" cy="461665"/>
              </a:xfrm>
              <a:prstGeom prst="rect">
                <a:avLst/>
              </a:prstGeom>
              <a:blipFill>
                <a:blip r:embed="rId3"/>
                <a:stretch>
                  <a:fillRect l="-904" t="-10526" r="-209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5A405C9-3BFD-4750-5617-825CE5AC4D87}"/>
              </a:ext>
            </a:extLst>
          </p:cNvPr>
          <p:cNvCxnSpPr/>
          <p:nvPr/>
        </p:nvCxnSpPr>
        <p:spPr>
          <a:xfrm flipV="1">
            <a:off x="7982857" y="5889696"/>
            <a:ext cx="0" cy="3701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41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表, 瀑布图&#10;&#10;AI 生成的内容可能不正确。">
            <a:extLst>
              <a:ext uri="{FF2B5EF4-FFF2-40B4-BE49-F238E27FC236}">
                <a16:creationId xmlns:a16="http://schemas.microsoft.com/office/drawing/2014/main" id="{91539264-D0CD-DF8F-792B-44F7AD528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7936" r="8317" b="2017"/>
          <a:stretch/>
        </p:blipFill>
        <p:spPr>
          <a:xfrm>
            <a:off x="556862" y="1543378"/>
            <a:ext cx="5966611" cy="402316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651F9D-2A30-A675-0CF1-C2A9966A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8973-FB25-4E43-B8DC-7459516DC05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55C5A2-9577-514A-7350-B999B188E487}"/>
              </a:ext>
            </a:extLst>
          </p:cNvPr>
          <p:cNvSpPr txBox="1"/>
          <p:nvPr/>
        </p:nvSpPr>
        <p:spPr>
          <a:xfrm>
            <a:off x="2125242" y="4540167"/>
            <a:ext cx="286736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Normalized to same POT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65AF486-2349-1AD5-7F44-AB1EA56A29F2}"/>
              </a:ext>
            </a:extLst>
          </p:cNvPr>
          <p:cNvSpPr txBox="1"/>
          <p:nvPr/>
        </p:nvSpPr>
        <p:spPr>
          <a:xfrm>
            <a:off x="2125242" y="4157846"/>
            <a:ext cx="253384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Cambria Math" panose="02040503050406030204" pitchFamily="18" charset="0"/>
              </a:rPr>
              <a:t>nueCC</a:t>
            </a:r>
            <a:r>
              <a:rPr lang="en-US" altLang="zh-CN" sz="2000" dirty="0">
                <a:latin typeface="Cambria Math" panose="02040503050406030204" pitchFamily="18" charset="0"/>
              </a:rPr>
              <a:t> FC: Spectrum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21D86B-9459-F97E-C378-773F876A8B8D}"/>
              </a:ext>
            </a:extLst>
          </p:cNvPr>
          <p:cNvSpPr txBox="1"/>
          <p:nvPr/>
        </p:nvSpPr>
        <p:spPr>
          <a:xfrm>
            <a:off x="1857681" y="5566539"/>
            <a:ext cx="9079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By recovering WMYZ </a:t>
            </a:r>
            <a:r>
              <a:rPr lang="en-US" altLang="zh-CN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detvar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sample statistics, distribution of new sample shows smoother distribution than old sample.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Relative uncertainty of new sample is lower than old sample.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10EE952E-5700-C7B9-D34D-4D2C22C39F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Update for Run4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WMYZ sample</a:t>
                </a:r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10EE952E-5700-C7B9-D34D-4D2C22C39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 descr="图表, 直方图&#10;&#10;AI 生成的内容可能不正确。">
            <a:extLst>
              <a:ext uri="{FF2B5EF4-FFF2-40B4-BE49-F238E27FC236}">
                <a16:creationId xmlns:a16="http://schemas.microsoft.com/office/drawing/2014/main" id="{D35E0D53-C6C4-D995-9810-DC71477B3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5324" r="9350"/>
          <a:stretch/>
        </p:blipFill>
        <p:spPr>
          <a:xfrm>
            <a:off x="6523473" y="1545171"/>
            <a:ext cx="5390447" cy="40231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BB16928-2875-D45B-A465-2D6D5D6B859A}"/>
              </a:ext>
            </a:extLst>
          </p:cNvPr>
          <p:cNvSpPr txBox="1"/>
          <p:nvPr/>
        </p:nvSpPr>
        <p:spPr>
          <a:xfrm>
            <a:off x="7851262" y="2116895"/>
            <a:ext cx="12476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nueCC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FC</a:t>
            </a:r>
            <a:endParaRPr lang="zh-CN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191DFB-D45A-6E5E-4E87-90E76D3E4B25}"/>
              </a:ext>
            </a:extLst>
          </p:cNvPr>
          <p:cNvSpPr txBox="1"/>
          <p:nvPr/>
        </p:nvSpPr>
        <p:spPr>
          <a:xfrm>
            <a:off x="7851262" y="2511422"/>
            <a:ext cx="286736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</a:rPr>
              <a:t>Relative uncertainty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3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表, 直方图&#10;&#10;AI 生成的内容可能不正确。">
            <a:extLst>
              <a:ext uri="{FF2B5EF4-FFF2-40B4-BE49-F238E27FC236}">
                <a16:creationId xmlns:a16="http://schemas.microsoft.com/office/drawing/2014/main" id="{F227AA13-9B48-669D-C42D-3C8D5B7DC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8287" r="8852" b="3424"/>
          <a:stretch/>
        </p:blipFill>
        <p:spPr>
          <a:xfrm>
            <a:off x="6095999" y="1690688"/>
            <a:ext cx="5378059" cy="3597652"/>
          </a:xfrm>
          <a:prstGeom prst="rect">
            <a:avLst/>
          </a:prstGeom>
        </p:spPr>
      </p:pic>
      <p:pic>
        <p:nvPicPr>
          <p:cNvPr id="12" name="图片 11" descr="图表, 直方图&#10;&#10;AI 生成的内容可能不正确。">
            <a:extLst>
              <a:ext uri="{FF2B5EF4-FFF2-40B4-BE49-F238E27FC236}">
                <a16:creationId xmlns:a16="http://schemas.microsoft.com/office/drawing/2014/main" id="{F7669597-407F-07C9-D78D-D5C66FBD1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8469" r="7942" b="1991"/>
          <a:stretch/>
        </p:blipFill>
        <p:spPr>
          <a:xfrm>
            <a:off x="807778" y="1682618"/>
            <a:ext cx="5288223" cy="355133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A6FE7A-F35D-DA27-47F7-1DDD9A0CBA75}"/>
              </a:ext>
            </a:extLst>
          </p:cNvPr>
          <p:cNvSpPr txBox="1"/>
          <p:nvPr/>
        </p:nvSpPr>
        <p:spPr>
          <a:xfrm>
            <a:off x="1089394" y="6125517"/>
            <a:ext cx="1001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</a:rPr>
              <a:t>With recovered statistics, run4 detector systematics is similar with run5.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29A820-250A-BA8A-D904-BC66258EA3F0}"/>
              </a:ext>
            </a:extLst>
          </p:cNvPr>
          <p:cNvSpPr txBox="1"/>
          <p:nvPr/>
        </p:nvSpPr>
        <p:spPr>
          <a:xfrm>
            <a:off x="2625456" y="3105834"/>
            <a:ext cx="178688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new sample</a:t>
            </a:r>
            <a:endParaRPr lang="zh-CN" altLang="en-US" sz="2400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3B10C2E1-BE17-F282-C1CE-310A414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5472-07A6-4DB6-A7C5-79AB536D1D58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4225B3B-26C2-99C0-AF45-AE3FB78B1C1E}"/>
              </a:ext>
            </a:extLst>
          </p:cNvPr>
          <p:cNvSpPr txBox="1"/>
          <p:nvPr/>
        </p:nvSpPr>
        <p:spPr>
          <a:xfrm>
            <a:off x="8140688" y="3105833"/>
            <a:ext cx="164194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old sample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2C91FC84-084A-B2A4-4ED6-EB94C43C2D6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65125"/>
                <a:ext cx="12192000" cy="132556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4000" dirty="0">
                    <a:latin typeface="Cambria Math" panose="02040503050406030204" pitchFamily="18" charset="0"/>
                  </a:rPr>
                  <a:t>CC</a:t>
                </a:r>
                <a:r>
                  <a:rPr lang="zh-CN" altLang="en-US" sz="4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4000" dirty="0">
                    <a:latin typeface="Cambria Math" panose="02040503050406030204" pitchFamily="18" charset="0"/>
                  </a:rPr>
                  <a:t>FC: Detector relative uncertainty</a:t>
                </a:r>
                <a:endParaRPr lang="zh-CN" altLang="en-US" sz="4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2C91FC84-084A-B2A4-4ED6-EB94C43C2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65125"/>
                <a:ext cx="12192000" cy="13255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0BC8B80-7195-66B1-5D8B-24336F3A5A25}"/>
              </a:ext>
            </a:extLst>
          </p:cNvPr>
          <p:cNvSpPr txBox="1"/>
          <p:nvPr/>
        </p:nvSpPr>
        <p:spPr>
          <a:xfrm>
            <a:off x="4767074" y="2996621"/>
            <a:ext cx="90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Run4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7550B5D-AC77-E3DB-D1F3-01C7C84D96F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898571" y="3458286"/>
            <a:ext cx="321551" cy="109194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F8095F0-7D38-67DC-DDEC-9782E3ED6C6B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220122" y="3458286"/>
            <a:ext cx="1507249" cy="75496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1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表, 直方图&#10;&#10;AI 生成的内容可能不正确。">
            <a:extLst>
              <a:ext uri="{FF2B5EF4-FFF2-40B4-BE49-F238E27FC236}">
                <a16:creationId xmlns:a16="http://schemas.microsoft.com/office/drawing/2014/main" id="{4A87276B-6A4C-4214-CAA0-A2AFE3F6D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8109" r="8062" b="1991"/>
          <a:stretch/>
        </p:blipFill>
        <p:spPr>
          <a:xfrm>
            <a:off x="753071" y="1690687"/>
            <a:ext cx="5342927" cy="3597653"/>
          </a:xfrm>
          <a:prstGeom prst="rect">
            <a:avLst/>
          </a:prstGeom>
        </p:spPr>
      </p:pic>
      <p:pic>
        <p:nvPicPr>
          <p:cNvPr id="4" name="图片 3" descr="图表, 直方图&#10;&#10;AI 生成的内容可能不正确。">
            <a:extLst>
              <a:ext uri="{FF2B5EF4-FFF2-40B4-BE49-F238E27FC236}">
                <a16:creationId xmlns:a16="http://schemas.microsoft.com/office/drawing/2014/main" id="{66BFF048-D161-1872-82AE-0BA6B7B5A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8829" r="7941" b="1991"/>
          <a:stretch/>
        </p:blipFill>
        <p:spPr>
          <a:xfrm>
            <a:off x="6095999" y="1690687"/>
            <a:ext cx="5393375" cy="3597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3E069E1-6CCD-9DD7-7276-C407D9DD23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65125"/>
                <a:ext cx="12192000" cy="132556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4000" dirty="0">
                    <a:latin typeface="Cambria Math" panose="02040503050406030204" pitchFamily="18" charset="0"/>
                  </a:rPr>
                  <a:t>CC</a:t>
                </a:r>
                <a:r>
                  <a:rPr lang="zh-CN" altLang="en-US" sz="4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4000" dirty="0">
                    <a:latin typeface="Cambria Math" panose="02040503050406030204" pitchFamily="18" charset="0"/>
                  </a:rPr>
                  <a:t>PC: Detector relative uncertainty</a:t>
                </a:r>
                <a:endParaRPr lang="zh-CN" altLang="en-US" sz="4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3E069E1-6CCD-9DD7-7276-C407D9DD23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65125"/>
                <a:ext cx="12192000" cy="132556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3B10C2E1-BE17-F282-C1CE-310A414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5472-07A6-4DB6-A7C5-79AB536D1D58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853D1E-7E1D-DBDB-101A-7572932CB564}"/>
              </a:ext>
            </a:extLst>
          </p:cNvPr>
          <p:cNvSpPr txBox="1"/>
          <p:nvPr/>
        </p:nvSpPr>
        <p:spPr>
          <a:xfrm>
            <a:off x="2625456" y="3105834"/>
            <a:ext cx="178688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new sample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375BED-B6E5-070D-88F7-774A88A24D14}"/>
              </a:ext>
            </a:extLst>
          </p:cNvPr>
          <p:cNvSpPr txBox="1"/>
          <p:nvPr/>
        </p:nvSpPr>
        <p:spPr>
          <a:xfrm>
            <a:off x="8140688" y="3105833"/>
            <a:ext cx="164194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old sample</a:t>
            </a:r>
            <a:endParaRPr lang="zh-CN" altLang="en-US" sz="2400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0276D07-C7B6-064C-5891-36661EBC9D83}"/>
              </a:ext>
            </a:extLst>
          </p:cNvPr>
          <p:cNvCxnSpPr>
            <a:cxnSpLocks/>
          </p:cNvCxnSpPr>
          <p:nvPr/>
        </p:nvCxnSpPr>
        <p:spPr>
          <a:xfrm flipH="1" flipV="1">
            <a:off x="4593771" y="4579257"/>
            <a:ext cx="1502227" cy="99422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F10EEF7-283C-5A63-9503-990E6EC6B968}"/>
              </a:ext>
            </a:extLst>
          </p:cNvPr>
          <p:cNvCxnSpPr>
            <a:cxnSpLocks/>
          </p:cNvCxnSpPr>
          <p:nvPr/>
        </p:nvCxnSpPr>
        <p:spPr>
          <a:xfrm flipV="1">
            <a:off x="6095998" y="4107543"/>
            <a:ext cx="1778002" cy="146594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F4864C8-2ED1-41E7-FFAE-F21CBC8A7252}"/>
              </a:ext>
            </a:extLst>
          </p:cNvPr>
          <p:cNvSpPr txBox="1"/>
          <p:nvPr/>
        </p:nvSpPr>
        <p:spPr>
          <a:xfrm>
            <a:off x="551543" y="5525353"/>
            <a:ext cx="1088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However, Run4 </a:t>
            </a:r>
            <a:r>
              <a:rPr lang="en-US" altLang="zh-CN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nueCC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PC new(sample) uncertainty is still similar to the old one. It dose not decrease with recovered statistic. this is strange. we are investing it.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8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表&#10;&#10;AI 生成的内容可能不正确。">
            <a:extLst>
              <a:ext uri="{FF2B5EF4-FFF2-40B4-BE49-F238E27FC236}">
                <a16:creationId xmlns:a16="http://schemas.microsoft.com/office/drawing/2014/main" id="{A72668A1-0EF9-5FB3-92B6-6423ACC98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5324" r="9437" b="2962"/>
          <a:stretch/>
        </p:blipFill>
        <p:spPr>
          <a:xfrm>
            <a:off x="2625208" y="1559587"/>
            <a:ext cx="6938815" cy="422316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8C534A5-0044-26C7-36A4-77640AF1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Detector relative</a:t>
            </a:r>
            <a:r>
              <a:rPr lang="zh-CN" altLang="en-US" sz="4400" dirty="0">
                <a:latin typeface="Cambria Math" panose="02040503050406030204" pitchFamily="18" charset="0"/>
              </a:rPr>
              <a:t> </a:t>
            </a:r>
            <a:r>
              <a:rPr lang="en-US" altLang="zh-CN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uncertainty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42F6C7-5C66-DC8D-2874-EC0C8054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73D6F0-0EDE-14E8-1F48-13166E2AC16D}"/>
              </a:ext>
            </a:extLst>
          </p:cNvPr>
          <p:cNvSpPr txBox="1"/>
          <p:nvPr/>
        </p:nvSpPr>
        <p:spPr>
          <a:xfrm>
            <a:off x="1030514" y="5846293"/>
            <a:ext cx="1013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 Math" panose="02040503050406030204" pitchFamily="18" charset="0"/>
              </a:rPr>
              <a:t>Det. Syst. of a</a:t>
            </a:r>
            <a:r>
              <a:rPr lang="zh-CN" altLang="en-US" sz="2000" dirty="0">
                <a:latin typeface="Cambria Math" panose="02040503050406030204" pitchFamily="18" charset="0"/>
              </a:rPr>
              <a:t>ll seven channels of Run5 are smaller than those of Run</a:t>
            </a:r>
            <a:r>
              <a:rPr lang="en-US" altLang="zh-CN" sz="2000" dirty="0">
                <a:latin typeface="Cambria Math" panose="02040503050406030204" pitchFamily="18" charset="0"/>
              </a:rPr>
              <a:t>1/</a:t>
            </a:r>
            <a:r>
              <a:rPr lang="zh-CN" altLang="en-US" sz="2000" dirty="0">
                <a:latin typeface="Cambria Math" panose="02040503050406030204" pitchFamily="18" charset="0"/>
              </a:rPr>
              <a:t>3</a:t>
            </a:r>
            <a:r>
              <a:rPr lang="en-US" altLang="zh-CN" sz="2000" dirty="0">
                <a:latin typeface="Cambria Math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mbria Math" panose="02040503050406030204" pitchFamily="18" charset="0"/>
              </a:rPr>
              <a:t>Det. Syst. of remaining six channels except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nueCC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PC</a:t>
            </a:r>
            <a:r>
              <a:rPr lang="en-US" altLang="zh-CN" sz="2000" dirty="0">
                <a:latin typeface="Cambria Math" panose="02040503050406030204" pitchFamily="18" charset="0"/>
              </a:rPr>
              <a:t> are smaller than those of Run1/3. 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FC8BC4-52EF-74A3-7DE3-9FD29C40B320}"/>
              </a:ext>
            </a:extLst>
          </p:cNvPr>
          <p:cNvSpPr txBox="1"/>
          <p:nvPr/>
        </p:nvSpPr>
        <p:spPr>
          <a:xfrm>
            <a:off x="3909343" y="5418667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2000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FC8460-9D08-995D-CB61-F89356D1623C}"/>
              </a:ext>
            </a:extLst>
          </p:cNvPr>
          <p:cNvSpPr txBox="1"/>
          <p:nvPr/>
        </p:nvSpPr>
        <p:spPr>
          <a:xfrm>
            <a:off x="3454377" y="5418667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1000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83EA57-BB82-4C1A-5270-558A09EAD1C5}"/>
              </a:ext>
            </a:extLst>
          </p:cNvPr>
          <p:cNvSpPr txBox="1"/>
          <p:nvPr/>
        </p:nvSpPr>
        <p:spPr>
          <a:xfrm>
            <a:off x="5096805" y="5418665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2000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E24FF03-C78A-8068-7FA2-C87FEE963360}"/>
              </a:ext>
            </a:extLst>
          </p:cNvPr>
          <p:cNvSpPr txBox="1"/>
          <p:nvPr/>
        </p:nvSpPr>
        <p:spPr>
          <a:xfrm>
            <a:off x="4629697" y="5418666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1000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2A85FCE-70FF-7DB4-C1D1-ED3E2532733C}"/>
              </a:ext>
            </a:extLst>
          </p:cNvPr>
          <p:cNvSpPr txBox="1"/>
          <p:nvPr/>
        </p:nvSpPr>
        <p:spPr>
          <a:xfrm>
            <a:off x="6349444" y="5418664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2000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079AD7-F24F-F260-623E-6193706C3B27}"/>
              </a:ext>
            </a:extLst>
          </p:cNvPr>
          <p:cNvSpPr txBox="1"/>
          <p:nvPr/>
        </p:nvSpPr>
        <p:spPr>
          <a:xfrm>
            <a:off x="5820009" y="5418664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1000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560CDDA-FE35-189F-9B60-D0FF67A060B0}"/>
              </a:ext>
            </a:extLst>
          </p:cNvPr>
          <p:cNvSpPr txBox="1"/>
          <p:nvPr/>
        </p:nvSpPr>
        <p:spPr>
          <a:xfrm>
            <a:off x="7085490" y="5418664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1000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6C4C05B-FBBB-B6D9-465E-64C3EF02930C}"/>
              </a:ext>
            </a:extLst>
          </p:cNvPr>
          <p:cNvSpPr txBox="1"/>
          <p:nvPr/>
        </p:nvSpPr>
        <p:spPr>
          <a:xfrm>
            <a:off x="7561049" y="5418664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2000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E8F6563-9230-0FBD-1958-F04D2B49990C}"/>
              </a:ext>
            </a:extLst>
          </p:cNvPr>
          <p:cNvSpPr txBox="1"/>
          <p:nvPr/>
        </p:nvSpPr>
        <p:spPr>
          <a:xfrm>
            <a:off x="8283748" y="5418664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1000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E96F3FD-0749-6D70-14F3-9801424ED0FC}"/>
              </a:ext>
            </a:extLst>
          </p:cNvPr>
          <p:cNvSpPr txBox="1"/>
          <p:nvPr/>
        </p:nvSpPr>
        <p:spPr>
          <a:xfrm>
            <a:off x="8730893" y="5418664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1000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E085DE-7BDD-2AD5-B014-B9A93039133D}"/>
              </a:ext>
            </a:extLst>
          </p:cNvPr>
          <p:cNvSpPr txBox="1"/>
          <p:nvPr/>
        </p:nvSpPr>
        <p:spPr>
          <a:xfrm>
            <a:off x="9190351" y="5418664"/>
            <a:ext cx="64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1000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0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00A58-6E08-2316-D053-6C2CB9BF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600" dirty="0">
                <a:latin typeface="Cambria Math" panose="02040503050406030204" pitchFamily="18" charset="0"/>
                <a:ea typeface="Cambria Math" panose="02040503050406030204" pitchFamily="18" charset="0"/>
              </a:rPr>
              <a:t>Back Up</a:t>
            </a:r>
            <a:endParaRPr lang="zh-CN" altLang="en-US" sz="6600" dirty="0">
              <a:latin typeface="Cambria Math" panose="020405030504060302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647410-E814-570B-8F43-91BA9EA0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691B-8D78-4457-8354-E0E8C41BCC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43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表, 直方图&#10;&#10;AI 生成的内容可能不正确。">
            <a:extLst>
              <a:ext uri="{FF2B5EF4-FFF2-40B4-BE49-F238E27FC236}">
                <a16:creationId xmlns:a16="http://schemas.microsoft.com/office/drawing/2014/main" id="{9275DB10-3497-1189-7601-2B1DCE640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3662" r="8944" b="1220"/>
          <a:stretch/>
        </p:blipFill>
        <p:spPr>
          <a:xfrm>
            <a:off x="4415605" y="0"/>
            <a:ext cx="3863835" cy="314888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FEB813-2AEA-C050-B84E-24B58F80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105" y="6356350"/>
            <a:ext cx="2743200" cy="365125"/>
          </a:xfrm>
        </p:spPr>
        <p:txBody>
          <a:bodyPr/>
          <a:lstStyle/>
          <a:p>
            <a:pPr algn="l"/>
            <a:fld id="{042E691B-8D78-4457-8354-E0E8C41BCC25}" type="slidenum">
              <a:rPr lang="zh-CN" altLang="en-US" smtClean="0"/>
              <a:pPr algn="l"/>
              <a:t>9</a:t>
            </a:fld>
            <a:endParaRPr lang="zh-CN" altLang="en-US" dirty="0"/>
          </a:p>
        </p:txBody>
      </p:sp>
      <p:pic>
        <p:nvPicPr>
          <p:cNvPr id="10" name="图片 9" descr="图表, 直方图&#10;&#10;AI 生成的内容可能不正确。">
            <a:extLst>
              <a:ext uri="{FF2B5EF4-FFF2-40B4-BE49-F238E27FC236}">
                <a16:creationId xmlns:a16="http://schemas.microsoft.com/office/drawing/2014/main" id="{BE79FA14-C009-FFDB-8257-2E953B547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3944" r="8807" b="1314"/>
          <a:stretch/>
        </p:blipFill>
        <p:spPr>
          <a:xfrm>
            <a:off x="533334" y="0"/>
            <a:ext cx="3882271" cy="3148885"/>
          </a:xfrm>
          <a:prstGeom prst="rect">
            <a:avLst/>
          </a:prstGeom>
        </p:spPr>
      </p:pic>
      <p:pic>
        <p:nvPicPr>
          <p:cNvPr id="14" name="图片 13" descr="图表, 直方图&#10;&#10;AI 生成的内容可能不正确。">
            <a:extLst>
              <a:ext uri="{FF2B5EF4-FFF2-40B4-BE49-F238E27FC236}">
                <a16:creationId xmlns:a16="http://schemas.microsoft.com/office/drawing/2014/main" id="{1B59A3EB-4FEA-F8FE-08C1-74F2F339E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3850" r="8739" b="1991"/>
          <a:stretch/>
        </p:blipFill>
        <p:spPr>
          <a:xfrm>
            <a:off x="8279440" y="0"/>
            <a:ext cx="3912560" cy="3148885"/>
          </a:xfrm>
          <a:prstGeom prst="rect">
            <a:avLst/>
          </a:prstGeom>
        </p:spPr>
      </p:pic>
      <p:pic>
        <p:nvPicPr>
          <p:cNvPr id="16" name="图片 15" descr="图表, 直方图&#10;&#10;AI 生成的内容可能不正确。">
            <a:extLst>
              <a:ext uri="{FF2B5EF4-FFF2-40B4-BE49-F238E27FC236}">
                <a16:creationId xmlns:a16="http://schemas.microsoft.com/office/drawing/2014/main" id="{AF5DFEC2-DFC1-CCC8-480E-C8514F457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3755" r="8738" b="1126"/>
          <a:stretch/>
        </p:blipFill>
        <p:spPr>
          <a:xfrm>
            <a:off x="4412498" y="3148885"/>
            <a:ext cx="3866942" cy="3148885"/>
          </a:xfrm>
          <a:prstGeom prst="rect">
            <a:avLst/>
          </a:prstGeom>
        </p:spPr>
      </p:pic>
      <p:pic>
        <p:nvPicPr>
          <p:cNvPr id="18" name="图片 17" descr="图表, 直方图&#10;&#10;AI 生成的内容可能不正确。">
            <a:extLst>
              <a:ext uri="{FF2B5EF4-FFF2-40B4-BE49-F238E27FC236}">
                <a16:creationId xmlns:a16="http://schemas.microsoft.com/office/drawing/2014/main" id="{5794CE9F-D354-03CA-8069-C349FB0EA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3568" r="8876" b="658"/>
          <a:stretch/>
        </p:blipFill>
        <p:spPr>
          <a:xfrm>
            <a:off x="8279440" y="3148885"/>
            <a:ext cx="3912560" cy="319776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09E1A39-6096-1E50-8890-0D55EE09D767}"/>
              </a:ext>
            </a:extLst>
          </p:cNvPr>
          <p:cNvSpPr txBox="1"/>
          <p:nvPr/>
        </p:nvSpPr>
        <p:spPr>
          <a:xfrm>
            <a:off x="2807594" y="1010992"/>
            <a:ext cx="90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Run1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0200605-A225-43C0-C667-4991691CD820}"/>
              </a:ext>
            </a:extLst>
          </p:cNvPr>
          <p:cNvSpPr txBox="1"/>
          <p:nvPr/>
        </p:nvSpPr>
        <p:spPr>
          <a:xfrm>
            <a:off x="6868436" y="1010992"/>
            <a:ext cx="90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Run2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153B922-2889-A2BC-90E4-CB63542A41D2}"/>
              </a:ext>
            </a:extLst>
          </p:cNvPr>
          <p:cNvSpPr txBox="1"/>
          <p:nvPr/>
        </p:nvSpPr>
        <p:spPr>
          <a:xfrm>
            <a:off x="10795951" y="1010992"/>
            <a:ext cx="90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Run3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E51DEEB-940E-CBAC-A0F8-351357B7948D}"/>
              </a:ext>
            </a:extLst>
          </p:cNvPr>
          <p:cNvSpPr txBox="1"/>
          <p:nvPr/>
        </p:nvSpPr>
        <p:spPr>
          <a:xfrm>
            <a:off x="6868435" y="4159877"/>
            <a:ext cx="90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Run4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C13C493-51F8-C7FD-071C-6C41EAA2F0C2}"/>
              </a:ext>
            </a:extLst>
          </p:cNvPr>
          <p:cNvSpPr txBox="1"/>
          <p:nvPr/>
        </p:nvSpPr>
        <p:spPr>
          <a:xfrm>
            <a:off x="10795950" y="4159877"/>
            <a:ext cx="907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Run5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70504E7-F1DE-B965-881C-9ED8BD9709DE}"/>
                  </a:ext>
                </a:extLst>
              </p:cNvPr>
              <p:cNvSpPr txBox="1"/>
              <p:nvPr/>
            </p:nvSpPr>
            <p:spPr>
              <a:xfrm>
                <a:off x="432563" y="4159877"/>
                <a:ext cx="3353856" cy="1244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𝐶𝐶</m:t>
                    </m:r>
                  </m:oMath>
                </a14:m>
                <a:r>
                  <a:rPr lang="zh-CN" altLang="en-US" sz="36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FC: spectrum</a:t>
                </a:r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70504E7-F1DE-B965-881C-9ED8BD97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63" y="4159877"/>
                <a:ext cx="3353856" cy="1244893"/>
              </a:xfrm>
              <a:prstGeom prst="rect">
                <a:avLst/>
              </a:prstGeom>
              <a:blipFill>
                <a:blip r:embed="rId7"/>
                <a:stretch>
                  <a:fillRect l="-5636" t="-7805" b="-17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166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668</Words>
  <Application>Microsoft Office PowerPoint</Application>
  <PresentationFormat>宽屏</PresentationFormat>
  <Paragraphs>158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Office 主题​​</vt:lpstr>
      <vt:lpstr>Wire-Cell eLEE Run4/5 Updates</vt:lpstr>
      <vt:lpstr>PowerPoint 演示文稿</vt:lpstr>
      <vt:lpstr>Detector systematics sample of intrinsic nue</vt:lpstr>
      <vt:lpstr>Update for Run4 ν_e WMYZ sample</vt:lpstr>
      <vt:lpstr>ν_eCC FC: Detector relative uncertainty</vt:lpstr>
      <vt:lpstr>ν_eCC PC: Detector relative uncertainty</vt:lpstr>
      <vt:lpstr>Detector relative uncertainty</vt:lpstr>
      <vt:lpstr>Back Up</vt:lpstr>
      <vt:lpstr>PowerPoint 演示文稿</vt:lpstr>
      <vt:lpstr>PowerPoint 演示文稿</vt:lpstr>
      <vt:lpstr>Previous result: Flux and Cross section Result</vt:lpstr>
      <vt:lpstr>PowerPoint 演示文稿</vt:lpstr>
      <vt:lpstr>ν_μ CC:  Data/Pred  ratio vs. Run</vt:lpstr>
      <vt:lpstr>ν_μCC: normalized data and pred vs. Run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江红 王</dc:creator>
  <cp:lastModifiedBy>江红 王</cp:lastModifiedBy>
  <cp:revision>195</cp:revision>
  <dcterms:created xsi:type="dcterms:W3CDTF">2025-04-28T02:48:33Z</dcterms:created>
  <dcterms:modified xsi:type="dcterms:W3CDTF">2025-05-13T09:22:58Z</dcterms:modified>
</cp:coreProperties>
</file>