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949" r:id="rId3"/>
    <p:sldId id="803" r:id="rId4"/>
    <p:sldId id="657" r:id="rId5"/>
    <p:sldId id="278" r:id="rId6"/>
    <p:sldId id="275" r:id="rId7"/>
    <p:sldId id="286" r:id="rId8"/>
    <p:sldId id="287" r:id="rId9"/>
    <p:sldId id="954" r:id="rId10"/>
    <p:sldId id="277" r:id="rId11"/>
    <p:sldId id="950" r:id="rId12"/>
    <p:sldId id="951" r:id="rId13"/>
    <p:sldId id="952" r:id="rId14"/>
    <p:sldId id="953" r:id="rId15"/>
    <p:sldId id="257" r:id="rId16"/>
    <p:sldId id="258" r:id="rId17"/>
    <p:sldId id="259" r:id="rId18"/>
    <p:sldId id="260" r:id="rId19"/>
    <p:sldId id="262" r:id="rId20"/>
    <p:sldId id="263" r:id="rId21"/>
    <p:sldId id="264" r:id="rId22"/>
    <p:sldId id="282" r:id="rId23"/>
    <p:sldId id="285" r:id="rId24"/>
    <p:sldId id="933" r:id="rId25"/>
    <p:sldId id="947" r:id="rId26"/>
    <p:sldId id="283" r:id="rId27"/>
    <p:sldId id="27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183"/>
    <a:srgbClr val="ED7D31"/>
    <a:srgbClr val="843C0B"/>
    <a:srgbClr val="F9D7CE"/>
    <a:srgbClr val="B98CC4"/>
    <a:srgbClr val="A4CC91"/>
    <a:srgbClr val="A5CC92"/>
    <a:srgbClr val="8FAADC"/>
    <a:srgbClr val="FCE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04" y="5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CCDEC-9082-4D72-974D-A0DD33047DA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472B1-0E04-4525-9906-B98808CD31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732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143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9969-76B2-44F2-9DFE-93D7A7895DD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9B9-0622-48C2-886A-8C706B9507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36647" y="6449235"/>
            <a:ext cx="697227" cy="375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9969-76B2-44F2-9DFE-93D7A7895DD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9B9-0622-48C2-886A-8C706B9507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36647" y="6449235"/>
            <a:ext cx="697227" cy="375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9969-76B2-44F2-9DFE-93D7A7895DD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9B9-0622-48C2-886A-8C706B9507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36647" y="6449235"/>
            <a:ext cx="697227" cy="375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9969-76B2-44F2-9DFE-93D7A7895DD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9B9-0622-48C2-886A-8C706B9507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36647" y="6449235"/>
            <a:ext cx="697227" cy="375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9969-76B2-44F2-9DFE-93D7A7895DD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9B9-0622-48C2-886A-8C706B9507C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36647" y="6449235"/>
            <a:ext cx="697227" cy="375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9969-76B2-44F2-9DFE-93D7A7895DD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9B9-0622-48C2-886A-8C706B9507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36647" y="6449235"/>
            <a:ext cx="697227" cy="375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9969-76B2-44F2-9DFE-93D7A7895DD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9B9-0622-48C2-886A-8C706B9507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36647" y="6449235"/>
            <a:ext cx="697227" cy="375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9969-76B2-44F2-9DFE-93D7A7895DD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9B9-0622-48C2-886A-8C706B9507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36647" y="6449235"/>
            <a:ext cx="697227" cy="375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9969-76B2-44F2-9DFE-93D7A7895DD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9B9-0622-48C2-886A-8C706B9507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36647" y="6449235"/>
            <a:ext cx="697227" cy="375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C0F9969-76B2-44F2-9DFE-93D7A7895DD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6CB9B9-0622-48C2-886A-8C706B9507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9969-76B2-44F2-9DFE-93D7A7895DD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9B9-0622-48C2-886A-8C706B9507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36647" y="6449235"/>
            <a:ext cx="697227" cy="3756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690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81270"/>
            <a:ext cx="10058400" cy="468782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C0F9969-76B2-44F2-9DFE-93D7A7895DD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A6CB9B9-0622-48C2-886A-8C706B9507C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54287" y="1062839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17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705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93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81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54480" y="594503"/>
            <a:ext cx="9211286" cy="3566160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微束团纵向形状探测器设计报告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96955" y="5085283"/>
            <a:ext cx="9144000" cy="842749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束测组、机械组、控制组、直线射频组、磁铁组</a:t>
            </a:r>
            <a:endParaRPr lang="en-US" altLang="zh-CN" dirty="0"/>
          </a:p>
          <a:p>
            <a:r>
              <a:rPr lang="en-US" altLang="zh-CN" dirty="0"/>
              <a:t>2025-5-7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E3D245AF-6FAF-48A9-B123-ED97EE8C5F88}" type="datetime1">
              <a:rPr lang="zh-CN" altLang="en-US" smtClean="0"/>
              <a:t>2025/5/13</a:t>
            </a:fld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微束团纵向形状探测器设计（隧道内组成）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CSNS-II</a:t>
            </a:r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直线加速器升级中最复杂的关键束流探测器之一：</a:t>
            </a:r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BSM</a:t>
            </a:r>
            <a:endParaRPr kumimoji="1"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186283" y="1414013"/>
            <a:ext cx="7511410" cy="4078556"/>
            <a:chOff x="241064" y="990135"/>
            <a:chExt cx="7511410" cy="4078556"/>
          </a:xfrm>
        </p:grpSpPr>
        <p:sp>
          <p:nvSpPr>
            <p:cNvPr id="7" name="平行四边形 6"/>
            <p:cNvSpPr/>
            <p:nvPr/>
          </p:nvSpPr>
          <p:spPr>
            <a:xfrm>
              <a:off x="5381615" y="4591133"/>
              <a:ext cx="575711" cy="151660"/>
            </a:xfrm>
            <a:prstGeom prst="parallelogram">
              <a:avLst>
                <a:gd name="adj" fmla="val 5994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5236271" y="3879187"/>
              <a:ext cx="916003" cy="154389"/>
            </a:xfrm>
            <a:prstGeom prst="parallelogram">
              <a:avLst>
                <a:gd name="adj" fmla="val 6501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72"/>
            <p:cNvCxnSpPr/>
            <p:nvPr/>
          </p:nvCxnSpPr>
          <p:spPr>
            <a:xfrm flipH="1">
              <a:off x="1730217" y="3694143"/>
              <a:ext cx="808912" cy="1666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立方体 9"/>
            <p:cNvSpPr/>
            <p:nvPr/>
          </p:nvSpPr>
          <p:spPr>
            <a:xfrm>
              <a:off x="5355625" y="3105426"/>
              <a:ext cx="566110" cy="293696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平行四边形 10"/>
            <p:cNvSpPr/>
            <p:nvPr/>
          </p:nvSpPr>
          <p:spPr>
            <a:xfrm rot="10424075">
              <a:off x="3335493" y="3202362"/>
              <a:ext cx="141317" cy="243205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3"/>
            <p:cNvSpPr/>
            <p:nvPr/>
          </p:nvSpPr>
          <p:spPr>
            <a:xfrm>
              <a:off x="3144567" y="1623751"/>
              <a:ext cx="380978" cy="195447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5"/>
            <p:cNvCxnSpPr/>
            <p:nvPr/>
          </p:nvCxnSpPr>
          <p:spPr>
            <a:xfrm>
              <a:off x="3275360" y="1382451"/>
              <a:ext cx="0" cy="1828800"/>
            </a:xfrm>
            <a:prstGeom prst="line">
              <a:avLst/>
            </a:prstGeom>
            <a:ln w="38100">
              <a:solidFill>
                <a:srgbClr val="E74A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2"/>
            <p:cNvCxnSpPr/>
            <p:nvPr/>
          </p:nvCxnSpPr>
          <p:spPr>
            <a:xfrm>
              <a:off x="3163169" y="1756742"/>
              <a:ext cx="616357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7"/>
            <p:cNvCxnSpPr>
              <a:endCxn id="18" idx="6"/>
            </p:cNvCxnSpPr>
            <p:nvPr/>
          </p:nvCxnSpPr>
          <p:spPr>
            <a:xfrm flipH="1" flipV="1">
              <a:off x="2573895" y="3323807"/>
              <a:ext cx="2540688" cy="10702"/>
            </a:xfrm>
            <a:prstGeom prst="line">
              <a:avLst/>
            </a:prstGeom>
            <a:ln w="9525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6"/>
            <p:cNvCxnSpPr/>
            <p:nvPr/>
          </p:nvCxnSpPr>
          <p:spPr>
            <a:xfrm>
              <a:off x="3399820" y="1382451"/>
              <a:ext cx="0" cy="1828800"/>
            </a:xfrm>
            <a:prstGeom prst="line">
              <a:avLst/>
            </a:prstGeom>
            <a:ln w="38100">
              <a:solidFill>
                <a:srgbClr val="E74A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6"/>
            <p:cNvGrpSpPr/>
            <p:nvPr/>
          </p:nvGrpSpPr>
          <p:grpSpPr>
            <a:xfrm rot="891894">
              <a:off x="2325991" y="2445515"/>
              <a:ext cx="550890" cy="1844726"/>
              <a:chOff x="2841051" y="2438635"/>
              <a:chExt cx="550890" cy="1844726"/>
            </a:xfrm>
          </p:grpSpPr>
          <p:grpSp>
            <p:nvGrpSpPr>
              <p:cNvPr id="119" name="组合 118"/>
              <p:cNvGrpSpPr/>
              <p:nvPr/>
            </p:nvGrpSpPr>
            <p:grpSpPr>
              <a:xfrm rot="1652522">
                <a:off x="2841051" y="2438635"/>
                <a:ext cx="244561" cy="1844726"/>
                <a:chOff x="2830882" y="2507196"/>
                <a:chExt cx="244561" cy="1844726"/>
              </a:xfrm>
            </p:grpSpPr>
            <p:sp>
              <p:nvSpPr>
                <p:cNvPr id="131" name="椭圆 130"/>
                <p:cNvSpPr/>
                <p:nvPr/>
              </p:nvSpPr>
              <p:spPr>
                <a:xfrm>
                  <a:off x="2962500" y="3148215"/>
                  <a:ext cx="106680" cy="40005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2" name="椭圆 131"/>
                <p:cNvSpPr/>
                <p:nvPr/>
              </p:nvSpPr>
              <p:spPr>
                <a:xfrm>
                  <a:off x="2958325" y="2507196"/>
                  <a:ext cx="106680" cy="40005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3" name="椭圆 132"/>
                <p:cNvSpPr/>
                <p:nvPr/>
              </p:nvSpPr>
              <p:spPr>
                <a:xfrm>
                  <a:off x="2968763" y="3795924"/>
                  <a:ext cx="106680" cy="40005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34" name="直接箭头连接符 17"/>
                <p:cNvCxnSpPr/>
                <p:nvPr/>
              </p:nvCxnSpPr>
              <p:spPr>
                <a:xfrm>
                  <a:off x="3012072" y="2898670"/>
                  <a:ext cx="0" cy="167474"/>
                </a:xfrm>
                <a:prstGeom prst="straightConnector1">
                  <a:avLst/>
                </a:prstGeom>
                <a:ln w="1270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箭头连接符 13"/>
                <p:cNvCxnSpPr/>
                <p:nvPr/>
              </p:nvCxnSpPr>
              <p:spPr>
                <a:xfrm>
                  <a:off x="3018335" y="3543534"/>
                  <a:ext cx="0" cy="167474"/>
                </a:xfrm>
                <a:prstGeom prst="straightConnector1">
                  <a:avLst/>
                </a:prstGeom>
                <a:ln w="1270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箭头连接符 16"/>
                <p:cNvCxnSpPr/>
                <p:nvPr/>
              </p:nvCxnSpPr>
              <p:spPr>
                <a:xfrm>
                  <a:off x="3020423" y="4184448"/>
                  <a:ext cx="0" cy="167474"/>
                </a:xfrm>
                <a:prstGeom prst="straightConnector1">
                  <a:avLst/>
                </a:prstGeom>
                <a:ln w="1270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9"/>
                <p:cNvCxnSpPr>
                  <a:stCxn id="132" idx="0"/>
                </p:cNvCxnSpPr>
                <p:nvPr/>
              </p:nvCxnSpPr>
              <p:spPr>
                <a:xfrm flipH="1">
                  <a:off x="2830882" y="2507196"/>
                  <a:ext cx="180783" cy="7416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直接连接符 23"/>
                <p:cNvCxnSpPr>
                  <a:stCxn id="132" idx="4"/>
                </p:cNvCxnSpPr>
                <p:nvPr/>
              </p:nvCxnSpPr>
              <p:spPr>
                <a:xfrm rot="19947478" flipH="1" flipV="1">
                  <a:off x="2896825" y="2736993"/>
                  <a:ext cx="73114" cy="19839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0" name="直接连接符 53"/>
              <p:cNvCxnSpPr/>
              <p:nvPr/>
            </p:nvCxnSpPr>
            <p:spPr>
              <a:xfrm flipV="1">
                <a:off x="3183608" y="2548719"/>
                <a:ext cx="63509" cy="17781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67"/>
              <p:cNvCxnSpPr/>
              <p:nvPr/>
            </p:nvCxnSpPr>
            <p:spPr>
              <a:xfrm>
                <a:off x="3239139" y="2572860"/>
                <a:ext cx="114607" cy="703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68"/>
              <p:cNvCxnSpPr/>
              <p:nvPr/>
            </p:nvCxnSpPr>
            <p:spPr>
              <a:xfrm>
                <a:off x="3228047" y="2608629"/>
                <a:ext cx="107882" cy="662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69"/>
              <p:cNvCxnSpPr/>
              <p:nvPr/>
            </p:nvCxnSpPr>
            <p:spPr>
              <a:xfrm>
                <a:off x="3220183" y="2641729"/>
                <a:ext cx="95462" cy="585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70"/>
              <p:cNvCxnSpPr/>
              <p:nvPr/>
            </p:nvCxnSpPr>
            <p:spPr>
              <a:xfrm>
                <a:off x="3210315" y="2674830"/>
                <a:ext cx="90025" cy="552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71"/>
              <p:cNvCxnSpPr/>
              <p:nvPr/>
            </p:nvCxnSpPr>
            <p:spPr>
              <a:xfrm>
                <a:off x="3287547" y="2561297"/>
                <a:ext cx="82959" cy="509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78"/>
              <p:cNvCxnSpPr/>
              <p:nvPr/>
            </p:nvCxnSpPr>
            <p:spPr>
              <a:xfrm>
                <a:off x="3349704" y="2561297"/>
                <a:ext cx="42237" cy="25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82"/>
              <p:cNvCxnSpPr/>
              <p:nvPr/>
            </p:nvCxnSpPr>
            <p:spPr>
              <a:xfrm>
                <a:off x="3196295" y="2703193"/>
                <a:ext cx="82632" cy="507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83"/>
              <p:cNvCxnSpPr/>
              <p:nvPr/>
            </p:nvCxnSpPr>
            <p:spPr>
              <a:xfrm>
                <a:off x="3178027" y="2726531"/>
                <a:ext cx="94258" cy="5784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84"/>
              <p:cNvCxnSpPr/>
              <p:nvPr/>
            </p:nvCxnSpPr>
            <p:spPr>
              <a:xfrm>
                <a:off x="3201057" y="2776051"/>
                <a:ext cx="55079" cy="337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85"/>
              <p:cNvCxnSpPr/>
              <p:nvPr/>
            </p:nvCxnSpPr>
            <p:spPr>
              <a:xfrm>
                <a:off x="3210423" y="2812189"/>
                <a:ext cx="44694" cy="274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椭圆 17"/>
            <p:cNvSpPr/>
            <p:nvPr/>
          </p:nvSpPr>
          <p:spPr>
            <a:xfrm>
              <a:off x="2528176" y="3300947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10"/>
            <p:cNvCxnSpPr/>
            <p:nvPr/>
          </p:nvCxnSpPr>
          <p:spPr>
            <a:xfrm>
              <a:off x="2539130" y="2914869"/>
              <a:ext cx="22860" cy="75996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>
              <a:off x="2514850" y="2875342"/>
              <a:ext cx="45719" cy="45719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同心圆 20"/>
            <p:cNvSpPr/>
            <p:nvPr/>
          </p:nvSpPr>
          <p:spPr>
            <a:xfrm>
              <a:off x="3011869" y="3167885"/>
              <a:ext cx="260980" cy="305659"/>
            </a:xfrm>
            <a:prstGeom prst="donut">
              <a:avLst>
                <a:gd name="adj" fmla="val 355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22" name="直接箭头连接符 133"/>
            <p:cNvCxnSpPr/>
            <p:nvPr/>
          </p:nvCxnSpPr>
          <p:spPr>
            <a:xfrm flipV="1">
              <a:off x="5637868" y="3232769"/>
              <a:ext cx="169324" cy="18479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134"/>
            <p:cNvCxnSpPr/>
            <p:nvPr/>
          </p:nvCxnSpPr>
          <p:spPr>
            <a:xfrm flipV="1">
              <a:off x="5523596" y="3235166"/>
              <a:ext cx="169324" cy="18479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135"/>
            <p:cNvCxnSpPr/>
            <p:nvPr/>
          </p:nvCxnSpPr>
          <p:spPr>
            <a:xfrm flipV="1">
              <a:off x="5415794" y="3237132"/>
              <a:ext cx="169324" cy="18479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136"/>
            <p:cNvCxnSpPr/>
            <p:nvPr/>
          </p:nvCxnSpPr>
          <p:spPr>
            <a:xfrm flipV="1">
              <a:off x="5301522" y="3237148"/>
              <a:ext cx="169324" cy="18479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平行四边形 25"/>
            <p:cNvSpPr/>
            <p:nvPr/>
          </p:nvSpPr>
          <p:spPr>
            <a:xfrm rot="10424075">
              <a:off x="3202191" y="3202361"/>
              <a:ext cx="141317" cy="243205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TextBox 4"/>
            <p:cNvSpPr txBox="1"/>
            <p:nvPr/>
          </p:nvSpPr>
          <p:spPr>
            <a:xfrm>
              <a:off x="2011001" y="2510772"/>
              <a:ext cx="618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i="1" dirty="0" err="1"/>
                <a:t>U</a:t>
              </a:r>
              <a:r>
                <a:rPr lang="en-US" altLang="zh-CN" b="1" baseline="-25000" dirty="0" err="1"/>
                <a:t>wire</a:t>
              </a:r>
              <a:endParaRPr lang="zh-CN" altLang="en-US" b="1" baseline="-25000" dirty="0"/>
            </a:p>
          </p:txBody>
        </p:sp>
        <p:sp>
          <p:nvSpPr>
            <p:cNvPr id="28" name="椭圆 27"/>
            <p:cNvSpPr/>
            <p:nvPr/>
          </p:nvSpPr>
          <p:spPr>
            <a:xfrm rot="5400000">
              <a:off x="2834253" y="3243767"/>
              <a:ext cx="45719" cy="16753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连接符 50"/>
            <p:cNvCxnSpPr>
              <a:endCxn id="26" idx="5"/>
            </p:cNvCxnSpPr>
            <p:nvPr/>
          </p:nvCxnSpPr>
          <p:spPr>
            <a:xfrm flipH="1" flipV="1">
              <a:off x="3325526" y="3318180"/>
              <a:ext cx="1490900" cy="234384"/>
            </a:xfrm>
            <a:prstGeom prst="line">
              <a:avLst/>
            </a:prstGeom>
            <a:ln w="952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54"/>
            <p:cNvCxnSpPr>
              <a:endCxn id="26" idx="5"/>
            </p:cNvCxnSpPr>
            <p:nvPr/>
          </p:nvCxnSpPr>
          <p:spPr>
            <a:xfrm flipH="1">
              <a:off x="3325526" y="3140674"/>
              <a:ext cx="1490900" cy="177506"/>
            </a:xfrm>
            <a:prstGeom prst="line">
              <a:avLst/>
            </a:prstGeom>
            <a:ln w="952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椭圆 30"/>
            <p:cNvSpPr/>
            <p:nvPr/>
          </p:nvSpPr>
          <p:spPr>
            <a:xfrm rot="7882954">
              <a:off x="4072351" y="3191611"/>
              <a:ext cx="59245" cy="31488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26"/>
            <p:cNvSpPr txBox="1"/>
            <p:nvPr/>
          </p:nvSpPr>
          <p:spPr>
            <a:xfrm>
              <a:off x="1125358" y="3946428"/>
              <a:ext cx="17249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/>
                <a:t>Analyzed H- beam</a:t>
              </a:r>
              <a:endParaRPr lang="zh-CN" altLang="en-US" sz="1600" b="1" dirty="0"/>
            </a:p>
          </p:txBody>
        </p:sp>
        <p:sp>
          <p:nvSpPr>
            <p:cNvPr id="33" name="椭圆 32"/>
            <p:cNvSpPr/>
            <p:nvPr/>
          </p:nvSpPr>
          <p:spPr>
            <a:xfrm>
              <a:off x="3360270" y="1295931"/>
              <a:ext cx="79099" cy="86519"/>
            </a:xfrm>
            <a:prstGeom prst="ellipse">
              <a:avLst/>
            </a:prstGeom>
            <a:noFill/>
            <a:ln w="19050">
              <a:solidFill>
                <a:srgbClr val="E74A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3233299" y="1295932"/>
              <a:ext cx="79099" cy="86519"/>
            </a:xfrm>
            <a:prstGeom prst="ellipse">
              <a:avLst/>
            </a:prstGeom>
            <a:noFill/>
            <a:ln w="19050">
              <a:solidFill>
                <a:srgbClr val="E74A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连接符 31"/>
            <p:cNvCxnSpPr/>
            <p:nvPr/>
          </p:nvCxnSpPr>
          <p:spPr>
            <a:xfrm flipH="1">
              <a:off x="3208508" y="1271326"/>
              <a:ext cx="117018" cy="140494"/>
            </a:xfrm>
            <a:prstGeom prst="line">
              <a:avLst/>
            </a:prstGeom>
            <a:ln w="12700">
              <a:solidFill>
                <a:srgbClr val="E74A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63"/>
            <p:cNvCxnSpPr/>
            <p:nvPr/>
          </p:nvCxnSpPr>
          <p:spPr>
            <a:xfrm flipH="1">
              <a:off x="3341311" y="1271326"/>
              <a:ext cx="117018" cy="140494"/>
            </a:xfrm>
            <a:prstGeom prst="line">
              <a:avLst/>
            </a:prstGeom>
            <a:ln w="12700">
              <a:solidFill>
                <a:srgbClr val="E74A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椭圆 36"/>
            <p:cNvSpPr/>
            <p:nvPr/>
          </p:nvSpPr>
          <p:spPr>
            <a:xfrm>
              <a:off x="2542294" y="3671284"/>
              <a:ext cx="45719" cy="45719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连接符 35"/>
            <p:cNvCxnSpPr>
              <a:stCxn id="20" idx="2"/>
            </p:cNvCxnSpPr>
            <p:nvPr/>
          </p:nvCxnSpPr>
          <p:spPr>
            <a:xfrm flipH="1">
              <a:off x="1705938" y="2898202"/>
              <a:ext cx="808912" cy="1666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任意多边形 37"/>
            <p:cNvSpPr/>
            <p:nvPr/>
          </p:nvSpPr>
          <p:spPr>
            <a:xfrm>
              <a:off x="1517729" y="2912007"/>
              <a:ext cx="226308" cy="804996"/>
            </a:xfrm>
            <a:custGeom>
              <a:avLst/>
              <a:gdLst>
                <a:gd name="connsiteX0" fmla="*/ 204877 w 226308"/>
                <a:gd name="connsiteY0" fmla="*/ 0 h 797719"/>
                <a:gd name="connsiteX1" fmla="*/ 89 w 226308"/>
                <a:gd name="connsiteY1" fmla="*/ 404813 h 797719"/>
                <a:gd name="connsiteX2" fmla="*/ 226308 w 226308"/>
                <a:gd name="connsiteY2" fmla="*/ 797719 h 797719"/>
                <a:gd name="connsiteX3" fmla="*/ 226308 w 226308"/>
                <a:gd name="connsiteY3" fmla="*/ 797719 h 79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08" h="797719">
                  <a:moveTo>
                    <a:pt x="204877" y="0"/>
                  </a:moveTo>
                  <a:cubicBezTo>
                    <a:pt x="100697" y="135930"/>
                    <a:pt x="-3483" y="271860"/>
                    <a:pt x="89" y="404813"/>
                  </a:cubicBezTo>
                  <a:cubicBezTo>
                    <a:pt x="3661" y="537766"/>
                    <a:pt x="226308" y="797719"/>
                    <a:pt x="226308" y="797719"/>
                  </a:cubicBezTo>
                  <a:lnTo>
                    <a:pt x="226308" y="797719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0" name="直接连接符 39"/>
            <p:cNvCxnSpPr>
              <a:stCxn id="39" idx="1"/>
            </p:cNvCxnSpPr>
            <p:nvPr/>
          </p:nvCxnSpPr>
          <p:spPr>
            <a:xfrm flipH="1">
              <a:off x="1224926" y="3320513"/>
              <a:ext cx="292892" cy="702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1"/>
            <p:cNvCxnSpPr/>
            <p:nvPr/>
          </p:nvCxnSpPr>
          <p:spPr>
            <a:xfrm>
              <a:off x="889169" y="3211251"/>
              <a:ext cx="61189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76"/>
            <p:cNvSpPr txBox="1"/>
            <p:nvPr/>
          </p:nvSpPr>
          <p:spPr>
            <a:xfrm>
              <a:off x="392980" y="2789524"/>
              <a:ext cx="11403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/>
                <a:t>Step motor</a:t>
              </a:r>
              <a:endParaRPr lang="zh-CN" altLang="en-US" sz="1600" b="1" dirty="0"/>
            </a:p>
          </p:txBody>
        </p:sp>
        <p:grpSp>
          <p:nvGrpSpPr>
            <p:cNvPr id="43" name="组合 42"/>
            <p:cNvGrpSpPr/>
            <p:nvPr/>
          </p:nvGrpSpPr>
          <p:grpSpPr>
            <a:xfrm rot="19172631">
              <a:off x="4609105" y="3153063"/>
              <a:ext cx="314873" cy="359989"/>
              <a:chOff x="5923551" y="2920561"/>
              <a:chExt cx="314873" cy="359989"/>
            </a:xfrm>
          </p:grpSpPr>
          <p:cxnSp>
            <p:nvCxnSpPr>
              <p:cNvPr id="106" name="直接连接符 81"/>
              <p:cNvCxnSpPr/>
              <p:nvPr/>
            </p:nvCxnSpPr>
            <p:spPr>
              <a:xfrm rot="2544416" flipH="1">
                <a:off x="6057641" y="2920561"/>
                <a:ext cx="180783" cy="74161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86"/>
              <p:cNvCxnSpPr/>
              <p:nvPr/>
            </p:nvCxnSpPr>
            <p:spPr>
              <a:xfrm rot="891894" flipH="1" flipV="1">
                <a:off x="5923551" y="3082151"/>
                <a:ext cx="73114" cy="198399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87"/>
              <p:cNvCxnSpPr/>
              <p:nvPr/>
            </p:nvCxnSpPr>
            <p:spPr>
              <a:xfrm rot="891894">
                <a:off x="6032379" y="2955335"/>
                <a:ext cx="114607" cy="70327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88"/>
              <p:cNvCxnSpPr/>
              <p:nvPr/>
            </p:nvCxnSpPr>
            <p:spPr>
              <a:xfrm rot="891894">
                <a:off x="6013124" y="2986268"/>
                <a:ext cx="107882" cy="66201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89"/>
              <p:cNvCxnSpPr/>
              <p:nvPr/>
            </p:nvCxnSpPr>
            <p:spPr>
              <a:xfrm rot="891894">
                <a:off x="5998217" y="3014777"/>
                <a:ext cx="95462" cy="58579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90"/>
              <p:cNvCxnSpPr/>
              <p:nvPr/>
            </p:nvCxnSpPr>
            <p:spPr>
              <a:xfrm rot="891894">
                <a:off x="5980707" y="3043597"/>
                <a:ext cx="90025" cy="55243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91"/>
              <p:cNvCxnSpPr/>
              <p:nvPr/>
            </p:nvCxnSpPr>
            <p:spPr>
              <a:xfrm rot="891894">
                <a:off x="6085154" y="2952843"/>
                <a:ext cx="82959" cy="50907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92"/>
              <p:cNvCxnSpPr/>
              <p:nvPr/>
            </p:nvCxnSpPr>
            <p:spPr>
              <a:xfrm rot="891894">
                <a:off x="6149118" y="2963984"/>
                <a:ext cx="42237" cy="2591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93"/>
              <p:cNvCxnSpPr/>
              <p:nvPr/>
            </p:nvCxnSpPr>
            <p:spPr>
              <a:xfrm rot="891894">
                <a:off x="5960585" y="3066542"/>
                <a:ext cx="82632" cy="50706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94"/>
              <p:cNvCxnSpPr/>
              <p:nvPr/>
            </p:nvCxnSpPr>
            <p:spPr>
              <a:xfrm rot="891894">
                <a:off x="5935832" y="3085784"/>
                <a:ext cx="94258" cy="57841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95"/>
              <p:cNvCxnSpPr/>
              <p:nvPr/>
            </p:nvCxnSpPr>
            <p:spPr>
              <a:xfrm rot="891894">
                <a:off x="5949127" y="3134932"/>
                <a:ext cx="55079" cy="33799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96"/>
              <p:cNvCxnSpPr/>
              <p:nvPr/>
            </p:nvCxnSpPr>
            <p:spPr>
              <a:xfrm rot="891894">
                <a:off x="5949900" y="3171038"/>
                <a:ext cx="44694" cy="27426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97"/>
              <p:cNvCxnSpPr/>
              <p:nvPr/>
            </p:nvCxnSpPr>
            <p:spPr>
              <a:xfrm flipV="1">
                <a:off x="5947129" y="2926556"/>
                <a:ext cx="109154" cy="158066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同心圆 43"/>
            <p:cNvSpPr/>
            <p:nvPr/>
          </p:nvSpPr>
          <p:spPr>
            <a:xfrm>
              <a:off x="4673724" y="3185621"/>
              <a:ext cx="260980" cy="305659"/>
            </a:xfrm>
            <a:prstGeom prst="donut">
              <a:avLst>
                <a:gd name="adj" fmla="val 355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TextBox 104"/>
            <p:cNvSpPr txBox="1"/>
            <p:nvPr/>
          </p:nvSpPr>
          <p:spPr>
            <a:xfrm>
              <a:off x="3723045" y="1552167"/>
              <a:ext cx="9092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/>
                <a:t>RF tuner</a:t>
              </a:r>
              <a:endParaRPr lang="zh-CN" altLang="en-US" sz="1600" b="1" dirty="0"/>
            </a:p>
          </p:txBody>
        </p:sp>
        <p:sp>
          <p:nvSpPr>
            <p:cNvPr id="46" name="TextBox 105"/>
            <p:cNvSpPr txBox="1"/>
            <p:nvPr/>
          </p:nvSpPr>
          <p:spPr>
            <a:xfrm>
              <a:off x="2791857" y="990135"/>
              <a:ext cx="1210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/>
                <a:t>RF deflector</a:t>
              </a:r>
              <a:endParaRPr lang="zh-CN" altLang="en-US" sz="1600" b="1" dirty="0"/>
            </a:p>
          </p:txBody>
        </p:sp>
        <p:sp>
          <p:nvSpPr>
            <p:cNvPr id="47" name="TextBox 109"/>
            <p:cNvSpPr txBox="1"/>
            <p:nvPr/>
          </p:nvSpPr>
          <p:spPr>
            <a:xfrm>
              <a:off x="2839177" y="1156907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i="1" dirty="0"/>
                <a:t>U</a:t>
              </a:r>
              <a:r>
                <a:rPr lang="en-US" altLang="zh-CN" b="1" baseline="-25000" dirty="0"/>
                <a:t>+</a:t>
              </a:r>
              <a:endParaRPr lang="zh-CN" altLang="en-US" b="1" baseline="-25000" dirty="0"/>
            </a:p>
          </p:txBody>
        </p:sp>
        <p:sp>
          <p:nvSpPr>
            <p:cNvPr id="48" name="TextBox 113"/>
            <p:cNvSpPr txBox="1"/>
            <p:nvPr/>
          </p:nvSpPr>
          <p:spPr>
            <a:xfrm>
              <a:off x="3406151" y="1154524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i="1" dirty="0"/>
                <a:t>U</a:t>
              </a:r>
              <a:r>
                <a:rPr lang="en-US" altLang="zh-CN" b="1" i="1" baseline="-25000" dirty="0"/>
                <a:t>-</a:t>
              </a:r>
              <a:endParaRPr lang="zh-CN" altLang="en-US" b="1" baseline="-25000" dirty="0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3726150" y="1921499"/>
              <a:ext cx="1388433" cy="1032239"/>
              <a:chOff x="4403263" y="1875488"/>
              <a:chExt cx="1388433" cy="1032239"/>
            </a:xfrm>
          </p:grpSpPr>
          <p:cxnSp>
            <p:nvCxnSpPr>
              <p:cNvPr id="100" name="直接箭头连接符 73"/>
              <p:cNvCxnSpPr/>
              <p:nvPr/>
            </p:nvCxnSpPr>
            <p:spPr>
              <a:xfrm flipH="1">
                <a:off x="4531989" y="2561386"/>
                <a:ext cx="405957" cy="346341"/>
              </a:xfrm>
              <a:prstGeom prst="straightConnector1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箭头连接符 115"/>
              <p:cNvCxnSpPr/>
              <p:nvPr/>
            </p:nvCxnSpPr>
            <p:spPr>
              <a:xfrm flipH="1" flipV="1">
                <a:off x="4927898" y="2060154"/>
                <a:ext cx="5938" cy="506257"/>
              </a:xfrm>
              <a:prstGeom prst="straightConnector1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箭头连接符 116"/>
              <p:cNvCxnSpPr/>
              <p:nvPr/>
            </p:nvCxnSpPr>
            <p:spPr>
              <a:xfrm flipV="1">
                <a:off x="4927758" y="2557863"/>
                <a:ext cx="602884" cy="8825"/>
              </a:xfrm>
              <a:prstGeom prst="straightConnector1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17"/>
              <p:cNvSpPr txBox="1"/>
              <p:nvPr/>
            </p:nvSpPr>
            <p:spPr>
              <a:xfrm>
                <a:off x="4924876" y="1875488"/>
                <a:ext cx="293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y</a:t>
                </a:r>
                <a:endParaRPr lang="zh-CN" altLang="en-US" b="1" dirty="0"/>
              </a:p>
            </p:txBody>
          </p:sp>
          <p:sp>
            <p:nvSpPr>
              <p:cNvPr id="104" name="TextBox 118"/>
              <p:cNvSpPr txBox="1"/>
              <p:nvPr/>
            </p:nvSpPr>
            <p:spPr>
              <a:xfrm>
                <a:off x="5501232" y="2365224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x</a:t>
                </a:r>
                <a:endParaRPr lang="zh-CN" altLang="en-US" b="1" dirty="0"/>
              </a:p>
            </p:txBody>
          </p:sp>
          <p:sp>
            <p:nvSpPr>
              <p:cNvPr id="105" name="TextBox 119"/>
              <p:cNvSpPr txBox="1"/>
              <p:nvPr/>
            </p:nvSpPr>
            <p:spPr>
              <a:xfrm>
                <a:off x="4403263" y="2529163"/>
                <a:ext cx="276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z</a:t>
                </a:r>
                <a:endParaRPr lang="zh-CN" altLang="en-US" b="1" dirty="0"/>
              </a:p>
            </p:txBody>
          </p:sp>
        </p:grpSp>
        <p:sp>
          <p:nvSpPr>
            <p:cNvPr id="50" name="立方体 49"/>
            <p:cNvSpPr/>
            <p:nvPr/>
          </p:nvSpPr>
          <p:spPr>
            <a:xfrm>
              <a:off x="3595315" y="3143548"/>
              <a:ext cx="330269" cy="324937"/>
            </a:xfrm>
            <a:prstGeom prst="cube">
              <a:avLst/>
            </a:prstGeom>
            <a:noFill/>
            <a:ln>
              <a:solidFill>
                <a:srgbClr val="BDD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TextBox 123"/>
            <p:cNvSpPr txBox="1"/>
            <p:nvPr/>
          </p:nvSpPr>
          <p:spPr>
            <a:xfrm>
              <a:off x="3494415" y="3368846"/>
              <a:ext cx="570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i="1" dirty="0" err="1"/>
                <a:t>B</a:t>
              </a:r>
              <a:r>
                <a:rPr lang="en-US" altLang="zh-CN" b="1" baseline="-25000" dirty="0" err="1"/>
                <a:t>corr</a:t>
              </a:r>
              <a:endParaRPr lang="zh-CN" altLang="en-US" b="1" baseline="-25000" dirty="0"/>
            </a:p>
          </p:txBody>
        </p:sp>
        <p:sp>
          <p:nvSpPr>
            <p:cNvPr id="52" name="TextBox 126"/>
            <p:cNvSpPr txBox="1"/>
            <p:nvPr/>
          </p:nvSpPr>
          <p:spPr>
            <a:xfrm>
              <a:off x="4436009" y="2769072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I(z)</a:t>
              </a:r>
              <a:endParaRPr lang="zh-CN" altLang="en-US" i="1" dirty="0">
                <a:solidFill>
                  <a:srgbClr val="00B05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" name="TextBox 127"/>
            <p:cNvSpPr txBox="1"/>
            <p:nvPr/>
          </p:nvSpPr>
          <p:spPr>
            <a:xfrm>
              <a:off x="3551224" y="3787770"/>
              <a:ext cx="10720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/>
                <a:t>Collimator</a:t>
              </a:r>
              <a:endParaRPr lang="zh-CN" altLang="en-US" sz="1600" b="1" dirty="0"/>
            </a:p>
          </p:txBody>
        </p:sp>
        <p:cxnSp>
          <p:nvCxnSpPr>
            <p:cNvPr id="54" name="直接箭头连接符 128"/>
            <p:cNvCxnSpPr/>
            <p:nvPr/>
          </p:nvCxnSpPr>
          <p:spPr>
            <a:xfrm flipV="1">
              <a:off x="4260833" y="3578229"/>
              <a:ext cx="442435" cy="300958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129"/>
            <p:cNvCxnSpPr/>
            <p:nvPr/>
          </p:nvCxnSpPr>
          <p:spPr>
            <a:xfrm flipH="1" flipV="1">
              <a:off x="3189343" y="3494477"/>
              <a:ext cx="654896" cy="384710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132"/>
            <p:cNvSpPr txBox="1"/>
            <p:nvPr/>
          </p:nvSpPr>
          <p:spPr>
            <a:xfrm>
              <a:off x="5167826" y="2777767"/>
              <a:ext cx="1589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/>
                <a:t>Bending Magnet</a:t>
              </a:r>
              <a:endParaRPr lang="zh-CN" altLang="en-US" sz="1600" b="1" dirty="0"/>
            </a:p>
          </p:txBody>
        </p:sp>
        <p:sp>
          <p:nvSpPr>
            <p:cNvPr id="57" name="TextBox 137"/>
            <p:cNvSpPr txBox="1"/>
            <p:nvPr/>
          </p:nvSpPr>
          <p:spPr>
            <a:xfrm>
              <a:off x="5857434" y="2998974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/>
              </a:lvl1pPr>
            </a:lstStyle>
            <a:p>
              <a:r>
                <a:rPr lang="en-US" altLang="zh-CN" i="1" dirty="0" err="1"/>
                <a:t>B</a:t>
              </a:r>
              <a:r>
                <a:rPr lang="en-US" altLang="zh-CN" baseline="-25000" dirty="0" err="1"/>
                <a:t>bending</a:t>
              </a:r>
              <a:endParaRPr lang="zh-CN" altLang="en-US" baseline="-25000" dirty="0"/>
            </a:p>
          </p:txBody>
        </p:sp>
        <p:sp>
          <p:nvSpPr>
            <p:cNvPr id="58" name="任意多边形 138"/>
            <p:cNvSpPr/>
            <p:nvPr/>
          </p:nvSpPr>
          <p:spPr>
            <a:xfrm>
              <a:off x="5160867" y="3346666"/>
              <a:ext cx="646325" cy="610557"/>
            </a:xfrm>
            <a:custGeom>
              <a:avLst/>
              <a:gdLst>
                <a:gd name="connsiteX0" fmla="*/ 0 w 1044962"/>
                <a:gd name="connsiteY0" fmla="*/ 0 h 620008"/>
                <a:gd name="connsiteX1" fmla="*/ 557561 w 1044962"/>
                <a:gd name="connsiteY1" fmla="*/ 98131 h 620008"/>
                <a:gd name="connsiteX2" fmla="*/ 923321 w 1044962"/>
                <a:gd name="connsiteY2" fmla="*/ 352378 h 620008"/>
                <a:gd name="connsiteX3" fmla="*/ 1043754 w 1044962"/>
                <a:gd name="connsiteY3" fmla="*/ 620008 h 62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4962" h="620008">
                  <a:moveTo>
                    <a:pt x="0" y="0"/>
                  </a:moveTo>
                  <a:cubicBezTo>
                    <a:pt x="201837" y="19700"/>
                    <a:pt x="403674" y="39401"/>
                    <a:pt x="557561" y="98131"/>
                  </a:cubicBezTo>
                  <a:cubicBezTo>
                    <a:pt x="711448" y="156861"/>
                    <a:pt x="842289" y="265399"/>
                    <a:pt x="923321" y="352378"/>
                  </a:cubicBezTo>
                  <a:cubicBezTo>
                    <a:pt x="1004353" y="439357"/>
                    <a:pt x="1053418" y="574660"/>
                    <a:pt x="1043754" y="620008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139"/>
            <p:cNvSpPr/>
            <p:nvPr/>
          </p:nvSpPr>
          <p:spPr>
            <a:xfrm>
              <a:off x="5148669" y="3347810"/>
              <a:ext cx="425098" cy="615963"/>
            </a:xfrm>
            <a:custGeom>
              <a:avLst/>
              <a:gdLst>
                <a:gd name="connsiteX0" fmla="*/ 0 w 1044962"/>
                <a:gd name="connsiteY0" fmla="*/ 0 h 620008"/>
                <a:gd name="connsiteX1" fmla="*/ 557561 w 1044962"/>
                <a:gd name="connsiteY1" fmla="*/ 98131 h 620008"/>
                <a:gd name="connsiteX2" fmla="*/ 923321 w 1044962"/>
                <a:gd name="connsiteY2" fmla="*/ 352378 h 620008"/>
                <a:gd name="connsiteX3" fmla="*/ 1043754 w 1044962"/>
                <a:gd name="connsiteY3" fmla="*/ 620008 h 62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4962" h="620008">
                  <a:moveTo>
                    <a:pt x="0" y="0"/>
                  </a:moveTo>
                  <a:cubicBezTo>
                    <a:pt x="201837" y="19700"/>
                    <a:pt x="403674" y="39401"/>
                    <a:pt x="557561" y="98131"/>
                  </a:cubicBezTo>
                  <a:cubicBezTo>
                    <a:pt x="711448" y="156861"/>
                    <a:pt x="842289" y="265399"/>
                    <a:pt x="923321" y="352378"/>
                  </a:cubicBezTo>
                  <a:cubicBezTo>
                    <a:pt x="1004353" y="439357"/>
                    <a:pt x="1053418" y="574660"/>
                    <a:pt x="1043754" y="620008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0" name="直接箭头连接符 140"/>
            <p:cNvCxnSpPr/>
            <p:nvPr/>
          </p:nvCxnSpPr>
          <p:spPr>
            <a:xfrm flipV="1">
              <a:off x="4608243" y="3957807"/>
              <a:ext cx="609015" cy="3371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立方体 60"/>
            <p:cNvSpPr/>
            <p:nvPr/>
          </p:nvSpPr>
          <p:spPr>
            <a:xfrm>
              <a:off x="5532914" y="4047904"/>
              <a:ext cx="315707" cy="460030"/>
            </a:xfrm>
            <a:prstGeom prst="cube">
              <a:avLst>
                <a:gd name="adj" fmla="val 31842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5611792" y="3924190"/>
              <a:ext cx="126636" cy="63173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125"/>
            <p:cNvSpPr/>
            <p:nvPr/>
          </p:nvSpPr>
          <p:spPr>
            <a:xfrm>
              <a:off x="5070014" y="3335873"/>
              <a:ext cx="613517" cy="741403"/>
            </a:xfrm>
            <a:custGeom>
              <a:avLst/>
              <a:gdLst>
                <a:gd name="connsiteX0" fmla="*/ 0 w 1044962"/>
                <a:gd name="connsiteY0" fmla="*/ 0 h 620008"/>
                <a:gd name="connsiteX1" fmla="*/ 557561 w 1044962"/>
                <a:gd name="connsiteY1" fmla="*/ 98131 h 620008"/>
                <a:gd name="connsiteX2" fmla="*/ 923321 w 1044962"/>
                <a:gd name="connsiteY2" fmla="*/ 352378 h 620008"/>
                <a:gd name="connsiteX3" fmla="*/ 1043754 w 1044962"/>
                <a:gd name="connsiteY3" fmla="*/ 620008 h 62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4962" h="620008">
                  <a:moveTo>
                    <a:pt x="0" y="0"/>
                  </a:moveTo>
                  <a:cubicBezTo>
                    <a:pt x="201837" y="19700"/>
                    <a:pt x="403674" y="39401"/>
                    <a:pt x="557561" y="98131"/>
                  </a:cubicBezTo>
                  <a:cubicBezTo>
                    <a:pt x="711448" y="156861"/>
                    <a:pt x="842289" y="265399"/>
                    <a:pt x="923321" y="352378"/>
                  </a:cubicBezTo>
                  <a:cubicBezTo>
                    <a:pt x="1004353" y="439357"/>
                    <a:pt x="1053418" y="574660"/>
                    <a:pt x="1043754" y="620008"/>
                  </a:cubicBezTo>
                </a:path>
              </a:pathLst>
            </a:custGeom>
            <a:noFill/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立方体 63"/>
            <p:cNvSpPr/>
            <p:nvPr/>
          </p:nvSpPr>
          <p:spPr>
            <a:xfrm>
              <a:off x="5151225" y="3315806"/>
              <a:ext cx="566110" cy="293696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5655287" y="3988686"/>
              <a:ext cx="114272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5626396" y="4047904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5684708" y="4047904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5743190" y="4047904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5590681" y="4093623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5646612" y="4093623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705094" y="4093623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TextBox 150"/>
            <p:cNvSpPr txBox="1"/>
            <p:nvPr/>
          </p:nvSpPr>
          <p:spPr>
            <a:xfrm>
              <a:off x="3787987" y="4461549"/>
              <a:ext cx="1604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/>
                <a:t>Phosphor screen</a:t>
              </a:r>
              <a:endParaRPr lang="zh-CN" altLang="en-US" sz="1600" b="1" dirty="0"/>
            </a:p>
          </p:txBody>
        </p:sp>
        <p:sp>
          <p:nvSpPr>
            <p:cNvPr id="73" name="TextBox 152"/>
            <p:cNvSpPr txBox="1"/>
            <p:nvPr/>
          </p:nvSpPr>
          <p:spPr>
            <a:xfrm>
              <a:off x="5022081" y="4252335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/>
                <a:t>MCP</a:t>
              </a:r>
              <a:endParaRPr lang="zh-CN" altLang="en-US" sz="1600" b="1" dirty="0"/>
            </a:p>
          </p:txBody>
        </p:sp>
        <p:sp>
          <p:nvSpPr>
            <p:cNvPr id="74" name="TextBox 154"/>
            <p:cNvSpPr txBox="1"/>
            <p:nvPr/>
          </p:nvSpPr>
          <p:spPr>
            <a:xfrm>
              <a:off x="5779946" y="4198267"/>
              <a:ext cx="19725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/>
                <a:t>Bunch shape</a:t>
              </a:r>
            </a:p>
            <a:p>
              <a:pPr algn="ctr"/>
              <a:r>
                <a:rPr lang="zh-CN" altLang="en-US" b="1" dirty="0"/>
                <a:t>（</a:t>
              </a:r>
              <a:r>
                <a:rPr lang="en-US" altLang="zh-CN" b="1" dirty="0"/>
                <a:t>reconstructed</a:t>
              </a:r>
              <a:r>
                <a:rPr lang="zh-CN" altLang="en-US" b="1" dirty="0"/>
                <a:t>）</a:t>
              </a:r>
            </a:p>
          </p:txBody>
        </p:sp>
        <p:cxnSp>
          <p:nvCxnSpPr>
            <p:cNvPr id="75" name="直接箭头连接符 155"/>
            <p:cNvCxnSpPr/>
            <p:nvPr/>
          </p:nvCxnSpPr>
          <p:spPr>
            <a:xfrm flipH="1">
              <a:off x="5731982" y="4462955"/>
              <a:ext cx="344033" cy="196892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159"/>
            <p:cNvSpPr txBox="1"/>
            <p:nvPr/>
          </p:nvSpPr>
          <p:spPr>
            <a:xfrm>
              <a:off x="4022081" y="4730137"/>
              <a:ext cx="1204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/>
                <a:t>CCD camera</a:t>
              </a:r>
              <a:endParaRPr lang="zh-CN" altLang="en-US" sz="1600" b="1" dirty="0"/>
            </a:p>
          </p:txBody>
        </p:sp>
        <p:sp>
          <p:nvSpPr>
            <p:cNvPr id="77" name="TextBox 160"/>
            <p:cNvSpPr txBox="1"/>
            <p:nvPr/>
          </p:nvSpPr>
          <p:spPr>
            <a:xfrm>
              <a:off x="4776086" y="3977186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i="1" dirty="0"/>
                <a:t>U</a:t>
              </a:r>
              <a:r>
                <a:rPr lang="en-US" altLang="zh-CN" b="1" baseline="-25000" dirty="0"/>
                <a:t>SEM</a:t>
              </a:r>
              <a:endParaRPr lang="zh-CN" altLang="en-US" b="1" baseline="-25000" dirty="0"/>
            </a:p>
          </p:txBody>
        </p:sp>
        <p:cxnSp>
          <p:nvCxnSpPr>
            <p:cNvPr id="78" name="直接箭头连接符 161"/>
            <p:cNvCxnSpPr/>
            <p:nvPr/>
          </p:nvCxnSpPr>
          <p:spPr>
            <a:xfrm>
              <a:off x="5084825" y="4139342"/>
              <a:ext cx="425110" cy="32222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组合 78"/>
            <p:cNvGrpSpPr/>
            <p:nvPr/>
          </p:nvGrpSpPr>
          <p:grpSpPr>
            <a:xfrm>
              <a:off x="5518434" y="4820615"/>
              <a:ext cx="273706" cy="147519"/>
              <a:chOff x="7978730" y="3654800"/>
              <a:chExt cx="273706" cy="147519"/>
            </a:xfrm>
            <a:solidFill>
              <a:srgbClr val="DEE8AA"/>
            </a:solidFill>
          </p:grpSpPr>
          <p:sp>
            <p:nvSpPr>
              <p:cNvPr id="98" name="梯形 97"/>
              <p:cNvSpPr/>
              <p:nvPr/>
            </p:nvSpPr>
            <p:spPr>
              <a:xfrm rot="10800000">
                <a:off x="7978730" y="3654800"/>
                <a:ext cx="273706" cy="97926"/>
              </a:xfrm>
              <a:prstGeom prst="trapezoid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8"/>
              <p:cNvSpPr/>
              <p:nvPr/>
            </p:nvSpPr>
            <p:spPr>
              <a:xfrm>
                <a:off x="8012563" y="3752727"/>
                <a:ext cx="202805" cy="49592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0" name="文本框 79"/>
            <p:cNvSpPr txBox="1"/>
            <p:nvPr/>
          </p:nvSpPr>
          <p:spPr>
            <a:xfrm>
              <a:off x="241064" y="3332729"/>
              <a:ext cx="2000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600" b="1"/>
              </a:lvl1pPr>
            </a:lstStyle>
            <a:p>
              <a:r>
                <a:rPr lang="en-US" altLang="zh-CN" dirty="0"/>
                <a:t>0.1mm tungsten wire</a:t>
              </a:r>
              <a:endParaRPr lang="zh-CN" altLang="en-US" dirty="0"/>
            </a:p>
          </p:txBody>
        </p:sp>
        <p:cxnSp>
          <p:nvCxnSpPr>
            <p:cNvPr id="81" name="直接箭头连接符 142"/>
            <p:cNvCxnSpPr/>
            <p:nvPr/>
          </p:nvCxnSpPr>
          <p:spPr>
            <a:xfrm flipV="1">
              <a:off x="2049931" y="3126217"/>
              <a:ext cx="442435" cy="300958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组合 81"/>
            <p:cNvGrpSpPr/>
            <p:nvPr/>
          </p:nvGrpSpPr>
          <p:grpSpPr>
            <a:xfrm rot="3693579">
              <a:off x="5595876" y="4580676"/>
              <a:ext cx="91331" cy="167038"/>
              <a:chOff x="3169144" y="2516488"/>
              <a:chExt cx="234123" cy="428196"/>
            </a:xfrm>
          </p:grpSpPr>
          <p:grpSp>
            <p:nvGrpSpPr>
              <p:cNvPr id="83" name="组合 82"/>
              <p:cNvGrpSpPr/>
              <p:nvPr/>
            </p:nvGrpSpPr>
            <p:grpSpPr>
              <a:xfrm rot="1652522">
                <a:off x="3169144" y="2516488"/>
                <a:ext cx="234123" cy="428196"/>
                <a:chOff x="2830882" y="2507196"/>
                <a:chExt cx="234123" cy="428196"/>
              </a:xfrm>
            </p:grpSpPr>
            <p:sp>
              <p:nvSpPr>
                <p:cNvPr id="95" name="椭圆 94"/>
                <p:cNvSpPr/>
                <p:nvPr/>
              </p:nvSpPr>
              <p:spPr>
                <a:xfrm>
                  <a:off x="2958325" y="2507196"/>
                  <a:ext cx="106680" cy="40005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96" name="直接连接符 179"/>
                <p:cNvCxnSpPr>
                  <a:stCxn id="95" idx="0"/>
                </p:cNvCxnSpPr>
                <p:nvPr/>
              </p:nvCxnSpPr>
              <p:spPr>
                <a:xfrm flipH="1">
                  <a:off x="2830882" y="2507196"/>
                  <a:ext cx="180783" cy="7416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180"/>
                <p:cNvCxnSpPr>
                  <a:stCxn id="95" idx="4"/>
                </p:cNvCxnSpPr>
                <p:nvPr/>
              </p:nvCxnSpPr>
              <p:spPr>
                <a:xfrm rot="19947478" flipH="1" flipV="1">
                  <a:off x="2896825" y="2736993"/>
                  <a:ext cx="73114" cy="19839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直接连接符 158"/>
              <p:cNvCxnSpPr/>
              <p:nvPr/>
            </p:nvCxnSpPr>
            <p:spPr>
              <a:xfrm flipV="1">
                <a:off x="3183608" y="2548719"/>
                <a:ext cx="63509" cy="17781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162"/>
              <p:cNvCxnSpPr/>
              <p:nvPr/>
            </p:nvCxnSpPr>
            <p:spPr>
              <a:xfrm>
                <a:off x="3239139" y="2572860"/>
                <a:ext cx="114607" cy="703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163"/>
              <p:cNvCxnSpPr/>
              <p:nvPr/>
            </p:nvCxnSpPr>
            <p:spPr>
              <a:xfrm>
                <a:off x="3228047" y="2608629"/>
                <a:ext cx="107882" cy="662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164"/>
              <p:cNvCxnSpPr/>
              <p:nvPr/>
            </p:nvCxnSpPr>
            <p:spPr>
              <a:xfrm>
                <a:off x="3220183" y="2641729"/>
                <a:ext cx="95462" cy="585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166"/>
              <p:cNvCxnSpPr/>
              <p:nvPr/>
            </p:nvCxnSpPr>
            <p:spPr>
              <a:xfrm>
                <a:off x="3210315" y="2674830"/>
                <a:ext cx="90025" cy="552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167"/>
              <p:cNvCxnSpPr/>
              <p:nvPr/>
            </p:nvCxnSpPr>
            <p:spPr>
              <a:xfrm>
                <a:off x="3287547" y="2561297"/>
                <a:ext cx="82959" cy="509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168"/>
              <p:cNvCxnSpPr/>
              <p:nvPr/>
            </p:nvCxnSpPr>
            <p:spPr>
              <a:xfrm>
                <a:off x="3349704" y="2561297"/>
                <a:ext cx="42237" cy="25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169"/>
              <p:cNvCxnSpPr/>
              <p:nvPr/>
            </p:nvCxnSpPr>
            <p:spPr>
              <a:xfrm>
                <a:off x="3196295" y="2703193"/>
                <a:ext cx="82632" cy="507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170"/>
              <p:cNvCxnSpPr/>
              <p:nvPr/>
            </p:nvCxnSpPr>
            <p:spPr>
              <a:xfrm>
                <a:off x="3178027" y="2726531"/>
                <a:ext cx="94258" cy="5784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171"/>
              <p:cNvCxnSpPr/>
              <p:nvPr/>
            </p:nvCxnSpPr>
            <p:spPr>
              <a:xfrm>
                <a:off x="3201057" y="2776051"/>
                <a:ext cx="55079" cy="337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172"/>
              <p:cNvCxnSpPr/>
              <p:nvPr/>
            </p:nvCxnSpPr>
            <p:spPr>
              <a:xfrm>
                <a:off x="3210423" y="2812189"/>
                <a:ext cx="44694" cy="274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0" name="圆角矩形 139"/>
          <p:cNvSpPr/>
          <p:nvPr/>
        </p:nvSpPr>
        <p:spPr>
          <a:xfrm>
            <a:off x="373143" y="1790063"/>
            <a:ext cx="2802840" cy="2586787"/>
          </a:xfrm>
          <a:prstGeom prst="roundRect">
            <a:avLst>
              <a:gd name="adj" fmla="val 7965"/>
            </a:avLst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 = 324MHz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， 相位分辨率：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&lt;1°</a:t>
            </a:r>
          </a:p>
          <a:p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电子光路：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50mm</a:t>
            </a:r>
          </a:p>
          <a:p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准直器间隙：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0.5mm</a:t>
            </a:r>
          </a:p>
          <a:p>
            <a:r>
              <a:rPr lang="en-US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altLang="zh-CN" sz="1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wire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 -10kV</a:t>
            </a:r>
          </a:p>
          <a:p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Slit diameter = 0.5 ~ 1 mm</a:t>
            </a:r>
          </a:p>
          <a:p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极板间距 </a:t>
            </a:r>
            <a:r>
              <a:rPr lang="en-US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altLang="zh-CN" sz="1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deflector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20mm </a:t>
            </a:r>
          </a:p>
          <a:p>
            <a:r>
              <a:rPr lang="en-US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altLang="zh-CN" sz="1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foc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</a:t>
            </a:r>
            <a:r>
              <a:rPr lang="en-US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altLang="zh-CN" sz="1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steer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6kV (Tunable)</a:t>
            </a:r>
          </a:p>
          <a:p>
            <a:r>
              <a:rPr lang="en-US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altLang="zh-CN" sz="1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U</a:t>
            </a:r>
            <a:r>
              <a:rPr lang="en-US" altLang="zh-CN" sz="1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3kV (Tunable)</a:t>
            </a:r>
          </a:p>
          <a:p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altLang="zh-CN" sz="1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-</a:t>
            </a:r>
            <a:r>
              <a:rPr lang="en-US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altLang="zh-CN" sz="1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foc</a:t>
            </a:r>
            <a:r>
              <a:rPr lang="en-US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+U</a:t>
            </a:r>
            <a:r>
              <a:rPr lang="en-US" altLang="zh-CN" sz="1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sin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ωt+φ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)/2+U</a:t>
            </a:r>
            <a:r>
              <a:rPr lang="en-US" altLang="zh-CN" sz="1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steer</a:t>
            </a:r>
          </a:p>
          <a:p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altLang="zh-CN" sz="1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-</a:t>
            </a:r>
            <a:r>
              <a:rPr lang="en-US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altLang="zh-CN" sz="1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foc</a:t>
            </a:r>
            <a:r>
              <a:rPr lang="en-US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-U</a:t>
            </a:r>
            <a:r>
              <a:rPr lang="en-US" altLang="zh-CN" sz="1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sin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ωt+φ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)/2-U</a:t>
            </a:r>
            <a:r>
              <a:rPr lang="en-US" altLang="zh-CN" sz="1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steer</a:t>
            </a:r>
            <a:endParaRPr lang="zh-CN" altLang="en-US" sz="1400" baseline="-2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9097493" y="1351081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BSM RF</a:t>
            </a:r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系统框图</a:t>
            </a:r>
          </a:p>
        </p:txBody>
      </p:sp>
      <p:sp>
        <p:nvSpPr>
          <p:cNvPr id="169" name="文本框 168"/>
          <p:cNvSpPr txBox="1"/>
          <p:nvPr/>
        </p:nvSpPr>
        <p:spPr>
          <a:xfrm>
            <a:off x="3777313" y="2325499"/>
            <a:ext cx="2000753" cy="646331"/>
          </a:xfrm>
          <a:prstGeom prst="rect">
            <a:avLst/>
          </a:prstGeom>
          <a:solidFill>
            <a:srgbClr val="ED7D3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 err="1">
                <a:solidFill>
                  <a:schemeClr val="bg1">
                    <a:lumMod val="95000"/>
                  </a:schemeClr>
                </a:solidFill>
              </a:rPr>
              <a:t>Feschenko</a:t>
            </a:r>
            <a:r>
              <a:rPr kumimoji="1" lang="en-US" altLang="zh-CN" b="1" dirty="0">
                <a:solidFill>
                  <a:schemeClr val="bg1">
                    <a:lumMod val="95000"/>
                  </a:schemeClr>
                </a:solidFill>
              </a:rPr>
              <a:t>-type</a:t>
            </a:r>
            <a:r>
              <a:rPr kumimoji="1" lang="zh-CN" altLang="en-US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kumimoji="1" lang="en-US" altLang="zh-CN" b="1" dirty="0">
                <a:solidFill>
                  <a:schemeClr val="bg1">
                    <a:lumMod val="95000"/>
                  </a:schemeClr>
                </a:solidFill>
              </a:rPr>
              <a:t>BSM</a:t>
            </a:r>
            <a:endParaRPr kumimoji="1" lang="zh-CN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90" name="组合 189"/>
          <p:cNvGrpSpPr/>
          <p:nvPr/>
        </p:nvGrpSpPr>
        <p:grpSpPr>
          <a:xfrm>
            <a:off x="435046" y="4726929"/>
            <a:ext cx="4976009" cy="1630681"/>
            <a:chOff x="1936899" y="3271263"/>
            <a:chExt cx="4976009" cy="1630681"/>
          </a:xfrm>
        </p:grpSpPr>
        <p:sp>
          <p:nvSpPr>
            <p:cNvPr id="191" name="圆角矩形 190"/>
            <p:cNvSpPr/>
            <p:nvPr/>
          </p:nvSpPr>
          <p:spPr>
            <a:xfrm>
              <a:off x="1936899" y="4011433"/>
              <a:ext cx="1006503" cy="475013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Target(wire)</a:t>
              </a:r>
            </a:p>
            <a:p>
              <a:pPr algn="ctr"/>
              <a:r>
                <a:rPr lang="en-US" altLang="zh-CN" sz="1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10kV</a:t>
              </a:r>
              <a:endPara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2" name="圆角矩形 191"/>
            <p:cNvSpPr/>
            <p:nvPr/>
          </p:nvSpPr>
          <p:spPr>
            <a:xfrm>
              <a:off x="3089317" y="4011433"/>
              <a:ext cx="939212" cy="475013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Lens(focus)</a:t>
              </a:r>
            </a:p>
            <a:p>
              <a:pPr algn="ctr"/>
              <a:r>
                <a:rPr lang="en-US" altLang="zh-CN" sz="1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-2kV</a:t>
              </a:r>
              <a:endPara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3" name="圆角矩形 192"/>
            <p:cNvSpPr/>
            <p:nvPr/>
          </p:nvSpPr>
          <p:spPr>
            <a:xfrm>
              <a:off x="4183893" y="4010696"/>
              <a:ext cx="773766" cy="475013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Steering</a:t>
              </a:r>
            </a:p>
            <a:p>
              <a:pPr algn="ctr"/>
              <a:r>
                <a:rPr lang="en-US" altLang="zh-CN" sz="1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2kV</a:t>
              </a:r>
              <a:endPara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4" name="圆角矩形 193"/>
            <p:cNvSpPr/>
            <p:nvPr/>
          </p:nvSpPr>
          <p:spPr>
            <a:xfrm>
              <a:off x="5124554" y="4010695"/>
              <a:ext cx="773424" cy="475013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MCP SEM</a:t>
              </a:r>
            </a:p>
            <a:p>
              <a:pPr algn="ctr"/>
              <a:r>
                <a:rPr lang="en-US" altLang="zh-CN" sz="1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3kV</a:t>
              </a:r>
              <a:endPara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5" name="圆角矩形 194"/>
            <p:cNvSpPr/>
            <p:nvPr/>
          </p:nvSpPr>
          <p:spPr>
            <a:xfrm>
              <a:off x="6044760" y="4011433"/>
              <a:ext cx="670957" cy="475013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Screen</a:t>
              </a:r>
            </a:p>
            <a:p>
              <a:pPr algn="ctr"/>
              <a:r>
                <a:rPr lang="en-US" altLang="zh-CN" sz="1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3kV</a:t>
              </a:r>
              <a:endPara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6" name="TextBox 62"/>
            <p:cNvSpPr txBox="1"/>
            <p:nvPr/>
          </p:nvSpPr>
          <p:spPr>
            <a:xfrm>
              <a:off x="2122267" y="4486446"/>
              <a:ext cx="6709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b="1" dirty="0">
                  <a:solidFill>
                    <a:schemeClr val="accent6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丝偏压</a:t>
              </a:r>
            </a:p>
          </p:txBody>
        </p:sp>
        <p:sp>
          <p:nvSpPr>
            <p:cNvPr id="197" name="TextBox 63"/>
            <p:cNvSpPr txBox="1"/>
            <p:nvPr/>
          </p:nvSpPr>
          <p:spPr>
            <a:xfrm>
              <a:off x="3203226" y="4486446"/>
              <a:ext cx="7636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b="1" dirty="0">
                  <a:solidFill>
                    <a:schemeClr val="accent6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二次电子聚焦电压</a:t>
              </a:r>
            </a:p>
          </p:txBody>
        </p:sp>
        <p:sp>
          <p:nvSpPr>
            <p:cNvPr id="198" name="TextBox 64"/>
            <p:cNvSpPr txBox="1"/>
            <p:nvPr/>
          </p:nvSpPr>
          <p:spPr>
            <a:xfrm>
              <a:off x="4217962" y="4468561"/>
              <a:ext cx="7636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b="1" dirty="0">
                  <a:solidFill>
                    <a:schemeClr val="accent6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二次电子扫描电压</a:t>
              </a:r>
            </a:p>
          </p:txBody>
        </p:sp>
        <p:sp>
          <p:nvSpPr>
            <p:cNvPr id="199" name="TextBox 65"/>
            <p:cNvSpPr txBox="1"/>
            <p:nvPr/>
          </p:nvSpPr>
          <p:spPr>
            <a:xfrm>
              <a:off x="5241574" y="4486446"/>
              <a:ext cx="6709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dirty="0">
                  <a:solidFill>
                    <a:schemeClr val="accent6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MCP</a:t>
              </a:r>
              <a:r>
                <a:rPr lang="zh-CN" altLang="en-US" sz="1050" b="1" dirty="0">
                  <a:solidFill>
                    <a:schemeClr val="accent6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偏压</a:t>
              </a:r>
            </a:p>
          </p:txBody>
        </p:sp>
        <p:sp>
          <p:nvSpPr>
            <p:cNvPr id="200" name="TextBox 66"/>
            <p:cNvSpPr txBox="1"/>
            <p:nvPr/>
          </p:nvSpPr>
          <p:spPr>
            <a:xfrm>
              <a:off x="5948769" y="4486446"/>
              <a:ext cx="96413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b="1" dirty="0">
                  <a:solidFill>
                    <a:schemeClr val="accent6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荧光屏偏压</a:t>
              </a:r>
            </a:p>
          </p:txBody>
        </p:sp>
        <p:sp>
          <p:nvSpPr>
            <p:cNvPr id="201" name="圆角矩形 200"/>
            <p:cNvSpPr/>
            <p:nvPr/>
          </p:nvSpPr>
          <p:spPr>
            <a:xfrm>
              <a:off x="4069366" y="3271263"/>
              <a:ext cx="1003710" cy="475013"/>
            </a:xfrm>
            <a:prstGeom prst="roundRect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DI/O</a:t>
              </a:r>
            </a:p>
            <a:p>
              <a:pPr algn="ctr"/>
              <a:r>
                <a:rPr lang="zh-CN" altLang="en-US" sz="1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高压读回</a:t>
              </a:r>
            </a:p>
          </p:txBody>
        </p:sp>
        <p:cxnSp>
          <p:nvCxnSpPr>
            <p:cNvPr id="202" name="直接连接符 69"/>
            <p:cNvCxnSpPr>
              <a:stCxn id="193" idx="0"/>
              <a:endCxn id="201" idx="2"/>
            </p:cNvCxnSpPr>
            <p:nvPr/>
          </p:nvCxnSpPr>
          <p:spPr>
            <a:xfrm flipV="1">
              <a:off x="4570776" y="3746276"/>
              <a:ext cx="445" cy="26442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70"/>
            <p:cNvCxnSpPr/>
            <p:nvPr/>
          </p:nvCxnSpPr>
          <p:spPr>
            <a:xfrm flipH="1" flipV="1">
              <a:off x="3539209" y="3513850"/>
              <a:ext cx="114" cy="49866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71"/>
            <p:cNvCxnSpPr/>
            <p:nvPr/>
          </p:nvCxnSpPr>
          <p:spPr>
            <a:xfrm flipH="1" flipV="1">
              <a:off x="5500558" y="3513850"/>
              <a:ext cx="114" cy="50192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72"/>
            <p:cNvCxnSpPr/>
            <p:nvPr/>
          </p:nvCxnSpPr>
          <p:spPr>
            <a:xfrm flipH="1" flipV="1">
              <a:off x="6380124" y="3513850"/>
              <a:ext cx="114" cy="491945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73"/>
            <p:cNvCxnSpPr/>
            <p:nvPr/>
          </p:nvCxnSpPr>
          <p:spPr>
            <a:xfrm flipV="1">
              <a:off x="2429471" y="3512507"/>
              <a:ext cx="0" cy="50986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74"/>
            <p:cNvCxnSpPr>
              <a:endCxn id="201" idx="1"/>
            </p:cNvCxnSpPr>
            <p:nvPr/>
          </p:nvCxnSpPr>
          <p:spPr>
            <a:xfrm>
              <a:off x="2430242" y="3508770"/>
              <a:ext cx="1639124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79"/>
            <p:cNvCxnSpPr>
              <a:stCxn id="201" idx="3"/>
            </p:cNvCxnSpPr>
            <p:nvPr/>
          </p:nvCxnSpPr>
          <p:spPr>
            <a:xfrm flipV="1">
              <a:off x="5073076" y="3508768"/>
              <a:ext cx="1299246" cy="2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3" name="文本框 222"/>
          <p:cNvSpPr txBox="1"/>
          <p:nvPr/>
        </p:nvSpPr>
        <p:spPr>
          <a:xfrm>
            <a:off x="2380456" y="438287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HV</a:t>
            </a:r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系统框图</a:t>
            </a:r>
          </a:p>
        </p:txBody>
      </p:sp>
      <p:sp>
        <p:nvSpPr>
          <p:cNvPr id="162" name="立方体 161"/>
          <p:cNvSpPr/>
          <p:nvPr/>
        </p:nvSpPr>
        <p:spPr>
          <a:xfrm>
            <a:off x="10878206" y="3922461"/>
            <a:ext cx="498191" cy="964335"/>
          </a:xfrm>
          <a:prstGeom prst="cube">
            <a:avLst>
              <a:gd name="adj" fmla="val 3184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900" dirty="0"/>
          </a:p>
          <a:p>
            <a:pPr algn="ctr"/>
            <a:r>
              <a:rPr lang="en-US" altLang="zh-CN" sz="1000" b="1" dirty="0"/>
              <a:t>EMT</a:t>
            </a:r>
            <a:endParaRPr lang="zh-CN" altLang="en-US" sz="1000" b="1" dirty="0"/>
          </a:p>
        </p:txBody>
      </p:sp>
      <p:sp>
        <p:nvSpPr>
          <p:cNvPr id="163" name="TextBox 154"/>
          <p:cNvSpPr txBox="1"/>
          <p:nvPr/>
        </p:nvSpPr>
        <p:spPr>
          <a:xfrm>
            <a:off x="10708147" y="3614767"/>
            <a:ext cx="78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Plan B</a:t>
            </a:r>
            <a:endParaRPr lang="zh-CN" altLang="en-US" b="1" dirty="0"/>
          </a:p>
        </p:txBody>
      </p:sp>
      <p:sp>
        <p:nvSpPr>
          <p:cNvPr id="164" name="圆角矩形 194"/>
          <p:cNvSpPr/>
          <p:nvPr/>
        </p:nvSpPr>
        <p:spPr>
          <a:xfrm>
            <a:off x="10644971" y="4929613"/>
            <a:ext cx="923719" cy="23705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Electronics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圆角矩形 194"/>
          <p:cNvSpPr/>
          <p:nvPr/>
        </p:nvSpPr>
        <p:spPr>
          <a:xfrm>
            <a:off x="10852673" y="5209559"/>
            <a:ext cx="496875" cy="23705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DAQ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0584873" y="3619763"/>
            <a:ext cx="1072217" cy="2028933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9" name="图片 1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930" y="1725962"/>
            <a:ext cx="3352296" cy="1365079"/>
          </a:xfrm>
          <a:prstGeom prst="rect">
            <a:avLst/>
          </a:prstGeom>
        </p:spPr>
      </p:pic>
      <p:cxnSp>
        <p:nvCxnSpPr>
          <p:cNvPr id="141" name="直接箭头连接符 140">
            <a:extLst>
              <a:ext uri="{FF2B5EF4-FFF2-40B4-BE49-F238E27FC236}">
                <a16:creationId xmlns:a16="http://schemas.microsoft.com/office/drawing/2014/main" id="{00B57396-6802-49CF-8A97-2C84177045AD}"/>
              </a:ext>
            </a:extLst>
          </p:cNvPr>
          <p:cNvCxnSpPr>
            <a:cxnSpLocks/>
          </p:cNvCxnSpPr>
          <p:nvPr/>
        </p:nvCxnSpPr>
        <p:spPr>
          <a:xfrm flipH="1">
            <a:off x="8904660" y="3706695"/>
            <a:ext cx="1687652" cy="515501"/>
          </a:xfrm>
          <a:prstGeom prst="straightConnector1">
            <a:avLst/>
          </a:prstGeom>
          <a:ln>
            <a:prstDash val="lg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箭头连接符 169">
            <a:extLst>
              <a:ext uri="{FF2B5EF4-FFF2-40B4-BE49-F238E27FC236}">
                <a16:creationId xmlns:a16="http://schemas.microsoft.com/office/drawing/2014/main" id="{68C4E505-40C2-47C4-B30E-7B5CD6C907AE}"/>
              </a:ext>
            </a:extLst>
          </p:cNvPr>
          <p:cNvCxnSpPr>
            <a:cxnSpLocks/>
          </p:cNvCxnSpPr>
          <p:nvPr/>
        </p:nvCxnSpPr>
        <p:spPr>
          <a:xfrm flipH="1">
            <a:off x="9002851" y="5603002"/>
            <a:ext cx="1675377" cy="165696"/>
          </a:xfrm>
          <a:prstGeom prst="straightConnector1">
            <a:avLst/>
          </a:prstGeom>
          <a:ln>
            <a:prstDash val="lg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椭圆 143">
            <a:extLst>
              <a:ext uri="{FF2B5EF4-FFF2-40B4-BE49-F238E27FC236}">
                <a16:creationId xmlns:a16="http://schemas.microsoft.com/office/drawing/2014/main" id="{CF9AA5DC-F077-4F38-8350-F9B4FFBE4D3D}"/>
              </a:ext>
            </a:extLst>
          </p:cNvPr>
          <p:cNvSpPr/>
          <p:nvPr/>
        </p:nvSpPr>
        <p:spPr>
          <a:xfrm>
            <a:off x="6787426" y="4197648"/>
            <a:ext cx="3725106" cy="1571050"/>
          </a:xfrm>
          <a:prstGeom prst="ellipse">
            <a:avLst/>
          </a:prstGeom>
          <a:noFill/>
          <a:ln>
            <a:solidFill>
              <a:srgbClr val="ED7D3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68" grpId="0"/>
      <p:bldP spid="2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393696-98D8-4BE1-83D3-8559C77E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射频偏转腔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CST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仿真优化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C177CB-A1E5-4CAF-9A57-499A1E236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1">
            <a:extLst>
              <a:ext uri="{FF2B5EF4-FFF2-40B4-BE49-F238E27FC236}">
                <a16:creationId xmlns:a16="http://schemas.microsoft.com/office/drawing/2014/main" id="{DC261D13-7D4D-4604-9388-A07E462F7B3F}"/>
              </a:ext>
            </a:extLst>
          </p:cNvPr>
          <p:cNvSpPr txBox="1">
            <a:spLocks/>
          </p:cNvSpPr>
          <p:nvPr/>
        </p:nvSpPr>
        <p:spPr>
          <a:xfrm>
            <a:off x="185641" y="1246163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17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705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A425D6-FF33-47FF-86A7-1C0EBABA6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07" y="1105028"/>
            <a:ext cx="7443814" cy="2326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18C12B-6F89-4B6B-8660-FB084ABD2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10" y="3614953"/>
            <a:ext cx="7443814" cy="2437456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B6F2C27C-B05D-433C-AFBA-C0867B35F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985877"/>
              </p:ext>
            </p:extLst>
          </p:nvPr>
        </p:nvGraphicFramePr>
        <p:xfrm>
          <a:off x="240376" y="1997701"/>
          <a:ext cx="4090140" cy="2780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380">
                  <a:extLst>
                    <a:ext uri="{9D8B030D-6E8A-4147-A177-3AD203B41FA5}">
                      <a16:colId xmlns:a16="http://schemas.microsoft.com/office/drawing/2014/main" val="898783838"/>
                    </a:ext>
                  </a:extLst>
                </a:gridCol>
                <a:gridCol w="1363380">
                  <a:extLst>
                    <a:ext uri="{9D8B030D-6E8A-4147-A177-3AD203B41FA5}">
                      <a16:colId xmlns:a16="http://schemas.microsoft.com/office/drawing/2014/main" val="1049161926"/>
                    </a:ext>
                  </a:extLst>
                </a:gridCol>
                <a:gridCol w="1363380">
                  <a:extLst>
                    <a:ext uri="{9D8B030D-6E8A-4147-A177-3AD203B41FA5}">
                      <a16:colId xmlns:a16="http://schemas.microsoft.com/office/drawing/2014/main" val="1312168749"/>
                    </a:ext>
                  </a:extLst>
                </a:gridCol>
              </a:tblGrid>
              <a:tr h="463342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endParaRPr lang="zh-CN" altLang="en-US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</a:t>
                      </a:r>
                      <a:endParaRPr lang="zh-CN" altLang="en-US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753668"/>
                  </a:ext>
                </a:extLst>
              </a:tr>
              <a:tr h="46334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耦合方式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磁耦合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电耦合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270444"/>
                  </a:ext>
                </a:extLst>
              </a:tr>
              <a:tr h="46334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陶瓷支撑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</a:t>
                      </a:r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122832"/>
                  </a:ext>
                </a:extLst>
              </a:tr>
              <a:tr h="46334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陶瓷支柱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</a:t>
                      </a:r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511248"/>
                  </a:ext>
                </a:extLst>
              </a:tr>
              <a:tr h="46334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调谐大小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566849"/>
                  </a:ext>
                </a:extLst>
              </a:tr>
              <a:tr h="46334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射频功率口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简化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非简化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903599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19C7BE44-7D03-4149-996B-FC6AAD5E4D9B}"/>
              </a:ext>
            </a:extLst>
          </p:cNvPr>
          <p:cNvSpPr txBox="1"/>
          <p:nvPr/>
        </p:nvSpPr>
        <p:spPr>
          <a:xfrm>
            <a:off x="4619707" y="1138366"/>
            <a:ext cx="363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86943D1-B1FB-44ED-B595-2227A664547E}"/>
              </a:ext>
            </a:extLst>
          </p:cNvPr>
          <p:cNvSpPr txBox="1"/>
          <p:nvPr/>
        </p:nvSpPr>
        <p:spPr>
          <a:xfrm>
            <a:off x="4648410" y="3614953"/>
            <a:ext cx="363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8701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BA85D5-37BE-487B-A03E-27D61F50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射频偏转腔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CST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仿真优化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0F82B0-5D76-4566-8B65-CCEEB41A4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1">
            <a:extLst>
              <a:ext uri="{FF2B5EF4-FFF2-40B4-BE49-F238E27FC236}">
                <a16:creationId xmlns:a16="http://schemas.microsoft.com/office/drawing/2014/main" id="{782C8DE3-9E8E-4CCD-9086-1D003501EFA0}"/>
              </a:ext>
            </a:extLst>
          </p:cNvPr>
          <p:cNvSpPr txBox="1">
            <a:spLocks/>
          </p:cNvSpPr>
          <p:nvPr/>
        </p:nvSpPr>
        <p:spPr>
          <a:xfrm>
            <a:off x="569164" y="1287349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17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705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460E053-9903-40BD-97D0-41E4A6A87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018508"/>
              </p:ext>
            </p:extLst>
          </p:nvPr>
        </p:nvGraphicFramePr>
        <p:xfrm>
          <a:off x="239774" y="1431851"/>
          <a:ext cx="8427764" cy="456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686">
                  <a:extLst>
                    <a:ext uri="{9D8B030D-6E8A-4147-A177-3AD203B41FA5}">
                      <a16:colId xmlns:a16="http://schemas.microsoft.com/office/drawing/2014/main" val="72133261"/>
                    </a:ext>
                  </a:extLst>
                </a:gridCol>
                <a:gridCol w="3651250">
                  <a:extLst>
                    <a:ext uri="{9D8B030D-6E8A-4147-A177-3AD203B41FA5}">
                      <a16:colId xmlns:a16="http://schemas.microsoft.com/office/drawing/2014/main" val="919312177"/>
                    </a:ext>
                  </a:extLst>
                </a:gridCol>
                <a:gridCol w="3761828">
                  <a:extLst>
                    <a:ext uri="{9D8B030D-6E8A-4147-A177-3AD203B41FA5}">
                      <a16:colId xmlns:a16="http://schemas.microsoft.com/office/drawing/2014/main" val="3944458391"/>
                    </a:ext>
                  </a:extLst>
                </a:gridCol>
              </a:tblGrid>
              <a:tr h="434117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RFD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谐振频率</a:t>
                      </a:r>
                      <a:r>
                        <a:rPr lang="en-US" altLang="zh-CN" dirty="0"/>
                        <a:t>/S</a:t>
                      </a:r>
                      <a:r>
                        <a:rPr lang="zh-CN" altLang="en-US" dirty="0"/>
                        <a:t>参数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</a:t>
                      </a:r>
                      <a:r>
                        <a:rPr lang="zh-CN" altLang="en-US" dirty="0"/>
                        <a:t>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842803"/>
                  </a:ext>
                </a:extLst>
              </a:tr>
              <a:tr h="206397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版本</a:t>
                      </a:r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866488"/>
                  </a:ext>
                </a:extLst>
              </a:tr>
              <a:tr h="206397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版本</a:t>
                      </a:r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491790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15CBB286-85AC-4222-A808-E3BEAFAA5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58" y="1889785"/>
            <a:ext cx="3583525" cy="2016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523813-13B1-4CAD-927A-AA1099AEF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58" y="3960464"/>
            <a:ext cx="3583524" cy="2016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193B50E-A716-4C28-8E83-98480A249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82" y="3949864"/>
            <a:ext cx="3705296" cy="201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EF8BBE-DC62-428E-80A1-26EC50F64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72" y="1879185"/>
            <a:ext cx="3648372" cy="2016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DF292BB-9B79-4F3B-8A95-B5610CC9D3A8}"/>
              </a:ext>
            </a:extLst>
          </p:cNvPr>
          <p:cNvSpPr txBox="1"/>
          <p:nvPr/>
        </p:nvSpPr>
        <p:spPr>
          <a:xfrm>
            <a:off x="8597667" y="3137207"/>
            <a:ext cx="3358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二者均可保证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Q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值、谐振频率以及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S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参数均满足设计要求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相比于磁耦合，采用电耦合的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S21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曲线无突变和谐波影响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8BB7B968-45D8-490C-912F-6034FA08E611}"/>
              </a:ext>
            </a:extLst>
          </p:cNvPr>
          <p:cNvSpPr/>
          <p:nvPr/>
        </p:nvSpPr>
        <p:spPr>
          <a:xfrm>
            <a:off x="7410394" y="2882208"/>
            <a:ext cx="481630" cy="1605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A0759105-7357-48B8-9C7F-8B0063B367F4}"/>
              </a:ext>
            </a:extLst>
          </p:cNvPr>
          <p:cNvSpPr/>
          <p:nvPr/>
        </p:nvSpPr>
        <p:spPr>
          <a:xfrm>
            <a:off x="7423193" y="4947170"/>
            <a:ext cx="481630" cy="1605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2839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3F8FD4-6C2C-4A76-885B-B9B0E880D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射频偏转腔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CST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仿真优化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FCC7D2-7E90-46E5-B533-CA2BA9B34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0BC804A-1098-4328-A215-38B9D8330E04}"/>
              </a:ext>
            </a:extLst>
          </p:cNvPr>
          <p:cNvSpPr txBox="1">
            <a:spLocks/>
          </p:cNvSpPr>
          <p:nvPr/>
        </p:nvSpPr>
        <p:spPr>
          <a:xfrm>
            <a:off x="1249680" y="439004"/>
            <a:ext cx="10058400" cy="7690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内容占位符 1">
            <a:extLst>
              <a:ext uri="{FF2B5EF4-FFF2-40B4-BE49-F238E27FC236}">
                <a16:creationId xmlns:a16="http://schemas.microsoft.com/office/drawing/2014/main" id="{EFF2E215-7ECA-4656-BF36-9BFAB017C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7" y="1839671"/>
            <a:ext cx="5425877" cy="269433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745FB07-E7D3-4461-979F-0F112511A612}"/>
              </a:ext>
            </a:extLst>
          </p:cNvPr>
          <p:cNvSpPr txBox="1"/>
          <p:nvPr/>
        </p:nvSpPr>
        <p:spPr>
          <a:xfrm>
            <a:off x="363510" y="4727999"/>
            <a:ext cx="54887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电场分布呈现驻波场的形式</a:t>
            </a:r>
            <a:endParaRPr lang="zh-CN" altLang="zh-CN" dirty="0">
              <a:effectLst/>
              <a:latin typeface="等线" panose="02010600030101010101" pitchFamily="2" charset="-122"/>
              <a:ea typeface="等线" panose="02010600030101010101" pitchFamily="2" charset="-122"/>
              <a:cs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射频偏转电场集中于功率馈入口和偏转极板中间，且高压输入端位于偏转腔中电场最小的位置</a:t>
            </a:r>
            <a:endParaRPr lang="zh-CN" altLang="zh-CN" dirty="0">
              <a:effectLst/>
              <a:latin typeface="等线" panose="02010600030101010101" pitchFamily="2" charset="-122"/>
              <a:ea typeface="等线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F97477-AED2-40B2-8511-6828F55E4E79}"/>
              </a:ext>
            </a:extLst>
          </p:cNvPr>
          <p:cNvSpPr txBox="1"/>
          <p:nvPr/>
        </p:nvSpPr>
        <p:spPr>
          <a:xfrm>
            <a:off x="6452608" y="4761912"/>
            <a:ext cx="3924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极板间电场均匀性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/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场幅误差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±1%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区范围：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z=±16mm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443012D-47EE-420D-83F8-B20D7AB14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17" y="1690687"/>
            <a:ext cx="5931833" cy="284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23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1B0D3B-1295-487A-9F9C-83595D7E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电子轨迹跟踪模拟</a:t>
            </a:r>
          </a:p>
        </p:txBody>
      </p:sp>
      <p:pic>
        <p:nvPicPr>
          <p:cNvPr id="4" name="内容占位符 14">
            <a:extLst>
              <a:ext uri="{FF2B5EF4-FFF2-40B4-BE49-F238E27FC236}">
                <a16:creationId xmlns:a16="http://schemas.microsoft.com/office/drawing/2014/main" id="{7826A2DF-CB05-495C-9776-23DDAB34618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1" y="2946991"/>
            <a:ext cx="5461000" cy="30075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969155-4A62-4185-8828-7D56E15F541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88911" y="2946991"/>
            <a:ext cx="5746750" cy="30075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D9AB29E-B5C9-4CE9-AC12-905C2555164D}"/>
              </a:ext>
            </a:extLst>
          </p:cNvPr>
          <p:cNvSpPr txBox="1"/>
          <p:nvPr/>
        </p:nvSpPr>
        <p:spPr>
          <a:xfrm>
            <a:off x="481862" y="1276941"/>
            <a:ext cx="11353800" cy="17121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47675" indent="-447675" defTabSz="91440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u"/>
              <a:defRPr sz="2000" b="1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84175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7055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935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815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09982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845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87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895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zh-CN" altLang="zh-CN" dirty="0"/>
              <a:t>利用</a:t>
            </a:r>
            <a:r>
              <a:rPr lang="en-US" altLang="zh-CN" dirty="0"/>
              <a:t>CST</a:t>
            </a:r>
            <a:r>
              <a:rPr lang="zh-CN" altLang="zh-CN" dirty="0"/>
              <a:t>的</a:t>
            </a:r>
            <a:r>
              <a:rPr lang="en-US" altLang="zh-CN" dirty="0"/>
              <a:t>PIC</a:t>
            </a:r>
            <a:r>
              <a:rPr lang="zh-CN" altLang="zh-CN" dirty="0"/>
              <a:t>求解器对</a:t>
            </a:r>
            <a:r>
              <a:rPr lang="en-US" altLang="zh-CN" dirty="0"/>
              <a:t>10 keV</a:t>
            </a:r>
            <a:r>
              <a:rPr lang="zh-CN" altLang="zh-CN" dirty="0"/>
              <a:t>低能二次电子经前准直缝后</a:t>
            </a:r>
            <a:endParaRPr lang="en-US" altLang="zh-CN" dirty="0"/>
          </a:p>
          <a:p>
            <a:r>
              <a:rPr lang="zh-CN" altLang="zh-CN" dirty="0"/>
              <a:t>在偏转极板上施加</a:t>
            </a:r>
            <a:r>
              <a:rPr lang="en-US" altLang="zh-CN" dirty="0"/>
              <a:t>5 kV</a:t>
            </a:r>
            <a:r>
              <a:rPr lang="zh-CN" altLang="zh-CN" dirty="0"/>
              <a:t>聚焦电压后的运动轨迹仿真结果</a:t>
            </a:r>
            <a:endParaRPr lang="en-US" altLang="zh-CN" dirty="0"/>
          </a:p>
          <a:p>
            <a:r>
              <a:rPr lang="zh-CN" altLang="zh-CN" dirty="0"/>
              <a:t>在偏转极板上施加</a:t>
            </a:r>
            <a:r>
              <a:rPr lang="en-US" altLang="zh-CN" dirty="0"/>
              <a:t>5 kV</a:t>
            </a:r>
            <a:r>
              <a:rPr lang="zh-CN" altLang="zh-CN" dirty="0"/>
              <a:t>聚焦电压，叠</a:t>
            </a:r>
            <a:r>
              <a:rPr lang="zh-CN" altLang="en-US" dirty="0"/>
              <a:t>加</a:t>
            </a:r>
            <a:r>
              <a:rPr lang="zh-CN" altLang="zh-CN" dirty="0"/>
              <a:t>幅值</a:t>
            </a:r>
            <a:r>
              <a:rPr lang="en-US" altLang="zh-CN" dirty="0"/>
              <a:t>150 V</a:t>
            </a:r>
            <a:r>
              <a:rPr lang="zh-CN" altLang="zh-CN" dirty="0"/>
              <a:t>的射频电压和幅值</a:t>
            </a:r>
            <a:r>
              <a:rPr lang="en-US" altLang="zh-CN" dirty="0"/>
              <a:t>50 V</a:t>
            </a:r>
            <a:r>
              <a:rPr lang="zh-CN" altLang="zh-CN" dirty="0"/>
              <a:t>的静电偏转电压后的运动轨迹</a:t>
            </a:r>
            <a:r>
              <a:rPr lang="zh-CN" altLang="en-US" dirty="0"/>
              <a:t>仿真结果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35FB16-824B-4767-8A79-0C54A3BA6061}"/>
              </a:ext>
            </a:extLst>
          </p:cNvPr>
          <p:cNvSpPr/>
          <p:nvPr/>
        </p:nvSpPr>
        <p:spPr>
          <a:xfrm>
            <a:off x="6088910" y="3912191"/>
            <a:ext cx="165101" cy="97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ACB0456-BBA4-455D-8F34-6D94759BEC4F}"/>
              </a:ext>
            </a:extLst>
          </p:cNvPr>
          <p:cNvSpPr txBox="1"/>
          <p:nvPr/>
        </p:nvSpPr>
        <p:spPr>
          <a:xfrm>
            <a:off x="6082559" y="3912191"/>
            <a:ext cx="323165" cy="9779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altLang="zh-CN" sz="900" dirty="0"/>
              <a:t>Position Y/mm</a:t>
            </a:r>
            <a:endParaRPr lang="zh-CN" altLang="en-US" sz="900" dirty="0"/>
          </a:p>
        </p:txBody>
      </p:sp>
      <p:sp>
        <p:nvSpPr>
          <p:cNvPr id="9" name="箭头: 左 8">
            <a:extLst>
              <a:ext uri="{FF2B5EF4-FFF2-40B4-BE49-F238E27FC236}">
                <a16:creationId xmlns:a16="http://schemas.microsoft.com/office/drawing/2014/main" id="{058DD868-DFD5-4167-A39F-0BB0A69F2A2B}"/>
              </a:ext>
            </a:extLst>
          </p:cNvPr>
          <p:cNvSpPr/>
          <p:nvPr/>
        </p:nvSpPr>
        <p:spPr>
          <a:xfrm>
            <a:off x="1370861" y="3231558"/>
            <a:ext cx="2736850" cy="1460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505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91946" y="1116148"/>
            <a:ext cx="8688033" cy="50863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BSM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机械总体设计</a:t>
            </a:r>
          </a:p>
        </p:txBody>
      </p:sp>
      <p:cxnSp>
        <p:nvCxnSpPr>
          <p:cNvPr id="6" name="直接箭头连接符 5"/>
          <p:cNvCxnSpPr>
            <a:cxnSpLocks/>
          </p:cNvCxnSpPr>
          <p:nvPr/>
        </p:nvCxnSpPr>
        <p:spPr>
          <a:xfrm flipH="1" flipV="1">
            <a:off x="4631473" y="3962400"/>
            <a:ext cx="721113" cy="75085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597339" y="3759493"/>
            <a:ext cx="126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束流管道</a:t>
            </a:r>
          </a:p>
        </p:txBody>
      </p:sp>
      <p:cxnSp>
        <p:nvCxnSpPr>
          <p:cNvPr id="8" name="直接箭头连接符 7"/>
          <p:cNvCxnSpPr>
            <a:cxnSpLocks/>
          </p:cNvCxnSpPr>
          <p:nvPr/>
        </p:nvCxnSpPr>
        <p:spPr>
          <a:xfrm>
            <a:off x="6625748" y="5345502"/>
            <a:ext cx="429257" cy="4828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127747" y="5826645"/>
            <a:ext cx="179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连接真空泵</a:t>
            </a:r>
            <a:r>
              <a:rPr lang="en-US" altLang="zh-CN" dirty="0"/>
              <a:t>CF63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8484440" y="5497776"/>
            <a:ext cx="1183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信号采集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8A09D88-246B-4657-AEF7-618E61915096}"/>
              </a:ext>
            </a:extLst>
          </p:cNvPr>
          <p:cNvSpPr/>
          <p:nvPr/>
        </p:nvSpPr>
        <p:spPr>
          <a:xfrm>
            <a:off x="3348392" y="5663026"/>
            <a:ext cx="2231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单丝靶：钨，</a:t>
            </a:r>
            <a:r>
              <a:rPr lang="en-US" altLang="zh-CN" dirty="0"/>
              <a:t>100μm</a:t>
            </a:r>
            <a:endParaRPr lang="zh-CN" altLang="en-US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B969475-68BC-4711-B74C-1ECEB74CBE93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4464243" y="4946352"/>
            <a:ext cx="500519" cy="7166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172A5340-A4DB-4DB1-8CC0-F8E14F88A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08" y="2640108"/>
            <a:ext cx="1721349" cy="2686457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A262F5A-F6C2-45DA-897F-AD2D31BD00A0}"/>
              </a:ext>
            </a:extLst>
          </p:cNvPr>
          <p:cNvCxnSpPr>
            <a:cxnSpLocks/>
          </p:cNvCxnSpPr>
          <p:nvPr/>
        </p:nvCxnSpPr>
        <p:spPr>
          <a:xfrm flipH="1" flipV="1">
            <a:off x="4903393" y="1761294"/>
            <a:ext cx="779563" cy="803014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66335BBC-3FB8-4B84-B3BE-1EC6E92FAEBE}"/>
              </a:ext>
            </a:extLst>
          </p:cNvPr>
          <p:cNvSpPr/>
          <p:nvPr/>
        </p:nvSpPr>
        <p:spPr>
          <a:xfrm>
            <a:off x="3372733" y="1421671"/>
            <a:ext cx="2122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324MHz</a:t>
            </a:r>
            <a:r>
              <a:rPr lang="zh-CN" altLang="en-US" dirty="0"/>
              <a:t>射频射频腔</a:t>
            </a:r>
            <a:endParaRPr lang="en-US" altLang="zh-CN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DB6F2E-0B85-4B9D-B8C9-322FB3DCA886}"/>
              </a:ext>
            </a:extLst>
          </p:cNvPr>
          <p:cNvSpPr/>
          <p:nvPr/>
        </p:nvSpPr>
        <p:spPr>
          <a:xfrm>
            <a:off x="3616197" y="336707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六通真空盒</a:t>
            </a:r>
            <a:endParaRPr lang="en-US" altLang="zh-CN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A7C763B-FA59-47C7-BBCD-AFD020BC33C8}"/>
              </a:ext>
            </a:extLst>
          </p:cNvPr>
          <p:cNvCxnSpPr>
            <a:cxnSpLocks/>
          </p:cNvCxnSpPr>
          <p:nvPr/>
        </p:nvCxnSpPr>
        <p:spPr>
          <a:xfrm flipH="1" flipV="1">
            <a:off x="4841002" y="3681125"/>
            <a:ext cx="712904" cy="737452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60B1291B-579B-4466-A752-B9D36C0EE70A}"/>
              </a:ext>
            </a:extLst>
          </p:cNvPr>
          <p:cNvSpPr/>
          <p:nvPr/>
        </p:nvSpPr>
        <p:spPr>
          <a:xfrm>
            <a:off x="6892123" y="360640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组合磁铁</a:t>
            </a:r>
            <a:endParaRPr lang="en-US" altLang="zh-CN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507F528-2CC9-42C9-8F59-BFF64595BA9D}"/>
              </a:ext>
            </a:extLst>
          </p:cNvPr>
          <p:cNvSpPr/>
          <p:nvPr/>
        </p:nvSpPr>
        <p:spPr>
          <a:xfrm>
            <a:off x="8616596" y="360640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偏转磁铁</a:t>
            </a:r>
            <a:endParaRPr lang="en-US" altLang="zh-CN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61820D1-6528-4735-8F36-3E38E1235DF5}"/>
              </a:ext>
            </a:extLst>
          </p:cNvPr>
          <p:cNvSpPr/>
          <p:nvPr/>
        </p:nvSpPr>
        <p:spPr>
          <a:xfrm>
            <a:off x="9969917" y="2280840"/>
            <a:ext cx="222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电子倍增器（</a:t>
            </a:r>
            <a:r>
              <a:rPr lang="en-US" altLang="zh-CN" dirty="0"/>
              <a:t>EMT</a:t>
            </a:r>
            <a:r>
              <a:rPr lang="zh-CN" altLang="en-US" dirty="0"/>
              <a:t>）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FF692B18-E920-4397-B623-8113628CF2A2}"/>
              </a:ext>
            </a:extLst>
          </p:cNvPr>
          <p:cNvCxnSpPr>
            <a:cxnSpLocks/>
          </p:cNvCxnSpPr>
          <p:nvPr/>
        </p:nvCxnSpPr>
        <p:spPr>
          <a:xfrm flipH="1" flipV="1">
            <a:off x="7290652" y="3982856"/>
            <a:ext cx="213918" cy="460271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cxnSpLocks/>
          </p:cNvCxnSpPr>
          <p:nvPr/>
        </p:nvCxnSpPr>
        <p:spPr>
          <a:xfrm flipH="1">
            <a:off x="9229917" y="5038405"/>
            <a:ext cx="1166014" cy="441858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7D52E82-599C-461A-9EE4-F1A54DC702DF}"/>
              </a:ext>
            </a:extLst>
          </p:cNvPr>
          <p:cNvCxnSpPr>
            <a:cxnSpLocks/>
          </p:cNvCxnSpPr>
          <p:nvPr/>
        </p:nvCxnSpPr>
        <p:spPr>
          <a:xfrm flipH="1" flipV="1">
            <a:off x="9180821" y="3982856"/>
            <a:ext cx="276163" cy="601418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329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BSM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关键部件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射频偏转腔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866" y="1510069"/>
            <a:ext cx="10515600" cy="3756078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2904565" y="4475181"/>
            <a:ext cx="0" cy="1172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4304852" y="4475181"/>
            <a:ext cx="0" cy="1172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7006814" y="4392705"/>
            <a:ext cx="0" cy="1172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9633472" y="4392705"/>
            <a:ext cx="0" cy="1172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838960" y="5754051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调谐器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±10mm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01440" y="5754051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高频焊接腔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299200" y="5754051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高压焊接腔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331039" y="5754051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铜腔</a:t>
            </a:r>
          </a:p>
        </p:txBody>
      </p:sp>
    </p:spTree>
    <p:extLst>
      <p:ext uri="{BB962C8B-B14F-4D97-AF65-F5344CB8AC3E}">
        <p14:creationId xmlns:p14="http://schemas.microsoft.com/office/powerpoint/2010/main" val="1773259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射频偏转腔调谐器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1214437"/>
            <a:ext cx="6505575" cy="44291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99279" y="5593833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调谐器</a:t>
            </a:r>
            <a:r>
              <a:rPr lang="en-US" altLang="zh-CN" dirty="0"/>
              <a:t>±10mm</a:t>
            </a:r>
            <a:endParaRPr lang="zh-CN" altLang="en-US" dirty="0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6878320" y="1930400"/>
            <a:ext cx="1005840" cy="853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934960" y="1825625"/>
            <a:ext cx="179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气密性氩弧焊</a:t>
            </a: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6095999" y="1930400"/>
            <a:ext cx="1686561" cy="748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2936240" y="3839368"/>
            <a:ext cx="741680" cy="458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342674" y="4297680"/>
            <a:ext cx="77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螺母</a:t>
            </a: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3027680" y="4266088"/>
            <a:ext cx="868679" cy="833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内容占位符 16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2302034" y="4962326"/>
            <a:ext cx="77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压板</a:t>
            </a:r>
          </a:p>
        </p:txBody>
      </p:sp>
    </p:spTree>
    <p:extLst>
      <p:ext uri="{BB962C8B-B14F-4D97-AF65-F5344CB8AC3E}">
        <p14:creationId xmlns:p14="http://schemas.microsoft.com/office/powerpoint/2010/main" val="2359515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射频偏转腔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高压焊接腔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187" y="938212"/>
            <a:ext cx="5381625" cy="498157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>
            <a:off x="3242625" y="4175760"/>
            <a:ext cx="1552896" cy="33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074226" y="3840193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陶瓷，装卡，不参与焊接</a:t>
            </a: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3242625" y="4669998"/>
            <a:ext cx="1552895" cy="967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092960" y="5454843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紧定螺钉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3242626" y="4582893"/>
            <a:ext cx="1390333" cy="660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164080" y="5048171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放气口</a:t>
            </a: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5862321" y="1290320"/>
            <a:ext cx="721359" cy="2245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6583680" y="948809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弹簧式高压触头</a:t>
            </a:r>
          </a:p>
        </p:txBody>
      </p:sp>
    </p:spTree>
    <p:extLst>
      <p:ext uri="{BB962C8B-B14F-4D97-AF65-F5344CB8AC3E}">
        <p14:creationId xmlns:p14="http://schemas.microsoft.com/office/powerpoint/2010/main" val="1361418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射频偏转腔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安装步骤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2" y="2230747"/>
            <a:ext cx="4846469" cy="28015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404" y="2417052"/>
            <a:ext cx="7012991" cy="248551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6615" y="4992272"/>
            <a:ext cx="158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安装：步骤一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484332" y="5125843"/>
            <a:ext cx="158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安装：步骤二</a:t>
            </a:r>
          </a:p>
        </p:txBody>
      </p:sp>
    </p:spTree>
    <p:extLst>
      <p:ext uri="{BB962C8B-B14F-4D97-AF65-F5344CB8AC3E}">
        <p14:creationId xmlns:p14="http://schemas.microsoft.com/office/powerpoint/2010/main" val="3597930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47F48-85F3-4E4E-A1DB-F2E781AB6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主要内容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4DB0AE-7C94-46FD-8444-B4597ACA0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CSNS-II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直线加速器微束团纵向形状测量物理需求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BSM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射频偏转腔实验测试平台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BSM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样机设计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0410" lvl="1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机械设计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0410" lvl="1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控制设计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0410" lvl="1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低电平系统设计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时间和人员安排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982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BSM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单丝靶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083755" y="-235179"/>
            <a:ext cx="3474326" cy="7481008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9382522" y="3750539"/>
            <a:ext cx="5994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009610" y="1626282"/>
            <a:ext cx="202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电机导轨丝杠模组行程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120mm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15" name="直接箭头连接符 14"/>
          <p:cNvCxnSpPr>
            <a:cxnSpLocks/>
          </p:cNvCxnSpPr>
          <p:nvPr/>
        </p:nvCxnSpPr>
        <p:spPr>
          <a:xfrm flipH="1" flipV="1">
            <a:off x="5034382" y="2024569"/>
            <a:ext cx="1139352" cy="576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3227335" y="4596317"/>
            <a:ext cx="20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波纹管实现封真空</a:t>
            </a:r>
          </a:p>
        </p:txBody>
      </p:sp>
      <p:cxnSp>
        <p:nvCxnSpPr>
          <p:cNvPr id="21" name="直接箭头连接符 20"/>
          <p:cNvCxnSpPr>
            <a:cxnSpLocks/>
          </p:cNvCxnSpPr>
          <p:nvPr/>
        </p:nvCxnSpPr>
        <p:spPr>
          <a:xfrm flipH="1">
            <a:off x="6762878" y="4301976"/>
            <a:ext cx="374352" cy="331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5917007" y="4580951"/>
            <a:ext cx="20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SHV10kV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高压接头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9991294" y="3543412"/>
            <a:ext cx="20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绝缘件和单丝</a:t>
            </a:r>
          </a:p>
        </p:txBody>
      </p:sp>
      <p:cxnSp>
        <p:nvCxnSpPr>
          <p:cNvPr id="25" name="直接箭头连接符 24"/>
          <p:cNvCxnSpPr>
            <a:cxnSpLocks/>
          </p:cNvCxnSpPr>
          <p:nvPr/>
        </p:nvCxnSpPr>
        <p:spPr>
          <a:xfrm flipH="1">
            <a:off x="4253272" y="4007404"/>
            <a:ext cx="871050" cy="604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695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BSM——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二次电子束流光路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950" y="1190625"/>
            <a:ext cx="4610100" cy="447675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 flipV="1">
            <a:off x="6197600" y="1825625"/>
            <a:ext cx="1310640" cy="846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5546090" y="2248852"/>
            <a:ext cx="1069340" cy="690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cxnSpLocks/>
          </p:cNvCxnSpPr>
          <p:nvPr/>
        </p:nvCxnSpPr>
        <p:spPr>
          <a:xfrm flipH="1">
            <a:off x="4130142" y="5159614"/>
            <a:ext cx="336448" cy="688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3894455" y="3382169"/>
            <a:ext cx="1227455" cy="913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 flipV="1">
            <a:off x="2901315" y="3872865"/>
            <a:ext cx="1172845" cy="913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422650" y="3009345"/>
            <a:ext cx="130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第二缝板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899660" y="1937782"/>
            <a:ext cx="130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组合磁铁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563235" y="1500982"/>
            <a:ext cx="130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第一缝板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340961" y="5808192"/>
            <a:ext cx="130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第三缝板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528091" y="3512873"/>
            <a:ext cx="174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</a:t>
            </a:r>
            <a:r>
              <a:rPr lang="zh-CN" altLang="en-US" dirty="0"/>
              <a:t>型偏转磁铁</a:t>
            </a:r>
          </a:p>
        </p:txBody>
      </p:sp>
    </p:spTree>
    <p:extLst>
      <p:ext uri="{BB962C8B-B14F-4D97-AF65-F5344CB8AC3E}">
        <p14:creationId xmlns:p14="http://schemas.microsoft.com/office/powerpoint/2010/main" val="3238061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微束团纵向探测器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BSM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控制量及采集量列表</a:t>
            </a:r>
          </a:p>
        </p:txBody>
      </p:sp>
      <p:graphicFrame>
        <p:nvGraphicFramePr>
          <p:cNvPr id="4" name="内容占位符 6"/>
          <p:cNvGraphicFramePr/>
          <p:nvPr/>
        </p:nvGraphicFramePr>
        <p:xfrm>
          <a:off x="4780156" y="1616121"/>
          <a:ext cx="6923618" cy="3997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0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6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350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BSM</a:t>
                      </a:r>
                      <a:r>
                        <a:rPr lang="zh-CN" altLang="en-US" sz="1800" dirty="0"/>
                        <a:t>子设备名称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控制量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采集量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射频偏转腔</a:t>
                      </a:r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LLRF</a:t>
                      </a:r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电子学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幅度 </a:t>
                      </a:r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</a:t>
                      </a:r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、相位</a:t>
                      </a:r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φ</a:t>
                      </a:r>
                      <a:endParaRPr lang="zh-CN" altLang="en-US" sz="1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 2 RF</a:t>
                      </a:r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信号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射频偏转腔（</a:t>
                      </a: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RFD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——</a:t>
                      </a:r>
                      <a:endParaRPr lang="zh-CN" altLang="en-US" sz="1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腔壁温度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丝靶运动机构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步进电机丝杠运动位置、步长、</a:t>
                      </a:r>
                      <a:endParaRPr lang="en-US" altLang="zh-CN" sz="1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安全位置的设置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丝杠位置的读取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射频功率计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——</a:t>
                      </a:r>
                      <a:endParaRPr lang="zh-CN" altLang="en-US" sz="1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 1 </a:t>
                      </a:r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功率馈入</a:t>
                      </a:r>
                      <a:endParaRPr lang="en-US" altLang="zh-CN" sz="1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射频功率计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——</a:t>
                      </a:r>
                      <a:endParaRPr lang="zh-CN" altLang="en-US" sz="1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 2 </a:t>
                      </a:r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 err="1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iseg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高压电源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丝靶偏压、射频偏转腔</a:t>
                      </a:r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U+\U-\</a:t>
                      </a:r>
                      <a:r>
                        <a:rPr lang="en-US" altLang="zh-CN" sz="1400" b="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Ufocus</a:t>
                      </a:r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MCP</a:t>
                      </a:r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高压</a:t>
                      </a:r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U+\U-</a:t>
                      </a:r>
                      <a:endParaRPr lang="zh-CN" altLang="en-US" sz="1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——</a:t>
                      </a:r>
                      <a:endParaRPr lang="zh-CN" altLang="en-US" sz="1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工业相机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曝光时间、帧率、图像分辨率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电子束斑图像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偏转磁铁（</a:t>
                      </a:r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B. Magnet</a:t>
                      </a:r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偏转磁铁电源输出电流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——</a:t>
                      </a:r>
                      <a:endParaRPr lang="zh-CN" altLang="en-US" sz="1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组合磁铁（</a:t>
                      </a:r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Corrector</a:t>
                      </a:r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组合磁铁电源输出电流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——</a:t>
                      </a:r>
                      <a:endParaRPr lang="zh-CN" altLang="en-US" sz="1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261257" y="2052934"/>
            <a:ext cx="432318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直线射频组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联合开发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的射频偏转腔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LLRF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幅度和相位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同时发给控制系统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相位控制精度好于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0.1°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控制组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联合开发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硬件远控程序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57300" lvl="2" indent="-34290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模拟量（限值、默认值）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57300" lvl="2" indent="-34290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开关量（状态、故障等）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安全连锁和故障报警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左大括号 8"/>
          <p:cNvSpPr/>
          <p:nvPr/>
        </p:nvSpPr>
        <p:spPr>
          <a:xfrm>
            <a:off x="4381814" y="2348485"/>
            <a:ext cx="405251" cy="3170454"/>
          </a:xfrm>
          <a:prstGeom prst="leftBrace">
            <a:avLst>
              <a:gd name="adj1" fmla="val 58986"/>
              <a:gd name="adj2" fmla="val 49338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4381814" y="2091963"/>
            <a:ext cx="359532" cy="93676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低电平控制开发（直线射频组）</a:t>
            </a:r>
          </a:p>
        </p:txBody>
      </p:sp>
      <p:sp>
        <p:nvSpPr>
          <p:cNvPr id="8" name="矩形 7"/>
          <p:cNvSpPr/>
          <p:nvPr/>
        </p:nvSpPr>
        <p:spPr>
          <a:xfrm>
            <a:off x="347980" y="1178560"/>
            <a:ext cx="869061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低电平功能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charset="0"/>
              <a:buChar char="u"/>
            </a:pPr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实时采集腔体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Pickup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信号，通过反馈控制腔体内部幅度和相位。</a:t>
            </a:r>
          </a:p>
          <a:p>
            <a:pPr marL="742950" lvl="1" indent="-285750">
              <a:buFont typeface="Wingdings" panose="05000000000000000000" charset="0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设计幅相精度和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CSNS-II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一致，</a:t>
            </a:r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±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0.3%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，±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°</a:t>
            </a:r>
          </a:p>
          <a:p>
            <a:pPr marL="742950" lvl="1" indent="-285750">
              <a:buFont typeface="Wingdings" panose="05000000000000000000" charset="0"/>
              <a:buChar char="u"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charset="0"/>
              <a:buChar char="u"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右中括号 28"/>
          <p:cNvSpPr/>
          <p:nvPr/>
        </p:nvSpPr>
        <p:spPr>
          <a:xfrm rot="16200000" flipH="1">
            <a:off x="10045065" y="5537200"/>
            <a:ext cx="195580" cy="380365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rot="5400000">
            <a:off x="9068435" y="2330450"/>
            <a:ext cx="956310" cy="857885"/>
          </a:xfrm>
          <a:prstGeom prst="triangl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圆柱形 11"/>
          <p:cNvSpPr/>
          <p:nvPr/>
        </p:nvSpPr>
        <p:spPr>
          <a:xfrm rot="16200000">
            <a:off x="10100310" y="5179060"/>
            <a:ext cx="1118870" cy="913130"/>
          </a:xfrm>
          <a:prstGeom prst="ca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9528175" y="2757805"/>
            <a:ext cx="1200785" cy="165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10717530" y="2767330"/>
            <a:ext cx="8255" cy="2248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6993255" y="2487930"/>
            <a:ext cx="1227455" cy="5213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LLRF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346440" y="3289935"/>
            <a:ext cx="1856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1Kw </a:t>
            </a:r>
            <a:r>
              <a:rPr lang="zh-CN" altLang="en-US"/>
              <a:t>固态功率源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1139805" y="5457190"/>
            <a:ext cx="106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Cavity</a:t>
            </a:r>
          </a:p>
        </p:txBody>
      </p:sp>
      <p:sp>
        <p:nvSpPr>
          <p:cNvPr id="28" name="左中括号 27"/>
          <p:cNvSpPr/>
          <p:nvPr/>
        </p:nvSpPr>
        <p:spPr>
          <a:xfrm>
            <a:off x="10846435" y="4289425"/>
            <a:ext cx="184785" cy="488950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839835" y="5494020"/>
            <a:ext cx="967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Pickup</a:t>
            </a:r>
          </a:p>
        </p:txBody>
      </p:sp>
      <p:cxnSp>
        <p:nvCxnSpPr>
          <p:cNvPr id="25" name="直接箭头连接符 24"/>
          <p:cNvCxnSpPr>
            <a:stCxn id="19" idx="3"/>
          </p:cNvCxnSpPr>
          <p:nvPr/>
        </p:nvCxnSpPr>
        <p:spPr>
          <a:xfrm flipV="1">
            <a:off x="8220710" y="2747010"/>
            <a:ext cx="908050" cy="19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H="1" flipV="1">
            <a:off x="7645400" y="3289935"/>
            <a:ext cx="2159635" cy="22802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1031220" y="4062730"/>
            <a:ext cx="967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Forward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1031220" y="4647565"/>
            <a:ext cx="1348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Reflected</a:t>
            </a:r>
          </a:p>
        </p:txBody>
      </p:sp>
      <p:cxnSp>
        <p:nvCxnSpPr>
          <p:cNvPr id="36" name="直接箭头连接符 35"/>
          <p:cNvCxnSpPr/>
          <p:nvPr/>
        </p:nvCxnSpPr>
        <p:spPr>
          <a:xfrm flipV="1">
            <a:off x="7181215" y="3710305"/>
            <a:ext cx="4731385" cy="65405"/>
          </a:xfrm>
          <a:prstGeom prst="straightConnector1">
            <a:avLst/>
          </a:prstGeom>
          <a:ln w="12700" cap="flat" cmpd="sng" algn="ctr">
            <a:solidFill>
              <a:schemeClr val="accent1"/>
            </a:solidFill>
            <a:prstDash val="dash"/>
            <a:headEnd type="none"/>
            <a:tailEnd type="none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7291705" y="38588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隧道</a:t>
            </a:r>
          </a:p>
        </p:txBody>
      </p:sp>
      <p:graphicFrame>
        <p:nvGraphicFramePr>
          <p:cNvPr id="38" name="表格 37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6137727"/>
              </p:ext>
            </p:extLst>
          </p:nvPr>
        </p:nvGraphicFramePr>
        <p:xfrm>
          <a:off x="474921" y="2334895"/>
          <a:ext cx="6148129" cy="3852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1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6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外部接口分类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外部接口名称</a:t>
                      </a:r>
                      <a:endParaRPr lang="zh-CN" altLang="en-US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接口详细信息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 row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射频信号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腔场</a:t>
                      </a:r>
                      <a:r>
                        <a:rPr lang="en-US" altLang="zh-CN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Pickup</a:t>
                      </a:r>
                      <a:endParaRPr lang="en-US" altLang="zh-CN" sz="18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324MHz</a:t>
                      </a:r>
                      <a:endParaRPr lang="en-US" altLang="zh-CN" sz="18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5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入腔正向信号</a:t>
                      </a:r>
                      <a:endParaRPr lang="zh-CN" altLang="en-US" sz="18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324MHz</a:t>
                      </a:r>
                      <a:endParaRPr lang="zh-CN" altLang="en-US" sz="18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入腔反向信号</a:t>
                      </a:r>
                      <a:endParaRPr lang="zh-CN" altLang="en-US" sz="18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324MHz</a:t>
                      </a:r>
                      <a:endParaRPr lang="zh-CN" altLang="en-US" sz="18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5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参考线</a:t>
                      </a:r>
                      <a:endParaRPr lang="zh-CN" altLang="en-US" sz="18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324MHz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700">
                <a:tc row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定时与联锁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定时触发</a:t>
                      </a:r>
                      <a:endParaRPr lang="zh-CN" altLang="en-US" sz="18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高频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3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定时触发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束流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2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故障报警</a:t>
                      </a:r>
                      <a:r>
                        <a:rPr lang="en-US" altLang="zh-CN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(to</a:t>
                      </a: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中控</a:t>
                      </a:r>
                      <a:r>
                        <a:rPr lang="en-US" altLang="zh-CN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功率源</a:t>
                      </a:r>
                      <a:r>
                        <a:rPr lang="en-US" altLang="zh-CN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 /LLRF/</a:t>
                      </a: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束测等</a:t>
                      </a:r>
                    </a:p>
                    <a:p>
                      <a:pPr>
                        <a:buNone/>
                      </a:pP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设备故障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78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功率封锁</a:t>
                      </a:r>
                      <a:r>
                        <a:rPr lang="en-US" altLang="zh-CN" sz="14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(from</a:t>
                      </a:r>
                      <a:r>
                        <a:rPr lang="zh-CN" altLang="en-US" sz="14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中控</a:t>
                      </a:r>
                      <a:r>
                        <a:rPr lang="en-US" altLang="zh-CN" sz="140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dirty="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关闭射频功率等</a:t>
                      </a:r>
                      <a:endParaRPr lang="en-US" altLang="zh-CN" sz="1800" dirty="0">
                        <a:latin typeface="等线" panose="02010600030101010101" pitchFamily="2" charset="-122"/>
                        <a:ea typeface="等线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BSM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控制需求及被控设备</a:t>
            </a: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335360" y="1285860"/>
            <a:ext cx="11521280" cy="4955380"/>
          </a:xfrm>
        </p:spPr>
        <p:txBody>
          <a:bodyPr vert="horz" lIns="0" tIns="45720" rIns="0" bIns="45720" rtlCol="0">
            <a:normAutofit/>
          </a:bodyPr>
          <a:lstStyle/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射频偏转腔腔壁温度监测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步进电机控制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射频功率计数据采集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功率放大器数据采集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b="1" dirty="0" err="1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iseg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高压电源控制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低压电源控制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工业相机控制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示波器控制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1BAEA4F-F24F-4DC5-AB07-5D7E158C4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747033"/>
              </p:ext>
            </p:extLst>
          </p:nvPr>
        </p:nvGraphicFramePr>
        <p:xfrm>
          <a:off x="3256532" y="1865622"/>
          <a:ext cx="8698176" cy="3813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140">
                  <a:extLst>
                    <a:ext uri="{9D8B030D-6E8A-4147-A177-3AD203B41FA5}">
                      <a16:colId xmlns:a16="http://schemas.microsoft.com/office/drawing/2014/main" val="3149891372"/>
                    </a:ext>
                  </a:extLst>
                </a:gridCol>
                <a:gridCol w="2404040">
                  <a:extLst>
                    <a:ext uri="{9D8B030D-6E8A-4147-A177-3AD203B41FA5}">
                      <a16:colId xmlns:a16="http://schemas.microsoft.com/office/drawing/2014/main" val="1303397218"/>
                    </a:ext>
                  </a:extLst>
                </a:gridCol>
                <a:gridCol w="598000">
                  <a:extLst>
                    <a:ext uri="{9D8B030D-6E8A-4147-A177-3AD203B41FA5}">
                      <a16:colId xmlns:a16="http://schemas.microsoft.com/office/drawing/2014/main" val="2053684679"/>
                    </a:ext>
                  </a:extLst>
                </a:gridCol>
                <a:gridCol w="1304726">
                  <a:extLst>
                    <a:ext uri="{9D8B030D-6E8A-4147-A177-3AD203B41FA5}">
                      <a16:colId xmlns:a16="http://schemas.microsoft.com/office/drawing/2014/main" val="1985897959"/>
                    </a:ext>
                  </a:extLst>
                </a:gridCol>
                <a:gridCol w="1676725">
                  <a:extLst>
                    <a:ext uri="{9D8B030D-6E8A-4147-A177-3AD203B41FA5}">
                      <a16:colId xmlns:a16="http://schemas.microsoft.com/office/drawing/2014/main" val="1889639344"/>
                    </a:ext>
                  </a:extLst>
                </a:gridCol>
                <a:gridCol w="1503545">
                  <a:extLst>
                    <a:ext uri="{9D8B030D-6E8A-4147-A177-3AD203B41FA5}">
                      <a16:colId xmlns:a16="http://schemas.microsoft.com/office/drawing/2014/main" val="228849655"/>
                    </a:ext>
                  </a:extLst>
                </a:gridCol>
              </a:tblGrid>
              <a:tr h="5525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设备名称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品牌</a:t>
                      </a:r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/</a:t>
                      </a:r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型号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数量</a:t>
                      </a:r>
                      <a:endParaRPr lang="en-US" altLang="zh-CN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通信接口</a:t>
                      </a:r>
                      <a:endParaRPr lang="en-US" altLang="zh-CN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通信协议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备注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1086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热电阻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网络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Modbus-TCP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使用</a:t>
                      </a:r>
                      <a:r>
                        <a:rPr lang="en-US" altLang="zh-CN" sz="1400" b="1" dirty="0" err="1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E1260</a:t>
                      </a:r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采集</a:t>
                      </a:r>
                      <a:r>
                        <a:rPr lang="en-US" altLang="zh-CN" sz="1400" b="1" dirty="0" err="1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RTD</a:t>
                      </a:r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温度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1012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步进电机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MOONS </a:t>
                      </a:r>
                      <a:r>
                        <a:rPr lang="en-US" altLang="zh-CN" sz="1400" b="1" dirty="0" err="1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STF10D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网络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SCL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582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射频功率计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Mini Circuits </a:t>
                      </a:r>
                      <a:r>
                        <a:rPr lang="en-US" altLang="zh-CN" sz="1400" b="1" dirty="0" err="1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PWR</a:t>
                      </a:r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-SEN-</a:t>
                      </a:r>
                      <a:r>
                        <a:rPr lang="en-US" altLang="zh-CN" sz="1400" b="1" dirty="0" err="1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8PW</a:t>
                      </a:r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-RC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网络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自定义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1681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功率放大器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广通科技 </a:t>
                      </a:r>
                      <a:r>
                        <a:rPr lang="en-US" altLang="zh-CN" sz="1400" b="1" dirty="0" err="1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1kW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网络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自定义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0027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高压电源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iseg</a:t>
                      </a:r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</a:t>
                      </a:r>
                      <a:r>
                        <a:rPr lang="en-US" altLang="zh-CN" sz="1400" b="1" dirty="0" err="1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cc24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网络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SCPI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SNMP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自带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IOC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729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低压电源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Rigol</a:t>
                      </a:r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</a:t>
                      </a:r>
                      <a:r>
                        <a:rPr lang="en-US" altLang="zh-CN" sz="1400" b="1" dirty="0" err="1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DP832A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网络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SCPI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8958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工业相机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Basler </a:t>
                      </a:r>
                      <a:r>
                        <a:rPr lang="en-US" altLang="zh-CN" sz="1400" b="1" dirty="0" err="1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a2A4200-12gmPRO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网络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GigE Vision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1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105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示波器</a:t>
                      </a:r>
                      <a:endParaRPr lang="en-US" altLang="zh-CN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鼎阳 </a:t>
                      </a:r>
                      <a:r>
                        <a:rPr lang="en-US" altLang="zh-CN" sz="1400" b="1" dirty="0" err="1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SDS3104X</a:t>
                      </a:r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HD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endParaRPr lang="zh-CN" altLang="en-US" sz="1400" b="1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网络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 err="1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SCPI</a:t>
                      </a:r>
                      <a:endParaRPr lang="zh-CN" altLang="en-US" sz="1400" b="1" kern="12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1" dirty="0">
                        <a:solidFill>
                          <a:srgbClr val="FF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38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6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控制系统架构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43" name="内容占位符 2">
            <a:extLst>
              <a:ext uri="{FF2B5EF4-FFF2-40B4-BE49-F238E27FC236}">
                <a16:creationId xmlns:a16="http://schemas.microsoft.com/office/drawing/2014/main" id="{ADC2E82E-1D2A-4F7D-AD72-2752F268B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052736"/>
            <a:ext cx="11521280" cy="2674776"/>
          </a:xfrm>
        </p:spPr>
        <p:txBody>
          <a:bodyPr vert="horz" lIns="0" tIns="45720" rIns="0" bIns="45720" rtlCol="0">
            <a:normAutofit/>
          </a:bodyPr>
          <a:lstStyle/>
          <a:p>
            <a:pPr marL="447675" indent="-447675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采用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EPICS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软件平台</a:t>
            </a:r>
          </a:p>
          <a:p>
            <a:pPr marL="447675" indent="-447675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被控设备均具备网络接口，可直接通过各自的通信协议对设备进行监测或控制</a:t>
            </a:r>
          </a:p>
          <a:p>
            <a:pPr marL="447675" indent="-447675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工控机</a:t>
            </a:r>
            <a:r>
              <a:rPr lang="en-US" altLang="zh-CN" b="1" dirty="0" err="1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DA682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负责控制除相机外的所有设备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47675" indent="-447675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相机控制程序先运行于虚拟机，待新采购性能更好的工控机后，再将所有设备的控制程序运行在该工控机上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CEFE7E3-BAAB-4A06-A45B-0161374F3159}"/>
              </a:ext>
            </a:extLst>
          </p:cNvPr>
          <p:cNvGrpSpPr/>
          <p:nvPr/>
        </p:nvGrpSpPr>
        <p:grpSpPr>
          <a:xfrm>
            <a:off x="1501397" y="3287448"/>
            <a:ext cx="9361040" cy="2964977"/>
            <a:chOff x="1415480" y="3764117"/>
            <a:chExt cx="9361040" cy="2964977"/>
          </a:xfrm>
        </p:grpSpPr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226577B7-6D2D-44BA-A88D-58AC0173D9C1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80" y="4633133"/>
              <a:ext cx="9361040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1F5098F-1341-455F-BA74-CDF775371B61}"/>
                </a:ext>
              </a:extLst>
            </p:cNvPr>
            <p:cNvSpPr/>
            <p:nvPr/>
          </p:nvSpPr>
          <p:spPr>
            <a:xfrm>
              <a:off x="8004212" y="3764117"/>
              <a:ext cx="969476" cy="4158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 err="1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Archiver</a:t>
              </a:r>
              <a:endParaRPr lang="en-US" altLang="zh-CN" sz="1600" b="1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DF608B2E-7AA1-4EDE-953A-48A1C8DAA6DE}"/>
                </a:ext>
              </a:extLst>
            </p:cNvPr>
            <p:cNvCxnSpPr/>
            <p:nvPr/>
          </p:nvCxnSpPr>
          <p:spPr>
            <a:xfrm flipV="1">
              <a:off x="8488950" y="4179979"/>
              <a:ext cx="0" cy="41595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08">
              <a:extLst>
                <a:ext uri="{FF2B5EF4-FFF2-40B4-BE49-F238E27FC236}">
                  <a16:creationId xmlns:a16="http://schemas.microsoft.com/office/drawing/2014/main" id="{F5A7C1B8-C78D-425D-992B-B5F9DCA1C71D}"/>
                </a:ext>
              </a:extLst>
            </p:cNvPr>
            <p:cNvSpPr txBox="1"/>
            <p:nvPr/>
          </p:nvSpPr>
          <p:spPr>
            <a:xfrm>
              <a:off x="5699956" y="4301099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b="1" dirty="0"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控制网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96585A0-42EB-4FEC-BE09-DBA920D4E25A}"/>
                </a:ext>
              </a:extLst>
            </p:cNvPr>
            <p:cNvSpPr/>
            <p:nvPr/>
          </p:nvSpPr>
          <p:spPr bwMode="auto">
            <a:xfrm>
              <a:off x="1843375" y="5184764"/>
              <a:ext cx="8505250" cy="38141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algn="ctr"/>
              <a:r>
                <a:rPr lang="zh-CN" altLang="en-US" sz="1800" b="1" dirty="0"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交换机</a:t>
              </a:r>
              <a:endParaRPr lang="en-US" altLang="zh-CN" sz="18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E61D68C-31BB-437F-B105-BB818577E652}"/>
                </a:ext>
              </a:extLst>
            </p:cNvPr>
            <p:cNvSpPr/>
            <p:nvPr/>
          </p:nvSpPr>
          <p:spPr>
            <a:xfrm>
              <a:off x="9441739" y="3764117"/>
              <a:ext cx="969476" cy="4158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Alarm</a:t>
              </a: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D6AD241A-1D50-4FF7-9BDC-4D1BA3659C96}"/>
                </a:ext>
              </a:extLst>
            </p:cNvPr>
            <p:cNvCxnSpPr/>
            <p:nvPr/>
          </p:nvCxnSpPr>
          <p:spPr>
            <a:xfrm flipV="1">
              <a:off x="9926477" y="4179979"/>
              <a:ext cx="0" cy="41595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87B3226-910E-43B5-A367-026FB0BF3BC2}"/>
                </a:ext>
              </a:extLst>
            </p:cNvPr>
            <p:cNvSpPr/>
            <p:nvPr/>
          </p:nvSpPr>
          <p:spPr>
            <a:xfrm>
              <a:off x="6566684" y="3764117"/>
              <a:ext cx="969476" cy="4158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OPI</a:t>
              </a: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515650F3-2896-4656-8BB5-218BBECCF30C}"/>
                </a:ext>
              </a:extLst>
            </p:cNvPr>
            <p:cNvCxnSpPr/>
            <p:nvPr/>
          </p:nvCxnSpPr>
          <p:spPr>
            <a:xfrm flipV="1">
              <a:off x="7051764" y="4179979"/>
              <a:ext cx="0" cy="41595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708D71D3-F4E2-4676-964E-B2282535DA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633133"/>
              <a:ext cx="0" cy="53740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7188B68-8AD3-4AC5-856C-0E22F64439DE}"/>
                </a:ext>
              </a:extLst>
            </p:cNvPr>
            <p:cNvSpPr/>
            <p:nvPr/>
          </p:nvSpPr>
          <p:spPr>
            <a:xfrm>
              <a:off x="1839219" y="3764117"/>
              <a:ext cx="1888863" cy="41586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 err="1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DA682</a:t>
              </a:r>
              <a:r>
                <a:rPr lang="en-US" altLang="zh-CN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嵌入式</a:t>
              </a:r>
              <a:r>
                <a:rPr lang="en-US" altLang="zh-CN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IOC)</a:t>
              </a: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E8C9E748-494B-4BC3-9F63-9BA962F06D18}"/>
                </a:ext>
              </a:extLst>
            </p:cNvPr>
            <p:cNvCxnSpPr/>
            <p:nvPr/>
          </p:nvCxnSpPr>
          <p:spPr>
            <a:xfrm flipV="1">
              <a:off x="2783650" y="4179979"/>
              <a:ext cx="0" cy="41595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6E742B6-F8F7-41F7-816B-5390AC7D5394}"/>
                </a:ext>
              </a:extLst>
            </p:cNvPr>
            <p:cNvSpPr/>
            <p:nvPr/>
          </p:nvSpPr>
          <p:spPr>
            <a:xfrm>
              <a:off x="4207137" y="3764117"/>
              <a:ext cx="1888863" cy="41586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虚拟机（相机</a:t>
              </a:r>
              <a:r>
                <a:rPr lang="en-US" altLang="zh-CN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IOC</a:t>
              </a:r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）</a:t>
              </a:r>
              <a:endParaRPr lang="en-US" altLang="zh-CN" sz="1600" b="1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FDFBDFD4-2E19-4E15-B28C-D176D98DCCA8}"/>
                </a:ext>
              </a:extLst>
            </p:cNvPr>
            <p:cNvCxnSpPr/>
            <p:nvPr/>
          </p:nvCxnSpPr>
          <p:spPr>
            <a:xfrm flipV="1">
              <a:off x="5151568" y="4179979"/>
              <a:ext cx="0" cy="41595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: 圆顶角 18">
              <a:extLst>
                <a:ext uri="{FF2B5EF4-FFF2-40B4-BE49-F238E27FC236}">
                  <a16:creationId xmlns:a16="http://schemas.microsoft.com/office/drawing/2014/main" id="{4E52451A-F791-4D79-8CC8-D62892929F02}"/>
                </a:ext>
              </a:extLst>
            </p:cNvPr>
            <p:cNvSpPr/>
            <p:nvPr/>
          </p:nvSpPr>
          <p:spPr>
            <a:xfrm>
              <a:off x="2999353" y="6226397"/>
              <a:ext cx="880548" cy="502697"/>
            </a:xfrm>
            <a:prstGeom prst="round2Same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射频</a:t>
              </a:r>
              <a:endParaRPr lang="en-US" altLang="zh-CN" sz="1600" b="1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功率计</a:t>
              </a:r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878FE26F-0C33-48AD-A257-E648831C50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8824" y="5566001"/>
              <a:ext cx="2" cy="663204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: 圆顶角 20">
              <a:extLst>
                <a:ext uri="{FF2B5EF4-FFF2-40B4-BE49-F238E27FC236}">
                  <a16:creationId xmlns:a16="http://schemas.microsoft.com/office/drawing/2014/main" id="{038362D0-AD56-46CE-89B8-BB4214721CB5}"/>
                </a:ext>
              </a:extLst>
            </p:cNvPr>
            <p:cNvSpPr/>
            <p:nvPr/>
          </p:nvSpPr>
          <p:spPr>
            <a:xfrm>
              <a:off x="4064901" y="6226397"/>
              <a:ext cx="880548" cy="502697"/>
            </a:xfrm>
            <a:prstGeom prst="round2Same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功率</a:t>
              </a:r>
              <a:endParaRPr lang="en-US" altLang="zh-CN" sz="1600" b="1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放大器</a:t>
              </a:r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157B5289-DE41-4CFF-B81F-73F345F7ED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4372" y="5566001"/>
              <a:ext cx="2" cy="663204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: 圆顶角 22">
              <a:extLst>
                <a:ext uri="{FF2B5EF4-FFF2-40B4-BE49-F238E27FC236}">
                  <a16:creationId xmlns:a16="http://schemas.microsoft.com/office/drawing/2014/main" id="{C18A5958-155C-4ACD-966E-329B3287A124}"/>
                </a:ext>
              </a:extLst>
            </p:cNvPr>
            <p:cNvSpPr/>
            <p:nvPr/>
          </p:nvSpPr>
          <p:spPr>
            <a:xfrm>
              <a:off x="1933805" y="6226397"/>
              <a:ext cx="880548" cy="502697"/>
            </a:xfrm>
            <a:prstGeom prst="round2Same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 err="1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E1260</a:t>
              </a:r>
              <a:endParaRPr lang="zh-CN" altLang="en-US" sz="1600" b="1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611C9174-5CEE-47DE-B736-094FB5B34C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3276" y="5566001"/>
              <a:ext cx="2" cy="663204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圆顶角 24">
              <a:extLst>
                <a:ext uri="{FF2B5EF4-FFF2-40B4-BE49-F238E27FC236}">
                  <a16:creationId xmlns:a16="http://schemas.microsoft.com/office/drawing/2014/main" id="{64CAE447-8884-4B43-A550-23806270AFD1}"/>
                </a:ext>
              </a:extLst>
            </p:cNvPr>
            <p:cNvSpPr/>
            <p:nvPr/>
          </p:nvSpPr>
          <p:spPr>
            <a:xfrm>
              <a:off x="5130449" y="6226397"/>
              <a:ext cx="880548" cy="502697"/>
            </a:xfrm>
            <a:prstGeom prst="round2Same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步进</a:t>
              </a:r>
              <a:endParaRPr lang="en-US" altLang="zh-CN" sz="1600" b="1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电机</a:t>
              </a:r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30EF9CE2-13D1-4D46-BACD-993D3943CE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9920" y="5566001"/>
              <a:ext cx="2" cy="663204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: 圆顶角 26">
              <a:extLst>
                <a:ext uri="{FF2B5EF4-FFF2-40B4-BE49-F238E27FC236}">
                  <a16:creationId xmlns:a16="http://schemas.microsoft.com/office/drawing/2014/main" id="{8C7D2FA7-E361-454F-AB32-488EA696D068}"/>
                </a:ext>
              </a:extLst>
            </p:cNvPr>
            <p:cNvSpPr/>
            <p:nvPr/>
          </p:nvSpPr>
          <p:spPr>
            <a:xfrm>
              <a:off x="6195997" y="6226397"/>
              <a:ext cx="880548" cy="502697"/>
            </a:xfrm>
            <a:prstGeom prst="round2Same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高压</a:t>
              </a:r>
              <a:endParaRPr lang="en-US" altLang="zh-CN" sz="1600" b="1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电源</a:t>
              </a:r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927D7FC0-7FF3-4DFE-9FF8-8F6BC104FE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5468" y="5566001"/>
              <a:ext cx="2" cy="663204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: 圆顶角 28">
              <a:extLst>
                <a:ext uri="{FF2B5EF4-FFF2-40B4-BE49-F238E27FC236}">
                  <a16:creationId xmlns:a16="http://schemas.microsoft.com/office/drawing/2014/main" id="{28B5EAEA-3427-4041-98EA-BCDECB194CB2}"/>
                </a:ext>
              </a:extLst>
            </p:cNvPr>
            <p:cNvSpPr/>
            <p:nvPr/>
          </p:nvSpPr>
          <p:spPr>
            <a:xfrm>
              <a:off x="7261545" y="6226397"/>
              <a:ext cx="880548" cy="502697"/>
            </a:xfrm>
            <a:prstGeom prst="round2Same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低压</a:t>
              </a:r>
              <a:endParaRPr lang="en-US" altLang="zh-CN" sz="1600" b="1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电源</a:t>
              </a: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B304F3B1-8CE1-47DF-A5DD-54447A36B2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1016" y="5566001"/>
              <a:ext cx="2" cy="663204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: 圆顶角 30">
              <a:extLst>
                <a:ext uri="{FF2B5EF4-FFF2-40B4-BE49-F238E27FC236}">
                  <a16:creationId xmlns:a16="http://schemas.microsoft.com/office/drawing/2014/main" id="{FAA570AD-B8F7-4379-85BC-B08EFD262A65}"/>
                </a:ext>
              </a:extLst>
            </p:cNvPr>
            <p:cNvSpPr/>
            <p:nvPr/>
          </p:nvSpPr>
          <p:spPr>
            <a:xfrm>
              <a:off x="8327093" y="6226397"/>
              <a:ext cx="880548" cy="502697"/>
            </a:xfrm>
            <a:prstGeom prst="round2Same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工业</a:t>
              </a:r>
              <a:endParaRPr lang="en-US" altLang="zh-CN" sz="1600" b="1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相机</a:t>
              </a:r>
            </a:p>
          </p:txBody>
        </p: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48B79276-7CB5-427F-9519-5C490C7D98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6564" y="5566001"/>
              <a:ext cx="2" cy="663204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: 圆顶角 32">
              <a:extLst>
                <a:ext uri="{FF2B5EF4-FFF2-40B4-BE49-F238E27FC236}">
                  <a16:creationId xmlns:a16="http://schemas.microsoft.com/office/drawing/2014/main" id="{10CA2F29-894A-4976-BA21-C1ACB4A1866A}"/>
                </a:ext>
              </a:extLst>
            </p:cNvPr>
            <p:cNvSpPr/>
            <p:nvPr/>
          </p:nvSpPr>
          <p:spPr>
            <a:xfrm>
              <a:off x="9392643" y="6226397"/>
              <a:ext cx="880548" cy="502697"/>
            </a:xfrm>
            <a:prstGeom prst="round2Same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示波器</a:t>
              </a:r>
            </a:p>
          </p:txBody>
        </p: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F401DB87-FE37-41D0-94FF-7C826F3C09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2114" y="5566001"/>
              <a:ext cx="2" cy="663204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1188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时间节点和人员安排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 marL="447675" indent="-447675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时间节点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初步设计完成（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月底）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程序上线部署（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实验室调试（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隧道设备上线（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47675" lvl="1" indent="-447675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人员安排</a:t>
            </a:r>
            <a:endParaRPr lang="en-US" altLang="zh-CN" sz="2000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束测组：黄蔚玲、曾磊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机械组：吕永佳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直线射频组：谢哲新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控制组：吴煊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磁铁组：韦隽昊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432083" y="2767280"/>
            <a:ext cx="43123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chemeClr val="accent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 谢 ！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1503C4C-8AF6-4473-866E-3B189CC55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D154EBF-F413-4AFD-ABB9-C926201D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91" y="104516"/>
            <a:ext cx="10058400" cy="7690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CSNS-II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直线加速器微束团纵向形状测量物理需求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EE25460-91E8-4167-A2B6-6F59FB127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84" y="3454356"/>
            <a:ext cx="11069088" cy="2818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C12F3BB2-F1A7-4367-BE25-F7E457251F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493777"/>
                  </p:ext>
                </p:extLst>
              </p:nvPr>
            </p:nvGraphicFramePr>
            <p:xfrm>
              <a:off x="7283459" y="944317"/>
              <a:ext cx="4685656" cy="2312443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726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05761">
                      <a:extLst>
                        <a:ext uri="{9D8B030D-6E8A-4147-A177-3AD203B41FA5}">
                          <a16:colId xmlns:a16="http://schemas.microsoft.com/office/drawing/2014/main" val="1923606170"/>
                        </a:ext>
                      </a:extLst>
                    </a:gridCol>
                    <a:gridCol w="8799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73697">
                      <a:extLst>
                        <a:ext uri="{9D8B030D-6E8A-4147-A177-3AD203B41FA5}">
                          <a16:colId xmlns:a16="http://schemas.microsoft.com/office/drawing/2014/main" val="2884124470"/>
                        </a:ext>
                      </a:extLst>
                    </a:gridCol>
                  </a:tblGrid>
                  <a:tr h="39545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lang="zh-CN" altLang="en-US" sz="1400" b="0" i="0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a:t>束流所在位置</a:t>
                          </a:r>
                        </a:p>
                      </a:txBody>
                      <a:tcPr marL="121920" marR="121920" marT="60960" marB="60960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zh-CN" altLang="en-US" sz="1400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sub>
                              </m:sSub>
                              <m:r>
                                <a:rPr lang="en-US" altLang="zh-CN" sz="140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smtClean="0">
                                  <a:latin typeface="Cambria Math" panose="02040503050406030204" pitchFamily="18" charset="0"/>
                                </a:rPr>
                                <m:t>degree</m:t>
                              </m:r>
                            </m:oMath>
                          </a14:m>
                          <a:r>
                            <a:rPr lang="en-US" altLang="zh-CN" sz="1400" dirty="0"/>
                            <a:t>)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altLang="zh-CN" sz="140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smtClean="0">
                                  <a:latin typeface="Cambria Math" panose="02040503050406030204" pitchFamily="18" charset="0"/>
                                </a:rPr>
                                <m:t>mm</m:t>
                              </m:r>
                            </m:oMath>
                          </a14:m>
                          <a:r>
                            <a:rPr lang="en-US" altLang="zh-CN" sz="1400" dirty="0"/>
                            <a:t>)</a:t>
                          </a:r>
                          <a:endParaRPr lang="zh-CN" altLang="en-US" sz="1400" b="0" baseline="-250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sz="140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smtClean="0">
                                  <a:latin typeface="Cambria Math" panose="02040503050406030204" pitchFamily="18" charset="0"/>
                                </a:rPr>
                                <m:t>ns</m:t>
                              </m:r>
                            </m:oMath>
                          </a14:m>
                          <a:r>
                            <a:rPr lang="en-US" altLang="zh-CN" sz="1400" dirty="0"/>
                            <a:t>)</a:t>
                          </a:r>
                          <a:endParaRPr lang="zh-CN" altLang="en-US" sz="1400" b="0" baseline="-250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486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/>
                            <a:t>MEBT, the 2</a:t>
                          </a:r>
                          <a:r>
                            <a:rPr lang="en-US" altLang="zh-CN" sz="1400" baseline="30000" dirty="0"/>
                            <a:t>nd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 err="1"/>
                            <a:t>buncher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exit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27.8558 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5.7315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0.2388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20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DTL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entrance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6.5564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1.3490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0.0562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722533091"/>
                      </a:ext>
                    </a:extLst>
                  </a:tr>
                  <a:tr h="34208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/>
                            <a:t>DTL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exit</a:t>
                          </a:r>
                          <a:endParaRPr lang="zh-CN" altLang="en-US" sz="14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2.0860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2.0658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0.0179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208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/>
                            <a:t>Spoke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exit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1.8228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2.4801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0.0156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20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ELL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exit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0.9799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1.6443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0.0084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33779647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C12F3BB2-F1A7-4367-BE25-F7E457251F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493777"/>
                  </p:ext>
                </p:extLst>
              </p:nvPr>
            </p:nvGraphicFramePr>
            <p:xfrm>
              <a:off x="7283459" y="944317"/>
              <a:ext cx="4685656" cy="2312443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726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05761">
                      <a:extLst>
                        <a:ext uri="{9D8B030D-6E8A-4147-A177-3AD203B41FA5}">
                          <a16:colId xmlns:a16="http://schemas.microsoft.com/office/drawing/2014/main" val="1923606170"/>
                        </a:ext>
                      </a:extLst>
                    </a:gridCol>
                    <a:gridCol w="8799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73697">
                      <a:extLst>
                        <a:ext uri="{9D8B030D-6E8A-4147-A177-3AD203B41FA5}">
                          <a16:colId xmlns:a16="http://schemas.microsoft.com/office/drawing/2014/main" val="2884124470"/>
                        </a:ext>
                      </a:extLst>
                    </a:gridCol>
                  </a:tblGrid>
                  <a:tr h="39545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lang="zh-CN" altLang="en-US" sz="1400" b="0" i="0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a:t>束流所在位置</a:t>
                          </a:r>
                        </a:p>
                      </a:txBody>
                      <a:tcPr marL="121920" marR="121920" marT="60960" marB="6096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3"/>
                          <a:stretch>
                            <a:fillRect l="-143939" t="-1538" r="-146465" b="-49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3"/>
                          <a:stretch>
                            <a:fillRect l="-335417" t="-1538" r="-101389" b="-49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3"/>
                          <a:stretch>
                            <a:fillRect l="-435417" t="-1538" r="-1389" b="-49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486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/>
                            <a:t>MEBT, the 2</a:t>
                          </a:r>
                          <a:r>
                            <a:rPr lang="en-US" altLang="zh-CN" sz="1400" baseline="30000" dirty="0"/>
                            <a:t>nd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 err="1"/>
                            <a:t>buncher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exit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27.8558 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5.7315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0.2388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20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DTL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entrance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6.5564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1.3490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0.0562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722533091"/>
                      </a:ext>
                    </a:extLst>
                  </a:tr>
                  <a:tr h="34208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/>
                            <a:t>DTL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exit</a:t>
                          </a:r>
                          <a:endParaRPr lang="zh-CN" altLang="en-US" sz="14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2.0860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2.0658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0.0179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208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/>
                            <a:t>Spoke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exit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1.8228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2.4801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0.0156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20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ELL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exit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0.9799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1.6443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effectLst/>
                            </a:rPr>
                            <a:t>0.0084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337796475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图片 4">
            <a:extLst>
              <a:ext uri="{FF2B5EF4-FFF2-40B4-BE49-F238E27FC236}">
                <a16:creationId xmlns:a16="http://schemas.microsoft.com/office/drawing/2014/main" id="{47E52848-7B14-45E3-9111-B016EE83E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25" y="944318"/>
            <a:ext cx="6870171" cy="19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C3A2A8F-2A93-439D-B76E-1664576158D5}"/>
              </a:ext>
            </a:extLst>
          </p:cNvPr>
          <p:cNvSpPr/>
          <p:nvPr/>
        </p:nvSpPr>
        <p:spPr>
          <a:xfrm>
            <a:off x="8772831" y="5437484"/>
            <a:ext cx="2516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Courtesy of J. Peng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D3E5A1-218E-44C7-931A-4C37F880B0B6}"/>
              </a:ext>
            </a:extLst>
          </p:cNvPr>
          <p:cNvSpPr/>
          <p:nvPr/>
        </p:nvSpPr>
        <p:spPr>
          <a:xfrm>
            <a:off x="744103" y="2873626"/>
            <a:ext cx="7020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600" dirty="0">
                <a:latin typeface="Times" panose="02020603050405020304" pitchFamily="18" charset="0"/>
                <a:cs typeface="Times New Roman" panose="02020603050405020304" pitchFamily="18" charset="0"/>
              </a:rPr>
              <a:t>J. Peng, </a:t>
            </a:r>
            <a:r>
              <a:rPr lang="en-GB" altLang="zh-CN" sz="1600" i="1" dirty="0">
                <a:latin typeface="Times" panose="02020603050405020304" pitchFamily="18" charset="0"/>
                <a:cs typeface="Times New Roman" panose="02020603050405020304" pitchFamily="18" charset="0"/>
              </a:rPr>
              <a:t>CSNS-II superconducting </a:t>
            </a:r>
            <a:r>
              <a:rPr lang="en-GB" altLang="zh-CN" sz="1600" i="1" dirty="0" err="1">
                <a:latin typeface="Times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GB" altLang="zh-CN" sz="1600" i="1" dirty="0">
                <a:latin typeface="Times" panose="02020603050405020304" pitchFamily="18" charset="0"/>
                <a:cs typeface="Times New Roman" panose="02020603050405020304" pitchFamily="18" charset="0"/>
              </a:rPr>
              <a:t> design</a:t>
            </a:r>
            <a:r>
              <a:rPr lang="en-GB" altLang="zh-CN" sz="1600" dirty="0">
                <a:latin typeface="Times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en-GB" altLang="zh-CN" sz="1600" i="1" dirty="0">
                <a:latin typeface="Times" panose="02020603050405020304" pitchFamily="18" charset="0"/>
                <a:cs typeface="Times New Roman" panose="02020603050405020304" pitchFamily="18" charset="0"/>
              </a:rPr>
              <a:t>Proceedings of the 31st International Linear </a:t>
            </a:r>
            <a:r>
              <a:rPr lang="en-GB" altLang="zh-CN" sz="1600" i="1" dirty="0" err="1">
                <a:latin typeface="Times" panose="02020603050405020304" pitchFamily="18" charset="0"/>
                <a:cs typeface="Times New Roman" panose="02020603050405020304" pitchFamily="18" charset="0"/>
              </a:rPr>
              <a:t>Accele-rator</a:t>
            </a:r>
            <a:r>
              <a:rPr lang="en-GB" altLang="zh-CN" sz="1600" i="1" dirty="0">
                <a:latin typeface="Times" panose="02020603050405020304" pitchFamily="18" charset="0"/>
                <a:cs typeface="Times New Roman" panose="02020603050405020304" pitchFamily="18" charset="0"/>
              </a:rPr>
              <a:t> Conference</a:t>
            </a:r>
            <a:r>
              <a:rPr lang="en-GB" altLang="zh-CN" sz="1600" dirty="0">
                <a:latin typeface="Times" panose="02020603050405020304" pitchFamily="18" charset="0"/>
                <a:cs typeface="Times New Roman" panose="02020603050405020304" pitchFamily="18" charset="0"/>
              </a:rPr>
              <a:t>. 2022. Liverpool, UK: </a:t>
            </a:r>
            <a:r>
              <a:rPr lang="en-GB" altLang="zh-CN" sz="1600" dirty="0" err="1">
                <a:latin typeface="Times" panose="02020603050405020304" pitchFamily="18" charset="0"/>
                <a:cs typeface="Times New Roman" panose="02020603050405020304" pitchFamily="18" charset="0"/>
              </a:rPr>
              <a:t>JACoW</a:t>
            </a:r>
            <a:r>
              <a:rPr lang="en-GB" altLang="zh-CN" sz="1600" dirty="0">
                <a:latin typeface="Times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4774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838199" y="1128118"/>
            <a:ext cx="10910455" cy="5547796"/>
          </a:xfrm>
        </p:spPr>
        <p:txBody>
          <a:bodyPr>
            <a:normAutofit/>
          </a:bodyPr>
          <a:lstStyle/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相位分辨率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微束团相位宽度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±3σ</a:t>
            </a:r>
            <a:r>
              <a:rPr lang="en-US" altLang="zh-CN" sz="2000" baseline="-25000" dirty="0">
                <a:latin typeface="等线" panose="02010600030101010101" pitchFamily="2" charset="-122"/>
                <a:ea typeface="等线" panose="02010600030101010101" pitchFamily="2" charset="-122"/>
              </a:rPr>
              <a:t>z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~±8.3°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（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Spoke1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）及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±3.1°(ELL7)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，要求相位分辨率好于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1°</a:t>
            </a:r>
          </a:p>
          <a:p>
            <a:pPr lvl="1"/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/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/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/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精确测量束团纵向密度分布的重要性和必要性：</a:t>
            </a:r>
          </a:p>
          <a:p>
            <a:pPr lvl="1"/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实现束团纵向</a:t>
            </a:r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能散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和</a:t>
            </a:r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发射度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的探测</a:t>
            </a:r>
          </a:p>
          <a:p>
            <a:pPr lvl="1"/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调节、</a:t>
            </a:r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优化射频腔加速电压、相位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等参数</a:t>
            </a:r>
          </a:p>
          <a:p>
            <a:pPr lvl="1"/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实现不同加速单元间的</a:t>
            </a:r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纵向束流匹配</a:t>
            </a:r>
          </a:p>
          <a:p>
            <a:pPr lvl="1"/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控制束流损失和优化注入系统性能</a:t>
            </a:r>
          </a:p>
          <a:p>
            <a:pPr lvl="1"/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研究束流束团长度增长机制，完善加速器物理模型，抑制束团增长</a:t>
            </a:r>
          </a:p>
          <a:p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609585" lvl="1" indent="0">
              <a:buNone/>
            </a:pPr>
            <a:endParaRPr lang="en-US" altLang="zh-CN" dirty="0"/>
          </a:p>
          <a:p>
            <a:pPr lvl="1"/>
            <a:endParaRPr lang="zh-CN" altLang="en-US" sz="3200" b="1" dirty="0"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微束团形状测量的主要指标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104104"/>
              </p:ext>
            </p:extLst>
          </p:nvPr>
        </p:nvGraphicFramePr>
        <p:xfrm>
          <a:off x="2785240" y="2126313"/>
          <a:ext cx="7968892" cy="1143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92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2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r>
                        <a:rPr lang="zh-CN" altLang="en-US" sz="1900" dirty="0"/>
                        <a:t>频率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zh-CN" altLang="en-US" sz="1900" dirty="0"/>
                        <a:t>相位分辨率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zh-CN" altLang="en-US" sz="1900" dirty="0"/>
                        <a:t>时间分辨率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zh-CN" altLang="en-US" sz="1900" dirty="0"/>
                        <a:t>等效带宽要求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US" altLang="zh-CN" sz="1900" dirty="0"/>
                        <a:t>324MHz</a:t>
                      </a:r>
                      <a:endParaRPr lang="zh-CN" alt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sz="1900" dirty="0"/>
                        <a:t>1°</a:t>
                      </a:r>
                      <a:endParaRPr lang="zh-CN" alt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sz="1900" dirty="0"/>
                        <a:t>8.6ps</a:t>
                      </a:r>
                      <a:endParaRPr lang="zh-CN" alt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sz="1900" dirty="0"/>
                        <a:t>58GHz</a:t>
                      </a:r>
                      <a:endParaRPr lang="zh-CN" altLang="en-US" sz="19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US" altLang="zh-CN" sz="1900" dirty="0"/>
                        <a:t>648MHz</a:t>
                      </a:r>
                      <a:endParaRPr lang="zh-CN" alt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sz="1900" dirty="0"/>
                        <a:t>1°</a:t>
                      </a:r>
                      <a:endParaRPr lang="zh-CN" alt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sz="1900" dirty="0"/>
                        <a:t>4.3ps</a:t>
                      </a:r>
                      <a:endParaRPr lang="zh-CN" alt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sz="1900" dirty="0"/>
                        <a:t>115GHz</a:t>
                      </a:r>
                      <a:endParaRPr lang="zh-CN" altLang="en-US" sz="19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06766" y="3823855"/>
            <a:ext cx="10343333" cy="285591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n"/>
              <a:defRPr sz="2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defRPr>
            </a:lvl1pPr>
            <a:lvl2pPr marL="685800" lvl="1" indent="-22860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v"/>
              <a:defRPr sz="2000">
                <a:solidFill>
                  <a:srgbClr val="0070C0"/>
                </a:solidFill>
                <a:latin typeface="等线" pitchFamily="2" charset="-122"/>
                <a:ea typeface="等线" pitchFamily="2" charset="-122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600">
                <a:solidFill>
                  <a:srgbClr val="0070C0"/>
                </a:solidFill>
                <a:latin typeface="幼圆" pitchFamily="49" charset="-122"/>
                <a:ea typeface="幼圆" pitchFamily="49" charset="-122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ts val="1600"/>
              </a:lnSpc>
              <a:buNone/>
            </a:pPr>
            <a:endParaRPr lang="zh-CN" altLang="en-US" sz="1867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742E303-5057-4746-B245-11D7ABD22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80" y="3294971"/>
            <a:ext cx="2178605" cy="159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7EB1AB7-C51A-49FC-B8EB-96E6C6456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3" y="4852954"/>
            <a:ext cx="4441717" cy="4582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13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02"/>
    </mc:Choice>
    <mc:Fallback xmlns="">
      <p:transition spd="slow" advTm="3820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微束团纵向形状探测器（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BSM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）实验测试平台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6408" y="1125286"/>
            <a:ext cx="10269272" cy="4687824"/>
          </a:xfrm>
        </p:spPr>
        <p:txBody>
          <a:bodyPr/>
          <a:lstStyle/>
          <a:p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月，可行性讨论会</a:t>
            </a: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月，完成实验室安装</a:t>
            </a: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  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月，完成首轮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RFD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的束流横向调制实验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3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月，完成所有电子直通光路实验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4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月，安装第二准直缝，完成偏转磁铁测试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2" y="3257197"/>
            <a:ext cx="5683126" cy="3063875"/>
          </a:xfrm>
          <a:prstGeom prst="rect">
            <a:avLst/>
          </a:prstGeom>
        </p:spPr>
      </p:pic>
      <p:sp>
        <p:nvSpPr>
          <p:cNvPr id="7" name="平行四边形 6"/>
          <p:cNvSpPr/>
          <p:nvPr/>
        </p:nvSpPr>
        <p:spPr>
          <a:xfrm rot="18621048">
            <a:off x="9131382" y="3929599"/>
            <a:ext cx="575711" cy="151660"/>
          </a:xfrm>
          <a:prstGeom prst="parallelogram">
            <a:avLst>
              <a:gd name="adj" fmla="val 5994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 rot="10424075">
            <a:off x="7118912" y="3836044"/>
            <a:ext cx="141317" cy="243205"/>
          </a:xfrm>
          <a:prstGeom prst="parallelogram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3"/>
          <p:cNvSpPr/>
          <p:nvPr/>
        </p:nvSpPr>
        <p:spPr>
          <a:xfrm>
            <a:off x="6927986" y="2257433"/>
            <a:ext cx="380978" cy="19544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5"/>
          <p:cNvCxnSpPr/>
          <p:nvPr/>
        </p:nvCxnSpPr>
        <p:spPr>
          <a:xfrm>
            <a:off x="7058779" y="2016133"/>
            <a:ext cx="0" cy="1828800"/>
          </a:xfrm>
          <a:prstGeom prst="line">
            <a:avLst/>
          </a:prstGeom>
          <a:ln w="38100">
            <a:solidFill>
              <a:srgbClr val="E74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2"/>
          <p:cNvCxnSpPr/>
          <p:nvPr/>
        </p:nvCxnSpPr>
        <p:spPr>
          <a:xfrm>
            <a:off x="6946588" y="2390424"/>
            <a:ext cx="616357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7"/>
          <p:cNvCxnSpPr>
            <a:endCxn id="18" idx="6"/>
          </p:cNvCxnSpPr>
          <p:nvPr/>
        </p:nvCxnSpPr>
        <p:spPr>
          <a:xfrm flipH="1" flipV="1">
            <a:off x="6357314" y="3957489"/>
            <a:ext cx="2880347" cy="12133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6"/>
          <p:cNvCxnSpPr/>
          <p:nvPr/>
        </p:nvCxnSpPr>
        <p:spPr>
          <a:xfrm>
            <a:off x="7183239" y="2016133"/>
            <a:ext cx="0" cy="1828800"/>
          </a:xfrm>
          <a:prstGeom prst="line">
            <a:avLst/>
          </a:prstGeom>
          <a:ln w="38100">
            <a:solidFill>
              <a:srgbClr val="E74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6311595" y="3934629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同心圆 20"/>
          <p:cNvSpPr/>
          <p:nvPr/>
        </p:nvSpPr>
        <p:spPr>
          <a:xfrm>
            <a:off x="6795288" y="3801567"/>
            <a:ext cx="260980" cy="305659"/>
          </a:xfrm>
          <a:prstGeom prst="donut">
            <a:avLst>
              <a:gd name="adj" fmla="val 355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平行四边形 25"/>
          <p:cNvSpPr/>
          <p:nvPr/>
        </p:nvSpPr>
        <p:spPr>
          <a:xfrm rot="10424075">
            <a:off x="6985610" y="3836043"/>
            <a:ext cx="141317" cy="243205"/>
          </a:xfrm>
          <a:prstGeom prst="parallelogram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 rot="5400000">
            <a:off x="6617672" y="3877449"/>
            <a:ext cx="45719" cy="16753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50"/>
          <p:cNvCxnSpPr>
            <a:endCxn id="26" idx="5"/>
          </p:cNvCxnSpPr>
          <p:nvPr/>
        </p:nvCxnSpPr>
        <p:spPr>
          <a:xfrm flipH="1" flipV="1">
            <a:off x="7108945" y="3951862"/>
            <a:ext cx="1490900" cy="234384"/>
          </a:xfrm>
          <a:prstGeom prst="line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54"/>
          <p:cNvCxnSpPr>
            <a:endCxn id="26" idx="5"/>
          </p:cNvCxnSpPr>
          <p:nvPr/>
        </p:nvCxnSpPr>
        <p:spPr>
          <a:xfrm flipH="1">
            <a:off x="7108945" y="3774356"/>
            <a:ext cx="1490900" cy="177506"/>
          </a:xfrm>
          <a:prstGeom prst="line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 rot="7882954">
            <a:off x="7855770" y="3825293"/>
            <a:ext cx="59245" cy="31488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143689" y="1929613"/>
            <a:ext cx="79099" cy="86519"/>
          </a:xfrm>
          <a:prstGeom prst="ellipse">
            <a:avLst/>
          </a:prstGeom>
          <a:noFill/>
          <a:ln w="19050">
            <a:solidFill>
              <a:srgbClr val="E74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7016718" y="1929614"/>
            <a:ext cx="79099" cy="86519"/>
          </a:xfrm>
          <a:prstGeom prst="ellipse">
            <a:avLst/>
          </a:prstGeom>
          <a:noFill/>
          <a:ln w="19050">
            <a:solidFill>
              <a:srgbClr val="E74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连接符 31"/>
          <p:cNvCxnSpPr/>
          <p:nvPr/>
        </p:nvCxnSpPr>
        <p:spPr>
          <a:xfrm flipH="1">
            <a:off x="6991927" y="1905008"/>
            <a:ext cx="117018" cy="140494"/>
          </a:xfrm>
          <a:prstGeom prst="line">
            <a:avLst/>
          </a:prstGeom>
          <a:ln w="12700">
            <a:solidFill>
              <a:srgbClr val="E74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63"/>
          <p:cNvCxnSpPr/>
          <p:nvPr/>
        </p:nvCxnSpPr>
        <p:spPr>
          <a:xfrm flipH="1">
            <a:off x="7124730" y="1905008"/>
            <a:ext cx="117018" cy="140494"/>
          </a:xfrm>
          <a:prstGeom prst="line">
            <a:avLst/>
          </a:prstGeom>
          <a:ln w="12700">
            <a:solidFill>
              <a:srgbClr val="E74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 rot="19172631">
            <a:off x="8392524" y="3786745"/>
            <a:ext cx="314873" cy="359989"/>
            <a:chOff x="5923551" y="2920561"/>
            <a:chExt cx="314873" cy="359989"/>
          </a:xfrm>
        </p:grpSpPr>
        <p:cxnSp>
          <p:nvCxnSpPr>
            <p:cNvPr id="106" name="直接连接符 81"/>
            <p:cNvCxnSpPr/>
            <p:nvPr/>
          </p:nvCxnSpPr>
          <p:spPr>
            <a:xfrm rot="2544416" flipH="1">
              <a:off x="6057641" y="2920561"/>
              <a:ext cx="180783" cy="74161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86"/>
            <p:cNvCxnSpPr/>
            <p:nvPr/>
          </p:nvCxnSpPr>
          <p:spPr>
            <a:xfrm rot="891894" flipH="1" flipV="1">
              <a:off x="5923551" y="3082151"/>
              <a:ext cx="73114" cy="198399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87"/>
            <p:cNvCxnSpPr/>
            <p:nvPr/>
          </p:nvCxnSpPr>
          <p:spPr>
            <a:xfrm rot="891894">
              <a:off x="6032379" y="2955335"/>
              <a:ext cx="114607" cy="7032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88"/>
            <p:cNvCxnSpPr/>
            <p:nvPr/>
          </p:nvCxnSpPr>
          <p:spPr>
            <a:xfrm rot="891894">
              <a:off x="6013124" y="2986268"/>
              <a:ext cx="107882" cy="66201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89"/>
            <p:cNvCxnSpPr/>
            <p:nvPr/>
          </p:nvCxnSpPr>
          <p:spPr>
            <a:xfrm rot="891894">
              <a:off x="5998217" y="3014777"/>
              <a:ext cx="95462" cy="5857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90"/>
            <p:cNvCxnSpPr/>
            <p:nvPr/>
          </p:nvCxnSpPr>
          <p:spPr>
            <a:xfrm rot="891894">
              <a:off x="5980707" y="3043597"/>
              <a:ext cx="90025" cy="55243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91"/>
            <p:cNvCxnSpPr/>
            <p:nvPr/>
          </p:nvCxnSpPr>
          <p:spPr>
            <a:xfrm rot="891894">
              <a:off x="6085154" y="2952843"/>
              <a:ext cx="82959" cy="5090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92"/>
            <p:cNvCxnSpPr/>
            <p:nvPr/>
          </p:nvCxnSpPr>
          <p:spPr>
            <a:xfrm rot="891894">
              <a:off x="6149118" y="2963984"/>
              <a:ext cx="42237" cy="2591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93"/>
            <p:cNvCxnSpPr/>
            <p:nvPr/>
          </p:nvCxnSpPr>
          <p:spPr>
            <a:xfrm rot="891894">
              <a:off x="5960585" y="3066542"/>
              <a:ext cx="82632" cy="50706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94"/>
            <p:cNvCxnSpPr/>
            <p:nvPr/>
          </p:nvCxnSpPr>
          <p:spPr>
            <a:xfrm rot="891894">
              <a:off x="5935832" y="3085784"/>
              <a:ext cx="94258" cy="57841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95"/>
            <p:cNvCxnSpPr/>
            <p:nvPr/>
          </p:nvCxnSpPr>
          <p:spPr>
            <a:xfrm rot="891894">
              <a:off x="5949127" y="3134932"/>
              <a:ext cx="55079" cy="337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96"/>
            <p:cNvCxnSpPr/>
            <p:nvPr/>
          </p:nvCxnSpPr>
          <p:spPr>
            <a:xfrm rot="891894">
              <a:off x="5949900" y="3171038"/>
              <a:ext cx="44694" cy="27426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97"/>
            <p:cNvCxnSpPr/>
            <p:nvPr/>
          </p:nvCxnSpPr>
          <p:spPr>
            <a:xfrm flipV="1">
              <a:off x="5947129" y="2926556"/>
              <a:ext cx="109154" cy="158066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同心圆 43"/>
          <p:cNvSpPr/>
          <p:nvPr/>
        </p:nvSpPr>
        <p:spPr>
          <a:xfrm>
            <a:off x="8457143" y="3819303"/>
            <a:ext cx="260980" cy="305659"/>
          </a:xfrm>
          <a:prstGeom prst="donut">
            <a:avLst>
              <a:gd name="adj" fmla="val 35546"/>
            </a:avLst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TextBox 104"/>
          <p:cNvSpPr txBox="1"/>
          <p:nvPr/>
        </p:nvSpPr>
        <p:spPr>
          <a:xfrm>
            <a:off x="7506464" y="2185849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RF tuner</a:t>
            </a:r>
            <a:endParaRPr lang="zh-CN" altLang="en-US" sz="1600" b="1" dirty="0"/>
          </a:p>
        </p:txBody>
      </p:sp>
      <p:sp>
        <p:nvSpPr>
          <p:cNvPr id="46" name="TextBox 105"/>
          <p:cNvSpPr txBox="1"/>
          <p:nvPr/>
        </p:nvSpPr>
        <p:spPr>
          <a:xfrm>
            <a:off x="6575276" y="1594321"/>
            <a:ext cx="1210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RF deflector</a:t>
            </a:r>
            <a:endParaRPr lang="zh-CN" altLang="en-US" sz="1600" b="1" dirty="0"/>
          </a:p>
        </p:txBody>
      </p:sp>
      <p:sp>
        <p:nvSpPr>
          <p:cNvPr id="47" name="TextBox 109"/>
          <p:cNvSpPr txBox="1"/>
          <p:nvPr/>
        </p:nvSpPr>
        <p:spPr>
          <a:xfrm>
            <a:off x="6622596" y="179058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/>
              <a:t>U</a:t>
            </a:r>
            <a:r>
              <a:rPr lang="en-US" altLang="zh-CN" b="1" baseline="-25000" dirty="0"/>
              <a:t>+</a:t>
            </a:r>
            <a:endParaRPr lang="zh-CN" altLang="en-US" b="1" baseline="-25000" dirty="0"/>
          </a:p>
        </p:txBody>
      </p:sp>
      <p:sp>
        <p:nvSpPr>
          <p:cNvPr id="48" name="TextBox 113"/>
          <p:cNvSpPr txBox="1"/>
          <p:nvPr/>
        </p:nvSpPr>
        <p:spPr>
          <a:xfrm>
            <a:off x="7189570" y="1788206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/>
              <a:t>U</a:t>
            </a:r>
            <a:r>
              <a:rPr lang="en-US" altLang="zh-CN" b="1" i="1" baseline="-25000" dirty="0"/>
              <a:t>-</a:t>
            </a:r>
            <a:endParaRPr lang="zh-CN" altLang="en-US" b="1" baseline="-25000" dirty="0"/>
          </a:p>
        </p:txBody>
      </p:sp>
      <p:grpSp>
        <p:nvGrpSpPr>
          <p:cNvPr id="49" name="组合 48"/>
          <p:cNvGrpSpPr/>
          <p:nvPr/>
        </p:nvGrpSpPr>
        <p:grpSpPr>
          <a:xfrm>
            <a:off x="7509569" y="2555181"/>
            <a:ext cx="1388433" cy="1032239"/>
            <a:chOff x="4403263" y="1875488"/>
            <a:chExt cx="1388433" cy="1032239"/>
          </a:xfrm>
        </p:grpSpPr>
        <p:cxnSp>
          <p:nvCxnSpPr>
            <p:cNvPr id="100" name="直接箭头连接符 73"/>
            <p:cNvCxnSpPr/>
            <p:nvPr/>
          </p:nvCxnSpPr>
          <p:spPr>
            <a:xfrm flipH="1">
              <a:off x="4531989" y="2561386"/>
              <a:ext cx="405957" cy="346341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箭头连接符 115"/>
            <p:cNvCxnSpPr/>
            <p:nvPr/>
          </p:nvCxnSpPr>
          <p:spPr>
            <a:xfrm flipH="1" flipV="1">
              <a:off x="4927898" y="2060154"/>
              <a:ext cx="5938" cy="506257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箭头连接符 116"/>
            <p:cNvCxnSpPr/>
            <p:nvPr/>
          </p:nvCxnSpPr>
          <p:spPr>
            <a:xfrm flipV="1">
              <a:off x="4927758" y="2557863"/>
              <a:ext cx="602884" cy="8825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17"/>
            <p:cNvSpPr txBox="1"/>
            <p:nvPr/>
          </p:nvSpPr>
          <p:spPr>
            <a:xfrm>
              <a:off x="4924876" y="1875488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y</a:t>
              </a:r>
              <a:endParaRPr lang="zh-CN" altLang="en-US" b="1" dirty="0"/>
            </a:p>
          </p:txBody>
        </p:sp>
        <p:sp>
          <p:nvSpPr>
            <p:cNvPr id="104" name="TextBox 118"/>
            <p:cNvSpPr txBox="1"/>
            <p:nvPr/>
          </p:nvSpPr>
          <p:spPr>
            <a:xfrm>
              <a:off x="5501232" y="2365224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x</a:t>
              </a:r>
              <a:endParaRPr lang="zh-CN" altLang="en-US" b="1" dirty="0"/>
            </a:p>
          </p:txBody>
        </p:sp>
        <p:sp>
          <p:nvSpPr>
            <p:cNvPr id="105" name="TextBox 119"/>
            <p:cNvSpPr txBox="1"/>
            <p:nvPr/>
          </p:nvSpPr>
          <p:spPr>
            <a:xfrm>
              <a:off x="4403263" y="2529163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z</a:t>
              </a:r>
              <a:endParaRPr lang="zh-CN" altLang="en-US" b="1" dirty="0"/>
            </a:p>
          </p:txBody>
        </p:sp>
      </p:grpSp>
      <p:sp>
        <p:nvSpPr>
          <p:cNvPr id="50" name="立方体 49"/>
          <p:cNvSpPr/>
          <p:nvPr/>
        </p:nvSpPr>
        <p:spPr>
          <a:xfrm>
            <a:off x="7378734" y="3777230"/>
            <a:ext cx="330269" cy="324937"/>
          </a:xfrm>
          <a:prstGeom prst="cube">
            <a:avLst/>
          </a:prstGeom>
          <a:noFill/>
          <a:ln>
            <a:solidFill>
              <a:srgbClr val="BDD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Box 123"/>
          <p:cNvSpPr txBox="1"/>
          <p:nvPr/>
        </p:nvSpPr>
        <p:spPr>
          <a:xfrm>
            <a:off x="7277834" y="4002528"/>
            <a:ext cx="57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 err="1"/>
              <a:t>B</a:t>
            </a:r>
            <a:r>
              <a:rPr lang="en-US" altLang="zh-CN" b="1" baseline="-25000" dirty="0" err="1"/>
              <a:t>corr</a:t>
            </a:r>
            <a:endParaRPr lang="zh-CN" altLang="en-US" b="1" baseline="-25000" dirty="0"/>
          </a:p>
        </p:txBody>
      </p:sp>
      <p:sp>
        <p:nvSpPr>
          <p:cNvPr id="52" name="TextBox 126"/>
          <p:cNvSpPr txBox="1"/>
          <p:nvPr/>
        </p:nvSpPr>
        <p:spPr>
          <a:xfrm>
            <a:off x="8219428" y="3402754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B050"/>
                </a:solidFill>
                <a:cs typeface="Times New Roman" panose="02020603050405020304" pitchFamily="18" charset="0"/>
              </a:rPr>
              <a:t>I(z)</a:t>
            </a:r>
            <a:endParaRPr lang="zh-CN" altLang="en-US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53" name="TextBox 127"/>
          <p:cNvSpPr txBox="1"/>
          <p:nvPr/>
        </p:nvSpPr>
        <p:spPr>
          <a:xfrm>
            <a:off x="7334643" y="4421452"/>
            <a:ext cx="1072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Collimator</a:t>
            </a:r>
            <a:endParaRPr lang="zh-CN" altLang="en-US" sz="1600" b="1" dirty="0"/>
          </a:p>
        </p:txBody>
      </p:sp>
      <p:cxnSp>
        <p:nvCxnSpPr>
          <p:cNvPr id="54" name="直接箭头连接符 128"/>
          <p:cNvCxnSpPr/>
          <p:nvPr/>
        </p:nvCxnSpPr>
        <p:spPr>
          <a:xfrm flipV="1">
            <a:off x="8044252" y="4211911"/>
            <a:ext cx="442435" cy="30095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129"/>
          <p:cNvCxnSpPr/>
          <p:nvPr/>
        </p:nvCxnSpPr>
        <p:spPr>
          <a:xfrm flipH="1" flipV="1">
            <a:off x="6972762" y="4128159"/>
            <a:ext cx="654896" cy="384710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50"/>
          <p:cNvSpPr txBox="1"/>
          <p:nvPr/>
        </p:nvSpPr>
        <p:spPr>
          <a:xfrm>
            <a:off x="8577945" y="4147144"/>
            <a:ext cx="1604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Phosphor screen</a:t>
            </a:r>
            <a:endParaRPr lang="zh-CN" altLang="en-US" sz="1600" b="1" dirty="0"/>
          </a:p>
        </p:txBody>
      </p:sp>
      <p:sp>
        <p:nvSpPr>
          <p:cNvPr id="74" name="TextBox 154"/>
          <p:cNvSpPr txBox="1"/>
          <p:nvPr/>
        </p:nvSpPr>
        <p:spPr>
          <a:xfrm>
            <a:off x="9499082" y="3858056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Bunch shape</a:t>
            </a:r>
          </a:p>
        </p:txBody>
      </p:sp>
      <p:sp>
        <p:nvSpPr>
          <p:cNvPr id="76" name="TextBox 159"/>
          <p:cNvSpPr txBox="1"/>
          <p:nvPr/>
        </p:nvSpPr>
        <p:spPr>
          <a:xfrm>
            <a:off x="9386430" y="3381802"/>
            <a:ext cx="1204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CCD camera</a:t>
            </a:r>
            <a:endParaRPr lang="zh-CN" altLang="en-US" sz="1600" b="1" dirty="0"/>
          </a:p>
        </p:txBody>
      </p:sp>
      <p:grpSp>
        <p:nvGrpSpPr>
          <p:cNvPr id="82" name="组合 81"/>
          <p:cNvGrpSpPr/>
          <p:nvPr/>
        </p:nvGrpSpPr>
        <p:grpSpPr>
          <a:xfrm rot="663809">
            <a:off x="9344191" y="3911984"/>
            <a:ext cx="91331" cy="167038"/>
            <a:chOff x="3169144" y="2516488"/>
            <a:chExt cx="234123" cy="428196"/>
          </a:xfrm>
        </p:grpSpPr>
        <p:grpSp>
          <p:nvGrpSpPr>
            <p:cNvPr id="83" name="组合 82"/>
            <p:cNvGrpSpPr/>
            <p:nvPr/>
          </p:nvGrpSpPr>
          <p:grpSpPr>
            <a:xfrm rot="1652522">
              <a:off x="3169144" y="2516488"/>
              <a:ext cx="234123" cy="428196"/>
              <a:chOff x="2830882" y="2507196"/>
              <a:chExt cx="234123" cy="428196"/>
            </a:xfrm>
          </p:grpSpPr>
          <p:sp>
            <p:nvSpPr>
              <p:cNvPr id="95" name="椭圆 94"/>
              <p:cNvSpPr/>
              <p:nvPr/>
            </p:nvSpPr>
            <p:spPr>
              <a:xfrm>
                <a:off x="2958325" y="2507196"/>
                <a:ext cx="106680" cy="40005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96" name="直接连接符 179"/>
              <p:cNvCxnSpPr>
                <a:stCxn id="95" idx="0"/>
              </p:cNvCxnSpPr>
              <p:nvPr/>
            </p:nvCxnSpPr>
            <p:spPr>
              <a:xfrm flipH="1">
                <a:off x="2830882" y="2507196"/>
                <a:ext cx="180783" cy="74161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180"/>
              <p:cNvCxnSpPr>
                <a:stCxn id="95" idx="4"/>
              </p:cNvCxnSpPr>
              <p:nvPr/>
            </p:nvCxnSpPr>
            <p:spPr>
              <a:xfrm rot="19947478" flipH="1" flipV="1">
                <a:off x="2896825" y="2736993"/>
                <a:ext cx="73114" cy="198399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直接连接符 158"/>
            <p:cNvCxnSpPr/>
            <p:nvPr/>
          </p:nvCxnSpPr>
          <p:spPr>
            <a:xfrm flipV="1">
              <a:off x="3183608" y="2548719"/>
              <a:ext cx="63509" cy="17781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162"/>
            <p:cNvCxnSpPr/>
            <p:nvPr/>
          </p:nvCxnSpPr>
          <p:spPr>
            <a:xfrm>
              <a:off x="3239139" y="2572860"/>
              <a:ext cx="114607" cy="703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163"/>
            <p:cNvCxnSpPr/>
            <p:nvPr/>
          </p:nvCxnSpPr>
          <p:spPr>
            <a:xfrm>
              <a:off x="3228047" y="2608629"/>
              <a:ext cx="107882" cy="6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164"/>
            <p:cNvCxnSpPr/>
            <p:nvPr/>
          </p:nvCxnSpPr>
          <p:spPr>
            <a:xfrm>
              <a:off x="3220183" y="2641729"/>
              <a:ext cx="95462" cy="585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166"/>
            <p:cNvCxnSpPr/>
            <p:nvPr/>
          </p:nvCxnSpPr>
          <p:spPr>
            <a:xfrm>
              <a:off x="3210315" y="2674830"/>
              <a:ext cx="90025" cy="55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167"/>
            <p:cNvCxnSpPr/>
            <p:nvPr/>
          </p:nvCxnSpPr>
          <p:spPr>
            <a:xfrm>
              <a:off x="3287547" y="2561297"/>
              <a:ext cx="82959" cy="509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168"/>
            <p:cNvCxnSpPr/>
            <p:nvPr/>
          </p:nvCxnSpPr>
          <p:spPr>
            <a:xfrm>
              <a:off x="3349704" y="2561297"/>
              <a:ext cx="42237" cy="259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169"/>
            <p:cNvCxnSpPr/>
            <p:nvPr/>
          </p:nvCxnSpPr>
          <p:spPr>
            <a:xfrm>
              <a:off x="3196295" y="2703193"/>
              <a:ext cx="82632" cy="50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170"/>
            <p:cNvCxnSpPr/>
            <p:nvPr/>
          </p:nvCxnSpPr>
          <p:spPr>
            <a:xfrm>
              <a:off x="3178027" y="2726531"/>
              <a:ext cx="94258" cy="578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171"/>
            <p:cNvCxnSpPr/>
            <p:nvPr/>
          </p:nvCxnSpPr>
          <p:spPr>
            <a:xfrm>
              <a:off x="3201057" y="2776051"/>
              <a:ext cx="55079" cy="337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172"/>
            <p:cNvCxnSpPr/>
            <p:nvPr/>
          </p:nvCxnSpPr>
          <p:spPr>
            <a:xfrm>
              <a:off x="3210423" y="2812189"/>
              <a:ext cx="44694" cy="274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文本框 139"/>
          <p:cNvSpPr txBox="1"/>
          <p:nvPr/>
        </p:nvSpPr>
        <p:spPr>
          <a:xfrm>
            <a:off x="5583062" y="5194223"/>
            <a:ext cx="1988344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Focus</a:t>
            </a:r>
            <a:r>
              <a:rPr lang="en-US" altLang="zh-CN" b="1" dirty="0"/>
              <a:t>able</a:t>
            </a:r>
            <a:endParaRPr lang="en-US" altLang="zh-CN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Dual</a:t>
            </a:r>
            <a:r>
              <a:rPr lang="zh-CN" alt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Grid</a:t>
            </a:r>
            <a:r>
              <a:rPr lang="zh-CN" alt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Pulsing</a:t>
            </a:r>
            <a:r>
              <a:rPr lang="zh-CN" alt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</a:t>
            </a:r>
            <a:r>
              <a:rPr lang="zh-CN" alt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Gun</a:t>
            </a:r>
            <a:endParaRPr lang="zh-CN" altLang="en-US" dirty="0"/>
          </a:p>
        </p:txBody>
      </p:sp>
      <p:grpSp>
        <p:nvGrpSpPr>
          <p:cNvPr id="79" name="组合 78"/>
          <p:cNvGrpSpPr/>
          <p:nvPr/>
        </p:nvGrpSpPr>
        <p:grpSpPr>
          <a:xfrm>
            <a:off x="9237661" y="2955712"/>
            <a:ext cx="273706" cy="520061"/>
            <a:chOff x="7914538" y="1156215"/>
            <a:chExt cx="273706" cy="520061"/>
          </a:xfrm>
          <a:solidFill>
            <a:srgbClr val="DEE8AA"/>
          </a:solidFill>
        </p:grpSpPr>
        <p:sp>
          <p:nvSpPr>
            <p:cNvPr id="98" name="梯形 97"/>
            <p:cNvSpPr/>
            <p:nvPr/>
          </p:nvSpPr>
          <p:spPr>
            <a:xfrm rot="10800000">
              <a:off x="7914538" y="1156215"/>
              <a:ext cx="273706" cy="520061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矩形 98"/>
            <p:cNvSpPr/>
            <p:nvPr/>
          </p:nvSpPr>
          <p:spPr>
            <a:xfrm>
              <a:off x="7953019" y="1262222"/>
              <a:ext cx="202805" cy="2633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BSM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射频偏转腔实验测试平台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BSM</a:t>
            </a:r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验证装置：束测系统</a:t>
            </a:r>
            <a:r>
              <a:rPr kumimoji="1"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首套</a:t>
            </a:r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实验室真实束流测试平台</a:t>
            </a:r>
            <a:endParaRPr kumimoji="1"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lvl="1" indent="0">
              <a:buNone/>
            </a:pPr>
            <a:endParaRPr kumimoji="1"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741" y="1744281"/>
            <a:ext cx="5862811" cy="439710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5951" y="3014296"/>
            <a:ext cx="1848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热阴极电子枪</a:t>
            </a:r>
            <a:endParaRPr kumimoji="1"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/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Kimball EGS4212</a:t>
            </a:r>
            <a:endParaRPr kumimoji="1"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8" name="直线箭头连接符 7"/>
          <p:cNvCxnSpPr>
            <a:stCxn id="5" idx="3"/>
          </p:cNvCxnSpPr>
          <p:nvPr/>
        </p:nvCxnSpPr>
        <p:spPr>
          <a:xfrm>
            <a:off x="2604534" y="3337462"/>
            <a:ext cx="1746158" cy="29581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30098" y="2211323"/>
            <a:ext cx="217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324MHz</a:t>
            </a:r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射频偏转腔</a:t>
            </a:r>
            <a:endParaRPr kumimoji="1"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12" name="直线箭头连接符 11"/>
          <p:cNvCxnSpPr/>
          <p:nvPr/>
        </p:nvCxnSpPr>
        <p:spPr>
          <a:xfrm>
            <a:off x="2807716" y="2395989"/>
            <a:ext cx="2735128" cy="60076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924028" y="2013828"/>
            <a:ext cx="253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Basler</a:t>
            </a:r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ag4200</a:t>
            </a:r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CCD</a:t>
            </a:r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相机</a:t>
            </a:r>
            <a:endParaRPr kumimoji="1"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/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（外层黑色遮光筒）</a:t>
            </a:r>
            <a:endParaRPr kumimoji="1"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15" name="直线箭头连接符 14"/>
          <p:cNvCxnSpPr/>
          <p:nvPr/>
        </p:nvCxnSpPr>
        <p:spPr>
          <a:xfrm flipH="1">
            <a:off x="7676707" y="2303841"/>
            <a:ext cx="1247960" cy="737809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8832156" y="530605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磁屏蔽罩</a:t>
            </a:r>
            <a:endParaRPr kumimoji="1"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25" name="直线箭头连接符 24"/>
          <p:cNvCxnSpPr/>
          <p:nvPr/>
        </p:nvCxnSpPr>
        <p:spPr>
          <a:xfrm flipH="1">
            <a:off x="5871313" y="2815258"/>
            <a:ext cx="397624" cy="59162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rcRect l="26620" t="44351" r="29423" b="17609"/>
          <a:stretch>
            <a:fillRect/>
          </a:stretch>
        </p:blipFill>
        <p:spPr>
          <a:xfrm>
            <a:off x="9025091" y="2910926"/>
            <a:ext cx="722127" cy="1110990"/>
          </a:xfrm>
          <a:prstGeom prst="rect">
            <a:avLst/>
          </a:prstGeom>
        </p:spPr>
      </p:pic>
      <p:cxnSp>
        <p:nvCxnSpPr>
          <p:cNvPr id="29" name="直线箭头连接符 28"/>
          <p:cNvCxnSpPr>
            <a:stCxn id="28" idx="1"/>
          </p:cNvCxnSpPr>
          <p:nvPr/>
        </p:nvCxnSpPr>
        <p:spPr>
          <a:xfrm flipH="1">
            <a:off x="7406373" y="3466421"/>
            <a:ext cx="1618718" cy="33088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9718812" y="3152795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电子束直通光路</a:t>
            </a:r>
            <a:endParaRPr kumimoji="1"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/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荧光屏</a:t>
            </a:r>
            <a:endParaRPr kumimoji="1"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5" name="直线箭头连接符 34"/>
          <p:cNvCxnSpPr/>
          <p:nvPr/>
        </p:nvCxnSpPr>
        <p:spPr>
          <a:xfrm>
            <a:off x="2440322" y="4888371"/>
            <a:ext cx="2074582" cy="76206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1021223" y="467635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定向耦合器</a:t>
            </a:r>
            <a:endParaRPr kumimoji="1"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9" name="直线箭头连接符 38"/>
          <p:cNvCxnSpPr/>
          <p:nvPr/>
        </p:nvCxnSpPr>
        <p:spPr>
          <a:xfrm>
            <a:off x="2421218" y="5552242"/>
            <a:ext cx="1929474" cy="37846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1252056" y="531532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功率计</a:t>
            </a:r>
            <a:endParaRPr kumimoji="1"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43" name="直线箭头连接符 42"/>
          <p:cNvCxnSpPr/>
          <p:nvPr/>
        </p:nvCxnSpPr>
        <p:spPr>
          <a:xfrm>
            <a:off x="2440322" y="5499992"/>
            <a:ext cx="1253615" cy="15044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线箭头连接符 44"/>
          <p:cNvCxnSpPr/>
          <p:nvPr/>
        </p:nvCxnSpPr>
        <p:spPr>
          <a:xfrm flipH="1" flipV="1">
            <a:off x="5542844" y="3797308"/>
            <a:ext cx="3328758" cy="169341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5904481" y="2238084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离子泵</a:t>
            </a:r>
            <a:endParaRPr kumimoji="1" lang="en-US" altLang="zh-CN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/>
            <a:r>
              <a:rPr kumimoji="1" lang="zh-CN" alt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（</a:t>
            </a:r>
            <a:r>
              <a:rPr kumimoji="1"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1E-6Pa</a:t>
            </a:r>
            <a:r>
              <a:rPr kumimoji="1" lang="zh-CN" alt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）</a:t>
            </a:r>
            <a:endParaRPr kumimoji="1" lang="en-US" altLang="zh-CN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91A1B1-3251-4A8B-A7EB-0F66DBBFA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RFD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的电子束横向直流偏转实验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74D171-C959-4E72-9B51-29A36735B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DCB398D-8BBC-4BD7-AA31-CEC74E195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7" y="1437255"/>
            <a:ext cx="4789164" cy="2175254"/>
          </a:xfrm>
          <a:prstGeom prst="rect">
            <a:avLst/>
          </a:prstGeom>
        </p:spPr>
      </p:pic>
      <p:sp>
        <p:nvSpPr>
          <p:cNvPr id="5" name="文本框 9">
            <a:extLst>
              <a:ext uri="{FF2B5EF4-FFF2-40B4-BE49-F238E27FC236}">
                <a16:creationId xmlns:a16="http://schemas.microsoft.com/office/drawing/2014/main" id="{65DDE902-6A08-4A7E-A0F5-52D2E6168074}"/>
              </a:ext>
            </a:extLst>
          </p:cNvPr>
          <p:cNvSpPr txBox="1"/>
          <p:nvPr/>
        </p:nvSpPr>
        <p:spPr>
          <a:xfrm>
            <a:off x="497464" y="3712282"/>
            <a:ext cx="465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固定电子枪 </a:t>
            </a:r>
            <a:r>
              <a:rPr lang="en-US" altLang="zh-CN" dirty="0"/>
              <a:t>x</a:t>
            </a:r>
            <a:r>
              <a:rPr lang="zh-CN" altLang="en-US" dirty="0"/>
              <a:t>，</a:t>
            </a:r>
            <a:r>
              <a:rPr lang="en-US" altLang="zh-CN" dirty="0"/>
              <a:t>y </a:t>
            </a:r>
            <a:r>
              <a:rPr lang="zh-CN" altLang="en-US" dirty="0"/>
              <a:t>向偏转电压为（</a:t>
            </a:r>
            <a:r>
              <a:rPr lang="en-US" altLang="zh-CN" dirty="0"/>
              <a:t>-87V, 28V</a:t>
            </a:r>
            <a:r>
              <a:rPr lang="zh-CN" altLang="en-US" dirty="0"/>
              <a:t>）束斑成像位置居于荧光屏中心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E3482BE-E55D-41EE-9516-2C926E25F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108" y="1418351"/>
            <a:ext cx="6362704" cy="4030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A24D8E0-CC03-4E09-BCBF-C1DFCFB5719D}"/>
                  </a:ext>
                </a:extLst>
              </p:cNvPr>
              <p:cNvSpPr/>
              <p:nvPr/>
            </p:nvSpPr>
            <p:spPr>
              <a:xfrm>
                <a:off x="572187" y="5138448"/>
                <a:ext cx="43109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rgbClr val="FF0000"/>
                    </a:solidFill>
                  </a:rPr>
                  <a:t>相机成像分辨率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num>
                      <m:den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=0.0114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𝑝𝑖𝑥𝑒𝑙</m:t>
                    </m:r>
                  </m:oMath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A24D8E0-CC03-4E09-BCBF-C1DFCFB571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87" y="5138448"/>
                <a:ext cx="4310924" cy="369332"/>
              </a:xfrm>
              <a:prstGeom prst="rect">
                <a:avLst/>
              </a:prstGeom>
              <a:blipFill>
                <a:blip r:embed="rId4"/>
                <a:stretch>
                  <a:fillRect l="-1273" t="-114754" b="-1770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994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144736-B697-41B4-8843-7987272A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RFD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腔内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功率与电子束扫描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865155-AF6A-4C78-815C-153C61EFC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3EE8AF4-1AF6-435A-855D-FB8B6CB7A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040" y="0"/>
            <a:ext cx="5099467" cy="40795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17198F-3FC7-4C4F-BFCF-8CD877D1C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62" y="1256865"/>
            <a:ext cx="2231016" cy="22310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6F12BC-F2FE-4C82-9895-D62E41740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43" y="3832618"/>
            <a:ext cx="2631625" cy="2105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21278D-DB0C-4D8F-B33F-6977B681C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540" y="1296100"/>
            <a:ext cx="2234634" cy="22346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B2EF12-0009-41D6-BE30-4BFFCCD65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4818" y="3775370"/>
            <a:ext cx="3104014" cy="24832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FC1247-4D3E-4C79-B7A1-B241D4C1D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142" y="3582955"/>
            <a:ext cx="5410298" cy="270514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C201D7D-CCA8-4E27-B727-866FEC124B1A}"/>
              </a:ext>
            </a:extLst>
          </p:cNvPr>
          <p:cNvSpPr/>
          <p:nvPr/>
        </p:nvSpPr>
        <p:spPr>
          <a:xfrm>
            <a:off x="472343" y="1143528"/>
            <a:ext cx="2759753" cy="5079990"/>
          </a:xfrm>
          <a:prstGeom prst="roundRect">
            <a:avLst>
              <a:gd name="adj" fmla="val 7643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3A27874-913A-4A9C-8CE0-30F5A710DA2E}"/>
              </a:ext>
            </a:extLst>
          </p:cNvPr>
          <p:cNvSpPr/>
          <p:nvPr/>
        </p:nvSpPr>
        <p:spPr>
          <a:xfrm>
            <a:off x="3732422" y="1174379"/>
            <a:ext cx="2759753" cy="5021148"/>
          </a:xfrm>
          <a:prstGeom prst="roundRect">
            <a:avLst>
              <a:gd name="adj" fmla="val 7643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467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34282C-49B1-4048-B527-CBF2A1C1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目前无法满足超导腔常温段真空度要求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85442F7-716C-4D20-9351-DF2B7B7C9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58" y="1152747"/>
            <a:ext cx="3515916" cy="468788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5974D0A-FF83-43FC-BE95-11AF5C729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69" y="2984204"/>
            <a:ext cx="3813544" cy="286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518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09*312"/>
  <p:tag name="TABLE_ENDDRAG_RECT" val="11*195*509*312"/>
</p:tagLst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6376</TotalTime>
  <Words>1591</Words>
  <Application>Microsoft Office PowerPoint</Application>
  <PresentationFormat>宽屏</PresentationFormat>
  <Paragraphs>422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等线</vt:lpstr>
      <vt:lpstr>黑体</vt:lpstr>
      <vt:lpstr>宋体</vt:lpstr>
      <vt:lpstr>微软雅黑</vt:lpstr>
      <vt:lpstr>Arial</vt:lpstr>
      <vt:lpstr>Calibri</vt:lpstr>
      <vt:lpstr>Calibri Light</vt:lpstr>
      <vt:lpstr>Cambria Math</vt:lpstr>
      <vt:lpstr>Times</vt:lpstr>
      <vt:lpstr>Times New Roman</vt:lpstr>
      <vt:lpstr>Wingdings</vt:lpstr>
      <vt:lpstr>回顾</vt:lpstr>
      <vt:lpstr>微束团纵向形状探测器设计报告</vt:lpstr>
      <vt:lpstr>主要内容</vt:lpstr>
      <vt:lpstr>CSNS-II直线加速器微束团纵向形状测量物理需求</vt:lpstr>
      <vt:lpstr>微束团形状测量的主要指标</vt:lpstr>
      <vt:lpstr>微束团纵向形状探测器（BSM）实验测试平台</vt:lpstr>
      <vt:lpstr>BSM射频偏转腔实验测试平台</vt:lpstr>
      <vt:lpstr>RFD的电子束横向直流偏转实验</vt:lpstr>
      <vt:lpstr>RFD腔内RF功率与电子束扫描</vt:lpstr>
      <vt:lpstr>目前无法满足超导腔常温段真空度要求</vt:lpstr>
      <vt:lpstr>微束团纵向形状探测器设计（隧道内组成）</vt:lpstr>
      <vt:lpstr>射频偏转腔CST仿真优化</vt:lpstr>
      <vt:lpstr>射频偏转腔CST仿真优化</vt:lpstr>
      <vt:lpstr>射频偏转腔CST仿真优化</vt:lpstr>
      <vt:lpstr>电子轨迹跟踪模拟</vt:lpstr>
      <vt:lpstr>BSM机械总体设计</vt:lpstr>
      <vt:lpstr>BSM关键部件——射频偏转腔</vt:lpstr>
      <vt:lpstr>射频偏转腔调谐器</vt:lpstr>
      <vt:lpstr>射频偏转腔——高压焊接腔</vt:lpstr>
      <vt:lpstr>射频偏转腔——安装步骤</vt:lpstr>
      <vt:lpstr>BSM单丝靶</vt:lpstr>
      <vt:lpstr>BSM——二次电子束流光路</vt:lpstr>
      <vt:lpstr>微束团纵向探测器BSM控制量及采集量列表</vt:lpstr>
      <vt:lpstr>低电平控制开发（直线射频组）</vt:lpstr>
      <vt:lpstr>BSM控制需求及被控设备</vt:lpstr>
      <vt:lpstr>控制系统架构</vt:lpstr>
      <vt:lpstr>时间节点和人员安排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Weiling HUANG</dc:creator>
  <cp:lastModifiedBy>Weiwei</cp:lastModifiedBy>
  <cp:revision>196</cp:revision>
  <dcterms:created xsi:type="dcterms:W3CDTF">2022-06-05T09:41:00Z</dcterms:created>
  <dcterms:modified xsi:type="dcterms:W3CDTF">2025-05-13T01:31:07Z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52B2D82DFF9D435FACB4454BC194B050_12</vt:lpwstr>
  </property>
  <property fmtid="{D5CDD505-2E9C-101B-9397-08002B2CF9AE}" pid="3" name="KSOProductBuildVer">
    <vt:lpwstr>2052-12.1.0.20784</vt:lpwstr>
  </property>
</Properties>
</file>