
<file path=[Content_Types].xml><?xml version="1.0" encoding="utf-8"?>
<Types xmlns="http://schemas.openxmlformats.org/package/2006/content-types">
  <Default Extension="xml" ContentType="application/xml"/>
  <Default Extension="png" ContentType="image/png"/>
  <Default Extension="jpeg" ContentType="image/jpeg"/>
  <Default Extension="JPG" ContentType="image/.jpg"/>
  <Default Extension="mp4" ContentType="video/mp4"/>
  <Default Extension="rels" ContentType="application/vnd.openxmlformats-package.relationships+xml"/>
  <Override PartName="/customXml/itemProps120.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1.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56" r:id="rId3"/>
    <p:sldId id="531" r:id="rId4"/>
    <p:sldId id="502" r:id="rId5"/>
    <p:sldId id="527" r:id="rId6"/>
    <p:sldId id="498" r:id="rId7"/>
    <p:sldId id="488" r:id="rId8"/>
    <p:sldId id="503" r:id="rId9"/>
    <p:sldId id="497" r:id="rId10"/>
    <p:sldId id="500" r:id="rId12"/>
    <p:sldId id="519" r:id="rId13"/>
    <p:sldId id="520" r:id="rId14"/>
    <p:sldId id="490" r:id="rId15"/>
    <p:sldId id="491" r:id="rId16"/>
    <p:sldId id="507" r:id="rId17"/>
    <p:sldId id="483" r:id="rId18"/>
    <p:sldId id="486" r:id="rId19"/>
    <p:sldId id="515" r:id="rId20"/>
    <p:sldId id="516" r:id="rId21"/>
    <p:sldId id="492" r:id="rId22"/>
    <p:sldId id="493" r:id="rId23"/>
    <p:sldId id="494" r:id="rId24"/>
    <p:sldId id="530" r:id="rId25"/>
    <p:sldId id="524" r:id="rId26"/>
    <p:sldId id="525" r:id="rId27"/>
    <p:sldId id="518" r:id="rId28"/>
    <p:sldId id="513" r:id="rId29"/>
    <p:sldId id="521" r:id="rId30"/>
    <p:sldId id="514" r:id="rId31"/>
    <p:sldId id="506" r:id="rId32"/>
    <p:sldId id="528" r:id="rId33"/>
    <p:sldId id="512" r:id="rId34"/>
    <p:sldId id="504" r:id="rId35"/>
    <p:sldId id="505" r:id="rId36"/>
    <p:sldId id="517" r:id="rId37"/>
    <p:sldId id="523" r:id="rId38"/>
    <p:sldId id="526" r:id="rId39"/>
    <p:sldId id="529" r:id="rId40"/>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4"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1CF8"/>
    <a:srgbClr val="E1EEE6"/>
    <a:srgbClr val="DBECEB"/>
    <a:srgbClr val="846E97"/>
    <a:srgbClr val="D8E2E2"/>
    <a:srgbClr val="FF2222"/>
    <a:srgbClr val="4EFF4E"/>
    <a:srgbClr val="05059B"/>
    <a:srgbClr val="FF101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86" autoAdjust="0"/>
    <p:restoredTop sz="94660"/>
  </p:normalViewPr>
  <p:slideViewPr>
    <p:cSldViewPr snapToGrid="0" showGuides="1">
      <p:cViewPr varScale="1">
        <p:scale>
          <a:sx n="85" d="100"/>
          <a:sy n="85" d="100"/>
        </p:scale>
        <p:origin x="200" y="776"/>
      </p:cViewPr>
      <p:guideLst>
        <p:guide orient="horz" pos="1984"/>
        <p:guide pos="3795"/>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6" Type="http://schemas.openxmlformats.org/officeDocument/2006/relationships/tags" Target="tags/tag121.xml"/><Relationship Id="rId45" Type="http://schemas.openxmlformats.org/officeDocument/2006/relationships/customXml" Target="../customXml/item1.xml"/><Relationship Id="rId44" Type="http://schemas.openxmlformats.org/officeDocument/2006/relationships/customXmlProps" Target="../customXml/itemProps120.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58DFF40C-E4D5-FA48-B3E8-43EF4772E4CB}"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6" name="灯片编号占位符 5"/>
          <p:cNvSpPr>
            <a:spLocks noGrp="1"/>
          </p:cNvSpPr>
          <p:nvPr>
            <p:ph type="sldNum" sz="quarter" idx="12"/>
            <p:custDataLst>
              <p:tags r:id="rId2"/>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3"/>
            </p:custDataLst>
          </p:nvPr>
        </p:nvSpPr>
        <p:spPr/>
        <p:txBody>
          <a:bodyPr/>
          <a:lstStyle/>
          <a:p>
            <a:endParaRPr lang="zh-CN" altLang="en-US"/>
          </a:p>
        </p:txBody>
      </p:sp>
      <p:sp>
        <p:nvSpPr>
          <p:cNvPr id="6" name="灯片编号占位符 5"/>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50.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2"/>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3"/>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4"/>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5"/>
            </p:custDataLst>
          </p:nvPr>
        </p:nvSpPr>
        <p:spPr>
          <a:xfrm>
            <a:off x="9416715" y="67270"/>
            <a:ext cx="2700000" cy="316800"/>
          </a:xfrm>
          <a:prstGeom prst="rect">
            <a:avLst/>
          </a:prstGeom>
        </p:spPr>
        <p:txBody>
          <a:bodyPr vert="horz" lIns="91440" tIns="45720" rIns="91440" bIns="45720" rtlCol="0" anchor="ctr">
            <a:noAutofit/>
          </a:bodyPr>
          <a:lstStyle>
            <a:lvl1pPr algn="r">
              <a:defRPr sz="16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hdr="0" ftr="0" dt="0"/>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9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9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9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9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81.xml"/><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tags" Target="../tags/tag80.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83.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tags" Target="../tags/tag82.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85.xml"/><Relationship Id="rId3" Type="http://schemas.openxmlformats.org/officeDocument/2006/relationships/image" Target="../media/image22.png"/><Relationship Id="rId2" Type="http://schemas.openxmlformats.org/officeDocument/2006/relationships/tags" Target="../tags/tag84.xml"/><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tags" Target="../tags/tag8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tags" Target="../tags/tag87.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89.xml"/><Relationship Id="rId2" Type="http://schemas.openxmlformats.org/officeDocument/2006/relationships/image" Target="../media/image26.png"/><Relationship Id="rId1" Type="http://schemas.openxmlformats.org/officeDocument/2006/relationships/tags" Target="../tags/tag88.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91.xml"/><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tags" Target="../tags/tag90.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94.xml"/><Relationship Id="rId2" Type="http://schemas.openxmlformats.org/officeDocument/2006/relationships/image" Target="../media/image31.png"/><Relationship Id="rId1" Type="http://schemas.openxmlformats.org/officeDocument/2006/relationships/tags" Target="../tags/tag93.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image" Target="../media/image33.png"/><Relationship Id="rId1" Type="http://schemas.openxmlformats.org/officeDocument/2006/relationships/image" Target="../media/image32.png"/></Relationships>
</file>

<file path=ppt/slides/_rels/slide2.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image" Target="../media/image4.png"/><Relationship Id="rId4" Type="http://schemas.openxmlformats.org/officeDocument/2006/relationships/tags" Target="../tags/tag53.xml"/><Relationship Id="rId3" Type="http://schemas.openxmlformats.org/officeDocument/2006/relationships/image" Target="../media/image3.png"/><Relationship Id="rId24" Type="http://schemas.openxmlformats.org/officeDocument/2006/relationships/slideLayout" Target="../slideLayouts/slideLayout3.xml"/><Relationship Id="rId23" Type="http://schemas.openxmlformats.org/officeDocument/2006/relationships/tags" Target="../tags/tag67.xml"/><Relationship Id="rId22" Type="http://schemas.openxmlformats.org/officeDocument/2006/relationships/tags" Target="../tags/tag66.xml"/><Relationship Id="rId21" Type="http://schemas.openxmlformats.org/officeDocument/2006/relationships/tags" Target="../tags/tag65.xml"/><Relationship Id="rId20" Type="http://schemas.openxmlformats.org/officeDocument/2006/relationships/image" Target="../media/image8.png"/><Relationship Id="rId2" Type="http://schemas.openxmlformats.org/officeDocument/2006/relationships/image" Target="../media/image2.png"/><Relationship Id="rId19" Type="http://schemas.openxmlformats.org/officeDocument/2006/relationships/tags" Target="../tags/tag64.xml"/><Relationship Id="rId18" Type="http://schemas.openxmlformats.org/officeDocument/2006/relationships/tags" Target="../tags/tag63.xml"/><Relationship Id="rId17" Type="http://schemas.openxmlformats.org/officeDocument/2006/relationships/image" Target="../media/image7.png"/><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image" Target="../media/image6.jpeg"/><Relationship Id="rId12" Type="http://schemas.openxmlformats.org/officeDocument/2006/relationships/tags" Target="../tags/tag59.xml"/><Relationship Id="rId11" Type="http://schemas.openxmlformats.org/officeDocument/2006/relationships/tags" Target="../tags/tag58.xml"/><Relationship Id="rId10" Type="http://schemas.openxmlformats.org/officeDocument/2006/relationships/image" Target="../media/image5.jpeg"/><Relationship Id="rId1" Type="http://schemas.openxmlformats.org/officeDocument/2006/relationships/tags" Target="../tags/tag52.xml"/></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97.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3.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0.xml"/><Relationship Id="rId1" Type="http://schemas.openxmlformats.org/officeDocument/2006/relationships/image" Target="../media/image43.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image" Target="../media/image44.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02.xml"/><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4.xml"/><Relationship Id="rId1"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5.xml"/><Relationship Id="rId1" Type="http://schemas.openxmlformats.org/officeDocument/2006/relationships/image" Target="../media/image49.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image" Target="../media/image50.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9.xml"/><Relationship Id="rId1" Type="http://schemas.openxmlformats.org/officeDocument/2006/relationships/tags" Target="../tags/tag68.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3.xml"/><Relationship Id="rId1" Type="http://schemas.openxmlformats.org/officeDocument/2006/relationships/image" Target="../media/image52.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6.xml"/><Relationship Id="rId1" Type="http://schemas.openxmlformats.org/officeDocument/2006/relationships/image" Target="../media/image54.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19.xml"/><Relationship Id="rId1"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72.xml"/><Relationship Id="rId2" Type="http://schemas.openxmlformats.org/officeDocument/2006/relationships/image" Target="../media/image9.png"/><Relationship Id="rId1" Type="http://schemas.openxmlformats.org/officeDocument/2006/relationships/tags" Target="../tags/tag7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4.xml"/><Relationship Id="rId1" Type="http://schemas.openxmlformats.org/officeDocument/2006/relationships/tags" Target="../tags/tag73.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75.xml"/><Relationship Id="rId3"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media/media1.mp4"/></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3.xml"/><Relationship Id="rId3" Type="http://schemas.openxmlformats.org/officeDocument/2006/relationships/tags" Target="../tags/tag77.xml"/><Relationship Id="rId2" Type="http://schemas.openxmlformats.org/officeDocument/2006/relationships/image" Target="../media/image11.png"/><Relationship Id="rId1" Type="http://schemas.openxmlformats.org/officeDocument/2006/relationships/tags" Target="../tags/tag76.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79.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tags" Target="../tags/tag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3190875" y="3343275"/>
            <a:ext cx="8225155" cy="154305"/>
            <a:chOff x="4334716" y="3533936"/>
            <a:chExt cx="5194284" cy="484742"/>
          </a:xfrm>
        </p:grpSpPr>
        <p:sp>
          <p:nvSpPr>
            <p:cNvPr id="36" name="矩形 35"/>
            <p:cNvSpPr/>
            <p:nvPr/>
          </p:nvSpPr>
          <p:spPr>
            <a:xfrm>
              <a:off x="4640209" y="3533936"/>
              <a:ext cx="4888791" cy="484742"/>
            </a:xfrm>
            <a:prstGeom prst="rect">
              <a:avLst/>
            </a:prstGeom>
            <a:solidFill>
              <a:srgbClr val="007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nvSpPr>
          <p:spPr>
            <a:xfrm>
              <a:off x="4334716" y="3606092"/>
              <a:ext cx="5140727" cy="390406"/>
            </a:xfrm>
            <a:prstGeom prst="rect">
              <a:avLst/>
            </a:prstGeom>
            <a:noFill/>
          </p:spPr>
          <p:txBody>
            <a:bodyPr wrap="square" rtlCol="0">
              <a:spAutoFit/>
            </a:bodyPr>
            <a:lstStyle/>
            <a:p>
              <a:pPr algn="ctr"/>
              <a:endParaRPr lang="en-US" altLang="zh-CN" sz="2000" b="1" spc="300" dirty="0">
                <a:solidFill>
                  <a:schemeClr val="bg1"/>
                </a:solidFill>
                <a:latin typeface="Times New Roman" panose="02020503050405090304" charset="0"/>
                <a:ea typeface="微软雅黑" panose="020B0503020204020204" charset="-122"/>
                <a:cs typeface="Times New Roman" panose="02020503050405090304" charset="0"/>
              </a:endParaRPr>
            </a:p>
          </p:txBody>
        </p:sp>
      </p:grpSp>
      <p:pic>
        <p:nvPicPr>
          <p:cNvPr id="46" name="图片 45"/>
          <p:cNvPicPr>
            <a:picLocks noChangeAspect="1"/>
          </p:cNvPicPr>
          <p:nvPr/>
        </p:nvPicPr>
        <p:blipFill>
          <a:blip r:embed="rId1" cstate="email">
            <a:alphaModFix amt="62000"/>
          </a:blip>
          <a:stretch>
            <a:fillRect/>
          </a:stretch>
        </p:blipFill>
        <p:spPr>
          <a:xfrm>
            <a:off x="211455" y="1848485"/>
            <a:ext cx="3126105" cy="2873375"/>
          </a:xfrm>
          <a:prstGeom prst="rect">
            <a:avLst/>
          </a:prstGeom>
        </p:spPr>
      </p:pic>
      <p:sp>
        <p:nvSpPr>
          <p:cNvPr id="6" name="文本框 5"/>
          <p:cNvSpPr txBox="1"/>
          <p:nvPr/>
        </p:nvSpPr>
        <p:spPr>
          <a:xfrm>
            <a:off x="3674110" y="3884295"/>
            <a:ext cx="7741285" cy="1667510"/>
          </a:xfrm>
          <a:prstGeom prst="rect">
            <a:avLst/>
          </a:prstGeom>
          <a:noFill/>
        </p:spPr>
        <p:txBody>
          <a:bodyPr wrap="square" rtlCol="0">
            <a:noAutofit/>
          </a:bodyPr>
          <a:lstStyle/>
          <a:p>
            <a:pPr algn="l">
              <a:lnSpc>
                <a:spcPct val="150000"/>
              </a:lnSpc>
            </a:pPr>
            <a:r>
              <a:rPr lang="zh-CN" altLang="en-US" sz="1600" b="1" dirty="0">
                <a:latin typeface="Times New Roman Regular" panose="02020503050405090304" charset="0"/>
                <a:cs typeface="Times New Roman Regular" panose="02020503050405090304" charset="0"/>
              </a:rPr>
              <a:t>报告人：</a:t>
            </a:r>
            <a:r>
              <a:rPr lang="zh-CN" altLang="en-US" sz="1600" dirty="0">
                <a:latin typeface="Times New Roman Regular" panose="02020503050405090304" charset="0"/>
                <a:cs typeface="Times New Roman Regular" panose="02020503050405090304" charset="0"/>
              </a:rPr>
              <a:t>崔宇鑫</a:t>
            </a:r>
            <a:endParaRPr lang="en-US" altLang="zh-CN" sz="1600" dirty="0">
              <a:latin typeface="Times New Roman Regular" panose="02020503050405090304" charset="0"/>
              <a:cs typeface="Times New Roman Regular" panose="02020503050405090304" charset="0"/>
            </a:endParaRPr>
          </a:p>
          <a:p>
            <a:pPr algn="l">
              <a:lnSpc>
                <a:spcPct val="150000"/>
              </a:lnSpc>
            </a:pPr>
            <a:r>
              <a:rPr lang="zh-CN" altLang="en-US" sz="1600" b="1" dirty="0">
                <a:latin typeface="Times New Roman Regular" panose="02020503050405090304" charset="0"/>
                <a:cs typeface="Times New Roman Regular" panose="02020503050405090304" charset="0"/>
              </a:rPr>
              <a:t>合作导师：</a:t>
            </a:r>
            <a:r>
              <a:rPr lang="zh-CN" altLang="en-US" sz="1600" dirty="0">
                <a:latin typeface="Times New Roman Regular" panose="02020503050405090304" charset="0"/>
                <a:cs typeface="Times New Roman Regular" panose="02020503050405090304" charset="0"/>
              </a:rPr>
              <a:t>严琪</a:t>
            </a:r>
            <a:r>
              <a:rPr lang="en-US" altLang="zh-CN" sz="1600" dirty="0">
                <a:latin typeface="Times New Roman Regular" panose="02020503050405090304" charset="0"/>
                <a:cs typeface="Times New Roman Regular" panose="02020503050405090304" charset="0"/>
              </a:rPr>
              <a:t> </a:t>
            </a:r>
            <a:r>
              <a:rPr lang="zh-CN" altLang="en-US" sz="1600" dirty="0">
                <a:latin typeface="Times New Roman Regular" panose="02020503050405090304" charset="0"/>
                <a:cs typeface="Times New Roman Regular" panose="02020503050405090304" charset="0"/>
              </a:rPr>
              <a:t>研究员</a:t>
            </a:r>
            <a:endParaRPr lang="en-US" altLang="zh-CN" sz="1600" dirty="0">
              <a:latin typeface="Times New Roman Regular" panose="02020503050405090304" charset="0"/>
              <a:cs typeface="Times New Roman Regular" panose="02020503050405090304" charset="0"/>
            </a:endParaRPr>
          </a:p>
          <a:p>
            <a:pPr algn="l">
              <a:lnSpc>
                <a:spcPct val="150000"/>
              </a:lnSpc>
            </a:pPr>
            <a:r>
              <a:rPr lang="zh-CN" altLang="en-US" sz="1600" b="1" dirty="0">
                <a:latin typeface="Times New Roman Regular" panose="02020503050405090304" charset="0"/>
                <a:cs typeface="Times New Roman Regular" panose="02020503050405090304" charset="0"/>
                <a:sym typeface="+mn-ea"/>
              </a:rPr>
              <a:t>参与研发团队的其他成员：</a:t>
            </a:r>
            <a:r>
              <a:rPr lang="zh-CN" altLang="en-US" sz="1600" dirty="0">
                <a:latin typeface="Times New Roman Regular" panose="02020503050405090304" charset="0"/>
                <a:cs typeface="Times New Roman Regular" panose="02020503050405090304" charset="0"/>
                <a:sym typeface="+mn-ea"/>
              </a:rPr>
              <a:t>骆首栋</a:t>
            </a:r>
            <a:r>
              <a:rPr lang="zh-CN" altLang="en-US" sz="1600" dirty="0">
                <a:latin typeface="Times New Roman Regular" panose="02020503050405090304" charset="0"/>
                <a:cs typeface="Times New Roman Regular" panose="02020503050405090304" charset="0"/>
                <a:sym typeface="+mn-ea"/>
              </a:rPr>
              <a:t>、张理凯、程鼎麟</a:t>
            </a:r>
            <a:endParaRPr lang="zh-CN" altLang="en-US" sz="1600" dirty="0">
              <a:latin typeface="Times New Roman Regular" panose="02020503050405090304" charset="0"/>
              <a:cs typeface="Times New Roman Regular" panose="02020503050405090304" charset="0"/>
            </a:endParaRPr>
          </a:p>
          <a:p>
            <a:pPr algn="l">
              <a:lnSpc>
                <a:spcPct val="150000"/>
              </a:lnSpc>
            </a:pPr>
            <a:r>
              <a:rPr lang="zh-CN" altLang="en-US" sz="1600" b="1" dirty="0">
                <a:latin typeface="Times New Roman Regular" panose="02020503050405090304" charset="0"/>
                <a:cs typeface="Times New Roman Regular" panose="02020503050405090304" charset="0"/>
              </a:rPr>
              <a:t>时</a:t>
            </a:r>
            <a:r>
              <a:rPr lang="en-US" altLang="zh-CN" sz="1600" b="1" dirty="0">
                <a:latin typeface="Times New Roman Regular" panose="02020503050405090304" charset="0"/>
                <a:cs typeface="Times New Roman Regular" panose="02020503050405090304" charset="0"/>
              </a:rPr>
              <a:t>    </a:t>
            </a:r>
            <a:r>
              <a:rPr lang="zh-CN" altLang="en-US" sz="1600" b="1" dirty="0">
                <a:latin typeface="Times New Roman Regular" panose="02020503050405090304" charset="0"/>
                <a:cs typeface="Times New Roman Regular" panose="02020503050405090304" charset="0"/>
              </a:rPr>
              <a:t>间：</a:t>
            </a:r>
            <a:r>
              <a:rPr lang="en-US" altLang="zh-CN" sz="1600" dirty="0">
                <a:latin typeface="Times New Roman Regular" panose="02020503050405090304" charset="0"/>
                <a:cs typeface="Times New Roman Regular" panose="02020503050405090304" charset="0"/>
              </a:rPr>
              <a:t>2025-5-16</a:t>
            </a:r>
            <a:endParaRPr lang="en-US" altLang="zh-CN" sz="1600" dirty="0">
              <a:latin typeface="Times New Roman Regular" panose="02020503050405090304" charset="0"/>
              <a:cs typeface="Times New Roman Regular" panose="02020503050405090304" charset="0"/>
            </a:endParaRPr>
          </a:p>
        </p:txBody>
      </p:sp>
      <p:sp>
        <p:nvSpPr>
          <p:cNvPr id="5" name="文本框 4"/>
          <p:cNvSpPr txBox="1"/>
          <p:nvPr/>
        </p:nvSpPr>
        <p:spPr>
          <a:xfrm>
            <a:off x="3590290" y="1813104"/>
            <a:ext cx="7740650" cy="1445260"/>
          </a:xfrm>
          <a:prstGeom prst="rect">
            <a:avLst/>
          </a:prstGeom>
          <a:noFill/>
        </p:spPr>
        <p:txBody>
          <a:bodyPr wrap="square" rtlCol="0">
            <a:spAutoFit/>
          </a:bodyPr>
          <a:lstStyle/>
          <a:p>
            <a:pPr algn="l"/>
            <a:r>
              <a:rPr lang="en-US" altLang="zh-CN" sz="4400" b="1" dirty="0" err="1">
                <a:latin typeface="Times New Roman Bold" panose="02020503050405090304" charset="0"/>
                <a:cs typeface="Times New Roman Bold" panose="02020503050405090304" charset="0"/>
                <a:sym typeface="+mn-ea"/>
              </a:rPr>
              <a:t>Risc</a:t>
            </a:r>
            <a:r>
              <a:rPr lang="en-US" altLang="zh-CN" sz="4400" b="1" dirty="0">
                <a:latin typeface="Times New Roman Bold" panose="02020503050405090304" charset="0"/>
                <a:cs typeface="Times New Roman Bold" panose="02020503050405090304" charset="0"/>
                <a:sym typeface="+mn-ea"/>
              </a:rPr>
              <a:t>-V</a:t>
            </a:r>
            <a:r>
              <a:rPr lang="zh-CN" altLang="en-US" sz="4400" b="1" dirty="0">
                <a:latin typeface="Times New Roman Bold" panose="02020503050405090304" charset="0"/>
                <a:cs typeface="Times New Roman Bold" panose="02020503050405090304" charset="0"/>
                <a:sym typeface="+mn-ea"/>
              </a:rPr>
              <a:t> </a:t>
            </a:r>
            <a:r>
              <a:rPr lang="en-US" altLang="zh-CN" sz="4400" b="1" dirty="0">
                <a:latin typeface="Times New Roman Bold" panose="02020503050405090304" charset="0"/>
                <a:cs typeface="Times New Roman Bold" panose="02020503050405090304" charset="0"/>
                <a:sym typeface="+mn-ea"/>
              </a:rPr>
              <a:t>SoC</a:t>
            </a:r>
            <a:endParaRPr lang="en-US" altLang="zh-CN" sz="4400" b="1" dirty="0">
              <a:latin typeface="Times New Roman Bold" panose="02020503050405090304" charset="0"/>
              <a:cs typeface="Times New Roman Bold" panose="02020503050405090304" charset="0"/>
              <a:sym typeface="+mn-ea"/>
            </a:endParaRPr>
          </a:p>
          <a:p>
            <a:pPr algn="l"/>
            <a:r>
              <a:rPr lang="zh-CN" altLang="en-US" sz="4400" b="1" dirty="0">
                <a:latin typeface="Times New Roman Bold" panose="02020503050405090304" charset="0"/>
                <a:cs typeface="Times New Roman Bold" panose="02020503050405090304" charset="0"/>
                <a:sym typeface="+mn-ea"/>
              </a:rPr>
              <a:t>在硅径迹探测器上的研发进展</a:t>
            </a:r>
            <a:endParaRPr lang="zh-CN" altLang="en-US" sz="4400" b="1" dirty="0">
              <a:latin typeface="Times New Roman Bold" panose="02020503050405090304" charset="0"/>
              <a:cs typeface="Times New Roman Bold" panose="02020503050405090304" charset="0"/>
              <a:sym typeface="+mn-ea"/>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15" name="标题 14"/>
          <p:cNvSpPr>
            <a:spLocks noGrp="1"/>
          </p:cNvSpPr>
          <p:nvPr>
            <p:ph type="title" idx="4294967295"/>
            <p:custDataLst>
              <p:tags r:id="rId1"/>
            </p:custDataLst>
          </p:nvPr>
        </p:nvSpPr>
        <p:spPr>
          <a:xfrm>
            <a:off x="0" y="0"/>
            <a:ext cx="8745855" cy="705485"/>
          </a:xfrm>
        </p:spPr>
        <p:txBody>
          <a:bodyPr>
            <a:normAutofit/>
          </a:bodyPr>
          <a:lstStyle/>
          <a:p>
            <a:r>
              <a:rPr lang="en-US" altLang="zh-CN" sz="2400" b="1">
                <a:sym typeface="+mn-ea"/>
              </a:rPr>
              <a:t>Risc-V SoC</a:t>
            </a:r>
            <a:r>
              <a:rPr lang="zh-CN" altLang="en-US" sz="2400" b="1">
                <a:sym typeface="+mn-ea"/>
              </a:rPr>
              <a:t>在高能物理领域最大挑战：</a:t>
            </a:r>
            <a:r>
              <a:rPr lang="zh-CN" altLang="en-US" sz="2400" b="1"/>
              <a:t>抗辐照设计</a:t>
            </a:r>
            <a:endParaRPr lang="zh-CN" altLang="en-US" sz="2400" b="1"/>
          </a:p>
        </p:txBody>
      </p:sp>
      <p:sp>
        <p:nvSpPr>
          <p:cNvPr id="3" name="文本框 2"/>
          <p:cNvSpPr txBox="1"/>
          <p:nvPr/>
        </p:nvSpPr>
        <p:spPr>
          <a:xfrm>
            <a:off x="525780" y="796290"/>
            <a:ext cx="11010900" cy="368300"/>
          </a:xfrm>
          <a:prstGeom prst="rect">
            <a:avLst/>
          </a:prstGeom>
          <a:noFill/>
        </p:spPr>
        <p:txBody>
          <a:bodyPr wrap="square" rtlCol="0">
            <a:spAutoFit/>
          </a:bodyPr>
          <a:lstStyle/>
          <a:p>
            <a:pPr marL="285750" indent="-285750">
              <a:buFont typeface="Wingdings" panose="05000000000000000000" charset="0"/>
              <a:buChar char="Ø"/>
            </a:pPr>
            <a:r>
              <a:rPr lang="zh-CN" altLang="en-US"/>
              <a:t>最简单也是最传统的方式：三模冗余</a:t>
            </a:r>
            <a:r>
              <a:rPr lang="en-US" altLang="zh-CN"/>
              <a:t>(Triple Modular Redundancy,TMR)</a:t>
            </a:r>
            <a:endParaRPr lang="en-US" altLang="zh-CN"/>
          </a:p>
        </p:txBody>
      </p:sp>
      <p:grpSp>
        <p:nvGrpSpPr>
          <p:cNvPr id="4" name="组合 3"/>
          <p:cNvGrpSpPr/>
          <p:nvPr/>
        </p:nvGrpSpPr>
        <p:grpSpPr>
          <a:xfrm>
            <a:off x="388620" y="1429385"/>
            <a:ext cx="3844925" cy="2105992"/>
            <a:chOff x="1025" y="1027"/>
            <a:chExt cx="8038" cy="4480"/>
          </a:xfrm>
        </p:grpSpPr>
        <p:grpSp>
          <p:nvGrpSpPr>
            <p:cNvPr id="23" name="组合 22"/>
            <p:cNvGrpSpPr/>
            <p:nvPr/>
          </p:nvGrpSpPr>
          <p:grpSpPr>
            <a:xfrm>
              <a:off x="1025" y="1027"/>
              <a:ext cx="8038" cy="3697"/>
              <a:chOff x="791" y="1279"/>
              <a:chExt cx="8710" cy="4006"/>
            </a:xfrm>
          </p:grpSpPr>
          <p:pic>
            <p:nvPicPr>
              <p:cNvPr id="21" name="图片 20"/>
              <p:cNvPicPr/>
              <p:nvPr/>
            </p:nvPicPr>
            <p:blipFill>
              <a:blip r:embed="rId2"/>
              <a:stretch>
                <a:fillRect/>
              </a:stretch>
            </p:blipFill>
            <p:spPr>
              <a:xfrm>
                <a:off x="791" y="1279"/>
                <a:ext cx="8710" cy="4006"/>
              </a:xfrm>
              <a:prstGeom prst="rect">
                <a:avLst/>
              </a:prstGeom>
            </p:spPr>
          </p:pic>
          <p:sp>
            <p:nvSpPr>
              <p:cNvPr id="22" name="矩形 21"/>
              <p:cNvSpPr/>
              <p:nvPr/>
            </p:nvSpPr>
            <p:spPr>
              <a:xfrm>
                <a:off x="7548" y="4833"/>
                <a:ext cx="1800" cy="396"/>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4" name="文本框 23"/>
            <p:cNvSpPr txBox="1"/>
            <p:nvPr/>
          </p:nvSpPr>
          <p:spPr>
            <a:xfrm>
              <a:off x="1123" y="4724"/>
              <a:ext cx="7799" cy="783"/>
            </a:xfrm>
            <a:prstGeom prst="rect">
              <a:avLst/>
            </a:prstGeom>
            <a:noFill/>
          </p:spPr>
          <p:txBody>
            <a:bodyPr wrap="square" rtlCol="0">
              <a:spAutoFit/>
            </a:bodyPr>
            <a:lstStyle/>
            <a:p>
              <a:pPr algn="ctr"/>
              <a:r>
                <a:rPr lang="zh-CN" altLang="en-US"/>
                <a:t>三模冗余</a:t>
              </a:r>
              <a:endParaRPr lang="zh-CN" altLang="en-US"/>
            </a:p>
          </p:txBody>
        </p:sp>
      </p:grpSp>
      <p:sp>
        <p:nvSpPr>
          <p:cNvPr id="5" name="文本框 4"/>
          <p:cNvSpPr txBox="1"/>
          <p:nvPr/>
        </p:nvSpPr>
        <p:spPr>
          <a:xfrm>
            <a:off x="4411980" y="1657350"/>
            <a:ext cx="4922520" cy="1614805"/>
          </a:xfrm>
          <a:prstGeom prst="rect">
            <a:avLst/>
          </a:prstGeom>
          <a:noFill/>
        </p:spPr>
        <p:txBody>
          <a:bodyPr wrap="square" rtlCol="0">
            <a:spAutoFit/>
          </a:bodyPr>
          <a:lstStyle/>
          <a:p>
            <a:pPr marL="285750" indent="-285750">
              <a:lnSpc>
                <a:spcPct val="150000"/>
              </a:lnSpc>
              <a:buFont typeface="Wingdings" panose="05000000000000000000" charset="0"/>
              <a:buChar char="l"/>
            </a:pPr>
            <a:r>
              <a:rPr lang="zh-CN" altLang="en-US"/>
              <a:t>原理简单</a:t>
            </a:r>
            <a:endParaRPr lang="zh-CN" altLang="en-US"/>
          </a:p>
          <a:p>
            <a:pPr marL="285750" indent="-285750">
              <a:lnSpc>
                <a:spcPct val="150000"/>
              </a:lnSpc>
              <a:buFont typeface="Wingdings" panose="05000000000000000000" charset="0"/>
              <a:buChar char="l"/>
            </a:pPr>
            <a:r>
              <a:rPr lang="zh-CN" altLang="en-US"/>
              <a:t>效果显著</a:t>
            </a:r>
            <a:endParaRPr lang="zh-CN" altLang="en-US"/>
          </a:p>
          <a:p>
            <a:pPr marL="285750" indent="-285750">
              <a:lnSpc>
                <a:spcPct val="150000"/>
              </a:lnSpc>
              <a:buFont typeface="Wingdings" panose="05000000000000000000" charset="0"/>
              <a:buChar char="l"/>
            </a:pPr>
            <a:r>
              <a:rPr lang="zh-CN" altLang="en-US"/>
              <a:t>更大面积和功耗开销，</a:t>
            </a:r>
            <a:r>
              <a:rPr lang="en-US" altLang="zh-CN"/>
              <a:t>~3X</a:t>
            </a:r>
            <a:endParaRPr lang="en-US" altLang="zh-CN"/>
          </a:p>
          <a:p>
            <a:endParaRPr lang="zh-CN" altLang="en-US"/>
          </a:p>
        </p:txBody>
      </p:sp>
      <p:grpSp>
        <p:nvGrpSpPr>
          <p:cNvPr id="8" name="组合 7"/>
          <p:cNvGrpSpPr/>
          <p:nvPr/>
        </p:nvGrpSpPr>
        <p:grpSpPr>
          <a:xfrm>
            <a:off x="7811135" y="1268730"/>
            <a:ext cx="4168140" cy="2091055"/>
            <a:chOff x="12301" y="1998"/>
            <a:chExt cx="6564" cy="3293"/>
          </a:xfrm>
        </p:grpSpPr>
        <p:sp>
          <p:nvSpPr>
            <p:cNvPr id="6" name="文本框 5"/>
            <p:cNvSpPr txBox="1"/>
            <p:nvPr/>
          </p:nvSpPr>
          <p:spPr>
            <a:xfrm>
              <a:off x="12301" y="2483"/>
              <a:ext cx="6564" cy="2809"/>
            </a:xfrm>
            <a:prstGeom prst="rect">
              <a:avLst/>
            </a:prstGeom>
            <a:noFill/>
          </p:spPr>
          <p:txBody>
            <a:bodyPr wrap="square" rtlCol="0">
              <a:spAutoFit/>
            </a:bodyPr>
            <a:lstStyle/>
            <a:p>
              <a:r>
                <a:rPr lang="en-US" altLang="zh-CN" sz="1000"/>
                <a:t>• A. Walsemannet al., STRV —a radiation hard RISC-V microprocessor for high-energy </a:t>
              </a:r>
              <a:endParaRPr lang="en-US" altLang="zh-CN" sz="1000"/>
            </a:p>
            <a:p>
              <a:r>
                <a:rPr lang="en-US" altLang="zh-CN" sz="1000"/>
                <a:t>physics applications, 2023, JINST 18</a:t>
              </a:r>
              <a:endParaRPr lang="en-US" altLang="zh-CN" sz="1000"/>
            </a:p>
            <a:p>
              <a:endParaRPr lang="en-US" altLang="zh-CN" sz="1000"/>
            </a:p>
            <a:p>
              <a:r>
                <a:rPr lang="en-US" altLang="zh-CN" sz="1000"/>
                <a:t> • M. Andorno et al., Rad-hard RISC-V SoC and ASIP ecosystems studies for high-energy </a:t>
              </a:r>
              <a:endParaRPr lang="en-US" altLang="zh-CN" sz="1000"/>
            </a:p>
            <a:p>
              <a:r>
                <a:rPr lang="en-US" altLang="zh-CN" sz="1000"/>
                <a:t>physics applications, 2023, JINST 18</a:t>
              </a:r>
              <a:endParaRPr lang="en-US" altLang="zh-CN" sz="1000"/>
            </a:p>
            <a:p>
              <a:endParaRPr lang="en-US" altLang="zh-CN" sz="1000"/>
            </a:p>
            <a:p>
              <a:r>
                <a:rPr lang="en-US" altLang="zh-CN" sz="1000"/>
                <a:t> • A. E. Wilson and M. Wirthlin, Neutron Radiation Testing of Fault Tolerant RISC-V Soft </a:t>
              </a:r>
              <a:endParaRPr lang="en-US" altLang="zh-CN" sz="1000"/>
            </a:p>
            <a:p>
              <a:r>
                <a:rPr lang="en-US" altLang="zh-CN" sz="1000"/>
                <a:t>Processor on Xilinx SRAM-based FPGAs, 2019, IEEE SCC</a:t>
              </a:r>
              <a:endParaRPr lang="en-US" altLang="zh-CN" sz="1000"/>
            </a:p>
          </p:txBody>
        </p:sp>
        <p:sp>
          <p:nvSpPr>
            <p:cNvPr id="7" name="文本框 6"/>
            <p:cNvSpPr txBox="1"/>
            <p:nvPr/>
          </p:nvSpPr>
          <p:spPr>
            <a:xfrm>
              <a:off x="12336" y="1998"/>
              <a:ext cx="4752" cy="580"/>
            </a:xfrm>
            <a:prstGeom prst="rect">
              <a:avLst/>
            </a:prstGeom>
            <a:noFill/>
          </p:spPr>
          <p:txBody>
            <a:bodyPr wrap="square" rtlCol="0">
              <a:spAutoFit/>
            </a:bodyPr>
            <a:lstStyle/>
            <a:p>
              <a:r>
                <a:rPr lang="zh-CN" altLang="en-US"/>
                <a:t>应用案例</a:t>
              </a:r>
              <a:endParaRPr lang="zh-CN" altLang="en-US"/>
            </a:p>
          </p:txBody>
        </p:sp>
      </p:grpSp>
      <p:sp>
        <p:nvSpPr>
          <p:cNvPr id="9" name="文本框 8"/>
          <p:cNvSpPr txBox="1"/>
          <p:nvPr/>
        </p:nvSpPr>
        <p:spPr>
          <a:xfrm>
            <a:off x="2545715" y="6582410"/>
            <a:ext cx="9646285" cy="275590"/>
          </a:xfrm>
          <a:prstGeom prst="rect">
            <a:avLst/>
          </a:prstGeom>
          <a:noFill/>
        </p:spPr>
        <p:txBody>
          <a:bodyPr wrap="square" rtlCol="0">
            <a:spAutoFit/>
          </a:bodyPr>
          <a:lstStyle/>
          <a:p>
            <a:pPr algn="r"/>
            <a:r>
              <a:rPr lang="en-US" altLang="zh-CN" sz="1200"/>
              <a:t>cite:https://indico.cern.ch/event/1214423/contributions/5184065/attachments/2609938/4510055/20230314_drdt7.2_FE_programmability.pdf</a:t>
            </a:r>
            <a:endParaRPr lang="en-US" altLang="zh-CN" sz="1200"/>
          </a:p>
        </p:txBody>
      </p:sp>
      <p:sp>
        <p:nvSpPr>
          <p:cNvPr id="10" name="文本框 9"/>
          <p:cNvSpPr txBox="1"/>
          <p:nvPr/>
        </p:nvSpPr>
        <p:spPr>
          <a:xfrm>
            <a:off x="525780" y="3535680"/>
            <a:ext cx="11010900" cy="368300"/>
          </a:xfrm>
          <a:prstGeom prst="rect">
            <a:avLst/>
          </a:prstGeom>
          <a:noFill/>
        </p:spPr>
        <p:txBody>
          <a:bodyPr wrap="square" rtlCol="0">
            <a:spAutoFit/>
          </a:bodyPr>
          <a:lstStyle/>
          <a:p>
            <a:pPr marL="285750" indent="-285750">
              <a:buFont typeface="Wingdings" panose="05000000000000000000" charset="0"/>
              <a:buChar char="Ø"/>
            </a:pPr>
            <a:r>
              <a:rPr lang="zh-CN" altLang="en-US"/>
              <a:t>选择性加固、特殊处理机制</a:t>
            </a:r>
            <a:endParaRPr lang="zh-CN" altLang="en-US"/>
          </a:p>
        </p:txBody>
      </p:sp>
      <p:grpSp>
        <p:nvGrpSpPr>
          <p:cNvPr id="11" name="组合 10"/>
          <p:cNvGrpSpPr/>
          <p:nvPr/>
        </p:nvGrpSpPr>
        <p:grpSpPr>
          <a:xfrm>
            <a:off x="877114" y="3903980"/>
            <a:ext cx="4104571" cy="2343800"/>
            <a:chOff x="2047" y="5605"/>
            <a:chExt cx="8233" cy="4701"/>
          </a:xfrm>
        </p:grpSpPr>
        <p:grpSp>
          <p:nvGrpSpPr>
            <p:cNvPr id="12" name="组合 11"/>
            <p:cNvGrpSpPr/>
            <p:nvPr/>
          </p:nvGrpSpPr>
          <p:grpSpPr>
            <a:xfrm>
              <a:off x="2281" y="5605"/>
              <a:ext cx="7809" cy="4270"/>
              <a:chOff x="9683" y="5703"/>
              <a:chExt cx="7809" cy="4270"/>
            </a:xfrm>
          </p:grpSpPr>
          <p:pic>
            <p:nvPicPr>
              <p:cNvPr id="13" name="图片 12"/>
              <p:cNvPicPr>
                <a:picLocks noChangeAspect="1"/>
              </p:cNvPicPr>
              <p:nvPr/>
            </p:nvPicPr>
            <p:blipFill>
              <a:blip r:embed="rId3"/>
              <a:stretch>
                <a:fillRect/>
              </a:stretch>
            </p:blipFill>
            <p:spPr>
              <a:xfrm>
                <a:off x="9683" y="5703"/>
                <a:ext cx="7809" cy="4270"/>
              </a:xfrm>
              <a:prstGeom prst="rect">
                <a:avLst/>
              </a:prstGeom>
            </p:spPr>
          </p:pic>
          <p:pic>
            <p:nvPicPr>
              <p:cNvPr id="14" name="图片 13"/>
              <p:cNvPicPr>
                <a:picLocks noChangeAspect="1"/>
              </p:cNvPicPr>
              <p:nvPr/>
            </p:nvPicPr>
            <p:blipFill>
              <a:blip r:embed="rId4"/>
              <a:stretch>
                <a:fillRect/>
              </a:stretch>
            </p:blipFill>
            <p:spPr>
              <a:xfrm>
                <a:off x="11940" y="6461"/>
                <a:ext cx="3992" cy="1371"/>
              </a:xfrm>
              <a:prstGeom prst="rect">
                <a:avLst/>
              </a:prstGeom>
            </p:spPr>
          </p:pic>
        </p:grpSp>
        <p:sp>
          <p:nvSpPr>
            <p:cNvPr id="16" name="文本框 15"/>
            <p:cNvSpPr txBox="1"/>
            <p:nvPr/>
          </p:nvSpPr>
          <p:spPr>
            <a:xfrm>
              <a:off x="2047" y="9691"/>
              <a:ext cx="8233" cy="615"/>
            </a:xfrm>
            <a:prstGeom prst="rect">
              <a:avLst/>
            </a:prstGeom>
            <a:noFill/>
          </p:spPr>
          <p:txBody>
            <a:bodyPr wrap="square" rtlCol="0">
              <a:spAutoFit/>
            </a:bodyPr>
            <a:lstStyle/>
            <a:p>
              <a:pPr algn="ctr"/>
              <a:r>
                <a:rPr lang="zh-CN" altLang="en-US" sz="1400"/>
                <a:t>多比特翻转条件下不同模块加固的性能</a:t>
              </a:r>
              <a:endParaRPr lang="zh-CN" altLang="en-US" sz="1400"/>
            </a:p>
          </p:txBody>
        </p:sp>
      </p:grpSp>
      <p:grpSp>
        <p:nvGrpSpPr>
          <p:cNvPr id="17" name="组合 16"/>
          <p:cNvGrpSpPr/>
          <p:nvPr/>
        </p:nvGrpSpPr>
        <p:grpSpPr>
          <a:xfrm>
            <a:off x="6706870" y="3985895"/>
            <a:ext cx="4618990" cy="2280306"/>
            <a:chOff x="9473" y="796"/>
            <a:chExt cx="9267" cy="4575"/>
          </a:xfrm>
        </p:grpSpPr>
        <p:pic>
          <p:nvPicPr>
            <p:cNvPr id="18" name="图片 17"/>
            <p:cNvPicPr>
              <a:picLocks noChangeAspect="1"/>
            </p:cNvPicPr>
            <p:nvPr/>
          </p:nvPicPr>
          <p:blipFill>
            <a:blip r:embed="rId5"/>
            <a:stretch>
              <a:fillRect/>
            </a:stretch>
          </p:blipFill>
          <p:spPr>
            <a:xfrm>
              <a:off x="9473" y="796"/>
              <a:ext cx="9267" cy="3960"/>
            </a:xfrm>
            <a:prstGeom prst="rect">
              <a:avLst/>
            </a:prstGeom>
          </p:spPr>
        </p:pic>
        <p:sp>
          <p:nvSpPr>
            <p:cNvPr id="19" name="文本框 18"/>
            <p:cNvSpPr txBox="1"/>
            <p:nvPr/>
          </p:nvSpPr>
          <p:spPr>
            <a:xfrm>
              <a:off x="10182" y="4756"/>
              <a:ext cx="8135" cy="615"/>
            </a:xfrm>
            <a:prstGeom prst="rect">
              <a:avLst/>
            </a:prstGeom>
            <a:noFill/>
          </p:spPr>
          <p:txBody>
            <a:bodyPr wrap="square" rtlCol="0">
              <a:spAutoFit/>
            </a:bodyPr>
            <a:lstStyle/>
            <a:p>
              <a:pPr algn="ctr"/>
              <a:r>
                <a:rPr lang="zh-CN" altLang="en-US" sz="1400"/>
                <a:t>改进编码技术</a:t>
              </a:r>
              <a:r>
                <a:rPr lang="en-US" altLang="zh-CN" sz="1400"/>
                <a:t>(32</a:t>
              </a:r>
              <a:r>
                <a:rPr lang="zh-CN" altLang="en-US" sz="1400"/>
                <a:t>数据</a:t>
              </a:r>
              <a:r>
                <a:rPr lang="en-US" altLang="zh-CN" sz="1400"/>
                <a:t>+7</a:t>
              </a:r>
              <a:r>
                <a:rPr lang="zh-CN" altLang="en-US" sz="1400"/>
                <a:t>校验</a:t>
              </a:r>
              <a:r>
                <a:rPr lang="en-US" altLang="zh-CN" sz="1400"/>
                <a:t>)</a:t>
              </a:r>
              <a:r>
                <a:rPr lang="zh-CN" altLang="en-US" sz="1400"/>
                <a:t>和流水线回滚机制</a:t>
              </a:r>
              <a:endParaRPr lang="zh-CN" altLang="en-US" sz="1400"/>
            </a:p>
          </p:txBody>
        </p:sp>
      </p:grpSp>
      <p:sp>
        <p:nvSpPr>
          <p:cNvPr id="20" name="文本框 19"/>
          <p:cNvSpPr txBox="1"/>
          <p:nvPr/>
        </p:nvSpPr>
        <p:spPr>
          <a:xfrm>
            <a:off x="7630160" y="6236970"/>
            <a:ext cx="2916555" cy="215900"/>
          </a:xfrm>
          <a:prstGeom prst="rect">
            <a:avLst/>
          </a:prstGeom>
          <a:noFill/>
        </p:spPr>
        <p:txBody>
          <a:bodyPr wrap="square" rtlCol="0">
            <a:noAutofit/>
          </a:bodyPr>
          <a:lstStyle/>
          <a:p>
            <a:r>
              <a:rPr lang="en-US" altLang="zh-CN" sz="1200"/>
              <a:t>doi.org/10.3390/electronics11010122</a:t>
            </a:r>
            <a:endParaRPr lang="en-US" altLang="zh-CN" sz="1200"/>
          </a:p>
        </p:txBody>
      </p:sp>
      <p:sp>
        <p:nvSpPr>
          <p:cNvPr id="25" name="文本框 24"/>
          <p:cNvSpPr txBox="1"/>
          <p:nvPr/>
        </p:nvSpPr>
        <p:spPr>
          <a:xfrm>
            <a:off x="1386840" y="6236970"/>
            <a:ext cx="2878455" cy="215900"/>
          </a:xfrm>
          <a:prstGeom prst="rect">
            <a:avLst/>
          </a:prstGeom>
          <a:noFill/>
        </p:spPr>
        <p:txBody>
          <a:bodyPr wrap="square" rtlCol="0">
            <a:noAutofit/>
          </a:bodyPr>
          <a:lstStyle/>
          <a:p>
            <a:r>
              <a:rPr lang="en-US" altLang="zh-CN" sz="1200"/>
              <a:t>doi.org/10.1016/j.microrel.2025.115667</a:t>
            </a:r>
            <a:endParaRPr lang="en-US" altLang="zh-CN" sz="1200"/>
          </a:p>
        </p:txBody>
      </p:sp>
    </p:spTree>
    <p:custDataLst>
      <p:tags r:id="rId6"/>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15" name="标题 14"/>
          <p:cNvSpPr>
            <a:spLocks noGrp="1"/>
          </p:cNvSpPr>
          <p:nvPr>
            <p:ph type="title" idx="4294967295"/>
            <p:custDataLst>
              <p:tags r:id="rId1"/>
            </p:custDataLst>
          </p:nvPr>
        </p:nvSpPr>
        <p:spPr>
          <a:xfrm>
            <a:off x="0" y="0"/>
            <a:ext cx="8745855" cy="705485"/>
          </a:xfrm>
        </p:spPr>
        <p:txBody>
          <a:bodyPr>
            <a:normAutofit/>
          </a:bodyPr>
          <a:lstStyle/>
          <a:p>
            <a:r>
              <a:rPr lang="en-US" altLang="zh-CN" sz="2400" b="1">
                <a:sym typeface="+mn-ea"/>
              </a:rPr>
              <a:t>Risc-V SoC</a:t>
            </a:r>
            <a:r>
              <a:rPr lang="zh-CN" altLang="en-US" sz="2400" b="1">
                <a:sym typeface="+mn-ea"/>
              </a:rPr>
              <a:t>在高能物理领域面临的挑战：</a:t>
            </a:r>
            <a:r>
              <a:rPr lang="zh-CN" altLang="en-US" sz="2400" b="1"/>
              <a:t>抗辐照设计</a:t>
            </a:r>
            <a:endParaRPr lang="zh-CN" altLang="en-US" sz="2400" b="1"/>
          </a:p>
        </p:txBody>
      </p:sp>
      <p:grpSp>
        <p:nvGrpSpPr>
          <p:cNvPr id="3" name="组合 2"/>
          <p:cNvGrpSpPr/>
          <p:nvPr/>
        </p:nvGrpSpPr>
        <p:grpSpPr>
          <a:xfrm>
            <a:off x="5610225" y="4487534"/>
            <a:ext cx="3973048" cy="2345635"/>
            <a:chOff x="10310" y="1374"/>
            <a:chExt cx="8135" cy="4803"/>
          </a:xfrm>
        </p:grpSpPr>
        <p:pic>
          <p:nvPicPr>
            <p:cNvPr id="18" name="图片 17"/>
            <p:cNvPicPr>
              <a:picLocks noChangeAspect="1"/>
            </p:cNvPicPr>
            <p:nvPr/>
          </p:nvPicPr>
          <p:blipFill>
            <a:blip r:embed="rId2"/>
            <a:stretch>
              <a:fillRect/>
            </a:stretch>
          </p:blipFill>
          <p:spPr>
            <a:xfrm>
              <a:off x="10892" y="1374"/>
              <a:ext cx="5619" cy="3407"/>
            </a:xfrm>
            <a:prstGeom prst="rect">
              <a:avLst/>
            </a:prstGeom>
          </p:spPr>
        </p:pic>
        <p:sp>
          <p:nvSpPr>
            <p:cNvPr id="19" name="文本框 18"/>
            <p:cNvSpPr txBox="1"/>
            <p:nvPr/>
          </p:nvSpPr>
          <p:spPr>
            <a:xfrm>
              <a:off x="10310" y="4803"/>
              <a:ext cx="8135" cy="754"/>
            </a:xfrm>
            <a:prstGeom prst="rect">
              <a:avLst/>
            </a:prstGeom>
            <a:noFill/>
          </p:spPr>
          <p:txBody>
            <a:bodyPr wrap="square" rtlCol="0">
              <a:spAutoFit/>
            </a:bodyPr>
            <a:lstStyle/>
            <a:p>
              <a:pPr algn="ctr"/>
              <a:r>
                <a:rPr lang="zh-CN" altLang="en-US"/>
                <a:t>汉明码（</a:t>
              </a:r>
              <a:r>
                <a:rPr lang="en-US" altLang="zh-CN">
                  <a:sym typeface="+mn-ea"/>
                </a:rPr>
                <a:t>BCH</a:t>
              </a:r>
              <a:r>
                <a:rPr lang="zh-CN" altLang="en-US">
                  <a:sym typeface="+mn-ea"/>
                </a:rPr>
                <a:t>码等</a:t>
              </a:r>
              <a:r>
                <a:rPr lang="zh-CN" altLang="en-US"/>
                <a:t>）</a:t>
              </a:r>
              <a:endParaRPr lang="zh-CN" altLang="en-US"/>
            </a:p>
          </p:txBody>
        </p:sp>
        <p:sp>
          <p:nvSpPr>
            <p:cNvPr id="20" name="文本框 19"/>
            <p:cNvSpPr txBox="1"/>
            <p:nvPr/>
          </p:nvSpPr>
          <p:spPr>
            <a:xfrm>
              <a:off x="10892" y="5423"/>
              <a:ext cx="7426" cy="754"/>
            </a:xfrm>
            <a:prstGeom prst="rect">
              <a:avLst/>
            </a:prstGeom>
            <a:noFill/>
          </p:spPr>
          <p:txBody>
            <a:bodyPr wrap="square" rtlCol="0">
              <a:spAutoFit/>
            </a:bodyPr>
            <a:lstStyle/>
            <a:p>
              <a:r>
                <a:rPr lang="en-US" altLang="zh-CN" sz="900"/>
                <a:t>https://www.bilibili.com/video/BV1WK411N7kz/?share_source=copy_web&amp;vd_source=a3419c61e9172134d7d2b5a59a247988</a:t>
              </a:r>
              <a:endParaRPr lang="en-US" altLang="zh-CN" sz="900"/>
            </a:p>
          </p:txBody>
        </p:sp>
      </p:grpSp>
      <p:grpSp>
        <p:nvGrpSpPr>
          <p:cNvPr id="25" name="组合 24"/>
          <p:cNvGrpSpPr/>
          <p:nvPr/>
        </p:nvGrpSpPr>
        <p:grpSpPr>
          <a:xfrm>
            <a:off x="707390" y="4286885"/>
            <a:ext cx="3757930" cy="2500201"/>
            <a:chOff x="78" y="1515"/>
            <a:chExt cx="5958" cy="3989"/>
          </a:xfrm>
        </p:grpSpPr>
        <p:pic>
          <p:nvPicPr>
            <p:cNvPr id="5" name="图片 4"/>
            <p:cNvPicPr>
              <a:picLocks noChangeAspect="1"/>
            </p:cNvPicPr>
            <p:nvPr/>
          </p:nvPicPr>
          <p:blipFill>
            <a:blip r:embed="rId3"/>
            <a:stretch>
              <a:fillRect/>
            </a:stretch>
          </p:blipFill>
          <p:spPr>
            <a:xfrm>
              <a:off x="818" y="1515"/>
              <a:ext cx="4009" cy="3359"/>
            </a:xfrm>
            <a:prstGeom prst="rect">
              <a:avLst/>
            </a:prstGeom>
          </p:spPr>
        </p:pic>
        <p:sp>
          <p:nvSpPr>
            <p:cNvPr id="7" name="文本框 6"/>
            <p:cNvSpPr txBox="1"/>
            <p:nvPr/>
          </p:nvSpPr>
          <p:spPr>
            <a:xfrm>
              <a:off x="78" y="4916"/>
              <a:ext cx="5958" cy="588"/>
            </a:xfrm>
            <a:prstGeom prst="rect">
              <a:avLst/>
            </a:prstGeom>
            <a:noFill/>
          </p:spPr>
          <p:txBody>
            <a:bodyPr wrap="square" rtlCol="0">
              <a:spAutoFit/>
            </a:bodyPr>
            <a:lstStyle/>
            <a:p>
              <a:pPr algn="ctr"/>
              <a:r>
                <a:rPr lang="zh-CN" altLang="en-US"/>
                <a:t>抗辐照</a:t>
              </a:r>
              <a:r>
                <a:rPr lang="en-US" altLang="zh-CN"/>
                <a:t>FPGA</a:t>
              </a:r>
              <a:endParaRPr lang="en-US" altLang="zh-CN"/>
            </a:p>
          </p:txBody>
        </p:sp>
      </p:grpSp>
      <p:sp>
        <p:nvSpPr>
          <p:cNvPr id="10" name="文本框 9"/>
          <p:cNvSpPr txBox="1"/>
          <p:nvPr/>
        </p:nvSpPr>
        <p:spPr>
          <a:xfrm>
            <a:off x="525780" y="784860"/>
            <a:ext cx="11010900" cy="368300"/>
          </a:xfrm>
          <a:prstGeom prst="rect">
            <a:avLst/>
          </a:prstGeom>
          <a:noFill/>
        </p:spPr>
        <p:txBody>
          <a:bodyPr wrap="square" rtlCol="0">
            <a:spAutoFit/>
          </a:bodyPr>
          <a:lstStyle/>
          <a:p>
            <a:pPr marL="285750" indent="-285750">
              <a:buFont typeface="Wingdings" panose="05000000000000000000" charset="0"/>
              <a:buChar char="Ø"/>
            </a:pPr>
            <a:r>
              <a:rPr lang="zh-CN" altLang="en-US"/>
              <a:t>动态三重模块冗余（</a:t>
            </a:r>
            <a:r>
              <a:rPr lang="en-US" altLang="zh-CN"/>
              <a:t>DTMR</a:t>
            </a:r>
            <a:r>
              <a:rPr lang="zh-CN" altLang="en-US"/>
              <a:t>）方法</a:t>
            </a:r>
            <a:endParaRPr lang="zh-CN" altLang="en-US"/>
          </a:p>
        </p:txBody>
      </p:sp>
      <p:pic>
        <p:nvPicPr>
          <p:cNvPr id="2" name="图片 1"/>
          <p:cNvPicPr>
            <a:picLocks noChangeAspect="1"/>
          </p:cNvPicPr>
          <p:nvPr/>
        </p:nvPicPr>
        <p:blipFill>
          <a:blip r:embed="rId4"/>
          <a:stretch>
            <a:fillRect/>
          </a:stretch>
        </p:blipFill>
        <p:spPr>
          <a:xfrm>
            <a:off x="1695450" y="1232535"/>
            <a:ext cx="2889885" cy="2720975"/>
          </a:xfrm>
          <a:prstGeom prst="rect">
            <a:avLst/>
          </a:prstGeom>
        </p:spPr>
      </p:pic>
      <p:sp>
        <p:nvSpPr>
          <p:cNvPr id="8" name="文本框 7"/>
          <p:cNvSpPr txBox="1"/>
          <p:nvPr/>
        </p:nvSpPr>
        <p:spPr>
          <a:xfrm>
            <a:off x="4968240" y="1419225"/>
            <a:ext cx="6568440" cy="2306955"/>
          </a:xfrm>
          <a:prstGeom prst="rect">
            <a:avLst/>
          </a:prstGeom>
          <a:noFill/>
        </p:spPr>
        <p:txBody>
          <a:bodyPr wrap="square" rtlCol="0">
            <a:spAutoFit/>
          </a:bodyPr>
          <a:lstStyle/>
          <a:p>
            <a:r>
              <a:rPr lang="zh-CN" altLang="en-US" b="1"/>
              <a:t>正常模式（</a:t>
            </a:r>
            <a:r>
              <a:rPr lang="en-US" altLang="zh-CN" b="1"/>
              <a:t>DMR</a:t>
            </a:r>
            <a:r>
              <a:rPr lang="zh-CN" altLang="en-US" b="1"/>
              <a:t>）</a:t>
            </a:r>
            <a:r>
              <a:rPr lang="en-US" altLang="zh-CN" b="1"/>
              <a:t>​​</a:t>
            </a:r>
            <a:r>
              <a:rPr lang="zh-CN" altLang="en-US" b="1"/>
              <a:t>：</a:t>
            </a:r>
            <a:r>
              <a:rPr lang="zh-CN" altLang="en-US"/>
              <a:t>仅激活两个线程（</a:t>
            </a:r>
            <a:r>
              <a:rPr lang="en-US" altLang="zh-CN"/>
              <a:t>Thread 1</a:t>
            </a:r>
            <a:r>
              <a:rPr lang="zh-CN" altLang="en-US"/>
              <a:t>和</a:t>
            </a:r>
            <a:r>
              <a:rPr lang="en-US" altLang="zh-CN"/>
              <a:t>2</a:t>
            </a:r>
            <a:r>
              <a:rPr lang="zh-CN" altLang="en-US"/>
              <a:t>），共享流水线逻辑，通过投票检测错误。</a:t>
            </a:r>
            <a:endParaRPr lang="zh-CN" altLang="en-US"/>
          </a:p>
          <a:p>
            <a:endParaRPr lang="zh-CN" altLang="en-US"/>
          </a:p>
          <a:p>
            <a:r>
              <a:rPr lang="zh-CN" altLang="en-US" b="1"/>
              <a:t>恢复模式（</a:t>
            </a:r>
            <a:r>
              <a:rPr lang="en-US" altLang="zh-CN" b="1"/>
              <a:t>TMR</a:t>
            </a:r>
            <a:r>
              <a:rPr lang="zh-CN" altLang="en-US" b="1"/>
              <a:t>）</a:t>
            </a:r>
            <a:r>
              <a:rPr lang="en-US" altLang="zh-CN" b="1"/>
              <a:t>​​</a:t>
            </a:r>
            <a:r>
              <a:rPr lang="zh-CN" altLang="en-US" b="1"/>
              <a:t>：</a:t>
            </a:r>
            <a:r>
              <a:rPr lang="zh-CN" altLang="en-US"/>
              <a:t>检测到故障后，唤醒第三个备用线程（</a:t>
            </a:r>
            <a:r>
              <a:rPr lang="en-US" altLang="zh-CN"/>
              <a:t>Thread 0</a:t>
            </a:r>
            <a:r>
              <a:rPr lang="zh-CN" altLang="en-US"/>
              <a:t>），三线程共同执行最后正确指令，通过多数投票纠正错误。</a:t>
            </a:r>
            <a:endParaRPr lang="zh-CN" altLang="en-US"/>
          </a:p>
          <a:p>
            <a:endParaRPr lang="zh-CN" altLang="en-US"/>
          </a:p>
          <a:p>
            <a:r>
              <a:rPr lang="zh-CN" altLang="en-US"/>
              <a:t>适合用于空间环境这类辐照不是很强的领域</a:t>
            </a:r>
            <a:endParaRPr lang="zh-CN" altLang="en-US"/>
          </a:p>
        </p:txBody>
      </p:sp>
      <p:sp>
        <p:nvSpPr>
          <p:cNvPr id="9" name="文本框 8"/>
          <p:cNvSpPr txBox="1"/>
          <p:nvPr/>
        </p:nvSpPr>
        <p:spPr>
          <a:xfrm>
            <a:off x="525780" y="3918585"/>
            <a:ext cx="11010900" cy="368300"/>
          </a:xfrm>
          <a:prstGeom prst="rect">
            <a:avLst/>
          </a:prstGeom>
          <a:noFill/>
        </p:spPr>
        <p:txBody>
          <a:bodyPr wrap="square" rtlCol="0">
            <a:spAutoFit/>
          </a:bodyPr>
          <a:lstStyle/>
          <a:p>
            <a:pPr marL="285750" indent="-285750">
              <a:buFont typeface="Wingdings" panose="05000000000000000000" charset="0"/>
              <a:buChar char="Ø"/>
            </a:pPr>
            <a:r>
              <a:rPr lang="zh-CN" altLang="en-US"/>
              <a:t>其他方法</a:t>
            </a:r>
            <a:endParaRPr lang="zh-CN" altLang="en-US"/>
          </a:p>
        </p:txBody>
      </p:sp>
      <p:sp>
        <p:nvSpPr>
          <p:cNvPr id="6" name="文本框 5"/>
          <p:cNvSpPr txBox="1"/>
          <p:nvPr/>
        </p:nvSpPr>
        <p:spPr>
          <a:xfrm>
            <a:off x="5066665" y="3697605"/>
            <a:ext cx="4584065" cy="275590"/>
          </a:xfrm>
          <a:prstGeom prst="rect">
            <a:avLst/>
          </a:prstGeom>
          <a:noFill/>
        </p:spPr>
        <p:txBody>
          <a:bodyPr wrap="square" rtlCol="0">
            <a:spAutoFit/>
          </a:bodyPr>
          <a:lstStyle/>
          <a:p>
            <a:r>
              <a:rPr lang="en-US" altLang="zh-CN" sz="1200"/>
              <a:t>cite: doi.org/10.3390/jlpea13010002</a:t>
            </a:r>
            <a:endParaRPr lang="en-US" altLang="zh-CN" sz="1200"/>
          </a:p>
        </p:txBody>
      </p:sp>
    </p:spTree>
    <p:custDataLst>
      <p:tags r:id="rId5"/>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pic>
        <p:nvPicPr>
          <p:cNvPr id="6" name="图片 5"/>
          <p:cNvPicPr>
            <a:picLocks noChangeAspect="1"/>
          </p:cNvPicPr>
          <p:nvPr/>
        </p:nvPicPr>
        <p:blipFill>
          <a:blip r:embed="rId1"/>
          <a:stretch>
            <a:fillRect/>
          </a:stretch>
        </p:blipFill>
        <p:spPr>
          <a:xfrm>
            <a:off x="4502150" y="2447925"/>
            <a:ext cx="7276465" cy="2958465"/>
          </a:xfrm>
          <a:prstGeom prst="rect">
            <a:avLst/>
          </a:prstGeom>
        </p:spPr>
      </p:pic>
      <p:sp>
        <p:nvSpPr>
          <p:cNvPr id="9" name="标题 8"/>
          <p:cNvSpPr>
            <a:spLocks noGrp="1"/>
          </p:cNvSpPr>
          <p:nvPr>
            <p:ph type="title" idx="4294967295"/>
            <p:custDataLst>
              <p:tags r:id="rId2"/>
            </p:custDataLst>
          </p:nvPr>
        </p:nvSpPr>
        <p:spPr>
          <a:xfrm>
            <a:off x="0" y="0"/>
            <a:ext cx="8326755" cy="705485"/>
          </a:xfrm>
        </p:spPr>
        <p:txBody>
          <a:bodyPr>
            <a:normAutofit/>
          </a:bodyPr>
          <a:lstStyle/>
          <a:p>
            <a:r>
              <a:rPr lang="en-US" altLang="zh-CN" sz="2400" b="1" dirty="0" err="1"/>
              <a:t>Risc</a:t>
            </a:r>
            <a:r>
              <a:rPr lang="en-US" altLang="zh-CN" sz="2400" b="1" dirty="0"/>
              <a:t>-V SoC</a:t>
            </a:r>
            <a:r>
              <a:rPr lang="zh-CN" altLang="en-US" sz="2400" b="1" dirty="0"/>
              <a:t>实例</a:t>
            </a:r>
            <a:r>
              <a:rPr lang="en-US" altLang="zh-CN" sz="2400" b="1" dirty="0"/>
              <a:t>1</a:t>
            </a:r>
            <a:r>
              <a:rPr lang="zh-CN" altLang="en-US" sz="2400" b="1" dirty="0"/>
              <a:t>：混合像素探测器的片上校准</a:t>
            </a:r>
            <a:endParaRPr lang="zh-CN" altLang="en-US" sz="2400" b="1" dirty="0"/>
          </a:p>
        </p:txBody>
      </p:sp>
      <p:sp>
        <p:nvSpPr>
          <p:cNvPr id="7" name="文本框 6"/>
          <p:cNvSpPr txBox="1"/>
          <p:nvPr/>
        </p:nvSpPr>
        <p:spPr>
          <a:xfrm>
            <a:off x="356235" y="705485"/>
            <a:ext cx="11422380" cy="645160"/>
          </a:xfrm>
          <a:prstGeom prst="rect">
            <a:avLst/>
          </a:prstGeom>
          <a:noFill/>
        </p:spPr>
        <p:txBody>
          <a:bodyPr wrap="square" rtlCol="0">
            <a:spAutoFit/>
          </a:bodyPr>
          <a:lstStyle/>
          <a:p>
            <a:r>
              <a:rPr lang="zh-CN" altLang="en-US">
                <a:sym typeface="+mn-ea"/>
              </a:rPr>
              <a:t>混合像素</a:t>
            </a:r>
            <a:r>
              <a:rPr lang="zh-CN" altLang="en-US"/>
              <a:t>探测器通常由传感器层（例如硅传感器）和读出芯片</a:t>
            </a:r>
            <a:r>
              <a:rPr lang="en-US" altLang="zh-CN"/>
              <a:t> (ASIC) </a:t>
            </a:r>
            <a:r>
              <a:rPr lang="zh-CN" altLang="en-US">
                <a:sym typeface="+mn-ea"/>
              </a:rPr>
              <a:t>两部分组成</a:t>
            </a:r>
            <a:r>
              <a:rPr lang="zh-CN" altLang="en-US"/>
              <a:t>，由于晶体管尺寸非常小，制造过程中的微小工艺偏差会导致每个像素的读出电路的特性略有不同。需要对基线和增益进行标定</a:t>
            </a:r>
            <a:endParaRPr lang="zh-CN" altLang="en-US"/>
          </a:p>
        </p:txBody>
      </p:sp>
      <p:pic>
        <p:nvPicPr>
          <p:cNvPr id="8" name="图片 7"/>
          <p:cNvPicPr>
            <a:picLocks noChangeAspect="1"/>
          </p:cNvPicPr>
          <p:nvPr/>
        </p:nvPicPr>
        <p:blipFill>
          <a:blip r:embed="rId3"/>
          <a:stretch>
            <a:fillRect/>
          </a:stretch>
        </p:blipFill>
        <p:spPr>
          <a:xfrm>
            <a:off x="447675" y="4709160"/>
            <a:ext cx="4219575" cy="1171575"/>
          </a:xfrm>
          <a:prstGeom prst="rect">
            <a:avLst/>
          </a:prstGeom>
        </p:spPr>
      </p:pic>
      <p:sp>
        <p:nvSpPr>
          <p:cNvPr id="11" name="文本框 10"/>
          <p:cNvSpPr txBox="1"/>
          <p:nvPr/>
        </p:nvSpPr>
        <p:spPr>
          <a:xfrm>
            <a:off x="496570" y="1576705"/>
            <a:ext cx="11190605" cy="645160"/>
          </a:xfrm>
          <a:prstGeom prst="rect">
            <a:avLst/>
          </a:prstGeom>
          <a:noFill/>
        </p:spPr>
        <p:txBody>
          <a:bodyPr wrap="square" rtlCol="0">
            <a:spAutoFit/>
          </a:bodyPr>
          <a:lstStyle/>
          <a:p>
            <a:r>
              <a:rPr lang="zh-CN" altLang="en-US"/>
              <a:t>每个像素的读出电路内部都集成了数字模拟转换器</a:t>
            </a:r>
            <a:r>
              <a:rPr lang="en-US" altLang="zh-CN"/>
              <a:t> (DACs)</a:t>
            </a:r>
            <a:r>
              <a:rPr lang="zh-CN" altLang="en-US"/>
              <a:t>。通过向这些</a:t>
            </a:r>
            <a:r>
              <a:rPr lang="en-US" altLang="zh-CN"/>
              <a:t>DACs</a:t>
            </a:r>
            <a:r>
              <a:rPr lang="zh-CN" altLang="en-US"/>
              <a:t>输入特定的数字值（称为</a:t>
            </a:r>
            <a:r>
              <a:rPr lang="en-US" altLang="zh-CN"/>
              <a:t>“</a:t>
            </a:r>
            <a:r>
              <a:rPr lang="zh-CN" altLang="en-US"/>
              <a:t>微调值</a:t>
            </a:r>
            <a:r>
              <a:rPr lang="en-US" altLang="zh-CN"/>
              <a:t>”</a:t>
            </a:r>
            <a:r>
              <a:rPr lang="zh-CN" altLang="en-US"/>
              <a:t>或</a:t>
            </a:r>
            <a:r>
              <a:rPr lang="en-US" altLang="zh-CN"/>
              <a:t>“trimming values”</a:t>
            </a:r>
            <a:r>
              <a:rPr lang="zh-CN" altLang="en-US"/>
              <a:t>），可以微调每个像素的模拟特性（如偏置电压或电流），从而补偿其偏移和增益。</a:t>
            </a:r>
            <a:endParaRPr lang="zh-CN" altLang="en-US"/>
          </a:p>
        </p:txBody>
      </p:sp>
      <p:sp>
        <p:nvSpPr>
          <p:cNvPr id="12" name="文本框 11"/>
          <p:cNvSpPr txBox="1"/>
          <p:nvPr/>
        </p:nvSpPr>
        <p:spPr>
          <a:xfrm>
            <a:off x="496570" y="2647950"/>
            <a:ext cx="3905250" cy="2061210"/>
          </a:xfrm>
          <a:prstGeom prst="rect">
            <a:avLst/>
          </a:prstGeom>
          <a:noFill/>
        </p:spPr>
        <p:txBody>
          <a:bodyPr wrap="square" rtlCol="0">
            <a:spAutoFit/>
          </a:bodyPr>
          <a:lstStyle/>
          <a:p>
            <a:r>
              <a:rPr lang="zh-CN" altLang="en-US" sz="1600" dirty="0"/>
              <a:t>例如，以下标定步骤：</a:t>
            </a:r>
            <a:endParaRPr lang="zh-CN" altLang="en-US" sz="1600" dirty="0"/>
          </a:p>
          <a:p>
            <a:pPr marL="285750" indent="-285750">
              <a:buFont typeface="Arial" panose="020B0604020202090204" pitchFamily="34" charset="0"/>
              <a:buChar char="•"/>
            </a:pPr>
            <a:r>
              <a:rPr lang="zh-CN" altLang="en-US" sz="1600" dirty="0"/>
              <a:t>用已知的、均匀的输入信号（例如，均匀的</a:t>
            </a:r>
            <a:r>
              <a:rPr lang="en-US" altLang="zh-CN" sz="1600" dirty="0"/>
              <a:t>X</a:t>
            </a:r>
            <a:r>
              <a:rPr lang="zh-CN" altLang="en-US" sz="1600" dirty="0"/>
              <a:t>射线束流）照射整个探测器。</a:t>
            </a:r>
            <a:endParaRPr lang="zh-CN" altLang="en-US" sz="1600" dirty="0"/>
          </a:p>
          <a:p>
            <a:pPr marL="285750" indent="-285750">
              <a:buFont typeface="Arial" panose="020B0604020202090204" pitchFamily="34" charset="0"/>
              <a:buChar char="•"/>
            </a:pPr>
            <a:r>
              <a:rPr lang="zh-CN" altLang="en-US" sz="1600" dirty="0"/>
              <a:t>读取所有像素的响应。</a:t>
            </a:r>
            <a:endParaRPr lang="zh-CN" altLang="en-US" sz="1600" dirty="0"/>
          </a:p>
          <a:p>
            <a:pPr marL="285750" indent="-285750">
              <a:buFont typeface="Arial" panose="020B0604020202090204" pitchFamily="34" charset="0"/>
              <a:buChar char="•"/>
            </a:pPr>
            <a:r>
              <a:rPr lang="zh-CN" altLang="en-US" sz="1600" dirty="0"/>
              <a:t>比较像素的响应，计算修正参数</a:t>
            </a:r>
            <a:endParaRPr lang="zh-CN" altLang="en-US" sz="1600" dirty="0"/>
          </a:p>
          <a:p>
            <a:pPr marL="285750" indent="-285750">
              <a:buFont typeface="Arial" panose="020B0604020202090204" pitchFamily="34" charset="0"/>
              <a:buChar char="•"/>
            </a:pPr>
            <a:r>
              <a:rPr lang="zh-CN" altLang="en-US" sz="1600" dirty="0"/>
              <a:t>调整这些像素的</a:t>
            </a:r>
            <a:r>
              <a:rPr lang="en-US" altLang="zh-CN" sz="1600" dirty="0"/>
              <a:t>DAC</a:t>
            </a:r>
            <a:r>
              <a:rPr lang="zh-CN" altLang="en-US" sz="1600" dirty="0"/>
              <a:t>微调值。</a:t>
            </a:r>
            <a:endParaRPr lang="zh-CN" altLang="en-US" sz="1600" dirty="0"/>
          </a:p>
          <a:p>
            <a:pPr marL="285750" indent="-285750">
              <a:buFont typeface="Arial" panose="020B0604020202090204" pitchFamily="34" charset="0"/>
              <a:buChar char="•"/>
            </a:pPr>
            <a:r>
              <a:rPr lang="zh-CN" altLang="en-US" sz="1600" dirty="0"/>
              <a:t>重复以上步骤，直到所有像素的响应都达到期望的均匀性和准确性。</a:t>
            </a:r>
            <a:endParaRPr lang="zh-CN" altLang="en-US" sz="1600" dirty="0"/>
          </a:p>
        </p:txBody>
      </p:sp>
      <p:sp>
        <p:nvSpPr>
          <p:cNvPr id="14" name="文本框 13"/>
          <p:cNvSpPr txBox="1"/>
          <p:nvPr/>
        </p:nvSpPr>
        <p:spPr>
          <a:xfrm>
            <a:off x="321310" y="6006465"/>
            <a:ext cx="11555095" cy="645160"/>
          </a:xfrm>
          <a:prstGeom prst="rect">
            <a:avLst/>
          </a:prstGeom>
          <a:noFill/>
        </p:spPr>
        <p:txBody>
          <a:bodyPr wrap="square" rtlCol="0">
            <a:spAutoFit/>
          </a:bodyPr>
          <a:lstStyle/>
          <a:p>
            <a:r>
              <a:rPr lang="en-US" altLang="zh-CN" dirty="0"/>
              <a:t>RISC-V</a:t>
            </a:r>
            <a:r>
              <a:rPr lang="zh-CN" altLang="en-US" dirty="0"/>
              <a:t>在这项工作中充当了一个可编程的、高效的控制核心：与依赖外部辅助设备的传统校准方法相比，</a:t>
            </a:r>
            <a:r>
              <a:rPr lang="zh-CN" altLang="en-US" dirty="0">
                <a:solidFill>
                  <a:srgbClr val="361CF8"/>
                </a:solidFill>
              </a:rPr>
              <a:t>这种片上校准方案快了</a:t>
            </a:r>
            <a:r>
              <a:rPr lang="en-US" altLang="zh-CN" dirty="0">
                <a:solidFill>
                  <a:srgbClr val="361CF8"/>
                </a:solidFill>
              </a:rPr>
              <a:t>2.75</a:t>
            </a:r>
            <a:r>
              <a:rPr lang="zh-CN" altLang="en-US" dirty="0">
                <a:solidFill>
                  <a:srgbClr val="361CF8"/>
                </a:solidFill>
              </a:rPr>
              <a:t>倍。</a:t>
            </a:r>
            <a:endParaRPr lang="zh-CN" altLang="en-US" dirty="0"/>
          </a:p>
        </p:txBody>
      </p:sp>
      <p:sp>
        <p:nvSpPr>
          <p:cNvPr id="15" name="矩形 14"/>
          <p:cNvSpPr/>
          <p:nvPr/>
        </p:nvSpPr>
        <p:spPr>
          <a:xfrm>
            <a:off x="3079115" y="5406390"/>
            <a:ext cx="945515" cy="343535"/>
          </a:xfrm>
          <a:prstGeom prst="rect">
            <a:avLst/>
          </a:prstGeom>
          <a:noFill/>
          <a:ln w="28575">
            <a:solidFill>
              <a:srgbClr val="FF2222"/>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6" name="文本框 15"/>
          <p:cNvSpPr txBox="1"/>
          <p:nvPr/>
        </p:nvSpPr>
        <p:spPr>
          <a:xfrm>
            <a:off x="8685530" y="6551295"/>
            <a:ext cx="3506470" cy="306705"/>
          </a:xfrm>
          <a:prstGeom prst="rect">
            <a:avLst/>
          </a:prstGeom>
          <a:noFill/>
        </p:spPr>
        <p:txBody>
          <a:bodyPr wrap="square" rtlCol="0">
            <a:spAutoFit/>
          </a:bodyPr>
          <a:lstStyle/>
          <a:p>
            <a:r>
              <a:rPr lang="en-US" altLang="zh-CN" sz="1400"/>
              <a:t>cite:10.1109/DDECS52668.2021.9417021</a:t>
            </a:r>
            <a:endParaRPr lang="en-US" altLang="zh-CN" sz="1400"/>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9" name="标题 8"/>
          <p:cNvSpPr>
            <a:spLocks noGrp="1"/>
          </p:cNvSpPr>
          <p:nvPr>
            <p:ph type="title" idx="4294967295"/>
            <p:custDataLst>
              <p:tags r:id="rId1"/>
            </p:custDataLst>
          </p:nvPr>
        </p:nvSpPr>
        <p:spPr>
          <a:xfrm>
            <a:off x="0" y="0"/>
            <a:ext cx="9549765" cy="705485"/>
          </a:xfrm>
        </p:spPr>
        <p:txBody>
          <a:bodyPr>
            <a:normAutofit/>
          </a:bodyPr>
          <a:lstStyle/>
          <a:p>
            <a:r>
              <a:rPr lang="en-US" altLang="zh-CN" sz="2400" b="1" dirty="0" err="1">
                <a:sym typeface="+mn-ea"/>
              </a:rPr>
              <a:t>Risc</a:t>
            </a:r>
            <a:r>
              <a:rPr lang="en-US" altLang="zh-CN" sz="2400" b="1" dirty="0">
                <a:sym typeface="+mn-ea"/>
              </a:rPr>
              <a:t>-V SoC</a:t>
            </a:r>
            <a:r>
              <a:rPr lang="zh-CN" altLang="en-US" sz="2400" b="1" dirty="0"/>
              <a:t>实例</a:t>
            </a:r>
            <a:r>
              <a:rPr lang="en-US" altLang="zh-CN" sz="2400" b="1" dirty="0"/>
              <a:t>2</a:t>
            </a:r>
            <a:r>
              <a:rPr lang="zh-CN" altLang="en-US" sz="2400" b="1" dirty="0"/>
              <a:t>：像素探测器的片上</a:t>
            </a:r>
            <a:r>
              <a:rPr lang="zh-CN" altLang="en-US" sz="2400" b="1" dirty="0">
                <a:sym typeface="+mn-ea"/>
              </a:rPr>
              <a:t>微处理器</a:t>
            </a:r>
            <a:endParaRPr lang="zh-CN" altLang="en-US" sz="2400" b="1" dirty="0"/>
          </a:p>
        </p:txBody>
      </p:sp>
      <p:sp>
        <p:nvSpPr>
          <p:cNvPr id="5" name="文本框 4"/>
          <p:cNvSpPr txBox="1"/>
          <p:nvPr/>
        </p:nvSpPr>
        <p:spPr>
          <a:xfrm>
            <a:off x="367665" y="768350"/>
            <a:ext cx="11212830" cy="922020"/>
          </a:xfrm>
          <a:prstGeom prst="rect">
            <a:avLst/>
          </a:prstGeom>
          <a:noFill/>
        </p:spPr>
        <p:txBody>
          <a:bodyPr wrap="square" rtlCol="0">
            <a:spAutoFit/>
          </a:bodyPr>
          <a:lstStyle/>
          <a:p>
            <a:r>
              <a:rPr lang="zh-CN" altLang="en-US" dirty="0"/>
              <a:t>基于</a:t>
            </a:r>
            <a:r>
              <a:rPr lang="en-US" altLang="zh-CN" dirty="0"/>
              <a:t>Risc-V</a:t>
            </a:r>
            <a:r>
              <a:rPr lang="zh-CN" altLang="en-US" dirty="0"/>
              <a:t>架构，通过</a:t>
            </a:r>
            <a:r>
              <a:rPr lang="en-US" altLang="zh-CN" dirty="0"/>
              <a:t>FPGA</a:t>
            </a:r>
            <a:r>
              <a:rPr lang="zh-CN" altLang="en-US" dirty="0"/>
              <a:t>原型验证，并采用</a:t>
            </a:r>
            <a:r>
              <a:rPr lang="en-US" altLang="zh-CN" dirty="0"/>
              <a:t>40</a:t>
            </a:r>
            <a:r>
              <a:rPr lang="zh-CN" altLang="en-US" dirty="0"/>
              <a:t>纳米</a:t>
            </a:r>
            <a:r>
              <a:rPr lang="en-US" altLang="zh-CN" dirty="0"/>
              <a:t>CMOS</a:t>
            </a:r>
            <a:r>
              <a:rPr lang="zh-CN" altLang="en-US" dirty="0"/>
              <a:t>工艺生产。通过将像素矩阵与</a:t>
            </a:r>
            <a:r>
              <a:rPr lang="en-US" altLang="zh-CN" dirty="0"/>
              <a:t>R</a:t>
            </a:r>
            <a:r>
              <a:rPr lang="en-US" altLang="zh-CN" dirty="0"/>
              <a:t>isc-V</a:t>
            </a:r>
            <a:r>
              <a:rPr lang="zh-CN" altLang="en-US" dirty="0"/>
              <a:t>中央处理器集成，设备无需外部辅助装置即可独立工作，并能执行如校准、阈值扫描和数据滤波、智能实时感兴趣区域过滤技术等功能</a:t>
            </a:r>
            <a:endParaRPr lang="zh-CN" altLang="en-US" dirty="0"/>
          </a:p>
        </p:txBody>
      </p:sp>
      <p:pic>
        <p:nvPicPr>
          <p:cNvPr id="6" name="图片 5"/>
          <p:cNvPicPr>
            <a:picLocks noChangeAspect="1"/>
          </p:cNvPicPr>
          <p:nvPr/>
        </p:nvPicPr>
        <p:blipFill>
          <a:blip r:embed="rId2"/>
          <a:stretch>
            <a:fillRect/>
          </a:stretch>
        </p:blipFill>
        <p:spPr>
          <a:xfrm>
            <a:off x="6892290" y="1797685"/>
            <a:ext cx="3816350" cy="3676015"/>
          </a:xfrm>
          <a:prstGeom prst="rect">
            <a:avLst/>
          </a:prstGeom>
        </p:spPr>
      </p:pic>
      <p:pic>
        <p:nvPicPr>
          <p:cNvPr id="7" name="图片 6"/>
          <p:cNvPicPr>
            <a:picLocks noChangeAspect="1"/>
          </p:cNvPicPr>
          <p:nvPr/>
        </p:nvPicPr>
        <p:blipFill>
          <a:blip r:embed="rId3"/>
          <a:stretch>
            <a:fillRect/>
          </a:stretch>
        </p:blipFill>
        <p:spPr>
          <a:xfrm>
            <a:off x="506095" y="2109470"/>
            <a:ext cx="5742940" cy="3354070"/>
          </a:xfrm>
          <a:prstGeom prst="rect">
            <a:avLst/>
          </a:prstGeom>
        </p:spPr>
      </p:pic>
      <p:sp>
        <p:nvSpPr>
          <p:cNvPr id="8" name="文本框 7"/>
          <p:cNvSpPr txBox="1"/>
          <p:nvPr/>
        </p:nvSpPr>
        <p:spPr>
          <a:xfrm>
            <a:off x="1327150" y="5601970"/>
            <a:ext cx="3479165" cy="368300"/>
          </a:xfrm>
          <a:prstGeom prst="rect">
            <a:avLst/>
          </a:prstGeom>
          <a:noFill/>
        </p:spPr>
        <p:txBody>
          <a:bodyPr wrap="square" rtlCol="0">
            <a:spAutoFit/>
          </a:bodyPr>
          <a:lstStyle/>
          <a:p>
            <a:pPr algn="ctr"/>
            <a:r>
              <a:rPr lang="zh-CN" altLang="en-US"/>
              <a:t>处理器架构图</a:t>
            </a:r>
            <a:endParaRPr lang="zh-CN" altLang="en-US"/>
          </a:p>
        </p:txBody>
      </p:sp>
      <p:sp>
        <p:nvSpPr>
          <p:cNvPr id="10" name="文本框 9"/>
          <p:cNvSpPr txBox="1"/>
          <p:nvPr/>
        </p:nvSpPr>
        <p:spPr>
          <a:xfrm>
            <a:off x="7229475" y="5601970"/>
            <a:ext cx="3479165" cy="368300"/>
          </a:xfrm>
          <a:prstGeom prst="rect">
            <a:avLst/>
          </a:prstGeom>
          <a:noFill/>
        </p:spPr>
        <p:txBody>
          <a:bodyPr wrap="square" rtlCol="0">
            <a:spAutoFit/>
          </a:bodyPr>
          <a:lstStyle/>
          <a:p>
            <a:pPr algn="ctr"/>
            <a:r>
              <a:rPr lang="zh-CN" altLang="en-US"/>
              <a:t>专用集成电路的</a:t>
            </a:r>
            <a:r>
              <a:rPr lang="zh-CN" altLang="en-US">
                <a:sym typeface="+mn-ea"/>
              </a:rPr>
              <a:t>设计</a:t>
            </a:r>
            <a:r>
              <a:rPr lang="zh-CN" altLang="en-US"/>
              <a:t>版图</a:t>
            </a:r>
            <a:endParaRPr lang="zh-CN" altLang="en-US"/>
          </a:p>
        </p:txBody>
      </p:sp>
      <p:sp>
        <p:nvSpPr>
          <p:cNvPr id="11" name="文本框 10"/>
          <p:cNvSpPr txBox="1"/>
          <p:nvPr/>
        </p:nvSpPr>
        <p:spPr>
          <a:xfrm>
            <a:off x="271780" y="6224270"/>
            <a:ext cx="11522075" cy="368300"/>
          </a:xfrm>
          <a:prstGeom prst="rect">
            <a:avLst/>
          </a:prstGeom>
          <a:noFill/>
        </p:spPr>
        <p:txBody>
          <a:bodyPr wrap="square" rtlCol="0">
            <a:spAutoFit/>
          </a:bodyPr>
          <a:lstStyle/>
          <a:p>
            <a:r>
              <a:rPr lang="zh-CN" altLang="en-US" dirty="0"/>
              <a:t>项目后续：研究千兆级数据收发器设计和高带宽片内互连技术，以突破现有系统在高速数据传输方面的限制</a:t>
            </a:r>
            <a:endParaRPr lang="zh-CN" altLang="en-US" dirty="0"/>
          </a:p>
        </p:txBody>
      </p:sp>
      <p:sp>
        <p:nvSpPr>
          <p:cNvPr id="12" name="文本框 11"/>
          <p:cNvSpPr txBox="1"/>
          <p:nvPr/>
        </p:nvSpPr>
        <p:spPr>
          <a:xfrm>
            <a:off x="7762875" y="6547485"/>
            <a:ext cx="4429125" cy="306705"/>
          </a:xfrm>
          <a:prstGeom prst="rect">
            <a:avLst/>
          </a:prstGeom>
          <a:noFill/>
        </p:spPr>
        <p:txBody>
          <a:bodyPr wrap="square" rtlCol="0">
            <a:spAutoFit/>
          </a:bodyPr>
          <a:lstStyle/>
          <a:p>
            <a:pPr algn="r"/>
            <a:r>
              <a:rPr lang="en-US" altLang="zh-CN" sz="1400"/>
              <a:t>cite:10.1088/1748-0221/18/01/C01030</a:t>
            </a:r>
            <a:endParaRPr lang="en-US" altLang="zh-CN" sz="1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9" name="标题 8"/>
          <p:cNvSpPr>
            <a:spLocks noGrp="1"/>
          </p:cNvSpPr>
          <p:nvPr>
            <p:ph type="title" idx="4294967295"/>
            <p:custDataLst>
              <p:tags r:id="rId1"/>
            </p:custDataLst>
          </p:nvPr>
        </p:nvSpPr>
        <p:spPr>
          <a:xfrm>
            <a:off x="0" y="0"/>
            <a:ext cx="10387330" cy="705485"/>
          </a:xfrm>
        </p:spPr>
        <p:txBody>
          <a:bodyPr>
            <a:normAutofit/>
          </a:bodyPr>
          <a:lstStyle/>
          <a:p>
            <a:r>
              <a:rPr lang="en-US" altLang="zh-CN" sz="2400" b="1" dirty="0" err="1">
                <a:sym typeface="+mn-ea"/>
              </a:rPr>
              <a:t>Risc</a:t>
            </a:r>
            <a:r>
              <a:rPr lang="en-US" altLang="zh-CN" sz="2400" b="1" dirty="0">
                <a:sym typeface="+mn-ea"/>
              </a:rPr>
              <a:t>-V SoC</a:t>
            </a:r>
            <a:r>
              <a:rPr lang="zh-CN" altLang="en-US" sz="2400" b="1" dirty="0">
                <a:sym typeface="+mn-ea"/>
              </a:rPr>
              <a:t>实例</a:t>
            </a:r>
            <a:r>
              <a:rPr lang="en-US" altLang="zh-CN" sz="2400" b="1" dirty="0">
                <a:sym typeface="+mn-ea"/>
              </a:rPr>
              <a:t>3</a:t>
            </a:r>
            <a:r>
              <a:rPr lang="en-US" altLang="zh-CN" sz="2400" b="1" dirty="0"/>
              <a:t>:</a:t>
            </a:r>
            <a:r>
              <a:rPr lang="zh-CN" altLang="en-US" sz="2400" b="1" dirty="0"/>
              <a:t>径迹探测器</a:t>
            </a:r>
            <a:r>
              <a:rPr lang="en-US" altLang="zh-CN" sz="2400" b="1" dirty="0"/>
              <a:t>ASIC--</a:t>
            </a:r>
            <a:r>
              <a:rPr lang="en-US" altLang="zh-CN" sz="2400" b="1" dirty="0" err="1">
                <a:sym typeface="+mn-ea"/>
              </a:rPr>
              <a:t>Picopix</a:t>
            </a:r>
            <a:endParaRPr lang="en-US" altLang="zh-CN" sz="2400" b="1" dirty="0"/>
          </a:p>
        </p:txBody>
      </p:sp>
      <p:pic>
        <p:nvPicPr>
          <p:cNvPr id="6" name="图片 5"/>
          <p:cNvPicPr>
            <a:picLocks noChangeAspect="1"/>
          </p:cNvPicPr>
          <p:nvPr/>
        </p:nvPicPr>
        <p:blipFill>
          <a:blip r:embed="rId2">
            <a:clrChange>
              <a:clrFrom>
                <a:srgbClr val="FBF7F2">
                  <a:alpha val="100000"/>
                </a:srgbClr>
              </a:clrFrom>
              <a:clrTo>
                <a:srgbClr val="FBF7F2">
                  <a:alpha val="100000"/>
                  <a:alpha val="0"/>
                </a:srgbClr>
              </a:clrTo>
            </a:clrChange>
          </a:blip>
          <a:stretch>
            <a:fillRect/>
          </a:stretch>
        </p:blipFill>
        <p:spPr>
          <a:xfrm>
            <a:off x="151130" y="1396365"/>
            <a:ext cx="8110855" cy="3550920"/>
          </a:xfrm>
          <a:prstGeom prst="rect">
            <a:avLst/>
          </a:prstGeom>
        </p:spPr>
      </p:pic>
      <p:sp>
        <p:nvSpPr>
          <p:cNvPr id="7" name="文本框 6"/>
          <p:cNvSpPr txBox="1"/>
          <p:nvPr/>
        </p:nvSpPr>
        <p:spPr>
          <a:xfrm>
            <a:off x="8208010" y="1642745"/>
            <a:ext cx="3508375" cy="3782446"/>
          </a:xfrm>
          <a:prstGeom prst="rect">
            <a:avLst/>
          </a:prstGeom>
          <a:noFill/>
        </p:spPr>
        <p:txBody>
          <a:bodyPr wrap="square" rtlCol="0">
            <a:spAutoFit/>
          </a:bodyPr>
          <a:lstStyle/>
          <a:p>
            <a:pPr>
              <a:lnSpc>
                <a:spcPct val="150000"/>
              </a:lnSpc>
            </a:pPr>
            <a:r>
              <a:rPr lang="zh-CN" altLang="en-US" b="1" dirty="0"/>
              <a:t>探测器指标：</a:t>
            </a:r>
            <a:endParaRPr lang="en-US" altLang="zh-CN" b="1" dirty="0"/>
          </a:p>
          <a:p>
            <a:pPr marL="285750" indent="-285750">
              <a:lnSpc>
                <a:spcPct val="150000"/>
              </a:lnSpc>
              <a:buFont typeface="Arial" panose="020B0604020202090204" pitchFamily="34" charset="0"/>
              <a:buChar char="•"/>
            </a:pPr>
            <a:r>
              <a:rPr lang="zh-CN" altLang="en-US" dirty="0"/>
              <a:t>实现</a:t>
            </a:r>
            <a:r>
              <a:rPr lang="en-US" altLang="zh-CN" dirty="0"/>
              <a:t>&lt;30ps RMS</a:t>
            </a:r>
            <a:r>
              <a:rPr lang="zh-CN" altLang="en-US" dirty="0"/>
              <a:t>时间分辨率</a:t>
            </a:r>
            <a:endParaRPr lang="zh-CN" altLang="en-US" dirty="0"/>
          </a:p>
          <a:p>
            <a:pPr marL="285750" indent="-285750">
              <a:lnSpc>
                <a:spcPct val="150000"/>
              </a:lnSpc>
              <a:buFont typeface="Arial" panose="020B0604020202090204" pitchFamily="34" charset="0"/>
              <a:buChar char="•"/>
            </a:pPr>
            <a:r>
              <a:rPr lang="zh-CN" altLang="en-US" dirty="0"/>
              <a:t>输出带宽：</a:t>
            </a:r>
            <a:r>
              <a:rPr lang="en-US" altLang="zh-CN" dirty="0"/>
              <a:t>102.4Gb/s</a:t>
            </a:r>
            <a:endParaRPr lang="en-US" altLang="zh-CN" dirty="0"/>
          </a:p>
          <a:p>
            <a:pPr>
              <a:lnSpc>
                <a:spcPct val="150000"/>
              </a:lnSpc>
            </a:pPr>
            <a:r>
              <a:rPr lang="en-US" altLang="zh-CN" b="1" dirty="0" err="1"/>
              <a:t>Risc</a:t>
            </a:r>
            <a:r>
              <a:rPr lang="en-US" altLang="zh-CN" b="1" dirty="0"/>
              <a:t>-V</a:t>
            </a:r>
            <a:r>
              <a:rPr lang="zh-CN" altLang="en-US" b="1" dirty="0"/>
              <a:t>功能：</a:t>
            </a:r>
            <a:endParaRPr lang="en-US" altLang="zh-CN" b="1" dirty="0"/>
          </a:p>
          <a:p>
            <a:pPr marL="285750" indent="-285750">
              <a:lnSpc>
                <a:spcPct val="150000"/>
              </a:lnSpc>
              <a:buFont typeface="Arial" panose="020B0604020202090204" pitchFamily="34" charset="0"/>
              <a:buChar char="•"/>
            </a:pPr>
            <a:r>
              <a:rPr lang="zh-CN" altLang="en-US" dirty="0"/>
              <a:t>日常监测和控制操作的自动化</a:t>
            </a:r>
            <a:endParaRPr lang="zh-CN" altLang="en-US" dirty="0"/>
          </a:p>
          <a:p>
            <a:pPr marL="285750" indent="-285750">
              <a:lnSpc>
                <a:spcPct val="150000"/>
              </a:lnSpc>
              <a:buFont typeface="Arial" panose="020B0604020202090204" pitchFamily="34" charset="0"/>
              <a:buChar char="•"/>
            </a:pPr>
            <a:r>
              <a:rPr lang="zh-CN" altLang="en-US" dirty="0"/>
              <a:t>偏压监测</a:t>
            </a:r>
            <a:endParaRPr lang="zh-CN" altLang="en-US" dirty="0"/>
          </a:p>
          <a:p>
            <a:pPr marL="285750" indent="-285750">
              <a:lnSpc>
                <a:spcPct val="150000"/>
              </a:lnSpc>
              <a:buFont typeface="Arial" panose="020B0604020202090204" pitchFamily="34" charset="0"/>
              <a:buChar char="•"/>
            </a:pPr>
            <a:r>
              <a:rPr lang="zh-CN" altLang="en-US" dirty="0"/>
              <a:t>片上标定</a:t>
            </a:r>
            <a:endParaRPr lang="zh-CN" altLang="en-US" dirty="0"/>
          </a:p>
          <a:p>
            <a:pPr marL="285750" indent="-285750">
              <a:lnSpc>
                <a:spcPct val="150000"/>
              </a:lnSpc>
              <a:buFont typeface="Arial" panose="020B0604020202090204" pitchFamily="34" charset="0"/>
              <a:buChar char="•"/>
            </a:pPr>
            <a:r>
              <a:rPr lang="zh-CN" altLang="en-US" dirty="0"/>
              <a:t>随时对其进行重新编程，使其非常灵活地适用于新的应用</a:t>
            </a:r>
            <a:endParaRPr lang="zh-CN" altLang="en-US" dirty="0"/>
          </a:p>
        </p:txBody>
      </p:sp>
      <p:sp>
        <p:nvSpPr>
          <p:cNvPr id="8" name="文本框 7"/>
          <p:cNvSpPr txBox="1"/>
          <p:nvPr/>
        </p:nvSpPr>
        <p:spPr>
          <a:xfrm>
            <a:off x="358140" y="690880"/>
            <a:ext cx="11212830" cy="645160"/>
          </a:xfrm>
          <a:prstGeom prst="rect">
            <a:avLst/>
          </a:prstGeom>
          <a:noFill/>
        </p:spPr>
        <p:txBody>
          <a:bodyPr wrap="square" rtlCol="0">
            <a:spAutoFit/>
          </a:bodyPr>
          <a:lstStyle/>
          <a:p>
            <a:r>
              <a:rPr lang="zh-CN" altLang="en-US"/>
              <a:t>设计服务于：</a:t>
            </a:r>
            <a:r>
              <a:rPr lang="en-US" altLang="zh-CN"/>
              <a:t>LHCb VELO</a:t>
            </a:r>
            <a:r>
              <a:rPr lang="zh-CN" altLang="en-US"/>
              <a:t>探测器、抗辐照监测系统、束流监测、</a:t>
            </a:r>
            <a:r>
              <a:rPr lang="en-US" altLang="zh-CN"/>
              <a:t>X</a:t>
            </a:r>
            <a:r>
              <a:rPr lang="zh-CN" altLang="en-US"/>
              <a:t>射线和中子成像、质谱、</a:t>
            </a:r>
            <a:r>
              <a:rPr lang="en-US" altLang="zh-CN"/>
              <a:t>X</a:t>
            </a:r>
            <a:r>
              <a:rPr lang="zh-CN" altLang="en-US"/>
              <a:t>射线光子相关光谱等。</a:t>
            </a:r>
            <a:endParaRPr lang="zh-CN" altLang="en-US"/>
          </a:p>
        </p:txBody>
      </p:sp>
      <p:sp>
        <p:nvSpPr>
          <p:cNvPr id="10" name="文本框 9"/>
          <p:cNvSpPr txBox="1"/>
          <p:nvPr/>
        </p:nvSpPr>
        <p:spPr>
          <a:xfrm>
            <a:off x="648335" y="5046345"/>
            <a:ext cx="10961370" cy="1753235"/>
          </a:xfrm>
          <a:prstGeom prst="rect">
            <a:avLst/>
          </a:prstGeom>
          <a:noFill/>
        </p:spPr>
        <p:txBody>
          <a:bodyPr wrap="square" rtlCol="0">
            <a:spAutoFit/>
          </a:bodyPr>
          <a:lstStyle/>
          <a:p>
            <a:r>
              <a:rPr lang="zh-CN" altLang="en-US"/>
              <a:t>该工作后续研究计划：</a:t>
            </a:r>
            <a:endParaRPr lang="zh-CN" altLang="en-US"/>
          </a:p>
          <a:p>
            <a:r>
              <a:rPr lang="en-US" altLang="zh-CN"/>
              <a:t>1</a:t>
            </a:r>
            <a:r>
              <a:rPr lang="zh-CN" altLang="en-US"/>
              <a:t>、</a:t>
            </a:r>
            <a:r>
              <a:rPr lang="en-US" altLang="zh-CN"/>
              <a:t>SoCMake</a:t>
            </a:r>
            <a:r>
              <a:rPr lang="zh-CN" altLang="en-US"/>
              <a:t>工具链功能扩展（用户友好性提升）</a:t>
            </a:r>
            <a:endParaRPr lang="zh-CN" altLang="en-US"/>
          </a:p>
          <a:p>
            <a:r>
              <a:rPr lang="en-US" altLang="zh-CN"/>
              <a:t>2</a:t>
            </a:r>
            <a:r>
              <a:rPr lang="zh-CN" altLang="en-US"/>
              <a:t>、</a:t>
            </a:r>
            <a:r>
              <a:rPr lang="en-US" altLang="zh-CN"/>
              <a:t>IP</a:t>
            </a:r>
            <a:r>
              <a:rPr lang="zh-CN" altLang="en-US"/>
              <a:t>库扩充（计划新增</a:t>
            </a:r>
            <a:r>
              <a:rPr lang="en-US" altLang="zh-CN"/>
              <a:t>PCIe Gen3/4</a:t>
            </a:r>
            <a:r>
              <a:rPr lang="zh-CN" altLang="en-US"/>
              <a:t>、高速</a:t>
            </a:r>
            <a:r>
              <a:rPr lang="en-US" altLang="zh-CN"/>
              <a:t>SerDes</a:t>
            </a:r>
            <a:r>
              <a:rPr lang="zh-CN" altLang="en-US"/>
              <a:t>等接口</a:t>
            </a:r>
            <a:r>
              <a:rPr lang="en-US" altLang="zh-CN"/>
              <a:t>IP</a:t>
            </a:r>
            <a:r>
              <a:rPr lang="zh-CN" altLang="en-US"/>
              <a:t>）</a:t>
            </a:r>
            <a:endParaRPr lang="zh-CN" altLang="en-US"/>
          </a:p>
          <a:p>
            <a:r>
              <a:rPr lang="en-US" altLang="zh-CN"/>
              <a:t>3</a:t>
            </a:r>
            <a:r>
              <a:rPr lang="zh-CN" altLang="en-US"/>
              <a:t>、故障注入验证框架开发（基于</a:t>
            </a:r>
            <a:r>
              <a:rPr lang="en-US" altLang="zh-CN"/>
              <a:t>UVM</a:t>
            </a:r>
            <a:r>
              <a:rPr lang="zh-CN" altLang="en-US"/>
              <a:t>方法论）</a:t>
            </a:r>
            <a:endParaRPr lang="zh-CN" altLang="en-US"/>
          </a:p>
          <a:p>
            <a:r>
              <a:rPr lang="en-US" altLang="zh-CN"/>
              <a:t>4</a:t>
            </a:r>
            <a:r>
              <a:rPr lang="zh-CN" altLang="en-US"/>
              <a:t>、实现异构加速架构（</a:t>
            </a:r>
            <a:r>
              <a:rPr lang="en-US" altLang="zh-CN"/>
              <a:t>Risc-V+</a:t>
            </a:r>
            <a:r>
              <a:rPr lang="zh-CN" altLang="en-US"/>
              <a:t>专用</a:t>
            </a:r>
            <a:r>
              <a:rPr lang="en-US" altLang="zh-CN"/>
              <a:t>DSP</a:t>
            </a:r>
            <a:r>
              <a:rPr lang="zh-CN" altLang="en-US"/>
              <a:t>）</a:t>
            </a:r>
            <a:endParaRPr lang="zh-CN" altLang="en-US"/>
          </a:p>
          <a:p>
            <a:r>
              <a:rPr lang="en-US" altLang="zh-CN"/>
              <a:t>5</a:t>
            </a:r>
            <a:r>
              <a:rPr lang="zh-CN" altLang="en-US"/>
              <a:t>、建立</a:t>
            </a:r>
            <a:r>
              <a:rPr lang="en-US" altLang="zh-CN"/>
              <a:t>HEP</a:t>
            </a:r>
            <a:r>
              <a:rPr lang="zh-CN" altLang="en-US"/>
              <a:t>社区设计规范标准</a:t>
            </a:r>
            <a:endParaRPr lang="zh-CN" altLang="en-US"/>
          </a:p>
        </p:txBody>
      </p:sp>
      <p:sp>
        <p:nvSpPr>
          <p:cNvPr id="11" name="文本框 10"/>
          <p:cNvSpPr txBox="1"/>
          <p:nvPr/>
        </p:nvSpPr>
        <p:spPr>
          <a:xfrm>
            <a:off x="4742815" y="6612890"/>
            <a:ext cx="7449185" cy="245110"/>
          </a:xfrm>
          <a:prstGeom prst="rect">
            <a:avLst/>
          </a:prstGeom>
          <a:noFill/>
        </p:spPr>
        <p:txBody>
          <a:bodyPr wrap="square" rtlCol="0">
            <a:spAutoFit/>
          </a:bodyPr>
          <a:lstStyle/>
          <a:p>
            <a:pPr algn="r"/>
            <a:r>
              <a:rPr lang="en-US" altLang="zh-CN" sz="1000"/>
              <a:t>cite:https://indico.cern.ch/event/1436991/contributions/6046661/attachments/2893748/5131661/2024.09.09_DRD7_SOC.pdf</a:t>
            </a:r>
            <a:endParaRPr lang="en-US" altLang="zh-CN" sz="1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9" name="标题 8"/>
          <p:cNvSpPr>
            <a:spLocks noGrp="1"/>
          </p:cNvSpPr>
          <p:nvPr>
            <p:ph type="title" idx="4294967295"/>
            <p:custDataLst>
              <p:tags r:id="rId1"/>
            </p:custDataLst>
          </p:nvPr>
        </p:nvSpPr>
        <p:spPr>
          <a:xfrm>
            <a:off x="0" y="0"/>
            <a:ext cx="8687435" cy="705485"/>
          </a:xfrm>
        </p:spPr>
        <p:txBody>
          <a:bodyPr>
            <a:normAutofit/>
          </a:bodyPr>
          <a:lstStyle/>
          <a:p>
            <a:r>
              <a:rPr lang="en-US" altLang="zh-CN" sz="2400" b="1" dirty="0" err="1">
                <a:sym typeface="+mn-ea"/>
              </a:rPr>
              <a:t>Risc</a:t>
            </a:r>
            <a:r>
              <a:rPr lang="en-US" altLang="zh-CN" sz="2400" b="1" dirty="0">
                <a:sym typeface="+mn-ea"/>
              </a:rPr>
              <a:t>-V SoC</a:t>
            </a:r>
            <a:r>
              <a:rPr lang="zh-CN" altLang="en-US" sz="2400" b="1" dirty="0"/>
              <a:t>实例</a:t>
            </a:r>
            <a:r>
              <a:rPr lang="en-US" altLang="zh-CN" sz="2400" b="1" dirty="0"/>
              <a:t>4</a:t>
            </a:r>
            <a:r>
              <a:rPr lang="zh-CN" altLang="en-US" sz="2400" b="1" dirty="0"/>
              <a:t>：</a:t>
            </a:r>
            <a:r>
              <a:rPr lang="en-US" altLang="zh-CN" sz="2400" b="1" dirty="0" err="1"/>
              <a:t>xTern</a:t>
            </a:r>
            <a:r>
              <a:rPr lang="zh-CN" altLang="en-US" sz="2400" b="1" dirty="0"/>
              <a:t>三元神经网络加速推理</a:t>
            </a:r>
            <a:endParaRPr lang="zh-CN" altLang="en-US" sz="2400" b="1" dirty="0"/>
          </a:p>
        </p:txBody>
      </p:sp>
      <p:sp>
        <p:nvSpPr>
          <p:cNvPr id="2" name="文本框 1"/>
          <p:cNvSpPr txBox="1"/>
          <p:nvPr/>
        </p:nvSpPr>
        <p:spPr>
          <a:xfrm>
            <a:off x="5935345" y="6545580"/>
            <a:ext cx="6256655" cy="306705"/>
          </a:xfrm>
          <a:prstGeom prst="rect">
            <a:avLst/>
          </a:prstGeom>
          <a:noFill/>
        </p:spPr>
        <p:txBody>
          <a:bodyPr wrap="square" rtlCol="0">
            <a:spAutoFit/>
          </a:bodyPr>
          <a:lstStyle/>
          <a:p>
            <a:pPr algn="r"/>
            <a:r>
              <a:rPr lang="en-US" altLang="zh-CN" sz="1400"/>
              <a:t>cite</a:t>
            </a:r>
            <a:r>
              <a:rPr lang="zh-CN" altLang="en-US" sz="1400"/>
              <a:t>：</a:t>
            </a:r>
            <a:r>
              <a:rPr lang="en-US" altLang="zh-CN" sz="1400"/>
              <a:t>arXiv:2405.19065v1 [cs.AR] 29 May 2024</a:t>
            </a:r>
            <a:endParaRPr lang="en-US" altLang="zh-CN" sz="1400"/>
          </a:p>
        </p:txBody>
      </p:sp>
      <p:sp>
        <p:nvSpPr>
          <p:cNvPr id="5" name="文本框 4"/>
          <p:cNvSpPr txBox="1"/>
          <p:nvPr/>
        </p:nvSpPr>
        <p:spPr>
          <a:xfrm>
            <a:off x="356235" y="705485"/>
            <a:ext cx="11058525" cy="1753235"/>
          </a:xfrm>
          <a:prstGeom prst="rect">
            <a:avLst/>
          </a:prstGeom>
          <a:noFill/>
        </p:spPr>
        <p:txBody>
          <a:bodyPr wrap="square" rtlCol="0">
            <a:spAutoFit/>
          </a:bodyPr>
          <a:lstStyle/>
          <a:p>
            <a:r>
              <a:rPr lang="en-US" altLang="zh-CN" b="1"/>
              <a:t>1. </a:t>
            </a:r>
            <a:r>
              <a:rPr lang="zh-CN" altLang="en-US" b="1"/>
              <a:t>研究背景与动机</a:t>
            </a:r>
            <a:endParaRPr lang="zh-CN" altLang="en-US" b="1"/>
          </a:p>
          <a:p>
            <a:pPr marL="742950" lvl="1" indent="-285750">
              <a:buFont typeface="Wingdings" panose="05000000000000000000" charset="0"/>
              <a:buChar char="Ø"/>
            </a:pPr>
            <a:r>
              <a:rPr lang="en-US" altLang="zh-CN"/>
              <a:t>​​</a:t>
            </a:r>
            <a:r>
              <a:rPr lang="zh-CN" altLang="en-US"/>
              <a:t>边缘</a:t>
            </a:r>
            <a:r>
              <a:rPr lang="en-US" altLang="zh-CN"/>
              <a:t>AI</a:t>
            </a:r>
            <a:r>
              <a:rPr lang="zh-CN" altLang="en-US"/>
              <a:t>的挑战</a:t>
            </a:r>
            <a:r>
              <a:rPr lang="en-US" altLang="zh-CN"/>
              <a:t>​​</a:t>
            </a:r>
            <a:r>
              <a:rPr lang="zh-CN" altLang="en-US"/>
              <a:t>：物联网设备受限于内存、算力和功耗，传统深度神经网络（</a:t>
            </a:r>
            <a:r>
              <a:rPr lang="en-US" altLang="zh-CN"/>
              <a:t>DNN</a:t>
            </a:r>
            <a:r>
              <a:rPr lang="zh-CN" altLang="en-US"/>
              <a:t>）难以直接部署。量化技术通过降低数据位宽减少资源需求，其中</a:t>
            </a:r>
            <a:r>
              <a:rPr lang="zh-CN" altLang="en-US">
                <a:solidFill>
                  <a:srgbClr val="361CF8"/>
                </a:solidFill>
              </a:rPr>
              <a:t>三元神经网络（</a:t>
            </a:r>
            <a:r>
              <a:rPr lang="en-US" altLang="zh-CN">
                <a:solidFill>
                  <a:srgbClr val="361CF8"/>
                </a:solidFill>
              </a:rPr>
              <a:t>TNN</a:t>
            </a:r>
            <a:r>
              <a:rPr lang="zh-CN" altLang="en-US">
                <a:solidFill>
                  <a:srgbClr val="361CF8"/>
                </a:solidFill>
              </a:rPr>
              <a:t>）在精度和能效间展现出比二元网络（</a:t>
            </a:r>
            <a:r>
              <a:rPr lang="en-US" altLang="zh-CN">
                <a:solidFill>
                  <a:srgbClr val="361CF8"/>
                </a:solidFill>
              </a:rPr>
              <a:t>BNN</a:t>
            </a:r>
            <a:r>
              <a:rPr lang="zh-CN" altLang="en-US">
                <a:solidFill>
                  <a:srgbClr val="361CF8"/>
                </a:solidFill>
              </a:rPr>
              <a:t>）更优的权衡</a:t>
            </a:r>
            <a:r>
              <a:rPr lang="zh-CN" altLang="en-US"/>
              <a:t>。</a:t>
            </a:r>
            <a:endParaRPr lang="zh-CN" altLang="en-US"/>
          </a:p>
          <a:p>
            <a:pPr marL="742950" lvl="1" indent="-285750">
              <a:buFont typeface="Wingdings" panose="05000000000000000000" charset="0"/>
              <a:buChar char="Ø"/>
            </a:pPr>
            <a:r>
              <a:rPr lang="en-US" altLang="zh-CN"/>
              <a:t>​​</a:t>
            </a:r>
            <a:r>
              <a:rPr lang="zh-CN" altLang="en-US"/>
              <a:t>现有问题</a:t>
            </a:r>
            <a:r>
              <a:rPr lang="en-US" altLang="zh-CN"/>
              <a:t>​​</a:t>
            </a:r>
            <a:r>
              <a:rPr lang="zh-CN" altLang="en-US"/>
              <a:t>：</a:t>
            </a:r>
            <a:r>
              <a:rPr lang="en-US" altLang="zh-CN"/>
              <a:t>TNN</a:t>
            </a:r>
            <a:r>
              <a:rPr lang="zh-CN" altLang="en-US"/>
              <a:t>的高效执行依赖专用加速器，但此类硬件占用面积</a:t>
            </a:r>
            <a:r>
              <a:rPr lang="zh-CN" altLang="en-US">
                <a:sym typeface="+mn-ea"/>
              </a:rPr>
              <a:t>较大</a:t>
            </a:r>
            <a:r>
              <a:rPr lang="zh-CN" altLang="en-US"/>
              <a:t>，不适用于低成本边缘设备。现有</a:t>
            </a:r>
            <a:r>
              <a:rPr lang="en-US" altLang="zh-CN"/>
              <a:t>RISC-V ISA</a:t>
            </a:r>
            <a:r>
              <a:rPr lang="zh-CN" altLang="en-US"/>
              <a:t>缺乏对三元运算的原生支持，导致软件实现效率低下。</a:t>
            </a:r>
            <a:endParaRPr lang="zh-CN" altLang="en-US"/>
          </a:p>
        </p:txBody>
      </p:sp>
      <p:sp>
        <p:nvSpPr>
          <p:cNvPr id="7" name="文本框 6"/>
          <p:cNvSpPr txBox="1"/>
          <p:nvPr/>
        </p:nvSpPr>
        <p:spPr>
          <a:xfrm>
            <a:off x="367665" y="5983605"/>
            <a:ext cx="11457305" cy="368300"/>
          </a:xfrm>
          <a:prstGeom prst="rect">
            <a:avLst/>
          </a:prstGeom>
          <a:noFill/>
        </p:spPr>
        <p:txBody>
          <a:bodyPr wrap="square" rtlCol="0">
            <a:spAutoFit/>
          </a:bodyPr>
          <a:lstStyle/>
          <a:p>
            <a:r>
              <a:rPr lang="zh-CN" altLang="en-US"/>
              <a:t>相比于从头设计一个专用</a:t>
            </a:r>
            <a:r>
              <a:rPr lang="en-US" altLang="zh-CN"/>
              <a:t>TNN</a:t>
            </a:r>
            <a:r>
              <a:rPr lang="zh-CN" altLang="en-US"/>
              <a:t>硬件加速器，具有</a:t>
            </a:r>
            <a:r>
              <a:rPr lang="zh-CN" altLang="en-US">
                <a:solidFill>
                  <a:srgbClr val="FF2222"/>
                </a:solidFill>
              </a:rPr>
              <a:t>更好的灵活性、更低的集成开销和对现有生态的兼容性</a:t>
            </a:r>
            <a:r>
              <a:rPr lang="zh-CN" altLang="en-US"/>
              <a:t>。</a:t>
            </a:r>
            <a:endParaRPr lang="zh-CN" altLang="en-US"/>
          </a:p>
        </p:txBody>
      </p:sp>
      <p:sp>
        <p:nvSpPr>
          <p:cNvPr id="8" name="文本框 7"/>
          <p:cNvSpPr txBox="1"/>
          <p:nvPr/>
        </p:nvSpPr>
        <p:spPr>
          <a:xfrm>
            <a:off x="5751830" y="2969895"/>
            <a:ext cx="5746750" cy="2030095"/>
          </a:xfrm>
          <a:prstGeom prst="rect">
            <a:avLst/>
          </a:prstGeom>
          <a:noFill/>
        </p:spPr>
        <p:txBody>
          <a:bodyPr wrap="square" rtlCol="0">
            <a:spAutoFit/>
          </a:bodyPr>
          <a:lstStyle/>
          <a:p>
            <a:pPr marL="285750" indent="-285750">
              <a:buFont typeface="Wingdings" panose="05000000000000000000" charset="0"/>
              <a:buChar char="Ø"/>
            </a:pPr>
            <a:r>
              <a:rPr lang="en-US" altLang="zh-CN"/>
              <a:t>parallel ultra-low power (PULP) </a:t>
            </a:r>
            <a:r>
              <a:rPr lang="zh-CN" altLang="en-US"/>
              <a:t>集成</a:t>
            </a:r>
            <a:r>
              <a:rPr lang="en-US" altLang="zh-CN"/>
              <a:t>8</a:t>
            </a:r>
            <a:r>
              <a:rPr lang="zh-CN" altLang="en-US"/>
              <a:t>个</a:t>
            </a:r>
            <a:r>
              <a:rPr lang="en-US" altLang="zh-CN"/>
              <a:t>RI5CY</a:t>
            </a:r>
            <a:r>
              <a:rPr lang="zh-CN" altLang="en-US"/>
              <a:t>处理器核心，单程序多数据（</a:t>
            </a:r>
            <a:r>
              <a:rPr lang="en-US" altLang="zh-CN"/>
              <a:t>SPMD</a:t>
            </a:r>
            <a:r>
              <a:rPr lang="zh-CN" altLang="en-US"/>
              <a:t>）编程模型</a:t>
            </a:r>
            <a:r>
              <a:rPr lang="en-US" altLang="zh-CN"/>
              <a:t> </a:t>
            </a:r>
            <a:endParaRPr lang="en-US" altLang="zh-CN"/>
          </a:p>
          <a:p>
            <a:endParaRPr lang="zh-CN" altLang="en-US"/>
          </a:p>
          <a:p>
            <a:pPr marL="285750" indent="-285750">
              <a:buFont typeface="Wingdings" panose="05000000000000000000" charset="0"/>
              <a:buChar char="Ø"/>
            </a:pPr>
            <a:r>
              <a:rPr lang="zh-CN" altLang="en-US"/>
              <a:t>拓展</a:t>
            </a:r>
            <a:r>
              <a:rPr lang="en-US" altLang="zh-CN"/>
              <a:t>3</a:t>
            </a:r>
            <a:r>
              <a:rPr lang="zh-CN" altLang="en-US"/>
              <a:t>条指令乘加指令（</a:t>
            </a:r>
            <a:r>
              <a:rPr lang="en-US" altLang="zh-CN"/>
              <a:t>MADD</a:t>
            </a:r>
            <a:r>
              <a:rPr lang="zh-CN" altLang="en-US"/>
              <a:t>）、逐元素比较指令</a:t>
            </a:r>
            <a:r>
              <a:rPr lang="en-US" altLang="zh-CN"/>
              <a:t>​​</a:t>
            </a:r>
            <a:r>
              <a:rPr lang="zh-CN" altLang="en-US"/>
              <a:t>、阈值压缩指令（</a:t>
            </a:r>
            <a:r>
              <a:rPr lang="en-US" altLang="zh-CN"/>
              <a:t>thrc</a:t>
            </a:r>
            <a:r>
              <a:rPr lang="zh-CN" altLang="en-US"/>
              <a:t>）</a:t>
            </a:r>
            <a:endParaRPr lang="zh-CN" altLang="en-US"/>
          </a:p>
          <a:p>
            <a:pPr marL="285750" indent="-285750">
              <a:buFont typeface="Wingdings" panose="05000000000000000000" charset="0"/>
              <a:buChar char="Ø"/>
            </a:pPr>
            <a:endParaRPr lang="zh-CN" altLang="en-US"/>
          </a:p>
          <a:p>
            <a:pPr marL="285750" indent="-285750">
              <a:buFont typeface="Wingdings" panose="05000000000000000000" charset="0"/>
              <a:buChar char="Ø"/>
            </a:pPr>
            <a:endParaRPr lang="zh-CN" altLang="en-US"/>
          </a:p>
        </p:txBody>
      </p:sp>
      <p:grpSp>
        <p:nvGrpSpPr>
          <p:cNvPr id="12" name="组合 11"/>
          <p:cNvGrpSpPr/>
          <p:nvPr/>
        </p:nvGrpSpPr>
        <p:grpSpPr>
          <a:xfrm>
            <a:off x="1049655" y="2664460"/>
            <a:ext cx="4198620" cy="3112770"/>
            <a:chOff x="1653" y="4196"/>
            <a:chExt cx="6612" cy="4902"/>
          </a:xfrm>
        </p:grpSpPr>
        <p:pic>
          <p:nvPicPr>
            <p:cNvPr id="10" name="图片 9"/>
            <p:cNvPicPr>
              <a:picLocks noChangeAspect="1"/>
            </p:cNvPicPr>
            <p:nvPr/>
          </p:nvPicPr>
          <p:blipFill>
            <a:blip r:embed="rId2"/>
            <a:stretch>
              <a:fillRect/>
            </a:stretch>
          </p:blipFill>
          <p:spPr>
            <a:xfrm>
              <a:off x="1653" y="4196"/>
              <a:ext cx="6613" cy="4903"/>
            </a:xfrm>
            <a:prstGeom prst="rect">
              <a:avLst/>
            </a:prstGeom>
          </p:spPr>
        </p:pic>
        <p:sp>
          <p:nvSpPr>
            <p:cNvPr id="11" name="矩形 10"/>
            <p:cNvSpPr/>
            <p:nvPr/>
          </p:nvSpPr>
          <p:spPr>
            <a:xfrm>
              <a:off x="2347" y="7343"/>
              <a:ext cx="5236" cy="244"/>
            </a:xfrm>
            <a:prstGeom prst="rect">
              <a:avLst/>
            </a:prstGeom>
            <a:noFill/>
            <a:ln w="28575">
              <a:solidFill>
                <a:srgbClr val="FF2222"/>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9" name="标题 8"/>
          <p:cNvSpPr>
            <a:spLocks noGrp="1"/>
          </p:cNvSpPr>
          <p:nvPr>
            <p:ph type="title" idx="4294967295"/>
            <p:custDataLst>
              <p:tags r:id="rId1"/>
            </p:custDataLst>
          </p:nvPr>
        </p:nvSpPr>
        <p:spPr>
          <a:xfrm>
            <a:off x="0" y="0"/>
            <a:ext cx="7395210" cy="705485"/>
          </a:xfrm>
        </p:spPr>
        <p:txBody>
          <a:bodyPr>
            <a:normAutofit/>
          </a:bodyPr>
          <a:lstStyle/>
          <a:p>
            <a:r>
              <a:rPr lang="en-US" altLang="zh-CN" sz="2400" b="1" dirty="0" err="1">
                <a:sym typeface="+mn-ea"/>
              </a:rPr>
              <a:t>Risc</a:t>
            </a:r>
            <a:r>
              <a:rPr lang="en-US" altLang="zh-CN" sz="2400" b="1" dirty="0">
                <a:sym typeface="+mn-ea"/>
              </a:rPr>
              <a:t>-V SoC</a:t>
            </a:r>
            <a:r>
              <a:rPr lang="zh-CN" altLang="en-US" sz="2400" b="1" dirty="0"/>
              <a:t>实例</a:t>
            </a:r>
            <a:r>
              <a:rPr lang="en-US" altLang="zh-CN" sz="2400" b="1" dirty="0"/>
              <a:t>5</a:t>
            </a:r>
            <a:r>
              <a:rPr lang="zh-CN" altLang="en-US" sz="2400" b="1" dirty="0"/>
              <a:t>：密码算法</a:t>
            </a:r>
            <a:r>
              <a:rPr lang="zh-CN" altLang="en-US" sz="2400" b="1" dirty="0">
                <a:sym typeface="+mn-ea"/>
              </a:rPr>
              <a:t>专用</a:t>
            </a:r>
            <a:r>
              <a:rPr lang="zh-CN" altLang="en-US" sz="2400" b="1" dirty="0"/>
              <a:t>加速器</a:t>
            </a:r>
            <a:endParaRPr lang="zh-CN" altLang="en-US" sz="2400" b="1" dirty="0"/>
          </a:p>
        </p:txBody>
      </p:sp>
      <p:grpSp>
        <p:nvGrpSpPr>
          <p:cNvPr id="15" name="组合 14"/>
          <p:cNvGrpSpPr/>
          <p:nvPr/>
        </p:nvGrpSpPr>
        <p:grpSpPr>
          <a:xfrm>
            <a:off x="112395" y="711200"/>
            <a:ext cx="11194415" cy="2774950"/>
            <a:chOff x="177" y="2142"/>
            <a:chExt cx="17629" cy="4370"/>
          </a:xfrm>
        </p:grpSpPr>
        <p:pic>
          <p:nvPicPr>
            <p:cNvPr id="14" name="图片 13"/>
            <p:cNvPicPr>
              <a:picLocks noChangeAspect="1"/>
            </p:cNvPicPr>
            <p:nvPr/>
          </p:nvPicPr>
          <p:blipFill>
            <a:blip r:embed="rId2"/>
            <a:stretch>
              <a:fillRect/>
            </a:stretch>
          </p:blipFill>
          <p:spPr>
            <a:xfrm>
              <a:off x="177" y="3242"/>
              <a:ext cx="7950" cy="2145"/>
            </a:xfrm>
            <a:prstGeom prst="rect">
              <a:avLst/>
            </a:prstGeom>
          </p:spPr>
        </p:pic>
        <p:pic>
          <p:nvPicPr>
            <p:cNvPr id="3" name="图片 2"/>
            <p:cNvPicPr>
              <a:picLocks noChangeAspect="1"/>
            </p:cNvPicPr>
            <p:nvPr/>
          </p:nvPicPr>
          <p:blipFill>
            <a:blip r:embed="rId3"/>
            <a:stretch>
              <a:fillRect/>
            </a:stretch>
          </p:blipFill>
          <p:spPr>
            <a:xfrm>
              <a:off x="7525" y="2597"/>
              <a:ext cx="10281" cy="3915"/>
            </a:xfrm>
            <a:prstGeom prst="rect">
              <a:avLst/>
            </a:prstGeom>
          </p:spPr>
        </p:pic>
        <p:sp>
          <p:nvSpPr>
            <p:cNvPr id="13" name="文本框 12"/>
            <p:cNvSpPr txBox="1"/>
            <p:nvPr/>
          </p:nvSpPr>
          <p:spPr>
            <a:xfrm>
              <a:off x="627" y="2142"/>
              <a:ext cx="17179" cy="580"/>
            </a:xfrm>
            <a:prstGeom prst="rect">
              <a:avLst/>
            </a:prstGeom>
            <a:noFill/>
          </p:spPr>
          <p:txBody>
            <a:bodyPr wrap="square" rtlCol="0">
              <a:spAutoFit/>
            </a:bodyPr>
            <a:lstStyle/>
            <a:p>
              <a:r>
                <a:rPr lang="en-US" altLang="zh-CN">
                  <a:sym typeface="+mn-ea"/>
                </a:rPr>
                <a:t>1</a:t>
              </a:r>
              <a:r>
                <a:rPr lang="zh-CN" altLang="en-US">
                  <a:sym typeface="+mn-ea"/>
                </a:rPr>
                <a:t>、基于开源的</a:t>
              </a:r>
              <a:r>
                <a:rPr lang="en-US" altLang="zh-CN">
                  <a:sym typeface="+mn-ea"/>
                </a:rPr>
                <a:t>RISC-V PULPissimo SoC</a:t>
              </a:r>
              <a:r>
                <a:rPr lang="zh-CN" altLang="en-US">
                  <a:sym typeface="+mn-ea"/>
                </a:rPr>
                <a:t>（</a:t>
              </a:r>
              <a:r>
                <a:rPr lang="en-US" altLang="zh-CN">
                  <a:sym typeface="+mn-ea"/>
                </a:rPr>
                <a:t>RI5CY</a:t>
              </a:r>
              <a:r>
                <a:rPr lang="zh-CN" altLang="en-US">
                  <a:sym typeface="+mn-ea"/>
                </a:rPr>
                <a:t>核心），</a:t>
              </a:r>
              <a:r>
                <a:rPr lang="zh-CN" altLang="en-US"/>
                <a:t>集成</a:t>
              </a:r>
              <a:r>
                <a:rPr lang="en-US" altLang="zh-CN"/>
                <a:t>Keccak</a:t>
              </a:r>
              <a:r>
                <a:rPr lang="zh-CN" altLang="en-US"/>
                <a:t>硬件加速器，大幅提高速度</a:t>
              </a:r>
              <a:endParaRPr lang="zh-CN" altLang="en-US"/>
            </a:p>
          </p:txBody>
        </p:sp>
      </p:grpSp>
      <p:sp>
        <p:nvSpPr>
          <p:cNvPr id="16" name="文本框 15"/>
          <p:cNvSpPr txBox="1"/>
          <p:nvPr/>
        </p:nvSpPr>
        <p:spPr>
          <a:xfrm>
            <a:off x="484505" y="2850515"/>
            <a:ext cx="4304030" cy="306705"/>
          </a:xfrm>
          <a:prstGeom prst="rect">
            <a:avLst/>
          </a:prstGeom>
          <a:noFill/>
        </p:spPr>
        <p:txBody>
          <a:bodyPr wrap="square" rtlCol="0">
            <a:spAutoFit/>
          </a:bodyPr>
          <a:lstStyle/>
          <a:p>
            <a:r>
              <a:rPr lang="en-US" altLang="zh-CN" sz="1400"/>
              <a:t>cite:doi/10.1145/3587135.3591432</a:t>
            </a:r>
            <a:endParaRPr lang="en-US" altLang="zh-CN" sz="1400"/>
          </a:p>
        </p:txBody>
      </p:sp>
      <p:pic>
        <p:nvPicPr>
          <p:cNvPr id="17" name="图片 16"/>
          <p:cNvPicPr>
            <a:picLocks noChangeAspect="1"/>
          </p:cNvPicPr>
          <p:nvPr/>
        </p:nvPicPr>
        <p:blipFill>
          <a:blip r:embed="rId4"/>
          <a:stretch>
            <a:fillRect/>
          </a:stretch>
        </p:blipFill>
        <p:spPr>
          <a:xfrm>
            <a:off x="187960" y="4272915"/>
            <a:ext cx="2697480" cy="2564130"/>
          </a:xfrm>
          <a:prstGeom prst="rect">
            <a:avLst/>
          </a:prstGeom>
        </p:spPr>
      </p:pic>
      <p:sp>
        <p:nvSpPr>
          <p:cNvPr id="18" name="文本框 17"/>
          <p:cNvSpPr txBox="1"/>
          <p:nvPr/>
        </p:nvSpPr>
        <p:spPr>
          <a:xfrm>
            <a:off x="2885440" y="4272280"/>
            <a:ext cx="3674745" cy="1383665"/>
          </a:xfrm>
          <a:prstGeom prst="rect">
            <a:avLst/>
          </a:prstGeom>
          <a:noFill/>
        </p:spPr>
        <p:txBody>
          <a:bodyPr wrap="square" rtlCol="0">
            <a:spAutoFit/>
          </a:bodyPr>
          <a:lstStyle/>
          <a:p>
            <a:endParaRPr lang="zh-CN" altLang="en-US" sz="1400"/>
          </a:p>
          <a:p>
            <a:r>
              <a:rPr lang="zh-CN" altLang="en-US" sz="1400"/>
              <a:t>额外添加指令</a:t>
            </a:r>
            <a:r>
              <a:rPr lang="en-US" altLang="zh-CN" sz="1400"/>
              <a:t>ibutterfly</a:t>
            </a:r>
            <a:r>
              <a:rPr lang="zh-CN" altLang="en-US" sz="1400"/>
              <a:t>、</a:t>
            </a:r>
            <a:r>
              <a:rPr lang="en-US" altLang="zh-CN" sz="1400"/>
              <a:t>ntt/intt</a:t>
            </a:r>
            <a:r>
              <a:rPr lang="zh-CN" altLang="en-US" sz="1400"/>
              <a:t>，并在硬件上扩展解码单元、调度单元、计算单元</a:t>
            </a:r>
            <a:endParaRPr lang="zh-CN" altLang="en-US" sz="1400"/>
          </a:p>
          <a:p>
            <a:endParaRPr lang="zh-CN" altLang="en-US" sz="1400"/>
          </a:p>
          <a:p>
            <a:r>
              <a:rPr lang="zh-CN" altLang="en-US" sz="1400"/>
              <a:t>相比于参考文献，在新增</a:t>
            </a:r>
            <a:r>
              <a:rPr lang="en-US" altLang="zh-CN" sz="1400"/>
              <a:t>647 LUTs</a:t>
            </a:r>
            <a:r>
              <a:rPr lang="zh-CN" altLang="en-US" sz="1400"/>
              <a:t>、</a:t>
            </a:r>
            <a:r>
              <a:rPr lang="en-US" altLang="zh-CN" sz="1400"/>
              <a:t>8.6%</a:t>
            </a:r>
            <a:r>
              <a:rPr lang="zh-CN" altLang="en-US" sz="1400"/>
              <a:t>的功耗下，执行时间从</a:t>
            </a:r>
            <a:r>
              <a:rPr lang="en-US" altLang="zh-CN" sz="1400"/>
              <a:t>17,216</a:t>
            </a:r>
            <a:r>
              <a:rPr lang="zh-CN" altLang="en-US" sz="1400"/>
              <a:t>到</a:t>
            </a:r>
            <a:r>
              <a:rPr lang="en-US" altLang="zh-CN" sz="1400"/>
              <a:t>11,043</a:t>
            </a:r>
            <a:r>
              <a:rPr lang="zh-CN" altLang="en-US" sz="1400"/>
              <a:t>周期</a:t>
            </a:r>
            <a:endParaRPr lang="zh-CN" altLang="en-US" sz="1400"/>
          </a:p>
        </p:txBody>
      </p:sp>
      <p:sp>
        <p:nvSpPr>
          <p:cNvPr id="19" name="文本框 18"/>
          <p:cNvSpPr txBox="1"/>
          <p:nvPr/>
        </p:nvSpPr>
        <p:spPr>
          <a:xfrm>
            <a:off x="187960" y="3556635"/>
            <a:ext cx="5908675" cy="645160"/>
          </a:xfrm>
          <a:prstGeom prst="rect">
            <a:avLst/>
          </a:prstGeom>
          <a:noFill/>
        </p:spPr>
        <p:txBody>
          <a:bodyPr wrap="square" rtlCol="0">
            <a:spAutoFit/>
          </a:bodyPr>
          <a:lstStyle/>
          <a:p>
            <a:r>
              <a:rPr lang="en-US" altLang="zh-CN">
                <a:sym typeface="+mn-ea"/>
              </a:rPr>
              <a:t>2</a:t>
            </a:r>
            <a:r>
              <a:rPr lang="zh-CN" altLang="en-US">
                <a:sym typeface="+mn-ea"/>
              </a:rPr>
              <a:t>、基于蜂鸟</a:t>
            </a:r>
            <a:r>
              <a:rPr lang="en-US" altLang="zh-CN">
                <a:sym typeface="+mn-ea"/>
              </a:rPr>
              <a:t>E203</a:t>
            </a:r>
            <a:r>
              <a:rPr lang="zh-CN" altLang="en-US">
                <a:sym typeface="+mn-ea"/>
              </a:rPr>
              <a:t>，提升后量子密码算法</a:t>
            </a:r>
            <a:r>
              <a:rPr lang="en-US" altLang="zh-CN">
                <a:sym typeface="+mn-ea"/>
              </a:rPr>
              <a:t>Kyber</a:t>
            </a:r>
            <a:r>
              <a:rPr lang="zh-CN" altLang="en-US">
                <a:sym typeface="+mn-ea"/>
              </a:rPr>
              <a:t>中核心运算模块</a:t>
            </a:r>
            <a:r>
              <a:rPr lang="en-US" altLang="zh-CN">
                <a:sym typeface="+mn-ea"/>
              </a:rPr>
              <a:t>Number-Theoretic Transform</a:t>
            </a:r>
            <a:r>
              <a:rPr lang="zh-CN" altLang="en-US">
                <a:sym typeface="+mn-ea"/>
              </a:rPr>
              <a:t>（</a:t>
            </a:r>
            <a:r>
              <a:rPr lang="en-US" altLang="zh-CN">
                <a:sym typeface="+mn-ea"/>
              </a:rPr>
              <a:t>NTT</a:t>
            </a:r>
            <a:r>
              <a:rPr lang="zh-CN" altLang="en-US">
                <a:sym typeface="+mn-ea"/>
              </a:rPr>
              <a:t>）的执行效率</a:t>
            </a:r>
            <a:endParaRPr lang="zh-CN" altLang="en-US"/>
          </a:p>
        </p:txBody>
      </p:sp>
      <p:pic>
        <p:nvPicPr>
          <p:cNvPr id="20" name="图片 19"/>
          <p:cNvPicPr>
            <a:picLocks noChangeAspect="1"/>
          </p:cNvPicPr>
          <p:nvPr/>
        </p:nvPicPr>
        <p:blipFill>
          <a:blip r:embed="rId5"/>
          <a:stretch>
            <a:fillRect/>
          </a:stretch>
        </p:blipFill>
        <p:spPr>
          <a:xfrm>
            <a:off x="6677660" y="4408170"/>
            <a:ext cx="4353560" cy="2057400"/>
          </a:xfrm>
          <a:prstGeom prst="rect">
            <a:avLst/>
          </a:prstGeom>
        </p:spPr>
      </p:pic>
      <p:sp>
        <p:nvSpPr>
          <p:cNvPr id="21" name="文本框 20"/>
          <p:cNvSpPr txBox="1"/>
          <p:nvPr/>
        </p:nvSpPr>
        <p:spPr>
          <a:xfrm>
            <a:off x="6376035" y="3486150"/>
            <a:ext cx="5908675" cy="922020"/>
          </a:xfrm>
          <a:prstGeom prst="rect">
            <a:avLst/>
          </a:prstGeom>
          <a:noFill/>
        </p:spPr>
        <p:txBody>
          <a:bodyPr wrap="square" rtlCol="0">
            <a:spAutoFit/>
          </a:bodyPr>
          <a:lstStyle/>
          <a:p>
            <a:r>
              <a:rPr lang="en-US" altLang="zh-CN">
                <a:sym typeface="+mn-ea"/>
              </a:rPr>
              <a:t>3</a:t>
            </a:r>
            <a:r>
              <a:rPr lang="zh-CN" altLang="en-US">
                <a:sym typeface="+mn-ea"/>
              </a:rPr>
              <a:t>、基于</a:t>
            </a:r>
            <a:r>
              <a:rPr lang="en-US" altLang="zh-CN">
                <a:sym typeface="+mn-ea"/>
              </a:rPr>
              <a:t>PULP</a:t>
            </a:r>
            <a:r>
              <a:rPr lang="zh-CN" altLang="en-US">
                <a:sym typeface="+mn-ea"/>
              </a:rPr>
              <a:t>开源的</a:t>
            </a:r>
            <a:r>
              <a:rPr lang="en-US" altLang="zh-CN">
                <a:sym typeface="+mn-ea"/>
              </a:rPr>
              <a:t>64</a:t>
            </a:r>
            <a:r>
              <a:rPr lang="zh-CN" altLang="en-US">
                <a:sym typeface="+mn-ea"/>
              </a:rPr>
              <a:t>位</a:t>
            </a:r>
            <a:r>
              <a:rPr lang="en-US" altLang="zh-CN">
                <a:sym typeface="+mn-ea"/>
              </a:rPr>
              <a:t>RISCV</a:t>
            </a:r>
            <a:r>
              <a:rPr lang="zh-CN" altLang="en-US">
                <a:sym typeface="+mn-ea"/>
              </a:rPr>
              <a:t>核</a:t>
            </a:r>
            <a:r>
              <a:rPr lang="en-US" altLang="zh-CN">
                <a:sym typeface="+mn-ea"/>
              </a:rPr>
              <a:t>Araine</a:t>
            </a:r>
            <a:r>
              <a:rPr lang="zh-CN" altLang="en-US">
                <a:sym typeface="+mn-ea"/>
              </a:rPr>
              <a:t>，</a:t>
            </a:r>
            <a:r>
              <a:rPr lang="zh-CN" altLang="en-US"/>
              <a:t>在通用处理器架构的基础上根据密码处理特征进行优化</a:t>
            </a:r>
            <a:r>
              <a:rPr lang="en-US" altLang="zh-CN"/>
              <a:t>,</a:t>
            </a:r>
            <a:r>
              <a:rPr lang="zh-CN" altLang="en-US"/>
              <a:t>实现了高能效的</a:t>
            </a:r>
            <a:r>
              <a:rPr lang="en-US" altLang="zh-CN"/>
              <a:t>RISCV</a:t>
            </a:r>
            <a:r>
              <a:rPr lang="zh-CN" altLang="en-US"/>
              <a:t>密码专用指令处理器</a:t>
            </a:r>
            <a:endParaRPr lang="zh-CN" altLang="en-US"/>
          </a:p>
        </p:txBody>
      </p:sp>
      <p:sp>
        <p:nvSpPr>
          <p:cNvPr id="22" name="文本框 21"/>
          <p:cNvSpPr txBox="1"/>
          <p:nvPr/>
        </p:nvSpPr>
        <p:spPr>
          <a:xfrm>
            <a:off x="6795135" y="6462395"/>
            <a:ext cx="5270500" cy="306705"/>
          </a:xfrm>
          <a:prstGeom prst="rect">
            <a:avLst/>
          </a:prstGeom>
          <a:noFill/>
        </p:spPr>
        <p:txBody>
          <a:bodyPr wrap="square" rtlCol="0">
            <a:spAutoFit/>
          </a:bodyPr>
          <a:lstStyle/>
          <a:p>
            <a:pPr algn="l">
              <a:buClrTx/>
              <a:buSzTx/>
              <a:buFontTx/>
            </a:pPr>
            <a:r>
              <a:rPr lang="en-US" altLang="zh-CN" sz="1400"/>
              <a:t>cite:10.11999/JEIT210004</a:t>
            </a:r>
            <a:endParaRPr lang="en-US" altLang="zh-CN" sz="1400"/>
          </a:p>
        </p:txBody>
      </p:sp>
      <p:sp>
        <p:nvSpPr>
          <p:cNvPr id="23" name="文本框 22"/>
          <p:cNvSpPr txBox="1"/>
          <p:nvPr/>
        </p:nvSpPr>
        <p:spPr>
          <a:xfrm>
            <a:off x="2885440" y="6080125"/>
            <a:ext cx="3675380" cy="306705"/>
          </a:xfrm>
          <a:prstGeom prst="rect">
            <a:avLst/>
          </a:prstGeom>
          <a:noFill/>
        </p:spPr>
        <p:txBody>
          <a:bodyPr wrap="square" rtlCol="0">
            <a:spAutoFit/>
          </a:bodyPr>
          <a:lstStyle/>
          <a:p>
            <a:r>
              <a:rPr lang="en-US" altLang="zh-CN" sz="1400"/>
              <a:t>cite:10.1145/3587135.3591432</a:t>
            </a:r>
            <a:endParaRPr lang="en-US" altLang="zh-CN" sz="1400"/>
          </a:p>
        </p:txBody>
      </p:sp>
    </p:spTree>
    <p:custDataLst>
      <p:tags r:id="rId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文本框 2"/>
          <p:cNvSpPr txBox="1"/>
          <p:nvPr/>
        </p:nvSpPr>
        <p:spPr>
          <a:xfrm>
            <a:off x="803275" y="796925"/>
            <a:ext cx="7731125" cy="3969385"/>
          </a:xfrm>
          <a:prstGeom prst="rect">
            <a:avLst/>
          </a:prstGeom>
          <a:noFill/>
        </p:spPr>
        <p:txBody>
          <a:bodyPr wrap="square" rtlCol="0">
            <a:spAutoFit/>
          </a:bodyPr>
          <a:lstStyle/>
          <a:p>
            <a:r>
              <a:rPr lang="zh-CN" altLang="en-US" sz="4400" b="1" dirty="0">
                <a:sym typeface="+mn-ea"/>
              </a:rPr>
              <a:t>一、</a:t>
            </a:r>
            <a:r>
              <a:rPr lang="en-US" altLang="zh-CN" sz="4400" b="1" dirty="0">
                <a:sym typeface="+mn-ea"/>
              </a:rPr>
              <a:t>System-on-Chip</a:t>
            </a:r>
            <a:r>
              <a:rPr lang="zh-CN" altLang="en-US" sz="4400" b="1" dirty="0">
                <a:sym typeface="+mn-ea"/>
              </a:rPr>
              <a:t>简介</a:t>
            </a:r>
            <a:endParaRPr lang="zh-CN" altLang="en-US" sz="4400" b="1" dirty="0">
              <a:sym typeface="+mn-ea"/>
            </a:endParaRPr>
          </a:p>
          <a:p>
            <a:endParaRPr lang="zh-CN" altLang="en-US" sz="4400" b="1" dirty="0">
              <a:sym typeface="+mn-ea"/>
            </a:endParaRPr>
          </a:p>
          <a:p>
            <a:pPr>
              <a:lnSpc>
                <a:spcPct val="150000"/>
              </a:lnSpc>
            </a:pPr>
            <a:r>
              <a:rPr lang="zh-CN" altLang="en-US" sz="4400" b="1" dirty="0">
                <a:sym typeface="+mn-ea"/>
              </a:rPr>
              <a:t>二、当前研究工作</a:t>
            </a:r>
            <a:endParaRPr lang="zh-CN" altLang="en-US" sz="4400" b="1" dirty="0">
              <a:sym typeface="+mn-ea"/>
            </a:endParaRPr>
          </a:p>
          <a:p>
            <a:pPr marL="742950" lvl="1" indent="-285750">
              <a:lnSpc>
                <a:spcPct val="150000"/>
              </a:lnSpc>
              <a:buFont typeface="Wingdings" panose="05000000000000000000" charset="0"/>
              <a:buChar char="l"/>
            </a:pPr>
            <a:r>
              <a:rPr lang="zh-CN" altLang="en-US" sz="3600" dirty="0">
                <a:sym typeface="+mn-ea"/>
              </a:rPr>
              <a:t>基于</a:t>
            </a:r>
            <a:r>
              <a:rPr lang="en-US" altLang="zh-CN" sz="3600" dirty="0" err="1">
                <a:sym typeface="+mn-ea"/>
              </a:rPr>
              <a:t>Risc</a:t>
            </a:r>
            <a:r>
              <a:rPr lang="en-US" altLang="zh-CN" sz="3600" dirty="0">
                <a:sym typeface="+mn-ea"/>
              </a:rPr>
              <a:t>-V</a:t>
            </a:r>
            <a:r>
              <a:rPr lang="zh-CN" altLang="en-US" sz="3600" dirty="0">
                <a:sym typeface="+mn-ea"/>
              </a:rPr>
              <a:t>的读出测试板</a:t>
            </a:r>
            <a:endParaRPr lang="zh-CN" altLang="en-US" sz="3600" dirty="0">
              <a:sym typeface="+mn-ea"/>
            </a:endParaRPr>
          </a:p>
          <a:p>
            <a:endParaRPr lang="zh-CN" altLang="en-US" sz="4400" b="1" dirty="0">
              <a:sym typeface="+mn-ea"/>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9" name="标题 8"/>
          <p:cNvSpPr>
            <a:spLocks noGrp="1"/>
          </p:cNvSpPr>
          <p:nvPr>
            <p:ph type="title" idx="4294967295"/>
            <p:custDataLst>
              <p:tags r:id="rId1"/>
            </p:custDataLst>
          </p:nvPr>
        </p:nvSpPr>
        <p:spPr>
          <a:xfrm>
            <a:off x="0" y="0"/>
            <a:ext cx="7395210" cy="705485"/>
          </a:xfrm>
        </p:spPr>
        <p:txBody>
          <a:bodyPr>
            <a:normAutofit/>
          </a:bodyPr>
          <a:lstStyle/>
          <a:p>
            <a:r>
              <a:rPr lang="zh-CN" altLang="en-US" sz="2400" b="1">
                <a:sym typeface="+mn-ea"/>
              </a:rPr>
              <a:t>基于</a:t>
            </a:r>
            <a:r>
              <a:rPr lang="en-US" altLang="zh-CN" sz="2400" b="1">
                <a:sym typeface="+mn-ea"/>
              </a:rPr>
              <a:t>Risc-V</a:t>
            </a:r>
            <a:r>
              <a:rPr lang="zh-CN" altLang="en-US" sz="2400" b="1">
                <a:sym typeface="+mn-ea"/>
              </a:rPr>
              <a:t>的读出测试板</a:t>
            </a:r>
            <a:endParaRPr lang="zh-CN" altLang="en-US" sz="2400" b="1">
              <a:sym typeface="+mn-ea"/>
            </a:endParaRPr>
          </a:p>
        </p:txBody>
      </p:sp>
      <p:sp>
        <p:nvSpPr>
          <p:cNvPr id="3" name="文本框 2"/>
          <p:cNvSpPr txBox="1"/>
          <p:nvPr/>
        </p:nvSpPr>
        <p:spPr>
          <a:xfrm>
            <a:off x="467995" y="821055"/>
            <a:ext cx="11030585" cy="368300"/>
          </a:xfrm>
          <a:prstGeom prst="rect">
            <a:avLst/>
          </a:prstGeom>
          <a:noFill/>
        </p:spPr>
        <p:txBody>
          <a:bodyPr wrap="square" rtlCol="0">
            <a:spAutoFit/>
          </a:bodyPr>
          <a:lstStyle/>
          <a:p>
            <a:r>
              <a:rPr lang="zh-CN" altLang="en-US" dirty="0"/>
              <a:t>在</a:t>
            </a:r>
            <a:r>
              <a:rPr lang="en-US" altLang="zh-CN" dirty="0"/>
              <a:t>FPGA</a:t>
            </a:r>
            <a:r>
              <a:rPr lang="zh-CN" altLang="en-US" dirty="0"/>
              <a:t>开发板上搭载</a:t>
            </a:r>
            <a:r>
              <a:rPr lang="en-US" altLang="zh-CN" dirty="0" err="1"/>
              <a:t>Risc</a:t>
            </a:r>
            <a:r>
              <a:rPr lang="en-US" altLang="zh-CN" dirty="0"/>
              <a:t>-V</a:t>
            </a:r>
            <a:r>
              <a:rPr lang="zh-CN" altLang="en-US" dirty="0"/>
              <a:t>软核，用于硅探测器数据读出和测试，并熟悉</a:t>
            </a:r>
            <a:r>
              <a:rPr lang="en-US" altLang="zh-CN" dirty="0" err="1"/>
              <a:t>Risc</a:t>
            </a:r>
            <a:r>
              <a:rPr lang="en-US" altLang="zh-CN" dirty="0"/>
              <a:t>-V</a:t>
            </a:r>
            <a:r>
              <a:rPr lang="zh-CN" altLang="en-US" dirty="0"/>
              <a:t>及</a:t>
            </a:r>
            <a:r>
              <a:rPr lang="en-US" altLang="zh-CN" dirty="0"/>
              <a:t>Soc</a:t>
            </a:r>
            <a:r>
              <a:rPr lang="zh-CN" altLang="en-US" dirty="0"/>
              <a:t>开发的相关内容</a:t>
            </a:r>
            <a:endParaRPr lang="zh-CN" altLang="en-US" dirty="0"/>
          </a:p>
        </p:txBody>
      </p:sp>
      <p:pic>
        <p:nvPicPr>
          <p:cNvPr id="5" name="ECB019B1-382A-4266-B25C-5B523AA43C14-1" descr="C:/Users/cuiyu/AppData/Local/Temp/wpp.vBUjhhwpp"/>
          <p:cNvPicPr>
            <a:picLocks noChangeAspect="1"/>
          </p:cNvPicPr>
          <p:nvPr/>
        </p:nvPicPr>
        <p:blipFill>
          <a:blip r:embed="rId2"/>
          <a:stretch>
            <a:fillRect/>
          </a:stretch>
        </p:blipFill>
        <p:spPr>
          <a:xfrm>
            <a:off x="213360" y="2087880"/>
            <a:ext cx="9066530" cy="3829050"/>
          </a:xfrm>
          <a:prstGeom prst="rect">
            <a:avLst/>
          </a:prstGeom>
        </p:spPr>
      </p:pic>
      <p:sp>
        <p:nvSpPr>
          <p:cNvPr id="4" name="文本框 3" descr="7b0a202020202262756c6c6574223a20227b5c2263617465676f727949645c223a5c225c222c5c2274656d706c61746549645c223a32303233313537397d220a7d0a"/>
          <p:cNvSpPr txBox="1"/>
          <p:nvPr/>
        </p:nvSpPr>
        <p:spPr>
          <a:xfrm>
            <a:off x="9248775" y="2032635"/>
            <a:ext cx="2867660" cy="4523105"/>
          </a:xfrm>
          <a:prstGeom prst="rect">
            <a:avLst/>
          </a:prstGeom>
          <a:noFill/>
        </p:spPr>
        <p:txBody>
          <a:bodyPr wrap="square" rtlCol="0">
            <a:spAutoFit/>
          </a:bodyPr>
          <a:lstStyle/>
          <a:p>
            <a:r>
              <a:rPr lang="zh-CN" altLang="en-US" sz="1600" b="1" dirty="0">
                <a:sym typeface="+mn-ea"/>
              </a:rPr>
              <a:t>读出测试板已完成工作</a:t>
            </a:r>
            <a:endParaRPr lang="zh-CN" altLang="en-US" sz="1600" b="1" dirty="0"/>
          </a:p>
          <a:p>
            <a:pPr marL="285750" indent="-285750">
              <a:buFont typeface="Wingdings" panose="05000000000000000000" charset="0"/>
              <a:buChar char="ü"/>
            </a:pPr>
            <a:r>
              <a:rPr lang="en-US" altLang="zh-CN" sz="1600" dirty="0">
                <a:sym typeface="+mn-ea"/>
              </a:rPr>
              <a:t>Tiny-</a:t>
            </a:r>
            <a:r>
              <a:rPr lang="en-US" altLang="zh-CN" sz="1600" dirty="0" err="1">
                <a:sym typeface="+mn-ea"/>
              </a:rPr>
              <a:t>Riscv</a:t>
            </a:r>
            <a:r>
              <a:rPr lang="zh-CN" altLang="en-US" sz="1600" dirty="0">
                <a:sym typeface="+mn-ea"/>
              </a:rPr>
              <a:t>上板验证</a:t>
            </a:r>
            <a:endParaRPr lang="en-US" altLang="zh-CN" sz="1600" dirty="0"/>
          </a:p>
          <a:p>
            <a:pPr marL="285750" indent="-285750">
              <a:buFont typeface="Wingdings" panose="05000000000000000000" charset="0"/>
              <a:buChar char="ü"/>
            </a:pPr>
            <a:r>
              <a:rPr lang="en-US" altLang="zh-CN" sz="1600" dirty="0">
                <a:sym typeface="+mn-ea"/>
              </a:rPr>
              <a:t>GPIO</a:t>
            </a:r>
            <a:r>
              <a:rPr lang="zh-CN" altLang="en-US" sz="1600" dirty="0">
                <a:sym typeface="+mn-ea"/>
              </a:rPr>
              <a:t>拓展</a:t>
            </a:r>
            <a:endParaRPr lang="zh-CN" altLang="en-US" sz="1600" dirty="0"/>
          </a:p>
          <a:p>
            <a:pPr marL="285750" indent="-285750">
              <a:buFont typeface="Wingdings" panose="05000000000000000000" charset="0"/>
              <a:buChar char="ü"/>
            </a:pPr>
            <a:r>
              <a:rPr lang="zh-CN" altLang="en-US" sz="1600" dirty="0">
                <a:sym typeface="+mn-ea"/>
              </a:rPr>
              <a:t>动态</a:t>
            </a:r>
            <a:r>
              <a:rPr lang="en-US" altLang="zh-CN" sz="1600" dirty="0">
                <a:sym typeface="+mn-ea"/>
              </a:rPr>
              <a:t>PLL</a:t>
            </a:r>
            <a:r>
              <a:rPr lang="zh-CN" altLang="en-US" sz="1600" dirty="0">
                <a:sym typeface="+mn-ea"/>
              </a:rPr>
              <a:t>时钟</a:t>
            </a:r>
            <a:endParaRPr lang="zh-CN" altLang="en-US" sz="1600" dirty="0"/>
          </a:p>
          <a:p>
            <a:pPr marL="285750" indent="-285750">
              <a:buFont typeface="Wingdings" panose="05000000000000000000" charset="0"/>
              <a:buChar char="ü"/>
            </a:pPr>
            <a:r>
              <a:rPr lang="en-US" altLang="zh-CN" sz="1600" dirty="0">
                <a:sym typeface="+mn-ea"/>
              </a:rPr>
              <a:t>DDR3</a:t>
            </a:r>
            <a:endParaRPr lang="en-US" altLang="zh-CN" sz="1600" dirty="0"/>
          </a:p>
          <a:p>
            <a:pPr marL="285750" indent="-285750">
              <a:buFont typeface="Wingdings" panose="05000000000000000000" charset="0"/>
              <a:buChar char="ü"/>
            </a:pPr>
            <a:r>
              <a:rPr lang="en-US" altLang="zh-CN" sz="1600" dirty="0">
                <a:sym typeface="+mn-ea"/>
              </a:rPr>
              <a:t>UDP</a:t>
            </a:r>
            <a:endParaRPr lang="en-US" altLang="zh-CN" sz="1600" dirty="0"/>
          </a:p>
          <a:p>
            <a:pPr marL="285750" indent="-285750">
              <a:buFont typeface="Wingdings" panose="05000000000000000000" charset="0"/>
              <a:buChar char="ü"/>
            </a:pPr>
            <a:r>
              <a:rPr lang="zh-CN" altLang="en-US" sz="1600" dirty="0">
                <a:sym typeface="+mn-ea"/>
              </a:rPr>
              <a:t>上位机</a:t>
            </a:r>
            <a:r>
              <a:rPr lang="en-US" altLang="zh-CN" sz="1600" dirty="0">
                <a:sym typeface="+mn-ea"/>
              </a:rPr>
              <a:t>     </a:t>
            </a:r>
            <a:endParaRPr lang="en-US" altLang="zh-CN" sz="1600" dirty="0">
              <a:sym typeface="+mn-ea"/>
            </a:endParaRPr>
          </a:p>
          <a:p>
            <a:pPr indent="0">
              <a:buFont typeface="Wingdings" panose="05000000000000000000" charset="0"/>
              <a:buNone/>
            </a:pPr>
            <a:r>
              <a:rPr lang="en-US" altLang="zh-CN" sz="1600" dirty="0">
                <a:sym typeface="+mn-ea"/>
              </a:rPr>
              <a:t>------</a:t>
            </a:r>
            <a:r>
              <a:rPr lang="zh-CN" altLang="en-US" sz="1600" dirty="0">
                <a:sym typeface="+mn-ea"/>
              </a:rPr>
              <a:t>初步实现读出功能</a:t>
            </a:r>
            <a:r>
              <a:rPr lang="en-US" altLang="zh-CN" sz="1600" dirty="0">
                <a:sym typeface="+mn-ea"/>
              </a:rPr>
              <a:t>------</a:t>
            </a:r>
            <a:endParaRPr lang="zh-CN" altLang="en-US" sz="1600" dirty="0">
              <a:sym typeface="+mn-ea"/>
            </a:endParaRPr>
          </a:p>
          <a:p>
            <a:pPr marL="285750" indent="-285750">
              <a:buFont typeface="Wingdings" panose="05000000000000000000" charset="0"/>
              <a:buChar char="ü"/>
            </a:pPr>
            <a:endParaRPr lang="zh-CN" altLang="en-US" sz="1600" dirty="0">
              <a:sym typeface="+mn-ea"/>
            </a:endParaRPr>
          </a:p>
          <a:p>
            <a:pPr indent="0">
              <a:buFont typeface="Wingdings" panose="05000000000000000000" charset="0"/>
              <a:buNone/>
            </a:pPr>
            <a:r>
              <a:rPr lang="zh-CN" altLang="en-US" sz="1600" b="1" dirty="0">
                <a:sym typeface="+mn-ea"/>
              </a:rPr>
              <a:t>后续计划</a:t>
            </a:r>
            <a:endParaRPr lang="zh-CN" altLang="en-US" sz="1600" b="1" dirty="0">
              <a:sym typeface="+mn-ea"/>
            </a:endParaRPr>
          </a:p>
          <a:p>
            <a:pPr marL="285750" indent="-285750">
              <a:buFont typeface="Wingdings" panose="05000000000000000000" charset="0"/>
              <a:buChar char="p"/>
            </a:pPr>
            <a:r>
              <a:rPr lang="zh-CN" altLang="en-US" sz="1600" dirty="0">
                <a:sym typeface="+mn-ea"/>
              </a:rPr>
              <a:t>完成硅探测器的读出测试</a:t>
            </a:r>
            <a:endParaRPr lang="zh-CN" altLang="en-US" sz="1600" dirty="0">
              <a:sym typeface="+mn-ea"/>
            </a:endParaRPr>
          </a:p>
          <a:p>
            <a:pPr marL="285750" indent="-285750">
              <a:buFont typeface="Wingdings" panose="05000000000000000000" charset="0"/>
              <a:buChar char="p"/>
            </a:pPr>
            <a:r>
              <a:rPr lang="zh-CN" altLang="en-US" sz="1600" dirty="0">
                <a:sym typeface="+mn-ea"/>
              </a:rPr>
              <a:t>更换到</a:t>
            </a:r>
            <a:r>
              <a:rPr lang="en-US" altLang="zh-CN" sz="1600" dirty="0">
                <a:sym typeface="+mn-ea"/>
              </a:rPr>
              <a:t>PULP</a:t>
            </a:r>
            <a:r>
              <a:rPr lang="zh-CN" altLang="en-US" sz="1600" dirty="0">
                <a:sym typeface="+mn-ea"/>
              </a:rPr>
              <a:t>综合平台</a:t>
            </a:r>
            <a:endParaRPr lang="en-US" altLang="zh-CN" sz="1600" dirty="0">
              <a:sym typeface="+mn-ea"/>
            </a:endParaRPr>
          </a:p>
          <a:p>
            <a:r>
              <a:rPr lang="zh-CN" altLang="en-US" sz="1600" dirty="0">
                <a:sym typeface="+mn-ea"/>
              </a:rPr>
              <a:t>（计划将</a:t>
            </a:r>
            <a:r>
              <a:rPr lang="en-US" altLang="zh-CN" sz="1600" dirty="0" err="1">
                <a:sym typeface="+mn-ea"/>
              </a:rPr>
              <a:t>Risc</a:t>
            </a:r>
            <a:r>
              <a:rPr lang="en-US" altLang="zh-CN" sz="1600" dirty="0">
                <a:sym typeface="+mn-ea"/>
              </a:rPr>
              <a:t>-V</a:t>
            </a:r>
            <a:r>
              <a:rPr lang="zh-CN" altLang="en-US" sz="1600" dirty="0">
                <a:sym typeface="+mn-ea"/>
              </a:rPr>
              <a:t>核心从</a:t>
            </a:r>
            <a:r>
              <a:rPr lang="en-US" altLang="zh-CN" sz="1600" dirty="0">
                <a:sym typeface="+mn-ea"/>
              </a:rPr>
              <a:t>Tiny</a:t>
            </a:r>
            <a:r>
              <a:rPr lang="zh-CN" altLang="en-US" sz="1600" dirty="0">
                <a:sym typeface="+mn-ea"/>
              </a:rPr>
              <a:t>换到</a:t>
            </a:r>
            <a:r>
              <a:rPr lang="en-US" altLang="zh-CN" sz="1600" dirty="0">
                <a:sym typeface="+mn-ea"/>
              </a:rPr>
              <a:t>Ibex</a:t>
            </a:r>
            <a:r>
              <a:rPr lang="zh-CN" altLang="en-US" sz="1600" dirty="0">
                <a:sym typeface="+mn-ea"/>
              </a:rPr>
              <a:t>）</a:t>
            </a:r>
            <a:r>
              <a:rPr lang="en-US" altLang="zh-CN" sz="1600" dirty="0">
                <a:sym typeface="+mn-ea"/>
              </a:rPr>
              <a:t> </a:t>
            </a:r>
            <a:endParaRPr lang="en-US" altLang="zh-CN" sz="1600" dirty="0">
              <a:sym typeface="+mn-ea"/>
            </a:endParaRPr>
          </a:p>
          <a:p>
            <a:pPr marL="285750" indent="-285750">
              <a:buFont typeface="Wingdings" panose="05000000000000000000" charset="0"/>
              <a:buChar char="p"/>
            </a:pPr>
            <a:r>
              <a:rPr lang="zh-CN" altLang="en-US" sz="1600" dirty="0">
                <a:solidFill>
                  <a:schemeClr val="tx1"/>
                </a:solidFill>
                <a:sym typeface="+mn-ea"/>
              </a:rPr>
              <a:t>完善模拟电路模块</a:t>
            </a:r>
            <a:endParaRPr lang="zh-CN" altLang="en-US" sz="1600" dirty="0">
              <a:solidFill>
                <a:schemeClr val="tx1"/>
              </a:solidFill>
              <a:sym typeface="+mn-ea"/>
            </a:endParaRPr>
          </a:p>
          <a:p>
            <a:pPr marL="285750" indent="-285750">
              <a:buFont typeface="Wingdings" panose="05000000000000000000" charset="0"/>
              <a:buChar char="p"/>
            </a:pPr>
            <a:r>
              <a:rPr lang="en-US" altLang="zh-CN" sz="1600" dirty="0">
                <a:solidFill>
                  <a:schemeClr val="tx1"/>
                </a:solidFill>
                <a:sym typeface="+mn-ea"/>
              </a:rPr>
              <a:t>FMC</a:t>
            </a:r>
            <a:endParaRPr lang="en-US" altLang="zh-CN" sz="1600" dirty="0">
              <a:solidFill>
                <a:schemeClr val="tx1"/>
              </a:solidFill>
              <a:sym typeface="+mn-ea"/>
            </a:endParaRPr>
          </a:p>
          <a:p>
            <a:pPr marL="285750" indent="-285750">
              <a:buFont typeface="Wingdings" panose="05000000000000000000" charset="0"/>
              <a:buChar char="p"/>
            </a:pPr>
            <a:r>
              <a:rPr lang="en-US" altLang="zh-CN" sz="1600" dirty="0">
                <a:solidFill>
                  <a:schemeClr val="tx1"/>
                </a:solidFill>
                <a:sym typeface="+mn-ea"/>
              </a:rPr>
              <a:t>Linux</a:t>
            </a:r>
            <a:endParaRPr lang="en-US" altLang="zh-CN" sz="1600" dirty="0">
              <a:solidFill>
                <a:schemeClr val="tx1"/>
              </a:solidFill>
              <a:sym typeface="+mn-ea"/>
            </a:endParaRPr>
          </a:p>
          <a:p>
            <a:pPr marL="285750" indent="-285750">
              <a:buFont typeface="Wingdings" panose="05000000000000000000" charset="0"/>
              <a:buChar char="p"/>
            </a:pPr>
            <a:r>
              <a:rPr lang="en-US" altLang="zh-CN" sz="1600" dirty="0">
                <a:solidFill>
                  <a:schemeClr val="tx1"/>
                </a:solidFill>
                <a:sym typeface="+mn-ea"/>
              </a:rPr>
              <a:t>......</a:t>
            </a:r>
            <a:endParaRPr lang="en-US" altLang="zh-CN" sz="1600" dirty="0">
              <a:solidFill>
                <a:schemeClr val="tx1"/>
              </a:solidFill>
              <a:sym typeface="+mn-ea"/>
            </a:endParaRPr>
          </a:p>
        </p:txBody>
      </p:sp>
      <p:sp>
        <p:nvSpPr>
          <p:cNvPr id="6" name="文本框 5"/>
          <p:cNvSpPr txBox="1"/>
          <p:nvPr/>
        </p:nvSpPr>
        <p:spPr>
          <a:xfrm>
            <a:off x="1783080" y="5817870"/>
            <a:ext cx="7299960" cy="368300"/>
          </a:xfrm>
          <a:prstGeom prst="rect">
            <a:avLst/>
          </a:prstGeom>
          <a:noFill/>
        </p:spPr>
        <p:txBody>
          <a:bodyPr wrap="square" rtlCol="0">
            <a:spAutoFit/>
          </a:bodyPr>
          <a:lstStyle/>
          <a:p>
            <a:pPr algn="ctr"/>
            <a:r>
              <a:rPr lang="zh-CN" altLang="en-US"/>
              <a:t>读出测试板功能框架示意图</a:t>
            </a:r>
            <a:endParaRPr lang="zh-CN" altLang="en-US"/>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pic>
        <p:nvPicPr>
          <p:cNvPr id="5" name="图片 4"/>
          <p:cNvPicPr/>
          <p:nvPr/>
        </p:nvPicPr>
        <p:blipFill>
          <a:blip r:embed="rId1">
            <a:clrChange>
              <a:clrFrom>
                <a:srgbClr val="FAFAFA">
                  <a:alpha val="100000"/>
                </a:srgbClr>
              </a:clrFrom>
              <a:clrTo>
                <a:srgbClr val="FAFAFA">
                  <a:alpha val="100000"/>
                  <a:alpha val="0"/>
                </a:srgbClr>
              </a:clrTo>
            </a:clrChange>
          </a:blip>
          <a:stretch>
            <a:fillRect/>
          </a:stretch>
        </p:blipFill>
        <p:spPr>
          <a:xfrm>
            <a:off x="165100" y="2127885"/>
            <a:ext cx="6442710" cy="4019550"/>
          </a:xfrm>
          <a:prstGeom prst="rect">
            <a:avLst/>
          </a:prstGeom>
        </p:spPr>
      </p:pic>
      <p:pic>
        <p:nvPicPr>
          <p:cNvPr id="6" name="图片 5"/>
          <p:cNvPicPr>
            <a:picLocks noChangeAspect="1"/>
          </p:cNvPicPr>
          <p:nvPr/>
        </p:nvPicPr>
        <p:blipFill>
          <a:blip r:embed="rId2"/>
          <a:stretch>
            <a:fillRect/>
          </a:stretch>
        </p:blipFill>
        <p:spPr>
          <a:xfrm rot="16200000">
            <a:off x="7680960" y="1765935"/>
            <a:ext cx="3670300" cy="4895215"/>
          </a:xfrm>
          <a:prstGeom prst="rect">
            <a:avLst/>
          </a:prstGeom>
        </p:spPr>
      </p:pic>
      <p:sp>
        <p:nvSpPr>
          <p:cNvPr id="15" name="标题 14"/>
          <p:cNvSpPr>
            <a:spLocks noGrp="1"/>
          </p:cNvSpPr>
          <p:nvPr>
            <p:ph type="title" idx="4294967295"/>
            <p:custDataLst>
              <p:tags r:id="rId3"/>
            </p:custDataLst>
          </p:nvPr>
        </p:nvSpPr>
        <p:spPr>
          <a:xfrm>
            <a:off x="0" y="0"/>
            <a:ext cx="7282180" cy="705485"/>
          </a:xfrm>
        </p:spPr>
        <p:txBody>
          <a:bodyPr>
            <a:normAutofit/>
          </a:bodyPr>
          <a:lstStyle/>
          <a:p>
            <a:r>
              <a:rPr lang="zh-CN" altLang="en-US" sz="2400" b="1"/>
              <a:t>读出测试板：软核</a:t>
            </a:r>
            <a:r>
              <a:rPr lang="en-US" altLang="zh-CN" sz="2400" b="1"/>
              <a:t>—Tiny Riscv</a:t>
            </a:r>
            <a:endParaRPr lang="zh-CN" altLang="en-US" sz="2400" b="1"/>
          </a:p>
        </p:txBody>
      </p:sp>
      <p:sp>
        <p:nvSpPr>
          <p:cNvPr id="8" name="文本框 7"/>
          <p:cNvSpPr txBox="1"/>
          <p:nvPr/>
        </p:nvSpPr>
        <p:spPr>
          <a:xfrm>
            <a:off x="609600" y="781050"/>
            <a:ext cx="10909300" cy="1476375"/>
          </a:xfrm>
          <a:prstGeom prst="rect">
            <a:avLst/>
          </a:prstGeom>
          <a:noFill/>
        </p:spPr>
        <p:txBody>
          <a:bodyPr wrap="square" rtlCol="0">
            <a:spAutoFit/>
          </a:bodyPr>
          <a:lstStyle/>
          <a:p>
            <a:r>
              <a:rPr lang="zh-CN" altLang="en-US"/>
              <a:t>支持</a:t>
            </a:r>
            <a:r>
              <a:rPr lang="en-US" altLang="zh-CN"/>
              <a:t>RV32IM</a:t>
            </a:r>
            <a:r>
              <a:rPr lang="zh-CN" altLang="en-US"/>
              <a:t>指令集；</a:t>
            </a:r>
            <a:endParaRPr lang="zh-CN" altLang="en-US"/>
          </a:p>
          <a:p>
            <a:r>
              <a:rPr lang="zh-CN" altLang="en-US"/>
              <a:t>采用三级流水线</a:t>
            </a:r>
            <a:endParaRPr lang="zh-CN" altLang="en-US"/>
          </a:p>
          <a:p>
            <a:r>
              <a:rPr lang="zh-CN" altLang="en-US"/>
              <a:t>支持</a:t>
            </a:r>
            <a:r>
              <a:rPr lang="en-US" altLang="zh-CN"/>
              <a:t>JTAG</a:t>
            </a:r>
            <a:r>
              <a:rPr lang="zh-CN" altLang="en-US"/>
              <a:t>，可以通过</a:t>
            </a:r>
            <a:r>
              <a:rPr lang="en-US" altLang="zh-CN"/>
              <a:t>openocd</a:t>
            </a:r>
            <a:r>
              <a:rPr lang="zh-CN" altLang="en-US"/>
              <a:t>读写内存</a:t>
            </a:r>
            <a:r>
              <a:rPr lang="en-US" altLang="zh-CN"/>
              <a:t>(</a:t>
            </a:r>
            <a:r>
              <a:rPr lang="zh-CN" altLang="en-US"/>
              <a:t>在线更新程序</a:t>
            </a:r>
            <a:r>
              <a:rPr lang="en-US" altLang="zh-CN"/>
              <a:t>)</a:t>
            </a:r>
            <a:r>
              <a:rPr lang="zh-CN" altLang="en-US"/>
              <a:t>；</a:t>
            </a:r>
            <a:endParaRPr lang="zh-CN" altLang="en-US"/>
          </a:p>
          <a:p>
            <a:r>
              <a:rPr lang="zh-CN" altLang="en-US"/>
              <a:t>支持中断、</a:t>
            </a:r>
            <a:r>
              <a:rPr lang="en-US" altLang="zh-CN">
                <a:sym typeface="+mn-ea"/>
              </a:rPr>
              <a:t>FreeRTOS</a:t>
            </a:r>
            <a:r>
              <a:rPr lang="zh-CN" altLang="en-US"/>
              <a:t>；</a:t>
            </a:r>
            <a:endParaRPr lang="zh-CN" altLang="en-US"/>
          </a:p>
          <a:p>
            <a:r>
              <a:rPr lang="zh-CN" altLang="en-US"/>
              <a:t>支持通过</a:t>
            </a:r>
            <a:r>
              <a:rPr lang="en-US" altLang="zh-CN"/>
              <a:t>UART</a:t>
            </a:r>
            <a:r>
              <a:rPr lang="zh-CN" altLang="en-US"/>
              <a:t>更新程序；</a:t>
            </a:r>
            <a:endParaRPr lang="zh-CN" altLang="en-US"/>
          </a:p>
        </p:txBody>
      </p:sp>
      <p:sp>
        <p:nvSpPr>
          <p:cNvPr id="9" name="文本框 8"/>
          <p:cNvSpPr txBox="1"/>
          <p:nvPr/>
        </p:nvSpPr>
        <p:spPr>
          <a:xfrm>
            <a:off x="1028700" y="6140450"/>
            <a:ext cx="5016500" cy="368300"/>
          </a:xfrm>
          <a:prstGeom prst="rect">
            <a:avLst/>
          </a:prstGeom>
          <a:noFill/>
        </p:spPr>
        <p:txBody>
          <a:bodyPr wrap="square" rtlCol="0">
            <a:spAutoFit/>
          </a:bodyPr>
          <a:lstStyle/>
          <a:p>
            <a:pPr algn="ctr"/>
            <a:r>
              <a:rPr lang="en-US" altLang="zh-CN"/>
              <a:t>Tiny-Riscv</a:t>
            </a:r>
            <a:r>
              <a:rPr lang="zh-CN" altLang="en-US"/>
              <a:t>架构</a:t>
            </a:r>
            <a:endParaRPr lang="zh-CN" altLang="en-US"/>
          </a:p>
        </p:txBody>
      </p:sp>
      <p:sp>
        <p:nvSpPr>
          <p:cNvPr id="10" name="文本框 9"/>
          <p:cNvSpPr txBox="1"/>
          <p:nvPr/>
        </p:nvSpPr>
        <p:spPr>
          <a:xfrm>
            <a:off x="6947535" y="6140450"/>
            <a:ext cx="5016500" cy="368300"/>
          </a:xfrm>
          <a:prstGeom prst="rect">
            <a:avLst/>
          </a:prstGeom>
          <a:noFill/>
        </p:spPr>
        <p:txBody>
          <a:bodyPr wrap="square" rtlCol="0">
            <a:spAutoFit/>
          </a:bodyPr>
          <a:lstStyle/>
          <a:p>
            <a:pPr algn="ctr"/>
            <a:r>
              <a:rPr lang="en-US" altLang="zh-CN"/>
              <a:t>Xlinx Arty7</a:t>
            </a:r>
            <a:r>
              <a:rPr lang="zh-CN" altLang="en-US"/>
              <a:t>开发板</a:t>
            </a:r>
            <a:endParaRPr lang="zh-CN" altLang="en-US"/>
          </a:p>
        </p:txBody>
      </p:sp>
      <p:sp>
        <p:nvSpPr>
          <p:cNvPr id="2" name="文本框 1"/>
          <p:cNvSpPr txBox="1"/>
          <p:nvPr/>
        </p:nvSpPr>
        <p:spPr>
          <a:xfrm>
            <a:off x="6446520" y="1258570"/>
            <a:ext cx="5669915" cy="521970"/>
          </a:xfrm>
          <a:prstGeom prst="rect">
            <a:avLst/>
          </a:prstGeom>
          <a:noFill/>
        </p:spPr>
        <p:txBody>
          <a:bodyPr wrap="square" rtlCol="0">
            <a:spAutoFit/>
          </a:bodyPr>
          <a:lstStyle/>
          <a:p>
            <a:r>
              <a:rPr lang="en-US" altLang="zh-CN" sz="2800">
                <a:solidFill>
                  <a:srgbClr val="FF2222"/>
                </a:solidFill>
              </a:rPr>
              <a:t>Tiny-Riscv</a:t>
            </a:r>
            <a:r>
              <a:rPr lang="zh-CN" altLang="en-US" sz="2800">
                <a:solidFill>
                  <a:srgbClr val="FF2222"/>
                </a:solidFill>
              </a:rPr>
              <a:t>：文档详细，入门友好</a:t>
            </a:r>
            <a:endParaRPr lang="zh-CN" altLang="en-US" sz="2800">
              <a:solidFill>
                <a:srgbClr val="FF2222"/>
              </a:solidFill>
            </a:endParaRPr>
          </a:p>
        </p:txBody>
      </p:sp>
      <p:sp>
        <p:nvSpPr>
          <p:cNvPr id="3" name="文本框 2"/>
          <p:cNvSpPr txBox="1"/>
          <p:nvPr/>
        </p:nvSpPr>
        <p:spPr>
          <a:xfrm>
            <a:off x="7390130" y="6546215"/>
            <a:ext cx="4808220" cy="306705"/>
          </a:xfrm>
          <a:prstGeom prst="rect">
            <a:avLst/>
          </a:prstGeom>
          <a:noFill/>
        </p:spPr>
        <p:txBody>
          <a:bodyPr wrap="square" rtlCol="0">
            <a:spAutoFit/>
          </a:bodyPr>
          <a:p>
            <a:pPr algn="r"/>
            <a:r>
              <a:rPr lang="en-US" altLang="zh-CN" sz="1400"/>
              <a:t>Tiny-RiscV</a:t>
            </a:r>
            <a:r>
              <a:rPr lang="zh-CN" altLang="en-US" sz="1400"/>
              <a:t>：</a:t>
            </a:r>
            <a:r>
              <a:rPr lang="en-US" altLang="zh-CN" sz="1400"/>
              <a:t>https://gitee.com/liangkangnan/tinyriscv.git</a:t>
            </a:r>
            <a:endParaRPr lang="en-US" altLang="zh-CN" sz="1400"/>
          </a:p>
        </p:txBody>
      </p:sp>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灯片编号占位符 1"/>
          <p:cNvSpPr>
            <a:spLocks noGrp="1"/>
          </p:cNvSpPr>
          <p:nvPr>
            <p:ph type="sldNum" sz="quarter" idx="12"/>
          </p:nvPr>
        </p:nvSpPr>
        <p:spPr/>
        <p:txBody>
          <a:bodyPr/>
          <a:p>
            <a:fld id="{49AE70B2-8BF9-45C0-BB95-33D1B9D3A854}" type="slidenum">
              <a:rPr lang="zh-CN" altLang="en-US" smtClean="0"/>
            </a:fld>
            <a:endParaRPr lang="zh-CN" altLang="en-US"/>
          </a:p>
        </p:txBody>
      </p:sp>
      <p:sp>
        <p:nvSpPr>
          <p:cNvPr id="9" name="标题 8"/>
          <p:cNvSpPr>
            <a:spLocks noGrp="1"/>
          </p:cNvSpPr>
          <p:nvPr>
            <p:ph type="title" idx="4294967295"/>
            <p:custDataLst>
              <p:tags r:id="rId1"/>
            </p:custDataLst>
          </p:nvPr>
        </p:nvSpPr>
        <p:spPr>
          <a:xfrm>
            <a:off x="0" y="0"/>
            <a:ext cx="4470400" cy="705485"/>
          </a:xfrm>
        </p:spPr>
        <p:txBody>
          <a:bodyPr>
            <a:normAutofit/>
          </a:bodyPr>
          <a:p>
            <a:r>
              <a:rPr lang="zh-CN" altLang="en-US" sz="2400" b="1"/>
              <a:t>个人简介</a:t>
            </a:r>
            <a:endParaRPr lang="zh-CN" altLang="en-US" sz="2400" b="1"/>
          </a:p>
        </p:txBody>
      </p:sp>
      <p:sp>
        <p:nvSpPr>
          <p:cNvPr id="3" name="文本框 2"/>
          <p:cNvSpPr txBox="1"/>
          <p:nvPr/>
        </p:nvSpPr>
        <p:spPr>
          <a:xfrm>
            <a:off x="356235" y="705485"/>
            <a:ext cx="11184255" cy="922020"/>
          </a:xfrm>
          <a:prstGeom prst="rect">
            <a:avLst/>
          </a:prstGeom>
          <a:noFill/>
        </p:spPr>
        <p:txBody>
          <a:bodyPr wrap="square" rtlCol="0">
            <a:spAutoFit/>
          </a:bodyPr>
          <a:p>
            <a:r>
              <a:rPr lang="zh-CN" altLang="en-US"/>
              <a:t>本人</a:t>
            </a:r>
            <a:r>
              <a:rPr lang="zh-CN" altLang="en-US"/>
              <a:t>毕业于中国科学院紫金山天文台，硕博期间一直从事硅微条探测器相关模拟、标定、重建工作，先后参与了暗物质粒子探测卫星（</a:t>
            </a:r>
            <a:r>
              <a:rPr lang="en-US" altLang="zh-CN"/>
              <a:t>DAMPE</a:t>
            </a:r>
            <a:r>
              <a:rPr lang="zh-CN" altLang="en-US"/>
              <a:t>）、高能宇宙辐射探测设施（</a:t>
            </a:r>
            <a:r>
              <a:rPr lang="en-US" altLang="zh-CN"/>
              <a:t>HERD</a:t>
            </a:r>
            <a:r>
              <a:rPr lang="zh-CN" altLang="en-US"/>
              <a:t>）、甚大面积伽马射线空间望远镜计划</a:t>
            </a:r>
            <a:r>
              <a:rPr lang="en-US" altLang="zh-CN"/>
              <a:t>(VLAST)</a:t>
            </a:r>
            <a:r>
              <a:rPr lang="zh-CN" altLang="en-US"/>
              <a:t>项目</a:t>
            </a:r>
            <a:endParaRPr lang="zh-CN" altLang="en-US"/>
          </a:p>
        </p:txBody>
      </p:sp>
      <p:sp>
        <p:nvSpPr>
          <p:cNvPr id="4" name="文本框 3"/>
          <p:cNvSpPr txBox="1"/>
          <p:nvPr/>
        </p:nvSpPr>
        <p:spPr>
          <a:xfrm>
            <a:off x="406400" y="1553845"/>
            <a:ext cx="5297170" cy="460375"/>
          </a:xfrm>
          <a:prstGeom prst="rect">
            <a:avLst/>
          </a:prstGeom>
        </p:spPr>
        <p:txBody>
          <a:bodyPr wrap="square">
            <a:spAutoFit/>
          </a:bodyPr>
          <a:p>
            <a:pPr marL="0" indent="298450" algn="just" defTabSz="266700">
              <a:lnSpc>
                <a:spcPct val="100000"/>
              </a:lnSpc>
              <a:spcBef>
                <a:spcPct val="0"/>
              </a:spcBef>
              <a:spcAft>
                <a:spcPct val="0"/>
              </a:spcAft>
            </a:pPr>
            <a:r>
              <a:rPr lang="en-US" altLang="zh-CN" sz="1200" b="1">
                <a:latin typeface="宋体" pitchFamily="2" charset="-122"/>
                <a:ea typeface="宋体" pitchFamily="2" charset="-122"/>
              </a:rPr>
              <a:t>1</a:t>
            </a:r>
            <a:r>
              <a:rPr lang="zh-CN" altLang="en-US" sz="1200" b="1">
                <a:latin typeface="宋体" pitchFamily="2" charset="-122"/>
                <a:ea typeface="宋体" pitchFamily="2" charset="-122"/>
              </a:rPr>
              <a:t>、</a:t>
            </a:r>
            <a:r>
              <a:rPr lang="zh-CN" altLang="en-US" sz="1200">
                <a:latin typeface="宋体" pitchFamily="2" charset="-122"/>
                <a:ea typeface="宋体" pitchFamily="2" charset="-122"/>
              </a:rPr>
              <a:t>负责开发了</a:t>
            </a:r>
            <a:r>
              <a:rPr lang="en-US" altLang="zh-CN" sz="1200">
                <a:latin typeface="Times New Roman" panose="02020503050405090304"/>
                <a:ea typeface="Times New Roman" panose="02020503050405090304"/>
              </a:rPr>
              <a:t>DAMPE</a:t>
            </a:r>
            <a:r>
              <a:rPr lang="zh-CN" altLang="en-US" sz="1200">
                <a:latin typeface="宋体" pitchFamily="2" charset="-122"/>
                <a:ea typeface="宋体" pitchFamily="2" charset="-122"/>
              </a:rPr>
              <a:t>卫星的整体位置校准方法，成功解决了</a:t>
            </a:r>
            <a:r>
              <a:rPr lang="en-US" altLang="zh-CN" sz="1200">
                <a:latin typeface="Times New Roman" panose="02020503050405090304"/>
                <a:ea typeface="Times New Roman" panose="02020503050405090304"/>
              </a:rPr>
              <a:t>DAMPE</a:t>
            </a:r>
            <a:r>
              <a:rPr lang="zh-CN" altLang="en-US" sz="1200">
                <a:latin typeface="宋体" pitchFamily="2" charset="-122"/>
                <a:ea typeface="宋体" pitchFamily="2" charset="-122"/>
              </a:rPr>
              <a:t>合作组原有</a:t>
            </a:r>
            <a:r>
              <a:rPr lang="zh-CN" altLang="en-US" sz="1200">
                <a:latin typeface="Times New Roman" panose="02020503050405090304"/>
                <a:ea typeface="宋体" pitchFamily="2" charset="-122"/>
              </a:rPr>
              <a:t>准直</a:t>
            </a:r>
            <a:r>
              <a:rPr lang="zh-CN" altLang="en-US" sz="1200">
                <a:latin typeface="宋体" pitchFamily="2" charset="-122"/>
                <a:ea typeface="宋体" pitchFamily="2" charset="-122"/>
              </a:rPr>
              <a:t>算法中的径迹偏移及校准算法速度过慢的问题。</a:t>
            </a:r>
            <a:endParaRPr lang="zh-CN" altLang="en-US" sz="1200">
              <a:latin typeface="宋体" pitchFamily="2" charset="-122"/>
              <a:ea typeface="宋体" pitchFamily="2" charset="-122"/>
            </a:endParaRPr>
          </a:p>
        </p:txBody>
      </p:sp>
      <p:pic>
        <p:nvPicPr>
          <p:cNvPr id="5" name="图片 4"/>
          <p:cNvPicPr/>
          <p:nvPr/>
        </p:nvPicPr>
        <p:blipFill>
          <a:blip r:embed="rId2">
            <a:clrChange>
              <a:clrFrom>
                <a:srgbClr val="FEFEFE">
                  <a:alpha val="99608"/>
                </a:srgbClr>
              </a:clrFrom>
              <a:clrTo>
                <a:srgbClr val="FEFEFE">
                  <a:alpha val="99608"/>
                  <a:alpha val="0"/>
                </a:srgbClr>
              </a:clrTo>
            </a:clrChange>
          </a:blip>
          <a:stretch>
            <a:fillRect/>
          </a:stretch>
        </p:blipFill>
        <p:spPr>
          <a:xfrm>
            <a:off x="641350" y="2009299"/>
            <a:ext cx="5258117" cy="1914842"/>
          </a:xfrm>
          <a:prstGeom prst="rect">
            <a:avLst/>
          </a:prstGeom>
        </p:spPr>
      </p:pic>
      <p:sp>
        <p:nvSpPr>
          <p:cNvPr id="6" name="文本框 5"/>
          <p:cNvSpPr txBox="1"/>
          <p:nvPr/>
        </p:nvSpPr>
        <p:spPr>
          <a:xfrm>
            <a:off x="805180" y="3771106"/>
            <a:ext cx="5080000" cy="398780"/>
          </a:xfrm>
          <a:prstGeom prst="rect">
            <a:avLst/>
          </a:prstGeom>
        </p:spPr>
        <p:txBody>
          <a:bodyPr>
            <a:spAutoFit/>
          </a:bodyPr>
          <a:p>
            <a:pPr>
              <a:lnSpc>
                <a:spcPct val="100000"/>
              </a:lnSpc>
            </a:pPr>
            <a:r>
              <a:rPr lang="zh-CN" altLang="en-US" sz="1000">
                <a:latin typeface="宋体" pitchFamily="2" charset="-122"/>
                <a:ea typeface="宋体" pitchFamily="2" charset="-122"/>
              </a:rPr>
              <a:t>图</a:t>
            </a:r>
            <a:r>
              <a:rPr lang="en-US" altLang="zh-CN" sz="1000">
                <a:latin typeface="宋体" pitchFamily="2" charset="-122"/>
                <a:ea typeface="宋体" pitchFamily="2" charset="-122"/>
              </a:rPr>
              <a:t>1</a:t>
            </a:r>
            <a:r>
              <a:rPr lang="zh-CN" altLang="en-US" sz="1000">
                <a:latin typeface="宋体" pitchFamily="2" charset="-122"/>
                <a:ea typeface="宋体" pitchFamily="2" charset="-122"/>
              </a:rPr>
              <a:t>、左、右图分别为</a:t>
            </a:r>
            <a:r>
              <a:rPr lang="zh-CN" altLang="en-US" sz="1000">
                <a:latin typeface="Times New Roman" panose="02020503050405090304"/>
                <a:ea typeface="宋体" pitchFamily="2" charset="-122"/>
              </a:rPr>
              <a:t>准直</a:t>
            </a:r>
            <a:r>
              <a:rPr lang="zh-CN" altLang="en-US" sz="1000">
                <a:latin typeface="宋体" pitchFamily="2" charset="-122"/>
                <a:ea typeface="宋体" pitchFamily="2" charset="-122"/>
              </a:rPr>
              <a:t>前后，不同探测器模块</a:t>
            </a:r>
            <a:r>
              <a:rPr lang="en-US" altLang="zh-CN" sz="1000">
                <a:latin typeface="宋体" pitchFamily="2" charset="-122"/>
                <a:ea typeface="宋体" pitchFamily="2" charset="-122"/>
              </a:rPr>
              <a:t>(</a:t>
            </a:r>
            <a:r>
              <a:rPr lang="en-US" altLang="zh-CN" sz="1000">
                <a:latin typeface="Times New Roman" panose="02020503050405090304"/>
                <a:ea typeface="Times New Roman" panose="02020503050405090304"/>
              </a:rPr>
              <a:t>Sensor</a:t>
            </a:r>
            <a:r>
              <a:rPr lang="en-US" altLang="zh-CN" sz="1000">
                <a:latin typeface="宋体" pitchFamily="2" charset="-122"/>
                <a:ea typeface="宋体" pitchFamily="2" charset="-122"/>
              </a:rPr>
              <a:t>)</a:t>
            </a:r>
            <a:r>
              <a:rPr lang="zh-CN" altLang="en-US" sz="1000">
                <a:latin typeface="宋体" pitchFamily="2" charset="-122"/>
                <a:ea typeface="宋体" pitchFamily="2" charset="-122"/>
              </a:rPr>
              <a:t>的位置残差分布。稳定的残差分布表明很好的消除了原有的位置偏移</a:t>
            </a:r>
            <a:endParaRPr lang="zh-CN" altLang="en-US" sz="1000">
              <a:latin typeface="宋体" pitchFamily="2" charset="-122"/>
              <a:ea typeface="宋体" pitchFamily="2" charset="-122"/>
            </a:endParaRPr>
          </a:p>
        </p:txBody>
      </p:sp>
      <p:sp>
        <p:nvSpPr>
          <p:cNvPr id="7" name="文本框 6"/>
          <p:cNvSpPr txBox="1"/>
          <p:nvPr/>
        </p:nvSpPr>
        <p:spPr>
          <a:xfrm>
            <a:off x="6292215" y="1545590"/>
            <a:ext cx="5304790" cy="460375"/>
          </a:xfrm>
          <a:prstGeom prst="rect">
            <a:avLst/>
          </a:prstGeom>
        </p:spPr>
        <p:txBody>
          <a:bodyPr wrap="square">
            <a:spAutoFit/>
          </a:bodyPr>
          <a:p>
            <a:pPr marL="0" indent="298450" algn="just" defTabSz="266700">
              <a:lnSpc>
                <a:spcPct val="100000"/>
              </a:lnSpc>
              <a:spcBef>
                <a:spcPct val="0"/>
              </a:spcBef>
              <a:spcAft>
                <a:spcPct val="0"/>
              </a:spcAft>
            </a:pPr>
            <a:r>
              <a:rPr lang="en-US" altLang="zh-CN" sz="1200" b="1">
                <a:latin typeface="宋体" pitchFamily="2" charset="-122"/>
                <a:ea typeface="宋体" pitchFamily="2" charset="-122"/>
              </a:rPr>
              <a:t>2</a:t>
            </a:r>
            <a:r>
              <a:rPr lang="zh-CN" altLang="en-US" sz="1200" b="1">
                <a:latin typeface="宋体" pitchFamily="2" charset="-122"/>
                <a:ea typeface="宋体" pitchFamily="2" charset="-122"/>
              </a:rPr>
              <a:t>、</a:t>
            </a:r>
            <a:r>
              <a:rPr lang="zh-CN" altLang="en-US" sz="1200">
                <a:latin typeface="宋体" pitchFamily="2" charset="-122"/>
                <a:ea typeface="宋体" pitchFamily="2" charset="-122"/>
              </a:rPr>
              <a:t>利用</a:t>
            </a:r>
            <a:r>
              <a:rPr lang="en-US" altLang="zh-CN" sz="1200">
                <a:latin typeface="Times New Roman" panose="02020503050405090304"/>
                <a:ea typeface="宋体" pitchFamily="2" charset="-122"/>
              </a:rPr>
              <a:t>Allpix</a:t>
            </a:r>
            <a:r>
              <a:rPr lang="en-US" altLang="zh-CN" sz="1200" baseline="30000">
                <a:latin typeface="Times New Roman" panose="02020503050405090304"/>
                <a:ea typeface="宋体" pitchFamily="2" charset="-122"/>
              </a:rPr>
              <a:t>2</a:t>
            </a:r>
            <a:r>
              <a:rPr lang="zh-CN" altLang="en-US" sz="1200">
                <a:latin typeface="宋体" pitchFamily="2" charset="-122"/>
                <a:ea typeface="宋体" pitchFamily="2" charset="-122"/>
              </a:rPr>
              <a:t>框架实现了</a:t>
            </a:r>
            <a:r>
              <a:rPr lang="en-US" altLang="zh-CN" sz="1200">
                <a:latin typeface="Times New Roman" panose="02020503050405090304"/>
                <a:ea typeface="Times New Roman" panose="02020503050405090304"/>
              </a:rPr>
              <a:t>DAMPE</a:t>
            </a:r>
            <a:r>
              <a:rPr lang="zh-CN" altLang="en-US" sz="1200">
                <a:latin typeface="宋体" pitchFamily="2" charset="-122"/>
                <a:ea typeface="宋体" pitchFamily="2" charset="-122"/>
              </a:rPr>
              <a:t>硅微条探测器的高精度模拟，解决了原有模拟和在轨数据差异较大的问题，同时也为后续半导体项目搭建了平台</a:t>
            </a:r>
            <a:endParaRPr lang="zh-CN" altLang="en-US" sz="1200">
              <a:latin typeface="宋体" pitchFamily="2" charset="-122"/>
              <a:ea typeface="宋体" pitchFamily="2" charset="-122"/>
            </a:endParaRPr>
          </a:p>
        </p:txBody>
      </p:sp>
      <p:pic>
        <p:nvPicPr>
          <p:cNvPr id="8" name="图片 7"/>
          <p:cNvPicPr/>
          <p:nvPr/>
        </p:nvPicPr>
        <p:blipFill>
          <a:blip r:embed="rId3">
            <a:clrChange>
              <a:clrFrom>
                <a:srgbClr val="FEFEFE">
                  <a:alpha val="99608"/>
                </a:srgbClr>
              </a:clrFrom>
              <a:clrTo>
                <a:srgbClr val="FEFEFE">
                  <a:alpha val="99608"/>
                  <a:alpha val="0"/>
                </a:srgbClr>
              </a:clrTo>
            </a:clrChange>
          </a:blip>
          <a:stretch>
            <a:fillRect/>
          </a:stretch>
        </p:blipFill>
        <p:spPr>
          <a:xfrm>
            <a:off x="6348095" y="1930877"/>
            <a:ext cx="5248592" cy="1971992"/>
          </a:xfrm>
          <a:prstGeom prst="rect">
            <a:avLst/>
          </a:prstGeom>
        </p:spPr>
      </p:pic>
      <p:sp>
        <p:nvSpPr>
          <p:cNvPr id="10" name="文本框 9"/>
          <p:cNvSpPr txBox="1"/>
          <p:nvPr/>
        </p:nvSpPr>
        <p:spPr>
          <a:xfrm>
            <a:off x="6544310" y="3799363"/>
            <a:ext cx="5080000" cy="398780"/>
          </a:xfrm>
          <a:prstGeom prst="rect">
            <a:avLst/>
          </a:prstGeom>
        </p:spPr>
        <p:txBody>
          <a:bodyPr>
            <a:spAutoFit/>
          </a:bodyPr>
          <a:p>
            <a:pPr>
              <a:lnSpc>
                <a:spcPct val="100000"/>
              </a:lnSpc>
            </a:pPr>
            <a:r>
              <a:rPr lang="zh-CN" altLang="en-US" sz="1000">
                <a:latin typeface="宋体" pitchFamily="2" charset="-122"/>
                <a:ea typeface="宋体" pitchFamily="2" charset="-122"/>
                <a:sym typeface="+mn-ea"/>
              </a:rPr>
              <a:t>图</a:t>
            </a:r>
            <a:r>
              <a:rPr lang="en-US" altLang="zh-CN" sz="1000">
                <a:latin typeface="宋体" pitchFamily="2" charset="-122"/>
                <a:ea typeface="宋体" pitchFamily="2" charset="-122"/>
                <a:sym typeface="+mn-ea"/>
              </a:rPr>
              <a:t>2</a:t>
            </a:r>
            <a:r>
              <a:rPr lang="zh-CN" altLang="en-US" sz="1000">
                <a:latin typeface="宋体" pitchFamily="2" charset="-122"/>
                <a:ea typeface="宋体" pitchFamily="2" charset="-122"/>
                <a:sym typeface="+mn-ea"/>
              </a:rPr>
              <a:t>、</a:t>
            </a:r>
            <a:r>
              <a:rPr lang="zh-CN" altLang="en-US" sz="1000">
                <a:latin typeface="宋体" pitchFamily="2" charset="-122"/>
                <a:ea typeface="宋体" pitchFamily="2" charset="-122"/>
              </a:rPr>
              <a:t>垂直入射的氦</a:t>
            </a:r>
            <a:r>
              <a:rPr lang="en-US" altLang="zh-CN" sz="1000">
                <a:latin typeface="宋体" pitchFamily="2" charset="-122"/>
                <a:ea typeface="宋体" pitchFamily="2" charset="-122"/>
              </a:rPr>
              <a:t>MIP</a:t>
            </a:r>
            <a:r>
              <a:rPr lang="zh-CN" altLang="en-US" sz="1000">
                <a:latin typeface="宋体" pitchFamily="2" charset="-122"/>
                <a:ea typeface="宋体" pitchFamily="2" charset="-122"/>
              </a:rPr>
              <a:t>（最小电离粒子）信号簇宽度的在轨数据和模拟数据之间的比较。红色的线条为该工作的结果，相比于原有结果和数据更加吻合。</a:t>
            </a:r>
            <a:endParaRPr lang="zh-CN" altLang="en-US" sz="1000">
              <a:latin typeface="宋体" pitchFamily="2" charset="-122"/>
              <a:ea typeface="宋体" pitchFamily="2" charset="-122"/>
            </a:endParaRPr>
          </a:p>
        </p:txBody>
      </p:sp>
      <p:grpSp>
        <p:nvGrpSpPr>
          <p:cNvPr id="40" name="组合 39"/>
          <p:cNvGrpSpPr/>
          <p:nvPr/>
        </p:nvGrpSpPr>
        <p:grpSpPr>
          <a:xfrm>
            <a:off x="6291580" y="4280535"/>
            <a:ext cx="5562600" cy="2367280"/>
            <a:chOff x="9908" y="6499"/>
            <a:chExt cx="8760" cy="3728"/>
          </a:xfrm>
        </p:grpSpPr>
        <p:sp>
          <p:nvSpPr>
            <p:cNvPr id="14" name="文本框 13"/>
            <p:cNvSpPr txBox="1"/>
            <p:nvPr/>
          </p:nvSpPr>
          <p:spPr>
            <a:xfrm>
              <a:off x="10195" y="6499"/>
              <a:ext cx="8000" cy="1016"/>
            </a:xfrm>
            <a:prstGeom prst="rect">
              <a:avLst/>
            </a:prstGeom>
          </p:spPr>
          <p:txBody>
            <a:bodyPr>
              <a:spAutoFit/>
            </a:bodyPr>
            <a:p>
              <a:pPr marL="0" indent="0" algn="just" defTabSz="266700">
                <a:lnSpc>
                  <a:spcPct val="100000"/>
                </a:lnSpc>
                <a:spcBef>
                  <a:spcPct val="0"/>
                </a:spcBef>
                <a:spcAft>
                  <a:spcPct val="0"/>
                </a:spcAft>
              </a:pPr>
              <a:r>
                <a:rPr lang="en-US" altLang="zh-CN" sz="1200" b="1">
                  <a:latin typeface="宋体" pitchFamily="2" charset="-122"/>
                  <a:ea typeface="宋体" pitchFamily="2" charset="-122"/>
                </a:rPr>
                <a:t>    4</a:t>
              </a:r>
              <a:r>
                <a:rPr lang="zh-CN" altLang="en-US" sz="1200" b="1">
                  <a:latin typeface="宋体" pitchFamily="2" charset="-122"/>
                  <a:ea typeface="宋体" pitchFamily="2" charset="-122"/>
                </a:rPr>
                <a:t>、</a:t>
              </a:r>
              <a:r>
                <a:rPr lang="zh-CN" altLang="en-US" sz="1200">
                  <a:latin typeface="宋体" pitchFamily="2" charset="-122"/>
                  <a:ea typeface="宋体" pitchFamily="2" charset="-122"/>
                </a:rPr>
                <a:t>负责甚大面积伽马射线空间望远镜计划(VLAST)预研项目的硅微条探测器的测试、数据处理等工作，并多次完成了在CERN进行的束流实验的相关数据处理工作。</a:t>
              </a:r>
              <a:endParaRPr lang="zh-CN" altLang="en-US" sz="1600">
                <a:latin typeface="宋体" pitchFamily="2" charset="-122"/>
                <a:ea typeface="宋体" pitchFamily="2" charset="-122"/>
              </a:endParaRPr>
            </a:p>
          </p:txBody>
        </p:sp>
        <p:grpSp>
          <p:nvGrpSpPr>
            <p:cNvPr id="18" name="组合 17"/>
            <p:cNvGrpSpPr/>
            <p:nvPr/>
          </p:nvGrpSpPr>
          <p:grpSpPr>
            <a:xfrm>
              <a:off x="9908" y="7699"/>
              <a:ext cx="3335" cy="2529"/>
              <a:chOff x="-303" y="5063"/>
              <a:chExt cx="6738" cy="5108"/>
            </a:xfrm>
          </p:grpSpPr>
          <p:pic>
            <p:nvPicPr>
              <p:cNvPr id="19" name="图片 18" descr="/Users/cc/Library/Containers/com.kingsoft.wpsoffice.mac/Data/tmp/picturecompress_20240505134202/output_1.pngoutput_1"/>
              <p:cNvPicPr>
                <a:picLocks noChangeAspect="1"/>
              </p:cNvPicPr>
              <p:nvPr>
                <p:custDataLst>
                  <p:tags r:id="rId4"/>
                </p:custDataLst>
              </p:nvPr>
            </p:nvPicPr>
            <p:blipFill>
              <a:blip r:embed="rId5"/>
              <a:stretch>
                <a:fillRect/>
              </a:stretch>
            </p:blipFill>
            <p:spPr>
              <a:xfrm>
                <a:off x="373" y="5063"/>
                <a:ext cx="5541" cy="4157"/>
              </a:xfrm>
              <a:prstGeom prst="rect">
                <a:avLst/>
              </a:prstGeom>
            </p:spPr>
          </p:pic>
          <p:sp>
            <p:nvSpPr>
              <p:cNvPr id="20" name="文本框 19"/>
              <p:cNvSpPr txBox="1"/>
              <p:nvPr>
                <p:custDataLst>
                  <p:tags r:id="rId6"/>
                </p:custDataLst>
              </p:nvPr>
            </p:nvSpPr>
            <p:spPr>
              <a:xfrm>
                <a:off x="-303" y="9539"/>
                <a:ext cx="6738" cy="632"/>
              </a:xfrm>
              <a:prstGeom prst="rect">
                <a:avLst/>
              </a:prstGeom>
              <a:noFill/>
            </p:spPr>
            <p:txBody>
              <a:bodyPr wrap="square" rtlCol="0" anchor="t">
                <a:noAutofit/>
              </a:bodyPr>
              <a:p>
                <a:pPr algn="ctr"/>
                <a:r>
                  <a:rPr lang="en-US" altLang="zh-CN" sz="1200">
                    <a:latin typeface="微软雅黑" panose="020B0503020204020204" charset="-122"/>
                    <a:ea typeface="微软雅黑" panose="020B0503020204020204" charset="-122"/>
                  </a:rPr>
                  <a:t>2022</a:t>
                </a:r>
                <a:r>
                  <a:rPr lang="zh-CN" altLang="en-US" sz="1200">
                    <a:latin typeface="微软雅黑" panose="020B0503020204020204" charset="-122"/>
                    <a:ea typeface="微软雅黑" panose="020B0503020204020204" charset="-122"/>
                  </a:rPr>
                  <a:t>年束流试验</a:t>
                </a:r>
                <a:endParaRPr lang="zh-CN" altLang="en-US" sz="1200">
                  <a:latin typeface="微软雅黑" panose="020B0503020204020204" charset="-122"/>
                  <a:ea typeface="微软雅黑" panose="020B0503020204020204" charset="-122"/>
                </a:endParaRPr>
              </a:p>
            </p:txBody>
          </p:sp>
        </p:grpSp>
        <p:grpSp>
          <p:nvGrpSpPr>
            <p:cNvPr id="21" name="组合 20"/>
            <p:cNvGrpSpPr/>
            <p:nvPr>
              <p:custDataLst>
                <p:tags r:id="rId7"/>
              </p:custDataLst>
            </p:nvPr>
          </p:nvGrpSpPr>
          <p:grpSpPr>
            <a:xfrm>
              <a:off x="12735" y="7719"/>
              <a:ext cx="3335" cy="2465"/>
              <a:chOff x="5474" y="5029"/>
              <a:chExt cx="6738" cy="4981"/>
            </a:xfrm>
          </p:grpSpPr>
          <p:sp>
            <p:nvSpPr>
              <p:cNvPr id="22" name="文本框 21"/>
              <p:cNvSpPr txBox="1"/>
              <p:nvPr>
                <p:custDataLst>
                  <p:tags r:id="rId8"/>
                </p:custDataLst>
              </p:nvPr>
            </p:nvSpPr>
            <p:spPr>
              <a:xfrm>
                <a:off x="5474" y="9378"/>
                <a:ext cx="6738" cy="632"/>
              </a:xfrm>
              <a:prstGeom prst="rect">
                <a:avLst/>
              </a:prstGeom>
              <a:noFill/>
            </p:spPr>
            <p:txBody>
              <a:bodyPr wrap="square" rtlCol="0" anchor="t">
                <a:noAutofit/>
              </a:bodyPr>
              <a:p>
                <a:pPr algn="ctr"/>
                <a:r>
                  <a:rPr lang="en-US" altLang="zh-CN" sz="1200">
                    <a:latin typeface="微软雅黑" panose="020B0503020204020204" charset="-122"/>
                    <a:ea typeface="微软雅黑" panose="020B0503020204020204" charset="-122"/>
                  </a:rPr>
                  <a:t>2023</a:t>
                </a:r>
                <a:r>
                  <a:rPr lang="zh-CN" altLang="en-US" sz="1200">
                    <a:latin typeface="微软雅黑" panose="020B0503020204020204" charset="-122"/>
                    <a:ea typeface="微软雅黑" panose="020B0503020204020204" charset="-122"/>
                  </a:rPr>
                  <a:t>年</a:t>
                </a:r>
                <a:r>
                  <a:rPr lang="en-US" altLang="zh-CN" sz="1200">
                    <a:latin typeface="微软雅黑" panose="020B0503020204020204" charset="-122"/>
                    <a:ea typeface="微软雅黑" panose="020B0503020204020204" charset="-122"/>
                  </a:rPr>
                  <a:t>VLAST</a:t>
                </a:r>
                <a:r>
                  <a:rPr lang="zh-CN" altLang="en-US" sz="1200">
                    <a:latin typeface="微软雅黑" panose="020B0503020204020204" charset="-122"/>
                    <a:ea typeface="微软雅黑" panose="020B0503020204020204" charset="-122"/>
                  </a:rPr>
                  <a:t>束流试验</a:t>
                </a:r>
                <a:endParaRPr lang="zh-CN" altLang="en-US" sz="1200">
                  <a:latin typeface="微软雅黑" panose="020B0503020204020204" charset="-122"/>
                  <a:ea typeface="微软雅黑" panose="020B0503020204020204" charset="-122"/>
                </a:endParaRPr>
              </a:p>
            </p:txBody>
          </p:sp>
          <p:pic>
            <p:nvPicPr>
              <p:cNvPr id="23" name="图片 22" descr="IMG_20231002_214330"/>
              <p:cNvPicPr>
                <a:picLocks noChangeAspect="1"/>
              </p:cNvPicPr>
              <p:nvPr>
                <p:custDataLst>
                  <p:tags r:id="rId9"/>
                </p:custDataLst>
              </p:nvPr>
            </p:nvPicPr>
            <p:blipFill>
              <a:blip r:embed="rId10"/>
              <a:stretch>
                <a:fillRect/>
              </a:stretch>
            </p:blipFill>
            <p:spPr>
              <a:xfrm>
                <a:off x="6069" y="5029"/>
                <a:ext cx="5494" cy="4121"/>
              </a:xfrm>
              <a:prstGeom prst="rect">
                <a:avLst/>
              </a:prstGeom>
            </p:spPr>
          </p:pic>
        </p:grpSp>
        <p:grpSp>
          <p:nvGrpSpPr>
            <p:cNvPr id="24" name="组合 23"/>
            <p:cNvGrpSpPr/>
            <p:nvPr>
              <p:custDataLst>
                <p:tags r:id="rId11"/>
              </p:custDataLst>
            </p:nvPr>
          </p:nvGrpSpPr>
          <p:grpSpPr>
            <a:xfrm>
              <a:off x="15634" y="7721"/>
              <a:ext cx="3034" cy="2421"/>
              <a:chOff x="11393" y="5072"/>
              <a:chExt cx="6132" cy="4892"/>
            </a:xfrm>
          </p:grpSpPr>
          <p:pic>
            <p:nvPicPr>
              <p:cNvPr id="25" name="图片 24"/>
              <p:cNvPicPr>
                <a:picLocks noChangeAspect="1"/>
              </p:cNvPicPr>
              <p:nvPr>
                <p:custDataLst>
                  <p:tags r:id="rId12"/>
                </p:custDataLst>
              </p:nvPr>
            </p:nvPicPr>
            <p:blipFill>
              <a:blip r:embed="rId13"/>
              <a:stretch>
                <a:fillRect/>
              </a:stretch>
            </p:blipFill>
            <p:spPr>
              <a:xfrm>
                <a:off x="11726" y="5072"/>
                <a:ext cx="5410" cy="4058"/>
              </a:xfrm>
              <a:prstGeom prst="rect">
                <a:avLst/>
              </a:prstGeom>
            </p:spPr>
          </p:pic>
          <p:sp>
            <p:nvSpPr>
              <p:cNvPr id="26" name="文本框 25"/>
              <p:cNvSpPr txBox="1"/>
              <p:nvPr>
                <p:custDataLst>
                  <p:tags r:id="rId14"/>
                </p:custDataLst>
              </p:nvPr>
            </p:nvSpPr>
            <p:spPr>
              <a:xfrm>
                <a:off x="11393" y="9389"/>
                <a:ext cx="6132" cy="575"/>
              </a:xfrm>
              <a:prstGeom prst="rect">
                <a:avLst/>
              </a:prstGeom>
              <a:noFill/>
            </p:spPr>
            <p:txBody>
              <a:bodyPr wrap="square" rtlCol="0" anchor="t">
                <a:noAutofit/>
              </a:bodyPr>
              <a:p>
                <a:pPr algn="ctr"/>
                <a:r>
                  <a:rPr lang="en-US" altLang="zh-CN" sz="1200">
                    <a:latin typeface="微软雅黑" panose="020B0503020204020204" charset="-122"/>
                    <a:ea typeface="微软雅黑" panose="020B0503020204020204" charset="-122"/>
                  </a:rPr>
                  <a:t>2024</a:t>
                </a:r>
                <a:r>
                  <a:rPr lang="zh-CN" altLang="en-US" sz="1200">
                    <a:latin typeface="微软雅黑" panose="020B0503020204020204" charset="-122"/>
                    <a:ea typeface="微软雅黑" panose="020B0503020204020204" charset="-122"/>
                  </a:rPr>
                  <a:t>年</a:t>
                </a:r>
                <a:r>
                  <a:rPr lang="en-US" altLang="zh-CN" sz="1200">
                    <a:latin typeface="微软雅黑" panose="020B0503020204020204" charset="-122"/>
                    <a:ea typeface="微软雅黑" panose="020B0503020204020204" charset="-122"/>
                  </a:rPr>
                  <a:t>VLAST</a:t>
                </a:r>
                <a:r>
                  <a:rPr lang="zh-CN" altLang="en-US" sz="1200">
                    <a:latin typeface="微软雅黑" panose="020B0503020204020204" charset="-122"/>
                    <a:ea typeface="微软雅黑" panose="020B0503020204020204" charset="-122"/>
                  </a:rPr>
                  <a:t>束流试验</a:t>
                </a:r>
                <a:endParaRPr lang="zh-CN" altLang="en-US" sz="1200">
                  <a:latin typeface="微软雅黑" panose="020B0503020204020204" charset="-122"/>
                  <a:ea typeface="微软雅黑" panose="020B0503020204020204" charset="-122"/>
                </a:endParaRPr>
              </a:p>
            </p:txBody>
          </p:sp>
        </p:grpSp>
      </p:grpSp>
      <p:grpSp>
        <p:nvGrpSpPr>
          <p:cNvPr id="39" name="组合 38"/>
          <p:cNvGrpSpPr/>
          <p:nvPr/>
        </p:nvGrpSpPr>
        <p:grpSpPr>
          <a:xfrm>
            <a:off x="514985" y="4278630"/>
            <a:ext cx="5159375" cy="2582743"/>
            <a:chOff x="811" y="6474"/>
            <a:chExt cx="8125" cy="4127"/>
          </a:xfrm>
        </p:grpSpPr>
        <p:sp>
          <p:nvSpPr>
            <p:cNvPr id="11" name="文本框 10"/>
            <p:cNvSpPr txBox="1"/>
            <p:nvPr/>
          </p:nvSpPr>
          <p:spPr>
            <a:xfrm>
              <a:off x="811" y="6474"/>
              <a:ext cx="8000" cy="1031"/>
            </a:xfrm>
            <a:prstGeom prst="rect">
              <a:avLst/>
            </a:prstGeom>
          </p:spPr>
          <p:txBody>
            <a:bodyPr>
              <a:spAutoFit/>
            </a:bodyPr>
            <a:p>
              <a:pPr marL="0" indent="298450" algn="just" defTabSz="266700">
                <a:lnSpc>
                  <a:spcPct val="100000"/>
                </a:lnSpc>
                <a:buClrTx/>
                <a:buSzTx/>
                <a:buFontTx/>
              </a:pPr>
              <a:r>
                <a:rPr lang="en-US" altLang="zh-CN" sz="1200" b="1">
                  <a:latin typeface="宋体" pitchFamily="2" charset="-122"/>
                  <a:ea typeface="宋体" pitchFamily="2" charset="-122"/>
                </a:rPr>
                <a:t>3</a:t>
              </a:r>
              <a:r>
                <a:rPr lang="zh-CN" altLang="en-US" sz="1200" b="1">
                  <a:latin typeface="宋体" pitchFamily="2" charset="-122"/>
                  <a:ea typeface="宋体" pitchFamily="2" charset="-122"/>
                </a:rPr>
                <a:t>、</a:t>
              </a:r>
              <a:r>
                <a:rPr lang="zh-CN" altLang="en-US" sz="1200">
                  <a:latin typeface="宋体" pitchFamily="2" charset="-122"/>
                  <a:ea typeface="宋体" pitchFamily="2" charset="-122"/>
                </a:rPr>
                <a:t>利用高能宇宙辐射探测设施（HERD）项目束流试验数据和SPICE仿真研究了硅微条探测器中共模噪声的来源及其计算方法，为后续半导体探测器项目的共模噪声算法提供了理论基础。</a:t>
              </a:r>
              <a:endParaRPr lang="zh-CN" altLang="en-US" sz="1200">
                <a:latin typeface="宋体" pitchFamily="2" charset="-122"/>
                <a:ea typeface="宋体" pitchFamily="2" charset="-122"/>
              </a:endParaRPr>
            </a:p>
          </p:txBody>
        </p:sp>
        <p:grpSp>
          <p:nvGrpSpPr>
            <p:cNvPr id="27" name="组合 26"/>
            <p:cNvGrpSpPr/>
            <p:nvPr/>
          </p:nvGrpSpPr>
          <p:grpSpPr>
            <a:xfrm>
              <a:off x="1244" y="7580"/>
              <a:ext cx="3879" cy="3021"/>
              <a:chOff x="758" y="2905"/>
              <a:chExt cx="9600" cy="7475"/>
            </a:xfrm>
          </p:grpSpPr>
          <p:sp>
            <p:nvSpPr>
              <p:cNvPr id="28" name="文本框 27"/>
              <p:cNvSpPr txBox="1"/>
              <p:nvPr>
                <p:custDataLst>
                  <p:tags r:id="rId15"/>
                </p:custDataLst>
              </p:nvPr>
            </p:nvSpPr>
            <p:spPr>
              <a:xfrm>
                <a:off x="758" y="8803"/>
                <a:ext cx="9600" cy="1577"/>
              </a:xfrm>
              <a:prstGeom prst="rect">
                <a:avLst/>
              </a:prstGeom>
              <a:noFill/>
            </p:spPr>
            <p:txBody>
              <a:bodyPr wrap="square" rtlCol="0" anchor="t">
                <a:spAutoFit/>
              </a:bodyPr>
              <a:p>
                <a:pPr algn="ctr"/>
                <a:r>
                  <a:rPr lang="zh-CN" altLang="en-US" sz="1000">
                    <a:latin typeface="微软雅黑" panose="020B0503020204020204" charset="-122"/>
                    <a:ea typeface="微软雅黑" panose="020B0503020204020204" charset="-122"/>
                  </a:rPr>
                  <a:t>悬空通道和连接传感器通道共模噪声与电荷关系</a:t>
                </a:r>
                <a:endParaRPr lang="zh-CN" altLang="en-US" sz="1000">
                  <a:latin typeface="微软雅黑" panose="020B0503020204020204" charset="-122"/>
                  <a:ea typeface="微软雅黑" panose="020B0503020204020204" charset="-122"/>
                </a:endParaRPr>
              </a:p>
            </p:txBody>
          </p:sp>
          <p:pic>
            <p:nvPicPr>
              <p:cNvPr id="29" name="图片 28"/>
              <p:cNvPicPr>
                <a:picLocks noChangeAspect="1"/>
              </p:cNvPicPr>
              <p:nvPr>
                <p:custDataLst>
                  <p:tags r:id="rId16"/>
                </p:custDataLst>
              </p:nvPr>
            </p:nvPicPr>
            <p:blipFill>
              <a:blip r:embed="rId17">
                <a:clrChange>
                  <a:clrFrom>
                    <a:srgbClr val="FFFFFF">
                      <a:alpha val="100000"/>
                    </a:srgbClr>
                  </a:clrFrom>
                  <a:clrTo>
                    <a:srgbClr val="FFFFFF">
                      <a:alpha val="100000"/>
                      <a:alpha val="0"/>
                    </a:srgbClr>
                  </a:clrTo>
                </a:clrChange>
              </a:blip>
              <a:stretch>
                <a:fillRect/>
              </a:stretch>
            </p:blipFill>
            <p:spPr>
              <a:xfrm>
                <a:off x="873" y="2905"/>
                <a:ext cx="8819" cy="6244"/>
              </a:xfrm>
              <a:prstGeom prst="rect">
                <a:avLst/>
              </a:prstGeom>
            </p:spPr>
          </p:pic>
        </p:grpSp>
        <p:grpSp>
          <p:nvGrpSpPr>
            <p:cNvPr id="30" name="组合 29"/>
            <p:cNvGrpSpPr/>
            <p:nvPr/>
          </p:nvGrpSpPr>
          <p:grpSpPr>
            <a:xfrm>
              <a:off x="5013" y="7538"/>
              <a:ext cx="3923" cy="2866"/>
              <a:chOff x="9246" y="2740"/>
              <a:chExt cx="9600" cy="7012"/>
            </a:xfrm>
          </p:grpSpPr>
          <p:sp>
            <p:nvSpPr>
              <p:cNvPr id="31" name="文本框 30"/>
              <p:cNvSpPr txBox="1"/>
              <p:nvPr>
                <p:custDataLst>
                  <p:tags r:id="rId18"/>
                </p:custDataLst>
              </p:nvPr>
            </p:nvSpPr>
            <p:spPr>
              <a:xfrm>
                <a:off x="9246" y="8794"/>
                <a:ext cx="9600" cy="958"/>
              </a:xfrm>
              <a:prstGeom prst="rect">
                <a:avLst/>
              </a:prstGeom>
              <a:noFill/>
            </p:spPr>
            <p:txBody>
              <a:bodyPr wrap="square" rtlCol="0" anchor="t">
                <a:spAutoFit/>
              </a:bodyPr>
              <a:p>
                <a:pPr algn="ctr"/>
                <a:r>
                  <a:rPr lang="zh-CN" altLang="en-US" sz="1000">
                    <a:latin typeface="微软雅黑" panose="020B0503020204020204" charset="-122"/>
                    <a:ea typeface="微软雅黑" panose="020B0503020204020204" charset="-122"/>
                  </a:rPr>
                  <a:t>共模噪声与电荷平方的关系</a:t>
                </a:r>
                <a:endParaRPr lang="zh-CN" altLang="en-US" sz="1000">
                  <a:latin typeface="微软雅黑" panose="020B0503020204020204" charset="-122"/>
                  <a:ea typeface="微软雅黑" panose="020B0503020204020204" charset="-122"/>
                </a:endParaRPr>
              </a:p>
            </p:txBody>
          </p:sp>
          <p:pic>
            <p:nvPicPr>
              <p:cNvPr id="32" name="图片 31"/>
              <p:cNvPicPr>
                <a:picLocks noChangeAspect="1"/>
              </p:cNvPicPr>
              <p:nvPr>
                <p:custDataLst>
                  <p:tags r:id="rId19"/>
                </p:custDataLst>
              </p:nvPr>
            </p:nvPicPr>
            <p:blipFill>
              <a:blip r:embed="rId20">
                <a:clrChange>
                  <a:clrFrom>
                    <a:srgbClr val="FFFFFF">
                      <a:alpha val="100000"/>
                    </a:srgbClr>
                  </a:clrFrom>
                  <a:clrTo>
                    <a:srgbClr val="FFFFFF">
                      <a:alpha val="100000"/>
                      <a:alpha val="0"/>
                    </a:srgbClr>
                  </a:clrTo>
                </a:clrChange>
              </a:blip>
              <a:stretch>
                <a:fillRect/>
              </a:stretch>
            </p:blipFill>
            <p:spPr>
              <a:xfrm>
                <a:off x="9828" y="2740"/>
                <a:ext cx="8486" cy="6177"/>
              </a:xfrm>
              <a:prstGeom prst="rect">
                <a:avLst/>
              </a:prstGeom>
            </p:spPr>
          </p:pic>
        </p:grpSp>
      </p:grpSp>
      <p:sp>
        <p:nvSpPr>
          <p:cNvPr id="12" name="文本框 11"/>
          <p:cNvSpPr txBox="1"/>
          <p:nvPr/>
        </p:nvSpPr>
        <p:spPr>
          <a:xfrm>
            <a:off x="1069340" y="1925955"/>
            <a:ext cx="1762125" cy="213995"/>
          </a:xfrm>
          <a:prstGeom prst="rect">
            <a:avLst/>
          </a:prstGeom>
          <a:noFill/>
        </p:spPr>
        <p:txBody>
          <a:bodyPr wrap="square" rtlCol="0">
            <a:spAutoFit/>
          </a:bodyPr>
          <a:p>
            <a:r>
              <a:rPr lang="en-US" altLang="zh-CN" sz="800"/>
              <a:t>doi:</a:t>
            </a:r>
            <a:r>
              <a:rPr lang="zh-CN" altLang="en-US" sz="800"/>
              <a:t>10.1016/j.nima.2022.167670</a:t>
            </a:r>
            <a:endParaRPr lang="zh-CN" altLang="en-US" sz="800"/>
          </a:p>
        </p:txBody>
      </p:sp>
      <p:sp>
        <p:nvSpPr>
          <p:cNvPr id="15" name="文本框 14"/>
          <p:cNvSpPr txBox="1"/>
          <p:nvPr>
            <p:custDataLst>
              <p:tags r:id="rId21"/>
            </p:custDataLst>
          </p:nvPr>
        </p:nvSpPr>
        <p:spPr>
          <a:xfrm>
            <a:off x="6997700" y="1962150"/>
            <a:ext cx="1762125" cy="213995"/>
          </a:xfrm>
          <a:prstGeom prst="rect">
            <a:avLst/>
          </a:prstGeom>
          <a:noFill/>
        </p:spPr>
        <p:txBody>
          <a:bodyPr wrap="square" rtlCol="0">
            <a:spAutoFit/>
          </a:bodyPr>
          <a:p>
            <a:r>
              <a:rPr lang="en-US" altLang="zh-CN" sz="800"/>
              <a:t>doi:10.1016/j.nima.2023.168685</a:t>
            </a:r>
            <a:endParaRPr lang="en-US" altLang="zh-CN" sz="800"/>
          </a:p>
        </p:txBody>
      </p:sp>
      <p:sp>
        <p:nvSpPr>
          <p:cNvPr id="16" name="文本框 15"/>
          <p:cNvSpPr txBox="1"/>
          <p:nvPr>
            <p:custDataLst>
              <p:tags r:id="rId22"/>
            </p:custDataLst>
          </p:nvPr>
        </p:nvSpPr>
        <p:spPr>
          <a:xfrm>
            <a:off x="1140460" y="4846955"/>
            <a:ext cx="1762125" cy="213995"/>
          </a:xfrm>
          <a:prstGeom prst="rect">
            <a:avLst/>
          </a:prstGeom>
          <a:noFill/>
        </p:spPr>
        <p:txBody>
          <a:bodyPr wrap="square" rtlCol="0">
            <a:spAutoFit/>
          </a:bodyPr>
          <a:p>
            <a:r>
              <a:rPr lang="en-US" altLang="zh-CN" sz="800"/>
              <a:t>doi:10.1016/j.nima.2023.168962</a:t>
            </a:r>
            <a:endParaRPr lang="en-US" altLang="zh-CN" sz="800"/>
          </a:p>
        </p:txBody>
      </p:sp>
    </p:spTree>
    <p:custDataLst>
      <p:tags r:id="rId2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4" name="文本框 3"/>
          <p:cNvSpPr txBox="1"/>
          <p:nvPr/>
        </p:nvSpPr>
        <p:spPr>
          <a:xfrm>
            <a:off x="482600" y="718185"/>
            <a:ext cx="10995025" cy="645160"/>
          </a:xfrm>
          <a:prstGeom prst="rect">
            <a:avLst/>
          </a:prstGeom>
          <a:noFill/>
        </p:spPr>
        <p:txBody>
          <a:bodyPr wrap="square" rtlCol="0">
            <a:spAutoFit/>
          </a:bodyPr>
          <a:lstStyle/>
          <a:p>
            <a:r>
              <a:rPr lang="en-US" altLang="zh-CN" dirty="0"/>
              <a:t>Tiny-</a:t>
            </a:r>
            <a:r>
              <a:rPr lang="en-US" altLang="zh-CN" dirty="0" err="1"/>
              <a:t>Riscv</a:t>
            </a:r>
            <a:r>
              <a:rPr lang="zh-CN" altLang="en-US" dirty="0"/>
              <a:t>仅配置有</a:t>
            </a:r>
            <a:r>
              <a:rPr lang="en-US" altLang="zh-CN" dirty="0"/>
              <a:t>2</a:t>
            </a:r>
            <a:r>
              <a:rPr lang="zh-CN" altLang="en-US" dirty="0"/>
              <a:t>个</a:t>
            </a:r>
            <a:r>
              <a:rPr lang="en-US" altLang="zh-CN" dirty="0"/>
              <a:t>GPIO</a:t>
            </a:r>
            <a:r>
              <a:rPr lang="zh-CN" altLang="en-US" dirty="0"/>
              <a:t>口，需要对硬件代码和程序进行修改，将其拓展到足够的数量，目前已完成对硬件的修改，将接口数量参数化</a:t>
            </a:r>
            <a:endParaRPr lang="zh-CN" altLang="en-US" dirty="0"/>
          </a:p>
        </p:txBody>
      </p:sp>
      <p:grpSp>
        <p:nvGrpSpPr>
          <p:cNvPr id="10" name="组合 9"/>
          <p:cNvGrpSpPr/>
          <p:nvPr/>
        </p:nvGrpSpPr>
        <p:grpSpPr>
          <a:xfrm>
            <a:off x="163195" y="1979930"/>
            <a:ext cx="4855845" cy="4142740"/>
            <a:chOff x="850" y="2402"/>
            <a:chExt cx="9604" cy="8193"/>
          </a:xfrm>
        </p:grpSpPr>
        <p:pic>
          <p:nvPicPr>
            <p:cNvPr id="6" name="图片 5"/>
            <p:cNvPicPr>
              <a:picLocks noChangeAspect="1"/>
            </p:cNvPicPr>
            <p:nvPr/>
          </p:nvPicPr>
          <p:blipFill>
            <a:blip r:embed="rId1"/>
            <a:stretch>
              <a:fillRect/>
            </a:stretch>
          </p:blipFill>
          <p:spPr>
            <a:xfrm>
              <a:off x="850" y="2402"/>
              <a:ext cx="3214" cy="8193"/>
            </a:xfrm>
            <a:prstGeom prst="rect">
              <a:avLst/>
            </a:prstGeom>
          </p:spPr>
        </p:pic>
        <p:pic>
          <p:nvPicPr>
            <p:cNvPr id="7" name="图片 6"/>
            <p:cNvPicPr>
              <a:picLocks noChangeAspect="1"/>
            </p:cNvPicPr>
            <p:nvPr/>
          </p:nvPicPr>
          <p:blipFill>
            <a:blip r:embed="rId2"/>
            <a:stretch>
              <a:fillRect/>
            </a:stretch>
          </p:blipFill>
          <p:spPr>
            <a:xfrm>
              <a:off x="5590" y="2483"/>
              <a:ext cx="4864" cy="8113"/>
            </a:xfrm>
            <a:prstGeom prst="rect">
              <a:avLst/>
            </a:prstGeom>
          </p:spPr>
        </p:pic>
        <p:sp>
          <p:nvSpPr>
            <p:cNvPr id="8" name="右箭头 7"/>
            <p:cNvSpPr/>
            <p:nvPr/>
          </p:nvSpPr>
          <p:spPr>
            <a:xfrm>
              <a:off x="4283" y="5425"/>
              <a:ext cx="1028" cy="151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15" name="组合 14"/>
          <p:cNvGrpSpPr/>
          <p:nvPr/>
        </p:nvGrpSpPr>
        <p:grpSpPr>
          <a:xfrm>
            <a:off x="5246370" y="1980565"/>
            <a:ext cx="6661150" cy="4655820"/>
            <a:chOff x="7873" y="3114"/>
            <a:chExt cx="10490" cy="7332"/>
          </a:xfrm>
        </p:grpSpPr>
        <p:pic>
          <p:nvPicPr>
            <p:cNvPr id="11" name="图片 10"/>
            <p:cNvPicPr>
              <a:picLocks noChangeAspect="1"/>
            </p:cNvPicPr>
            <p:nvPr/>
          </p:nvPicPr>
          <p:blipFill>
            <a:blip r:embed="rId3"/>
            <a:stretch>
              <a:fillRect/>
            </a:stretch>
          </p:blipFill>
          <p:spPr>
            <a:xfrm>
              <a:off x="7873" y="3817"/>
              <a:ext cx="4309" cy="4309"/>
            </a:xfrm>
            <a:prstGeom prst="rect">
              <a:avLst/>
            </a:prstGeom>
          </p:spPr>
        </p:pic>
        <p:pic>
          <p:nvPicPr>
            <p:cNvPr id="13" name="图片 12"/>
            <p:cNvPicPr>
              <a:picLocks noChangeAspect="1"/>
            </p:cNvPicPr>
            <p:nvPr/>
          </p:nvPicPr>
          <p:blipFill>
            <a:blip r:embed="rId4"/>
            <a:stretch>
              <a:fillRect/>
            </a:stretch>
          </p:blipFill>
          <p:spPr>
            <a:xfrm>
              <a:off x="13292" y="3114"/>
              <a:ext cx="5071" cy="7332"/>
            </a:xfrm>
            <a:prstGeom prst="rect">
              <a:avLst/>
            </a:prstGeom>
          </p:spPr>
        </p:pic>
        <p:sp>
          <p:nvSpPr>
            <p:cNvPr id="14" name="右箭头 13"/>
            <p:cNvSpPr/>
            <p:nvPr/>
          </p:nvSpPr>
          <p:spPr>
            <a:xfrm>
              <a:off x="12327" y="5371"/>
              <a:ext cx="819" cy="1202"/>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16" name="矩形 15"/>
          <p:cNvSpPr/>
          <p:nvPr/>
        </p:nvSpPr>
        <p:spPr>
          <a:xfrm>
            <a:off x="186690" y="1901190"/>
            <a:ext cx="4902835" cy="4794250"/>
          </a:xfrm>
          <a:prstGeom prst="rect">
            <a:avLst/>
          </a:prstGeom>
          <a:noFill/>
          <a:ln w="38100"/>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文本框 16"/>
          <p:cNvSpPr txBox="1"/>
          <p:nvPr/>
        </p:nvSpPr>
        <p:spPr>
          <a:xfrm>
            <a:off x="80010" y="1532890"/>
            <a:ext cx="1734185" cy="369332"/>
          </a:xfrm>
          <a:prstGeom prst="rect">
            <a:avLst/>
          </a:prstGeom>
          <a:noFill/>
        </p:spPr>
        <p:txBody>
          <a:bodyPr wrap="square" rtlCol="0">
            <a:spAutoFit/>
          </a:bodyPr>
          <a:lstStyle/>
          <a:p>
            <a:r>
              <a:rPr lang="zh-CN" altLang="en-US" dirty="0"/>
              <a:t>硬件部分拓展</a:t>
            </a:r>
            <a:endParaRPr lang="zh-CN" altLang="en-US" dirty="0"/>
          </a:p>
        </p:txBody>
      </p:sp>
      <p:sp>
        <p:nvSpPr>
          <p:cNvPr id="18" name="文本框 17"/>
          <p:cNvSpPr txBox="1"/>
          <p:nvPr/>
        </p:nvSpPr>
        <p:spPr>
          <a:xfrm>
            <a:off x="5126990" y="1532890"/>
            <a:ext cx="1734185" cy="369332"/>
          </a:xfrm>
          <a:prstGeom prst="rect">
            <a:avLst/>
          </a:prstGeom>
          <a:noFill/>
        </p:spPr>
        <p:txBody>
          <a:bodyPr wrap="square" rtlCol="0">
            <a:spAutoFit/>
          </a:bodyPr>
          <a:lstStyle/>
          <a:p>
            <a:r>
              <a:rPr lang="zh-CN" altLang="en-US" dirty="0"/>
              <a:t>软件部分拓展</a:t>
            </a:r>
            <a:endParaRPr lang="zh-CN" altLang="en-US" dirty="0"/>
          </a:p>
        </p:txBody>
      </p:sp>
      <p:sp>
        <p:nvSpPr>
          <p:cNvPr id="19" name="矩形 18"/>
          <p:cNvSpPr/>
          <p:nvPr/>
        </p:nvSpPr>
        <p:spPr>
          <a:xfrm>
            <a:off x="5246370" y="1901190"/>
            <a:ext cx="6815455" cy="4794250"/>
          </a:xfrm>
          <a:prstGeom prst="rect">
            <a:avLst/>
          </a:prstGeom>
          <a:noFill/>
          <a:ln w="38100"/>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标题 14"/>
          <p:cNvSpPr>
            <a:spLocks noGrp="1"/>
          </p:cNvSpPr>
          <p:nvPr>
            <p:custDataLst>
              <p:tags r:id="rId5"/>
            </p:custDataLst>
          </p:nvPr>
        </p:nvSpPr>
        <p:spPr>
          <a:xfrm>
            <a:off x="0" y="0"/>
            <a:ext cx="7282180" cy="705485"/>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400" b="1"/>
              <a:t>读出测试板：</a:t>
            </a:r>
            <a:r>
              <a:rPr lang="en-US" altLang="zh-CN" sz="2400" b="1"/>
              <a:t>GPIO</a:t>
            </a:r>
            <a:r>
              <a:rPr lang="zh-CN" altLang="en-US" sz="2400" b="1"/>
              <a:t>拓展</a:t>
            </a:r>
            <a:endParaRPr lang="zh-CN" altLang="en-US" sz="2400" b="1"/>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pic>
        <p:nvPicPr>
          <p:cNvPr id="7" name="图片 6"/>
          <p:cNvPicPr>
            <a:picLocks noChangeAspect="1"/>
          </p:cNvPicPr>
          <p:nvPr/>
        </p:nvPicPr>
        <p:blipFill>
          <a:blip r:embed="rId1"/>
          <a:stretch>
            <a:fillRect/>
          </a:stretch>
        </p:blipFill>
        <p:spPr>
          <a:xfrm>
            <a:off x="1060450" y="959485"/>
            <a:ext cx="2054225" cy="2969895"/>
          </a:xfrm>
          <a:prstGeom prst="rect">
            <a:avLst/>
          </a:prstGeom>
        </p:spPr>
      </p:pic>
      <p:pic>
        <p:nvPicPr>
          <p:cNvPr id="8" name="图片 7"/>
          <p:cNvPicPr>
            <a:picLocks noChangeAspect="1"/>
          </p:cNvPicPr>
          <p:nvPr/>
        </p:nvPicPr>
        <p:blipFill>
          <a:blip r:embed="rId2"/>
          <a:stretch>
            <a:fillRect/>
          </a:stretch>
        </p:blipFill>
        <p:spPr>
          <a:xfrm>
            <a:off x="4246880" y="979805"/>
            <a:ext cx="2713355" cy="2949575"/>
          </a:xfrm>
          <a:prstGeom prst="rect">
            <a:avLst/>
          </a:prstGeom>
        </p:spPr>
      </p:pic>
      <p:pic>
        <p:nvPicPr>
          <p:cNvPr id="9" name="图片 8"/>
          <p:cNvPicPr>
            <a:picLocks noChangeAspect="1"/>
          </p:cNvPicPr>
          <p:nvPr/>
        </p:nvPicPr>
        <p:blipFill>
          <a:blip r:embed="rId3"/>
          <a:stretch>
            <a:fillRect/>
          </a:stretch>
        </p:blipFill>
        <p:spPr>
          <a:xfrm>
            <a:off x="7701280" y="915035"/>
            <a:ext cx="2125345" cy="3014345"/>
          </a:xfrm>
          <a:prstGeom prst="rect">
            <a:avLst/>
          </a:prstGeom>
        </p:spPr>
      </p:pic>
      <p:sp>
        <p:nvSpPr>
          <p:cNvPr id="11" name="文本框 10"/>
          <p:cNvSpPr txBox="1"/>
          <p:nvPr/>
        </p:nvSpPr>
        <p:spPr>
          <a:xfrm>
            <a:off x="1119505" y="683260"/>
            <a:ext cx="2385695" cy="306705"/>
          </a:xfrm>
          <a:prstGeom prst="rect">
            <a:avLst/>
          </a:prstGeom>
          <a:noFill/>
        </p:spPr>
        <p:txBody>
          <a:bodyPr wrap="square" rtlCol="0">
            <a:spAutoFit/>
          </a:bodyPr>
          <a:lstStyle/>
          <a:p>
            <a:r>
              <a:rPr lang="zh-CN" altLang="en-US" sz="1400"/>
              <a:t>顶层模块</a:t>
            </a:r>
            <a:r>
              <a:rPr lang="en-US" altLang="zh-CN" sz="1400"/>
              <a:t>+</a:t>
            </a:r>
            <a:r>
              <a:rPr lang="zh-CN" altLang="en-US" sz="1400"/>
              <a:t>总线模块</a:t>
            </a:r>
            <a:endParaRPr lang="zh-CN" altLang="en-US" sz="1400"/>
          </a:p>
        </p:txBody>
      </p:sp>
      <p:sp>
        <p:nvSpPr>
          <p:cNvPr id="12" name="文本框 11"/>
          <p:cNvSpPr txBox="1"/>
          <p:nvPr/>
        </p:nvSpPr>
        <p:spPr>
          <a:xfrm>
            <a:off x="4303395" y="683260"/>
            <a:ext cx="2385695" cy="306705"/>
          </a:xfrm>
          <a:prstGeom prst="rect">
            <a:avLst/>
          </a:prstGeom>
          <a:noFill/>
        </p:spPr>
        <p:txBody>
          <a:bodyPr wrap="square" rtlCol="0">
            <a:spAutoFit/>
          </a:bodyPr>
          <a:lstStyle/>
          <a:p>
            <a:r>
              <a:rPr lang="en-US" altLang="zh-CN" sz="1400"/>
              <a:t>PLL</a:t>
            </a:r>
            <a:r>
              <a:rPr lang="zh-CN" altLang="en-US" sz="1400"/>
              <a:t>控制模块</a:t>
            </a:r>
            <a:endParaRPr lang="zh-CN" altLang="en-US" sz="1400"/>
          </a:p>
        </p:txBody>
      </p:sp>
      <p:sp>
        <p:nvSpPr>
          <p:cNvPr id="13" name="文本框 12"/>
          <p:cNvSpPr txBox="1"/>
          <p:nvPr/>
        </p:nvSpPr>
        <p:spPr>
          <a:xfrm>
            <a:off x="7701280" y="683260"/>
            <a:ext cx="2385695" cy="306705"/>
          </a:xfrm>
          <a:prstGeom prst="rect">
            <a:avLst/>
          </a:prstGeom>
          <a:noFill/>
        </p:spPr>
        <p:txBody>
          <a:bodyPr wrap="square" rtlCol="0">
            <a:spAutoFit/>
          </a:bodyPr>
          <a:lstStyle/>
          <a:p>
            <a:r>
              <a:rPr lang="en-US" altLang="zh-CN" sz="1400"/>
              <a:t>C</a:t>
            </a:r>
            <a:r>
              <a:rPr lang="zh-CN" altLang="en-US" sz="1400"/>
              <a:t>程序</a:t>
            </a:r>
            <a:endParaRPr lang="zh-CN" altLang="en-US" sz="1400"/>
          </a:p>
        </p:txBody>
      </p:sp>
      <p:grpSp>
        <p:nvGrpSpPr>
          <p:cNvPr id="3" name="组合 2"/>
          <p:cNvGrpSpPr/>
          <p:nvPr/>
        </p:nvGrpSpPr>
        <p:grpSpPr>
          <a:xfrm>
            <a:off x="270510" y="3994150"/>
            <a:ext cx="10712450" cy="1781810"/>
            <a:chOff x="426" y="5756"/>
            <a:chExt cx="16870" cy="2806"/>
          </a:xfrm>
        </p:grpSpPr>
        <p:pic>
          <p:nvPicPr>
            <p:cNvPr id="5" name="图片 4"/>
            <p:cNvPicPr>
              <a:picLocks noChangeAspect="1"/>
            </p:cNvPicPr>
            <p:nvPr/>
          </p:nvPicPr>
          <p:blipFill>
            <a:blip r:embed="rId4"/>
            <a:stretch>
              <a:fillRect/>
            </a:stretch>
          </p:blipFill>
          <p:spPr>
            <a:xfrm>
              <a:off x="426" y="5756"/>
              <a:ext cx="16870" cy="2807"/>
            </a:xfrm>
            <a:prstGeom prst="rect">
              <a:avLst/>
            </a:prstGeom>
          </p:spPr>
        </p:pic>
        <p:sp>
          <p:nvSpPr>
            <p:cNvPr id="15" name="矩形 14"/>
            <p:cNvSpPr/>
            <p:nvPr/>
          </p:nvSpPr>
          <p:spPr>
            <a:xfrm>
              <a:off x="3063" y="6914"/>
              <a:ext cx="3241" cy="408"/>
            </a:xfrm>
            <a:prstGeom prst="rect">
              <a:avLst/>
            </a:prstGeom>
            <a:noFill/>
            <a:ln w="38100">
              <a:solidFill>
                <a:srgbClr val="FF2222"/>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nvGrpSpPr>
          <p:cNvPr id="2" name="组合 1"/>
          <p:cNvGrpSpPr/>
          <p:nvPr/>
        </p:nvGrpSpPr>
        <p:grpSpPr>
          <a:xfrm>
            <a:off x="2070100" y="5236845"/>
            <a:ext cx="8051800" cy="1534160"/>
            <a:chOff x="2521" y="8383"/>
            <a:chExt cx="12680" cy="2416"/>
          </a:xfrm>
        </p:grpSpPr>
        <p:pic>
          <p:nvPicPr>
            <p:cNvPr id="6" name="图片 5"/>
            <p:cNvPicPr>
              <a:picLocks noChangeAspect="1"/>
            </p:cNvPicPr>
            <p:nvPr/>
          </p:nvPicPr>
          <p:blipFill>
            <a:blip r:embed="rId5"/>
            <a:stretch>
              <a:fillRect/>
            </a:stretch>
          </p:blipFill>
          <p:spPr>
            <a:xfrm>
              <a:off x="2521" y="8383"/>
              <a:ext cx="12681" cy="2417"/>
            </a:xfrm>
            <a:prstGeom prst="rect">
              <a:avLst/>
            </a:prstGeom>
          </p:spPr>
        </p:pic>
        <p:sp>
          <p:nvSpPr>
            <p:cNvPr id="16" name="矩形 15"/>
            <p:cNvSpPr/>
            <p:nvPr/>
          </p:nvSpPr>
          <p:spPr>
            <a:xfrm>
              <a:off x="5368" y="9064"/>
              <a:ext cx="3241" cy="408"/>
            </a:xfrm>
            <a:prstGeom prst="rect">
              <a:avLst/>
            </a:prstGeom>
            <a:noFill/>
            <a:ln w="38100">
              <a:solidFill>
                <a:srgbClr val="FF2222"/>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0" name="直接箭头连接符 9"/>
          <p:cNvCxnSpPr/>
          <p:nvPr/>
        </p:nvCxnSpPr>
        <p:spPr>
          <a:xfrm>
            <a:off x="3619500" y="5016500"/>
            <a:ext cx="406400" cy="546100"/>
          </a:xfrm>
          <a:prstGeom prst="straightConnector1">
            <a:avLst/>
          </a:prstGeom>
          <a:ln w="28575">
            <a:solidFill>
              <a:srgbClr val="FF2222"/>
            </a:solidFill>
            <a:tailEnd type="arrow"/>
          </a:ln>
        </p:spPr>
        <p:style>
          <a:lnRef idx="2">
            <a:schemeClr val="accent1"/>
          </a:lnRef>
          <a:fillRef idx="0">
            <a:srgbClr val="FFFFFF"/>
          </a:fillRef>
          <a:effectRef idx="0">
            <a:srgbClr val="FFFFFF"/>
          </a:effectRef>
          <a:fontRef idx="minor">
            <a:schemeClr val="tx1"/>
          </a:fontRef>
        </p:style>
      </p:cxnSp>
      <p:sp>
        <p:nvSpPr>
          <p:cNvPr id="17" name="标题 16"/>
          <p:cNvSpPr>
            <a:spLocks noGrp="1"/>
          </p:cNvSpPr>
          <p:nvPr>
            <p:ph type="title" idx="4294967295"/>
            <p:custDataLst>
              <p:tags r:id="rId6"/>
            </p:custDataLst>
          </p:nvPr>
        </p:nvSpPr>
        <p:spPr>
          <a:xfrm>
            <a:off x="0" y="0"/>
            <a:ext cx="7282180" cy="705485"/>
          </a:xfrm>
        </p:spPr>
        <p:txBody>
          <a:bodyPr>
            <a:normAutofit/>
          </a:bodyPr>
          <a:lstStyle/>
          <a:p>
            <a:r>
              <a:rPr lang="zh-CN" altLang="en-US" sz="2400" b="1"/>
              <a:t>读出测试板：</a:t>
            </a:r>
            <a:r>
              <a:rPr lang="en-US" altLang="zh-CN" sz="2400" b="1"/>
              <a:t>PLL</a:t>
            </a:r>
            <a:r>
              <a:rPr lang="zh-CN" altLang="en-US" sz="2400" b="1"/>
              <a:t>动态配置时钟</a:t>
            </a:r>
            <a:endParaRPr lang="zh-CN" altLang="en-US" sz="2400" b="1"/>
          </a:p>
        </p:txBody>
      </p:sp>
    </p:spTree>
    <p:custDataLst>
      <p:tags r:id="rId7"/>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pic>
        <p:nvPicPr>
          <p:cNvPr id="4" name="图片 3"/>
          <p:cNvPicPr>
            <a:picLocks noChangeAspect="1"/>
          </p:cNvPicPr>
          <p:nvPr/>
        </p:nvPicPr>
        <p:blipFill>
          <a:blip r:embed="rId1"/>
          <a:stretch>
            <a:fillRect/>
          </a:stretch>
        </p:blipFill>
        <p:spPr>
          <a:xfrm>
            <a:off x="603885" y="3839845"/>
            <a:ext cx="11168380" cy="2992120"/>
          </a:xfrm>
          <a:prstGeom prst="rect">
            <a:avLst/>
          </a:prstGeom>
        </p:spPr>
      </p:pic>
      <p:sp>
        <p:nvSpPr>
          <p:cNvPr id="5" name="文本框 4"/>
          <p:cNvSpPr txBox="1"/>
          <p:nvPr/>
        </p:nvSpPr>
        <p:spPr>
          <a:xfrm>
            <a:off x="321310" y="681355"/>
            <a:ext cx="11226165" cy="3415030"/>
          </a:xfrm>
          <a:prstGeom prst="rect">
            <a:avLst/>
          </a:prstGeom>
          <a:noFill/>
        </p:spPr>
        <p:txBody>
          <a:bodyPr wrap="square" rtlCol="0">
            <a:spAutoFit/>
          </a:bodyPr>
          <a:p>
            <a:pPr marL="285750" indent="-285750">
              <a:buFont typeface="Wingdings" panose="05000000000000000000" charset="0"/>
              <a:buChar char="Ø"/>
            </a:pPr>
            <a:r>
              <a:rPr lang="zh-CN" altLang="en-US">
                <a:latin typeface="微软雅黑" panose="020B0503020204020204" charset="-122"/>
                <a:ea typeface="微软雅黑" panose="020B0503020204020204" charset="-122"/>
                <a:cs typeface="微软雅黑" panose="020B0503020204020204" charset="-122"/>
              </a:rPr>
              <a:t>通过</a:t>
            </a:r>
            <a:r>
              <a:rPr lang="en-US" altLang="zh-CN">
                <a:latin typeface="微软雅黑" panose="020B0503020204020204" charset="-122"/>
                <a:ea typeface="微软雅黑" panose="020B0503020204020204" charset="-122"/>
                <a:cs typeface="微软雅黑" panose="020B0503020204020204" charset="-122"/>
              </a:rPr>
              <a:t>GMII/RGMII</a:t>
            </a:r>
            <a:r>
              <a:rPr lang="zh-CN" altLang="en-US">
                <a:latin typeface="微软雅黑" panose="020B0503020204020204" charset="-122"/>
                <a:ea typeface="微软雅黑" panose="020B0503020204020204" charset="-122"/>
                <a:cs typeface="微软雅黑" panose="020B0503020204020204" charset="-122"/>
              </a:rPr>
              <a:t>千兆以太网接口实现</a:t>
            </a:r>
            <a:r>
              <a:rPr lang="zh-CN" altLang="en-US">
                <a:latin typeface="微软雅黑" panose="020B0503020204020204" charset="-122"/>
                <a:ea typeface="微软雅黑" panose="020B0503020204020204" charset="-122"/>
                <a:cs typeface="微软雅黑" panose="020B0503020204020204" charset="-122"/>
              </a:rPr>
              <a:t>高速通信</a:t>
            </a:r>
            <a:endParaRPr lang="zh-CN" altLang="en-US">
              <a:latin typeface="微软雅黑" panose="020B0503020204020204" charset="-122"/>
              <a:ea typeface="微软雅黑" panose="020B0503020204020204" charset="-122"/>
              <a:cs typeface="微软雅黑" panose="020B0503020204020204" charset="-122"/>
            </a:endParaRPr>
          </a:p>
          <a:p>
            <a:pPr marL="742950" lvl="1" indent="-285750">
              <a:buFont typeface="Wingdings" panose="05000000000000000000" charset="0"/>
              <a:buChar char="l"/>
            </a:pPr>
            <a:r>
              <a:rPr lang="en-US" altLang="zh-CN">
                <a:latin typeface="微软雅黑" panose="020B0503020204020204" charset="-122"/>
                <a:ea typeface="微软雅黑" panose="020B0503020204020204" charset="-122"/>
                <a:cs typeface="微软雅黑" panose="020B0503020204020204" charset="-122"/>
              </a:rPr>
              <a:t>GMII</a:t>
            </a:r>
            <a:r>
              <a:rPr lang="zh-CN" altLang="en-US">
                <a:latin typeface="微软雅黑" panose="020B0503020204020204" charset="-122"/>
                <a:ea typeface="微软雅黑" panose="020B0503020204020204" charset="-122"/>
                <a:cs typeface="微软雅黑" panose="020B0503020204020204" charset="-122"/>
              </a:rPr>
              <a:t>：单边沿采样，信号线较多</a:t>
            </a:r>
            <a:endParaRPr lang="zh-CN" altLang="en-US">
              <a:latin typeface="微软雅黑" panose="020B0503020204020204" charset="-122"/>
              <a:ea typeface="微软雅黑" panose="020B0503020204020204" charset="-122"/>
              <a:cs typeface="微软雅黑" panose="020B0503020204020204" charset="-122"/>
            </a:endParaRPr>
          </a:p>
          <a:p>
            <a:pPr marL="742950" lvl="1" indent="-285750">
              <a:buFont typeface="Wingdings" panose="05000000000000000000" charset="0"/>
              <a:buChar char="l"/>
            </a:pPr>
            <a:r>
              <a:rPr lang="en-US" altLang="zh-CN">
                <a:latin typeface="微软雅黑" panose="020B0503020204020204" charset="-122"/>
                <a:ea typeface="微软雅黑" panose="020B0503020204020204" charset="-122"/>
                <a:cs typeface="微软雅黑" panose="020B0503020204020204" charset="-122"/>
              </a:rPr>
              <a:t>RGMII</a:t>
            </a:r>
            <a:r>
              <a:rPr lang="zh-CN" altLang="en-US">
                <a:latin typeface="微软雅黑" panose="020B0503020204020204" charset="-122"/>
                <a:ea typeface="微软雅黑" panose="020B0503020204020204" charset="-122"/>
                <a:cs typeface="微软雅黑" panose="020B0503020204020204" charset="-122"/>
              </a:rPr>
              <a:t>：双边沿采样，信号线较少，目前选用此</a:t>
            </a:r>
            <a:r>
              <a:rPr lang="zh-CN" altLang="en-US">
                <a:latin typeface="微软雅黑" panose="020B0503020204020204" charset="-122"/>
                <a:ea typeface="微软雅黑" panose="020B0503020204020204" charset="-122"/>
                <a:cs typeface="微软雅黑" panose="020B0503020204020204" charset="-122"/>
              </a:rPr>
              <a:t>方案</a:t>
            </a:r>
            <a:endParaRPr lang="zh-CN" altLang="en-US">
              <a:latin typeface="微软雅黑" panose="020B0503020204020204" charset="-122"/>
              <a:ea typeface="微软雅黑" panose="020B0503020204020204" charset="-122"/>
              <a:cs typeface="微软雅黑" panose="020B0503020204020204" charset="-122"/>
            </a:endParaRPr>
          </a:p>
          <a:p>
            <a:pPr marL="742950" lvl="1" indent="-285750">
              <a:buFont typeface="Wingdings" panose="05000000000000000000" charset="0"/>
              <a:buChar char="l"/>
            </a:pPr>
            <a:endParaRPr lang="zh-CN" altLang="en-US">
              <a:latin typeface="微软雅黑" panose="020B0503020204020204" charset="-122"/>
              <a:ea typeface="微软雅黑" panose="020B0503020204020204" charset="-122"/>
              <a:cs typeface="微软雅黑" panose="020B0503020204020204" charset="-122"/>
            </a:endParaRPr>
          </a:p>
          <a:p>
            <a:pPr marL="285750" indent="-285750">
              <a:buFont typeface="Wingdings" panose="05000000000000000000" charset="0"/>
              <a:buChar char="Ø"/>
            </a:pPr>
            <a:r>
              <a:rPr lang="zh-CN" altLang="en-US">
                <a:latin typeface="微软雅黑" panose="020B0503020204020204" charset="-122"/>
                <a:ea typeface="微软雅黑" panose="020B0503020204020204" charset="-122"/>
                <a:cs typeface="微软雅黑" panose="020B0503020204020204" charset="-122"/>
              </a:rPr>
              <a:t>将数据打包后，按照</a:t>
            </a:r>
            <a:r>
              <a:rPr lang="en-US" altLang="zh-CN">
                <a:latin typeface="微软雅黑" panose="020B0503020204020204" charset="-122"/>
                <a:ea typeface="微软雅黑" panose="020B0503020204020204" charset="-122"/>
                <a:cs typeface="微软雅黑" panose="020B0503020204020204" charset="-122"/>
              </a:rPr>
              <a:t>IEEE</a:t>
            </a:r>
            <a:r>
              <a:rPr lang="zh-CN" altLang="en-US">
                <a:latin typeface="微软雅黑" panose="020B0503020204020204" charset="-122"/>
                <a:ea typeface="微软雅黑" panose="020B0503020204020204" charset="-122"/>
                <a:cs typeface="微软雅黑" panose="020B0503020204020204" charset="-122"/>
              </a:rPr>
              <a:t>标准进</a:t>
            </a:r>
            <a:r>
              <a:rPr lang="zh-CN" altLang="en-US">
                <a:latin typeface="微软雅黑" panose="020B0503020204020204" charset="-122"/>
                <a:ea typeface="微软雅黑" panose="020B0503020204020204" charset="-122"/>
                <a:cs typeface="微软雅黑" panose="020B0503020204020204" charset="-122"/>
                <a:sym typeface="+mn-ea"/>
              </a:rPr>
              <a:t>行</a:t>
            </a:r>
            <a:r>
              <a:rPr lang="zh-CN" altLang="en-US">
                <a:latin typeface="微软雅黑" panose="020B0503020204020204" charset="-122"/>
                <a:ea typeface="微软雅黑" panose="020B0503020204020204" charset="-122"/>
                <a:cs typeface="微软雅黑" panose="020B0503020204020204" charset="-122"/>
              </a:rPr>
              <a:t>传输。</a:t>
            </a:r>
            <a:r>
              <a:rPr lang="zh-CN" altLang="en-US">
                <a:latin typeface="微软雅黑" panose="020B0503020204020204" charset="-122"/>
                <a:ea typeface="微软雅黑" panose="020B0503020204020204" charset="-122"/>
                <a:cs typeface="微软雅黑" panose="020B0503020204020204" charset="-122"/>
                <a:sym typeface="+mn-ea"/>
              </a:rPr>
              <a:t>目</a:t>
            </a:r>
            <a:r>
              <a:rPr lang="zh-CN" altLang="en-US">
                <a:latin typeface="微软雅黑" panose="020B0503020204020204" charset="-122"/>
                <a:ea typeface="微软雅黑" panose="020B0503020204020204" charset="-122"/>
                <a:cs typeface="微软雅黑" panose="020B0503020204020204" charset="-122"/>
              </a:rPr>
              <a:t>前需要做的就是将按照标准进</a:t>
            </a:r>
            <a:r>
              <a:rPr lang="zh-CN" altLang="en-US">
                <a:latin typeface="微软雅黑" panose="020B0503020204020204" charset="-122"/>
                <a:ea typeface="微软雅黑" panose="020B0503020204020204" charset="-122"/>
                <a:cs typeface="微软雅黑" panose="020B0503020204020204" charset="-122"/>
                <a:sym typeface="+mn-ea"/>
              </a:rPr>
              <a:t>行</a:t>
            </a:r>
            <a:r>
              <a:rPr lang="zh-CN" altLang="en-US">
                <a:latin typeface="微软雅黑" panose="020B0503020204020204" charset="-122"/>
                <a:ea typeface="微软雅黑" panose="020B0503020204020204" charset="-122"/>
                <a:cs typeface="微软雅黑" panose="020B0503020204020204" charset="-122"/>
              </a:rPr>
              <a:t>打包后，控制开发板上的</a:t>
            </a:r>
            <a:r>
              <a:rPr lang="en-US" altLang="zh-CN">
                <a:latin typeface="微软雅黑" panose="020B0503020204020204" charset="-122"/>
                <a:ea typeface="微软雅黑" panose="020B0503020204020204" charset="-122"/>
                <a:cs typeface="微软雅黑" panose="020B0503020204020204" charset="-122"/>
              </a:rPr>
              <a:t>PHY</a:t>
            </a:r>
            <a:r>
              <a:rPr lang="zh-CN" altLang="en-US">
                <a:latin typeface="微软雅黑" panose="020B0503020204020204" charset="-122"/>
                <a:ea typeface="微软雅黑" panose="020B0503020204020204" charset="-122"/>
                <a:cs typeface="微软雅黑" panose="020B0503020204020204" charset="-122"/>
              </a:rPr>
              <a:t>（物理层）芯片对数据进</a:t>
            </a:r>
            <a:r>
              <a:rPr lang="zh-CN" altLang="en-US">
                <a:latin typeface="微软雅黑" panose="020B0503020204020204" charset="-122"/>
                <a:ea typeface="微软雅黑" panose="020B0503020204020204" charset="-122"/>
                <a:cs typeface="微软雅黑" panose="020B0503020204020204" charset="-122"/>
                <a:sym typeface="+mn-ea"/>
              </a:rPr>
              <a:t>行</a:t>
            </a:r>
            <a:r>
              <a:rPr lang="zh-CN" altLang="en-US">
                <a:latin typeface="微软雅黑" panose="020B0503020204020204" charset="-122"/>
                <a:ea typeface="微软雅黑" panose="020B0503020204020204" charset="-122"/>
                <a:cs typeface="微软雅黑" panose="020B0503020204020204" charset="-122"/>
              </a:rPr>
              <a:t>输出。</a:t>
            </a:r>
            <a:endParaRPr lang="zh-CN" altLang="en-US">
              <a:latin typeface="微软雅黑" panose="020B0503020204020204" charset="-122"/>
              <a:ea typeface="微软雅黑" panose="020B0503020204020204" charset="-122"/>
              <a:cs typeface="微软雅黑" panose="020B0503020204020204" charset="-122"/>
            </a:endParaRPr>
          </a:p>
          <a:p>
            <a:pPr marL="285750" indent="-285750">
              <a:buFont typeface="Wingdings" panose="05000000000000000000" charset="0"/>
              <a:buChar char="Ø"/>
            </a:pPr>
            <a:endParaRPr lang="zh-CN" altLang="en-US">
              <a:latin typeface="微软雅黑" panose="020B0503020204020204" charset="-122"/>
              <a:ea typeface="微软雅黑" panose="020B0503020204020204" charset="-122"/>
              <a:cs typeface="微软雅黑" panose="020B0503020204020204" charset="-122"/>
            </a:endParaRPr>
          </a:p>
          <a:p>
            <a:pPr marL="285750" indent="-285750">
              <a:buFont typeface="Wingdings" panose="05000000000000000000" charset="0"/>
              <a:buChar char="Ø"/>
            </a:pPr>
            <a:r>
              <a:rPr lang="zh-CN" altLang="en-US">
                <a:latin typeface="微软雅黑" panose="020B0503020204020204" charset="-122"/>
                <a:ea typeface="微软雅黑" panose="020B0503020204020204" charset="-122"/>
                <a:cs typeface="微软雅黑" panose="020B0503020204020204" charset="-122"/>
              </a:rPr>
              <a:t>选择合适的协议进行传输，在网络层，使</a:t>
            </a:r>
            <a:r>
              <a:rPr lang="zh-CN" altLang="en-US">
                <a:latin typeface="微软雅黑" panose="020B0503020204020204" charset="-122"/>
                <a:ea typeface="微软雅黑" panose="020B0503020204020204" charset="-122"/>
                <a:cs typeface="微软雅黑" panose="020B0503020204020204" charset="-122"/>
                <a:sym typeface="+mn-ea"/>
              </a:rPr>
              <a:t>用</a:t>
            </a:r>
            <a:r>
              <a:rPr lang="en-US" altLang="zh-CN">
                <a:latin typeface="微软雅黑" panose="020B0503020204020204" charset="-122"/>
                <a:ea typeface="微软雅黑" panose="020B0503020204020204" charset="-122"/>
                <a:cs typeface="微软雅黑" panose="020B0503020204020204" charset="-122"/>
              </a:rPr>
              <a:t>ipv4</a:t>
            </a:r>
            <a:r>
              <a:rPr lang="zh-CN" altLang="en-US">
                <a:latin typeface="微软雅黑" panose="020B0503020204020204" charset="-122"/>
                <a:ea typeface="微软雅黑" panose="020B0503020204020204" charset="-122"/>
                <a:cs typeface="微软雅黑" panose="020B0503020204020204" charset="-122"/>
              </a:rPr>
              <a:t>完成主机间的路由选择和传递。在传输层，主要实现主机应</a:t>
            </a:r>
            <a:r>
              <a:rPr lang="zh-CN" altLang="en-US">
                <a:latin typeface="微软雅黑" panose="020B0503020204020204" charset="-122"/>
                <a:ea typeface="微软雅黑" panose="020B0503020204020204" charset="-122"/>
                <a:cs typeface="微软雅黑" panose="020B0503020204020204" charset="-122"/>
                <a:sym typeface="+mn-ea"/>
              </a:rPr>
              <a:t>用</a:t>
            </a:r>
            <a:r>
              <a:rPr lang="zh-CN" altLang="en-US">
                <a:latin typeface="微软雅黑" panose="020B0503020204020204" charset="-122"/>
                <a:ea typeface="微软雅黑" panose="020B0503020204020204" charset="-122"/>
                <a:cs typeface="微软雅黑" panose="020B0503020204020204" charset="-122"/>
              </a:rPr>
              <a:t>程序之间端到端的服务，主要有</a:t>
            </a:r>
            <a:r>
              <a:rPr lang="en-US" altLang="zh-CN">
                <a:latin typeface="微软雅黑" panose="020B0503020204020204" charset="-122"/>
                <a:ea typeface="微软雅黑" panose="020B0503020204020204" charset="-122"/>
                <a:cs typeface="微软雅黑" panose="020B0503020204020204" charset="-122"/>
              </a:rPr>
              <a:t>TCP</a:t>
            </a:r>
            <a:r>
              <a:rPr lang="zh-CN" altLang="en-US">
                <a:latin typeface="微软雅黑" panose="020B0503020204020204" charset="-122"/>
                <a:ea typeface="微软雅黑" panose="020B0503020204020204" charset="-122"/>
                <a:cs typeface="微软雅黑" panose="020B0503020204020204" charset="-122"/>
              </a:rPr>
              <a:t>和</a:t>
            </a:r>
            <a:r>
              <a:rPr lang="en-US" altLang="zh-CN">
                <a:latin typeface="微软雅黑" panose="020B0503020204020204" charset="-122"/>
                <a:ea typeface="微软雅黑" panose="020B0503020204020204" charset="-122"/>
                <a:cs typeface="微软雅黑" panose="020B0503020204020204" charset="-122"/>
              </a:rPr>
              <a:t>UDP</a:t>
            </a:r>
            <a:r>
              <a:rPr lang="zh-CN" altLang="en-US">
                <a:latin typeface="微软雅黑" panose="020B0503020204020204" charset="-122"/>
                <a:ea typeface="微软雅黑" panose="020B0503020204020204" charset="-122"/>
                <a:cs typeface="微软雅黑" panose="020B0503020204020204" charset="-122"/>
              </a:rPr>
              <a:t>两种协议可供选择，</a:t>
            </a:r>
            <a:r>
              <a:rPr lang="zh-CN" altLang="en-US">
                <a:latin typeface="微软雅黑" panose="020B0503020204020204" charset="-122"/>
                <a:ea typeface="微软雅黑" panose="020B0503020204020204" charset="-122"/>
                <a:cs typeface="微软雅黑" panose="020B0503020204020204" charset="-122"/>
                <a:sym typeface="+mn-ea"/>
              </a:rPr>
              <a:t>目</a:t>
            </a:r>
            <a:r>
              <a:rPr lang="zh-CN" altLang="en-US">
                <a:latin typeface="微软雅黑" panose="020B0503020204020204" charset="-122"/>
                <a:ea typeface="微软雅黑" panose="020B0503020204020204" charset="-122"/>
                <a:cs typeface="微软雅黑" panose="020B0503020204020204" charset="-122"/>
              </a:rPr>
              <a:t>前选</a:t>
            </a:r>
            <a:r>
              <a:rPr lang="zh-CN" altLang="en-US">
                <a:latin typeface="微软雅黑" panose="020B0503020204020204" charset="-122"/>
                <a:ea typeface="微软雅黑" panose="020B0503020204020204" charset="-122"/>
                <a:cs typeface="微软雅黑" panose="020B0503020204020204" charset="-122"/>
                <a:sym typeface="+mn-ea"/>
              </a:rPr>
              <a:t>用</a:t>
            </a:r>
            <a:r>
              <a:rPr lang="zh-CN" altLang="en-US">
                <a:latin typeface="微软雅黑" panose="020B0503020204020204" charset="-122"/>
                <a:ea typeface="微软雅黑" panose="020B0503020204020204" charset="-122"/>
                <a:cs typeface="微软雅黑" panose="020B0503020204020204" charset="-122"/>
              </a:rPr>
              <a:t>的是</a:t>
            </a:r>
            <a:r>
              <a:rPr lang="en-US" altLang="zh-CN">
                <a:latin typeface="微软雅黑" panose="020B0503020204020204" charset="-122"/>
                <a:ea typeface="微软雅黑" panose="020B0503020204020204" charset="-122"/>
                <a:cs typeface="微软雅黑" panose="020B0503020204020204" charset="-122"/>
              </a:rPr>
              <a:t>UDP</a:t>
            </a:r>
            <a:r>
              <a:rPr lang="zh-CN" altLang="en-US">
                <a:latin typeface="微软雅黑" panose="020B0503020204020204" charset="-122"/>
                <a:ea typeface="微软雅黑" panose="020B0503020204020204" charset="-122"/>
                <a:cs typeface="微软雅黑" panose="020B0503020204020204" charset="-122"/>
              </a:rPr>
              <a:t>协议</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a:p>
            <a:pPr marL="285750" indent="-285750">
              <a:buFont typeface="Wingdings" panose="05000000000000000000" charset="0"/>
              <a:buChar char="Ø"/>
            </a:pPr>
            <a:r>
              <a:rPr lang="zh-CN" altLang="en-US">
                <a:sym typeface="+mn-ea"/>
              </a:rPr>
              <a:t>模块仿真结果</a:t>
            </a:r>
            <a:endParaRPr lang="zh-CN" altLang="en-US"/>
          </a:p>
          <a:p>
            <a:endParaRPr lang="zh-CN" altLang="en-US">
              <a:latin typeface="微软雅黑" panose="020B0503020204020204" charset="-122"/>
              <a:ea typeface="微软雅黑" panose="020B0503020204020204" charset="-122"/>
              <a:cs typeface="微软雅黑" panose="020B0503020204020204" charset="-122"/>
            </a:endParaRPr>
          </a:p>
        </p:txBody>
      </p:sp>
      <p:sp>
        <p:nvSpPr>
          <p:cNvPr id="17" name="标题 16"/>
          <p:cNvSpPr>
            <a:spLocks noGrp="1"/>
          </p:cNvSpPr>
          <p:nvPr>
            <p:ph type="title" idx="4294967295"/>
            <p:custDataLst>
              <p:tags r:id="rId2"/>
            </p:custDataLst>
          </p:nvPr>
        </p:nvSpPr>
        <p:spPr>
          <a:xfrm>
            <a:off x="0" y="0"/>
            <a:ext cx="7282180" cy="705485"/>
          </a:xfrm>
        </p:spPr>
        <p:txBody>
          <a:bodyPr>
            <a:normAutofit/>
          </a:bodyPr>
          <a:p>
            <a:r>
              <a:rPr lang="zh-CN" altLang="en-US" sz="2400" b="1"/>
              <a:t>读出测试板：</a:t>
            </a:r>
            <a:r>
              <a:rPr lang="en-US" altLang="zh-CN" sz="2400" b="1"/>
              <a:t>UDP</a:t>
            </a:r>
            <a:r>
              <a:rPr lang="zh-CN" altLang="en-US" sz="2400" b="1"/>
              <a:t>传输</a:t>
            </a:r>
            <a:r>
              <a:rPr lang="zh-CN" altLang="en-US" sz="2400" b="1"/>
              <a:t>模块</a:t>
            </a:r>
            <a:endParaRPr lang="zh-CN" altLang="en-US" sz="2400" b="1"/>
          </a:p>
        </p:txBody>
      </p:sp>
      <p:sp>
        <p:nvSpPr>
          <p:cNvPr id="7" name="矩形 6"/>
          <p:cNvSpPr/>
          <p:nvPr/>
        </p:nvSpPr>
        <p:spPr>
          <a:xfrm>
            <a:off x="3988435" y="5264785"/>
            <a:ext cx="6943090" cy="203835"/>
          </a:xfrm>
          <a:prstGeom prst="rect">
            <a:avLst/>
          </a:prstGeom>
          <a:noFill/>
          <a:ln>
            <a:solidFill>
              <a:srgbClr val="FF101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noFill/>
              </a:ln>
              <a:noFill/>
            </a:endParaRPr>
          </a:p>
        </p:txBody>
      </p:sp>
      <p:sp>
        <p:nvSpPr>
          <p:cNvPr id="8" name="矩形 7"/>
          <p:cNvSpPr/>
          <p:nvPr/>
        </p:nvSpPr>
        <p:spPr>
          <a:xfrm>
            <a:off x="3716655" y="5944870"/>
            <a:ext cx="6943090" cy="203835"/>
          </a:xfrm>
          <a:prstGeom prst="rect">
            <a:avLst/>
          </a:prstGeom>
          <a:noFill/>
          <a:ln>
            <a:solidFill>
              <a:srgbClr val="FF101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noFill/>
              </a:ln>
              <a:noFill/>
            </a:endParaRPr>
          </a:p>
        </p:txBody>
      </p:sp>
      <p:sp>
        <p:nvSpPr>
          <p:cNvPr id="9" name="矩形 8"/>
          <p:cNvSpPr/>
          <p:nvPr/>
        </p:nvSpPr>
        <p:spPr>
          <a:xfrm>
            <a:off x="3051175" y="6616700"/>
            <a:ext cx="8608695" cy="203835"/>
          </a:xfrm>
          <a:prstGeom prst="rect">
            <a:avLst/>
          </a:prstGeom>
          <a:noFill/>
          <a:ln>
            <a:solidFill>
              <a:srgbClr val="FF101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ln>
                <a:noFill/>
              </a:ln>
              <a:no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19E5206B-0ECD-864A-9303-50322557DA64}" type="slidenum">
              <a:rPr kumimoji="1" lang="zh-CN" altLang="en-US" smtClean="0"/>
            </a:fld>
            <a:endParaRPr kumimoji="1" lang="zh-CN" altLang="en-US"/>
          </a:p>
        </p:txBody>
      </p:sp>
      <p:sp>
        <p:nvSpPr>
          <p:cNvPr id="6" name="文本框 5"/>
          <p:cNvSpPr txBox="1"/>
          <p:nvPr/>
        </p:nvSpPr>
        <p:spPr>
          <a:xfrm>
            <a:off x="7041448" y="988971"/>
            <a:ext cx="5109440" cy="3784600"/>
          </a:xfrm>
          <a:prstGeom prst="rect">
            <a:avLst/>
          </a:prstGeom>
          <a:noFill/>
        </p:spPr>
        <p:txBody>
          <a:bodyPr wrap="square" rtlCol="0">
            <a:spAutoFit/>
          </a:bodyPr>
          <a:lstStyle/>
          <a:p>
            <a:pPr marL="342900" indent="-342900">
              <a:buFont typeface="Wingdings" panose="05000000000000000000" pitchFamily="2" charset="2"/>
              <a:buChar char="u"/>
            </a:pPr>
            <a:r>
              <a:rPr lang="zh-CN" altLang="en-US" sz="2000" dirty="0">
                <a:latin typeface="Times New Roman" panose="02020503050405090304" charset="0"/>
                <a:cs typeface="Times New Roman" panose="02020503050405090304" charset="0"/>
              </a:rPr>
              <a:t>输入主机</a:t>
            </a:r>
            <a:r>
              <a:rPr lang="en-US" altLang="zh-CN" sz="2000" dirty="0">
                <a:latin typeface="Times New Roman" panose="02020503050405090304" charset="0"/>
                <a:cs typeface="Times New Roman" panose="02020503050405090304" charset="0"/>
              </a:rPr>
              <a:t>IP</a:t>
            </a:r>
            <a:r>
              <a:rPr lang="zh-CN" altLang="en-US" sz="2000" dirty="0">
                <a:latin typeface="Times New Roman" panose="02020503050405090304" charset="0"/>
                <a:cs typeface="Times New Roman" panose="02020503050405090304" charset="0"/>
              </a:rPr>
              <a:t>地址及端口后，将自动绑定相应端口。成功后输出对应的</a:t>
            </a:r>
            <a:r>
              <a:rPr lang="en-US" altLang="zh-CN" sz="2000" dirty="0">
                <a:latin typeface="Times New Roman" panose="02020503050405090304" charset="0"/>
                <a:cs typeface="Times New Roman" panose="02020503050405090304" charset="0"/>
              </a:rPr>
              <a:t>IP</a:t>
            </a:r>
            <a:r>
              <a:rPr lang="zh-CN" altLang="en-US" sz="2000" dirty="0">
                <a:latin typeface="Times New Roman" panose="02020503050405090304" charset="0"/>
                <a:cs typeface="Times New Roman" panose="02020503050405090304" charset="0"/>
              </a:rPr>
              <a:t>地址及端口，绑定失败显示“</a:t>
            </a:r>
            <a:r>
              <a:rPr lang="en-US" altLang="zh-CN" sz="2000" dirty="0">
                <a:latin typeface="Times New Roman" panose="02020503050405090304" charset="0"/>
                <a:cs typeface="Times New Roman" panose="02020503050405090304" charset="0"/>
              </a:rPr>
              <a:t>UPD</a:t>
            </a:r>
            <a:r>
              <a:rPr lang="zh-CN" altLang="en-US" sz="2000" dirty="0">
                <a:latin typeface="Times New Roman" panose="02020503050405090304" charset="0"/>
                <a:cs typeface="Times New Roman" panose="02020503050405090304" charset="0"/>
              </a:rPr>
              <a:t> </a:t>
            </a:r>
            <a:r>
              <a:rPr lang="en-US" altLang="zh-CN" sz="2000" dirty="0">
                <a:latin typeface="Times New Roman" panose="02020503050405090304" charset="0"/>
                <a:cs typeface="Times New Roman" panose="02020503050405090304" charset="0"/>
              </a:rPr>
              <a:t>socket</a:t>
            </a:r>
            <a:r>
              <a:rPr lang="zh-CN" altLang="en-US" sz="2000" dirty="0">
                <a:latin typeface="Times New Roman" panose="02020503050405090304" charset="0"/>
                <a:cs typeface="Times New Roman" panose="02020503050405090304" charset="0"/>
              </a:rPr>
              <a:t> 绑定失败”</a:t>
            </a:r>
            <a:endParaRPr lang="zh-CN" altLang="en-US" sz="2000" dirty="0">
              <a:latin typeface="Times New Roman" panose="02020503050405090304" charset="0"/>
              <a:cs typeface="Times New Roman" panose="02020503050405090304" charset="0"/>
            </a:endParaRPr>
          </a:p>
          <a:p>
            <a:pPr marL="342900" indent="-342900">
              <a:buFont typeface="Wingdings" panose="05000000000000000000" pitchFamily="2" charset="2"/>
              <a:buChar char="u"/>
            </a:pPr>
            <a:endParaRPr lang="en-US" altLang="zh-CN" sz="2000" dirty="0">
              <a:latin typeface="Times New Roman" panose="02020503050405090304" charset="0"/>
              <a:cs typeface="Times New Roman" panose="02020503050405090304" charset="0"/>
            </a:endParaRPr>
          </a:p>
          <a:p>
            <a:pPr marL="342900" indent="-342900">
              <a:buFont typeface="Wingdings" panose="05000000000000000000" pitchFamily="2" charset="2"/>
              <a:buChar char="u"/>
            </a:pPr>
            <a:r>
              <a:rPr lang="zh-CN" altLang="en-US" sz="2000" dirty="0">
                <a:latin typeface="Times New Roman" panose="02020503050405090304" charset="0"/>
                <a:cs typeface="Times New Roman" panose="02020503050405090304" charset="0"/>
              </a:rPr>
              <a:t>如果绑定失败或者用户想要重新绑定，输入对应</a:t>
            </a:r>
            <a:r>
              <a:rPr lang="en-US" altLang="zh-CN" sz="2000" dirty="0">
                <a:latin typeface="Times New Roman" panose="02020503050405090304" charset="0"/>
                <a:cs typeface="Times New Roman" panose="02020503050405090304" charset="0"/>
              </a:rPr>
              <a:t>IP</a:t>
            </a:r>
            <a:r>
              <a:rPr lang="zh-CN" altLang="en-US" sz="2000" dirty="0">
                <a:latin typeface="Times New Roman" panose="02020503050405090304" charset="0"/>
                <a:cs typeface="Times New Roman" panose="02020503050405090304" charset="0"/>
              </a:rPr>
              <a:t>地址及端口后，点击</a:t>
            </a:r>
            <a:r>
              <a:rPr lang="en-US" altLang="zh-CN" sz="2000" dirty="0" err="1">
                <a:latin typeface="Times New Roman" panose="02020503050405090304" charset="0"/>
                <a:cs typeface="Times New Roman" panose="02020503050405090304" charset="0"/>
              </a:rPr>
              <a:t>ReBind</a:t>
            </a:r>
            <a:r>
              <a:rPr lang="zh-CN" altLang="en-US" sz="2000" dirty="0">
                <a:latin typeface="Times New Roman" panose="02020503050405090304" charset="0"/>
                <a:cs typeface="Times New Roman" panose="02020503050405090304" charset="0"/>
              </a:rPr>
              <a:t>按钮会自动解除绑定并重新开始绑定</a:t>
            </a:r>
            <a:endParaRPr lang="zh-CN" altLang="en-US" sz="2000" dirty="0">
              <a:latin typeface="Times New Roman" panose="02020503050405090304" charset="0"/>
              <a:cs typeface="Times New Roman" panose="02020503050405090304" charset="0"/>
            </a:endParaRPr>
          </a:p>
          <a:p>
            <a:pPr marL="342900" indent="-342900">
              <a:buFont typeface="Wingdings" panose="05000000000000000000" pitchFamily="2" charset="2"/>
              <a:buChar char="u"/>
            </a:pPr>
            <a:endParaRPr lang="en-US" altLang="zh-CN" sz="2000" dirty="0">
              <a:latin typeface="Times New Roman" panose="02020503050405090304" charset="0"/>
              <a:cs typeface="Times New Roman" panose="02020503050405090304" charset="0"/>
            </a:endParaRPr>
          </a:p>
          <a:p>
            <a:pPr marL="342900" indent="-342900">
              <a:buFont typeface="Wingdings" panose="05000000000000000000" pitchFamily="2" charset="2"/>
              <a:buChar char="u"/>
            </a:pPr>
            <a:r>
              <a:rPr lang="zh-CN" altLang="en-US" sz="2000" dirty="0">
                <a:latin typeface="Times New Roman" panose="02020503050405090304" charset="0"/>
                <a:cs typeface="Times New Roman" panose="02020503050405090304" charset="0"/>
              </a:rPr>
              <a:t>绑定成功后，自动开始监听对应端口，并将二进制数据保存在指定的</a:t>
            </a:r>
            <a:r>
              <a:rPr lang="en-US" altLang="zh-CN" sz="2000" dirty="0">
                <a:latin typeface="Times New Roman" panose="02020503050405090304" charset="0"/>
                <a:cs typeface="Times New Roman" panose="02020503050405090304" charset="0"/>
              </a:rPr>
              <a:t>bin</a:t>
            </a:r>
            <a:r>
              <a:rPr lang="zh-CN" altLang="en-US" sz="2000" dirty="0">
                <a:latin typeface="Times New Roman" panose="02020503050405090304" charset="0"/>
                <a:cs typeface="Times New Roman" panose="02020503050405090304" charset="0"/>
              </a:rPr>
              <a:t>文件中</a:t>
            </a:r>
            <a:endParaRPr lang="zh-CN" altLang="en-US" sz="2000" dirty="0">
              <a:latin typeface="Times New Roman" panose="02020503050405090304" charset="0"/>
              <a:cs typeface="Times New Roman" panose="02020503050405090304" charset="0"/>
            </a:endParaRPr>
          </a:p>
          <a:p>
            <a:pPr marL="342900" indent="-342900">
              <a:buFont typeface="Wingdings" panose="05000000000000000000" pitchFamily="2" charset="2"/>
              <a:buChar char="u"/>
            </a:pPr>
            <a:endParaRPr lang="en-US" altLang="zh-CN" sz="2000" dirty="0">
              <a:latin typeface="Times New Roman" panose="02020503050405090304" charset="0"/>
              <a:cs typeface="Times New Roman" panose="02020503050405090304" charset="0"/>
            </a:endParaRPr>
          </a:p>
          <a:p>
            <a:pPr marL="342900" indent="-342900">
              <a:buFont typeface="Wingdings" panose="05000000000000000000" pitchFamily="2" charset="2"/>
              <a:buChar char="u"/>
            </a:pPr>
            <a:r>
              <a:rPr lang="zh-CN" altLang="en-US" sz="2000" dirty="0">
                <a:latin typeface="Times New Roman" panose="02020503050405090304" charset="0"/>
                <a:cs typeface="Times New Roman" panose="02020503050405090304" charset="0"/>
              </a:rPr>
              <a:t>将二进制数据按需求显示在可视化窗口中</a:t>
            </a:r>
            <a:endParaRPr lang="en-US" altLang="zh-CN" sz="2000" dirty="0">
              <a:latin typeface="Times New Roman" panose="02020503050405090304" charset="0"/>
              <a:cs typeface="Times New Roman" panose="02020503050405090304" charset="0"/>
            </a:endParaRPr>
          </a:p>
        </p:txBody>
      </p:sp>
      <p:pic>
        <p:nvPicPr>
          <p:cNvPr id="4" name="图片 3"/>
          <p:cNvPicPr>
            <a:picLocks noChangeAspect="1"/>
          </p:cNvPicPr>
          <p:nvPr/>
        </p:nvPicPr>
        <p:blipFill>
          <a:blip r:embed="rId1"/>
          <a:stretch>
            <a:fillRect/>
          </a:stretch>
        </p:blipFill>
        <p:spPr>
          <a:xfrm>
            <a:off x="0" y="1060708"/>
            <a:ext cx="7014597" cy="5110290"/>
          </a:xfrm>
          <a:prstGeom prst="rect">
            <a:avLst/>
          </a:prstGeom>
        </p:spPr>
      </p:pic>
      <p:sp>
        <p:nvSpPr>
          <p:cNvPr id="5" name="矩形 4"/>
          <p:cNvSpPr/>
          <p:nvPr/>
        </p:nvSpPr>
        <p:spPr>
          <a:xfrm>
            <a:off x="171381" y="1260030"/>
            <a:ext cx="1198606" cy="1027583"/>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9" name="直线箭头连接符 8"/>
          <p:cNvCxnSpPr/>
          <p:nvPr/>
        </p:nvCxnSpPr>
        <p:spPr>
          <a:xfrm flipH="1">
            <a:off x="1519881" y="1246060"/>
            <a:ext cx="420130" cy="1255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940011" y="966230"/>
            <a:ext cx="2570205" cy="369332"/>
          </a:xfrm>
          <a:prstGeom prst="rect">
            <a:avLst/>
          </a:prstGeom>
          <a:noFill/>
        </p:spPr>
        <p:txBody>
          <a:bodyPr wrap="square">
            <a:spAutoFit/>
          </a:bodyPr>
          <a:lstStyle/>
          <a:p>
            <a:r>
              <a:rPr lang="zh-CN" altLang="en-US" sz="1800" dirty="0">
                <a:latin typeface="Times New Roman" panose="02020503050405090304" charset="0"/>
                <a:cs typeface="Times New Roman" panose="02020503050405090304" charset="0"/>
              </a:rPr>
              <a:t>主机</a:t>
            </a:r>
            <a:r>
              <a:rPr lang="en-US" altLang="zh-CN" sz="1800" dirty="0">
                <a:latin typeface="Times New Roman" panose="02020503050405090304" charset="0"/>
                <a:cs typeface="Times New Roman" panose="02020503050405090304" charset="0"/>
              </a:rPr>
              <a:t>IP</a:t>
            </a:r>
            <a:r>
              <a:rPr lang="zh-CN" altLang="en-US" sz="1800" dirty="0">
                <a:latin typeface="Times New Roman" panose="02020503050405090304" charset="0"/>
                <a:cs typeface="Times New Roman" panose="02020503050405090304" charset="0"/>
              </a:rPr>
              <a:t>地址及端口输入</a:t>
            </a:r>
            <a:endParaRPr lang="en-US" altLang="zh-CN" sz="1800" dirty="0">
              <a:latin typeface="Times New Roman" panose="02020503050405090304" charset="0"/>
              <a:cs typeface="Times New Roman" panose="02020503050405090304" charset="0"/>
            </a:endParaRPr>
          </a:p>
        </p:txBody>
      </p:sp>
      <p:sp>
        <p:nvSpPr>
          <p:cNvPr id="13" name="文本框 12"/>
          <p:cNvSpPr txBox="1"/>
          <p:nvPr/>
        </p:nvSpPr>
        <p:spPr>
          <a:xfrm>
            <a:off x="0" y="2765764"/>
            <a:ext cx="2570205" cy="646331"/>
          </a:xfrm>
          <a:prstGeom prst="rect">
            <a:avLst/>
          </a:prstGeom>
          <a:noFill/>
        </p:spPr>
        <p:txBody>
          <a:bodyPr wrap="square">
            <a:spAutoFit/>
          </a:bodyPr>
          <a:lstStyle/>
          <a:p>
            <a:r>
              <a:rPr lang="zh-CN" altLang="en-US" sz="1800" dirty="0">
                <a:latin typeface="Times New Roman" panose="02020503050405090304" charset="0"/>
                <a:cs typeface="Times New Roman" panose="02020503050405090304" charset="0"/>
              </a:rPr>
              <a:t>开始端口监听及重新绑定端口</a:t>
            </a:r>
            <a:endParaRPr lang="en-US" altLang="zh-CN" sz="1800" dirty="0">
              <a:latin typeface="Times New Roman" panose="02020503050405090304" charset="0"/>
              <a:cs typeface="Times New Roman" panose="02020503050405090304" charset="0"/>
            </a:endParaRPr>
          </a:p>
        </p:txBody>
      </p:sp>
      <p:sp>
        <p:nvSpPr>
          <p:cNvPr id="17" name="矩形 16"/>
          <p:cNvSpPr/>
          <p:nvPr/>
        </p:nvSpPr>
        <p:spPr>
          <a:xfrm>
            <a:off x="168513" y="2338413"/>
            <a:ext cx="1198606" cy="188099"/>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8" name="直线箭头连接符 17"/>
          <p:cNvCxnSpPr>
            <a:stCxn id="13" idx="0"/>
          </p:cNvCxnSpPr>
          <p:nvPr/>
        </p:nvCxnSpPr>
        <p:spPr>
          <a:xfrm flipH="1" flipV="1">
            <a:off x="1000897" y="2582473"/>
            <a:ext cx="284206" cy="1832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512354" y="1554583"/>
            <a:ext cx="2570205" cy="646331"/>
          </a:xfrm>
          <a:prstGeom prst="rect">
            <a:avLst/>
          </a:prstGeom>
          <a:noFill/>
        </p:spPr>
        <p:txBody>
          <a:bodyPr wrap="square">
            <a:spAutoFit/>
          </a:bodyPr>
          <a:lstStyle/>
          <a:p>
            <a:r>
              <a:rPr lang="zh-CN" altLang="en-US" dirty="0">
                <a:latin typeface="Times New Roman" panose="02020503050405090304" charset="0"/>
                <a:cs typeface="Times New Roman" panose="02020503050405090304" charset="0"/>
              </a:rPr>
              <a:t>接收到的实时数据（十六进制显示）</a:t>
            </a:r>
            <a:endParaRPr lang="en-US" altLang="zh-CN" sz="1800" dirty="0">
              <a:latin typeface="Times New Roman" panose="02020503050405090304" charset="0"/>
              <a:cs typeface="Times New Roman" panose="02020503050405090304" charset="0"/>
            </a:endParaRPr>
          </a:p>
        </p:txBody>
      </p:sp>
      <p:cxnSp>
        <p:nvCxnSpPr>
          <p:cNvPr id="22" name="直线箭头连接符 21"/>
          <p:cNvCxnSpPr>
            <a:stCxn id="21" idx="1"/>
          </p:cNvCxnSpPr>
          <p:nvPr/>
        </p:nvCxnSpPr>
        <p:spPr>
          <a:xfrm flipH="1">
            <a:off x="3915189" y="1877749"/>
            <a:ext cx="597165" cy="3600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 name="直线箭头连接符 23"/>
          <p:cNvCxnSpPr>
            <a:stCxn id="27" idx="2"/>
          </p:cNvCxnSpPr>
          <p:nvPr/>
        </p:nvCxnSpPr>
        <p:spPr>
          <a:xfrm flipH="1">
            <a:off x="4349695" y="3174005"/>
            <a:ext cx="1086327" cy="57199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4051113" y="2804673"/>
            <a:ext cx="2769817" cy="369332"/>
          </a:xfrm>
          <a:prstGeom prst="rect">
            <a:avLst/>
          </a:prstGeom>
          <a:noFill/>
        </p:spPr>
        <p:txBody>
          <a:bodyPr wrap="square">
            <a:spAutoFit/>
          </a:bodyPr>
          <a:lstStyle/>
          <a:p>
            <a:r>
              <a:rPr lang="zh-CN" altLang="en-US" dirty="0">
                <a:latin typeface="Times New Roman" panose="02020503050405090304" charset="0"/>
                <a:cs typeface="Times New Roman" panose="02020503050405090304" charset="0"/>
              </a:rPr>
              <a:t>实时数据可视化展示窗口</a:t>
            </a:r>
            <a:endParaRPr lang="en-US" altLang="zh-CN" sz="1800" dirty="0">
              <a:latin typeface="Times New Roman" panose="02020503050405090304" charset="0"/>
              <a:cs typeface="Times New Roman" panose="02020503050405090304" charset="0"/>
            </a:endParaRPr>
          </a:p>
        </p:txBody>
      </p:sp>
      <p:sp>
        <p:nvSpPr>
          <p:cNvPr id="7" name="标题 6"/>
          <p:cNvSpPr>
            <a:spLocks noGrp="1"/>
          </p:cNvSpPr>
          <p:nvPr>
            <p:ph type="title" idx="4294967295"/>
            <p:custDataLst>
              <p:tags r:id="rId2"/>
            </p:custDataLst>
          </p:nvPr>
        </p:nvSpPr>
        <p:spPr>
          <a:xfrm>
            <a:off x="0" y="0"/>
            <a:ext cx="7282180" cy="705485"/>
          </a:xfrm>
        </p:spPr>
        <p:txBody>
          <a:bodyPr>
            <a:normAutofit/>
          </a:bodyPr>
          <a:lstStyle/>
          <a:p>
            <a:r>
              <a:rPr lang="zh-CN" altLang="en-US" sz="2400" b="1"/>
              <a:t>读出测试板：上位机</a:t>
            </a:r>
            <a:endParaRPr lang="zh-CN" altLang="en-US" sz="24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19E5206B-0ECD-864A-9303-50322557DA64}" type="slidenum">
              <a:rPr kumimoji="1" lang="zh-CN" altLang="en-US" smtClean="0"/>
            </a:fld>
            <a:endParaRPr kumimoji="1" lang="zh-CN" altLang="en-US"/>
          </a:p>
        </p:txBody>
      </p:sp>
      <p:sp>
        <p:nvSpPr>
          <p:cNvPr id="6" name="文本框 5"/>
          <p:cNvSpPr txBox="1"/>
          <p:nvPr/>
        </p:nvSpPr>
        <p:spPr>
          <a:xfrm>
            <a:off x="6716984" y="1013789"/>
            <a:ext cx="5232000" cy="2245360"/>
          </a:xfrm>
          <a:prstGeom prst="rect">
            <a:avLst/>
          </a:prstGeom>
          <a:noFill/>
        </p:spPr>
        <p:txBody>
          <a:bodyPr wrap="square" rtlCol="0">
            <a:spAutoFit/>
          </a:bodyPr>
          <a:lstStyle/>
          <a:p>
            <a:pPr marL="342900" indent="-342900">
              <a:buFont typeface="Wingdings" panose="05000000000000000000" charset="0"/>
              <a:buChar char="Ø"/>
            </a:pPr>
            <a:r>
              <a:rPr lang="zh-CN" altLang="en-US" sz="2000" dirty="0">
                <a:latin typeface="Times New Roman" panose="02020503050405090304" charset="0"/>
                <a:cs typeface="Times New Roman" panose="02020503050405090304" charset="0"/>
              </a:rPr>
              <a:t>使用</a:t>
            </a:r>
            <a:r>
              <a:rPr lang="en-US" altLang="zh-CN" sz="2000" dirty="0">
                <a:latin typeface="Times New Roman" panose="02020503050405090304" charset="0"/>
                <a:cs typeface="Times New Roman" panose="02020503050405090304" charset="0"/>
              </a:rPr>
              <a:t>AD9280 </a:t>
            </a:r>
            <a:r>
              <a:rPr lang="zh-CN" altLang="en-US" sz="2000" dirty="0">
                <a:latin typeface="Times New Roman" panose="02020503050405090304" charset="0"/>
                <a:cs typeface="Times New Roman" panose="02020503050405090304" charset="0"/>
              </a:rPr>
              <a:t>读取固定电压值，通过改变电位计，观察信号</a:t>
            </a:r>
            <a:r>
              <a:rPr lang="zh-CN" altLang="en-US" sz="2000" dirty="0">
                <a:latin typeface="Times New Roman" panose="02020503050405090304" charset="0"/>
                <a:cs typeface="Times New Roman" panose="02020503050405090304" charset="0"/>
              </a:rPr>
              <a:t>变化测试能否正常</a:t>
            </a:r>
            <a:r>
              <a:rPr lang="zh-CN" altLang="en-US" sz="2000" dirty="0">
                <a:latin typeface="Times New Roman" panose="02020503050405090304" charset="0"/>
                <a:cs typeface="Times New Roman" panose="02020503050405090304" charset="0"/>
              </a:rPr>
              <a:t>工作</a:t>
            </a:r>
            <a:endParaRPr lang="zh-CN" altLang="en-US" sz="2000" dirty="0">
              <a:latin typeface="Times New Roman" panose="02020503050405090304" charset="0"/>
              <a:cs typeface="Times New Roman" panose="02020503050405090304" charset="0"/>
            </a:endParaRPr>
          </a:p>
          <a:p>
            <a:pPr marL="342900" indent="-342900">
              <a:buFont typeface="Wingdings" panose="05000000000000000000" charset="0"/>
              <a:buChar char="Ø"/>
            </a:pPr>
            <a:r>
              <a:rPr lang="en-US" altLang="zh-CN" sz="2000" dirty="0">
                <a:latin typeface="Times New Roman" panose="02020503050405090304" charset="0"/>
                <a:cs typeface="Times New Roman" panose="02020503050405090304" charset="0"/>
              </a:rPr>
              <a:t>FIFO</a:t>
            </a:r>
            <a:r>
              <a:rPr lang="zh-CN" altLang="en-US" sz="2000" dirty="0">
                <a:latin typeface="Times New Roman" panose="02020503050405090304" charset="0"/>
                <a:cs typeface="Times New Roman" panose="02020503050405090304" charset="0"/>
              </a:rPr>
              <a:t>读取并写入</a:t>
            </a:r>
            <a:r>
              <a:rPr lang="en-US" altLang="zh-CN" sz="2000" dirty="0">
                <a:latin typeface="Times New Roman" panose="02020503050405090304" charset="0"/>
                <a:cs typeface="Times New Roman" panose="02020503050405090304" charset="0"/>
              </a:rPr>
              <a:t>ADC</a:t>
            </a:r>
            <a:r>
              <a:rPr lang="zh-CN" altLang="en-US" sz="2000" dirty="0">
                <a:latin typeface="Times New Roman" panose="02020503050405090304" charset="0"/>
                <a:cs typeface="Times New Roman" panose="02020503050405090304" charset="0"/>
              </a:rPr>
              <a:t>给出的数字信号</a:t>
            </a:r>
            <a:endParaRPr lang="en-US" altLang="zh-CN" sz="2000" dirty="0">
              <a:latin typeface="Times New Roman" panose="02020503050405090304" charset="0"/>
              <a:cs typeface="Times New Roman" panose="02020503050405090304" charset="0"/>
            </a:endParaRPr>
          </a:p>
          <a:p>
            <a:pPr marL="342900" indent="-342900">
              <a:buFont typeface="Wingdings" panose="05000000000000000000" charset="0"/>
              <a:buChar char="Ø"/>
            </a:pPr>
            <a:r>
              <a:rPr lang="zh-CN" altLang="en-US" sz="2000" dirty="0">
                <a:latin typeface="Times New Roman" panose="02020503050405090304" charset="0"/>
                <a:cs typeface="Times New Roman" panose="02020503050405090304" charset="0"/>
              </a:rPr>
              <a:t>以太网传输模块读取存储在</a:t>
            </a:r>
            <a:r>
              <a:rPr lang="en-US" altLang="zh-CN" sz="2000" dirty="0">
                <a:latin typeface="Times New Roman" panose="02020503050405090304" charset="0"/>
                <a:cs typeface="Times New Roman" panose="02020503050405090304" charset="0"/>
              </a:rPr>
              <a:t>FIFO</a:t>
            </a:r>
            <a:r>
              <a:rPr lang="zh-CN" altLang="en-US" sz="2000" dirty="0">
                <a:latin typeface="Times New Roman" panose="02020503050405090304" charset="0"/>
                <a:cs typeface="Times New Roman" panose="02020503050405090304" charset="0"/>
              </a:rPr>
              <a:t>中的信号，并将信号传输到电脑上，频率</a:t>
            </a:r>
            <a:r>
              <a:rPr lang="en-US" altLang="zh-CN" sz="2000" dirty="0">
                <a:latin typeface="Times New Roman" panose="02020503050405090304" charset="0"/>
                <a:cs typeface="Times New Roman" panose="02020503050405090304" charset="0"/>
              </a:rPr>
              <a:t>125M</a:t>
            </a:r>
            <a:endParaRPr lang="en-US" altLang="zh-CN" sz="2000" dirty="0">
              <a:latin typeface="Times New Roman" panose="02020503050405090304" charset="0"/>
              <a:cs typeface="Times New Roman" panose="02020503050405090304" charset="0"/>
            </a:endParaRPr>
          </a:p>
          <a:p>
            <a:pPr marL="342900" indent="-342900">
              <a:buFont typeface="Wingdings" panose="05000000000000000000" charset="0"/>
              <a:buChar char="Ø"/>
            </a:pPr>
            <a:r>
              <a:rPr lang="zh-CN" altLang="en-US" sz="2000" dirty="0">
                <a:latin typeface="Times New Roman" panose="02020503050405090304" charset="0"/>
                <a:cs typeface="Times New Roman" panose="02020503050405090304" charset="0"/>
              </a:rPr>
              <a:t>电脑端的上位机接收以太网传输模块输出的信号，并将二进制数据保存到</a:t>
            </a:r>
            <a:r>
              <a:rPr lang="en-US" altLang="zh-CN" sz="2000" dirty="0">
                <a:latin typeface="Times New Roman" panose="02020503050405090304" charset="0"/>
                <a:cs typeface="Times New Roman" panose="02020503050405090304" charset="0"/>
              </a:rPr>
              <a:t>bin</a:t>
            </a:r>
            <a:r>
              <a:rPr lang="zh-CN" altLang="en-US" sz="2000" dirty="0">
                <a:latin typeface="Times New Roman" panose="02020503050405090304" charset="0"/>
                <a:cs typeface="Times New Roman" panose="02020503050405090304" charset="0"/>
              </a:rPr>
              <a:t>文件中</a:t>
            </a:r>
            <a:endParaRPr lang="zh-CN" altLang="en-US" sz="2000" dirty="0">
              <a:latin typeface="Times New Roman" panose="02020503050405090304" charset="0"/>
              <a:cs typeface="Times New Roman" panose="02020503050405090304" charset="0"/>
            </a:endParaRPr>
          </a:p>
        </p:txBody>
      </p:sp>
      <p:pic>
        <p:nvPicPr>
          <p:cNvPr id="5" name="图片 4"/>
          <p:cNvPicPr>
            <a:picLocks noChangeAspect="1"/>
          </p:cNvPicPr>
          <p:nvPr/>
        </p:nvPicPr>
        <p:blipFill>
          <a:blip r:embed="rId1"/>
          <a:stretch>
            <a:fillRect/>
          </a:stretch>
        </p:blipFill>
        <p:spPr>
          <a:xfrm>
            <a:off x="218250" y="1037423"/>
            <a:ext cx="6368763" cy="4776573"/>
          </a:xfrm>
          <a:prstGeom prst="rect">
            <a:avLst/>
          </a:prstGeom>
        </p:spPr>
      </p:pic>
      <p:sp>
        <p:nvSpPr>
          <p:cNvPr id="7" name="矩形 6"/>
          <p:cNvSpPr/>
          <p:nvPr/>
        </p:nvSpPr>
        <p:spPr>
          <a:xfrm>
            <a:off x="3295134" y="1019352"/>
            <a:ext cx="1654342" cy="240964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0" name="直线箭头连接符 9"/>
          <p:cNvCxnSpPr/>
          <p:nvPr/>
        </p:nvCxnSpPr>
        <p:spPr>
          <a:xfrm flipH="1">
            <a:off x="4941075" y="1462330"/>
            <a:ext cx="508255" cy="2615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5079446" y="1092998"/>
            <a:ext cx="1258329" cy="369332"/>
          </a:xfrm>
          <a:prstGeom prst="rect">
            <a:avLst/>
          </a:prstGeom>
          <a:noFill/>
        </p:spPr>
        <p:txBody>
          <a:bodyPr wrap="square">
            <a:spAutoFit/>
          </a:bodyPr>
          <a:lstStyle/>
          <a:p>
            <a:r>
              <a:rPr lang="en-US" altLang="zh-CN" sz="1800" dirty="0">
                <a:solidFill>
                  <a:srgbClr val="FF0000"/>
                </a:solidFill>
                <a:latin typeface="Times New Roman" panose="02020503050405090304" charset="0"/>
                <a:cs typeface="Times New Roman" panose="02020503050405090304" charset="0"/>
              </a:rPr>
              <a:t>ADC</a:t>
            </a:r>
            <a:r>
              <a:rPr lang="zh-CN" altLang="en-US" sz="1800" dirty="0">
                <a:solidFill>
                  <a:srgbClr val="FF0000"/>
                </a:solidFill>
                <a:latin typeface="Times New Roman" panose="02020503050405090304" charset="0"/>
                <a:cs typeface="Times New Roman" panose="02020503050405090304" charset="0"/>
              </a:rPr>
              <a:t>模块</a:t>
            </a:r>
            <a:endParaRPr lang="zh-CN" altLang="en-US" dirty="0">
              <a:solidFill>
                <a:srgbClr val="FF0000"/>
              </a:solidFill>
            </a:endParaRPr>
          </a:p>
        </p:txBody>
      </p:sp>
      <p:sp>
        <p:nvSpPr>
          <p:cNvPr id="18" name="文本框 17"/>
          <p:cNvSpPr txBox="1"/>
          <p:nvPr/>
        </p:nvSpPr>
        <p:spPr>
          <a:xfrm>
            <a:off x="5328685" y="1792358"/>
            <a:ext cx="1258329" cy="369332"/>
          </a:xfrm>
          <a:prstGeom prst="rect">
            <a:avLst/>
          </a:prstGeom>
          <a:noFill/>
        </p:spPr>
        <p:txBody>
          <a:bodyPr wrap="square">
            <a:spAutoFit/>
          </a:bodyPr>
          <a:lstStyle/>
          <a:p>
            <a:r>
              <a:rPr lang="zh-CN" altLang="en-US" sz="1800" dirty="0">
                <a:solidFill>
                  <a:srgbClr val="FF0000"/>
                </a:solidFill>
                <a:latin typeface="Times New Roman" panose="02020503050405090304" charset="0"/>
                <a:cs typeface="Times New Roman" panose="02020503050405090304" charset="0"/>
              </a:rPr>
              <a:t>电位计</a:t>
            </a:r>
            <a:endParaRPr lang="zh-CN" altLang="en-US" dirty="0">
              <a:solidFill>
                <a:srgbClr val="FF0000"/>
              </a:solidFill>
            </a:endParaRPr>
          </a:p>
        </p:txBody>
      </p:sp>
      <p:cxnSp>
        <p:nvCxnSpPr>
          <p:cNvPr id="20" name="直线箭头连接符 19"/>
          <p:cNvCxnSpPr/>
          <p:nvPr/>
        </p:nvCxnSpPr>
        <p:spPr>
          <a:xfrm flipH="1">
            <a:off x="5514117" y="2147540"/>
            <a:ext cx="194493" cy="4433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654907" y="4213654"/>
            <a:ext cx="827904" cy="52928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p:cNvSpPr txBox="1"/>
          <p:nvPr/>
        </p:nvSpPr>
        <p:spPr>
          <a:xfrm>
            <a:off x="130942" y="3337999"/>
            <a:ext cx="1920280" cy="369332"/>
          </a:xfrm>
          <a:prstGeom prst="rect">
            <a:avLst/>
          </a:prstGeom>
          <a:noFill/>
        </p:spPr>
        <p:txBody>
          <a:bodyPr wrap="square">
            <a:spAutoFit/>
          </a:bodyPr>
          <a:lstStyle/>
          <a:p>
            <a:r>
              <a:rPr lang="en-US" altLang="zh-CN" sz="1800" dirty="0">
                <a:solidFill>
                  <a:srgbClr val="FF0000"/>
                </a:solidFill>
                <a:latin typeface="Times New Roman" panose="02020503050405090304" charset="0"/>
                <a:cs typeface="Times New Roman" panose="02020503050405090304" charset="0"/>
              </a:rPr>
              <a:t>UART</a:t>
            </a:r>
            <a:r>
              <a:rPr lang="zh-CN" altLang="en-US" sz="1800" dirty="0">
                <a:solidFill>
                  <a:srgbClr val="FF0000"/>
                </a:solidFill>
                <a:latin typeface="Times New Roman" panose="02020503050405090304" charset="0"/>
                <a:cs typeface="Times New Roman" panose="02020503050405090304" charset="0"/>
              </a:rPr>
              <a:t> 传输接口</a:t>
            </a:r>
            <a:endParaRPr lang="zh-CN" altLang="en-US" dirty="0">
              <a:solidFill>
                <a:srgbClr val="FF0000"/>
              </a:solidFill>
            </a:endParaRPr>
          </a:p>
        </p:txBody>
      </p:sp>
      <p:cxnSp>
        <p:nvCxnSpPr>
          <p:cNvPr id="23" name="直线箭头连接符 22"/>
          <p:cNvCxnSpPr/>
          <p:nvPr/>
        </p:nvCxnSpPr>
        <p:spPr>
          <a:xfrm>
            <a:off x="834633" y="3693181"/>
            <a:ext cx="116837" cy="5204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4367298" y="4016927"/>
            <a:ext cx="827904" cy="52928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文本框 25"/>
          <p:cNvSpPr txBox="1"/>
          <p:nvPr/>
        </p:nvSpPr>
        <p:spPr>
          <a:xfrm>
            <a:off x="2441683" y="4016927"/>
            <a:ext cx="2009205" cy="369332"/>
          </a:xfrm>
          <a:prstGeom prst="rect">
            <a:avLst/>
          </a:prstGeom>
          <a:noFill/>
        </p:spPr>
        <p:txBody>
          <a:bodyPr wrap="square">
            <a:spAutoFit/>
          </a:bodyPr>
          <a:lstStyle/>
          <a:p>
            <a:r>
              <a:rPr lang="zh-CN" altLang="en-US" dirty="0">
                <a:solidFill>
                  <a:srgbClr val="FF0000"/>
                </a:solidFill>
                <a:latin typeface="Times New Roman" panose="02020503050405090304" charset="0"/>
                <a:cs typeface="Times New Roman" panose="02020503050405090304" charset="0"/>
              </a:rPr>
              <a:t>以太网传输接口</a:t>
            </a:r>
            <a:endParaRPr lang="zh-CN" altLang="en-US" dirty="0">
              <a:solidFill>
                <a:srgbClr val="FF0000"/>
              </a:solidFill>
            </a:endParaRPr>
          </a:p>
        </p:txBody>
      </p:sp>
      <p:cxnSp>
        <p:nvCxnSpPr>
          <p:cNvPr id="27" name="直线箭头连接符 26"/>
          <p:cNvCxnSpPr/>
          <p:nvPr/>
        </p:nvCxnSpPr>
        <p:spPr>
          <a:xfrm>
            <a:off x="4143848" y="4281567"/>
            <a:ext cx="200389" cy="570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9" name="图片 8"/>
          <p:cNvPicPr>
            <a:picLocks noChangeAspect="1"/>
          </p:cNvPicPr>
          <p:nvPr/>
        </p:nvPicPr>
        <p:blipFill>
          <a:blip r:embed="rId2"/>
          <a:stretch>
            <a:fillRect/>
          </a:stretch>
        </p:blipFill>
        <p:spPr>
          <a:xfrm>
            <a:off x="8813800" y="3298190"/>
            <a:ext cx="3232785" cy="2236470"/>
          </a:xfrm>
          <a:prstGeom prst="rect">
            <a:avLst/>
          </a:prstGeom>
          <a:ln w="28575">
            <a:solidFill>
              <a:srgbClr val="361CF8"/>
            </a:solidFill>
          </a:ln>
        </p:spPr>
      </p:pic>
      <p:sp>
        <p:nvSpPr>
          <p:cNvPr id="11" name="文本框 10"/>
          <p:cNvSpPr txBox="1"/>
          <p:nvPr/>
        </p:nvSpPr>
        <p:spPr>
          <a:xfrm>
            <a:off x="6690521" y="3428988"/>
            <a:ext cx="1925053" cy="1322070"/>
          </a:xfrm>
          <a:prstGeom prst="rect">
            <a:avLst/>
          </a:prstGeom>
          <a:noFill/>
        </p:spPr>
        <p:txBody>
          <a:bodyPr wrap="square" rtlCol="0">
            <a:spAutoFit/>
          </a:bodyPr>
          <a:lstStyle/>
          <a:p>
            <a:r>
              <a:rPr lang="zh-CN" altLang="en-US" sz="2000" dirty="0">
                <a:latin typeface="Times New Roman" panose="02020503050405090304" charset="0"/>
                <a:cs typeface="Times New Roman" panose="02020503050405090304" charset="0"/>
              </a:rPr>
              <a:t>开始运行后，使用</a:t>
            </a:r>
            <a:r>
              <a:rPr lang="en-US" altLang="zh-CN" sz="2000" dirty="0">
                <a:latin typeface="Times New Roman" panose="02020503050405090304" charset="0"/>
                <a:cs typeface="Times New Roman" panose="02020503050405090304" charset="0"/>
              </a:rPr>
              <a:t>C</a:t>
            </a:r>
            <a:r>
              <a:rPr lang="zh-CN" altLang="en-US" sz="2000" dirty="0">
                <a:latin typeface="Times New Roman" panose="02020503050405090304" charset="0"/>
                <a:cs typeface="Times New Roman" panose="02020503050405090304" charset="0"/>
              </a:rPr>
              <a:t>程序控制通过</a:t>
            </a:r>
            <a:r>
              <a:rPr lang="en-US" altLang="zh-CN" sz="2000" dirty="0">
                <a:latin typeface="Times New Roman" panose="02020503050405090304" charset="0"/>
                <a:cs typeface="Times New Roman" panose="02020503050405090304" charset="0"/>
              </a:rPr>
              <a:t>UART</a:t>
            </a:r>
            <a:r>
              <a:rPr lang="zh-CN" altLang="en-US" sz="2000" dirty="0">
                <a:latin typeface="Times New Roman" panose="02020503050405090304" charset="0"/>
                <a:cs typeface="Times New Roman" panose="02020503050405090304" charset="0"/>
              </a:rPr>
              <a:t>输出</a:t>
            </a:r>
            <a:r>
              <a:rPr lang="zh-CN" altLang="en-US" sz="2000" dirty="0">
                <a:latin typeface="Times New Roman" panose="02020503050405090304" charset="0"/>
                <a:cs typeface="Times New Roman" panose="02020503050405090304" charset="0"/>
              </a:rPr>
              <a:t>调试结果</a:t>
            </a:r>
            <a:endParaRPr lang="en-US" altLang="zh-CN" sz="2000" dirty="0">
              <a:latin typeface="Times New Roman" panose="02020503050405090304" charset="0"/>
              <a:cs typeface="Times New Roman" panose="02020503050405090304" charset="0"/>
            </a:endParaRPr>
          </a:p>
        </p:txBody>
      </p:sp>
      <p:sp>
        <p:nvSpPr>
          <p:cNvPr id="14" name="文本框 13"/>
          <p:cNvSpPr txBox="1"/>
          <p:nvPr/>
        </p:nvSpPr>
        <p:spPr>
          <a:xfrm>
            <a:off x="6738145" y="4770894"/>
            <a:ext cx="1925053" cy="707886"/>
          </a:xfrm>
          <a:prstGeom prst="rect">
            <a:avLst/>
          </a:prstGeom>
          <a:noFill/>
        </p:spPr>
        <p:txBody>
          <a:bodyPr wrap="square" rtlCol="0">
            <a:spAutoFit/>
          </a:bodyPr>
          <a:lstStyle/>
          <a:p>
            <a:r>
              <a:rPr lang="zh-CN" altLang="en-US" sz="2000" dirty="0">
                <a:latin typeface="Times New Roman" panose="02020503050405090304" charset="0"/>
                <a:cs typeface="Times New Roman" panose="02020503050405090304" charset="0"/>
              </a:rPr>
              <a:t>上位机保存的数据文件</a:t>
            </a:r>
            <a:endParaRPr lang="en-US" altLang="zh-CN" sz="2000" dirty="0">
              <a:latin typeface="Times New Roman" panose="02020503050405090304" charset="0"/>
              <a:cs typeface="Times New Roman" panose="02020503050405090304" charset="0"/>
            </a:endParaRPr>
          </a:p>
        </p:txBody>
      </p:sp>
      <p:cxnSp>
        <p:nvCxnSpPr>
          <p:cNvPr id="17" name="直线箭头连接符 16"/>
          <p:cNvCxnSpPr/>
          <p:nvPr/>
        </p:nvCxnSpPr>
        <p:spPr>
          <a:xfrm flipH="1">
            <a:off x="6620226" y="5428461"/>
            <a:ext cx="328930" cy="26606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直线箭头连接符 18"/>
          <p:cNvCxnSpPr/>
          <p:nvPr/>
        </p:nvCxnSpPr>
        <p:spPr>
          <a:xfrm>
            <a:off x="8467852" y="4063794"/>
            <a:ext cx="332105" cy="2178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3"/>
          <a:stretch>
            <a:fillRect/>
          </a:stretch>
        </p:blipFill>
        <p:spPr>
          <a:xfrm>
            <a:off x="217805" y="5270500"/>
            <a:ext cx="6369050" cy="1463675"/>
          </a:xfrm>
          <a:prstGeom prst="rect">
            <a:avLst/>
          </a:prstGeom>
        </p:spPr>
      </p:pic>
      <p:sp>
        <p:nvSpPr>
          <p:cNvPr id="16" name="标题 15"/>
          <p:cNvSpPr>
            <a:spLocks noGrp="1"/>
          </p:cNvSpPr>
          <p:nvPr>
            <p:ph type="title" idx="4294967295"/>
            <p:custDataLst>
              <p:tags r:id="rId4"/>
            </p:custDataLst>
          </p:nvPr>
        </p:nvSpPr>
        <p:spPr>
          <a:xfrm>
            <a:off x="0" y="0"/>
            <a:ext cx="7282180" cy="705485"/>
          </a:xfrm>
        </p:spPr>
        <p:txBody>
          <a:bodyPr>
            <a:normAutofit/>
          </a:bodyPr>
          <a:lstStyle/>
          <a:p>
            <a:r>
              <a:rPr lang="zh-CN" altLang="en-US" sz="2400" b="1"/>
              <a:t>读出测试板：上板验证</a:t>
            </a:r>
            <a:endParaRPr lang="zh-CN" altLang="en-US" sz="2400" b="1"/>
          </a:p>
        </p:txBody>
      </p:sp>
      <p:sp>
        <p:nvSpPr>
          <p:cNvPr id="4" name="文本框 3"/>
          <p:cNvSpPr txBox="1"/>
          <p:nvPr/>
        </p:nvSpPr>
        <p:spPr>
          <a:xfrm>
            <a:off x="6949700" y="5622290"/>
            <a:ext cx="4811843" cy="1198880"/>
          </a:xfrm>
          <a:prstGeom prst="rect">
            <a:avLst/>
          </a:prstGeom>
          <a:noFill/>
        </p:spPr>
        <p:txBody>
          <a:bodyPr wrap="square" rtlCol="0">
            <a:spAutoFit/>
          </a:bodyPr>
          <a:lstStyle/>
          <a:p>
            <a:r>
              <a:rPr kumimoji="1" lang="zh-CN" altLang="en-US" b="1" dirty="0"/>
              <a:t>后续计划：</a:t>
            </a:r>
            <a:endParaRPr kumimoji="1" lang="zh-CN" altLang="en-US" b="1" dirty="0"/>
          </a:p>
          <a:p>
            <a:pPr marL="285750" indent="-285750">
              <a:buFont typeface="Wingdings" panose="05000000000000000000" charset="0"/>
              <a:buChar char="p"/>
            </a:pPr>
            <a:r>
              <a:rPr lang="zh-CN" altLang="en-US" dirty="0">
                <a:sym typeface="+mn-ea"/>
              </a:rPr>
              <a:t>使用真实</a:t>
            </a:r>
            <a:r>
              <a:rPr lang="zh-CN" altLang="en-US" dirty="0">
                <a:sym typeface="+mn-ea"/>
              </a:rPr>
              <a:t>硅探测器</a:t>
            </a:r>
            <a:r>
              <a:rPr lang="zh-CN" altLang="en-US" dirty="0">
                <a:sym typeface="+mn-ea"/>
              </a:rPr>
              <a:t>完成读出测试</a:t>
            </a:r>
            <a:endParaRPr lang="zh-CN" altLang="en-US" dirty="0">
              <a:sym typeface="+mn-ea"/>
            </a:endParaRPr>
          </a:p>
          <a:p>
            <a:pPr marL="285750" indent="-285750">
              <a:buFont typeface="Wingdings" panose="05000000000000000000" charset="0"/>
              <a:buChar char="p"/>
            </a:pPr>
            <a:r>
              <a:rPr lang="zh-CN" altLang="en-US" dirty="0">
                <a:sym typeface="+mn-ea"/>
              </a:rPr>
              <a:t>更换到</a:t>
            </a:r>
            <a:r>
              <a:rPr lang="en-US" altLang="zh-CN" dirty="0">
                <a:sym typeface="+mn-ea"/>
              </a:rPr>
              <a:t>PULP</a:t>
            </a:r>
            <a:r>
              <a:rPr lang="zh-CN" altLang="en-US" dirty="0">
                <a:sym typeface="+mn-ea"/>
              </a:rPr>
              <a:t>综合平台</a:t>
            </a:r>
            <a:endParaRPr lang="zh-CN" altLang="en-US" dirty="0">
              <a:sym typeface="+mn-ea"/>
            </a:endParaRPr>
          </a:p>
          <a:p>
            <a:pPr marL="285750" indent="-285750">
              <a:buFont typeface="Wingdings" panose="05000000000000000000" charset="0"/>
              <a:buChar char="p"/>
            </a:pPr>
            <a:r>
              <a:rPr kumimoji="1" lang="zh-CN" altLang="en-US" dirty="0"/>
              <a:t>完善搭载</a:t>
            </a:r>
            <a:r>
              <a:rPr kumimoji="1" lang="en-US" altLang="zh-CN" dirty="0"/>
              <a:t>linux</a:t>
            </a:r>
            <a:r>
              <a:rPr kumimoji="1" lang="zh-CN" altLang="en-US" dirty="0"/>
              <a:t>系统、</a:t>
            </a:r>
            <a:r>
              <a:rPr kumimoji="1" lang="en-US" altLang="zh-CN" dirty="0"/>
              <a:t>FMC</a:t>
            </a:r>
            <a:r>
              <a:rPr kumimoji="1" lang="zh-CN" altLang="en-US" dirty="0"/>
              <a:t>等其他</a:t>
            </a:r>
            <a:r>
              <a:rPr kumimoji="1" lang="zh-CN" altLang="en-US" dirty="0"/>
              <a:t>功能</a:t>
            </a:r>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文本框 2"/>
          <p:cNvSpPr txBox="1"/>
          <p:nvPr/>
        </p:nvSpPr>
        <p:spPr>
          <a:xfrm>
            <a:off x="803275" y="796925"/>
            <a:ext cx="10564495" cy="4799965"/>
          </a:xfrm>
          <a:prstGeom prst="rect">
            <a:avLst/>
          </a:prstGeom>
          <a:noFill/>
        </p:spPr>
        <p:txBody>
          <a:bodyPr wrap="square" rtlCol="0">
            <a:spAutoFit/>
          </a:bodyPr>
          <a:lstStyle/>
          <a:p>
            <a:r>
              <a:rPr lang="zh-CN" altLang="en-US" sz="4400" b="1">
                <a:sym typeface="+mn-ea"/>
              </a:rPr>
              <a:t>一、</a:t>
            </a:r>
            <a:r>
              <a:rPr lang="en-US" altLang="zh-CN" sz="4400" b="1">
                <a:sym typeface="+mn-ea"/>
              </a:rPr>
              <a:t>System-on-Chip</a:t>
            </a:r>
            <a:r>
              <a:rPr lang="zh-CN" altLang="en-US" sz="4400" b="1">
                <a:sym typeface="+mn-ea"/>
              </a:rPr>
              <a:t>简介</a:t>
            </a:r>
            <a:endParaRPr lang="zh-CN" altLang="en-US" sz="4400" b="1">
              <a:sym typeface="+mn-ea"/>
            </a:endParaRPr>
          </a:p>
          <a:p>
            <a:endParaRPr lang="zh-CN" altLang="en-US" sz="4400" b="1">
              <a:sym typeface="+mn-ea"/>
            </a:endParaRPr>
          </a:p>
          <a:p>
            <a:pPr>
              <a:lnSpc>
                <a:spcPct val="150000"/>
              </a:lnSpc>
            </a:pPr>
            <a:r>
              <a:rPr lang="zh-CN" altLang="en-US" sz="4400" b="1">
                <a:sym typeface="+mn-ea"/>
              </a:rPr>
              <a:t>二、当前研究</a:t>
            </a:r>
            <a:r>
              <a:rPr lang="zh-CN" altLang="en-US" sz="4400" b="1" dirty="0">
                <a:sym typeface="+mn-ea"/>
              </a:rPr>
              <a:t>工作</a:t>
            </a:r>
            <a:endParaRPr lang="zh-CN" altLang="en-US" sz="4400" b="1">
              <a:sym typeface="+mn-ea"/>
            </a:endParaRPr>
          </a:p>
          <a:p>
            <a:pPr marL="742950" lvl="1" indent="-285750">
              <a:lnSpc>
                <a:spcPct val="150000"/>
              </a:lnSpc>
              <a:buFont typeface="Wingdings" panose="05000000000000000000" charset="0"/>
              <a:buChar char="l"/>
            </a:pPr>
            <a:r>
              <a:rPr lang="zh-CN" altLang="en-US" sz="3600">
                <a:sym typeface="+mn-ea"/>
              </a:rPr>
              <a:t>基于</a:t>
            </a:r>
            <a:r>
              <a:rPr lang="en-US" altLang="zh-CN" sz="3600">
                <a:sym typeface="+mn-ea"/>
              </a:rPr>
              <a:t>Risc-V</a:t>
            </a:r>
            <a:r>
              <a:rPr lang="zh-CN" altLang="en-US" sz="3600">
                <a:sym typeface="+mn-ea"/>
              </a:rPr>
              <a:t>的读出测试板</a:t>
            </a:r>
            <a:endParaRPr lang="zh-CN" altLang="en-US" sz="3600">
              <a:sym typeface="+mn-ea"/>
            </a:endParaRPr>
          </a:p>
          <a:p>
            <a:pPr marL="742950" lvl="1" indent="-285750">
              <a:lnSpc>
                <a:spcPct val="150000"/>
              </a:lnSpc>
              <a:buFont typeface="Wingdings" panose="05000000000000000000" charset="0"/>
              <a:buChar char="l"/>
            </a:pPr>
            <a:r>
              <a:rPr lang="zh-CN" altLang="en-US" sz="3600" dirty="0">
                <a:sym typeface="+mn-ea"/>
              </a:rPr>
              <a:t>集成于</a:t>
            </a:r>
            <a:r>
              <a:rPr lang="en-US" altLang="zh-CN" sz="3600" dirty="0">
                <a:sym typeface="+mn-ea"/>
              </a:rPr>
              <a:t>ASIC</a:t>
            </a:r>
            <a:r>
              <a:rPr lang="zh-CN" altLang="en-US" sz="3600" dirty="0">
                <a:sym typeface="+mn-ea"/>
              </a:rPr>
              <a:t>的</a:t>
            </a:r>
            <a:r>
              <a:rPr lang="en-US" altLang="zh-CN" sz="3600" dirty="0" err="1">
                <a:sym typeface="+mn-ea"/>
              </a:rPr>
              <a:t>Risc</a:t>
            </a:r>
            <a:r>
              <a:rPr lang="en-US" altLang="zh-CN" sz="3600" dirty="0">
                <a:sym typeface="+mn-ea"/>
              </a:rPr>
              <a:t>-V </a:t>
            </a:r>
            <a:r>
              <a:rPr lang="zh-CN" altLang="en-US" sz="3600" dirty="0">
                <a:sym typeface="+mn-ea"/>
              </a:rPr>
              <a:t>微处理器（</a:t>
            </a:r>
            <a:r>
              <a:rPr lang="en-US" altLang="zh-CN" sz="3600" dirty="0">
                <a:sym typeface="+mn-ea"/>
              </a:rPr>
              <a:t>MCU</a:t>
            </a:r>
            <a:r>
              <a:rPr lang="zh-CN" altLang="en-US" sz="3600" dirty="0">
                <a:sym typeface="+mn-ea"/>
              </a:rPr>
              <a:t>）研发</a:t>
            </a:r>
            <a:endParaRPr lang="zh-CN" altLang="en-US" sz="4400" b="1">
              <a:solidFill>
                <a:schemeClr val="tx1"/>
              </a:solidFill>
              <a:sym typeface="+mn-ea"/>
            </a:endParaRPr>
          </a:p>
          <a:p>
            <a:endParaRPr lang="zh-CN" altLang="en-US" sz="4400" b="1">
              <a:solidFill>
                <a:schemeClr val="tx1"/>
              </a:solidFill>
              <a:sym typeface="+mn-ea"/>
            </a:endParaRP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10" name="组合 9"/>
          <p:cNvGrpSpPr/>
          <p:nvPr/>
        </p:nvGrpSpPr>
        <p:grpSpPr>
          <a:xfrm>
            <a:off x="0" y="0"/>
            <a:ext cx="9853295" cy="6804660"/>
            <a:chOff x="0" y="0"/>
            <a:chExt cx="14415" cy="9891"/>
          </a:xfrm>
        </p:grpSpPr>
        <p:pic>
          <p:nvPicPr>
            <p:cNvPr id="2" name="图片 1"/>
            <p:cNvPicPr>
              <a:picLocks noChangeAspect="1"/>
            </p:cNvPicPr>
            <p:nvPr/>
          </p:nvPicPr>
          <p:blipFill>
            <a:blip r:embed="rId1"/>
            <a:srcRect b="8517"/>
            <a:stretch>
              <a:fillRect/>
            </a:stretch>
          </p:blipFill>
          <p:spPr>
            <a:xfrm>
              <a:off x="0" y="0"/>
              <a:ext cx="14415" cy="9891"/>
            </a:xfrm>
            <a:prstGeom prst="rect">
              <a:avLst/>
            </a:prstGeom>
          </p:spPr>
        </p:pic>
        <p:sp>
          <p:nvSpPr>
            <p:cNvPr id="3" name="文本框 2"/>
            <p:cNvSpPr txBox="1"/>
            <p:nvPr/>
          </p:nvSpPr>
          <p:spPr>
            <a:xfrm>
              <a:off x="6965" y="2770"/>
              <a:ext cx="6029" cy="535"/>
            </a:xfrm>
            <a:prstGeom prst="rect">
              <a:avLst/>
            </a:prstGeom>
            <a:solidFill>
              <a:schemeClr val="bg1"/>
            </a:solidFill>
          </p:spPr>
          <p:txBody>
            <a:bodyPr wrap="square" rtlCol="0">
              <a:spAutoFit/>
            </a:bodyPr>
            <a:p>
              <a:r>
                <a:rPr lang="zh-CN" altLang="en-US"/>
                <a:t>主要用于超低功耗控制器</a:t>
              </a:r>
              <a:endParaRPr lang="zh-CN" altLang="en-US"/>
            </a:p>
          </p:txBody>
        </p:sp>
        <p:sp>
          <p:nvSpPr>
            <p:cNvPr id="6" name="文本框 5"/>
            <p:cNvSpPr txBox="1"/>
            <p:nvPr/>
          </p:nvSpPr>
          <p:spPr>
            <a:xfrm>
              <a:off x="6965" y="3460"/>
              <a:ext cx="6029" cy="535"/>
            </a:xfrm>
            <a:prstGeom prst="rect">
              <a:avLst/>
            </a:prstGeom>
            <a:solidFill>
              <a:schemeClr val="bg1"/>
            </a:solidFill>
          </p:spPr>
          <p:txBody>
            <a:bodyPr wrap="square" rtlCol="0">
              <a:spAutoFit/>
            </a:bodyPr>
            <a:p>
              <a:r>
                <a:rPr lang="zh-CN" altLang="en-US"/>
                <a:t>中等性能和功耗，可用于数据处理</a:t>
              </a:r>
              <a:endParaRPr lang="zh-CN" altLang="en-US"/>
            </a:p>
          </p:txBody>
        </p:sp>
        <p:sp>
          <p:nvSpPr>
            <p:cNvPr id="7" name="文本框 6"/>
            <p:cNvSpPr txBox="1"/>
            <p:nvPr/>
          </p:nvSpPr>
          <p:spPr>
            <a:xfrm>
              <a:off x="6965" y="4232"/>
              <a:ext cx="6029" cy="535"/>
            </a:xfrm>
            <a:prstGeom prst="rect">
              <a:avLst/>
            </a:prstGeom>
            <a:solidFill>
              <a:schemeClr val="bg1"/>
            </a:solidFill>
          </p:spPr>
          <p:txBody>
            <a:bodyPr wrap="square" rtlCol="0">
              <a:spAutoFit/>
            </a:bodyPr>
            <a:p>
              <a:r>
                <a:rPr lang="zh-CN" altLang="en-US"/>
                <a:t>可用于高性能计算</a:t>
              </a:r>
              <a:endParaRPr lang="zh-CN" altLang="en-US"/>
            </a:p>
          </p:txBody>
        </p:sp>
      </p:grpSp>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6" name="组合 5"/>
          <p:cNvGrpSpPr/>
          <p:nvPr/>
        </p:nvGrpSpPr>
        <p:grpSpPr>
          <a:xfrm>
            <a:off x="0" y="0"/>
            <a:ext cx="9293225" cy="6794500"/>
            <a:chOff x="0" y="0"/>
            <a:chExt cx="14295" cy="10470"/>
          </a:xfrm>
        </p:grpSpPr>
        <p:pic>
          <p:nvPicPr>
            <p:cNvPr id="4" name="图片 3"/>
            <p:cNvPicPr>
              <a:picLocks noChangeAspect="1"/>
            </p:cNvPicPr>
            <p:nvPr/>
          </p:nvPicPr>
          <p:blipFill>
            <a:blip r:embed="rId1"/>
            <a:srcRect b="6212"/>
            <a:stretch>
              <a:fillRect/>
            </a:stretch>
          </p:blipFill>
          <p:spPr>
            <a:xfrm>
              <a:off x="0" y="0"/>
              <a:ext cx="14295" cy="10055"/>
            </a:xfrm>
            <a:prstGeom prst="rect">
              <a:avLst/>
            </a:prstGeom>
          </p:spPr>
        </p:pic>
        <p:sp>
          <p:nvSpPr>
            <p:cNvPr id="5" name="矩形 4"/>
            <p:cNvSpPr/>
            <p:nvPr/>
          </p:nvSpPr>
          <p:spPr>
            <a:xfrm>
              <a:off x="12666" y="9954"/>
              <a:ext cx="684" cy="516"/>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Tree>
    <p:custDataLst>
      <p:tags r:id="rId2"/>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pic>
        <p:nvPicPr>
          <p:cNvPr id="5" name="图片 4"/>
          <p:cNvPicPr>
            <a:picLocks noChangeAspect="1"/>
          </p:cNvPicPr>
          <p:nvPr/>
        </p:nvPicPr>
        <p:blipFill>
          <a:blip r:embed="rId1"/>
          <a:stretch>
            <a:fillRect/>
          </a:stretch>
        </p:blipFill>
        <p:spPr>
          <a:xfrm>
            <a:off x="4705350" y="1463675"/>
            <a:ext cx="7465695" cy="4638040"/>
          </a:xfrm>
          <a:prstGeom prst="rect">
            <a:avLst/>
          </a:prstGeom>
        </p:spPr>
      </p:pic>
      <p:sp>
        <p:nvSpPr>
          <p:cNvPr id="2" name="文本框 1"/>
          <p:cNvSpPr txBox="1"/>
          <p:nvPr/>
        </p:nvSpPr>
        <p:spPr>
          <a:xfrm>
            <a:off x="505387" y="4384050"/>
            <a:ext cx="3342807" cy="2030095"/>
          </a:xfrm>
          <a:prstGeom prst="rect">
            <a:avLst/>
          </a:prstGeom>
          <a:noFill/>
        </p:spPr>
        <p:txBody>
          <a:bodyPr wrap="square" rtlCol="0">
            <a:spAutoFit/>
          </a:bodyPr>
          <a:lstStyle/>
          <a:p>
            <a:pPr indent="0">
              <a:buFont typeface="Wingdings" panose="05000000000000000000" charset="0"/>
              <a:buNone/>
            </a:pPr>
            <a:r>
              <a:rPr kumimoji="1" lang="zh-CN" altLang="en-US" b="1" dirty="0"/>
              <a:t>当前进展：</a:t>
            </a:r>
            <a:endParaRPr kumimoji="1" lang="en-US" altLang="zh-CN" b="1" dirty="0"/>
          </a:p>
          <a:p>
            <a:pPr marL="285750" indent="-285750">
              <a:buFont typeface="Wingdings" panose="05000000000000000000" charset="0"/>
              <a:buChar char="ü"/>
            </a:pPr>
            <a:r>
              <a:rPr kumimoji="1" lang="en-US" altLang="zh-CN" dirty="0"/>
              <a:t>Pico</a:t>
            </a:r>
            <a:r>
              <a:rPr kumimoji="1" lang="zh-CN" altLang="en-US" dirty="0"/>
              <a:t>代码</a:t>
            </a:r>
            <a:r>
              <a:rPr kumimoji="1" lang="zh-CN" altLang="en-US" dirty="0"/>
              <a:t>熟悉，根据源代码顶层模块实例化如右图</a:t>
            </a:r>
            <a:r>
              <a:rPr kumimoji="1" lang="zh-CN" altLang="en-US" dirty="0"/>
              <a:t>所示</a:t>
            </a:r>
            <a:endParaRPr kumimoji="1" lang="zh-CN" altLang="en-US" dirty="0"/>
          </a:p>
          <a:p>
            <a:pPr marL="285750" indent="-285750">
              <a:buFont typeface="Wingdings" panose="05000000000000000000" charset="0"/>
              <a:buChar char="ü"/>
            </a:pPr>
            <a:r>
              <a:rPr kumimoji="1" lang="en-US" altLang="zh-CN" dirty="0"/>
              <a:t>Pico</a:t>
            </a:r>
            <a:r>
              <a:rPr kumimoji="1" lang="zh-CN" altLang="en-US" dirty="0"/>
              <a:t>在</a:t>
            </a:r>
            <a:r>
              <a:rPr kumimoji="1" lang="en-US" altLang="zh-CN" dirty="0"/>
              <a:t>FPGA</a:t>
            </a:r>
            <a:r>
              <a:rPr kumimoji="1" lang="zh-CN" altLang="en-US" dirty="0"/>
              <a:t>上验证</a:t>
            </a:r>
            <a:endParaRPr kumimoji="1" lang="zh-CN" altLang="en-US" dirty="0"/>
          </a:p>
          <a:p>
            <a:pPr marL="285750" indent="-285750">
              <a:buFont typeface="Wingdings" panose="05000000000000000000" charset="0"/>
              <a:buChar char="p"/>
            </a:pPr>
            <a:r>
              <a:rPr kumimoji="1" lang="zh-CN" altLang="en-US" dirty="0"/>
              <a:t>数字</a:t>
            </a:r>
            <a:r>
              <a:rPr kumimoji="1" lang="en-US" altLang="zh-CN" dirty="0"/>
              <a:t>IC</a:t>
            </a:r>
            <a:r>
              <a:rPr kumimoji="1" lang="zh-CN" altLang="en-US" dirty="0"/>
              <a:t>设计流程</a:t>
            </a:r>
            <a:r>
              <a:rPr kumimoji="1" lang="zh-CN" altLang="en-US" dirty="0"/>
              <a:t>准备</a:t>
            </a:r>
            <a:endParaRPr kumimoji="1" lang="zh-CN" altLang="en-US" dirty="0"/>
          </a:p>
          <a:p>
            <a:pPr marL="285750" indent="-285750">
              <a:buFont typeface="Wingdings" panose="05000000000000000000" charset="0"/>
              <a:buChar char="Ø"/>
            </a:pPr>
            <a:endParaRPr kumimoji="1" lang="zh-CN" altLang="en-US" dirty="0"/>
          </a:p>
          <a:p>
            <a:pPr marL="285750" indent="-285750">
              <a:buFont typeface="Wingdings" panose="05000000000000000000" charset="0"/>
              <a:buChar char="Ø"/>
            </a:pPr>
            <a:endParaRPr kumimoji="1" lang="zh-CN" altLang="en-US" dirty="0"/>
          </a:p>
        </p:txBody>
      </p:sp>
      <p:sp>
        <p:nvSpPr>
          <p:cNvPr id="16" name="标题 15"/>
          <p:cNvSpPr>
            <a:spLocks noGrp="1"/>
          </p:cNvSpPr>
          <p:nvPr>
            <p:ph type="title" idx="4294967295"/>
            <p:custDataLst>
              <p:tags r:id="rId2"/>
            </p:custDataLst>
          </p:nvPr>
        </p:nvSpPr>
        <p:spPr>
          <a:xfrm>
            <a:off x="0" y="0"/>
            <a:ext cx="7282180" cy="705485"/>
          </a:xfrm>
        </p:spPr>
        <p:txBody>
          <a:bodyPr>
            <a:normAutofit/>
          </a:bodyPr>
          <a:p>
            <a:r>
              <a:rPr lang="zh-CN" altLang="en-US" sz="2400" b="1" dirty="0">
                <a:sym typeface="+mn-ea"/>
              </a:rPr>
              <a:t>集成于</a:t>
            </a:r>
            <a:r>
              <a:rPr lang="en-US" altLang="zh-CN" sz="2400" b="1" dirty="0">
                <a:sym typeface="+mn-ea"/>
              </a:rPr>
              <a:t>ASIC</a:t>
            </a:r>
            <a:r>
              <a:rPr lang="zh-CN" altLang="en-US" sz="2400" b="1" dirty="0">
                <a:sym typeface="+mn-ea"/>
              </a:rPr>
              <a:t>的</a:t>
            </a:r>
            <a:r>
              <a:rPr lang="en-US" altLang="zh-CN" sz="2400" b="1" dirty="0" err="1">
                <a:sym typeface="+mn-ea"/>
              </a:rPr>
              <a:t>Risc</a:t>
            </a:r>
            <a:r>
              <a:rPr lang="en-US" altLang="zh-CN" sz="2400" b="1" dirty="0">
                <a:sym typeface="+mn-ea"/>
              </a:rPr>
              <a:t>-V</a:t>
            </a:r>
            <a:r>
              <a:rPr lang="en-US" altLang="zh-CN" sz="2400" b="1"/>
              <a:t> MCU</a:t>
            </a:r>
            <a:r>
              <a:rPr lang="zh-CN" altLang="en-US" sz="2400" b="1"/>
              <a:t>：</a:t>
            </a:r>
            <a:r>
              <a:rPr lang="en-US" altLang="zh-CN" sz="2400" b="1"/>
              <a:t>Pico</a:t>
            </a:r>
            <a:endParaRPr lang="zh-CN" altLang="en-US" sz="2400" b="1"/>
          </a:p>
        </p:txBody>
      </p:sp>
      <p:sp>
        <p:nvSpPr>
          <p:cNvPr id="3" name="文本框 2"/>
          <p:cNvSpPr txBox="1"/>
          <p:nvPr/>
        </p:nvSpPr>
        <p:spPr>
          <a:xfrm>
            <a:off x="349250" y="639445"/>
            <a:ext cx="11590020" cy="645160"/>
          </a:xfrm>
          <a:prstGeom prst="rect">
            <a:avLst/>
          </a:prstGeom>
          <a:noFill/>
        </p:spPr>
        <p:txBody>
          <a:bodyPr wrap="square" rtlCol="0">
            <a:spAutoFit/>
          </a:bodyPr>
          <a:p>
            <a:r>
              <a:rPr lang="en-US" altLang="zh-CN"/>
              <a:t>PicoSoC </a:t>
            </a:r>
            <a:r>
              <a:rPr lang="zh-CN" altLang="en-US"/>
              <a:t>是基于</a:t>
            </a:r>
            <a:r>
              <a:rPr lang="en-US" altLang="zh-CN"/>
              <a:t> PicoRV32 </a:t>
            </a:r>
            <a:r>
              <a:rPr lang="zh-CN" altLang="en-US"/>
              <a:t>的最小系统级片上系统（</a:t>
            </a:r>
            <a:r>
              <a:rPr lang="en-US" altLang="zh-CN"/>
              <a:t>SoC</a:t>
            </a:r>
            <a:r>
              <a:rPr lang="zh-CN" altLang="en-US"/>
              <a:t>），</a:t>
            </a:r>
            <a:r>
              <a:rPr lang="en-US" altLang="zh-CN">
                <a:sym typeface="+mn-ea"/>
              </a:rPr>
              <a:t>PicoRV32</a:t>
            </a:r>
            <a:r>
              <a:rPr lang="zh-CN" altLang="en-US">
                <a:sym typeface="+mn-ea"/>
              </a:rPr>
              <a:t>是</a:t>
            </a:r>
            <a:r>
              <a:rPr lang="zh-CN" altLang="en-US"/>
              <a:t>超轻量、可综合的开源</a:t>
            </a:r>
            <a:r>
              <a:rPr lang="en-US" altLang="zh-CN"/>
              <a:t> RISC-V </a:t>
            </a:r>
            <a:r>
              <a:rPr lang="zh-CN" altLang="en-US"/>
              <a:t>内核，具备高可配置性和极低资源占用，非常适合在</a:t>
            </a:r>
            <a:r>
              <a:rPr lang="en-US" altLang="zh-CN"/>
              <a:t> FPGA </a:t>
            </a:r>
            <a:r>
              <a:rPr lang="zh-CN" altLang="en-US"/>
              <a:t>和面积受限的</a:t>
            </a:r>
            <a:r>
              <a:rPr lang="en-US" altLang="zh-CN"/>
              <a:t> SoC </a:t>
            </a:r>
            <a:r>
              <a:rPr lang="zh-CN" altLang="en-US"/>
              <a:t>中实现灵活的嵌入式控制</a:t>
            </a:r>
            <a:endParaRPr lang="zh-CN" altLang="en-US"/>
          </a:p>
        </p:txBody>
      </p:sp>
      <p:sp>
        <p:nvSpPr>
          <p:cNvPr id="6" name="文本框 5"/>
          <p:cNvSpPr txBox="1"/>
          <p:nvPr/>
        </p:nvSpPr>
        <p:spPr>
          <a:xfrm>
            <a:off x="464185" y="1570990"/>
            <a:ext cx="4241165" cy="2522855"/>
          </a:xfrm>
          <a:prstGeom prst="rect">
            <a:avLst/>
          </a:prstGeom>
          <a:noFill/>
        </p:spPr>
        <p:txBody>
          <a:bodyPr wrap="square" rtlCol="0">
            <a:spAutoFit/>
          </a:bodyPr>
          <a:p>
            <a:r>
              <a:rPr lang="en-US" altLang="zh-CN" b="1"/>
              <a:t>Pico</a:t>
            </a:r>
            <a:r>
              <a:rPr lang="zh-CN" altLang="en-US" b="1"/>
              <a:t>特点：</a:t>
            </a:r>
            <a:endParaRPr lang="zh-CN" altLang="en-US" b="1"/>
          </a:p>
          <a:p>
            <a:pPr marL="285750" indent="-285750">
              <a:buFont typeface="Wingdings" panose="05000000000000000000" charset="0"/>
              <a:buChar char="Ø"/>
            </a:pPr>
            <a:r>
              <a:rPr lang="zh-CN" altLang="en-US" sz="1400"/>
              <a:t>资源占用小：在</a:t>
            </a:r>
            <a:r>
              <a:rPr lang="en-US" altLang="zh-CN" sz="1400"/>
              <a:t> 7 </a:t>
            </a:r>
            <a:r>
              <a:rPr lang="zh-CN" altLang="en-US" sz="1400"/>
              <a:t>系列</a:t>
            </a:r>
            <a:r>
              <a:rPr lang="en-US" altLang="zh-CN" sz="1400"/>
              <a:t> Xilinx </a:t>
            </a:r>
            <a:r>
              <a:rPr lang="zh-CN" altLang="en-US" sz="1400"/>
              <a:t>架构中占用</a:t>
            </a:r>
            <a:r>
              <a:rPr lang="en-US" altLang="zh-CN" sz="1400"/>
              <a:t> 750–2000 </a:t>
            </a:r>
            <a:r>
              <a:rPr lang="zh-CN" altLang="en-US" sz="1400"/>
              <a:t>个查找表（</a:t>
            </a:r>
            <a:r>
              <a:rPr lang="en-US" altLang="zh-CN" sz="1400"/>
              <a:t>LUTs</a:t>
            </a:r>
            <a:r>
              <a:rPr lang="zh-CN" altLang="en-US" sz="1400"/>
              <a:t>）。</a:t>
            </a:r>
            <a:endParaRPr lang="zh-CN" altLang="en-US" sz="1400"/>
          </a:p>
          <a:p>
            <a:pPr marL="285750" indent="-285750">
              <a:buFont typeface="Wingdings" panose="05000000000000000000" charset="0"/>
              <a:buChar char="Ø"/>
            </a:pPr>
            <a:r>
              <a:rPr lang="zh-CN" altLang="en-US" sz="1400"/>
              <a:t>高频率：在</a:t>
            </a:r>
            <a:r>
              <a:rPr lang="en-US" altLang="zh-CN" sz="1400"/>
              <a:t> 7 </a:t>
            </a:r>
            <a:r>
              <a:rPr lang="zh-CN" altLang="en-US" sz="1400"/>
              <a:t>系列</a:t>
            </a:r>
            <a:r>
              <a:rPr lang="en-US" altLang="zh-CN" sz="1400"/>
              <a:t> Xilinx FPGA </a:t>
            </a:r>
            <a:r>
              <a:rPr lang="zh-CN" altLang="en-US" sz="1400"/>
              <a:t>上可实现</a:t>
            </a:r>
            <a:r>
              <a:rPr lang="en-US" altLang="zh-CN" sz="1400"/>
              <a:t> 250–450 MHz </a:t>
            </a:r>
            <a:r>
              <a:rPr lang="zh-CN" altLang="en-US" sz="1400"/>
              <a:t>的最大频率（</a:t>
            </a:r>
            <a:r>
              <a:rPr lang="en-US" altLang="zh-CN" sz="1400"/>
              <a:t>fmax</a:t>
            </a:r>
            <a:r>
              <a:rPr lang="zh-CN" altLang="en-US" sz="1400"/>
              <a:t>）。</a:t>
            </a:r>
            <a:endParaRPr lang="zh-CN" altLang="en-US" sz="1400"/>
          </a:p>
          <a:p>
            <a:pPr marL="285750" indent="-285750">
              <a:buFont typeface="Wingdings" panose="05000000000000000000" charset="0"/>
              <a:buChar char="Ø"/>
            </a:pPr>
            <a:r>
              <a:rPr lang="zh-CN" altLang="en-US" sz="1400"/>
              <a:t>内存接口可选：支持</a:t>
            </a:r>
            <a:r>
              <a:rPr lang="en-US" altLang="zh-CN" sz="1400"/>
              <a:t> </a:t>
            </a:r>
            <a:r>
              <a:rPr lang="zh-CN" altLang="en-US" sz="1400"/>
              <a:t>原生内存接口</a:t>
            </a:r>
            <a:r>
              <a:rPr lang="en-US" altLang="zh-CN" sz="1400"/>
              <a:t> </a:t>
            </a:r>
            <a:r>
              <a:rPr lang="zh-CN" altLang="en-US" sz="1400"/>
              <a:t>或</a:t>
            </a:r>
            <a:r>
              <a:rPr lang="en-US" altLang="zh-CN" sz="1400"/>
              <a:t> AXI4-Lite </a:t>
            </a:r>
            <a:r>
              <a:rPr lang="zh-CN" altLang="en-US" sz="1400"/>
              <a:t>主设备接口。</a:t>
            </a:r>
            <a:endParaRPr lang="zh-CN" altLang="en-US" sz="1400"/>
          </a:p>
          <a:p>
            <a:pPr marL="285750" indent="-285750">
              <a:buFont typeface="Wingdings" panose="05000000000000000000" charset="0"/>
              <a:buChar char="Ø"/>
            </a:pPr>
            <a:r>
              <a:rPr lang="zh-CN" altLang="en-US" sz="1400"/>
              <a:t>可选中断支持：通过</a:t>
            </a:r>
            <a:r>
              <a:rPr lang="en-US" altLang="zh-CN" sz="1400"/>
              <a:t> </a:t>
            </a:r>
            <a:r>
              <a:rPr lang="zh-CN" altLang="en-US" sz="1400"/>
              <a:t>简单自定义指令集架构（</a:t>
            </a:r>
            <a:r>
              <a:rPr lang="en-US" altLang="zh-CN" sz="1400"/>
              <a:t>ISA</a:t>
            </a:r>
            <a:r>
              <a:rPr lang="zh-CN" altLang="en-US" sz="1400"/>
              <a:t>）</a:t>
            </a:r>
            <a:r>
              <a:rPr lang="en-US" altLang="zh-CN" sz="1400"/>
              <a:t> </a:t>
            </a:r>
            <a:r>
              <a:rPr lang="zh-CN" altLang="en-US" sz="1400"/>
              <a:t>实现中断请求（</a:t>
            </a:r>
            <a:r>
              <a:rPr lang="en-US" altLang="zh-CN" sz="1400"/>
              <a:t>IRQ</a:t>
            </a:r>
            <a:r>
              <a:rPr lang="zh-CN" altLang="en-US" sz="1400"/>
              <a:t>）功能。</a:t>
            </a:r>
            <a:endParaRPr lang="zh-CN" altLang="en-US" sz="1400"/>
          </a:p>
          <a:p>
            <a:pPr marL="285750" indent="-285750">
              <a:buFont typeface="Wingdings" panose="05000000000000000000" charset="0"/>
              <a:buChar char="Ø"/>
            </a:pPr>
            <a:r>
              <a:rPr lang="zh-CN" altLang="en-US" sz="1400"/>
              <a:t>可选协处理器接口：支持与协处理器的通信接口（如加速器或外设）。</a:t>
            </a:r>
            <a:endParaRPr lang="zh-CN" altLang="en-US" sz="1400"/>
          </a:p>
        </p:txBody>
      </p:sp>
      <p:sp>
        <p:nvSpPr>
          <p:cNvPr id="7" name="文本框 6"/>
          <p:cNvSpPr txBox="1"/>
          <p:nvPr/>
        </p:nvSpPr>
        <p:spPr>
          <a:xfrm>
            <a:off x="6165850" y="6582410"/>
            <a:ext cx="6026150" cy="275590"/>
          </a:xfrm>
          <a:prstGeom prst="rect">
            <a:avLst/>
          </a:prstGeom>
          <a:noFill/>
        </p:spPr>
        <p:txBody>
          <a:bodyPr wrap="square" rtlCol="0">
            <a:spAutoFit/>
          </a:bodyPr>
          <a:p>
            <a:pPr algn="r"/>
            <a:r>
              <a:rPr lang="en-US" altLang="zh-CN" sz="1200"/>
              <a:t>Pico</a:t>
            </a:r>
            <a:r>
              <a:rPr lang="zh-CN" altLang="en-US" sz="1200"/>
              <a:t>：</a:t>
            </a:r>
            <a:r>
              <a:rPr lang="en-US" altLang="zh-CN" sz="1200"/>
              <a:t>https://github.com/YosysHQ/picorv32</a:t>
            </a:r>
            <a:endParaRPr lang="en-US" altLang="zh-CN" sz="1200"/>
          </a:p>
        </p:txBody>
      </p:sp>
    </p:spTree>
    <p:custDataLst>
      <p:tags r:id="rId3"/>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8" name="组合 7"/>
          <p:cNvGrpSpPr/>
          <p:nvPr/>
        </p:nvGrpSpPr>
        <p:grpSpPr>
          <a:xfrm>
            <a:off x="240030" y="765810"/>
            <a:ext cx="8269004" cy="5117499"/>
            <a:chOff x="1685" y="2087"/>
            <a:chExt cx="12365" cy="7652"/>
          </a:xfrm>
        </p:grpSpPr>
        <p:pic>
          <p:nvPicPr>
            <p:cNvPr id="6" name="图片 5"/>
            <p:cNvPicPr>
              <a:picLocks noChangeAspect="1"/>
            </p:cNvPicPr>
            <p:nvPr/>
          </p:nvPicPr>
          <p:blipFill>
            <a:blip r:embed="rId1"/>
            <a:srcRect t="11974"/>
            <a:stretch>
              <a:fillRect/>
            </a:stretch>
          </p:blipFill>
          <p:spPr>
            <a:xfrm>
              <a:off x="1685" y="3108"/>
              <a:ext cx="12365" cy="6631"/>
            </a:xfrm>
            <a:prstGeom prst="rect">
              <a:avLst/>
            </a:prstGeom>
          </p:spPr>
        </p:pic>
        <p:sp>
          <p:nvSpPr>
            <p:cNvPr id="7" name="矩形 6"/>
            <p:cNvSpPr/>
            <p:nvPr/>
          </p:nvSpPr>
          <p:spPr>
            <a:xfrm>
              <a:off x="11715" y="2087"/>
              <a:ext cx="2028" cy="783"/>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9" name="文本框 8"/>
          <p:cNvSpPr txBox="1"/>
          <p:nvPr/>
        </p:nvSpPr>
        <p:spPr>
          <a:xfrm>
            <a:off x="636270" y="554990"/>
            <a:ext cx="11043920" cy="922020"/>
          </a:xfrm>
          <a:prstGeom prst="rect">
            <a:avLst/>
          </a:prstGeom>
          <a:noFill/>
        </p:spPr>
        <p:txBody>
          <a:bodyPr wrap="square" rtlCol="0">
            <a:spAutoFit/>
          </a:bodyPr>
          <a:lstStyle/>
          <a:p>
            <a:pPr marL="285750" indent="-285750">
              <a:buFont typeface="Wingdings" panose="05000000000000000000" charset="0"/>
              <a:buChar char="Ø"/>
            </a:pPr>
            <a:r>
              <a:rPr lang="en-US" altLang="zh-CN"/>
              <a:t>OpenLANE</a:t>
            </a:r>
            <a:r>
              <a:rPr lang="zh-CN" altLang="en-US"/>
              <a:t>，</a:t>
            </a:r>
            <a:r>
              <a:rPr lang="zh-CN" altLang="en-US">
                <a:sym typeface="+mn-ea"/>
              </a:rPr>
              <a:t>一个</a:t>
            </a:r>
            <a:r>
              <a:rPr lang="zh-CN" altLang="en-US"/>
              <a:t>可提供从</a:t>
            </a:r>
            <a:r>
              <a:rPr lang="en-US" altLang="zh-CN"/>
              <a:t>RTL</a:t>
            </a:r>
            <a:r>
              <a:rPr lang="zh-CN" altLang="en-US"/>
              <a:t>到</a:t>
            </a:r>
            <a:r>
              <a:rPr lang="en-US" altLang="zh-CN"/>
              <a:t>GDSII</a:t>
            </a:r>
            <a:r>
              <a:rPr lang="zh-CN" altLang="en-US"/>
              <a:t>的全自动流片流程的开源项目，它包含了几个重要的开源组件包括</a:t>
            </a:r>
            <a:r>
              <a:rPr lang="en-US" altLang="zh-CN"/>
              <a:t>OpenROAD</a:t>
            </a:r>
            <a:r>
              <a:rPr lang="zh-CN" altLang="en-US"/>
              <a:t>，</a:t>
            </a:r>
            <a:r>
              <a:rPr lang="en-US" altLang="zh-CN"/>
              <a:t>Yosys</a:t>
            </a:r>
            <a:r>
              <a:rPr lang="zh-CN" altLang="en-US"/>
              <a:t>，</a:t>
            </a:r>
            <a:r>
              <a:rPr lang="en-US" altLang="zh-CN"/>
              <a:t>Magic</a:t>
            </a:r>
            <a:r>
              <a:rPr lang="zh-CN" altLang="en-US"/>
              <a:t>，</a:t>
            </a:r>
            <a:r>
              <a:rPr lang="en-US" altLang="zh-CN"/>
              <a:t>Netgen</a:t>
            </a:r>
            <a:r>
              <a:rPr lang="zh-CN" altLang="en-US"/>
              <a:t>等负责流程中的各个部分</a:t>
            </a:r>
            <a:endParaRPr lang="zh-CN" altLang="en-US"/>
          </a:p>
          <a:p>
            <a:pPr marL="285750" indent="-285750">
              <a:buFont typeface="Wingdings" panose="05000000000000000000" charset="0"/>
              <a:buChar char="Ø"/>
            </a:pPr>
            <a:r>
              <a:rPr kumimoji="1" lang="zh-CN" altLang="en-US" dirty="0">
                <a:sym typeface="+mn-ea"/>
              </a:rPr>
              <a:t>完成版图设计后，最终实现将</a:t>
            </a:r>
            <a:r>
              <a:rPr kumimoji="1" lang="en-US" altLang="zh-CN" dirty="0">
                <a:sym typeface="+mn-ea"/>
              </a:rPr>
              <a:t>CPU</a:t>
            </a:r>
            <a:r>
              <a:rPr kumimoji="1" lang="zh-CN" altLang="en-US" dirty="0">
                <a:sym typeface="+mn-ea"/>
              </a:rPr>
              <a:t>控制模块和硅探测器芯片结合</a:t>
            </a:r>
            <a:endParaRPr lang="en-US" altLang="zh-CN"/>
          </a:p>
        </p:txBody>
      </p:sp>
      <p:sp>
        <p:nvSpPr>
          <p:cNvPr id="10" name="文本框 9"/>
          <p:cNvSpPr txBox="1"/>
          <p:nvPr/>
        </p:nvSpPr>
        <p:spPr>
          <a:xfrm>
            <a:off x="8490585" y="1765935"/>
            <a:ext cx="3191510" cy="4799965"/>
          </a:xfrm>
          <a:prstGeom prst="rect">
            <a:avLst/>
          </a:prstGeom>
          <a:noFill/>
        </p:spPr>
        <p:txBody>
          <a:bodyPr wrap="square" rtlCol="0">
            <a:spAutoFit/>
          </a:bodyPr>
          <a:lstStyle/>
          <a:p>
            <a:pPr marL="285750" indent="-285750">
              <a:buFont typeface="Wingdings" panose="05000000000000000000" charset="0"/>
              <a:buChar char="Ø"/>
            </a:pPr>
            <a:r>
              <a:rPr lang="zh-CN" altLang="en-US"/>
              <a:t>完全开源、透明度高、无供应商锁定</a:t>
            </a:r>
            <a:endParaRPr lang="zh-CN" altLang="en-US"/>
          </a:p>
          <a:p>
            <a:pPr marL="285750" indent="-285750">
              <a:buFont typeface="Wingdings" panose="05000000000000000000" charset="0"/>
              <a:buChar char="Ø"/>
            </a:pPr>
            <a:endParaRPr lang="zh-CN" altLang="en-US"/>
          </a:p>
          <a:p>
            <a:pPr marL="285750" indent="-285750">
              <a:buFont typeface="Wingdings" panose="05000000000000000000" charset="0"/>
              <a:buChar char="Ø"/>
            </a:pPr>
            <a:r>
              <a:rPr lang="en-US" altLang="zh-CN"/>
              <a:t>“</a:t>
            </a:r>
            <a:r>
              <a:rPr lang="zh-CN" altLang="en-US"/>
              <a:t>一键式</a:t>
            </a:r>
            <a:r>
              <a:rPr lang="en-US" altLang="zh-CN"/>
              <a:t>”</a:t>
            </a:r>
            <a:r>
              <a:rPr lang="zh-CN" altLang="en-US"/>
              <a:t>流程，用户只需提供</a:t>
            </a:r>
            <a:r>
              <a:rPr lang="en-US" altLang="zh-CN"/>
              <a:t>RTL</a:t>
            </a:r>
            <a:r>
              <a:rPr lang="zh-CN" altLang="en-US"/>
              <a:t>代码和一些配置参数，流程即可自动运行，减少了人工干预</a:t>
            </a:r>
            <a:endParaRPr lang="zh-CN" altLang="en-US"/>
          </a:p>
          <a:p>
            <a:pPr marL="285750" indent="-285750">
              <a:buFont typeface="Wingdings" panose="05000000000000000000" charset="0"/>
              <a:buChar char="Ø"/>
            </a:pPr>
            <a:endParaRPr lang="zh-CN" altLang="en-US"/>
          </a:p>
          <a:p>
            <a:pPr marL="285750" indent="-285750">
              <a:buFont typeface="Wingdings" panose="05000000000000000000" charset="0"/>
              <a:buChar char="Ø"/>
            </a:pPr>
            <a:r>
              <a:rPr lang="zh-CN" altLang="en-US"/>
              <a:t>结合开源</a:t>
            </a:r>
            <a:r>
              <a:rPr lang="en-US" altLang="zh-CN"/>
              <a:t>PDKSkyWater PDK</a:t>
            </a:r>
            <a:r>
              <a:rPr lang="zh-CN" altLang="en-US"/>
              <a:t>、</a:t>
            </a:r>
            <a:r>
              <a:rPr lang="en-US" altLang="zh-CN"/>
              <a:t>GlobalFoundries Open PDK</a:t>
            </a:r>
            <a:r>
              <a:rPr lang="zh-CN" altLang="en-US"/>
              <a:t>，社区</a:t>
            </a:r>
            <a:r>
              <a:rPr lang="zh-CN" altLang="en-US">
                <a:sym typeface="+mn-ea"/>
              </a:rPr>
              <a:t>活跃</a:t>
            </a:r>
            <a:endParaRPr lang="zh-CN" altLang="en-US">
              <a:sym typeface="+mn-ea"/>
            </a:endParaRPr>
          </a:p>
          <a:p>
            <a:pPr marL="285750" indent="-285750">
              <a:buFont typeface="Wingdings" panose="05000000000000000000" charset="0"/>
              <a:buChar char="Ø"/>
            </a:pPr>
            <a:endParaRPr lang="zh-CN" altLang="en-US"/>
          </a:p>
          <a:p>
            <a:pPr marL="285750" indent="-285750">
              <a:buFont typeface="Wingdings" panose="05000000000000000000" charset="0"/>
              <a:buChar char="Ø"/>
            </a:pPr>
            <a:r>
              <a:rPr lang="zh-CN" altLang="en-US"/>
              <a:t>对于非常大规模、高性能、高复杂度的尖端设计，其时序、面积、功耗可能仍无法与顶级的商业</a:t>
            </a:r>
            <a:r>
              <a:rPr lang="en-US" altLang="zh-CN"/>
              <a:t>EDA</a:t>
            </a:r>
            <a:r>
              <a:rPr lang="zh-CN" altLang="en-US"/>
              <a:t>工具媲美</a:t>
            </a:r>
            <a:endParaRPr lang="zh-CN" altLang="en-US"/>
          </a:p>
        </p:txBody>
      </p:sp>
      <p:sp>
        <p:nvSpPr>
          <p:cNvPr id="11" name="标题 10"/>
          <p:cNvSpPr>
            <a:spLocks noGrp="1"/>
          </p:cNvSpPr>
          <p:nvPr>
            <p:ph type="title" idx="4294967295"/>
            <p:custDataLst>
              <p:tags r:id="rId2"/>
            </p:custDataLst>
          </p:nvPr>
        </p:nvSpPr>
        <p:spPr>
          <a:xfrm>
            <a:off x="0" y="0"/>
            <a:ext cx="9935210" cy="705485"/>
          </a:xfrm>
        </p:spPr>
        <p:txBody>
          <a:bodyPr>
            <a:normAutofit/>
          </a:bodyPr>
          <a:lstStyle/>
          <a:p>
            <a:r>
              <a:rPr lang="zh-CN" altLang="en-US" sz="2400" b="1" dirty="0">
                <a:sym typeface="+mn-ea"/>
              </a:rPr>
              <a:t>集成于</a:t>
            </a:r>
            <a:r>
              <a:rPr lang="en-US" altLang="zh-CN" sz="2400" b="1" dirty="0">
                <a:sym typeface="+mn-ea"/>
              </a:rPr>
              <a:t>ASIC</a:t>
            </a:r>
            <a:r>
              <a:rPr lang="zh-CN" altLang="en-US" sz="2400" b="1" dirty="0">
                <a:sym typeface="+mn-ea"/>
              </a:rPr>
              <a:t>的</a:t>
            </a:r>
            <a:r>
              <a:rPr lang="en-US" altLang="zh-CN" sz="2400" b="1" dirty="0" err="1">
                <a:sym typeface="+mn-ea"/>
              </a:rPr>
              <a:t>Risc</a:t>
            </a:r>
            <a:r>
              <a:rPr lang="en-US" altLang="zh-CN" sz="2400" b="1" dirty="0">
                <a:sym typeface="+mn-ea"/>
              </a:rPr>
              <a:t>-V</a:t>
            </a:r>
            <a:r>
              <a:rPr lang="en-US" altLang="zh-CN" sz="2400" b="1">
                <a:sym typeface="+mn-ea"/>
              </a:rPr>
              <a:t> MCU</a:t>
            </a:r>
            <a:r>
              <a:rPr lang="zh-CN" altLang="en-US" sz="2400" b="1">
                <a:sym typeface="+mn-ea"/>
              </a:rPr>
              <a:t>：数字</a:t>
            </a:r>
            <a:r>
              <a:rPr lang="en-US" altLang="zh-CN" sz="2400" b="1">
                <a:sym typeface="+mn-ea"/>
              </a:rPr>
              <a:t>IC</a:t>
            </a:r>
            <a:r>
              <a:rPr lang="zh-CN" altLang="en-US" sz="2400" b="1"/>
              <a:t>开发工具</a:t>
            </a:r>
            <a:r>
              <a:rPr lang="en-US" altLang="zh-CN" sz="2400" b="1"/>
              <a:t>—</a:t>
            </a:r>
            <a:r>
              <a:rPr lang="en-US" altLang="zh-CN" sz="2400" b="1">
                <a:sym typeface="+mn-ea"/>
              </a:rPr>
              <a:t>OpenLANE</a:t>
            </a:r>
            <a:endParaRPr lang="zh-CN" altLang="en-US" sz="2400" b="1"/>
          </a:p>
        </p:txBody>
      </p:sp>
      <p:sp>
        <p:nvSpPr>
          <p:cNvPr id="12" name="文本框 11"/>
          <p:cNvSpPr txBox="1"/>
          <p:nvPr/>
        </p:nvSpPr>
        <p:spPr>
          <a:xfrm>
            <a:off x="6025515" y="6565900"/>
            <a:ext cx="6166485" cy="306705"/>
          </a:xfrm>
          <a:prstGeom prst="rect">
            <a:avLst/>
          </a:prstGeom>
          <a:noFill/>
        </p:spPr>
        <p:txBody>
          <a:bodyPr wrap="square" rtlCol="0">
            <a:spAutoFit/>
          </a:bodyPr>
          <a:lstStyle/>
          <a:p>
            <a:pPr algn="r"/>
            <a:r>
              <a:rPr lang="en-US" altLang="zh-CN" sz="1400"/>
              <a:t>cite:https://github.com/The-OpenROAD-Project/OpenLane</a:t>
            </a:r>
            <a:endParaRPr lang="en-US" altLang="zh-CN" sz="1400"/>
          </a:p>
        </p:txBody>
      </p:sp>
      <p:sp>
        <p:nvSpPr>
          <p:cNvPr id="2" name="文本框 1"/>
          <p:cNvSpPr txBox="1"/>
          <p:nvPr/>
        </p:nvSpPr>
        <p:spPr>
          <a:xfrm>
            <a:off x="566420" y="5870575"/>
            <a:ext cx="7355840" cy="645160"/>
          </a:xfrm>
          <a:prstGeom prst="rect">
            <a:avLst/>
          </a:prstGeom>
          <a:noFill/>
        </p:spPr>
        <p:txBody>
          <a:bodyPr wrap="square" rtlCol="0">
            <a:spAutoFit/>
          </a:bodyPr>
          <a:lstStyle/>
          <a:p>
            <a:r>
              <a:rPr kumimoji="1" b="1" dirty="0">
                <a:solidFill>
                  <a:srgbClr val="FF0000"/>
                </a:solidFill>
              </a:rPr>
              <a:t>秉持Risc-V的理念：开放、合作</a:t>
            </a:r>
            <a:endParaRPr kumimoji="1" b="1" dirty="0">
              <a:solidFill>
                <a:srgbClr val="FF0000"/>
              </a:solidFill>
            </a:endParaRPr>
          </a:p>
          <a:p>
            <a:r>
              <a:rPr kumimoji="1" b="1" dirty="0">
                <a:solidFill>
                  <a:srgbClr val="FF0000"/>
                </a:solidFill>
              </a:rPr>
              <a:t>欢迎一起合作、共同开发，包括以后共同的芯片研发</a:t>
            </a:r>
            <a:endParaRPr kumimoji="1" b="1" dirty="0">
              <a:solidFill>
                <a:srgbClr val="FF0000"/>
              </a:solidFill>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9" name="标题 8"/>
          <p:cNvSpPr>
            <a:spLocks noGrp="1"/>
          </p:cNvSpPr>
          <p:nvPr>
            <p:ph type="title" idx="4294967295"/>
            <p:custDataLst>
              <p:tags r:id="rId1"/>
            </p:custDataLst>
          </p:nvPr>
        </p:nvSpPr>
        <p:spPr>
          <a:xfrm>
            <a:off x="0" y="0"/>
            <a:ext cx="4470400" cy="705485"/>
          </a:xfrm>
        </p:spPr>
        <p:txBody>
          <a:bodyPr>
            <a:normAutofit/>
          </a:bodyPr>
          <a:lstStyle/>
          <a:p>
            <a:r>
              <a:rPr lang="zh-CN" altLang="en-US" sz="2400" b="1"/>
              <a:t>目录</a:t>
            </a:r>
            <a:endParaRPr lang="zh-CN" altLang="en-US" sz="2400" b="1"/>
          </a:p>
        </p:txBody>
      </p:sp>
      <p:sp>
        <p:nvSpPr>
          <p:cNvPr id="3" name="文本框 2"/>
          <p:cNvSpPr txBox="1"/>
          <p:nvPr/>
        </p:nvSpPr>
        <p:spPr>
          <a:xfrm>
            <a:off x="734060" y="1064895"/>
            <a:ext cx="9716770" cy="3784600"/>
          </a:xfrm>
          <a:prstGeom prst="rect">
            <a:avLst/>
          </a:prstGeom>
          <a:noFill/>
        </p:spPr>
        <p:txBody>
          <a:bodyPr wrap="square" rtlCol="0">
            <a:spAutoFit/>
          </a:bodyPr>
          <a:lstStyle/>
          <a:p>
            <a:pPr marL="285750" indent="-285750">
              <a:buFont typeface="Wingdings" panose="05000000000000000000" charset="0"/>
              <a:buChar char="Ø"/>
            </a:pPr>
            <a:r>
              <a:rPr lang="en-US" altLang="zh-CN" sz="2400" dirty="0">
                <a:sym typeface="+mn-ea"/>
              </a:rPr>
              <a:t>System-on-Chip</a:t>
            </a:r>
            <a:r>
              <a:rPr lang="zh-CN" altLang="en-US" sz="2400" dirty="0">
                <a:sym typeface="+mn-ea"/>
              </a:rPr>
              <a:t>简介</a:t>
            </a:r>
            <a:endParaRPr lang="zh-CN" altLang="en-US" sz="2400" dirty="0">
              <a:sym typeface="+mn-ea"/>
            </a:endParaRPr>
          </a:p>
          <a:p>
            <a:pPr marL="742950" lvl="1" indent="-285750">
              <a:buFont typeface="Wingdings" panose="05000000000000000000" charset="0"/>
              <a:buChar char="l"/>
            </a:pPr>
            <a:r>
              <a:rPr lang="zh-CN" altLang="en-US" sz="2400" dirty="0">
                <a:sym typeface="+mn-ea"/>
              </a:rPr>
              <a:t>指令集架构</a:t>
            </a:r>
            <a:r>
              <a:rPr lang="en-US" altLang="zh-CN" sz="2400" dirty="0">
                <a:sym typeface="+mn-ea"/>
              </a:rPr>
              <a:t>(ISA)</a:t>
            </a:r>
            <a:r>
              <a:rPr lang="zh-CN" altLang="en-US" sz="2400" dirty="0">
                <a:sym typeface="+mn-ea"/>
              </a:rPr>
              <a:t>简介</a:t>
            </a:r>
            <a:endParaRPr lang="zh-CN" altLang="en-US" sz="2400" dirty="0">
              <a:sym typeface="+mn-ea"/>
            </a:endParaRPr>
          </a:p>
          <a:p>
            <a:pPr marL="742950" lvl="1" indent="-285750">
              <a:buFont typeface="Wingdings" panose="05000000000000000000" charset="0"/>
              <a:buChar char="l"/>
            </a:pPr>
            <a:r>
              <a:rPr lang="en-US" altLang="zh-CN" sz="2400" dirty="0" err="1">
                <a:sym typeface="+mn-ea"/>
              </a:rPr>
              <a:t>Risc</a:t>
            </a:r>
            <a:r>
              <a:rPr lang="en-US" altLang="zh-CN" sz="2400" dirty="0">
                <a:sym typeface="+mn-ea"/>
              </a:rPr>
              <a:t>-V</a:t>
            </a:r>
            <a:r>
              <a:rPr lang="zh-CN" altLang="en-US" sz="2400" dirty="0">
                <a:sym typeface="+mn-ea"/>
              </a:rPr>
              <a:t>简介</a:t>
            </a:r>
            <a:endParaRPr lang="zh-CN" altLang="en-US" sz="2400" dirty="0">
              <a:sym typeface="+mn-ea"/>
            </a:endParaRPr>
          </a:p>
          <a:p>
            <a:pPr marL="742950" lvl="1" indent="-285750">
              <a:buFont typeface="Wingdings" panose="05000000000000000000" charset="0"/>
              <a:buChar char="l"/>
            </a:pPr>
            <a:r>
              <a:rPr lang="en-US" altLang="zh-CN" sz="2400" dirty="0" err="1">
                <a:sym typeface="+mn-ea"/>
              </a:rPr>
              <a:t>Risc</a:t>
            </a:r>
            <a:r>
              <a:rPr lang="en-US" altLang="zh-CN" sz="2400" dirty="0">
                <a:sym typeface="+mn-ea"/>
              </a:rPr>
              <a:t>-V SoC</a:t>
            </a:r>
            <a:r>
              <a:rPr lang="zh-CN" altLang="en-US" sz="2400" dirty="0">
                <a:sym typeface="+mn-ea"/>
              </a:rPr>
              <a:t>的部分应用</a:t>
            </a:r>
            <a:endParaRPr lang="zh-CN" altLang="en-US" sz="2400" dirty="0">
              <a:sym typeface="+mn-ea"/>
            </a:endParaRPr>
          </a:p>
          <a:p>
            <a:endParaRPr lang="zh-CN" altLang="en-US" sz="2400" dirty="0">
              <a:sym typeface="+mn-ea"/>
            </a:endParaRPr>
          </a:p>
          <a:p>
            <a:pPr marL="285750" indent="-285750">
              <a:buFont typeface="Wingdings" panose="05000000000000000000" charset="0"/>
              <a:buChar char="Ø"/>
            </a:pPr>
            <a:r>
              <a:rPr lang="zh-CN" altLang="en-US" sz="2400" dirty="0">
                <a:sym typeface="+mn-ea"/>
              </a:rPr>
              <a:t>当前研究</a:t>
            </a:r>
            <a:r>
              <a:rPr lang="zh-CN" altLang="en-US" sz="2400" dirty="0">
                <a:sym typeface="+mn-ea"/>
              </a:rPr>
              <a:t>工作</a:t>
            </a:r>
            <a:endParaRPr lang="zh-CN" altLang="en-US" sz="2400" dirty="0">
              <a:sym typeface="+mn-ea"/>
            </a:endParaRPr>
          </a:p>
          <a:p>
            <a:pPr marL="742950" lvl="1" indent="-285750">
              <a:buFont typeface="Wingdings" panose="05000000000000000000" charset="0"/>
              <a:buChar char="l"/>
            </a:pPr>
            <a:r>
              <a:rPr lang="zh-CN" altLang="en-US" sz="2400" dirty="0">
                <a:sym typeface="+mn-ea"/>
              </a:rPr>
              <a:t>基于</a:t>
            </a:r>
            <a:r>
              <a:rPr lang="en-US" altLang="zh-CN" sz="2400" dirty="0" err="1">
                <a:sym typeface="+mn-ea"/>
              </a:rPr>
              <a:t>Risc</a:t>
            </a:r>
            <a:r>
              <a:rPr lang="en-US" altLang="zh-CN" sz="2400" dirty="0">
                <a:sym typeface="+mn-ea"/>
              </a:rPr>
              <a:t>-V</a:t>
            </a:r>
            <a:r>
              <a:rPr lang="zh-CN" altLang="en-US" sz="2400" dirty="0">
                <a:sym typeface="+mn-ea"/>
              </a:rPr>
              <a:t>的读出测试板研发</a:t>
            </a:r>
            <a:endParaRPr lang="zh-CN" altLang="en-US" sz="2400" dirty="0">
              <a:sym typeface="+mn-ea"/>
            </a:endParaRPr>
          </a:p>
          <a:p>
            <a:pPr marL="742950" lvl="1" indent="-285750">
              <a:buFont typeface="Wingdings" panose="05000000000000000000" charset="0"/>
              <a:buChar char="l"/>
            </a:pPr>
            <a:r>
              <a:rPr lang="zh-CN" altLang="en-US" sz="2400" dirty="0">
                <a:sym typeface="+mn-ea"/>
              </a:rPr>
              <a:t>集成于</a:t>
            </a:r>
            <a:r>
              <a:rPr lang="en-US" altLang="zh-CN" sz="2400" dirty="0">
                <a:sym typeface="+mn-ea"/>
              </a:rPr>
              <a:t>ASIC</a:t>
            </a:r>
            <a:r>
              <a:rPr lang="zh-CN" altLang="en-US" sz="2400" dirty="0">
                <a:sym typeface="+mn-ea"/>
              </a:rPr>
              <a:t>的</a:t>
            </a:r>
            <a:r>
              <a:rPr lang="en-US" altLang="zh-CN" sz="2400" dirty="0" err="1">
                <a:sym typeface="+mn-ea"/>
              </a:rPr>
              <a:t>Risc</a:t>
            </a:r>
            <a:r>
              <a:rPr lang="en-US" altLang="zh-CN" sz="2400" dirty="0">
                <a:sym typeface="+mn-ea"/>
              </a:rPr>
              <a:t>-V </a:t>
            </a:r>
            <a:r>
              <a:rPr lang="zh-CN" altLang="en-US" sz="2400" dirty="0">
                <a:sym typeface="+mn-ea"/>
              </a:rPr>
              <a:t>微处理器（</a:t>
            </a:r>
            <a:r>
              <a:rPr lang="en-US" altLang="zh-CN" sz="2400" dirty="0">
                <a:sym typeface="+mn-ea"/>
              </a:rPr>
              <a:t>MCU</a:t>
            </a:r>
            <a:r>
              <a:rPr lang="zh-CN" altLang="en-US" sz="2400" dirty="0">
                <a:sym typeface="+mn-ea"/>
              </a:rPr>
              <a:t>）研发</a:t>
            </a:r>
            <a:endParaRPr lang="zh-CN" altLang="en-US" sz="2400" dirty="0">
              <a:sym typeface="+mn-ea"/>
            </a:endParaRPr>
          </a:p>
          <a:p>
            <a:endParaRPr lang="zh-CN" altLang="en-US" sz="2400" dirty="0">
              <a:sym typeface="+mn-ea"/>
            </a:endParaRPr>
          </a:p>
          <a:p>
            <a:pPr marL="342900" indent="-342900">
              <a:buFont typeface="Wingdings" panose="05000000000000000000" charset="0"/>
              <a:buChar char="Ø"/>
            </a:pPr>
            <a:r>
              <a:rPr lang="zh-CN" altLang="en-US" sz="2400" dirty="0">
                <a:sym typeface="+mn-ea"/>
              </a:rPr>
              <a:t>总结</a:t>
            </a:r>
            <a:endParaRPr lang="zh-CN" altLang="en-US" sz="2400" dirty="0">
              <a:sym typeface="+mn-ea"/>
            </a:endParaRPr>
          </a:p>
        </p:txBody>
      </p:sp>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文本框 2"/>
          <p:cNvSpPr txBox="1"/>
          <p:nvPr/>
        </p:nvSpPr>
        <p:spPr>
          <a:xfrm>
            <a:off x="803275" y="796925"/>
            <a:ext cx="10530205" cy="5477510"/>
          </a:xfrm>
          <a:prstGeom prst="rect">
            <a:avLst/>
          </a:prstGeom>
          <a:noFill/>
        </p:spPr>
        <p:txBody>
          <a:bodyPr wrap="square" rtlCol="0">
            <a:spAutoFit/>
          </a:bodyPr>
          <a:lstStyle/>
          <a:p>
            <a:r>
              <a:rPr lang="zh-CN" altLang="en-US" sz="4400" b="1" dirty="0">
                <a:sym typeface="+mn-ea"/>
              </a:rPr>
              <a:t>一、</a:t>
            </a:r>
            <a:r>
              <a:rPr lang="en-US" altLang="zh-CN" sz="4400" b="1" dirty="0">
                <a:sym typeface="+mn-ea"/>
              </a:rPr>
              <a:t>System-on-Chip</a:t>
            </a:r>
            <a:r>
              <a:rPr lang="zh-CN" altLang="en-US" sz="4400" b="1" dirty="0">
                <a:sym typeface="+mn-ea"/>
              </a:rPr>
              <a:t>简介</a:t>
            </a:r>
            <a:endParaRPr lang="zh-CN" altLang="en-US" sz="4400" b="1" dirty="0">
              <a:sym typeface="+mn-ea"/>
            </a:endParaRPr>
          </a:p>
          <a:p>
            <a:endParaRPr lang="zh-CN" altLang="en-US" sz="4400" b="1" dirty="0">
              <a:sym typeface="+mn-ea"/>
            </a:endParaRPr>
          </a:p>
          <a:p>
            <a:pPr>
              <a:lnSpc>
                <a:spcPct val="150000"/>
              </a:lnSpc>
            </a:pPr>
            <a:r>
              <a:rPr lang="zh-CN" altLang="en-US" sz="4400" b="1" dirty="0">
                <a:sym typeface="+mn-ea"/>
              </a:rPr>
              <a:t>二、当前研究</a:t>
            </a:r>
            <a:r>
              <a:rPr lang="zh-CN" altLang="en-US" sz="4400" b="1" dirty="0">
                <a:sym typeface="+mn-ea"/>
              </a:rPr>
              <a:t>工作</a:t>
            </a:r>
            <a:endParaRPr lang="zh-CN" altLang="en-US" sz="4400" b="1" dirty="0">
              <a:sym typeface="+mn-ea"/>
            </a:endParaRPr>
          </a:p>
          <a:p>
            <a:pPr marL="742950" lvl="1" indent="-285750">
              <a:lnSpc>
                <a:spcPct val="150000"/>
              </a:lnSpc>
              <a:buFont typeface="Wingdings" panose="05000000000000000000" charset="0"/>
              <a:buChar char="l"/>
            </a:pPr>
            <a:r>
              <a:rPr lang="zh-CN" altLang="en-US" sz="3600" dirty="0">
                <a:sym typeface="+mn-ea"/>
              </a:rPr>
              <a:t>基于</a:t>
            </a:r>
            <a:r>
              <a:rPr lang="en-US" altLang="zh-CN" sz="3600" dirty="0" err="1">
                <a:sym typeface="+mn-ea"/>
              </a:rPr>
              <a:t>Risc</a:t>
            </a:r>
            <a:r>
              <a:rPr lang="en-US" altLang="zh-CN" sz="3600" dirty="0">
                <a:sym typeface="+mn-ea"/>
              </a:rPr>
              <a:t>-V</a:t>
            </a:r>
            <a:r>
              <a:rPr lang="zh-CN" altLang="en-US" sz="3600" dirty="0">
                <a:sym typeface="+mn-ea"/>
              </a:rPr>
              <a:t>的读出测试板</a:t>
            </a:r>
            <a:endParaRPr lang="zh-CN" altLang="en-US" sz="3600" dirty="0">
              <a:sym typeface="+mn-ea"/>
            </a:endParaRPr>
          </a:p>
          <a:p>
            <a:pPr marL="742950" lvl="1" indent="-285750">
              <a:lnSpc>
                <a:spcPct val="150000"/>
              </a:lnSpc>
              <a:buFont typeface="Wingdings" panose="05000000000000000000" charset="0"/>
              <a:buChar char="l"/>
            </a:pPr>
            <a:r>
              <a:rPr lang="zh-CN" altLang="en-US" sz="3600" dirty="0">
                <a:sym typeface="+mn-ea"/>
              </a:rPr>
              <a:t>集成于</a:t>
            </a:r>
            <a:r>
              <a:rPr lang="en-US" altLang="zh-CN" sz="3600" dirty="0">
                <a:sym typeface="+mn-ea"/>
              </a:rPr>
              <a:t>ASIC</a:t>
            </a:r>
            <a:r>
              <a:rPr lang="zh-CN" altLang="en-US" sz="3600" dirty="0">
                <a:sym typeface="+mn-ea"/>
              </a:rPr>
              <a:t>的</a:t>
            </a:r>
            <a:r>
              <a:rPr lang="en-US" altLang="zh-CN" sz="3600" dirty="0" err="1">
                <a:sym typeface="+mn-ea"/>
              </a:rPr>
              <a:t>Risc</a:t>
            </a:r>
            <a:r>
              <a:rPr lang="en-US" altLang="zh-CN" sz="3600" dirty="0">
                <a:sym typeface="+mn-ea"/>
              </a:rPr>
              <a:t>-V </a:t>
            </a:r>
            <a:r>
              <a:rPr lang="zh-CN" altLang="en-US" sz="3600" dirty="0">
                <a:sym typeface="+mn-ea"/>
              </a:rPr>
              <a:t>微处理器（</a:t>
            </a:r>
            <a:r>
              <a:rPr lang="en-US" altLang="zh-CN" sz="3600" dirty="0">
                <a:sym typeface="+mn-ea"/>
              </a:rPr>
              <a:t>MCU</a:t>
            </a:r>
            <a:r>
              <a:rPr lang="zh-CN" altLang="en-US" sz="3600" dirty="0">
                <a:sym typeface="+mn-ea"/>
              </a:rPr>
              <a:t>）研发</a:t>
            </a:r>
            <a:endParaRPr lang="zh-CN" altLang="en-US" sz="4400" b="1" dirty="0">
              <a:solidFill>
                <a:schemeClr val="tx1"/>
              </a:solidFill>
              <a:sym typeface="+mn-ea"/>
            </a:endParaRPr>
          </a:p>
          <a:p>
            <a:endParaRPr lang="zh-CN" altLang="en-US" sz="4400" b="1" dirty="0">
              <a:solidFill>
                <a:schemeClr val="tx1"/>
              </a:solidFill>
              <a:sym typeface="+mn-ea"/>
            </a:endParaRPr>
          </a:p>
          <a:p>
            <a:r>
              <a:rPr lang="zh-CN" altLang="en-US" sz="4400" b="1" dirty="0">
                <a:solidFill>
                  <a:schemeClr val="tx1"/>
                </a:solidFill>
                <a:sym typeface="+mn-ea"/>
              </a:rPr>
              <a:t>三、总结</a:t>
            </a:r>
            <a:endParaRPr lang="zh-CN" altLang="en-US" sz="4400" b="1" dirty="0">
              <a:solidFill>
                <a:schemeClr val="tx1"/>
              </a:solidFill>
              <a:sym typeface="+mn-ea"/>
            </a:endParaRPr>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文本框 2"/>
          <p:cNvSpPr txBox="1"/>
          <p:nvPr/>
        </p:nvSpPr>
        <p:spPr>
          <a:xfrm>
            <a:off x="951865" y="1137285"/>
            <a:ext cx="10257155" cy="3784600"/>
          </a:xfrm>
          <a:prstGeom prst="rect">
            <a:avLst/>
          </a:prstGeom>
          <a:noFill/>
        </p:spPr>
        <p:txBody>
          <a:bodyPr wrap="square" rtlCol="0">
            <a:spAutoFit/>
          </a:bodyPr>
          <a:lstStyle/>
          <a:p>
            <a:pPr marL="285750" indent="-285750">
              <a:buFont typeface="Wingdings" panose="05000000000000000000" charset="0"/>
              <a:buChar char="Ø"/>
            </a:pPr>
            <a:r>
              <a:rPr lang="zh-CN" altLang="en-US" sz="2000" dirty="0"/>
              <a:t>基本完成了读出测试板的功能，实现从</a:t>
            </a:r>
            <a:r>
              <a:rPr lang="en-US" altLang="zh-CN" sz="2000" dirty="0"/>
              <a:t>ADC</a:t>
            </a:r>
            <a:r>
              <a:rPr lang="zh-CN" altLang="en-US" sz="2000" dirty="0"/>
              <a:t>到二进制文件的流程，其他功能正在完善中</a:t>
            </a:r>
            <a:endParaRPr lang="zh-CN" altLang="en-US" sz="2000" dirty="0"/>
          </a:p>
          <a:p>
            <a:endParaRPr lang="zh-CN" altLang="en-US" sz="2000" dirty="0"/>
          </a:p>
          <a:p>
            <a:pPr marL="285750" indent="-285750">
              <a:buFont typeface="Wingdings" panose="05000000000000000000" charset="0"/>
              <a:buChar char="Ø"/>
            </a:pPr>
            <a:r>
              <a:rPr lang="zh-CN" altLang="en-US" sz="2000" dirty="0"/>
              <a:t>将</a:t>
            </a:r>
            <a:r>
              <a:rPr lang="en-US" altLang="zh-CN" sz="2000" dirty="0" err="1"/>
              <a:t>Risc</a:t>
            </a:r>
            <a:r>
              <a:rPr lang="en-US" altLang="zh-CN" sz="2000" dirty="0"/>
              <a:t>-V</a:t>
            </a:r>
            <a:r>
              <a:rPr lang="zh-CN" altLang="en-US" sz="2000" dirty="0"/>
              <a:t>集成到硅探测器芯片中作为</a:t>
            </a:r>
            <a:r>
              <a:rPr lang="en-US" altLang="zh-CN" sz="2000" dirty="0"/>
              <a:t>MCU</a:t>
            </a:r>
            <a:r>
              <a:rPr lang="zh-CN" altLang="en-US" sz="2000" dirty="0"/>
              <a:t>，此工作处于前期规划中，包括：完善芯片功能需求调研、</a:t>
            </a:r>
            <a:r>
              <a:rPr lang="en-US" altLang="zh-CN" sz="2000" dirty="0"/>
              <a:t>FPGA</a:t>
            </a:r>
            <a:r>
              <a:rPr lang="zh-CN" altLang="en-US" sz="2000" dirty="0"/>
              <a:t>原型验证、芯片集成数字</a:t>
            </a:r>
            <a:r>
              <a:rPr lang="en-US" altLang="zh-CN" sz="2000" dirty="0"/>
              <a:t>IC</a:t>
            </a:r>
            <a:r>
              <a:rPr lang="zh-CN" altLang="en-US" sz="2000" dirty="0"/>
              <a:t>设计准备（目标：在硅探测器芯片上集成</a:t>
            </a:r>
            <a:r>
              <a:rPr lang="en-US" altLang="zh-CN" sz="2000" dirty="0"/>
              <a:t>MCU</a:t>
            </a:r>
            <a:r>
              <a:rPr lang="zh-CN" altLang="en-US" sz="2000" dirty="0"/>
              <a:t>模块）</a:t>
            </a:r>
            <a:endParaRPr lang="zh-CN" altLang="en-US" sz="2000" dirty="0"/>
          </a:p>
          <a:p>
            <a:pPr marL="285750" indent="-285750">
              <a:buFont typeface="Wingdings" panose="05000000000000000000" charset="0"/>
              <a:buChar char="Ø"/>
            </a:pPr>
            <a:endParaRPr lang="zh-CN" altLang="en-US" sz="2000" dirty="0"/>
          </a:p>
          <a:p>
            <a:pPr marL="285750" indent="-285750">
              <a:buFont typeface="Wingdings" panose="05000000000000000000" charset="0"/>
              <a:buChar char="Ø"/>
            </a:pPr>
            <a:r>
              <a:rPr lang="zh-CN" altLang="en-US" sz="2000" dirty="0"/>
              <a:t>从</a:t>
            </a:r>
            <a:r>
              <a:rPr lang="en-US" altLang="zh-CN" sz="2000" dirty="0"/>
              <a:t>Chat-gpt3 </a:t>
            </a:r>
            <a:r>
              <a:rPr lang="zh-CN" altLang="en-US" sz="2000" dirty="0"/>
              <a:t>到</a:t>
            </a:r>
            <a:r>
              <a:rPr lang="en-US" altLang="zh-CN" sz="2000" dirty="0"/>
              <a:t> </a:t>
            </a:r>
            <a:r>
              <a:rPr lang="en-US" altLang="zh-CN" sz="2000" dirty="0" err="1"/>
              <a:t>DeepSeek</a:t>
            </a:r>
            <a:r>
              <a:rPr lang="en-US" altLang="zh-CN" sz="2000" dirty="0"/>
              <a:t> </a:t>
            </a:r>
            <a:r>
              <a:rPr lang="zh-CN" altLang="en-US" sz="2000" dirty="0"/>
              <a:t>再到通义千问</a:t>
            </a:r>
            <a:r>
              <a:rPr lang="en-US" altLang="zh-CN" sz="2000" dirty="0"/>
              <a:t>3</a:t>
            </a:r>
            <a:r>
              <a:rPr lang="zh-CN" altLang="en-US" sz="2000" dirty="0"/>
              <a:t>、谷歌</a:t>
            </a:r>
            <a:r>
              <a:rPr lang="en-US" altLang="zh-CN" sz="2000" dirty="0">
                <a:sym typeface="+mn-ea"/>
              </a:rPr>
              <a:t>Gemini 2.5 pro</a:t>
            </a:r>
            <a:r>
              <a:rPr lang="zh-CN" altLang="en-US" sz="2000" dirty="0">
                <a:sym typeface="+mn-ea"/>
              </a:rPr>
              <a:t>，</a:t>
            </a:r>
            <a:r>
              <a:rPr lang="en-US" altLang="zh-CN" sz="2000" dirty="0">
                <a:sym typeface="+mn-ea"/>
              </a:rPr>
              <a:t>AI</a:t>
            </a:r>
            <a:r>
              <a:rPr lang="zh-CN" altLang="en-US" sz="2000" dirty="0">
                <a:sym typeface="+mn-ea"/>
              </a:rPr>
              <a:t>从自动代码补全、代码解读、生成，甚至是从事科研</a:t>
            </a:r>
            <a:r>
              <a:rPr lang="en-US" altLang="zh-CN" sz="2000" dirty="0">
                <a:sym typeface="+mn-ea"/>
              </a:rPr>
              <a:t>---</a:t>
            </a:r>
            <a:r>
              <a:rPr lang="en-US" altLang="zh-CN" sz="2000" dirty="0" err="1">
                <a:sym typeface="+mn-ea"/>
              </a:rPr>
              <a:t>AlphaEvolve</a:t>
            </a:r>
            <a:r>
              <a:rPr lang="zh-CN" altLang="en-US" sz="2000" dirty="0">
                <a:sym typeface="+mn-ea"/>
              </a:rPr>
              <a:t>，已充分证明</a:t>
            </a:r>
            <a:r>
              <a:rPr lang="en-US" altLang="zh-CN" sz="2000" dirty="0">
                <a:sym typeface="+mn-ea"/>
              </a:rPr>
              <a:t>AI</a:t>
            </a:r>
            <a:r>
              <a:rPr lang="zh-CN" altLang="en-US" sz="2000" dirty="0">
                <a:sym typeface="+mn-ea"/>
              </a:rPr>
              <a:t>作为新型生产力的核心价值，</a:t>
            </a:r>
            <a:r>
              <a:rPr lang="en-US" altLang="zh-CN" sz="2000" dirty="0" err="1">
                <a:sym typeface="+mn-ea"/>
              </a:rPr>
              <a:t>Risc</a:t>
            </a:r>
            <a:r>
              <a:rPr lang="en-US" altLang="zh-CN" sz="2000" dirty="0">
                <a:sym typeface="+mn-ea"/>
              </a:rPr>
              <a:t>-V</a:t>
            </a:r>
            <a:r>
              <a:rPr lang="zh-CN" altLang="en-US" sz="2000" dirty="0">
                <a:sym typeface="+mn-ea"/>
              </a:rPr>
              <a:t>架构开源、低功耗、可拓展（特别是</a:t>
            </a:r>
            <a:r>
              <a:rPr lang="en-US" altLang="zh-CN" sz="2000" dirty="0">
                <a:sym typeface="+mn-ea"/>
              </a:rPr>
              <a:t>RVV</a:t>
            </a:r>
            <a:r>
              <a:rPr lang="zh-CN" altLang="en-US" sz="2000" dirty="0">
                <a:sym typeface="+mn-ea"/>
              </a:rPr>
              <a:t>、</a:t>
            </a:r>
            <a:r>
              <a:rPr lang="en-US" altLang="zh-CN" sz="2000" dirty="0">
                <a:sym typeface="+mn-ea"/>
              </a:rPr>
              <a:t>Matrix</a:t>
            </a:r>
            <a:r>
              <a:rPr lang="zh-CN" altLang="en-US" sz="2000" dirty="0">
                <a:sym typeface="+mn-ea"/>
              </a:rPr>
              <a:t>等</a:t>
            </a:r>
            <a:r>
              <a:rPr lang="en-US" altLang="zh-CN" sz="2000" dirty="0">
                <a:sym typeface="+mn-ea"/>
              </a:rPr>
              <a:t>AI</a:t>
            </a:r>
            <a:r>
              <a:rPr lang="zh-CN" altLang="en-US" sz="2000" dirty="0">
                <a:sym typeface="+mn-ea"/>
              </a:rPr>
              <a:t>相关拓展），</a:t>
            </a:r>
            <a:r>
              <a:rPr lang="zh-CN" altLang="en-US" sz="2000" dirty="0">
                <a:solidFill>
                  <a:srgbClr val="FF0000"/>
                </a:solidFill>
                <a:sym typeface="+mn-ea"/>
              </a:rPr>
              <a:t>将基于</a:t>
            </a:r>
            <a:r>
              <a:rPr lang="en-US" altLang="zh-CN" sz="2000" dirty="0" err="1">
                <a:solidFill>
                  <a:srgbClr val="FF0000"/>
                </a:solidFill>
                <a:sym typeface="+mn-ea"/>
              </a:rPr>
              <a:t>Risc</a:t>
            </a:r>
            <a:r>
              <a:rPr lang="en-US" altLang="zh-CN" sz="2000" dirty="0">
                <a:solidFill>
                  <a:srgbClr val="FF0000"/>
                </a:solidFill>
                <a:sym typeface="+mn-ea"/>
              </a:rPr>
              <a:t>-V</a:t>
            </a:r>
            <a:r>
              <a:rPr lang="zh-CN" altLang="en-US" sz="2000" dirty="0">
                <a:solidFill>
                  <a:srgbClr val="FF0000"/>
                </a:solidFill>
                <a:sym typeface="+mn-ea"/>
              </a:rPr>
              <a:t>的</a:t>
            </a:r>
            <a:r>
              <a:rPr lang="en-US" altLang="zh-CN" sz="2000" dirty="0">
                <a:solidFill>
                  <a:srgbClr val="FF0000"/>
                </a:solidFill>
                <a:sym typeface="+mn-ea"/>
              </a:rPr>
              <a:t>AI</a:t>
            </a:r>
            <a:r>
              <a:rPr lang="zh-CN" altLang="en-US" sz="2000" dirty="0">
                <a:solidFill>
                  <a:srgbClr val="FF0000"/>
                </a:solidFill>
                <a:sym typeface="+mn-ea"/>
              </a:rPr>
              <a:t>与探测器结合，实现由</a:t>
            </a:r>
            <a:r>
              <a:rPr lang="en-US" altLang="zh-CN" sz="2000" dirty="0">
                <a:solidFill>
                  <a:srgbClr val="FF0000"/>
                </a:solidFill>
                <a:sym typeface="+mn-ea"/>
              </a:rPr>
              <a:t>“</a:t>
            </a:r>
            <a:r>
              <a:rPr lang="zh-CN" altLang="en-US" sz="2000" dirty="0">
                <a:solidFill>
                  <a:srgbClr val="FF0000"/>
                </a:solidFill>
                <a:sym typeface="+mn-ea"/>
              </a:rPr>
              <a:t>被动采集</a:t>
            </a:r>
            <a:r>
              <a:rPr lang="en-US" altLang="zh-CN" sz="2000" dirty="0">
                <a:solidFill>
                  <a:srgbClr val="FF0000"/>
                </a:solidFill>
                <a:sym typeface="+mn-ea"/>
              </a:rPr>
              <a:t>”</a:t>
            </a:r>
            <a:r>
              <a:rPr lang="zh-CN" altLang="en-US" sz="2000" dirty="0">
                <a:solidFill>
                  <a:srgbClr val="FF0000"/>
                </a:solidFill>
                <a:sym typeface="+mn-ea"/>
              </a:rPr>
              <a:t>转向</a:t>
            </a:r>
            <a:r>
              <a:rPr lang="en-US" altLang="zh-CN" sz="2000" dirty="0">
                <a:solidFill>
                  <a:srgbClr val="FF0000"/>
                </a:solidFill>
                <a:sym typeface="+mn-ea"/>
              </a:rPr>
              <a:t>“</a:t>
            </a:r>
            <a:r>
              <a:rPr lang="zh-CN" altLang="en-US" sz="2000" dirty="0">
                <a:solidFill>
                  <a:srgbClr val="FF0000"/>
                </a:solidFill>
                <a:sym typeface="+mn-ea"/>
              </a:rPr>
              <a:t>主动感知</a:t>
            </a:r>
            <a:r>
              <a:rPr lang="en-US" altLang="zh-CN" sz="2000" dirty="0">
                <a:solidFill>
                  <a:srgbClr val="FF0000"/>
                </a:solidFill>
                <a:sym typeface="+mn-ea"/>
              </a:rPr>
              <a:t>”</a:t>
            </a:r>
            <a:r>
              <a:rPr lang="zh-CN" altLang="en-US" sz="2000" dirty="0">
                <a:solidFill>
                  <a:srgbClr val="FF0000"/>
                </a:solidFill>
                <a:sym typeface="+mn-ea"/>
              </a:rPr>
              <a:t>，是一个有意思的方向：最终实现探测器芯片智能化</a:t>
            </a:r>
            <a:endParaRPr lang="en-US" altLang="zh-CN" sz="2000" dirty="0">
              <a:sym typeface="+mn-ea"/>
            </a:endParaRPr>
          </a:p>
          <a:p>
            <a:pPr indent="0">
              <a:buFont typeface="Wingdings" panose="05000000000000000000" charset="0"/>
              <a:buNone/>
            </a:pPr>
            <a:endParaRPr lang="en-US" altLang="zh-CN" sz="2000" dirty="0">
              <a:solidFill>
                <a:schemeClr val="tx1"/>
              </a:solidFill>
              <a:sym typeface="+mn-ea"/>
            </a:endParaRPr>
          </a:p>
        </p:txBody>
      </p:sp>
      <p:sp>
        <p:nvSpPr>
          <p:cNvPr id="9" name="标题 8"/>
          <p:cNvSpPr>
            <a:spLocks noGrp="1"/>
          </p:cNvSpPr>
          <p:nvPr>
            <p:ph type="title"/>
            <p:custDataLst>
              <p:tags r:id="rId1"/>
            </p:custDataLst>
          </p:nvPr>
        </p:nvSpPr>
        <p:spPr>
          <a:xfrm>
            <a:off x="80010" y="0"/>
            <a:ext cx="6918325" cy="705485"/>
          </a:xfrm>
        </p:spPr>
        <p:txBody>
          <a:bodyPr>
            <a:normAutofit/>
          </a:bodyPr>
          <a:lstStyle/>
          <a:p>
            <a:r>
              <a:rPr lang="zh-CN" altLang="en-US" sz="2400" dirty="0"/>
              <a:t>总结</a:t>
            </a:r>
            <a:endParaRPr lang="zh-CN" altLang="en-US" sz="2400" dirty="0"/>
          </a:p>
        </p:txBody>
      </p:sp>
      <p:sp>
        <p:nvSpPr>
          <p:cNvPr id="4" name="文本框 3"/>
          <p:cNvSpPr txBox="1"/>
          <p:nvPr/>
        </p:nvSpPr>
        <p:spPr>
          <a:xfrm>
            <a:off x="6487795" y="6397625"/>
            <a:ext cx="5704205" cy="460375"/>
          </a:xfrm>
          <a:prstGeom prst="rect">
            <a:avLst/>
          </a:prstGeom>
          <a:noFill/>
        </p:spPr>
        <p:txBody>
          <a:bodyPr wrap="square" rtlCol="0">
            <a:spAutoFit/>
          </a:bodyPr>
          <a:lstStyle/>
          <a:p>
            <a:pPr algn="r"/>
            <a:r>
              <a:rPr lang="en-US" altLang="zh-CN" sz="1200"/>
              <a:t>cite:AlphaEvolve: A coding agent for scientific and algorithmic discovery</a:t>
            </a:r>
            <a:endParaRPr lang="en-US" altLang="zh-CN" sz="1200"/>
          </a:p>
          <a:p>
            <a:pPr algn="r"/>
            <a:r>
              <a:rPr lang="en-US" altLang="zh-CN" sz="1200"/>
              <a:t>Smart pixel</a:t>
            </a:r>
            <a:r>
              <a:rPr lang="zh-CN" altLang="en-US" sz="1200"/>
              <a:t>：</a:t>
            </a:r>
            <a:r>
              <a:rPr lang="en-US" altLang="zh-CN" sz="1200"/>
              <a:t>https://fastmachinelearning.org/smart-pixels/</a:t>
            </a:r>
            <a:endParaRPr lang="en-US" altLang="zh-CN" sz="12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文本框 2"/>
          <p:cNvSpPr txBox="1"/>
          <p:nvPr/>
        </p:nvSpPr>
        <p:spPr>
          <a:xfrm>
            <a:off x="3433445" y="2498090"/>
            <a:ext cx="5731510" cy="1861185"/>
          </a:xfrm>
          <a:prstGeom prst="rect">
            <a:avLst/>
          </a:prstGeom>
          <a:noFill/>
        </p:spPr>
        <p:txBody>
          <a:bodyPr wrap="square" rtlCol="0">
            <a:spAutoFit/>
          </a:bodyPr>
          <a:lstStyle/>
          <a:p>
            <a:r>
              <a:rPr lang="en-US" altLang="zh-CN" sz="11500">
                <a:solidFill>
                  <a:schemeClr val="tx1"/>
                </a:solidFill>
              </a:rPr>
              <a:t>back up</a:t>
            </a:r>
            <a:endParaRPr lang="en-US" altLang="zh-CN" sz="11500">
              <a:solidFill>
                <a:schemeClr val="tx1"/>
              </a:solidFill>
            </a:endParaRPr>
          </a:p>
        </p:txBody>
      </p:sp>
    </p:spTree>
    <p:custDataLst>
      <p:tags r:id="rId1"/>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4605" y="0"/>
            <a:ext cx="12207240" cy="6687185"/>
          </a:xfrm>
          <a:prstGeom prst="rect">
            <a:avLst/>
          </a:prstGeom>
        </p:spPr>
      </p:pic>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pic>
        <p:nvPicPr>
          <p:cNvPr id="3" name="图片 2"/>
          <p:cNvPicPr>
            <a:picLocks noChangeAspect="1"/>
          </p:cNvPicPr>
          <p:nvPr/>
        </p:nvPicPr>
        <p:blipFill>
          <a:blip r:embed="rId1"/>
          <a:stretch>
            <a:fillRect/>
          </a:stretch>
        </p:blipFill>
        <p:spPr>
          <a:xfrm>
            <a:off x="5462270" y="384175"/>
            <a:ext cx="6067425" cy="6115050"/>
          </a:xfrm>
          <a:prstGeom prst="rect">
            <a:avLst/>
          </a:prstGeom>
        </p:spPr>
      </p:pic>
      <p:sp>
        <p:nvSpPr>
          <p:cNvPr id="11" name="标题 10"/>
          <p:cNvSpPr>
            <a:spLocks noGrp="1"/>
          </p:cNvSpPr>
          <p:nvPr>
            <p:ph type="title" idx="4294967295"/>
            <p:custDataLst>
              <p:tags r:id="rId2"/>
            </p:custDataLst>
          </p:nvPr>
        </p:nvSpPr>
        <p:spPr>
          <a:xfrm>
            <a:off x="0" y="0"/>
            <a:ext cx="7395210" cy="705485"/>
          </a:xfrm>
        </p:spPr>
        <p:txBody>
          <a:bodyPr>
            <a:normAutofit/>
          </a:bodyPr>
          <a:lstStyle/>
          <a:p>
            <a:r>
              <a:rPr lang="en-US" altLang="zh-CN" sz="2400"/>
              <a:t>FMC</a:t>
            </a:r>
            <a:r>
              <a:rPr lang="zh-CN" altLang="en-US" sz="2400"/>
              <a:t>（</a:t>
            </a:r>
            <a:r>
              <a:rPr lang="en-US" altLang="zh-CN" sz="2400">
                <a:sym typeface="+mn-ea"/>
              </a:rPr>
              <a:t>FPGA Mezzanine Card</a:t>
            </a:r>
            <a:r>
              <a:rPr lang="zh-CN" altLang="en-US" sz="2400"/>
              <a:t>）</a:t>
            </a:r>
            <a:endParaRPr lang="zh-CN" altLang="en-US" sz="2400"/>
          </a:p>
        </p:txBody>
      </p:sp>
      <p:sp>
        <p:nvSpPr>
          <p:cNvPr id="5" name="文本框 4"/>
          <p:cNvSpPr txBox="1"/>
          <p:nvPr/>
        </p:nvSpPr>
        <p:spPr>
          <a:xfrm>
            <a:off x="449580" y="1070610"/>
            <a:ext cx="4785360" cy="2861310"/>
          </a:xfrm>
          <a:prstGeom prst="rect">
            <a:avLst/>
          </a:prstGeom>
          <a:noFill/>
        </p:spPr>
        <p:txBody>
          <a:bodyPr wrap="square" rtlCol="0">
            <a:spAutoFit/>
          </a:bodyPr>
          <a:lstStyle/>
          <a:p>
            <a:endParaRPr lang="en-US" altLang="zh-CN"/>
          </a:p>
          <a:p>
            <a:r>
              <a:rPr lang="en-US" altLang="zh-CN"/>
              <a:t>FMC</a:t>
            </a:r>
            <a:r>
              <a:rPr lang="zh-CN" altLang="en-US"/>
              <a:t>接口允许用户通过一个标准化的方式将不同的硬件模块（例如高速</a:t>
            </a:r>
            <a:r>
              <a:rPr lang="en-US" altLang="zh-CN"/>
              <a:t>ADC</a:t>
            </a:r>
            <a:r>
              <a:rPr lang="zh-CN" altLang="en-US"/>
              <a:t>或</a:t>
            </a:r>
            <a:r>
              <a:rPr lang="en-US" altLang="zh-CN"/>
              <a:t>DAC</a:t>
            </a:r>
            <a:r>
              <a:rPr lang="zh-CN" altLang="en-US"/>
              <a:t>、传感器接口、通信模块等）连接到</a:t>
            </a:r>
            <a:r>
              <a:rPr lang="en-US" altLang="zh-CN"/>
              <a:t>FPGA</a:t>
            </a:r>
            <a:r>
              <a:rPr lang="zh-CN" altLang="en-US"/>
              <a:t>开发板上，从而极大地增强了</a:t>
            </a:r>
            <a:r>
              <a:rPr lang="en-US" altLang="zh-CN"/>
              <a:t>FPGA</a:t>
            </a:r>
            <a:r>
              <a:rPr lang="zh-CN" altLang="en-US"/>
              <a:t>系统的灵活性和可重用性。</a:t>
            </a:r>
            <a:endParaRPr lang="zh-CN" altLang="en-US"/>
          </a:p>
          <a:p>
            <a:endParaRPr lang="zh-CN" altLang="en-US"/>
          </a:p>
          <a:p>
            <a:r>
              <a:rPr lang="zh-CN" altLang="en-US"/>
              <a:t>使用</a:t>
            </a:r>
            <a:r>
              <a:rPr lang="en-US" altLang="zh-CN"/>
              <a:t>FMC</a:t>
            </a:r>
            <a:r>
              <a:rPr lang="zh-CN" altLang="en-US"/>
              <a:t>标准，开发者可以更容易地更换或升级附加硬件，而无需重新设计整个系统。这不仅节省了成本，也缩短了产品上市时间。</a:t>
            </a:r>
            <a:endParaRPr lang="zh-CN" altLang="en-US"/>
          </a:p>
        </p:txBody>
      </p:sp>
      <p:sp>
        <p:nvSpPr>
          <p:cNvPr id="6" name="文本框 5"/>
          <p:cNvSpPr txBox="1"/>
          <p:nvPr/>
        </p:nvSpPr>
        <p:spPr>
          <a:xfrm>
            <a:off x="6865620" y="6549390"/>
            <a:ext cx="5326380" cy="306705"/>
          </a:xfrm>
          <a:prstGeom prst="rect">
            <a:avLst/>
          </a:prstGeom>
          <a:noFill/>
        </p:spPr>
        <p:txBody>
          <a:bodyPr wrap="square" rtlCol="0">
            <a:spAutoFit/>
          </a:bodyPr>
          <a:lstStyle/>
          <a:p>
            <a:pPr algn="r"/>
            <a:r>
              <a:rPr lang="en-US" altLang="zh-CN" sz="1400"/>
              <a:t>cite:https://blog.csdn.net/s1_mple/article/details/144675021</a:t>
            </a:r>
            <a:endParaRPr lang="en-US" altLang="zh-CN" sz="1400"/>
          </a:p>
        </p:txBody>
      </p:sp>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4" name="组合 3"/>
          <p:cNvGrpSpPr/>
          <p:nvPr/>
        </p:nvGrpSpPr>
        <p:grpSpPr>
          <a:xfrm>
            <a:off x="0" y="0"/>
            <a:ext cx="9142730" cy="6858000"/>
            <a:chOff x="0" y="0"/>
            <a:chExt cx="14398" cy="10800"/>
          </a:xfrm>
        </p:grpSpPr>
        <p:pic>
          <p:nvPicPr>
            <p:cNvPr id="3" name="图片 2"/>
            <p:cNvPicPr>
              <a:picLocks noChangeAspect="1"/>
            </p:cNvPicPr>
            <p:nvPr/>
          </p:nvPicPr>
          <p:blipFill>
            <a:blip r:embed="rId1"/>
            <a:stretch>
              <a:fillRect/>
            </a:stretch>
          </p:blipFill>
          <p:spPr>
            <a:xfrm>
              <a:off x="0" y="0"/>
              <a:ext cx="14399" cy="10800"/>
            </a:xfrm>
            <a:prstGeom prst="rect">
              <a:avLst/>
            </a:prstGeom>
          </p:spPr>
        </p:pic>
        <p:sp>
          <p:nvSpPr>
            <p:cNvPr id="5" name="矩形 4"/>
            <p:cNvSpPr/>
            <p:nvPr/>
          </p:nvSpPr>
          <p:spPr>
            <a:xfrm>
              <a:off x="12846" y="10098"/>
              <a:ext cx="684" cy="516"/>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Tree>
    <p:custDataLst>
      <p:tags r:id="rId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pic>
        <p:nvPicPr>
          <p:cNvPr id="3" name="图片 2"/>
          <p:cNvPicPr>
            <a:picLocks noChangeAspect="1"/>
          </p:cNvPicPr>
          <p:nvPr/>
        </p:nvPicPr>
        <p:blipFill>
          <a:blip r:embed="rId1"/>
          <a:stretch>
            <a:fillRect/>
          </a:stretch>
        </p:blipFill>
        <p:spPr>
          <a:xfrm>
            <a:off x="0" y="1019810"/>
            <a:ext cx="8582025" cy="5232400"/>
          </a:xfrm>
          <a:prstGeom prst="rect">
            <a:avLst/>
          </a:prstGeom>
        </p:spPr>
      </p:pic>
      <p:sp>
        <p:nvSpPr>
          <p:cNvPr id="5" name="文本框 4"/>
          <p:cNvSpPr txBox="1"/>
          <p:nvPr/>
        </p:nvSpPr>
        <p:spPr>
          <a:xfrm>
            <a:off x="7865745" y="1230630"/>
            <a:ext cx="3982085" cy="1476375"/>
          </a:xfrm>
          <a:prstGeom prst="rect">
            <a:avLst/>
          </a:prstGeom>
          <a:noFill/>
        </p:spPr>
        <p:txBody>
          <a:bodyPr wrap="square" rtlCol="0">
            <a:spAutoFit/>
          </a:bodyPr>
          <a:lstStyle/>
          <a:p>
            <a:r>
              <a:rPr lang="zh-CN" altLang="en-US"/>
              <a:t>该系统基于</a:t>
            </a:r>
            <a:r>
              <a:rPr lang="en-US" altLang="zh-CN"/>
              <a:t> Gemini </a:t>
            </a:r>
            <a:r>
              <a:rPr lang="zh-CN" altLang="en-US"/>
              <a:t>系列大型语言模型构建，在用户输入问题及评估标准后，能够通过生成多种解决方案、评估筛选最优解并迭代生成新解的方式，逐步演化出更优的应对策略。</a:t>
            </a:r>
            <a:endParaRPr lang="zh-CN" altLang="en-US"/>
          </a:p>
        </p:txBody>
      </p:sp>
      <p:sp>
        <p:nvSpPr>
          <p:cNvPr id="11" name="标题 10"/>
          <p:cNvSpPr>
            <a:spLocks noGrp="1"/>
          </p:cNvSpPr>
          <p:nvPr>
            <p:ph type="title" idx="4294967295"/>
            <p:custDataLst>
              <p:tags r:id="rId2"/>
            </p:custDataLst>
          </p:nvPr>
        </p:nvSpPr>
        <p:spPr>
          <a:xfrm>
            <a:off x="0" y="0"/>
            <a:ext cx="7395210" cy="705485"/>
          </a:xfrm>
        </p:spPr>
        <p:txBody>
          <a:bodyPr>
            <a:normAutofit/>
          </a:bodyPr>
          <a:lstStyle/>
          <a:p>
            <a:r>
              <a:rPr lang="zh-CN" altLang="en-US" sz="2400"/>
              <a:t>通用科学</a:t>
            </a:r>
            <a:r>
              <a:rPr lang="en-US" altLang="zh-CN" sz="2400"/>
              <a:t>AI--AlphaEvolve</a:t>
            </a:r>
            <a:endParaRPr lang="en-US" altLang="zh-CN" sz="2400"/>
          </a:p>
        </p:txBody>
      </p:sp>
      <p:sp>
        <p:nvSpPr>
          <p:cNvPr id="6" name="文本框 5"/>
          <p:cNvSpPr txBox="1"/>
          <p:nvPr/>
        </p:nvSpPr>
        <p:spPr>
          <a:xfrm>
            <a:off x="7865745" y="3553460"/>
            <a:ext cx="3919220" cy="2306955"/>
          </a:xfrm>
          <a:prstGeom prst="rect">
            <a:avLst/>
          </a:prstGeom>
          <a:noFill/>
        </p:spPr>
        <p:txBody>
          <a:bodyPr wrap="square" rtlCol="0">
            <a:spAutoFit/>
          </a:bodyPr>
          <a:lstStyle/>
          <a:p>
            <a:r>
              <a:rPr lang="en-US" altLang="zh-CN"/>
              <a:t>AlphaEvolve </a:t>
            </a:r>
            <a:r>
              <a:rPr lang="zh-CN" altLang="en-US"/>
              <a:t>还应用于超过</a:t>
            </a:r>
            <a:r>
              <a:rPr lang="en-US" altLang="zh-CN"/>
              <a:t> 50 </a:t>
            </a:r>
            <a:r>
              <a:rPr lang="zh-CN" altLang="en-US"/>
              <a:t>个数学领域的开放问题，并在近</a:t>
            </a:r>
            <a:r>
              <a:rPr lang="en-US" altLang="zh-CN"/>
              <a:t> 75% </a:t>
            </a:r>
            <a:r>
              <a:rPr lang="zh-CN" altLang="en-US"/>
              <a:t>的案例中重新发现了最先进的解决方案，而在</a:t>
            </a:r>
            <a:r>
              <a:rPr lang="en-US" altLang="zh-CN"/>
              <a:t> 20% </a:t>
            </a:r>
            <a:r>
              <a:rPr lang="zh-CN" altLang="en-US"/>
              <a:t>的案例中，它更是改进了已知的最佳方案，如提高了「亲吻数问题（</a:t>
            </a:r>
            <a:r>
              <a:rPr lang="en-US" altLang="zh-CN"/>
              <a:t>kissing number problem</a:t>
            </a:r>
            <a:r>
              <a:rPr lang="zh-CN" altLang="en-US"/>
              <a:t>）」的解决效率，这是一个困扰数学家超</a:t>
            </a:r>
            <a:r>
              <a:rPr lang="en-US" altLang="zh-CN"/>
              <a:t> 300 </a:t>
            </a:r>
            <a:r>
              <a:rPr lang="zh-CN" altLang="en-US"/>
              <a:t>年的难题。</a:t>
            </a:r>
            <a:endParaRPr lang="zh-CN" altLang="en-US"/>
          </a:p>
        </p:txBody>
      </p:sp>
      <p:sp>
        <p:nvSpPr>
          <p:cNvPr id="7" name="文本框 6"/>
          <p:cNvSpPr txBox="1"/>
          <p:nvPr/>
        </p:nvSpPr>
        <p:spPr>
          <a:xfrm>
            <a:off x="3372485" y="6579870"/>
            <a:ext cx="8819515" cy="275590"/>
          </a:xfrm>
          <a:prstGeom prst="rect">
            <a:avLst/>
          </a:prstGeom>
          <a:noFill/>
        </p:spPr>
        <p:txBody>
          <a:bodyPr wrap="square" rtlCol="0">
            <a:spAutoFit/>
          </a:bodyPr>
          <a:lstStyle/>
          <a:p>
            <a:pPr algn="r"/>
            <a:r>
              <a:rPr lang="en-US" altLang="zh-CN" sz="1200"/>
              <a:t>source:https://deepmind.google/discover/blog/alphaevolve-a-gemini-powered-coding-agent-for-designing-advanced-algorithms/</a:t>
            </a:r>
            <a:endParaRPr lang="en-US" altLang="zh-CN" sz="1200"/>
          </a:p>
        </p:txBody>
      </p:sp>
    </p:spTree>
    <p:custDataLst>
      <p:tags r:id="rId3"/>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pic>
        <p:nvPicPr>
          <p:cNvPr id="3" name="图片 2"/>
          <p:cNvPicPr>
            <a:picLocks noChangeAspect="1"/>
          </p:cNvPicPr>
          <p:nvPr/>
        </p:nvPicPr>
        <p:blipFill>
          <a:blip r:embed="rId1"/>
          <a:stretch>
            <a:fillRect/>
          </a:stretch>
        </p:blipFill>
        <p:spPr>
          <a:xfrm>
            <a:off x="503555" y="2194560"/>
            <a:ext cx="8153400" cy="3638550"/>
          </a:xfrm>
          <a:prstGeom prst="rect">
            <a:avLst/>
          </a:prstGeom>
        </p:spPr>
      </p:pic>
      <p:sp>
        <p:nvSpPr>
          <p:cNvPr id="11" name="标题 10"/>
          <p:cNvSpPr>
            <a:spLocks noGrp="1"/>
          </p:cNvSpPr>
          <p:nvPr>
            <p:ph type="title" idx="4294967295"/>
            <p:custDataLst>
              <p:tags r:id="rId2"/>
            </p:custDataLst>
          </p:nvPr>
        </p:nvSpPr>
        <p:spPr>
          <a:xfrm>
            <a:off x="0" y="0"/>
            <a:ext cx="7395210" cy="705485"/>
          </a:xfrm>
        </p:spPr>
        <p:txBody>
          <a:bodyPr>
            <a:normAutofit/>
          </a:bodyPr>
          <a:lstStyle/>
          <a:p>
            <a:r>
              <a:rPr lang="en-US" altLang="zh-CN" sz="2400"/>
              <a:t>HLS4ML</a:t>
            </a:r>
            <a:endParaRPr lang="en-US" altLang="zh-CN" sz="2400"/>
          </a:p>
        </p:txBody>
      </p:sp>
      <p:sp>
        <p:nvSpPr>
          <p:cNvPr id="4" name="文本框 3"/>
          <p:cNvSpPr txBox="1"/>
          <p:nvPr/>
        </p:nvSpPr>
        <p:spPr>
          <a:xfrm>
            <a:off x="400685" y="752475"/>
            <a:ext cx="11254105" cy="922020"/>
          </a:xfrm>
          <a:prstGeom prst="rect">
            <a:avLst/>
          </a:prstGeom>
          <a:noFill/>
        </p:spPr>
        <p:txBody>
          <a:bodyPr wrap="square" rtlCol="0">
            <a:spAutoFit/>
          </a:bodyPr>
          <a:lstStyle/>
          <a:p>
            <a:r>
              <a:rPr lang="zh-CN" altLang="en-US"/>
              <a:t>灵感来自</a:t>
            </a:r>
            <a:r>
              <a:rPr lang="en-US" altLang="zh-CN"/>
              <a:t>LHC</a:t>
            </a:r>
            <a:r>
              <a:rPr lang="zh-CN" altLang="en-US"/>
              <a:t>，</a:t>
            </a:r>
            <a:r>
              <a:rPr lang="en-US" altLang="zh-CN"/>
              <a:t> </a:t>
            </a:r>
            <a:r>
              <a:rPr lang="zh-CN" altLang="en-US"/>
              <a:t>机器学习通常是在</a:t>
            </a:r>
            <a:r>
              <a:rPr lang="en-US" altLang="zh-CN"/>
              <a:t> “</a:t>
            </a:r>
            <a:r>
              <a:rPr lang="zh-CN" altLang="en-US"/>
              <a:t>离线</a:t>
            </a:r>
            <a:r>
              <a:rPr lang="en-US" altLang="zh-CN"/>
              <a:t>” </a:t>
            </a:r>
            <a:r>
              <a:rPr lang="zh-CN" altLang="en-US"/>
              <a:t>环境中执行的。</a:t>
            </a:r>
            <a:r>
              <a:rPr lang="en-US" altLang="zh-CN"/>
              <a:t> </a:t>
            </a:r>
            <a:r>
              <a:rPr lang="zh-CN" altLang="en-US"/>
              <a:t>然而，</a:t>
            </a:r>
            <a:r>
              <a:rPr lang="en-US" altLang="zh-CN"/>
              <a:t>LHC </a:t>
            </a:r>
            <a:r>
              <a:rPr lang="zh-CN" altLang="en-US"/>
              <a:t>探测器的最大问题之一是每个</a:t>
            </a:r>
            <a:r>
              <a:rPr lang="en-US" altLang="zh-CN"/>
              <a:t>Event</a:t>
            </a:r>
            <a:r>
              <a:rPr lang="zh-CN" altLang="en-US"/>
              <a:t>会产生太多数据，以至于无法保存所有信息。</a:t>
            </a:r>
            <a:r>
              <a:rPr lang="en-US" altLang="zh-CN"/>
              <a:t> </a:t>
            </a:r>
            <a:r>
              <a:rPr lang="zh-CN" altLang="en-US"/>
              <a:t>需要通过</a:t>
            </a:r>
            <a:r>
              <a:rPr lang="en-US" altLang="zh-CN"/>
              <a:t> “triggers” </a:t>
            </a:r>
            <a:r>
              <a:rPr lang="zh-CN" altLang="en-US"/>
              <a:t>的过滤器用于确定是否应保留给定事件。</a:t>
            </a:r>
            <a:r>
              <a:rPr lang="en-US" altLang="zh-CN"/>
              <a:t> </a:t>
            </a:r>
            <a:r>
              <a:rPr lang="zh-CN" altLang="en-US"/>
              <a:t>机器学习算法可以在</a:t>
            </a:r>
            <a:r>
              <a:rPr lang="en-US" altLang="zh-CN"/>
              <a:t>Sensor</a:t>
            </a:r>
            <a:r>
              <a:rPr lang="zh-CN" altLang="en-US"/>
              <a:t>级别</a:t>
            </a:r>
            <a:r>
              <a:rPr lang="en-US" altLang="zh-CN"/>
              <a:t>“</a:t>
            </a:r>
            <a:r>
              <a:rPr lang="zh-CN" altLang="en-US"/>
              <a:t>实时</a:t>
            </a:r>
            <a:r>
              <a:rPr lang="en-US" altLang="zh-CN"/>
              <a:t>”</a:t>
            </a:r>
            <a:r>
              <a:rPr lang="zh-CN" altLang="en-US"/>
              <a:t>事例挑选，可以保留更多具有新物理场潜在迹象的事件以供分析。</a:t>
            </a:r>
            <a:endParaRPr lang="zh-CN" altLang="en-US"/>
          </a:p>
        </p:txBody>
      </p:sp>
      <p:sp>
        <p:nvSpPr>
          <p:cNvPr id="5" name="文本框 4"/>
          <p:cNvSpPr txBox="1"/>
          <p:nvPr/>
        </p:nvSpPr>
        <p:spPr>
          <a:xfrm>
            <a:off x="400685" y="6103620"/>
            <a:ext cx="11539220" cy="368300"/>
          </a:xfrm>
          <a:prstGeom prst="rect">
            <a:avLst/>
          </a:prstGeom>
          <a:noFill/>
        </p:spPr>
        <p:txBody>
          <a:bodyPr wrap="square" rtlCol="0">
            <a:spAutoFit/>
          </a:bodyPr>
          <a:lstStyle/>
          <a:p>
            <a:r>
              <a:rPr lang="zh-CN" altLang="en-US"/>
              <a:t>该项目利用高层次综合（</a:t>
            </a:r>
            <a:r>
              <a:rPr lang="en-US" altLang="zh-CN"/>
              <a:t>HLS</a:t>
            </a:r>
            <a:r>
              <a:rPr lang="zh-CN" altLang="en-US"/>
              <a:t>）技术，</a:t>
            </a:r>
            <a:r>
              <a:rPr lang="zh-CN" altLang="en-US">
                <a:solidFill>
                  <a:srgbClr val="361CF8"/>
                </a:solidFill>
              </a:rPr>
              <a:t>将常见的机器学习模型转换为适应特定应用的硬件代码</a:t>
            </a:r>
            <a:endParaRPr lang="zh-CN" altLang="en-US">
              <a:solidFill>
                <a:srgbClr val="361CF8"/>
              </a:solidFill>
            </a:endParaRPr>
          </a:p>
        </p:txBody>
      </p:sp>
      <p:sp>
        <p:nvSpPr>
          <p:cNvPr id="6" name="文本框 5"/>
          <p:cNvSpPr txBox="1"/>
          <p:nvPr/>
        </p:nvSpPr>
        <p:spPr>
          <a:xfrm>
            <a:off x="5038725" y="6551295"/>
            <a:ext cx="7153275" cy="306705"/>
          </a:xfrm>
          <a:prstGeom prst="rect">
            <a:avLst/>
          </a:prstGeom>
          <a:noFill/>
        </p:spPr>
        <p:txBody>
          <a:bodyPr wrap="square" rtlCol="0">
            <a:spAutoFit/>
          </a:bodyPr>
          <a:lstStyle/>
          <a:p>
            <a:pPr algn="r"/>
            <a:r>
              <a:rPr lang="en-US" altLang="zh-CN" sz="1400"/>
              <a:t>source</a:t>
            </a:r>
            <a:r>
              <a:rPr lang="zh-CN" altLang="en-US" sz="1400"/>
              <a:t>：</a:t>
            </a:r>
            <a:r>
              <a:rPr lang="en-US" altLang="zh-CN" sz="1400"/>
              <a:t>https://fastmachinelearning.org/hls4ml/index.html</a:t>
            </a:r>
            <a:endParaRPr lang="en-US" altLang="zh-CN"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文本框 2"/>
          <p:cNvSpPr txBox="1"/>
          <p:nvPr/>
        </p:nvSpPr>
        <p:spPr>
          <a:xfrm>
            <a:off x="803275" y="796925"/>
            <a:ext cx="7731125" cy="1445260"/>
          </a:xfrm>
          <a:prstGeom prst="rect">
            <a:avLst/>
          </a:prstGeom>
          <a:noFill/>
        </p:spPr>
        <p:txBody>
          <a:bodyPr wrap="square" rtlCol="0">
            <a:spAutoFit/>
          </a:bodyPr>
          <a:lstStyle/>
          <a:p>
            <a:r>
              <a:rPr lang="zh-CN" altLang="en-US" sz="4400" b="1">
                <a:sym typeface="+mn-ea"/>
              </a:rPr>
              <a:t>一、</a:t>
            </a:r>
            <a:r>
              <a:rPr lang="en-US" altLang="zh-CN" sz="4400" b="1">
                <a:sym typeface="+mn-ea"/>
              </a:rPr>
              <a:t>System-on-Chip</a:t>
            </a:r>
            <a:r>
              <a:rPr lang="zh-CN" altLang="en-US" sz="4400" b="1">
                <a:sym typeface="+mn-ea"/>
              </a:rPr>
              <a:t>简介</a:t>
            </a:r>
            <a:endParaRPr lang="zh-CN" altLang="en-US" sz="4400" b="1">
              <a:sym typeface="+mn-ea"/>
            </a:endParaRPr>
          </a:p>
          <a:p>
            <a:endParaRPr lang="zh-CN" altLang="en-US" sz="4400" b="1">
              <a:solidFill>
                <a:schemeClr val="tx1"/>
              </a:solidFill>
              <a:sym typeface="+mn-ea"/>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61315" y="4145280"/>
            <a:ext cx="11830685" cy="2030095"/>
          </a:xfrm>
          <a:prstGeom prst="rect">
            <a:avLst/>
          </a:prstGeom>
          <a:noFill/>
        </p:spPr>
        <p:txBody>
          <a:bodyPr wrap="square" rtlCol="0">
            <a:spAutoFit/>
          </a:bodyPr>
          <a:lstStyle/>
          <a:p>
            <a:r>
              <a:rPr lang="zh-CN" altLang="en-US" dirty="0"/>
              <a:t>应用方向：</a:t>
            </a:r>
            <a:endParaRPr lang="zh-CN" altLang="en-US" dirty="0"/>
          </a:p>
          <a:p>
            <a:pPr marL="285750" indent="-285750">
              <a:buFont typeface="Wingdings" panose="05000000000000000000" charset="0"/>
              <a:buChar char="Ø"/>
            </a:pPr>
            <a:r>
              <a:rPr lang="zh-CN" altLang="en-US" dirty="0">
                <a:solidFill>
                  <a:srgbClr val="361CF8"/>
                </a:solidFill>
              </a:rPr>
              <a:t>控制和监控</a:t>
            </a:r>
            <a:endParaRPr lang="zh-CN" altLang="en-US" dirty="0"/>
          </a:p>
          <a:p>
            <a:pPr marL="742950" lvl="1" indent="-285750">
              <a:buFont typeface="Arial" panose="020B0604020202090204" pitchFamily="34" charset="0"/>
              <a:buChar char="•"/>
            </a:pPr>
            <a:r>
              <a:rPr lang="zh-CN" altLang="en-US" dirty="0"/>
              <a:t>独立的抗辐照</a:t>
            </a:r>
            <a:r>
              <a:rPr lang="en-US" altLang="zh-CN" dirty="0"/>
              <a:t>MCU</a:t>
            </a:r>
            <a:r>
              <a:rPr lang="zh-CN" altLang="en-US" dirty="0"/>
              <a:t>：</a:t>
            </a:r>
            <a:r>
              <a:rPr lang="en-US" altLang="zh-CN" dirty="0"/>
              <a:t>LHC</a:t>
            </a:r>
            <a:r>
              <a:rPr lang="zh-CN" altLang="en-US" dirty="0"/>
              <a:t>束流监测、前端集成的慢控制核心、电源管理、探测器状态监控（温度电压等）</a:t>
            </a:r>
            <a:endParaRPr lang="zh-CN" altLang="en-US" dirty="0"/>
          </a:p>
          <a:p>
            <a:pPr marL="742950" lvl="1" indent="-285750">
              <a:buFont typeface="Arial" panose="020B0604020202090204" pitchFamily="34" charset="0"/>
              <a:buChar char="•"/>
            </a:pPr>
            <a:r>
              <a:rPr lang="zh-CN" altLang="en-US" dirty="0"/>
              <a:t>嵌入</a:t>
            </a:r>
            <a:r>
              <a:rPr lang="en-US" altLang="zh-CN" dirty="0"/>
              <a:t>ASIC</a:t>
            </a:r>
            <a:r>
              <a:rPr lang="zh-CN" altLang="en-US" dirty="0"/>
              <a:t>的控制器（例如硅探测器芯片集成</a:t>
            </a:r>
            <a:r>
              <a:rPr lang="en-US" altLang="zh-CN" dirty="0"/>
              <a:t>CPU</a:t>
            </a:r>
            <a:r>
              <a:rPr lang="zh-CN" altLang="en-US" dirty="0"/>
              <a:t>控制模块）：动态芯片参数配置、像素</a:t>
            </a:r>
            <a:r>
              <a:rPr lang="zh-CN" altLang="en-US" dirty="0">
                <a:sym typeface="+mn-ea"/>
              </a:rPr>
              <a:t>芯片</a:t>
            </a:r>
            <a:r>
              <a:rPr lang="zh-CN" altLang="en-US" dirty="0"/>
              <a:t>读出等（可重新编程）</a:t>
            </a:r>
            <a:endParaRPr lang="zh-CN" altLang="en-US" dirty="0"/>
          </a:p>
          <a:p>
            <a:pPr marL="285750" indent="-285750">
              <a:buFont typeface="Wingdings" panose="05000000000000000000" charset="0"/>
              <a:buChar char="Ø"/>
            </a:pPr>
            <a:r>
              <a:rPr lang="zh-CN" altLang="en-US" dirty="0">
                <a:solidFill>
                  <a:srgbClr val="361CF8"/>
                </a:solidFill>
              </a:rPr>
              <a:t>前端数据处理</a:t>
            </a:r>
            <a:endParaRPr lang="zh-CN" altLang="en-US" dirty="0">
              <a:solidFill>
                <a:srgbClr val="361CF8"/>
              </a:solidFill>
            </a:endParaRPr>
          </a:p>
          <a:p>
            <a:pPr marL="742950" lvl="1" indent="-285750">
              <a:buFont typeface="Arial" panose="020B0604020202090204" pitchFamily="34" charset="0"/>
              <a:buChar char="•"/>
            </a:pPr>
            <a:r>
              <a:rPr lang="zh-CN" altLang="en-US" dirty="0"/>
              <a:t>数据压缩与实时处理：实时数据过滤</a:t>
            </a:r>
            <a:r>
              <a:rPr lang="en-US" altLang="zh-CN" baseline="30000" dirty="0"/>
              <a:t>[1][2]</a:t>
            </a:r>
            <a:r>
              <a:rPr lang="zh-CN" altLang="en-US" dirty="0"/>
              <a:t>、</a:t>
            </a:r>
            <a:r>
              <a:rPr lang="zh-CN" altLang="en-US" dirty="0">
                <a:sym typeface="+mn-ea"/>
              </a:rPr>
              <a:t>波形采样数据预处理等</a:t>
            </a:r>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5" name="文本框 4"/>
          <p:cNvSpPr txBox="1"/>
          <p:nvPr/>
        </p:nvSpPr>
        <p:spPr>
          <a:xfrm>
            <a:off x="511175" y="658495"/>
            <a:ext cx="11008995" cy="645160"/>
          </a:xfrm>
          <a:prstGeom prst="rect">
            <a:avLst/>
          </a:prstGeom>
          <a:noFill/>
        </p:spPr>
        <p:txBody>
          <a:bodyPr wrap="square" rtlCol="0">
            <a:spAutoFit/>
          </a:bodyPr>
          <a:lstStyle/>
          <a:p>
            <a:r>
              <a:rPr lang="en-US" altLang="zh-CN"/>
              <a:t>SoC: </a:t>
            </a:r>
            <a:r>
              <a:rPr lang="zh-CN" altLang="en-US"/>
              <a:t>将微处理器、模拟</a:t>
            </a:r>
            <a:r>
              <a:rPr lang="en-US" altLang="zh-CN"/>
              <a:t>IP</a:t>
            </a:r>
            <a:r>
              <a:rPr lang="zh-CN" altLang="en-US"/>
              <a:t>核、数字</a:t>
            </a:r>
            <a:r>
              <a:rPr lang="en-US" altLang="zh-CN"/>
              <a:t>IP</a:t>
            </a:r>
            <a:r>
              <a:rPr lang="zh-CN" altLang="en-US"/>
              <a:t>核和存储器</a:t>
            </a:r>
            <a:r>
              <a:rPr lang="en-US" altLang="zh-CN"/>
              <a:t>(</a:t>
            </a:r>
            <a:r>
              <a:rPr lang="zh-CN" altLang="en-US"/>
              <a:t>或片外存储控制接口</a:t>
            </a:r>
            <a:r>
              <a:rPr lang="en-US" altLang="zh-CN"/>
              <a:t>)</a:t>
            </a:r>
            <a:r>
              <a:rPr lang="zh-CN" altLang="en-US"/>
              <a:t>集成在单一芯片上，通常是面向特定用途的标准产品，</a:t>
            </a:r>
            <a:r>
              <a:rPr lang="en-US" altLang="zh-CN"/>
              <a:t>CERN DRD 7.2 </a:t>
            </a:r>
            <a:r>
              <a:rPr lang="zh-CN" altLang="en-US"/>
              <a:t>正是有关抗辐照的</a:t>
            </a:r>
            <a:r>
              <a:rPr lang="en-US" altLang="zh-CN"/>
              <a:t>Riscv SoC</a:t>
            </a:r>
            <a:r>
              <a:rPr lang="zh-CN" altLang="en-US"/>
              <a:t>的应用，</a:t>
            </a:r>
            <a:r>
              <a:rPr lang="en-US" altLang="zh-CN"/>
              <a:t>SoC</a:t>
            </a:r>
            <a:r>
              <a:rPr lang="zh-CN" altLang="en-US"/>
              <a:t>应用到高能物理领域可以实现：</a:t>
            </a:r>
            <a:endParaRPr lang="zh-CN" altLang="en-US"/>
          </a:p>
        </p:txBody>
      </p:sp>
      <p:sp>
        <p:nvSpPr>
          <p:cNvPr id="7" name="文本框 6"/>
          <p:cNvSpPr txBox="1"/>
          <p:nvPr/>
        </p:nvSpPr>
        <p:spPr>
          <a:xfrm>
            <a:off x="4865370" y="6323330"/>
            <a:ext cx="7327900" cy="553085"/>
          </a:xfrm>
          <a:prstGeom prst="rect">
            <a:avLst/>
          </a:prstGeom>
          <a:noFill/>
        </p:spPr>
        <p:txBody>
          <a:bodyPr wrap="square" rtlCol="0">
            <a:spAutoFit/>
          </a:bodyPr>
          <a:lstStyle/>
          <a:p>
            <a:pPr algn="r"/>
            <a:r>
              <a:rPr lang="en-US" altLang="zh-CN" sz="1000">
                <a:sym typeface="+mn-ea"/>
              </a:rPr>
              <a:t> [1] </a:t>
            </a:r>
            <a:r>
              <a:rPr lang="en-US" altLang="zh-CN" sz="1000"/>
              <a:t>On-Sensor Data Filtering using Neuromorphic Computing for High Energy Physics Experiments</a:t>
            </a:r>
            <a:endParaRPr lang="en-US" altLang="zh-CN" sz="1000"/>
          </a:p>
          <a:p>
            <a:pPr algn="r"/>
            <a:r>
              <a:rPr lang="en-US" altLang="zh-CN" sz="1000"/>
              <a:t> [2] Intelligent pixel detectors: towards a radiation hard ASIC with on-chip machine learning in 28 nm CMOS</a:t>
            </a:r>
            <a:endParaRPr lang="en-US" altLang="zh-CN" sz="1000"/>
          </a:p>
          <a:p>
            <a:pPr algn="r"/>
            <a:r>
              <a:rPr lang="en-US" altLang="zh-CN" sz="1000"/>
              <a:t>cite:https://indico.cern.ch/event/1436991/contributions/6046661/attachments/2893748/5131661/2024.09.09_DRD7_SOC.pdf</a:t>
            </a:r>
            <a:endParaRPr lang="en-US" altLang="zh-CN" sz="1000"/>
          </a:p>
        </p:txBody>
      </p:sp>
      <p:sp>
        <p:nvSpPr>
          <p:cNvPr id="9" name="标题 8"/>
          <p:cNvSpPr>
            <a:spLocks noGrp="1"/>
          </p:cNvSpPr>
          <p:nvPr>
            <p:ph type="title" idx="4294967295"/>
            <p:custDataLst>
              <p:tags r:id="rId1"/>
            </p:custDataLst>
          </p:nvPr>
        </p:nvSpPr>
        <p:spPr>
          <a:xfrm>
            <a:off x="0" y="0"/>
            <a:ext cx="7374255" cy="705485"/>
          </a:xfrm>
        </p:spPr>
        <p:txBody>
          <a:bodyPr>
            <a:normAutofit/>
          </a:bodyPr>
          <a:lstStyle/>
          <a:p>
            <a:r>
              <a:rPr lang="en-US" sz="2400" b="1"/>
              <a:t>System on Chip</a:t>
            </a:r>
            <a:r>
              <a:rPr lang="en-US" altLang="zh-CN" sz="2400" b="1">
                <a:sym typeface="+mn-ea"/>
              </a:rPr>
              <a:t>(SoC)</a:t>
            </a:r>
            <a:r>
              <a:rPr lang="zh-CN" altLang="en-US" sz="2400" b="1"/>
              <a:t>的研究动机</a:t>
            </a:r>
            <a:endParaRPr lang="zh-CN" altLang="en-US" sz="2400" b="1"/>
          </a:p>
        </p:txBody>
      </p:sp>
      <p:grpSp>
        <p:nvGrpSpPr>
          <p:cNvPr id="21" name="组合 20"/>
          <p:cNvGrpSpPr/>
          <p:nvPr/>
        </p:nvGrpSpPr>
        <p:grpSpPr>
          <a:xfrm>
            <a:off x="1221105" y="1303655"/>
            <a:ext cx="9837420" cy="3108960"/>
            <a:chOff x="1923" y="2053"/>
            <a:chExt cx="15492" cy="4896"/>
          </a:xfrm>
        </p:grpSpPr>
        <p:pic>
          <p:nvPicPr>
            <p:cNvPr id="6" name="图片 5"/>
            <p:cNvPicPr>
              <a:picLocks noChangeAspect="1"/>
            </p:cNvPicPr>
            <p:nvPr/>
          </p:nvPicPr>
          <p:blipFill>
            <a:blip r:embed="rId2">
              <a:clrChange>
                <a:clrFrom>
                  <a:srgbClr val="FBF7F2">
                    <a:alpha val="100000"/>
                  </a:srgbClr>
                </a:clrFrom>
                <a:clrTo>
                  <a:srgbClr val="FBF7F2">
                    <a:alpha val="100000"/>
                    <a:alpha val="0"/>
                  </a:srgbClr>
                </a:clrTo>
              </a:clrChange>
            </a:blip>
            <a:stretch>
              <a:fillRect/>
            </a:stretch>
          </p:blipFill>
          <p:spPr>
            <a:xfrm>
              <a:off x="1923" y="2053"/>
              <a:ext cx="15492" cy="4896"/>
            </a:xfrm>
            <a:prstGeom prst="rect">
              <a:avLst/>
            </a:prstGeom>
          </p:spPr>
        </p:pic>
        <p:grpSp>
          <p:nvGrpSpPr>
            <p:cNvPr id="20" name="组合 19"/>
            <p:cNvGrpSpPr/>
            <p:nvPr/>
          </p:nvGrpSpPr>
          <p:grpSpPr>
            <a:xfrm>
              <a:off x="2633" y="2485"/>
              <a:ext cx="14550" cy="4043"/>
              <a:chOff x="2633" y="2485"/>
              <a:chExt cx="14550" cy="4043"/>
            </a:xfrm>
          </p:grpSpPr>
          <p:sp>
            <p:nvSpPr>
              <p:cNvPr id="3" name="文本框 2"/>
              <p:cNvSpPr txBox="1"/>
              <p:nvPr/>
            </p:nvSpPr>
            <p:spPr>
              <a:xfrm>
                <a:off x="2633" y="2485"/>
                <a:ext cx="3891" cy="831"/>
              </a:xfrm>
              <a:prstGeom prst="rect">
                <a:avLst/>
              </a:prstGeom>
              <a:solidFill>
                <a:srgbClr val="D8E2E2"/>
              </a:solidFill>
            </p:spPr>
            <p:txBody>
              <a:bodyPr wrap="square" rtlCol="0">
                <a:noAutofit/>
              </a:bodyPr>
              <a:p>
                <a:r>
                  <a:rPr lang="zh-CN" altLang="en-US" sz="1600" b="1">
                    <a:solidFill>
                      <a:srgbClr val="846E97"/>
                    </a:solidFill>
                  </a:rPr>
                  <a:t>实现</a:t>
                </a:r>
                <a:r>
                  <a:rPr lang="en-US" altLang="zh-CN" sz="1600" b="1">
                    <a:solidFill>
                      <a:srgbClr val="846E97"/>
                    </a:solidFill>
                  </a:rPr>
                  <a:t>“</a:t>
                </a:r>
                <a:r>
                  <a:rPr lang="zh-CN" altLang="en-US" sz="1600" b="1">
                    <a:solidFill>
                      <a:srgbClr val="846E97"/>
                    </a:solidFill>
                  </a:rPr>
                  <a:t>可编程</a:t>
                </a:r>
                <a:r>
                  <a:rPr lang="en-US" altLang="zh-CN" sz="1600" b="1">
                    <a:solidFill>
                      <a:srgbClr val="846E97"/>
                    </a:solidFill>
                  </a:rPr>
                  <a:t>”</a:t>
                </a:r>
                <a:r>
                  <a:rPr lang="zh-CN" altLang="en-US" sz="1600" b="1">
                    <a:solidFill>
                      <a:srgbClr val="846E97"/>
                    </a:solidFill>
                  </a:rPr>
                  <a:t>探测器</a:t>
                </a:r>
                <a:endParaRPr lang="zh-CN" altLang="en-US" sz="1600" b="1">
                  <a:solidFill>
                    <a:srgbClr val="846E97"/>
                  </a:solidFill>
                </a:endParaRPr>
              </a:p>
            </p:txBody>
          </p:sp>
          <p:sp>
            <p:nvSpPr>
              <p:cNvPr id="10" name="文本框 9"/>
              <p:cNvSpPr txBox="1"/>
              <p:nvPr/>
            </p:nvSpPr>
            <p:spPr>
              <a:xfrm>
                <a:off x="3173" y="3488"/>
                <a:ext cx="3583" cy="831"/>
              </a:xfrm>
              <a:prstGeom prst="rect">
                <a:avLst/>
              </a:prstGeom>
              <a:solidFill>
                <a:srgbClr val="D8E2E2"/>
              </a:solidFill>
            </p:spPr>
            <p:txBody>
              <a:bodyPr wrap="square" rtlCol="0">
                <a:noAutofit/>
              </a:bodyPr>
              <a:p>
                <a:r>
                  <a:rPr lang="zh-CN" altLang="en-US" sz="1400">
                    <a:solidFill>
                      <a:schemeClr val="tx1"/>
                    </a:solidFill>
                  </a:rPr>
                  <a:t>允许将</a:t>
                </a:r>
                <a:r>
                  <a:rPr lang="en-US" altLang="zh-CN" sz="1400">
                    <a:solidFill>
                      <a:schemeClr val="tx1"/>
                    </a:solidFill>
                  </a:rPr>
                  <a:t>ASIC</a:t>
                </a:r>
                <a:r>
                  <a:rPr lang="zh-CN" altLang="en-US" sz="1400">
                    <a:solidFill>
                      <a:schemeClr val="tx1"/>
                    </a:solidFill>
                  </a:rPr>
                  <a:t>重新定向用于不同应用场景</a:t>
                </a:r>
                <a:endParaRPr lang="zh-CN" altLang="en-US" sz="1400">
                  <a:solidFill>
                    <a:schemeClr val="tx1"/>
                  </a:solidFill>
                </a:endParaRPr>
              </a:p>
            </p:txBody>
          </p:sp>
          <p:sp>
            <p:nvSpPr>
              <p:cNvPr id="11" name="文本框 10"/>
              <p:cNvSpPr txBox="1"/>
              <p:nvPr/>
            </p:nvSpPr>
            <p:spPr>
              <a:xfrm>
                <a:off x="3173" y="4568"/>
                <a:ext cx="3583" cy="831"/>
              </a:xfrm>
              <a:prstGeom prst="rect">
                <a:avLst/>
              </a:prstGeom>
              <a:solidFill>
                <a:srgbClr val="D8E2E2"/>
              </a:solidFill>
            </p:spPr>
            <p:txBody>
              <a:bodyPr wrap="square" rtlCol="0">
                <a:noAutofit/>
              </a:bodyPr>
              <a:p>
                <a:r>
                  <a:rPr lang="zh-CN" altLang="en-US" sz="1400"/>
                  <a:t>在运行时可以动态更改算法</a:t>
                </a:r>
                <a:endParaRPr lang="zh-CN" altLang="en-US" sz="1400"/>
              </a:p>
            </p:txBody>
          </p:sp>
          <p:sp>
            <p:nvSpPr>
              <p:cNvPr id="12" name="文本框 11"/>
              <p:cNvSpPr txBox="1"/>
              <p:nvPr/>
            </p:nvSpPr>
            <p:spPr>
              <a:xfrm>
                <a:off x="7811" y="2485"/>
                <a:ext cx="3989" cy="831"/>
              </a:xfrm>
              <a:prstGeom prst="rect">
                <a:avLst/>
              </a:prstGeom>
              <a:solidFill>
                <a:srgbClr val="DBECEB"/>
              </a:solidFill>
            </p:spPr>
            <p:txBody>
              <a:bodyPr wrap="square" rtlCol="0">
                <a:noAutofit/>
              </a:bodyPr>
              <a:p>
                <a:r>
                  <a:rPr lang="zh-CN" altLang="en-US" sz="1600" b="1">
                    <a:solidFill>
                      <a:srgbClr val="846E97"/>
                    </a:solidFill>
                  </a:rPr>
                  <a:t>简化系统集成并</a:t>
                </a:r>
                <a:r>
                  <a:rPr lang="zh-CN" altLang="en-US" sz="1600" b="1">
                    <a:solidFill>
                      <a:srgbClr val="846E97"/>
                    </a:solidFill>
                  </a:rPr>
                  <a:t>缩短设计时间</a:t>
                </a:r>
                <a:endParaRPr lang="zh-CN" altLang="en-US" sz="1600" b="1">
                  <a:solidFill>
                    <a:srgbClr val="846E97"/>
                  </a:solidFill>
                </a:endParaRPr>
              </a:p>
            </p:txBody>
          </p:sp>
          <p:sp>
            <p:nvSpPr>
              <p:cNvPr id="13" name="文本框 12"/>
              <p:cNvSpPr txBox="1"/>
              <p:nvPr/>
            </p:nvSpPr>
            <p:spPr>
              <a:xfrm>
                <a:off x="12980" y="2485"/>
                <a:ext cx="3989" cy="831"/>
              </a:xfrm>
              <a:prstGeom prst="rect">
                <a:avLst/>
              </a:prstGeom>
              <a:solidFill>
                <a:srgbClr val="E1EEE6"/>
              </a:solidFill>
            </p:spPr>
            <p:txBody>
              <a:bodyPr wrap="square" rtlCol="0">
                <a:noAutofit/>
              </a:bodyPr>
              <a:p>
                <a:r>
                  <a:rPr lang="zh-CN" altLang="en-US" sz="1600" b="1">
                    <a:solidFill>
                      <a:srgbClr val="846E97"/>
                    </a:solidFill>
                  </a:rPr>
                  <a:t>提供抗辐射数字</a:t>
                </a:r>
                <a:r>
                  <a:rPr lang="en-US" altLang="zh-CN" sz="1600" b="1">
                    <a:solidFill>
                      <a:srgbClr val="846E97"/>
                    </a:solidFill>
                  </a:rPr>
                  <a:t>IP</a:t>
                </a:r>
                <a:r>
                  <a:rPr lang="zh-CN" altLang="en-US" sz="1600" b="1">
                    <a:solidFill>
                      <a:srgbClr val="846E97"/>
                    </a:solidFill>
                  </a:rPr>
                  <a:t>模块库</a:t>
                </a:r>
                <a:endParaRPr lang="zh-CN" altLang="en-US" sz="1600" b="1">
                  <a:solidFill>
                    <a:srgbClr val="846E97"/>
                  </a:solidFill>
                </a:endParaRPr>
              </a:p>
            </p:txBody>
          </p:sp>
          <p:sp>
            <p:nvSpPr>
              <p:cNvPr id="14" name="文本框 13"/>
              <p:cNvSpPr txBox="1"/>
              <p:nvPr/>
            </p:nvSpPr>
            <p:spPr>
              <a:xfrm>
                <a:off x="8320" y="3488"/>
                <a:ext cx="3583" cy="831"/>
              </a:xfrm>
              <a:prstGeom prst="rect">
                <a:avLst/>
              </a:prstGeom>
              <a:solidFill>
                <a:srgbClr val="DBECEB"/>
              </a:solidFill>
            </p:spPr>
            <p:txBody>
              <a:bodyPr wrap="square" rtlCol="0">
                <a:noAutofit/>
              </a:bodyPr>
              <a:p>
                <a:r>
                  <a:rPr lang="zh-CN" altLang="en-US" sz="1400">
                    <a:solidFill>
                      <a:schemeClr val="tx1"/>
                    </a:solidFill>
                  </a:rPr>
                  <a:t>模块化设计，具有</a:t>
                </a:r>
                <a:r>
                  <a:rPr lang="zh-CN" altLang="en-US" sz="1400">
                    <a:solidFill>
                      <a:schemeClr val="tx1"/>
                    </a:solidFill>
                  </a:rPr>
                  <a:t>很好的兼容性与可拓展性</a:t>
                </a:r>
                <a:endParaRPr lang="zh-CN" altLang="en-US" sz="1400">
                  <a:solidFill>
                    <a:schemeClr val="tx1"/>
                  </a:solidFill>
                </a:endParaRPr>
              </a:p>
            </p:txBody>
          </p:sp>
          <p:sp>
            <p:nvSpPr>
              <p:cNvPr id="15" name="文本框 14"/>
              <p:cNvSpPr txBox="1"/>
              <p:nvPr/>
            </p:nvSpPr>
            <p:spPr>
              <a:xfrm>
                <a:off x="8320" y="4491"/>
                <a:ext cx="3583" cy="831"/>
              </a:xfrm>
              <a:prstGeom prst="rect">
                <a:avLst/>
              </a:prstGeom>
              <a:solidFill>
                <a:srgbClr val="DBECEB"/>
              </a:solidFill>
            </p:spPr>
            <p:txBody>
              <a:bodyPr wrap="square" rtlCol="0">
                <a:noAutofit/>
              </a:bodyPr>
              <a:p>
                <a:r>
                  <a:rPr lang="zh-CN" altLang="en-US" sz="1400">
                    <a:solidFill>
                      <a:schemeClr val="tx1"/>
                    </a:solidFill>
                  </a:rPr>
                  <a:t>加速数字设计流程并加快验证速度</a:t>
                </a:r>
                <a:endParaRPr lang="zh-CN" altLang="en-US" sz="1400">
                  <a:solidFill>
                    <a:schemeClr val="tx1"/>
                  </a:solidFill>
                </a:endParaRPr>
              </a:p>
            </p:txBody>
          </p:sp>
          <p:sp>
            <p:nvSpPr>
              <p:cNvPr id="16" name="文本框 15"/>
              <p:cNvSpPr txBox="1"/>
              <p:nvPr/>
            </p:nvSpPr>
            <p:spPr>
              <a:xfrm>
                <a:off x="8320" y="5675"/>
                <a:ext cx="3583" cy="831"/>
              </a:xfrm>
              <a:prstGeom prst="rect">
                <a:avLst/>
              </a:prstGeom>
              <a:solidFill>
                <a:srgbClr val="DBECEB"/>
              </a:solidFill>
            </p:spPr>
            <p:txBody>
              <a:bodyPr wrap="square" rtlCol="0">
                <a:noAutofit/>
              </a:bodyPr>
              <a:p>
                <a:r>
                  <a:rPr lang="zh-CN" altLang="en-US" sz="1400">
                    <a:solidFill>
                      <a:schemeClr val="tx1"/>
                    </a:solidFill>
                  </a:rPr>
                  <a:t>加速物理实现</a:t>
                </a:r>
                <a:endParaRPr lang="zh-CN" altLang="en-US" sz="1400">
                  <a:solidFill>
                    <a:schemeClr val="tx1"/>
                  </a:solidFill>
                </a:endParaRPr>
              </a:p>
            </p:txBody>
          </p:sp>
          <p:sp>
            <p:nvSpPr>
              <p:cNvPr id="17" name="文本框 16"/>
              <p:cNvSpPr txBox="1"/>
              <p:nvPr/>
            </p:nvSpPr>
            <p:spPr>
              <a:xfrm>
                <a:off x="13655" y="3488"/>
                <a:ext cx="3528" cy="831"/>
              </a:xfrm>
              <a:prstGeom prst="rect">
                <a:avLst/>
              </a:prstGeom>
              <a:solidFill>
                <a:srgbClr val="E1EEE6"/>
              </a:solidFill>
            </p:spPr>
            <p:txBody>
              <a:bodyPr wrap="square" rtlCol="0">
                <a:noAutofit/>
              </a:bodyPr>
              <a:p>
                <a:r>
                  <a:rPr lang="zh-CN" altLang="en-US" sz="1400">
                    <a:solidFill>
                      <a:schemeClr val="tx1"/>
                    </a:solidFill>
                  </a:rPr>
                  <a:t>提供预先验证的模块</a:t>
                </a:r>
                <a:endParaRPr lang="zh-CN" altLang="en-US" sz="1400">
                  <a:solidFill>
                    <a:schemeClr val="tx1"/>
                  </a:solidFill>
                </a:endParaRPr>
              </a:p>
            </p:txBody>
          </p:sp>
          <p:sp>
            <p:nvSpPr>
              <p:cNvPr id="18" name="文本框 17"/>
              <p:cNvSpPr txBox="1"/>
              <p:nvPr/>
            </p:nvSpPr>
            <p:spPr>
              <a:xfrm>
                <a:off x="13655" y="4447"/>
                <a:ext cx="3528" cy="831"/>
              </a:xfrm>
              <a:prstGeom prst="rect">
                <a:avLst/>
              </a:prstGeom>
              <a:solidFill>
                <a:srgbClr val="E1EEE6"/>
              </a:solidFill>
            </p:spPr>
            <p:txBody>
              <a:bodyPr wrap="square" rtlCol="0">
                <a:noAutofit/>
              </a:bodyPr>
              <a:p>
                <a:r>
                  <a:rPr lang="zh-CN" altLang="en-US" sz="1400">
                    <a:solidFill>
                      <a:schemeClr val="tx1"/>
                    </a:solidFill>
                  </a:rPr>
                  <a:t>所有</a:t>
                </a:r>
                <a:r>
                  <a:rPr lang="en-US" altLang="zh-CN" sz="1400">
                    <a:solidFill>
                      <a:schemeClr val="tx1"/>
                    </a:solidFill>
                  </a:rPr>
                  <a:t>IP</a:t>
                </a:r>
                <a:r>
                  <a:rPr lang="zh-CN" altLang="en-US" sz="1400">
                    <a:solidFill>
                      <a:schemeClr val="tx1"/>
                    </a:solidFill>
                  </a:rPr>
                  <a:t>均与标准化互连协议兼容</a:t>
                </a:r>
                <a:endParaRPr lang="zh-CN" altLang="en-US" sz="1400">
                  <a:solidFill>
                    <a:schemeClr val="tx1"/>
                  </a:solidFill>
                </a:endParaRPr>
              </a:p>
            </p:txBody>
          </p:sp>
          <p:sp>
            <p:nvSpPr>
              <p:cNvPr id="19" name="文本框 18"/>
              <p:cNvSpPr txBox="1"/>
              <p:nvPr/>
            </p:nvSpPr>
            <p:spPr>
              <a:xfrm>
                <a:off x="13655" y="5604"/>
                <a:ext cx="3528" cy="924"/>
              </a:xfrm>
              <a:prstGeom prst="rect">
                <a:avLst/>
              </a:prstGeom>
              <a:solidFill>
                <a:srgbClr val="E1EEE6"/>
              </a:solidFill>
            </p:spPr>
            <p:txBody>
              <a:bodyPr wrap="square" rtlCol="0">
                <a:noAutofit/>
              </a:bodyPr>
              <a:p>
                <a:r>
                  <a:rPr lang="zh-CN" altLang="en-US" sz="1400">
                    <a:solidFill>
                      <a:schemeClr val="tx1"/>
                    </a:solidFill>
                  </a:rPr>
                  <a:t>促进社区内设计复用</a:t>
                </a:r>
                <a:endParaRPr lang="zh-CN" altLang="en-US" sz="1400">
                  <a:solidFill>
                    <a:schemeClr val="tx1"/>
                  </a:solidFill>
                </a:endParaRPr>
              </a:p>
            </p:txBody>
          </p:sp>
        </p:grpSp>
      </p:gr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5" name="文本框 4"/>
          <p:cNvSpPr txBox="1"/>
          <p:nvPr/>
        </p:nvSpPr>
        <p:spPr>
          <a:xfrm>
            <a:off x="567055" y="822325"/>
            <a:ext cx="11097895" cy="5262245"/>
          </a:xfrm>
          <a:prstGeom prst="rect">
            <a:avLst/>
          </a:prstGeom>
          <a:noFill/>
        </p:spPr>
        <p:txBody>
          <a:bodyPr wrap="square" rtlCol="0">
            <a:spAutoFit/>
          </a:bodyPr>
          <a:lstStyle/>
          <a:p>
            <a:r>
              <a:rPr lang="zh-CN" altLang="en-US" sz="2000"/>
              <a:t>为什么要</a:t>
            </a:r>
            <a:r>
              <a:rPr lang="en-US" altLang="zh-CN" sz="2000"/>
              <a:t>ISA</a:t>
            </a:r>
            <a:r>
              <a:rPr lang="zh-CN" altLang="en-US" sz="2000"/>
              <a:t>：为上层软件提供一层抽象层，制定规则和约束，让编程者不用操心具体的电路结构</a:t>
            </a:r>
            <a:endParaRPr lang="zh-CN" altLang="en-US" sz="2000"/>
          </a:p>
          <a:p>
            <a:endParaRPr lang="en-US" altLang="zh-CN" sz="2400">
              <a:sym typeface="+mn-ea"/>
            </a:endParaRPr>
          </a:p>
          <a:p>
            <a:pPr marL="285750" indent="-285750">
              <a:buFont typeface="Wingdings" panose="05000000000000000000" charset="0"/>
              <a:buChar char="Ø"/>
            </a:pPr>
            <a:r>
              <a:rPr lang="en-US" altLang="zh-CN" sz="2400" b="1">
                <a:sym typeface="+mn-ea"/>
              </a:rPr>
              <a:t>CISC(Complex Instruction Set Computer</a:t>
            </a:r>
            <a:r>
              <a:rPr lang="zh-CN" altLang="en-US" sz="2400" b="1">
                <a:sym typeface="+mn-ea"/>
              </a:rPr>
              <a:t>，复杂指令集</a:t>
            </a:r>
            <a:r>
              <a:rPr lang="en-US" altLang="zh-CN" sz="2400" b="1">
                <a:sym typeface="+mn-ea"/>
              </a:rPr>
              <a:t>)</a:t>
            </a:r>
            <a:r>
              <a:rPr lang="en-US" altLang="zh-CN" sz="2400">
                <a:sym typeface="+mn-ea"/>
              </a:rPr>
              <a:t>: </a:t>
            </a:r>
            <a:r>
              <a:rPr lang="en-US" altLang="zh-CN" sz="2000">
                <a:sym typeface="+mn-ea"/>
              </a:rPr>
              <a:t>X86</a:t>
            </a:r>
            <a:endParaRPr lang="en-US" altLang="zh-CN" sz="2000">
              <a:sym typeface="+mn-ea"/>
            </a:endParaRPr>
          </a:p>
          <a:p>
            <a:pPr marL="742950" lvl="1" indent="-285750">
              <a:buFont typeface="Arial" panose="020B0604020202090204" pitchFamily="34" charset="0"/>
              <a:buChar char="•"/>
            </a:pPr>
            <a:r>
              <a:rPr lang="zh-CN" altLang="en-US" sz="2000">
                <a:solidFill>
                  <a:srgbClr val="361CF8"/>
                </a:solidFill>
                <a:sym typeface="+mn-ea"/>
              </a:rPr>
              <a:t>指令系统复杂庞大，指令数目一般多达</a:t>
            </a:r>
            <a:r>
              <a:rPr lang="en-US" altLang="zh-CN" sz="2000">
                <a:solidFill>
                  <a:srgbClr val="361CF8"/>
                </a:solidFill>
                <a:sym typeface="+mn-ea"/>
              </a:rPr>
              <a:t>200~300</a:t>
            </a:r>
            <a:r>
              <a:rPr lang="zh-CN" altLang="en-US" sz="2000">
                <a:solidFill>
                  <a:srgbClr val="361CF8"/>
                </a:solidFill>
                <a:sym typeface="+mn-ea"/>
              </a:rPr>
              <a:t>条</a:t>
            </a:r>
            <a:endParaRPr lang="zh-CN" altLang="en-US" sz="2000">
              <a:sym typeface="+mn-ea"/>
            </a:endParaRPr>
          </a:p>
          <a:p>
            <a:pPr marL="742950" lvl="1" indent="-285750">
              <a:buFont typeface="Arial" panose="020B0604020202090204" pitchFamily="34" charset="0"/>
              <a:buChar char="•"/>
            </a:pPr>
            <a:r>
              <a:rPr lang="zh-CN" altLang="en-US" sz="2000">
                <a:solidFill>
                  <a:srgbClr val="361CF8"/>
                </a:solidFill>
                <a:sym typeface="+mn-ea"/>
              </a:rPr>
              <a:t>指令长度不固定，指令格式种类多</a:t>
            </a:r>
            <a:r>
              <a:rPr lang="zh-CN" altLang="en-US" sz="2000">
                <a:sym typeface="+mn-ea"/>
              </a:rPr>
              <a:t>，寻址方式种类多</a:t>
            </a:r>
            <a:endParaRPr lang="zh-CN" altLang="en-US" sz="2000">
              <a:sym typeface="+mn-ea"/>
            </a:endParaRPr>
          </a:p>
          <a:p>
            <a:pPr marL="742950" lvl="1" indent="-285750">
              <a:buFont typeface="Arial" panose="020B0604020202090204" pitchFamily="34" charset="0"/>
              <a:buChar char="•"/>
            </a:pPr>
            <a:r>
              <a:rPr lang="zh-CN" altLang="en-US" sz="2000">
                <a:sym typeface="+mn-ea"/>
              </a:rPr>
              <a:t>可以访存的指令不受限制（</a:t>
            </a:r>
            <a:r>
              <a:rPr lang="en-US" altLang="zh-CN" sz="2000">
                <a:sym typeface="+mn-ea"/>
              </a:rPr>
              <a:t>RISC</a:t>
            </a:r>
            <a:r>
              <a:rPr lang="zh-CN" altLang="en-US" sz="2000">
                <a:sym typeface="+mn-ea"/>
              </a:rPr>
              <a:t>只有取数</a:t>
            </a:r>
            <a:r>
              <a:rPr lang="en-US" altLang="zh-CN" sz="2000">
                <a:sym typeface="+mn-ea"/>
              </a:rPr>
              <a:t>/</a:t>
            </a:r>
            <a:r>
              <a:rPr lang="zh-CN" altLang="en-US" sz="2000">
                <a:sym typeface="+mn-ea"/>
              </a:rPr>
              <a:t>存数指令访问存储器）</a:t>
            </a:r>
            <a:endParaRPr lang="zh-CN" altLang="en-US" sz="2000">
              <a:sym typeface="+mn-ea"/>
            </a:endParaRPr>
          </a:p>
          <a:p>
            <a:pPr marL="742950" lvl="1" indent="-285750">
              <a:buFont typeface="Arial" panose="020B0604020202090204" pitchFamily="34" charset="0"/>
              <a:buChar char="•"/>
            </a:pPr>
            <a:r>
              <a:rPr lang="zh-CN" altLang="en-US" sz="2000">
                <a:sym typeface="+mn-ea"/>
              </a:rPr>
              <a:t>各种指令执行时间相差很大，大多数指令需多个时钟周期才能完成</a:t>
            </a:r>
            <a:endParaRPr lang="zh-CN" altLang="en-US" sz="2000">
              <a:sym typeface="+mn-ea"/>
            </a:endParaRPr>
          </a:p>
          <a:p>
            <a:pPr marL="742950" lvl="1" indent="-285750">
              <a:buFont typeface="Arial" panose="020B0604020202090204" pitchFamily="34" charset="0"/>
              <a:buChar char="•"/>
            </a:pPr>
            <a:r>
              <a:rPr lang="zh-CN" altLang="en-US" sz="2000">
                <a:sym typeface="+mn-ea"/>
              </a:rPr>
              <a:t>编译器优化难度</a:t>
            </a:r>
            <a:r>
              <a:rPr lang="zh-CN" altLang="en-US" sz="2000">
                <a:sym typeface="+mn-ea"/>
              </a:rPr>
              <a:t>较大</a:t>
            </a:r>
            <a:endParaRPr lang="zh-CN" altLang="en-US" sz="2000">
              <a:sym typeface="+mn-ea"/>
            </a:endParaRPr>
          </a:p>
          <a:p>
            <a:endParaRPr lang="en-US" altLang="zh-CN" sz="2400">
              <a:sym typeface="+mn-ea"/>
            </a:endParaRPr>
          </a:p>
          <a:p>
            <a:pPr marL="285750" indent="-285750">
              <a:buFont typeface="Wingdings" panose="05000000000000000000" charset="0"/>
              <a:buChar char="Ø"/>
            </a:pPr>
            <a:r>
              <a:rPr lang="en-US" altLang="zh-CN" sz="2400" b="1">
                <a:sym typeface="+mn-ea"/>
              </a:rPr>
              <a:t>RISC(Reduced Instruction Set Computer</a:t>
            </a:r>
            <a:r>
              <a:rPr lang="zh-CN" altLang="en-US" sz="2400" b="1">
                <a:sym typeface="+mn-ea"/>
              </a:rPr>
              <a:t>，精简指令集</a:t>
            </a:r>
            <a:r>
              <a:rPr lang="en-US" altLang="zh-CN" sz="2400" b="1">
                <a:sym typeface="+mn-ea"/>
              </a:rPr>
              <a:t>)</a:t>
            </a:r>
            <a:r>
              <a:rPr lang="en-US" altLang="zh-CN" sz="2400">
                <a:sym typeface="+mn-ea"/>
              </a:rPr>
              <a:t>: </a:t>
            </a:r>
            <a:r>
              <a:rPr lang="en-US" altLang="zh-CN" sz="2000">
                <a:sym typeface="+mn-ea"/>
              </a:rPr>
              <a:t>Arm</a:t>
            </a:r>
            <a:r>
              <a:rPr lang="zh-CN" altLang="en-US" sz="2000">
                <a:sym typeface="+mn-ea"/>
              </a:rPr>
              <a:t>、</a:t>
            </a:r>
            <a:r>
              <a:rPr lang="en-US" altLang="zh-CN" sz="2000">
                <a:sym typeface="+mn-ea"/>
              </a:rPr>
              <a:t>Risc-V</a:t>
            </a:r>
            <a:r>
              <a:rPr lang="zh-CN" altLang="en-US" sz="2000">
                <a:sym typeface="+mn-ea"/>
              </a:rPr>
              <a:t>、</a:t>
            </a:r>
            <a:r>
              <a:rPr lang="en-US" altLang="zh-CN" sz="2000">
                <a:sym typeface="+mn-ea"/>
              </a:rPr>
              <a:t>MIPS</a:t>
            </a:r>
            <a:endParaRPr lang="en-US" altLang="zh-CN" sz="2000">
              <a:sym typeface="+mn-ea"/>
            </a:endParaRPr>
          </a:p>
          <a:p>
            <a:pPr marL="742950" lvl="1" indent="-285750">
              <a:buFont typeface="Arial" panose="020B0604020202090204" pitchFamily="34" charset="0"/>
              <a:buChar char="•"/>
            </a:pPr>
            <a:r>
              <a:rPr lang="zh-CN" altLang="en-US" sz="2000"/>
              <a:t>选取使用频率较高的一些简单指令、很有用但不复杂的指令，让复杂指令的功能由简单指令的组合来实现</a:t>
            </a:r>
            <a:endParaRPr lang="zh-CN" altLang="en-US" sz="2000"/>
          </a:p>
          <a:p>
            <a:pPr marL="742950" lvl="1" indent="-285750">
              <a:buFont typeface="Arial" panose="020B0604020202090204" pitchFamily="34" charset="0"/>
              <a:buChar char="•"/>
            </a:pPr>
            <a:r>
              <a:rPr lang="zh-CN" altLang="en-US" sz="2000">
                <a:solidFill>
                  <a:srgbClr val="361CF8"/>
                </a:solidFill>
              </a:rPr>
              <a:t>指令长度固定，指令格式种类少（通常几十到上百条）</a:t>
            </a:r>
            <a:r>
              <a:rPr lang="zh-CN" altLang="en-US" sz="2000"/>
              <a:t>，寻址方式种类少</a:t>
            </a:r>
            <a:endParaRPr lang="zh-CN" altLang="en-US" sz="2000"/>
          </a:p>
          <a:p>
            <a:pPr marL="742950" lvl="1" indent="-285750">
              <a:buFont typeface="Arial" panose="020B0604020202090204" pitchFamily="34" charset="0"/>
              <a:buChar char="•"/>
            </a:pPr>
            <a:r>
              <a:rPr lang="zh-CN" altLang="en-US" sz="2000"/>
              <a:t>只有取数</a:t>
            </a:r>
            <a:r>
              <a:rPr lang="en-US" altLang="zh-CN" sz="2000"/>
              <a:t>/</a:t>
            </a:r>
            <a:r>
              <a:rPr lang="zh-CN" altLang="en-US" sz="2000"/>
              <a:t>存数指令访问存储器，其余指令的操作都在寄存器内完成，有多个通用寄存器（</a:t>
            </a:r>
            <a:r>
              <a:rPr lang="en-US" altLang="zh-CN" sz="2000"/>
              <a:t>RiscV</a:t>
            </a:r>
            <a:r>
              <a:rPr lang="zh-CN" altLang="en-US" sz="2000"/>
              <a:t>一般是</a:t>
            </a:r>
            <a:r>
              <a:rPr lang="en-US" altLang="zh-CN" sz="2000"/>
              <a:t>32</a:t>
            </a:r>
            <a:r>
              <a:rPr lang="zh-CN" altLang="en-US" sz="2000"/>
              <a:t>个、</a:t>
            </a:r>
            <a:r>
              <a:rPr lang="en-US" altLang="zh-CN" sz="2000"/>
              <a:t>Arm</a:t>
            </a:r>
            <a:r>
              <a:rPr lang="zh-CN" altLang="en-US" sz="2000"/>
              <a:t>有</a:t>
            </a:r>
            <a:r>
              <a:rPr lang="en-US" altLang="zh-CN" sz="2000"/>
              <a:t>31</a:t>
            </a:r>
            <a:r>
              <a:rPr lang="zh-CN" altLang="en-US" sz="2000"/>
              <a:t>个、</a:t>
            </a:r>
            <a:r>
              <a:rPr lang="en-US" altLang="zh-CN" sz="2000"/>
              <a:t>X86</a:t>
            </a:r>
            <a:r>
              <a:rPr lang="zh-CN" altLang="en-US" sz="2000"/>
              <a:t>是</a:t>
            </a:r>
            <a:r>
              <a:rPr lang="en-US" altLang="zh-CN" sz="2000"/>
              <a:t>16</a:t>
            </a:r>
            <a:r>
              <a:rPr lang="zh-CN" altLang="en-US" sz="2000"/>
              <a:t>个）</a:t>
            </a:r>
            <a:endParaRPr lang="zh-CN" altLang="en-US" sz="2000"/>
          </a:p>
          <a:p>
            <a:pPr marL="742950" lvl="1" indent="-285750">
              <a:buFont typeface="Arial" panose="020B0604020202090204" pitchFamily="34" charset="0"/>
              <a:buChar char="•"/>
            </a:pPr>
            <a:r>
              <a:rPr lang="zh-CN" altLang="en-US" sz="2000"/>
              <a:t>编译器容易</a:t>
            </a:r>
            <a:r>
              <a:rPr lang="zh-CN" altLang="en-US" sz="2000"/>
              <a:t>优化</a:t>
            </a:r>
            <a:endParaRPr lang="zh-CN" altLang="en-US" sz="2000"/>
          </a:p>
        </p:txBody>
      </p:sp>
      <p:sp>
        <p:nvSpPr>
          <p:cNvPr id="9" name="标题 8"/>
          <p:cNvSpPr>
            <a:spLocks noGrp="1"/>
          </p:cNvSpPr>
          <p:nvPr>
            <p:ph type="title" idx="4294967295"/>
            <p:custDataLst>
              <p:tags r:id="rId1"/>
            </p:custDataLst>
          </p:nvPr>
        </p:nvSpPr>
        <p:spPr>
          <a:xfrm>
            <a:off x="0" y="0"/>
            <a:ext cx="7374255" cy="705485"/>
          </a:xfrm>
        </p:spPr>
        <p:txBody>
          <a:bodyPr>
            <a:normAutofit fontScale="90000"/>
          </a:bodyPr>
          <a:lstStyle/>
          <a:p>
            <a:r>
              <a:rPr lang="zh-CN" altLang="en-US" sz="2400" b="1"/>
              <a:t>指令集架构</a:t>
            </a:r>
            <a:r>
              <a:rPr lang="en-US" altLang="zh-CN" sz="2400" b="1"/>
              <a:t>Instruction Set Architecture (ISA)</a:t>
            </a:r>
            <a:endParaRPr lang="en-US" altLang="zh-CN" sz="2400" b="1"/>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fld>
            <a:endParaRPr lang="zh-CN" altLang="en-US"/>
          </a:p>
        </p:txBody>
      </p:sp>
      <p:pic>
        <p:nvPicPr>
          <p:cNvPr id="3" name="5月13日_20250513_17595831">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ustDataLst>
      <p:tags r:id="rId4"/>
    </p:custDataLst>
  </p:cSld>
  <p:clrMapOvr>
    <a:masterClrMapping/>
  </p:clrMapOvr>
  <p:timing>
    <p:tnLst>
      <p:par>
        <p:cTn id="1" dur="indefinite" restart="never" nodeType="tmRoot">
          <p:childTnLst>
            <p:video>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2" name="文本框 1"/>
          <p:cNvSpPr txBox="1"/>
          <p:nvPr/>
        </p:nvSpPr>
        <p:spPr>
          <a:xfrm>
            <a:off x="240030" y="574040"/>
            <a:ext cx="10956290" cy="3291840"/>
          </a:xfrm>
          <a:prstGeom prst="rect">
            <a:avLst/>
          </a:prstGeom>
          <a:noFill/>
        </p:spPr>
        <p:txBody>
          <a:bodyPr wrap="square" rtlCol="0" anchor="t">
            <a:spAutoFit/>
          </a:bodyPr>
          <a:lstStyle/>
          <a:p>
            <a:pPr marL="285750" indent="-285750">
              <a:buFont typeface="Wingdings" panose="05000000000000000000" charset="0"/>
              <a:buChar char="Ø"/>
            </a:pPr>
            <a:r>
              <a:rPr lang="zh-CN" altLang="en-US" sz="1600">
                <a:solidFill>
                  <a:srgbClr val="361CF8"/>
                </a:solidFill>
                <a:sym typeface="+mn-ea"/>
              </a:rPr>
              <a:t>完全开源（自由、免费、可控）</a:t>
            </a:r>
            <a:endParaRPr lang="zh-CN" altLang="en-US" sz="1600">
              <a:solidFill>
                <a:srgbClr val="361CF8"/>
              </a:solidFill>
              <a:sym typeface="+mn-ea"/>
            </a:endParaRPr>
          </a:p>
          <a:p>
            <a:pPr marL="742950" lvl="1" indent="-285750">
              <a:buFont typeface="Wingdings" panose="05000000000000000000" charset="0"/>
              <a:buChar char="l"/>
            </a:pPr>
            <a:r>
              <a:rPr lang="en-US" altLang="zh-CN" sz="1600">
                <a:sym typeface="+mn-ea"/>
              </a:rPr>
              <a:t>X86</a:t>
            </a:r>
            <a:r>
              <a:rPr lang="zh-CN" altLang="en-US" sz="1600">
                <a:sym typeface="+mn-ea"/>
              </a:rPr>
              <a:t>极少对外授权，较为封闭；</a:t>
            </a:r>
            <a:r>
              <a:rPr lang="en-US" altLang="zh-CN" sz="1600">
                <a:sym typeface="+mn-ea"/>
              </a:rPr>
              <a:t>Arm</a:t>
            </a:r>
            <a:r>
              <a:rPr lang="zh-CN" altLang="en-US" sz="1600">
                <a:sym typeface="+mn-ea"/>
              </a:rPr>
              <a:t>授权费和版税结合，较为昂贵</a:t>
            </a:r>
            <a:endParaRPr lang="zh-CN" altLang="en-US" sz="1600">
              <a:sym typeface="+mn-ea"/>
            </a:endParaRPr>
          </a:p>
          <a:p>
            <a:pPr marL="742950" lvl="1" indent="-285750">
              <a:buFont typeface="Wingdings" panose="05000000000000000000" charset="0"/>
              <a:buChar char="l"/>
            </a:pPr>
            <a:r>
              <a:rPr lang="zh-CN" altLang="en-US" sz="1600">
                <a:sym typeface="+mn-ea"/>
              </a:rPr>
              <a:t>为避免政治风险，</a:t>
            </a:r>
            <a:r>
              <a:rPr lang="en-US" altLang="zh-CN" sz="1600">
                <a:sym typeface="+mn-ea"/>
              </a:rPr>
              <a:t>2019</a:t>
            </a:r>
            <a:r>
              <a:rPr lang="zh-CN" altLang="en-US" sz="1600">
                <a:sym typeface="+mn-ea"/>
              </a:rPr>
              <a:t>年，</a:t>
            </a:r>
            <a:r>
              <a:rPr lang="en-US" altLang="zh-CN" sz="1600">
                <a:sym typeface="+mn-ea"/>
              </a:rPr>
              <a:t>R</a:t>
            </a:r>
            <a:r>
              <a:rPr lang="en-US" altLang="zh-CN" sz="1600">
                <a:sym typeface="+mn-ea"/>
              </a:rPr>
              <a:t>isc-V </a:t>
            </a:r>
            <a:r>
              <a:rPr lang="zh-CN" altLang="en-US" sz="1600">
                <a:sym typeface="+mn-ea"/>
              </a:rPr>
              <a:t>基金会总部从美国迁移至瑞士</a:t>
            </a:r>
            <a:endParaRPr lang="zh-CN" altLang="en-US" sz="1600">
              <a:sym typeface="+mn-ea"/>
            </a:endParaRPr>
          </a:p>
          <a:p>
            <a:pPr marL="742950" lvl="1" indent="-285750">
              <a:buFont typeface="Wingdings" panose="05000000000000000000" charset="0"/>
              <a:buChar char="l"/>
            </a:pPr>
            <a:r>
              <a:rPr lang="zh-CN" altLang="en-US" sz="1600">
                <a:sym typeface="+mn-ea"/>
              </a:rPr>
              <a:t>活跃的开源社区：全球开发者贡献工具链（如</a:t>
            </a:r>
            <a:r>
              <a:rPr lang="en-US" altLang="zh-CN" sz="1600">
                <a:sym typeface="+mn-ea"/>
              </a:rPr>
              <a:t> GCC</a:t>
            </a:r>
            <a:r>
              <a:rPr lang="zh-CN" altLang="en-US" sz="1600">
                <a:sym typeface="+mn-ea"/>
              </a:rPr>
              <a:t>、</a:t>
            </a:r>
            <a:r>
              <a:rPr lang="en-US" altLang="zh-CN" sz="1600">
                <a:sym typeface="+mn-ea"/>
              </a:rPr>
              <a:t>LLVM</a:t>
            </a:r>
            <a:r>
              <a:rPr lang="zh-CN" altLang="en-US" sz="1600">
                <a:sym typeface="+mn-ea"/>
              </a:rPr>
              <a:t>）、调试器、仿真器（如</a:t>
            </a:r>
            <a:r>
              <a:rPr lang="en-US" altLang="zh-CN" sz="1600">
                <a:sym typeface="+mn-ea"/>
              </a:rPr>
              <a:t> QEMU</a:t>
            </a:r>
            <a:r>
              <a:rPr lang="zh-CN" altLang="en-US" sz="1600">
                <a:sym typeface="+mn-ea"/>
              </a:rPr>
              <a:t>）和</a:t>
            </a:r>
            <a:r>
              <a:rPr lang="en-US" altLang="zh-CN" sz="1600">
                <a:sym typeface="+mn-ea"/>
              </a:rPr>
              <a:t> IP </a:t>
            </a:r>
            <a:r>
              <a:rPr lang="zh-CN" altLang="en-US" sz="1600">
                <a:sym typeface="+mn-ea"/>
              </a:rPr>
              <a:t>核，多家公司、机构（如</a:t>
            </a:r>
            <a:r>
              <a:rPr lang="en-US" altLang="zh-CN" sz="1600">
                <a:sym typeface="+mn-ea"/>
              </a:rPr>
              <a:t> SiFive</a:t>
            </a:r>
            <a:r>
              <a:rPr lang="zh-CN" altLang="en-US" sz="1600">
                <a:sym typeface="+mn-ea"/>
              </a:rPr>
              <a:t>、香山、阿里）提供开源</a:t>
            </a:r>
            <a:r>
              <a:rPr lang="zh-CN" altLang="en-US" sz="1600">
                <a:sym typeface="+mn-ea"/>
              </a:rPr>
              <a:t>软核和开发工具</a:t>
            </a:r>
            <a:endParaRPr lang="zh-CN" altLang="en-US" sz="1600">
              <a:sym typeface="+mn-ea"/>
            </a:endParaRPr>
          </a:p>
          <a:p>
            <a:pPr marL="1200150" lvl="2" indent="-285750">
              <a:buFont typeface="Arial" panose="020B0604020202090204" pitchFamily="34" charset="0"/>
              <a:buChar char="•"/>
            </a:pPr>
            <a:r>
              <a:rPr lang="en-US" altLang="zh-CN" sz="1600" b="1">
                <a:sym typeface="+mn-ea"/>
              </a:rPr>
              <a:t>PULP</a:t>
            </a:r>
            <a:r>
              <a:rPr lang="zh-CN" altLang="en-US" sz="1600">
                <a:sym typeface="+mn-ea"/>
              </a:rPr>
              <a:t>，</a:t>
            </a:r>
            <a:r>
              <a:rPr lang="en-US" altLang="zh-CN" sz="1600">
                <a:sym typeface="+mn-ea"/>
              </a:rPr>
              <a:t>                 </a:t>
            </a:r>
            <a:r>
              <a:rPr lang="zh-CN" altLang="en-US" sz="1600">
                <a:sym typeface="+mn-ea"/>
              </a:rPr>
              <a:t>提供</a:t>
            </a:r>
            <a:r>
              <a:rPr lang="en-US" altLang="zh-CN" sz="1600">
                <a:sym typeface="+mn-ea"/>
              </a:rPr>
              <a:t>Risc-V</a:t>
            </a:r>
            <a:r>
              <a:rPr lang="zh-CN" altLang="en-US" sz="1600">
                <a:sym typeface="+mn-ea"/>
              </a:rPr>
              <a:t>软核和</a:t>
            </a:r>
            <a:r>
              <a:rPr lang="en-US" altLang="zh-CN" sz="1600">
                <a:sym typeface="+mn-ea"/>
              </a:rPr>
              <a:t>IP</a:t>
            </a:r>
            <a:r>
              <a:rPr lang="zh-CN" altLang="en-US" sz="1600">
                <a:sym typeface="+mn-ea"/>
              </a:rPr>
              <a:t>的开源平台，覆盖范围从</a:t>
            </a:r>
            <a:r>
              <a:rPr lang="en-US" altLang="zh-CN" sz="1600">
                <a:sym typeface="+mn-ea"/>
              </a:rPr>
              <a:t>MCU</a:t>
            </a:r>
            <a:r>
              <a:rPr lang="zh-CN" altLang="en-US" sz="1600">
                <a:sym typeface="+mn-ea"/>
              </a:rPr>
              <a:t>到多核</a:t>
            </a:r>
            <a:r>
              <a:rPr lang="en-US" altLang="zh-CN" sz="1600">
                <a:sym typeface="+mn-ea"/>
              </a:rPr>
              <a:t> R</a:t>
            </a:r>
            <a:r>
              <a:rPr lang="en-US" altLang="zh-CN" sz="1600">
                <a:sym typeface="+mn-ea"/>
              </a:rPr>
              <a:t>isc-V</a:t>
            </a:r>
            <a:r>
              <a:rPr lang="zh-CN" altLang="en-US" sz="1600">
                <a:sym typeface="+mn-ea"/>
              </a:rPr>
              <a:t>芯片</a:t>
            </a:r>
            <a:endParaRPr lang="zh-CN" altLang="en-US" sz="1600">
              <a:sym typeface="+mn-ea"/>
            </a:endParaRPr>
          </a:p>
          <a:p>
            <a:pPr marL="1200150" lvl="2" indent="-285750">
              <a:buFont typeface="Arial" panose="020B0604020202090204" pitchFamily="34" charset="0"/>
              <a:buChar char="•"/>
            </a:pPr>
            <a:r>
              <a:rPr lang="en-US" altLang="zh-CN" sz="1600" b="1">
                <a:sym typeface="+mn-ea"/>
              </a:rPr>
              <a:t>SOCRATES</a:t>
            </a:r>
            <a:r>
              <a:rPr lang="zh-CN" altLang="en-US" sz="1600">
                <a:sym typeface="+mn-ea"/>
              </a:rPr>
              <a:t>，</a:t>
            </a:r>
            <a:r>
              <a:rPr lang="en-US" altLang="zh-CN" sz="1600">
                <a:sym typeface="+mn-ea"/>
              </a:rPr>
              <a:t>       </a:t>
            </a:r>
            <a:r>
              <a:rPr lang="zh-CN" altLang="en-US" sz="1600">
                <a:sym typeface="+mn-ea"/>
              </a:rPr>
              <a:t>以</a:t>
            </a:r>
            <a:r>
              <a:rPr lang="en-US" altLang="zh-CN" sz="1600">
                <a:sym typeface="+mn-ea"/>
              </a:rPr>
              <a:t> SoCMake </a:t>
            </a:r>
            <a:r>
              <a:rPr lang="zh-CN" altLang="en-US" sz="1600">
                <a:sym typeface="+mn-ea"/>
              </a:rPr>
              <a:t>为中心的抗辐照</a:t>
            </a:r>
            <a:r>
              <a:rPr lang="en-US" altLang="zh-CN" sz="1600">
                <a:sym typeface="+mn-ea"/>
              </a:rPr>
              <a:t> SoC </a:t>
            </a:r>
            <a:r>
              <a:rPr lang="zh-CN" altLang="en-US" sz="1600">
                <a:sym typeface="+mn-ea"/>
              </a:rPr>
              <a:t>生成器工具集</a:t>
            </a:r>
            <a:endParaRPr lang="zh-CN" altLang="en-US" sz="1600">
              <a:sym typeface="+mn-ea"/>
            </a:endParaRPr>
          </a:p>
          <a:p>
            <a:pPr marL="1200150" lvl="2" indent="-285750">
              <a:buFont typeface="Arial" panose="020B0604020202090204" pitchFamily="34" charset="0"/>
              <a:buChar char="•"/>
            </a:pPr>
            <a:r>
              <a:rPr lang="en-US" altLang="zh-CN" sz="1600" b="1">
                <a:sym typeface="+mn-ea"/>
              </a:rPr>
              <a:t>OpenLANE</a:t>
            </a:r>
            <a:r>
              <a:rPr lang="zh-CN" altLang="en-US" sz="1600">
                <a:sym typeface="+mn-ea"/>
              </a:rPr>
              <a:t>，</a:t>
            </a:r>
            <a:r>
              <a:rPr lang="en-US" altLang="zh-CN" sz="1600">
                <a:sym typeface="+mn-ea"/>
              </a:rPr>
              <a:t>        </a:t>
            </a:r>
            <a:r>
              <a:rPr lang="zh-CN" altLang="en-US" sz="1600">
                <a:sym typeface="+mn-ea"/>
              </a:rPr>
              <a:t>可提供从</a:t>
            </a:r>
            <a:r>
              <a:rPr lang="en-US" altLang="zh-CN" sz="1600">
                <a:sym typeface="+mn-ea"/>
              </a:rPr>
              <a:t>RTL</a:t>
            </a:r>
            <a:r>
              <a:rPr lang="zh-CN" altLang="en-US" sz="1600">
                <a:sym typeface="+mn-ea"/>
              </a:rPr>
              <a:t>到</a:t>
            </a:r>
            <a:r>
              <a:rPr lang="en-US" altLang="zh-CN" sz="1600">
                <a:sym typeface="+mn-ea"/>
              </a:rPr>
              <a:t>GDSII</a:t>
            </a:r>
            <a:r>
              <a:rPr lang="zh-CN" altLang="en-US" sz="1600">
                <a:sym typeface="+mn-ea"/>
              </a:rPr>
              <a:t>的全自动流片流程的开源项目</a:t>
            </a:r>
            <a:endParaRPr lang="zh-CN" altLang="en-US" sz="1600">
              <a:sym typeface="+mn-ea"/>
            </a:endParaRPr>
          </a:p>
          <a:p>
            <a:pPr marL="1200150" lvl="2" indent="-285750">
              <a:buFont typeface="Arial" panose="020B0604020202090204" pitchFamily="34" charset="0"/>
              <a:buChar char="•"/>
            </a:pPr>
            <a:r>
              <a:rPr lang="en-US" altLang="zh-CN" sz="1600" b="1">
                <a:sym typeface="+mn-ea"/>
              </a:rPr>
              <a:t>EXTREM-EDGE</a:t>
            </a:r>
            <a:r>
              <a:rPr lang="zh-CN" altLang="en-US" sz="1600">
                <a:sym typeface="+mn-ea"/>
              </a:rPr>
              <a:t>，</a:t>
            </a:r>
            <a:r>
              <a:rPr lang="en-US" altLang="zh-CN" sz="1600">
                <a:sym typeface="+mn-ea"/>
              </a:rPr>
              <a:t> </a:t>
            </a:r>
            <a:r>
              <a:rPr lang="zh-CN" altLang="en-US" sz="1600">
                <a:sym typeface="+mn-ea"/>
              </a:rPr>
              <a:t>辅助设计</a:t>
            </a:r>
            <a:r>
              <a:rPr lang="en-US" altLang="zh-CN" sz="1600">
                <a:sym typeface="+mn-ea"/>
              </a:rPr>
              <a:t>Risc-V</a:t>
            </a:r>
            <a:r>
              <a:rPr lang="zh-CN" altLang="en-US" sz="1600">
                <a:sym typeface="+mn-ea"/>
              </a:rPr>
              <a:t>，实现硬件加速的工具包</a:t>
            </a:r>
            <a:endParaRPr lang="en-US" altLang="zh-CN" sz="1600">
              <a:sym typeface="+mn-ea"/>
            </a:endParaRPr>
          </a:p>
          <a:p>
            <a:pPr marL="1200150" lvl="2" indent="-285750">
              <a:buFont typeface="Arial" panose="020B0604020202090204" pitchFamily="34" charset="0"/>
              <a:buChar char="•"/>
            </a:pPr>
            <a:r>
              <a:rPr lang="en-US" altLang="zh-CN" sz="1600">
                <a:sym typeface="+mn-ea"/>
              </a:rPr>
              <a:t>......</a:t>
            </a:r>
            <a:endParaRPr lang="en-US" altLang="zh-CN" sz="1600">
              <a:sym typeface="+mn-ea"/>
            </a:endParaRPr>
          </a:p>
          <a:p>
            <a:pPr marL="1200150" lvl="2" indent="-285750">
              <a:buFont typeface="Arial" panose="020B0604020202090204" pitchFamily="34" charset="0"/>
              <a:buChar char="•"/>
            </a:pPr>
            <a:endParaRPr lang="zh-CN" altLang="en-US" sz="1600">
              <a:sym typeface="+mn-ea"/>
            </a:endParaRPr>
          </a:p>
          <a:p>
            <a:pPr marL="800100" lvl="1" indent="-342900">
              <a:buFont typeface="Wingdings" panose="05000000000000000000" charset="0"/>
              <a:buChar char="l"/>
            </a:pPr>
            <a:endParaRPr lang="zh-CN" altLang="en-US" sz="1600">
              <a:solidFill>
                <a:schemeClr val="tx1"/>
              </a:solidFill>
              <a:sym typeface="+mn-ea"/>
            </a:endParaRPr>
          </a:p>
          <a:p>
            <a:pPr marL="285750" lvl="0" indent="-285750">
              <a:buFont typeface="Wingdings" panose="05000000000000000000" charset="0"/>
              <a:buChar char="Ø"/>
            </a:pPr>
            <a:endParaRPr lang="zh-CN" altLang="en-US" sz="1600">
              <a:solidFill>
                <a:schemeClr val="tx1"/>
              </a:solidFill>
              <a:sym typeface="+mn-ea"/>
            </a:endParaRPr>
          </a:p>
        </p:txBody>
      </p:sp>
      <p:sp>
        <p:nvSpPr>
          <p:cNvPr id="3" name="标题 2"/>
          <p:cNvSpPr>
            <a:spLocks noGrp="1"/>
          </p:cNvSpPr>
          <p:nvPr>
            <p:ph type="title" idx="4294967295"/>
            <p:custDataLst>
              <p:tags r:id="rId1"/>
            </p:custDataLst>
          </p:nvPr>
        </p:nvSpPr>
        <p:spPr>
          <a:xfrm>
            <a:off x="0" y="0"/>
            <a:ext cx="7374255" cy="705485"/>
          </a:xfrm>
        </p:spPr>
        <p:txBody>
          <a:bodyPr>
            <a:normAutofit/>
          </a:bodyPr>
          <a:lstStyle/>
          <a:p>
            <a:r>
              <a:rPr lang="en-US" altLang="zh-CN" sz="2400" b="1"/>
              <a:t>Risc-V</a:t>
            </a:r>
            <a:r>
              <a:rPr lang="zh-CN" altLang="en-US" sz="2400" b="1"/>
              <a:t>的优势</a:t>
            </a:r>
            <a:endParaRPr lang="zh-CN" altLang="en-US" sz="2400" b="1"/>
          </a:p>
        </p:txBody>
      </p:sp>
      <p:grpSp>
        <p:nvGrpSpPr>
          <p:cNvPr id="12" name="组合 11"/>
          <p:cNvGrpSpPr/>
          <p:nvPr/>
        </p:nvGrpSpPr>
        <p:grpSpPr>
          <a:xfrm>
            <a:off x="8018145" y="3099435"/>
            <a:ext cx="3664585" cy="1933575"/>
            <a:chOff x="13085" y="3014"/>
            <a:chExt cx="5771" cy="3045"/>
          </a:xfrm>
        </p:grpSpPr>
        <p:pic>
          <p:nvPicPr>
            <p:cNvPr id="5" name="图片 4"/>
            <p:cNvPicPr>
              <a:picLocks noChangeAspect="1"/>
            </p:cNvPicPr>
            <p:nvPr/>
          </p:nvPicPr>
          <p:blipFill>
            <a:blip r:embed="rId2"/>
            <a:srcRect l="1047" t="1367" r="1453" b="1811"/>
            <a:stretch>
              <a:fillRect/>
            </a:stretch>
          </p:blipFill>
          <p:spPr>
            <a:xfrm>
              <a:off x="13085" y="3014"/>
              <a:ext cx="5771" cy="2833"/>
            </a:xfrm>
            <a:prstGeom prst="rect">
              <a:avLst/>
            </a:prstGeom>
          </p:spPr>
        </p:pic>
        <p:sp>
          <p:nvSpPr>
            <p:cNvPr id="10" name="文本框 9"/>
            <p:cNvSpPr txBox="1"/>
            <p:nvPr/>
          </p:nvSpPr>
          <p:spPr>
            <a:xfrm>
              <a:off x="13672" y="5625"/>
              <a:ext cx="5183" cy="434"/>
            </a:xfrm>
            <a:prstGeom prst="rect">
              <a:avLst/>
            </a:prstGeom>
            <a:noFill/>
          </p:spPr>
          <p:txBody>
            <a:bodyPr wrap="square" rtlCol="0">
              <a:spAutoFit/>
            </a:bodyPr>
            <a:lstStyle/>
            <a:p>
              <a:pPr algn="ctr"/>
              <a:r>
                <a:rPr lang="en-US" altLang="zh-CN" sz="1200"/>
                <a:t> X86</a:t>
              </a:r>
              <a:r>
                <a:rPr lang="zh-CN" altLang="en-US" sz="1200"/>
                <a:t>指令数量不断增加，日渐复杂</a:t>
              </a:r>
              <a:endParaRPr lang="zh-CN" altLang="en-US" sz="1200"/>
            </a:p>
          </p:txBody>
        </p:sp>
        <p:sp>
          <p:nvSpPr>
            <p:cNvPr id="11" name="文本框 10"/>
            <p:cNvSpPr txBox="1"/>
            <p:nvPr/>
          </p:nvSpPr>
          <p:spPr>
            <a:xfrm>
              <a:off x="13897" y="3265"/>
              <a:ext cx="4455" cy="362"/>
            </a:xfrm>
            <a:prstGeom prst="rect">
              <a:avLst/>
            </a:prstGeom>
            <a:noFill/>
          </p:spPr>
          <p:txBody>
            <a:bodyPr wrap="square" rtlCol="0" anchor="t">
              <a:spAutoFit/>
            </a:bodyPr>
            <a:lstStyle/>
            <a:p>
              <a:r>
                <a:rPr lang="en-US" altLang="zh-CN" sz="900">
                  <a:sym typeface="+mn-ea"/>
                </a:rPr>
                <a:t>source:http://riscvbook.com/chinese/</a:t>
              </a:r>
              <a:endParaRPr lang="en-US" altLang="zh-CN" sz="900">
                <a:sym typeface="+mn-ea"/>
              </a:endParaRPr>
            </a:p>
          </p:txBody>
        </p:sp>
      </p:grpSp>
      <p:sp>
        <p:nvSpPr>
          <p:cNvPr id="6" name="文本框 5"/>
          <p:cNvSpPr txBox="1"/>
          <p:nvPr/>
        </p:nvSpPr>
        <p:spPr>
          <a:xfrm>
            <a:off x="240030" y="3239770"/>
            <a:ext cx="7727315" cy="1814830"/>
          </a:xfrm>
          <a:prstGeom prst="rect">
            <a:avLst/>
          </a:prstGeom>
          <a:noFill/>
        </p:spPr>
        <p:txBody>
          <a:bodyPr wrap="square" rtlCol="0" anchor="t">
            <a:spAutoFit/>
          </a:bodyPr>
          <a:lstStyle/>
          <a:p>
            <a:pPr marL="285750" lvl="0" indent="-285750">
              <a:buFont typeface="Wingdings" panose="05000000000000000000" charset="0"/>
              <a:buChar char="Ø"/>
            </a:pPr>
            <a:r>
              <a:rPr lang="zh-CN" altLang="en-US" sz="1600">
                <a:solidFill>
                  <a:srgbClr val="361CF8"/>
                </a:solidFill>
                <a:sym typeface="+mn-ea"/>
              </a:rPr>
              <a:t>模块化设计，架构简单</a:t>
            </a:r>
            <a:endParaRPr lang="zh-CN" altLang="en-US" sz="1600">
              <a:solidFill>
                <a:srgbClr val="361CF8"/>
              </a:solidFill>
              <a:sym typeface="+mn-ea"/>
            </a:endParaRPr>
          </a:p>
          <a:p>
            <a:pPr marL="742950" lvl="1" indent="-285750">
              <a:buFont typeface="Wingdings" panose="05000000000000000000" charset="0"/>
              <a:buChar char="l"/>
            </a:pPr>
            <a:r>
              <a:rPr lang="en-US" altLang="zh-CN" sz="1600">
                <a:sym typeface="+mn-ea"/>
              </a:rPr>
              <a:t>Arm</a:t>
            </a:r>
            <a:r>
              <a:rPr lang="zh-CN" altLang="en-US" sz="1600">
                <a:sym typeface="+mn-ea"/>
              </a:rPr>
              <a:t>和</a:t>
            </a:r>
            <a:r>
              <a:rPr lang="en-US" altLang="zh-CN" sz="1600">
                <a:sym typeface="+mn-ea"/>
              </a:rPr>
              <a:t>X86</a:t>
            </a:r>
            <a:r>
              <a:rPr lang="zh-CN" altLang="en-US" sz="1600">
                <a:sym typeface="+mn-ea"/>
              </a:rPr>
              <a:t>经过长期发展，积累了许多历史包袱：</a:t>
            </a:r>
            <a:endParaRPr lang="zh-CN" altLang="en-US" sz="1600">
              <a:solidFill>
                <a:schemeClr val="tx1"/>
              </a:solidFill>
              <a:sym typeface="+mn-ea"/>
            </a:endParaRPr>
          </a:p>
          <a:p>
            <a:pPr marL="1200150" lvl="2" indent="-285750">
              <a:buFont typeface="Arial" panose="020B0604020202090204" pitchFamily="34" charset="0"/>
              <a:buChar char="•"/>
            </a:pPr>
            <a:r>
              <a:rPr lang="zh-CN" altLang="en-US" sz="1600">
                <a:sym typeface="+mn-ea"/>
              </a:rPr>
              <a:t>例如</a:t>
            </a:r>
            <a:r>
              <a:rPr lang="en-US" altLang="zh-CN" sz="1600">
                <a:sym typeface="+mn-ea"/>
              </a:rPr>
              <a:t>,AMD64</a:t>
            </a:r>
            <a:r>
              <a:rPr lang="zh-CN" altLang="en-US" sz="1600">
                <a:sym typeface="+mn-ea"/>
              </a:rPr>
              <a:t>面向</a:t>
            </a:r>
            <a:r>
              <a:rPr lang="en-US" altLang="zh-CN" sz="1600">
                <a:sym typeface="+mn-ea"/>
              </a:rPr>
              <a:t> 64 </a:t>
            </a:r>
            <a:r>
              <a:rPr lang="zh-CN" altLang="en-US" sz="1600">
                <a:sym typeface="+mn-ea"/>
              </a:rPr>
              <a:t>位开发与应用环境</a:t>
            </a:r>
            <a:r>
              <a:rPr lang="en-US" altLang="zh-CN" sz="1600">
                <a:sym typeface="+mn-ea"/>
              </a:rPr>
              <a:t>;</a:t>
            </a:r>
            <a:r>
              <a:rPr lang="zh-CN" altLang="en-US" sz="1600">
                <a:sym typeface="+mn-ea"/>
              </a:rPr>
              <a:t>但它同时仍须要向后兼容</a:t>
            </a:r>
            <a:r>
              <a:rPr lang="en-US" altLang="zh-CN" sz="1600">
                <a:sym typeface="+mn-ea"/>
              </a:rPr>
              <a:t> 32 </a:t>
            </a:r>
            <a:r>
              <a:rPr lang="zh-CN" altLang="en-US" sz="1600">
                <a:sym typeface="+mn-ea"/>
              </a:rPr>
              <a:t>位甚至</a:t>
            </a:r>
            <a:r>
              <a:rPr lang="en-US" altLang="zh-CN" sz="1600">
                <a:sym typeface="+mn-ea"/>
              </a:rPr>
              <a:t> 16 </a:t>
            </a:r>
            <a:r>
              <a:rPr lang="zh-CN" altLang="en-US" sz="1600">
                <a:sym typeface="+mn-ea"/>
              </a:rPr>
              <a:t>位的</a:t>
            </a:r>
            <a:r>
              <a:rPr lang="en-US" altLang="zh-CN" sz="1600">
                <a:sym typeface="+mn-ea"/>
              </a:rPr>
              <a:t> x86 </a:t>
            </a:r>
            <a:r>
              <a:rPr lang="zh-CN" altLang="en-US" sz="1600">
                <a:sym typeface="+mn-ea"/>
              </a:rPr>
              <a:t>架构</a:t>
            </a:r>
            <a:endParaRPr lang="zh-CN" altLang="en-US" sz="1600">
              <a:solidFill>
                <a:schemeClr val="tx1"/>
              </a:solidFill>
              <a:sym typeface="+mn-ea"/>
            </a:endParaRPr>
          </a:p>
          <a:p>
            <a:pPr marL="800100" lvl="1" indent="-342900">
              <a:buFont typeface="Wingdings" panose="05000000000000000000" charset="0"/>
              <a:buChar char="l"/>
            </a:pPr>
            <a:r>
              <a:rPr lang="en-US" altLang="zh-CN" sz="1600">
                <a:sym typeface="+mn-ea"/>
              </a:rPr>
              <a:t>“</a:t>
            </a:r>
            <a:r>
              <a:rPr lang="zh-CN" altLang="en-US" sz="1600">
                <a:sym typeface="+mn-ea"/>
              </a:rPr>
              <a:t>基础指令集</a:t>
            </a:r>
            <a:r>
              <a:rPr lang="en-US" altLang="zh-CN" sz="1600">
                <a:sym typeface="+mn-ea"/>
              </a:rPr>
              <a:t>+</a:t>
            </a:r>
            <a:r>
              <a:rPr lang="zh-CN" altLang="en-US" sz="1600">
                <a:sym typeface="+mn-ea"/>
              </a:rPr>
              <a:t>扩展指令集</a:t>
            </a:r>
            <a:r>
              <a:rPr lang="en-US" altLang="zh-CN" sz="1600">
                <a:sym typeface="+mn-ea"/>
              </a:rPr>
              <a:t>”</a:t>
            </a:r>
            <a:r>
              <a:rPr lang="zh-CN" altLang="en-US" sz="1600">
                <a:sym typeface="+mn-ea"/>
              </a:rPr>
              <a:t>的架构设计，可根据需求灵活定制指令集。</a:t>
            </a:r>
            <a:endParaRPr lang="zh-CN" altLang="en-US" sz="1600">
              <a:solidFill>
                <a:schemeClr val="tx1"/>
              </a:solidFill>
              <a:sym typeface="+mn-ea"/>
            </a:endParaRPr>
          </a:p>
          <a:p>
            <a:pPr marL="1200150" lvl="2" indent="-285750">
              <a:buFont typeface="Arial" panose="020B0604020202090204" pitchFamily="34" charset="0"/>
              <a:buChar char="•"/>
            </a:pPr>
            <a:r>
              <a:rPr lang="zh-CN" altLang="en-US" sz="1600">
                <a:sym typeface="+mn-ea"/>
              </a:rPr>
              <a:t>例如，添加浮点运算（</a:t>
            </a:r>
            <a:r>
              <a:rPr lang="en-US" altLang="zh-CN" sz="1600">
                <a:sym typeface="+mn-ea"/>
              </a:rPr>
              <a:t>F/D</a:t>
            </a:r>
            <a:r>
              <a:rPr lang="zh-CN" altLang="en-US" sz="1600">
                <a:sym typeface="+mn-ea"/>
              </a:rPr>
              <a:t>扩展）、原子操作（</a:t>
            </a:r>
            <a:r>
              <a:rPr lang="en-US" altLang="zh-CN" sz="1600">
                <a:sym typeface="+mn-ea"/>
              </a:rPr>
              <a:t>A</a:t>
            </a:r>
            <a:r>
              <a:rPr lang="zh-CN" altLang="en-US" sz="1600">
                <a:sym typeface="+mn-ea"/>
              </a:rPr>
              <a:t>扩展）等模块，</a:t>
            </a:r>
            <a:endParaRPr lang="zh-CN" altLang="en-US" sz="1600">
              <a:solidFill>
                <a:schemeClr val="tx1"/>
              </a:solidFill>
              <a:sym typeface="+mn-ea"/>
            </a:endParaRPr>
          </a:p>
          <a:p>
            <a:pPr lvl="2" indent="0">
              <a:buNone/>
            </a:pPr>
            <a:r>
              <a:rPr lang="en-US" altLang="zh-CN" sz="1600">
                <a:sym typeface="+mn-ea"/>
              </a:rPr>
              <a:t>     </a:t>
            </a:r>
            <a:r>
              <a:rPr lang="zh-CN" altLang="en-US" sz="1600">
                <a:sym typeface="+mn-ea"/>
              </a:rPr>
              <a:t>适配从嵌入式设备到高性能计算的不同场景</a:t>
            </a:r>
            <a:endParaRPr lang="zh-CN" altLang="en-US" sz="1600">
              <a:sym typeface="+mn-ea"/>
            </a:endParaRPr>
          </a:p>
        </p:txBody>
      </p:sp>
      <p:sp>
        <p:nvSpPr>
          <p:cNvPr id="7" name="文本框 6"/>
          <p:cNvSpPr txBox="1"/>
          <p:nvPr/>
        </p:nvSpPr>
        <p:spPr>
          <a:xfrm>
            <a:off x="240030" y="5298440"/>
            <a:ext cx="11648440" cy="829945"/>
          </a:xfrm>
          <a:prstGeom prst="rect">
            <a:avLst/>
          </a:prstGeom>
          <a:noFill/>
        </p:spPr>
        <p:txBody>
          <a:bodyPr wrap="square" rtlCol="0" anchor="t">
            <a:spAutoFit/>
          </a:bodyPr>
          <a:lstStyle/>
          <a:p>
            <a:pPr marL="285750" lvl="0" indent="-285750">
              <a:buFont typeface="Wingdings" panose="05000000000000000000" charset="0"/>
              <a:buChar char="Ø"/>
            </a:pPr>
            <a:r>
              <a:rPr lang="zh-CN" altLang="en-US" sz="1600">
                <a:solidFill>
                  <a:srgbClr val="361CF8"/>
                </a:solidFill>
                <a:sym typeface="+mn-ea"/>
              </a:rPr>
              <a:t>符合软硬件协同的趋势，可以实现面向需求的系统精准定制化</a:t>
            </a:r>
            <a:endParaRPr lang="zh-CN" altLang="en-US" sz="1600" b="1">
              <a:solidFill>
                <a:srgbClr val="361CF8"/>
              </a:solidFill>
              <a:sym typeface="+mn-ea"/>
            </a:endParaRPr>
          </a:p>
          <a:p>
            <a:pPr marL="742950" lvl="1" indent="-285750">
              <a:buFont typeface="Wingdings" panose="05000000000000000000" charset="0"/>
              <a:buChar char="l"/>
            </a:pPr>
            <a:r>
              <a:rPr lang="zh-CN" altLang="en-US" sz="1600">
                <a:sym typeface="+mn-ea"/>
              </a:rPr>
              <a:t>英伟达的</a:t>
            </a:r>
            <a:r>
              <a:rPr lang="en-US" altLang="zh-CN" sz="1600">
                <a:sym typeface="+mn-ea"/>
              </a:rPr>
              <a:t>CUDA </a:t>
            </a:r>
            <a:r>
              <a:rPr lang="zh-CN" altLang="en-US" sz="1600">
                <a:sym typeface="+mn-ea"/>
              </a:rPr>
              <a:t>通用并行计算架构的成功证明了软硬件协同的优势</a:t>
            </a:r>
            <a:r>
              <a:rPr lang="en-US" altLang="zh-CN" sz="1600" baseline="30000">
                <a:sym typeface="+mn-ea"/>
              </a:rPr>
              <a:t>[1]</a:t>
            </a:r>
            <a:endParaRPr lang="zh-CN" altLang="en-US" sz="1600">
              <a:solidFill>
                <a:schemeClr val="tx1"/>
              </a:solidFill>
              <a:sym typeface="+mn-ea"/>
            </a:endParaRPr>
          </a:p>
          <a:p>
            <a:pPr marL="742950" lvl="1" indent="-285750">
              <a:buFont typeface="Wingdings" panose="05000000000000000000" charset="0"/>
              <a:buChar char="l"/>
            </a:pPr>
            <a:r>
              <a:rPr lang="zh-CN" altLang="en-US" sz="1600">
                <a:sym typeface="+mn-ea"/>
              </a:rPr>
              <a:t>可以根据特定应用场景，实现硬件加速，如</a:t>
            </a:r>
            <a:r>
              <a:rPr lang="en-US" altLang="zh-CN" sz="1600">
                <a:sym typeface="+mn-ea"/>
              </a:rPr>
              <a:t>NASA HPSC</a:t>
            </a:r>
            <a:r>
              <a:rPr lang="zh-CN" altLang="en-US" sz="1600">
                <a:sym typeface="+mn-ea"/>
              </a:rPr>
              <a:t>项目</a:t>
            </a:r>
            <a:r>
              <a:rPr lang="en-US" altLang="zh-CN" sz="1600" baseline="30000">
                <a:sym typeface="+mn-ea"/>
              </a:rPr>
              <a:t>[2]</a:t>
            </a:r>
            <a:endParaRPr lang="en-US" altLang="zh-CN" sz="1600" baseline="30000">
              <a:sym typeface="+mn-ea"/>
            </a:endParaRPr>
          </a:p>
        </p:txBody>
      </p:sp>
      <p:sp>
        <p:nvSpPr>
          <p:cNvPr id="9" name="文本框 8"/>
          <p:cNvSpPr txBox="1"/>
          <p:nvPr/>
        </p:nvSpPr>
        <p:spPr>
          <a:xfrm>
            <a:off x="2922905" y="6335395"/>
            <a:ext cx="9269095" cy="521970"/>
          </a:xfrm>
          <a:prstGeom prst="rect">
            <a:avLst/>
          </a:prstGeom>
          <a:noFill/>
        </p:spPr>
        <p:txBody>
          <a:bodyPr wrap="square" rtlCol="0">
            <a:spAutoFit/>
          </a:bodyPr>
          <a:lstStyle/>
          <a:p>
            <a:pPr algn="r"/>
            <a:r>
              <a:rPr lang="en-US" altLang="zh-CN" sz="1400"/>
              <a:t>[1]10.13328/j.cnki.jos.006490</a:t>
            </a:r>
            <a:endParaRPr lang="en-US" altLang="zh-CN" sz="1400"/>
          </a:p>
          <a:p>
            <a:pPr algn="r"/>
            <a:r>
              <a:rPr lang="en-US" altLang="zh-CN" sz="1400"/>
              <a:t>[2] https://www.nasa.gov/game-changing-development-projects/high-performance-spaceflight-computing-hpsc/</a:t>
            </a:r>
            <a:endParaRPr lang="en-US" altLang="zh-CN" sz="1400"/>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1"/>
      <p:bldP spid="6" grpId="2"/>
      <p:bldP spid="7" grpId="0"/>
      <p:bldP spid="7" grpId="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9" name="标题 8"/>
          <p:cNvSpPr>
            <a:spLocks noGrp="1"/>
          </p:cNvSpPr>
          <p:nvPr>
            <p:ph type="title" idx="4294967295"/>
            <p:custDataLst>
              <p:tags r:id="rId1"/>
            </p:custDataLst>
          </p:nvPr>
        </p:nvSpPr>
        <p:spPr>
          <a:xfrm>
            <a:off x="0" y="0"/>
            <a:ext cx="7374255" cy="705485"/>
          </a:xfrm>
        </p:spPr>
        <p:txBody>
          <a:bodyPr>
            <a:normAutofit/>
          </a:bodyPr>
          <a:lstStyle/>
          <a:p>
            <a:r>
              <a:rPr lang="en-US" altLang="zh-CN" sz="2400" b="1"/>
              <a:t>Risc-V</a:t>
            </a:r>
            <a:r>
              <a:rPr lang="zh-CN" altLang="en-US" sz="2400" b="1"/>
              <a:t>的发展现状</a:t>
            </a:r>
            <a:endParaRPr lang="zh-CN" altLang="en-US" sz="2400" b="1"/>
          </a:p>
        </p:txBody>
      </p:sp>
      <p:pic>
        <p:nvPicPr>
          <p:cNvPr id="10" name="图片 9"/>
          <p:cNvPicPr>
            <a:picLocks noChangeAspect="1"/>
          </p:cNvPicPr>
          <p:nvPr/>
        </p:nvPicPr>
        <p:blipFill>
          <a:blip r:embed="rId2"/>
          <a:stretch>
            <a:fillRect/>
          </a:stretch>
        </p:blipFill>
        <p:spPr>
          <a:xfrm>
            <a:off x="7430135" y="1088390"/>
            <a:ext cx="3225165" cy="2947035"/>
          </a:xfrm>
          <a:prstGeom prst="rect">
            <a:avLst/>
          </a:prstGeom>
        </p:spPr>
      </p:pic>
      <p:sp>
        <p:nvSpPr>
          <p:cNvPr id="11" name="文本框 10"/>
          <p:cNvSpPr txBox="1"/>
          <p:nvPr/>
        </p:nvSpPr>
        <p:spPr>
          <a:xfrm>
            <a:off x="6487160" y="720090"/>
            <a:ext cx="5452110" cy="368300"/>
          </a:xfrm>
          <a:prstGeom prst="rect">
            <a:avLst/>
          </a:prstGeom>
          <a:noFill/>
        </p:spPr>
        <p:txBody>
          <a:bodyPr wrap="square" rtlCol="0">
            <a:spAutoFit/>
          </a:bodyPr>
          <a:lstStyle/>
          <a:p>
            <a:r>
              <a:rPr lang="en-US" altLang="zh-CN">
                <a:sym typeface="+mn-ea"/>
              </a:rPr>
              <a:t>RISC-V </a:t>
            </a:r>
            <a:r>
              <a:rPr lang="zh-CN" altLang="en-US">
                <a:sym typeface="+mn-ea"/>
              </a:rPr>
              <a:t>成员超过</a:t>
            </a:r>
            <a:r>
              <a:rPr lang="en-US" altLang="zh-CN"/>
              <a:t>4,500</a:t>
            </a:r>
            <a:r>
              <a:rPr lang="zh-CN" altLang="en-US"/>
              <a:t>个，分布于</a:t>
            </a:r>
            <a:r>
              <a:rPr lang="en-US" altLang="zh-CN">
                <a:sym typeface="+mn-ea"/>
              </a:rPr>
              <a:t>70 </a:t>
            </a:r>
            <a:r>
              <a:rPr lang="zh-CN" altLang="en-US">
                <a:sym typeface="+mn-ea"/>
              </a:rPr>
              <a:t>个国家</a:t>
            </a:r>
            <a:r>
              <a:rPr lang="en-US" altLang="zh-CN">
                <a:sym typeface="+mn-ea"/>
              </a:rPr>
              <a:t>/</a:t>
            </a:r>
            <a:r>
              <a:rPr lang="zh-CN" altLang="en-US">
                <a:sym typeface="+mn-ea"/>
              </a:rPr>
              <a:t>地区</a:t>
            </a:r>
            <a:r>
              <a:rPr lang="en-US" altLang="zh-CN"/>
              <a:t> </a:t>
            </a:r>
            <a:endParaRPr lang="zh-CN" altLang="en-US"/>
          </a:p>
        </p:txBody>
      </p:sp>
      <p:sp>
        <p:nvSpPr>
          <p:cNvPr id="2" name="文本框 1"/>
          <p:cNvSpPr txBox="1"/>
          <p:nvPr/>
        </p:nvSpPr>
        <p:spPr>
          <a:xfrm>
            <a:off x="516255" y="4418965"/>
            <a:ext cx="11539220" cy="2306955"/>
          </a:xfrm>
          <a:prstGeom prst="rect">
            <a:avLst/>
          </a:prstGeom>
          <a:noFill/>
        </p:spPr>
        <p:txBody>
          <a:bodyPr wrap="square" rtlCol="0">
            <a:spAutoFit/>
          </a:bodyPr>
          <a:lstStyle/>
          <a:p>
            <a:pPr marL="285750" indent="-285750">
              <a:lnSpc>
                <a:spcPct val="150000"/>
              </a:lnSpc>
              <a:buFont typeface="Wingdings" panose="05000000000000000000" charset="0"/>
              <a:buChar char="Ø"/>
            </a:pPr>
            <a:r>
              <a:rPr lang="zh-CN" altLang="en-US" sz="1600" b="1"/>
              <a:t>阿里玄铁</a:t>
            </a:r>
            <a:r>
              <a:rPr lang="en-US" altLang="zh-CN" sz="1600" b="1"/>
              <a:t>910</a:t>
            </a:r>
            <a:r>
              <a:rPr lang="zh-CN" altLang="en-US" sz="1600"/>
              <a:t>：</a:t>
            </a:r>
            <a:r>
              <a:rPr lang="en-US" altLang="zh-CN" sz="1600"/>
              <a:t>32</a:t>
            </a:r>
            <a:r>
              <a:rPr lang="zh-CN" altLang="en-US" sz="1600"/>
              <a:t>位</a:t>
            </a:r>
            <a:r>
              <a:rPr lang="en-US" altLang="zh-CN" sz="1600"/>
              <a:t>RISC-V</a:t>
            </a:r>
            <a:r>
              <a:rPr lang="zh-CN" altLang="en-US" sz="1600"/>
              <a:t>处理器，主频达</a:t>
            </a:r>
            <a:r>
              <a:rPr lang="en-US" altLang="zh-CN" sz="1600"/>
              <a:t>1GHz</a:t>
            </a:r>
            <a:r>
              <a:rPr lang="zh-CN" altLang="en-US" sz="1600"/>
              <a:t>，采用</a:t>
            </a:r>
            <a:r>
              <a:rPr lang="en-US" altLang="zh-CN" sz="1600"/>
              <a:t>40</a:t>
            </a:r>
            <a:r>
              <a:rPr lang="zh-CN" altLang="en-US" sz="1600"/>
              <a:t>纳米工艺制造，主要用于物联网设备。</a:t>
            </a:r>
            <a:endParaRPr lang="zh-CN" altLang="en-US" sz="1600"/>
          </a:p>
          <a:p>
            <a:pPr marL="285750" indent="-285750">
              <a:lnSpc>
                <a:spcPct val="150000"/>
              </a:lnSpc>
              <a:buFont typeface="Wingdings" panose="05000000000000000000" charset="0"/>
              <a:buChar char="Ø"/>
            </a:pPr>
            <a:r>
              <a:rPr lang="zh-CN" altLang="en-US" sz="1600" b="1"/>
              <a:t>华为</a:t>
            </a:r>
            <a:r>
              <a:rPr lang="en-US" altLang="zh-CN" sz="1600" b="1"/>
              <a:t>HiSilicon Hi3559A</a:t>
            </a:r>
            <a:r>
              <a:rPr lang="zh-CN" altLang="en-US" sz="1600"/>
              <a:t>：</a:t>
            </a:r>
            <a:r>
              <a:rPr lang="en-US" altLang="zh-CN" sz="1600"/>
              <a:t>32</a:t>
            </a:r>
            <a:r>
              <a:rPr lang="zh-CN" altLang="en-US" sz="1600"/>
              <a:t>位</a:t>
            </a:r>
            <a:r>
              <a:rPr lang="en-US" altLang="zh-CN" sz="1600"/>
              <a:t>RISC-V</a:t>
            </a:r>
            <a:r>
              <a:rPr lang="zh-CN" altLang="en-US" sz="1600"/>
              <a:t>处理器，主频达</a:t>
            </a:r>
            <a:r>
              <a:rPr lang="en-US" altLang="zh-CN" sz="1600"/>
              <a:t>1.5GHz</a:t>
            </a:r>
            <a:r>
              <a:rPr lang="zh-CN" altLang="en-US" sz="1600"/>
              <a:t>，采用</a:t>
            </a:r>
            <a:r>
              <a:rPr lang="en-US" altLang="zh-CN" sz="1600"/>
              <a:t>28</a:t>
            </a:r>
            <a:r>
              <a:rPr lang="zh-CN" altLang="en-US" sz="1600"/>
              <a:t>纳米工艺制造，主要用于智能家居和安防监控设备。</a:t>
            </a:r>
            <a:endParaRPr lang="zh-CN" altLang="en-US" sz="1600"/>
          </a:p>
          <a:p>
            <a:pPr marL="285750" indent="-285750">
              <a:lnSpc>
                <a:spcPct val="150000"/>
              </a:lnSpc>
              <a:buFont typeface="Wingdings" panose="05000000000000000000" charset="0"/>
              <a:buChar char="Ø"/>
            </a:pPr>
            <a:r>
              <a:rPr lang="zh-CN" altLang="en-US" sz="1600" b="1">
                <a:sym typeface="+mn-ea"/>
              </a:rPr>
              <a:t>香山</a:t>
            </a:r>
            <a:r>
              <a:rPr lang="zh-CN" altLang="en-US" sz="1600">
                <a:sym typeface="+mn-ea"/>
              </a:rPr>
              <a:t>：第三代</a:t>
            </a:r>
            <a:r>
              <a:rPr lang="en-US" altLang="zh-CN" sz="1600">
                <a:sym typeface="+mn-ea"/>
              </a:rPr>
              <a:t>“</a:t>
            </a:r>
            <a:r>
              <a:rPr lang="zh-CN" altLang="en-US" sz="1600">
                <a:sym typeface="+mn-ea"/>
              </a:rPr>
              <a:t>昆明湖</a:t>
            </a:r>
            <a:r>
              <a:rPr lang="en-US" altLang="zh-CN" sz="1600">
                <a:sym typeface="+mn-ea"/>
              </a:rPr>
              <a:t>”</a:t>
            </a:r>
            <a:r>
              <a:rPr lang="zh-CN" altLang="en-US" sz="1600">
                <a:sym typeface="+mn-ea"/>
              </a:rPr>
              <a:t>架构开源高性能</a:t>
            </a:r>
            <a:r>
              <a:rPr lang="en-US" altLang="zh-CN" sz="1600">
                <a:sym typeface="+mn-ea"/>
              </a:rPr>
              <a:t>RISC-V</a:t>
            </a:r>
            <a:r>
              <a:rPr lang="zh-CN" altLang="en-US" sz="1600">
                <a:sym typeface="+mn-ea"/>
              </a:rPr>
              <a:t>处理器核：设计工艺为</a:t>
            </a:r>
            <a:r>
              <a:rPr lang="en-US" altLang="zh-CN" sz="1600">
                <a:sym typeface="+mn-ea"/>
              </a:rPr>
              <a:t>7nm</a:t>
            </a:r>
            <a:r>
              <a:rPr lang="zh-CN" altLang="en-US" sz="1600">
                <a:sym typeface="+mn-ea"/>
              </a:rPr>
              <a:t>，主频达到</a:t>
            </a:r>
            <a:r>
              <a:rPr lang="en-US" altLang="zh-CN" sz="1600">
                <a:sym typeface="+mn-ea"/>
              </a:rPr>
              <a:t>3GHz</a:t>
            </a:r>
            <a:r>
              <a:rPr lang="zh-CN" altLang="en-US" sz="1600">
                <a:sym typeface="+mn-ea"/>
              </a:rPr>
              <a:t>，</a:t>
            </a:r>
            <a:r>
              <a:rPr lang="en-US" altLang="zh-CN" sz="1600">
                <a:sym typeface="+mn-ea"/>
              </a:rPr>
              <a:t>SPECINT2006 </a:t>
            </a:r>
            <a:r>
              <a:rPr lang="zh-CN" altLang="en-US" sz="1600">
                <a:sym typeface="+mn-ea"/>
              </a:rPr>
              <a:t>评分为</a:t>
            </a:r>
            <a:r>
              <a:rPr lang="en-US" altLang="zh-CN" sz="1600">
                <a:sym typeface="+mn-ea"/>
              </a:rPr>
              <a:t>15</a:t>
            </a:r>
            <a:r>
              <a:rPr lang="zh-CN" altLang="en-US" sz="1600">
                <a:sym typeface="+mn-ea"/>
              </a:rPr>
              <a:t>分</a:t>
            </a:r>
            <a:r>
              <a:rPr lang="en-US" altLang="zh-CN" sz="1600">
                <a:sym typeface="+mn-ea"/>
              </a:rPr>
              <a:t>/GHz</a:t>
            </a:r>
            <a:r>
              <a:rPr lang="zh-CN" altLang="en-US" sz="1600">
                <a:sym typeface="+mn-ea"/>
              </a:rPr>
              <a:t>，性能对标</a:t>
            </a:r>
            <a:r>
              <a:rPr lang="en-US" altLang="zh-CN" sz="1600">
                <a:sym typeface="+mn-ea"/>
              </a:rPr>
              <a:t>Arm Neoverse N2</a:t>
            </a:r>
            <a:r>
              <a:rPr lang="zh-CN" altLang="en-US" sz="1600">
                <a:sym typeface="+mn-ea"/>
              </a:rPr>
              <a:t>内核，可广泛应用于服务器芯片、</a:t>
            </a:r>
            <a:r>
              <a:rPr lang="en-US" altLang="zh-CN" sz="1600">
                <a:sym typeface="+mn-ea"/>
              </a:rPr>
              <a:t>AI</a:t>
            </a:r>
            <a:r>
              <a:rPr lang="zh-CN" altLang="en-US" sz="1600">
                <a:sym typeface="+mn-ea"/>
              </a:rPr>
              <a:t>芯片、</a:t>
            </a:r>
            <a:r>
              <a:rPr lang="en-US" altLang="zh-CN" sz="1600">
                <a:sym typeface="+mn-ea"/>
              </a:rPr>
              <a:t>GPU</a:t>
            </a:r>
            <a:r>
              <a:rPr lang="zh-CN" altLang="en-US" sz="1600">
                <a:sym typeface="+mn-ea"/>
              </a:rPr>
              <a:t>、</a:t>
            </a:r>
            <a:r>
              <a:rPr lang="en-US" altLang="zh-CN" sz="1600">
                <a:sym typeface="+mn-ea"/>
              </a:rPr>
              <a:t>DPU</a:t>
            </a:r>
            <a:r>
              <a:rPr lang="zh-CN" altLang="en-US" sz="1600">
                <a:sym typeface="+mn-ea"/>
              </a:rPr>
              <a:t>等高端芯片领域</a:t>
            </a:r>
            <a:endParaRPr lang="zh-CN" altLang="en-US" sz="1600"/>
          </a:p>
          <a:p>
            <a:pPr marL="285750" indent="-285750">
              <a:lnSpc>
                <a:spcPct val="150000"/>
              </a:lnSpc>
              <a:buFont typeface="Wingdings" panose="05000000000000000000" charset="0"/>
              <a:buChar char="Ø"/>
            </a:pPr>
            <a:r>
              <a:rPr lang="zh-CN" altLang="en-US" sz="1600" b="1"/>
              <a:t>玄铁</a:t>
            </a:r>
            <a:r>
              <a:rPr lang="en-US" altLang="zh-CN" sz="1600" b="1">
                <a:sym typeface="+mn-ea"/>
              </a:rPr>
              <a:t>C930</a:t>
            </a:r>
            <a:r>
              <a:rPr lang="zh-CN" altLang="en-US" sz="1600" b="1">
                <a:sym typeface="+mn-ea"/>
              </a:rPr>
              <a:t>：</a:t>
            </a:r>
            <a:r>
              <a:rPr lang="zh-CN" altLang="en-US" sz="1600"/>
              <a:t>今年</a:t>
            </a:r>
            <a:r>
              <a:rPr lang="en-US" altLang="zh-CN" sz="1600"/>
              <a:t>2</a:t>
            </a:r>
            <a:r>
              <a:rPr lang="zh-CN" altLang="en-US" sz="1600"/>
              <a:t>月发布，支持</a:t>
            </a:r>
            <a:r>
              <a:rPr lang="en-US" altLang="zh-CN" sz="1600"/>
              <a:t> 512 bit </a:t>
            </a:r>
            <a:r>
              <a:rPr lang="zh-CN" altLang="en-US" sz="1600"/>
              <a:t>的</a:t>
            </a:r>
            <a:r>
              <a:rPr lang="en-US" altLang="zh-CN" sz="1600"/>
              <a:t> RVV </a:t>
            </a:r>
            <a:r>
              <a:rPr lang="zh-CN" altLang="en-US" sz="1600"/>
              <a:t>以及</a:t>
            </a:r>
            <a:r>
              <a:rPr lang="en-US" altLang="zh-CN" sz="1600"/>
              <a:t> Matrix extension</a:t>
            </a:r>
            <a:r>
              <a:rPr lang="zh-CN" altLang="en-US" sz="1600"/>
              <a:t>，</a:t>
            </a:r>
            <a:r>
              <a:rPr lang="en-US" altLang="zh-CN" sz="1600">
                <a:sym typeface="+mn-ea"/>
              </a:rPr>
              <a:t>SPECINT2006</a:t>
            </a:r>
            <a:r>
              <a:rPr lang="en-US" altLang="zh-CN" sz="1600"/>
              <a:t> </a:t>
            </a:r>
            <a:r>
              <a:rPr lang="zh-CN" altLang="en-US" sz="1600"/>
              <a:t>达到</a:t>
            </a:r>
            <a:r>
              <a:rPr lang="en-US" altLang="zh-CN" sz="1600"/>
              <a:t> 15/GHz</a:t>
            </a:r>
            <a:r>
              <a:rPr lang="zh-CN" altLang="en-US" sz="1600"/>
              <a:t>，用于服务器级高性能处理器</a:t>
            </a:r>
            <a:endParaRPr lang="en-US" altLang="zh-CN" sz="1600"/>
          </a:p>
        </p:txBody>
      </p:sp>
      <p:sp>
        <p:nvSpPr>
          <p:cNvPr id="3" name="文本框 2"/>
          <p:cNvSpPr txBox="1"/>
          <p:nvPr/>
        </p:nvSpPr>
        <p:spPr>
          <a:xfrm>
            <a:off x="3025775" y="6363970"/>
            <a:ext cx="7545070" cy="398780"/>
          </a:xfrm>
          <a:prstGeom prst="rect">
            <a:avLst/>
          </a:prstGeom>
          <a:noFill/>
        </p:spPr>
        <p:txBody>
          <a:bodyPr wrap="square" rtlCol="0">
            <a:spAutoFit/>
          </a:bodyPr>
          <a:lstStyle/>
          <a:p>
            <a:r>
              <a:rPr lang="zh-CN" altLang="en-US" sz="2000">
                <a:solidFill>
                  <a:srgbClr val="FF0000"/>
                </a:solidFill>
              </a:rPr>
              <a:t>香山、玄铁、</a:t>
            </a:r>
            <a:r>
              <a:rPr lang="en-US" altLang="zh-CN" sz="2000">
                <a:solidFill>
                  <a:srgbClr val="FF0000"/>
                </a:solidFill>
              </a:rPr>
              <a:t>PULP</a:t>
            </a:r>
            <a:r>
              <a:rPr lang="zh-CN" altLang="en-US" sz="2000">
                <a:solidFill>
                  <a:srgbClr val="FF0000"/>
                </a:solidFill>
              </a:rPr>
              <a:t>平台等均开放设计工具和源码</a:t>
            </a:r>
            <a:endParaRPr lang="zh-CN" altLang="en-US" sz="2000">
              <a:solidFill>
                <a:srgbClr val="FF0000"/>
              </a:solidFill>
            </a:endParaRPr>
          </a:p>
        </p:txBody>
      </p:sp>
      <p:grpSp>
        <p:nvGrpSpPr>
          <p:cNvPr id="13" name="组合 12"/>
          <p:cNvGrpSpPr/>
          <p:nvPr/>
        </p:nvGrpSpPr>
        <p:grpSpPr>
          <a:xfrm>
            <a:off x="233680" y="791210"/>
            <a:ext cx="5505450" cy="3255010"/>
            <a:chOff x="368" y="1576"/>
            <a:chExt cx="9232" cy="5458"/>
          </a:xfrm>
        </p:grpSpPr>
        <p:grpSp>
          <p:nvGrpSpPr>
            <p:cNvPr id="8" name="组合 7"/>
            <p:cNvGrpSpPr/>
            <p:nvPr/>
          </p:nvGrpSpPr>
          <p:grpSpPr>
            <a:xfrm>
              <a:off x="368" y="1652"/>
              <a:ext cx="9232" cy="5382"/>
              <a:chOff x="2669" y="1686"/>
              <a:chExt cx="8638" cy="4590"/>
            </a:xfrm>
          </p:grpSpPr>
          <p:pic>
            <p:nvPicPr>
              <p:cNvPr id="5" name="图片 4"/>
              <p:cNvPicPr>
                <a:picLocks noChangeAspect="1"/>
              </p:cNvPicPr>
              <p:nvPr/>
            </p:nvPicPr>
            <p:blipFill>
              <a:blip r:embed="rId3"/>
              <a:stretch>
                <a:fillRect/>
              </a:stretch>
            </p:blipFill>
            <p:spPr>
              <a:xfrm>
                <a:off x="2669" y="1686"/>
                <a:ext cx="8638" cy="4590"/>
              </a:xfrm>
              <a:prstGeom prst="rect">
                <a:avLst/>
              </a:prstGeom>
            </p:spPr>
          </p:pic>
          <p:sp>
            <p:nvSpPr>
              <p:cNvPr id="6" name="文本框 5"/>
              <p:cNvSpPr txBox="1"/>
              <p:nvPr/>
            </p:nvSpPr>
            <p:spPr>
              <a:xfrm>
                <a:off x="3450" y="2512"/>
                <a:ext cx="6943" cy="439"/>
              </a:xfrm>
              <a:prstGeom prst="rect">
                <a:avLst/>
              </a:prstGeom>
              <a:noFill/>
            </p:spPr>
            <p:txBody>
              <a:bodyPr wrap="square" rtlCol="0">
                <a:spAutoFit/>
              </a:bodyPr>
              <a:lstStyle/>
              <a:p>
                <a:r>
                  <a:rPr lang="en-US" altLang="zh-CN" sz="1400">
                    <a:solidFill>
                      <a:srgbClr val="361CF8"/>
                    </a:solidFill>
                  </a:rPr>
                  <a:t>2022-2030</a:t>
                </a:r>
                <a:r>
                  <a:rPr lang="zh-CN" altLang="en-US" sz="1400">
                    <a:solidFill>
                      <a:srgbClr val="361CF8"/>
                    </a:solidFill>
                  </a:rPr>
                  <a:t>，</a:t>
                </a:r>
                <a:r>
                  <a:rPr lang="zh-CN" altLang="en-US" sz="1400">
                    <a:solidFill>
                      <a:srgbClr val="361CF8"/>
                    </a:solidFill>
                    <a:sym typeface="+mn-ea"/>
                  </a:rPr>
                  <a:t>预计</a:t>
                </a:r>
                <a:r>
                  <a:rPr lang="zh-CN" altLang="en-US" sz="1400">
                    <a:solidFill>
                      <a:srgbClr val="361CF8"/>
                    </a:solidFill>
                  </a:rPr>
                  <a:t>年均增长率为</a:t>
                </a:r>
                <a:r>
                  <a:rPr lang="en-US" altLang="zh-CN" sz="1400">
                    <a:solidFill>
                      <a:srgbClr val="361CF8"/>
                    </a:solidFill>
                  </a:rPr>
                  <a:t>47.4%</a:t>
                </a:r>
                <a:endParaRPr lang="en-US" altLang="zh-CN" sz="1400">
                  <a:solidFill>
                    <a:srgbClr val="361CF8"/>
                  </a:solidFill>
                </a:endParaRPr>
              </a:p>
            </p:txBody>
          </p:sp>
          <p:sp>
            <p:nvSpPr>
              <p:cNvPr id="7" name="文本框 6"/>
              <p:cNvSpPr txBox="1"/>
              <p:nvPr/>
            </p:nvSpPr>
            <p:spPr>
              <a:xfrm>
                <a:off x="3449" y="2858"/>
                <a:ext cx="6042" cy="351"/>
              </a:xfrm>
              <a:prstGeom prst="rect">
                <a:avLst/>
              </a:prstGeom>
              <a:noFill/>
            </p:spPr>
            <p:txBody>
              <a:bodyPr wrap="square" rtlCol="0">
                <a:spAutoFit/>
              </a:bodyPr>
              <a:lstStyle/>
              <a:p>
                <a:r>
                  <a:rPr lang="en-US" altLang="zh-CN" sz="1000">
                    <a:solidFill>
                      <a:srgbClr val="361CF8"/>
                    </a:solidFill>
                  </a:rPr>
                  <a:t>Source: The SHD Group, January 2024 </a:t>
                </a:r>
                <a:endParaRPr lang="en-US" altLang="zh-CN" sz="1000">
                  <a:solidFill>
                    <a:srgbClr val="361CF8"/>
                  </a:solidFill>
                </a:endParaRPr>
              </a:p>
            </p:txBody>
          </p:sp>
        </p:grpSp>
        <p:sp>
          <p:nvSpPr>
            <p:cNvPr id="12" name="文本框 11"/>
            <p:cNvSpPr txBox="1"/>
            <p:nvPr/>
          </p:nvSpPr>
          <p:spPr>
            <a:xfrm>
              <a:off x="368" y="1576"/>
              <a:ext cx="7129" cy="618"/>
            </a:xfrm>
            <a:prstGeom prst="rect">
              <a:avLst/>
            </a:prstGeom>
            <a:solidFill>
              <a:schemeClr val="bg1"/>
            </a:solidFill>
          </p:spPr>
          <p:txBody>
            <a:bodyPr wrap="square" rtlCol="0">
              <a:spAutoFit/>
            </a:bodyPr>
            <a:p>
              <a:r>
                <a:rPr lang="en-US" altLang="zh-CN"/>
                <a:t>    Risc-V</a:t>
              </a:r>
              <a:r>
                <a:rPr lang="zh-CN" altLang="en-US"/>
                <a:t>市场规模预测（</a:t>
              </a:r>
              <a:r>
                <a:rPr lang="en-US" altLang="zh-CN"/>
                <a:t>2021-2030</a:t>
              </a:r>
              <a:r>
                <a:rPr lang="zh-CN" altLang="en-US"/>
                <a:t>）</a:t>
              </a:r>
              <a:endParaRPr lang="zh-CN" altLang="en-US"/>
            </a:p>
          </p:txBody>
        </p:sp>
      </p:grpSp>
      <p:sp>
        <p:nvSpPr>
          <p:cNvPr id="14" name="文本框 13"/>
          <p:cNvSpPr txBox="1"/>
          <p:nvPr/>
        </p:nvSpPr>
        <p:spPr>
          <a:xfrm>
            <a:off x="3110230" y="4067810"/>
            <a:ext cx="7545070" cy="398780"/>
          </a:xfrm>
          <a:prstGeom prst="rect">
            <a:avLst/>
          </a:prstGeom>
          <a:noFill/>
        </p:spPr>
        <p:txBody>
          <a:bodyPr wrap="square" rtlCol="0">
            <a:spAutoFit/>
          </a:bodyPr>
          <a:p>
            <a:r>
              <a:rPr lang="zh-CN" altLang="en-US" sz="2000">
                <a:solidFill>
                  <a:srgbClr val="FF0000"/>
                </a:solidFill>
              </a:rPr>
              <a:t>大量</a:t>
            </a:r>
            <a:r>
              <a:rPr lang="zh-CN" altLang="en-US" sz="2000">
                <a:solidFill>
                  <a:srgbClr val="FF0000"/>
                </a:solidFill>
              </a:rPr>
              <a:t>知名机构、公司参与，</a:t>
            </a:r>
            <a:r>
              <a:rPr lang="zh-CN" altLang="en-US" sz="2000">
                <a:solidFill>
                  <a:srgbClr val="FF0000"/>
                </a:solidFill>
                <a:sym typeface="+mn-ea"/>
              </a:rPr>
              <a:t>市场规模日益壮大</a:t>
            </a:r>
            <a:endParaRPr lang="zh-CN" altLang="en-US" sz="2000">
              <a:solidFill>
                <a:srgbClr val="FF0000"/>
              </a:solidFill>
            </a:endParaRPr>
          </a:p>
        </p:txBody>
      </p:sp>
    </p:spTree>
    <p:custDataLst>
      <p:tags r:id="rId4"/>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wm#"/>
  <p:tag name="KSO_WM_TEMPLATE_CATEGORY" val="custom"/>
  <p:tag name="KSO_WM_TEMPLATE_INDEX" val="20205081"/>
</p:tagLst>
</file>

<file path=ppt/tags/tag104.xml><?xml version="1.0" encoding="utf-8"?>
<p:tagLst xmlns:p="http://schemas.openxmlformats.org/presentationml/2006/main">
  <p:tag name="KSO_WM_BEAUTIFY_FLAG" val="#wm#"/>
  <p:tag name="KSO_WM_TEMPLATE_CATEGORY" val="custom"/>
  <p:tag name="KSO_WM_TEMPLATE_INDEX" val="20205081"/>
</p:tagLst>
</file>

<file path=ppt/tags/tag105.xml><?xml version="1.0" encoding="utf-8"?>
<p:tagLst xmlns:p="http://schemas.openxmlformats.org/presentationml/2006/main">
  <p:tag name="KSO_WM_BEAUTIFY_FLAG" val="#wm#"/>
  <p:tag name="KSO_WM_TEMPLATE_CATEGORY" val="custom"/>
  <p:tag name="KSO_WM_TEMPLATE_INDEX" val="20205081"/>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wm#"/>
  <p:tag name="KSO_WM_TEMPLATE_CATEGORY" val="custom"/>
  <p:tag name="KSO_WM_TEMPLATE_INDEX" val="20205081"/>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wm#"/>
  <p:tag name="KSO_WM_TEMPLATE_CATEGORY" val="custom"/>
  <p:tag name="KSO_WM_TEMPLATE_INDEX" val="2020508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081"/>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wm#"/>
  <p:tag name="KSO_WM_TEMPLATE_CATEGORY" val="custom"/>
  <p:tag name="KSO_WM_TEMPLATE_INDEX" val="20205081"/>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wm#"/>
  <p:tag name="KSO_WM_TEMPLATE_CATEGORY" val="custom"/>
  <p:tag name="KSO_WM_TEMPLATE_INDEX" val="20205081"/>
</p:tagLst>
</file>

<file path=ppt/tags/tag116.xml><?xml version="1.0" encoding="utf-8"?>
<p:tagLst xmlns:p="http://schemas.openxmlformats.org/presentationml/2006/main">
  <p:tag name="KSO_WM_BEAUTIFY_FLAG" val="#wm#"/>
  <p:tag name="KSO_WM_TEMPLATE_CATEGORY" val="custom"/>
  <p:tag name="KSO_WM_TEMPLATE_INDEX" val="20205081"/>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wm#"/>
  <p:tag name="KSO_WM_TEMPLATE_CATEGORY" val="custom"/>
  <p:tag name="KSO_WM_TEMPLATE_INDEX" val="20205081"/>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1.xml><?xml version="1.0" encoding="utf-8"?>
<p:tagLst xmlns:p="http://schemas.openxmlformats.org/presentationml/2006/main">
  <p:tag name="COMMONDATA" val="eyJoZGlkIjoiODBlYmEwYThiYTcxZjUxYmJmZGVhOThiNTNkN2NiZWYifQ=="/>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DIAGRAM_VIRTUALLY_FRAME" val="{&quot;height&quot;:257.1,&quot;left&quot;:303.1,&quot;top&quot;:223.2,&quot;width&quot;:642.3}"/>
</p:tagLst>
</file>

<file path=ppt/tags/tag56.xml><?xml version="1.0" encoding="utf-8"?>
<p:tagLst xmlns:p="http://schemas.openxmlformats.org/presentationml/2006/main">
  <p:tag name="KSO_WM_BEAUTIFY_FLAG" val=""/>
  <p:tag name="KSO_WM_DIAGRAM_VIRTUALLY_FRAME" val="{&quot;height&quot;:257.1,&quot;left&quot;:303.1,&quot;top&quot;:223.2,&quot;width&quot;:642.3}"/>
</p:tagLst>
</file>

<file path=ppt/tags/tag57.xml><?xml version="1.0" encoding="utf-8"?>
<p:tagLst xmlns:p="http://schemas.openxmlformats.org/presentationml/2006/main">
  <p:tag name="KSO_WM_DIAGRAM_VIRTUALLY_FRAME" val="{&quot;height&quot;:257.1,&quot;left&quot;:303.1,&quot;top&quot;:223.2,&quot;width&quot;:642.3}"/>
</p:tagLst>
</file>

<file path=ppt/tags/tag58.xml><?xml version="1.0" encoding="utf-8"?>
<p:tagLst xmlns:p="http://schemas.openxmlformats.org/presentationml/2006/main">
  <p:tag name="KSO_WM_DIAGRAM_VIRTUALLY_FRAME" val="{&quot;height&quot;:257.1,&quot;left&quot;:303.1,&quot;top&quot;:223.2,&quot;width&quot;:642.3}"/>
</p:tagLst>
</file>

<file path=ppt/tags/tag59.xml><?xml version="1.0" encoding="utf-8"?>
<p:tagLst xmlns:p="http://schemas.openxmlformats.org/presentationml/2006/main">
  <p:tag name="KSO_WM_DIAGRAM_VIRTUALLY_FRAME" val="{&quot;height&quot;:257.1,&quot;left&quot;:303.1,&quot;top&quot;:223.2,&quot;width&quot;:642.3}"/>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BEAUTIFY_FLAG" val=""/>
  <p:tag name="KSO_WM_DIAGRAM_VIRTUALLY_FRAME" val="{&quot;height&quot;:257.1,&quot;left&quot;:303.1,&quot;top&quot;:223.2,&quot;width&quot;:642.3}"/>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wm#"/>
  <p:tag name="KSO_WM_TEMPLATE_CATEGORY" val="custom"/>
  <p:tag name="KSO_WM_TEMPLATE_INDEX" val="2020508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wm#"/>
  <p:tag name="KSO_WM_TEMPLATE_CATEGORY" val="custom"/>
  <p:tag name="KSO_WM_TEMPLATE_INDEX" val="20205081"/>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wm#"/>
  <p:tag name="KSO_WM_TEMPLATE_CATEGORY" val="custom"/>
  <p:tag name="KSO_WM_TEMPLATE_INDEX" val="20205081"/>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wm#"/>
  <p:tag name="KSO_WM_TEMPLATE_CATEGORY" val="custom"/>
  <p:tag name="KSO_WM_TEMPLATE_INDEX" val="20205081"/>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wm#"/>
  <p:tag name="KSO_WM_TEMPLATE_CATEGORY" val="custom"/>
  <p:tag name="KSO_WM_TEMPLATE_INDEX" val="20205081"/>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ECB019B1-382A-4266-B25C-5B523AA43C14-1">
      <extobjdata type="ECB019B1-382A-4266-B25C-5B523AA43C14" data="ewoJIkZpbGVJZCIgOiAiMzk0NDU2Mzc4OTIwIiwKCSJHcm91cElkIiA6ICI4NDE1NDE0NDgiLAoJIkltYWdlIiA6ICJpVkJPUncwS0dnb0FBQUFOU1VoRVVnQUFBM29BQUFJQ0NBWUFBQUNaVmI5Z0FBQUFBWE5TUjBJQXJzNGM2UUFBSUFCSlJFRlVlSnpzM1hkMFZOWCsvdkhuVENZOTlONURyd0dTaUFqU3BRbGlBYmxTOUtLaXdGWDhvZ2h5QVJWRkVWQ0toWXVLSXFLQ05LbGVRZUNDZ29DQTFBQUJneGdNVWd3dENZR1VtVG0vUDJMbWx5RWhCRWd5eWZCK3JaWEZ6RDc3N1BPWkxCYmt5VDVuYndr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TUR6R2U0dUFBQnVOK1ZyMVNyalp3UlZjbmNkS0x3dTIyeW4vdnI5d0JsMzF3RUFLTGdJZWdDUWo0S0RHNVEzL0h3K01HVTJjbmN0S0x3TTZXaXFRME5PL0xydlQzZlhBZ0FvbUt6dUxnQUFiaXRXYTdCcG1LME1HZVhkWFFvS0wxTXFiN1dvdGlTQ0hnQWdTd1E5QUhBRFB6OC9EZWpmVnczcTFYRjNLU2hFb240N3BybGZmYTM0UzVmY1hRb0FvSUFqNkFHQUczaDdXM1hYbmVGcTIvcHVkNWVDUXVUbkhiOW93ZUtsRWtFUEFIQWRGbmNYQUFBQUFBRElYUVE5QUFBQUFQQXdCRDBBQUFBQThEQUVQUUFBQUFEd01BUTlBQUFBQVBBd0JEMEFBQUFBOERBRVBRQUFBQUR3TUFROUFBQUFBUEF3QkQwQUFBQUE4REFFUFFBQUFBRHdNQVE5QUFBQUFQQXdCRDBBQUFBQThEQUVQUUFBQUFEd01BUTlBQUFBQVBBd0JEMEFBQUFBOERBRVBRQ0F0bXpab2padDJtaldyRm51THVXbWZmVFJSMnJidHEyMmJkdm03bElBQUhBN3E3c0xBQURrdnA0OWUrcjQ4ZVBYN2RlM2IxK05HREZDUjQ0Y1VXSmlvdmJ2MzU4UDFWM2YyYk5uMWFWTEY1YzJ3ekJVcWxRcDNYSEhIWHI2NmFjVkhCenNjandpSWtLWExsM1NrU05IMUtKRmkxeXJ4ZUZ3cUZ1M2JvcU5qZFZYWDMybCt2WHJYN1B2dkhuek5HM2FOUFh1M1Z2Ly92ZS9jNjBHQUFCdUZFRVBBRHhRa3laTlZMWnNXZWY3MzMvL1hXZlBubFh0MnJWVnZIaHhaM3UxYXRVa1NZOCsrcWlDZzRQVnRHblRmSzgxTzRHQmdRb05EWlVrSlNZbTZ1alJvMXF6Wm8xKy9QRkh6WjQ5VzNYcjFuWDJmZjMxMXhVUkVhRldyVnJsYWcwV2kwVmR1blRSVjE5OXBiVnIxMlliOUw3Ly9udEpVdmZ1M1hPMUJnQUFBQUFGV0hDdHhuY0YxMjl5cXZHZHJjd2ZOdjFrNXBmWFgzL2REQXNMTXpkczJKQnYxN3dWc2JHeFpsaFltUG5JSTQrNHRDY21KcG92dlBDQ0dSWVdaZzRkT2pUZjZqbDA2SkFaRmhabWR1L2UvWnA5VHB3NFlZYUZoWm4zMzM5L250V3hiZnRPczFtcmU4emcrazB2Qk5kcjJzN2RmNThCQUFVWHorZ0JBQXFOZ0lBQVBmLzg4NUtVcjdlWjFxOWZYOEhCd1RwMTZwUU9IRGlRWlI5bTh3QUFCUWxCRHdDZzc3Ly9YdUhoNGZyUGYvN2piTHQ0OGFMQ3c4TTFZTUFBWGJseVJWT21URkdYTGwxMDExMTM2ZEZISDlYT25UdWRmZWZQbjYvdzhIQzkrZWFiV1k0L1ljSUVoWWVINjZlZmZycmxXb3NXTFNwSjh2YjJ6dklhMjdkdmQ3WTVIQTR0WDc1Y2p6MzJtTnEyYmF2V3JWdG5xajFkUkVTRVJvd1lvVTZkT3FsNTgrYnEycldyeStlNTk5NTdKVWxyMTY3TnNxNzBvTmV0VzdkYis0QUFBT1FDZ2g0QUlGdDJ1MTNQUGZlY3RtelpvdWJObTZ0V3JWcUtqSXpVYzg4OTUxendwVnUzYnJKYXJkcXdZWU5zTnB2TCtUYWJUZXZYcjFmcDBxVnpaWkdVTFZ1MlNKSWFOR2h3M2I3ang0L1hHMis4b2FTa0pIWHYzbDN0MjdkWFFrS0NvcUtpWFBvdFhyeFlUenp4aERadDJxUzZkZXVxZS9mdXFscTFxa3VvNjlxMXF5UnAvZnIxTWszVDVmeGp4NDdwNk5HakNna0pVZVhLbFcvMUl3SUFjTXRZakFVQWtLM0l5RWgxN2RwVkgzMzBrYXhXcTB6VDFDdXZ2S0xWcTFmcm0yKyswZkRodzFXOGVIRzFidDFhR3pkdTFNNmRPMTBDM2RhdFd4VWZINi9ISDM5Y1hsNWVOMTFIWEZ5Y05tM2FwQ2xUcHNqWDExZURCdy9PdHYvNTgrZTFhdFVxVmFwVVNmUG56M2ZPQURvY0RzWEh4enY3SFRwMFNHKy8vYmFLRlN1bW1UTm51aXp3OHNjZmZ6aGZWNjVjV1NFaElZcUlpTkQrL2Z2VnBFa1Q1N0UxYTlaSVlqWVBBRkJ3RVBRQUFObXlXcTBhT1hLa3JOYTAveklNdzFDL2Z2MjBldlZxSFRseXhObnZnUWNlME1hTkc3VjI3VnFYb0xkNjlXcEowdjMzMys5c2k0bUp5WFNkb0tBZ2xTaFJ3cVV0S2lwSzRlSGhMbTFoWVdGNi92bm4xYkJodzJ6clRwOVpkRGdjTGpOd0ZvdkZaZVhSTDc3NFFnNkhROE9HRFhNSmVaSlV0V3BWbC9mMzNudXZJaUlpdEhidFdwZWd0M2J0V2xtdFZuWHUzRG5ibWdBQXlDL2N1Z2tBeUZibHlwVmRncEVrVmFwVVNaS1VrSkRnYkd2WnNxVktsU3FsSDM3NHdSbXlybHk1b2syYk5xbHAwNmJPclJ4c05wc2VmUERCVEY4elo4N01kTzNBd0VDMWF0VktZV0ZoOHZiMlZtQmdvUHIzNzMvZGtDZEpaY3VXVlhoNHVFNmRPcVcrZmZ0cTVjcVZTazVPenRUdmwxOStrV0VZbWZidHkwcm56cDNsNWVXbDlldlh5K0Z3U0VxYkVZeUppVkhMbGkwemZaOEFBSEFYWnZRQUFOa0tDZ3JLMU9ibjV5ZEp6ckFqU1Y1ZVh1cmV2YnUrK09JTGJkKytYWGZmZmJjMmJ0eW9wS1FrbDlrOEx5OHZUWjQ4T2RPWVdUM2JWckZpUmIzMzNudVMwbTZqSER4NHNFYU9IS21QUHZvbzAweGZWcVpObTZZUFB2aEF5NWN2MSt1dnY2NzMzbnRQVHp6eGhQcjM3eS9ETUdTMzIzWGh3Z1dWTGwxYXZyNisxeDJ2UklrU3V2UE9PN1Z0MnpidDNidFhZV0ZockxZSkFDaVFtTkVEQU9TYTlFQzNidDA2U1duUHJ2bjcrNnRUcDA3T1BvWmhxR1BIanBtKzZ0V3JsKzNZVmF0VzFmang0K1Z3T1BUR0cyOG9KU1hsdXZVRUJRVnA5T2pSV3IxNnRaNTU1aG5aN1haTm56NWRzMmJOa3BRV09yMjl2WFh4NGtYWjdmWWNmY2IwNS9EV3JWc24welMxZHUxYUJRVUZxVTJiTmprNkh3Q0EvRURRQXdEa211clZxNnRSbzBiYXVIR2pZbU5qdFgzN2RuWHExRWtCQVFHNU1uNnpaczNVclZzM3hjVEU2TFBQUHN2eGVTVkxsdFRBZ1FNMWQrNWNTZEszMzM3clBGYXZYajNaYkRhWGJSbXkwNjVkTy9uNStXbjkrdlhhczJlUC92cnJMM1hzMkZFK1BqNDM5bUVBQU1oREJEMEFRSzY2Ly83N2RlblNKVTJiTmswMm04M2x0czNjTUd6WU1BVUVCT2p6eno5M2J1K1FsUXNYTGlnNk90cWxMVEF3VUpLY0M4dElVcytlUFNWSmt5ZFAxdW5UcDEzNkh6cDBLTk80QVFFQmF0T21qYzZmUDYvNTgrZExZclZOQUVEQnd6TjZBSUJjMWFWTEYwMmRPbFZyMTY1VmxTcFZGQm9hbXF2amx5NWRXazg5OVpUZWYvOTlUWnc0VVI5OTlGR1cvYzZkTzZjK2Zmcm9qanZ1VU8zYXRaV2NuS3pObXpkTGtoNTk5RkZudng0OWVtajc5dTFhczJhTmV2WHFwYnZ1dWt0Rml4YlZzV1BIRkIwZHJSOS8vREhUMk4yNmRkUGF0V3UxY2VOR2xTOWZYbUZoWWJuNkdRRUF1RlhNNkFFQWNsVlFVSkRhdFdzblNiayttNWV1WDc5K3FscTFxbmJ1M0tudnZ2c3V5ejVseTVaVmp4NDlGQk1UbzhXTEYrdUhIMzVRelpvMU5XUEdEUFhxMWN2Wnp6QU12Zm5tbTNyNTVaZFZzMlpOL2Z6enoxcS9mcjFTVTFNMVpNaVFMTWR1MGFLRmloVXJKaWx0eXdYRE1ITC9Rd0lBQUFBb0hJSnJOYjRydUg2VFU0M3ZiR1grc09rbjAxTTk5ZFJUNWgxMzNHSCs5ZGRmN2k3Rm8yemJ2dE5zMXVvZU03aCswd3ZCOVpxMmMvZmZad0JBd2NXTUhnQWdWMFZIUjJ2Mzd0MjYrKzY3VmFaTUdYZVhBd0RBYlltZ0J3RElOYVpwYXNhTUdaS2tKNTU0d3MzVkFBQncrMkl4RmdEQUxZdU1qTlRzMmJOMSt2UnBSVVpHcW1mUG5tclNwSW03eXdJQTRMWkYwQU1BM0RLYnphWWRPM2JJMzk5ZlR6NzVwQVlQSHV6dWtnQUF1SzBSOUFBQXR5d2tKRVNiTm0xeWR4a0FBT0J2UEtNSEFBQUFBQjZHb0FjQUFBQUFIb2FnQndBQUFBQWVocUFIQUFBQUFCNkdvQWNBQUFBQUhvYWdCd0FBQUFBZWhxQUhBQUFBQUI2R29BY0FBQUFBSG9hZ0J3QUFBQUFlaHFBSEFBQUFBQjZHb0FjQUFBQUFIb2FnQndBQUFBQWV4dXJ1QWdEZ2RwU1NuS0p2VjYvVm9jZ2o3aTRGaGNnZkowN284cFVyN2k0REFGQUlFUFFBSUI4NXJHYXF4YlE0a2xOUzlNM3lsZTR1cCtBeFRSbUc4NldjYjNBVjArRXdqVlIzVndFQUtMZ0llZ0NRait3SnFkR1dJcFlscHFrNjdxNmxJTEo2R1VYOXZZeTZoa1dXeTZsbXBNMXV4cnU3cGdMcWVMTE5FZVh1SWdBQUJSZS9LZ1dBZkZheFlzVUFINSt5UHU2dW95QUtDdExkM3Q3R2JFbCtxYWxtLzB1WHRNWGROUlZFVjY0NFVzK2MyWi9vN2pvQUFBVVhNM29Ba005T25qeDVXVHA1MmQxMUZFU2hvYUdYRE1Nd1RkTTB2YjJOUzlIUmV5NjZ1eVlBQUFvalZ0MEVBQUFBQUE5RDBBTUFBQUFBRDBQUUF3QUFBQUFQUTlBREFBQUFBQTlEMEFNQUFBQUFEMFBRQXdBQUFBQVBROUFEQUFBQUFBOUQwQU1BQUFBQUQwUFFBd0FBQUFBUFE5QURBQUFBQUE5RDBBTUFBQUFBRDBQUUF3QUFBQUFQUTlBREFBQUFBQTlEMEFNQUFBQUFEMFBRQXdBQUFBQVBROUFEQUFBQUFBOUQwQU1BQUFBQUQwUFFBd0FBQUFBUFE5QURBQUFBQUE5anVMc0FBTUR0S1N3c3JLZWtiMjdrSE5NMCsrM1pzK2ZyUENvSkFBQ1B3WXdlQU1BdEVoTVQxNW1tR1p2VC9xWnBuazFJU1Bodlh0WUVBSUNuSU9nQkFOeml5SkVqQ1pLK2xpVFROSy9aTC8yWWFacExqeDQ5R3A4dnhRRUFVTWdSOUFBQWJtT2E1bGVTVWczRHlETHNtYVlwd3pBa0tkWGhjQ3pLNy9vQUFDaXNDSG9BQUxlNWZQbnk3NlpwSHJ4ZVA5TTBEOXBzdHFqOHFBa0FBRTlBMEFNQXVFMlJJa1hpRE1QWWNyMStobUZzU1VsSk9aTWZOUUVBNEFrSWVnQUF0OW0xYTFlcWFab0hKRjJSWEovVnkvQTZ5VzYzN3o1NjlHaHkvbGNJQUVEaFJOQURBTGlWeldiYllwcm1YOWM2YnBwbWdzUGgySm1mTlFFQVVOZ1I5QUFBYmhVUkVYSElOTTFmMDkrYnB1bWN6ZnQ3a1paakVSRVJoOXhXSUFBQWhSQkJEd0RnYm5iVE5MLytlM1hOVEF6RG1DdkpucjhsQVFCUXVCSDBBQUJ1NTNBNGxwdW1lVEZqMjkremVYRXBLU2tMM1ZVWEFBQ0ZGVUVQQU9CMkVSRVJGeVN0eW1KV2I4M0Jnd2ZQdTZFa0FBQUtOWUllQUtCQXNObHNuMHF5Wld3eVRmTkxkOVVEQUVCaFJ0QURBQlFJcG1rZU1VMHoyakNNOU5zMm95UmRkek4xQUFDUUdVRVBBRkFnK1ByNkpoaUdzU2Y5dldtYUVmSHg4UmZjV1JNQUFJVVZRUThBVUNEczJyWHI4dC83NWRtVXRzcm1MOGVPSFl0emMxa0FBQlJLVm5jWEFBQkFPb2ZEc2Nzd2pIT1NmQjBPeHk1MzF3TUFBQUFBeUFWaFlXR2J3OExDOXJ1N0RnQUFDck9zZDZjRkFPU1ppalViVmZIeHR0WjBkeDBGVlpDUCtaQk0rVjVLTlJhNHU1YUNLams1K2ZkVHYwY2VkM2NkQUlDQ2k2QUhBUG1vVXEzR2xiMnR4cGN5Vk0vZHRSUmNwbUdZaG1FYWNyaTdrZ0xzRDEweEhvbU8zaHZ0N2tJQUFBVVR6K2dCUUQ3eWxpckxVRDFEUm5sL2YzOVpyVjd1TGdtRmlOMW0xNVdrSkRsTTAwOStDcFpFMEFNQVpJbWdCd0J1RU9EdnI2SC9HcVNtalJ1NXV4UVVJb2NpaitpREQyZnBZbnk4dTBzQkFCUndCRDBBY0FNdnE1ZnExNjJ0dSs2OHc5MmxvSkR4OXZaMmR3a0FnRUtBZmZRQUFBQUF3TU1ROUFBQUFBREF3eEQwQUFBQUFNRERFUFFBQUFBQXdNTVE5QUFBQUFEQXd4RDBBQUFBQU1EREVQUUFBQUFBd01NUTlBQUFBQURBd3hEMEFBQUFBTURERVBRQUFBQUF3TU1ROUFBQUFBREF3eEQwQUFBQUFNRERFUFFBQUFBQXdNTVE5QUFBQUFEQXd4RDBBQUFGMXVuVHA2OTU3TXlaTTdMYjdkY2RJekl5VWhFUkVWa2UyN1JwazdadTNTcEpNazFUWjg2Y3VibENBUUFvWUFoNkFJQUM2Y3N2djlRLy92RVAvZjc3NzVtT0pTVWxhZENnUVJvMGFKQk0wOHgybkduVHB1bWxsMTVTU2twS3BtT3paOC9XSjU5OElrbGF2bnk1ZXZic3FVV0xGdVhPQndBQXdJMnM3aTRBQUZDd1RKZ3dRVXVYTG5WcDgvUHpVL1hxMVhYLy9mZnI0WWNmbHNYaStudkNuajE3NnZqeDQvcmhoeDlVcEVnUlNkTFpzMmZWcFV1WFRPTlVyRmhSblR0M1Z2LysvUlVRRUhETk9ucjI3S21sUzVmcStlZWYxeGRmZktGaXhZbzVqODJhTlVzblRwelFpQkVqWkJqR05jYzRlUENnZHUvZXJURmp4c2pIeHlmVGNWOWZYMTIrZkZtUzlNQUREK2l2di83UzVNbVR0V3ZYTGsyZVBQbWE0d0lBVU5BUjlBQUFXYXBmdjc1S2xTb2x1OTJ1TTJmT0tESXlVcEdSa2RxL2Y3L2VmUFBOSEk4VEdCaW8wTkJRbWFhcEN4Y3U2TmRmZjlWSEgzMmtEUnMyYU83Y3VWa0dzUFR6SmsyYXBNbVRKeXN1THM0WjlINzk5VmQ5OWRWWGV2VFJSOVc2ZGV0c3J6MXIxaXhWcVZKRkR6endRSmJIL2YzOUZSY1hKMG15V0N3YVBIaXdhdGV1clFzWEx1VDQ4d0VBVUJBUjlBQUFXUm80Y0tEYXQyL3ZmTDlqeHc0OTk5eHpXcjE2dFI1NTVCR0ZoSVRrYUp5S0ZTdnF2ZmZlYzc0L2RlcVVubmppQ2YzNjY2OWF2MzY5dW5YcjV0TC9zY2NlMDdGangxemErdmJ0NjN4dHM5bGt0OXUxWk1rU0xWbXl4Tm4rK2VlZnEzYnQyczczKy9mdjEwOC8vYVRKa3lmTGFyWHE1NTkvVnVQR2pWMW1FZjM5L1pXVWxLVDQrSGlkT1hOR3AwK2Yxdm56NTNYbXpCbTk4c29yNnRldm4rclhyNStqendrQVFFRkMwQU1BNU1pZGQ5NnBqaDA3YXMyYU5ZcUlpTWh4MEx0YWhRb1YxTEZqUjMzOTlkZUtqWTNOZER3cEtVbFZxbFRSd3c4L25LUHhEaDA2cEJVclZzamhjRGpiVE5QVWxDbFQxTFJwVTNYczJGR25UcDNTc0dIRDFMeDVjelZzMkZDblQ1OTJ6bExHeDhlN0JGby9QeitWTFZ0VzVjdVhWMUpTMGsxOVJnQUEzSTJnQndESXNhSkZpMHFTdkwyOWIybWNpeGN2U3BLcVY2K2U1ZkdLRlN2bU9PaDkvLzMzV3JGaWhVdmJva1dMRkJrWnFYbno1a21TUHZ6d1EzbDVlZWxmLy9xWFhuenhSWlVyVjA3bHk1ZFhwVXFWbEpTVXBJa1RKNnBjdVhLcVVLR0NpaGN2Zmd1ZkRBQ0Fnb0dnQndESWtkVFVWTzNZc1VPU2J1bDJ4cDkvL2xucjFxMVQvZnIxMWFwVnE5d3F6OFhTcFV0bHNWZzBiTmd3NTYyWnp6enpqT3JYcjYvdnZ2dk8yVy9PbkRtS2pJeFU2OWF0NWVYbGxTZTFBQURnRGdROUFFQzI3SGE3b3FPak5XUEdERVZIUit1ZWUrNVJvMGFOY256K3laTW5OWHo0Y0RrY0RwMDZkVXEvL2ZhYmV2VG9vZWVmZno3VDZwMjVaZURBZ2Zyenp6OVZyRmd4elp3NVU4SEJ3ZnJuUC8rWnFWK0pFaVVrU1hGeGNTcGF0S2hPbno2dG1KZ1luVGh4UWlkT25KQ3ZyNitlZWVhWlBLa1JBSUM4Uk5BREFHUnB4SWdSTHUrTEZpMnFnUU1IYXRDZ1FUYzBUbUppb243ODhVZVh0aDA3ZG1qcDBxVWFNR0JBbG1IdjFLbFRXclpzV1k3R1AzVG9VS2EyenAwN1M1SysrZVliWGJ4NFVWT25UcFczdDdkU1VsSmNnbHo2REdYLy92MTE3dHc1NXdic2dZR0JxbHk1c3BvMGFYSkRueFVBZ0lLQ29BY0F5Rkw5K3ZWVnNtUkpSVWRINjg4Ly8xUm9hS2dlZSt3eFdhMDM5bDlIN2RxMXRXREJBa25TaFFzWGRQandZZjNuUC8vUmpCa3psSkNRb1AvN3YvL0xkRTVVVkZTTzk3Rzcxb2JwTVRFeG1qNTl1dnIyN2VzTWJELzk5Sk5Hamh3cEtTMjRsaXRYVHBMVXNHRkR0V3ZYVGxXcVZGR1ZLbFVVSHgrdjRPRGdHL3FjQUFBVUpBUTlBRUNXMHJkWE1FMVRNMmJNME9lZmY2NVJvMFpwNXN5Wk56MW1pUklsMUtKRkM5V3JWMC8zM251djVzMmJwMEdEQnNuUHo4L1pKemc0V0hmZGRaZGVmUEZGWjV2Tlp0TzMzMzZyKys2N0wxUFEzTFp0bTk1Nzd6MzUrdm82MjY1Y3VhS1JJMGVxYk5teTZ0Mjd0N1p2MzY3ZmZ2dE5GU3BVMEpkZmZxa3FWYXFvU0pFaWNqZ2NhdE9tamFwV3Jhcjc3cnRQa3JSNzkyNDk4OHd6ZXZMSkoyOTQ5aElBZ0lLQ29BY0F5SlpoR0JvNmRLZ09IRGlnN2R1M2E4V0tGZGZjZ0R5blNwUW9vU3BWcXVqWXNXT0tpWWx4N245Mzl1eFp2ZkhHRy9MejgxTkNRb0xPblR1bnFsV3JLakl5VW0rKythWU9IejZzZi8vNzN5NWpOV3ZXVEdQSGpuV1pnVnV3WUlHaW9xSWtTUTg5OUpBa3lkZlhWeE1tVEZDREJnMmMvU3dXaXhvMGFLQjkrL1pKa3ZidDI2Zmh3NGNyT0RoWWZmcjB1YVhQQ0FDQU8rWE5VL0FBQUk5aUdJWkdqeDR0cTlXcTk5NTd6N2s5d3MyeTJXejY2NisvSkVsRmloUnh0aythTkVtOWUvZVdKSDMzM1hmcTFhdVhFaE1URlJJU29rR0RCbW54NHNWYXZueTV5MWdMRnk3VTAwOC83UXhya3RTMGFWUDE3TmxUTDc3NG9tYk1tS0ZWcTFacHk1WXRMdnZscFd2WnNxWDI3ZHVuQlFzV2FQRGd3U3BmdnJ4bXpwekpLcHdBZ0VLTm9BY0F5SkgwV2E2NHVEaTkrKzY3TnoxT2NuS3kzbm5uSFYyNmRFbjE2OWRYK2ZMbEphV3RmTGw1ODJhMWE5Y3V5L09lZXVvcE5XdldUTE5uejFaeWNyS1NrNU8xZE9sU2RlL2VYZlhxMWRPTEw3Nm9VNmRPU1pKQ1EwTTFkdXhZOWV2WFR5MWF0RkRGaWhWbEdFYVdBZld1dSs2U2FacDY1NTEzMUxwMWE4MlpNMGNsUzViVTNMbHo5ZkRERDd0c3hBNEFRR0hCclpzQWdCd2JOR2lRVnE5ZXJWV3JWdW4rKys5WFdGallkYzg1ZWZLa2hnMGJKaWx0QmM1ang0NDV0ek1ZTjI2Y3M5KzMzMzRybTgybUhqMTZaRG1PeFdMUnhJa1Q1ZVhsSlY5Zlh4MDdka3dUSmt4UVlHQ2dKaytlckw1OSsrcjU1NS9YbkRsekZCQVFJTHZkcnFpb0tPM2Z2MTk3OSs3VnZuMzdGQmdZcUVXTEZrbEsyeGR3OGVMRit2VFRUeVZKUGo0K0dqVnFsUHo5L1NWSng0OGZsOTF1ejdNdElBQUF5RXNFUFFCQWpnVUdCdXE1NTU3VGE2KzlwZ2tUSm1qQmdnWHk5dmJPOXB6RXhFVDk5Tk5Qa3RMQ1d0bXlaWFhQUGZmb3FhZWVjcTU2YWJmYk5YLytmSVdGaGFsT25UcVM1QnozeXBVcnp0czcwL2U5azZRREJ3NUlraG8zYnF4eTVjcnB0ZGRlMHdzdnZLQTFhOVpvMzc1OSt0Ly8vcWNyVjY3SU1BelZxVk5ISFRwMFVLdFdyWFRwMGlWOSsrMjNtamR2bms2ZVBLbDI3ZHFwUjQ4ZUdqVnFsRjUrK1dXOSsrNjc4dlB6VTFSVTFBM3RGd2dBUUVGQzBBTUF1Qmc3ZHF6R2poMTd6ZU05ZXZUSU5PdTJkT25TVFAxS2x5NnRYYnQyNWVpYVo4NmNVVkJRa1ByMzcrOXNxMTY5dWlUcDdiZmZWdWZPblYxbTFpNWZ2cXlQUC81WURSbzBVSVVLRlNSSmJkcTAwZWVmZjY2UWtCQWxKQ1NvV0xGaXV1T09PeFFhR3FvaVJZb29NVEZSMDZkUDEvRGh3NVdVbEtRbVRacm90ZGRlVTNoNHVDUnB6Smd4R2o5K3ZBWU1HS0E2ZGVybytQSGpHang0Y0k3cUJ3Q2dvQ0hvQVFEY3JtTEZpbHE0Y0tITG5uaWhvYUY2OHNrbnRYVHBVbTNjdU5HbHY5VnFWWU1HRFZ4dS9aU2trSkFRU2RLQUFRTXlYU013TUZCMnUxMGRPblJRMzc1OVhWYmZsS1FISG5oQUpVdVcxTXlaTTdWdTNUcDE3dHhaSFR0MnpLMlBDQUJBdmlMb0FRQUtETU13WE40LysreXpldmJaWjNOdC9LdUQ0ZFZhdDI2dDFxMWI1OXIxQUFCd0Y1NHdCd0FBQUFBUFE5QURBQUFBQUE5RDBBTUFBQUFBRDBQUUF3QUFBQUFQUTlBREFBQUFBQTlEMEFNQUFBQUFEMFBRQXdBQUFBQVBROUFEQUFBQUFBOUQwQU1BQUFBQUQwUFFBd0FBQUFBUFE5QURBQUFBQUE5RDBBTUFBQUFBRDJOMWR3RUFjRHN5SGFaaXo1N1RpVDlQdXJzVUZDS3hzV2ZsY05qZFhRWUFvQkFnNkFHQUd5UmV2cXdwNzM0Z2YzOS9kNWVDUWlRcEtVa1g0K0xkWFFZQW9CQWc2QUZBUGpJTlI1eGhlbDEwbUk3aVovNktkWGM1K2NvMFRSbnByeVVaaHBGZDk1d09tdlpuYm94VmlCaUdFWi9pU0wzZzdqb0FBQVhYN2ZVL0l3QzRuM2ZWMm8zYVdieXNsZHhkU0g3ejlqS3IrSG5wQVl2RjRuVTUxYkUwMVc3RTNPcVkvbGF6bFVXR2Q2Sk5HM09qeHNMQ2ROalBITGZhLzZkRGgxTGNYUXNBb0dBaTZBRUE4a1ZvYUdoYnd6QVdtS2JwSituQlBYdjIvSmdMWTM1bm1tYlJ2WHYzdHNxRkVnRUE4QmlzdWdrQUtKUkNRa0xxU1dwZ0dFYWRSbzBhM2VIdWVnQUFLRWdJZWdDQVFzbHF0ZDVwR0VZNVNjV3RWbXNuZDljREFFQkJRdEFEQUJRNndjSEJmcEthbWFicEs4bHFHRVpZZ3dZTmd0eGRGd0FBQlFWQkR3QlE2SlFvVWFLSVlSaDNHLzlmWGF2Vld0emRkUUVBVUZBUTlBQUFoWTdkYnE4aXFWNzZlOU0wNjFnc2xscHVMQWtBZ0FLRm9BY0FLSFFzRnN1amt2eE4wMHpibjg4d2ZBM0QrSWU3NndJQW9LQWc2QUVBQ2h1cllSaDlzMmp2S2NrN3Y0c0JBS0FnSXVnQkFBcVYwTkRRYm9aaGxEZE4wOW4yOTZ4ZXVkRFEwQWZjV0JvQUFBVUdRUThBVUtpWXB0ay9tOE5QNWxzaEFBQVVZQVE5QUVDaFViZHUzWXFHWVlTbXorWVpoaUhETUNRNVovV2FObTdjdUxvN2F3UUFvQ0FnNkFFQUNnMS9mLy8wVGRLdnBaaVhsMWY3ZkNzSUFJQUNpcUFIQUNnc3ZDd1dTMFBUTksrNU1icHBtbjZHWVlSTHN1WmpYUUFBRkRnRVBRQkFvUkFlSGg1a21tWkx3ekFza3B5M2JHWjhiUmlHeFRUTnBvMGFOU3JsbmlvQkFDZ1lDSG9BZ0VMQjRYQlVNZ3lqVlE2Nk5yRllMRHluQndDNHJSSDBBQUNGZ21tYTNTUVZ6Yml0UWhaOVpCaEdvSmVYVitmOHF3d0FnSUtIb0FjQUtBeThETU1ZTExtdXRKblJWZTMvbE9TVmYrVUJBRkN3RVBRQUFBVmUwNlpObXh1R1VTdW4vUTNEcUJrYUdwcVQyendCQVBCSXJFb0dBQ2p3N0haN3BHRVlUVE8yR1lZUkltbTZKRi9UTkVkSjJwcnhlRXBLU2t3K2xnZ0FRSUZDMEFNQUZIZ1JFUkVYSkYzSTJOYTRjV00vcTlWcU0wM1RhaGpHc2QyN2QrOXpVM2tBQUJRNDNMb0pBQUFBQUI2R29BY0FBQUFBSG9hZ0J3QUFBQUFlaHFBSEFBQUFBQjZHb0FjQUFBQUFIb2FnQndBQUFBQWVocUFIQUFBQUFCNkdvQWNBQUFBQUhvYWdCd0FBQUFBZWhxQUhBQUFBQUI2R29BY0FBQUFBSG9hZ0J3QUFBQUFlaHFBSEFBQUFBQjZHb0FjQUFBQUFIb2FnQndBQUFBQWVocUFIQUFBQUFCNkdvQWNBQUFBQUhzYnE3Z0lBQUo0bk9EallMeWdvcUZqR05vZkRVZEppc1ZnTXd6RHNkbnZKUm8wYWxjdDQvTktsUzNIUjBkRkorVnNwQUFDZWlhQUhBTWgxUllvVXFXMjFXbGRtYkRNTXc4ODB6VkttYVJwZVhsNHpMUmFMUzZnclZxeFlUMGw3OHJWUUFBQThGRUVQQUpEcklpSWlJcHMyYmVxd1dDdzFNclliaHBIK3NueUcxekpOTTNyZnZuMEg4ckZFQUFBOEdzL29BUUR5Z3Mwd2pFV1NaSnBtdGw5Lzk1a25LZFdkQlFNQTRFa0llZ0NBUEdHMzJ4ZExjdDZlYVJpR3kxZDYyOTk5MXJ1bFNBQUFQQlJCRHdDUUoxSlNVbzZicG5rNDR5MmFXVEZOODdETlp2c3RuOG9DQU9DMlFOQURBT1NKdzRjUHgwdmFiUDU5ZjJiNmJab1pYLzk5YkhOU1V0SmY3cWdSQUFCUFJkQURBT1NWVklmRHNjTXdqSVJyZFRBTUk4bmhjT3c0ZXZSb2NuNFdCZ0NBcHlQb0FRRHlqR21hVzB6VHpHNjJMczQwelMzNVZoQUFBTGNKZ2g0QUlNL3MzNy8vZDBuNzA1L1R5N2pTcG1FWWNqZ2NCLzd1QXdBQWNoRkJEd0NRMTc2KzFnSERNRDdPejBJQUFMaGRFUFFBQUhrcU5qYjJ2NlpwSm1aeDZISkNRc0txZkM4SUFJRGJBRUVQQUpDblRwdzRjY1ZWb080TEFBQWdBRWxFUVZRMHpXVVp0MW40KzdiTmIxbUVCUUNBdkVIUUF3RGtPZE0wUDVOa3k5QmtNd3hqbnJ2cUFRREEweEgwQUFCNXptS3hISkIwMURBTS9UMnpkOVEwemYxdUxnc0FBSTlGMEFNQTVMa0xGeTRrbUthNTAvei9kbDY1Y3VXY3Urc0NBTUJURWZRQUFIa3VPam82eVRDTVBaSlNEY093RzRheDU4aVJJOWZjU0IwQUFOd2FnaDRBSUYvWWJMYjlraTZZcHBuNDkyc0FBSkJIQ0hvQWdIeXhmLy8rL3htRzhidWtxUDM3OS8vUDNmVUFBT0RKck80dUFBQncrekJOODJ1SHcrR2ZTOE1sbXFZWkljblhOTTM0WEJvVEFBQ1BZRnkvUy82clZxMStCY1BidTVxNzZ3QUE1QzZMNFNobDhUSXROcHRYN0syTzVYRFlyTDQrbHVLbVRDTTUyUkhuNWVXZGtoczFBZ0J3bzFJTlM5S2Y1cVZJRmFEOVlRdmNqRjZWS25VckduNituOGhRQTNmWEFnRElYUTVaNUpCeTVYOGZpM3lVK3Zkckw5OWJIdzhBZ0p2bExUTzFtaGs0NmJqMG1idHJTVmZnZ3A2WHIyOVZXY3d3UTBaNXE5VXFpNFhIQ0FFQUFBQVVURGFiVFE2SFE0WVVwbHExNWhXVVdiMENGL1RTK2Z2N2FlQ0F4OVNvUVgxM2x3SUFBQUFBV2Zyd2s4KzBMK0tBdTh2SXBNQUdQYXZWcXZEUUptcmIrbTUzbHdJQUFBQUFXVnE2WXBXN1M4Z1M5MFVDQUFBQWdJY2g2QUVBQUFDQWh5SG9BUUFBQUlDSEllZ0JBQUFBZ0ljaDZBRUFBQUNBaHlIb0FRQUFBSUNISWVnQkFBQUFnSWNoNkFFQUFBQ0FoeUhvQVFBQUFJQ0hJZWdCQUFBQWdJY2g2QUVBQUFDQWh5SG9BUUFBQUlDSEllZ0JBQUFBZ0ljaDZBRUFBQUNBaHlIb0FRQUFBSUNISWVnQkFBQUFnSWNoNkFFQUFBQ0FoeUhvQWNCdHpqUk5wYVNrdUxzTUFBQ1Fpd2g2QUhBYmk0aUkwRC8vK1U5Tm5EZ3gyMzdEaGcxVGVIaTRPblRvY0ZQWFNVNU9Wbmg0dU1MRHc5VzdkKzhjbjNmeTVFbm5lWHYyN0hFNU5ucjBhSVdIaDJ2eTVNbk90bzgvL2xqaDRlRjYrdW1uc3h4dnlKQWhDZzhQMTZPUFBwcmw4ZGRmZjExZHUzYlZzR0hEY2x3akFBQUZrZFhkQlFBQTNHZnAwcVU2ZE9pUURoMDZwRFp0MnFoOSsvWmFzV0tGWnMyYTVkTHZ3b1VMa3FUNCtIaDE3OTdkNVZoNGVMakdqeDh2U1RwMzdweCsrZVVYU1ZMRGhnMVZ1WExsNjladzVzd1o3ZDI3VjVMVXBFa1RsUzlmL3BwOTQrTGk5TWtubjBpU0RoOCtMRW5hczJlUHBreVpJaWt0dUVwU1RFeU1zNjFyMTY1cTFLalJkZXRJLzV5eHNiSFoxZ0FBUUdGQTBBT0EyOWp3NGNPMWRldFduVDE3Vm0rODhZWkNRa0tVbUppbzA2ZFBaOW5mTk0xTXg4NmZQKzk4ZmZUb1VZMFpNMGFTOVBMTEwrY282RVZFUkRqUGVldXR0N0lOV1ltSmlmcjY2NjlkMnFLaW9oUVZGZVhTRmhzYjYreFhwMDZkYklOZVZGU1VIQTZISk9uU3BVdVNwS1NrSkIwNWNzU2xYNVVxVlJRUUVIRGR6d01BUUVGQTBBT0EyMWlSSWtYMGYvLzNmM3IxMVZkbEdJYU9Ieit1enAwN0t5UWt4S1hmOU9uVHRXL2ZQZ1VGQlduR2pCbVp4c2h0NTgrZlYxUlVsTTZkTytkc2k0eU1WSHg4dkNaTm1pVERNRFIvL256dDI3ZFBMVnEwMElNUFBpaEpXcmR1bmRhdlg2L3ExYXRyeUpBaGt0Sm1GclB6MUZOUE9RTmV1cWlvS1BYcjE4K2xiZWJNbVdyZXZIbHVmRHdBQVBJY1FROEFiblBkdW5YVG4zLytxWC84NHg5S1RFelVxbFdyTXZXSmk0dVRKTmxzTnVldG1SbmRjY2NkbWNMaHJkaTllN2RHalJybDBqWjE2bFJKMHBZdFc1U2FtaW92THkrMWE5ZE9OV3ZXVk9QR2pTVkp4WW9WVThPR0RWVzZkR2sxYjk1YzN0N2U4dlB6MDZKRmkvVDc3Ny9yK1BIamtxUlRwMDVwOHVUSkNnNE96cldhQVFBb1NBaDZBSEtWeldaejNnWW5TWVpoWlBrNm8ydjFTWDk5cmZOd2ExSlRVNVdVbENSSjZ0dTNyNnhXcXc0ZE9wUnB4aTZqcEtTa0xJOFBIVG8wVjROZWR0YXVYYXZYWDM4OVIzMGZlT0FCdmZycXE5cTBhWk8yYmR2bWJMOTQ4YUlXTFZxa1pzMmE2ZlBQUDVmZGJwY2t2ZkxLSy9yMTExL1ZyRmt6alJneFFqRXhNUm94WWtTZWZBNWtacHBtanRxeWEvZnk4c3JWbWdDZ3NDTG9BY2cxRnk1YzBQejU4M1gyN0ZsSmFRSE5ZckU0ZzFyNjY0eGZGb3ZsbXNmU2oxdXRXZjlUbGY0RDNkWG41dlNhR2Z2ZVNFMVpYU3U3c1FNREExVzllblg1Ky92bjBYZis1aXhkdWxSdnYvMjI4MzJMRmkwMGNPQkFWYTVjV1NrcEticDgrYktLRnkrZTdSaW5UcDJTM1c3UDhvZnJ0V3ZYNnJmZmZwTWtaNUNTMGhac1NWOG9SVXBiT09WcWJkdTIxZi8rOXovTm1qVkxDeGN1bENTOSsrNjdDZ2tKMGRhdFc1Mzk3cnZ2dml6cjJycDFxOHV6Zzc2K3Z2THo4MU5LU29vY0RvY013M0MyVmE5ZTNka3ZQVHlVS0ZGQ3RXclZ5dmF6RnlTblRwMVNYRnljVE5OMGZvYjAxK20vZUVsL2YvWHhxOXNjRGtlMmZhOStuOVg0Vi9lVEpJZkQ0ZkpMb0hTcHFhbk9mdWwvVDlMN1pody92UzM5L2RWOUpjbHF0YXAxNjlacTBLQkJybjF2QWFDd0l1Z0J5RFZIang3VmtpVkxGQjhmbnkvWFN3OVg2YTh6L3BteHo3WCtORTB6MitNMzBqZTdhOWFxVlV0anhveFJsU3BWYnYxRDU3SFEwRkN0V0xGQ0gzNzRvVDc5OUZQVnFGRkRuVHAxVXVmT25iVjE2MVl0WDc1Y2t2VCsrKy9MWnJPcGMrZk9rcVRhdFd0bkdtdkhqaDNhc1dOSHB2YTR1TGhNQzZwY3pkdmJXMFdLRk5HR0RSdWNiV3ZXckZHTEZpMWMrdFdzV1RQTDg2L2VpaUg5dHM4aFE0Wm81ODZkcWxldm5yNzY2cXRNNTZVL3ExZlFRdm4xTEZteVJCczNic3hSUUx1Ni9lcGpHWU5iVm4wenpxUmRMenhtN0pzZTNQSmFmSHc4UVE4QVJOQURrSXRTVTFQbGNEams1ZVdsRWlWS3lOdmJPMSt1ZS9VUG50bTlUdjh6UGJ6ZHpCZzNlcTdOWnJ2Umo1UXY3cmpqRG8wZVBWcWZmUEtKY3hZMlhaVXFWZFNrU1JQdDI3ZFArL2Z2VjB4TWpJS0NnclJ2M3o1SmFVRnN6Wm8xc3R2dHNsZ3N6bWZrdkx5ODVPZm5sK1gxMG04VFRaOU55MHJHMmRzdFc3WW9OamJXK1g3Tm1qVktTRWhRKy9idG5XMGZmL3h4bHVNa0p5ZGY3K05Ma2s2ZlB1MHl5NVMrallTVXRvZGZ4dXVmTzNkT0Z5OWV2TzRzcHp1Y08zZk8rZnpoN2U3S2xTdnVMZ0VBQ2dTQ0hvQmNWN1pzV2IzMTFsdk9ILzd6Z3QxdXovTDJzYXR2Tzh0NEsxcDJ4NldzYjF2TDZsaFc0MlIzek4vZlgyWEtsTW16NzhYTnFsbXpwbXJXckttRkN4ZTZCTDA1Yytib3lKRWpldmpoaC9YQ0N5L291KysrMDhDQkF6Vjc5bXhKYVdITzE5ZFhYYnQyVmQyNmRYWDI3RmtGQmdaS1NndVBXN1pzeVhTdDVPUmt0V3paVXBKVXZYcDFMVjY4T052YVROUFVoeDkrNk5JV0VCQ2dMVnUydUd6dnNHTEZpaXpQSHpGaWhITlB2ZXc4OHNnam1WYmNUQi8zNnJGZmVlVVY5ZXpaVTJQSGpyM3V1UG10VDU4K2F0Kyt2Zk4yNFl5M0ZPZWtMYXMvcjNWTGRGWjlNdDd1bk5WNTZWOWVYbDU1OXN6dCtQSGpyL24zQVFCdVJ3UTlBSVVTQ3k3a0RkTTA5ZTIzM3lvNk9scnIxcTJUdDdlMyt2YnRxOUtsUyt2TW1UT1M1TndiTHlnb0tOTUNMQmN2WHBTVU5qTVhGQlNVNCt0ZXZueFpLU2twa3FUaXhZdHIzYnAxK3ZYWFh4VVVGT1FNWXNPSEQxZDBkTFJxMTY2dGNlUEdTWks2ZE9seWF4L1lROVNyVjAvMTZ0VnpkeGx1ZGZXc1BRRGM3Z2g2QUFBbmg4T2hkOTU1Ujd0MjdkTGF0V3UxWjg4ZUZTOWVYTkhSMGZyMTExOGxwYzNZUmtkSHU1eFhwa3daQlFZR3FudjM3a3BLU2xLTEZpMnlYYjN6YW0rOTlaWldyMTR0S1cwaGxmVGI3eDU0NEFITm16ZFBraFFjSEt5SEhucEl4NDhmMTBzdnZlUThOeW9xU3N1V0xaTWtQZnZzczg3WlJVbXFVYU5HdHRkOTg4MDNuYjgwV0xCZ2djdHNaTnUyYmZYd3d3Kzc5TTl1TTNjQUFBb1NnaDRBd0NrMk5sYTllL2QyYVh2Ly9mZjEvdnZ2TzkvdjNMbFR2WHIxY3VremVmSmtkZXpZTWRmcXFGdTNyb29WSzZZZVBYbzRnNTRrYmQrKzNia0taN3BUcDA0NVgrL2Z2OTk1RzJGNi84REF3RXlMYzV3NWMwYURCdytXYVpxYU5XdVc0dUxpdEhmdlhrbHBlL0hGeGNWcCsvYnRldW1sbHdoM0FJQkNpYUFIQUpBa25UMTdWa09IRHBXUGo0OUxXSkxTbnJGTHZ5VXVxOFZXY3Z0VzJobzFhbWpJa0NFdXMzTlMyZ0lwUC83NDR6WFAyN3g1YzZhMkJ4OThVTnUyYmRPMmJkdDA1TWdSU2RMNTgrZDEvdng1VmE5ZVhYYTdYV1BHakZGaVlxS2t0TkQ2OHNzdjYrelpzM3J4eFJmMXlTZWZLQ0FnSUJjL0hRQUFlWStnQndDUWxIWUxwSlIyTytPOTk5NHJLVzNSbS9uejUrdjk5OTkzQnIzbXpadnI4Y2NmejlQRmRueDhmTlM3ZDIrWDJUcEo2dFNwazBKRFE1MjFUWmd3UWZ2MjdYTlpDZlhoaHg5V256NTluSXQrbEN0WFRuMzY5TkdKRXlkY3hxcGJ0NjQ2ZHV5b2wxNTZTVC8vL0xNa3FVMmJObXJXckprR0RCaWdxVk9uNnZEaHczcjIyV2MxZWZKa2xTMWJOczgrTHdBQXVZMmdCd0MzdVl4YkNuaDdlNnRVcVZJNmNlS0VObTdjcUcrKytjYTVvYm5WYXBYTlp0T1BQLzZvSDMvOFVVMmFOTkdBQVFQVXBrMmJUQ3Nwbmo1OVdrdVdMSEcrejdoaGVueDh2TXN4U2Zyamp6OHkxWlhWNm94QlFVRUtDZ3JTbmoxN05IMzZkQjA4ZUZDUzlOaGpqK25LbFN0YXZIaXhsaXhab29NSEQrcXh4eDVUMjdadDVlZm5wdzRkT3VpTEw3NVFqUm8xMUxselozWHAwa1V4TVRHYU1tV0s4OXJseXBWekx2TFNwMDhmL2ZEREQ5cTFhNWYyNzkrdnZuMzc2dW1ubjlaRER6MTB6YTBoQUFBb1NBaDZBSEFiTzNic21EUG9sUzlmWGoxNzl0VG8wYU9kcTJlbXExeTVzdDU5OTEyZFBuMWEvL25QZnhRWkdhbDkrL1pwK1BEaHFsYXRta2FQSHExbXpabzUrLy8rKysrYU9IRmlsdGM4ZS9ic05ZOWR6OWRmZjYxbHk1YnB0OTkrYzdhRmg0ZHJ5SkFoa3FUang0OXJ4NDRkaW95TTFKZ3hZMlMxV2pWbHloUTk4c2dqdXUrKys1d2JyRy9Zc0VFalI0NTBqbEcrZkhsOS9QSEh6ajN5TEJhTDNucnJMVDN6ekRQNjdiZmZkUEhpUmIzenpqc3FXN2FzT25Ub2NGTzFBd0NRbnl6WDd3SUE4RlExYXRUUVF3ODlwTnExYTJ2dTNMbDYvUEhIVmFGQ0JlZnhZc1dLYWZEZ3dWcTRjS0dxVjYrdUZpMWE2TXN2djlURWlSTlZ0V3BWU1dtemQ1VXFWY3FYZWdNREExMUNYcGN1WGZUKysrL0wxOWRYdnI2K2V1Kzk5M1QvL2ZjN2p4Y3RXbFRObXpkWCtmTGxuU0ZQa3RxM2I2L216WnRMa2tKQ1F2VFpaNTg1dDQxSVY3cDBhWDMyMldkcTI3YXRKS2wxNjlhRVBBQkFvY0dNSGdEYzVrYU1HS0hVMUZRVktWSkVralJxMUNoOStlV1hhdGV1blRwMDZKQnA4UlhETU5TNWMyZDE2TkJCSzFldWxOMXVWOFdLRlNWSnk1Y3ZkMjR5ZnlQZWVlY2RiZHk0OGJyOWV2VG9vVVdMRnNuYjIxc0RCdzVVcTFhdFhJNzcrUGhvM0xoeDZ0YXRtMmJQbnEzUTBGRDUrUGhrR3Njd0RJMGZQMTRyVjY3VWdBRURycm1ZVEZCUWtLWk5tNlpkdTNZNVB5TUFBSVVCUVE4QWJuTitmbjR1WVM0a0pFUnZ2LzMyZGMreldxM3EyYk9uUzF1Wk1tVnVxb1lwVTZaazJWNnhZa1h0MnJYTHBlM1RUei9OY3VYUGpKbzFhNlptelpwbHUzbDI2ZEtsOWVTVFQrYW92dkR3OEJ6MUF3Q2dvT0RXVFFCQW9YSzlrSmRSVmd1NkFBQndPeURvQVFBQUFJQ0hJZWdCQUFBQWdJZmhHVDBBTitYS2xTdTZmUG15UzF0OGZMd2t5ZUZ3S0Q0K1h1Zk9uWE01SGhnWWVFTzMzUUVBQU9EbUVQUUEzSlNEQncvcXRkZGVjMmxMVGs1V1ltS2lMbCsrclBIangyZGE3WERTcEVscTFLaFJmcFlKQUFCd1d5TG9BYmdwalJzMzFwVXJWekp0ckMxSnBtbG1tczByV2JLazZ0YXRtMS9sQVFBQTNOWjRSZy9BVGZIeDhWRzdkdTBrcFFXNzdMNGtxWHYzN3ZMMjluWm55UUFBQUxjTmdoNkFtM2J2dmZlNmhEZkRNRnkrMHR0OGZYMHo3YmNHQUFDQXZFUFFBM0RUS2xldXJNcVZLMTkzcjdMNjlldXJiTm15K1ZRVkFBQUFDSG9BYmxySmtpVmRGbGRKdjAzejZ0ZXRXclhLdERBTEFBQUE4ZzVCRDhCTjgvSHhVYjE2OWJJTmNVV0xGbFg5K3ZWbHNmRFBEUUFBUUg3aEp5OEF0eVFrSkVRQkFRSFhQRjZ5WkVsVnJsdzVIeXNDQUFBQVFRL0FMV25Zc0tFcVZhcmtmRTR2NDBxYmhtR29SbzBhQkQwQUFJQjhSdEFEY010NjlPaHh6V01kT25USXgwb0FBQUFnRWZRQTVJSnUzYnJKejg4dlU3dS92Nzl6cnowQUFBRGtINEllZ0ZzV0dCaW81czJidTJ5ellCaUdPbmZ1TEg5L2Z6ZFdCZ0FBY0hzaTZBSElGUjA3ZHBTWGw1Znp2ZFZxMWNNUFArekdpZ0FBQUc1ZlZuY1hBTUF6MUsxYlZ4VXFWTkNKRXlja1NjSEJ3YXBSbzRhYnF3Snd1eGczYnB6R2pSdm43aklBb01CZ1JnOUFyaWhac3FTcVZhdm1mTis0Y1dOWnJmd3VDUUFBd0IwSWVnQnlSYkZpeFZTN2RtMVpMQlo1ZVhtcFZxMWFCRDBBQUFBMzRhY3dBTG5DWXJHb1NaTW1DZ2dJVUZCUWtPcldyZXZ1a2dBQUFHNWJ6T2dCeURWMzNYV1hTcFVxcGFwVnE2cGh3NGJ1TGdkQVB2ajAwMCsxWjgrZWF4NlBqbzdXbGkxYmJuamNaY3VXNmIzMzNzdFIzNDgvL2xpelo4L08xUDcxMTE5cnpwdzVtZHFUa3BJMGN1UklSVVZGT2R0aVkyTTFldlJvblRsekpzdHIyR3cyWGJ4NFVUYWJMY3ZqeWNuSk9udjJyT3gyZTQ1cUJvQzh4b3dla0UvaTR4TVVlL2FzdTh2SWN5M3Z2bHRCZ1VINkkrYUV1MHZKVTBGQmdTcGJwb3pMbGhMQTdlakREei9Vdi83MUw0V0dobVo1Zk5La1NUcDA2SkMrL3ZwclZhcFVLZHV4NXMrZnI1WXRXeW80T0ZoNzkrN1YzcjE3Tld6WXNPdldzSFhyVnZuNCtHamd3SUV1N1FjUEhsUkNRa0ttL3FtcHFkcXdZWVBMeXNDSmlZbGF1M2F0Qmc0Y3FITGx5bVU2SnpJeVVvOC8vcmkrL1BKTE5XalFJTlB4alJzM2F1ellzVnErZkxtcVZLbHkzWm9CSUs4UjlJQjhFQnQ3VmhPbnZLdjlCdzY2dTVROFo3ZW4vYlo3eWFvMWJxNGtiNVV0VTFvdkRudFc0YUZOM1YwS1VLQ05IRGxTL2ZyMTAvang0L1hSUng5ZDg1Y2o1ODZkMDlTcFUzWHAwaVVOR2pRbzJ6RnROcHRTVWxJVUVCQ1E0em91WDc2c3Q5NTZ5M20rSk0yWk0wZXJWcTJTSkYyNmRFbVNOR1BHREFVRkJVbVN1bmJ0cWxhdFd1WDRHZ0JRa0JEMGdIeHc0cytUMnJscmovNDhlZExkcFNDWG5QanpwQTRkL3BXZ0IxeGw4K2JOdW56NXNrdGJreVpONU8zdHJiVnIxN3EwVjZ4WVVTRWhJWkxrdkwwelBEejh1dGRZdEdpUnBrNmRxcTFidDhyWDF6ZEhkWm1tNmF3clBlZ2xKeWM3MjVLU2tweC9XaXdXbDM0NTRYQTRjdHdYQVBJRFFRL0lSMzUrZmhyUXY2OGExS3ZqN2xKd2t4SVNFL1grZno1V1hIeThKTlBkNVFCdXNYUG5UaDA3ZHN6NS9zQ0JBMXE0Y0tGQ1EwTTFaY29VNTM2YVY5dTJiWnZMKy92dXU4OFo5TDc5OWx0SjBnc3Z2Q0RETUpTVWxDUzczYTYyYmRzNiszdDVlV25EaGczWjF1WndPSlNhbXVwODdYQTRsSnljTEt2VnFxbFRwOG93RENVa0pLaGR1M1lhTW1TSW1qZHZMaW50V2NKZXZYcHB4SWdScWxXclZvNitENU1tVFZKMGRMU2t0QmxKU1hyMTFWZGR3bWVsU3BYMHlpdXY1R2c4QU1oTkJEMGdIM2w3VzNYWG5lRnEyL3B1ZDVlQ20zVHUvSGw5TnZjclhZeUxrOFR6ZWJnOWJkaXdRU3RYcm5TKzM3WnRtM2J1M09sOG5xNURodzU2NFlVWHNoM2p5U2VmZEw3ZXMyZVBkdTNhcGU3ZHV6dWY5VnU1Y3FYKytPTVBEUjA2MU5rdmZhWXRPei8vL0xPZWUrNDVsN2FXTFZ0S2toWXNXS0F5WmNvb05UVlZ3NFlOVThtU0pYWHg0a1ZKa3RWcTFiQmh3K1RyNjZ1TEZ5OHFLQ2hJVnF0VjI3WnRVMnhzckRPOGJ0NjhXVWVQSGxXWk1tVlV1blJwcGFTa1NQci9zMy9seTVlWHY3Ky9KR25YcmwzT0FBZ0ErWTJnQndBQWJzaW9VYU0wYXRRb1NXbTNXajc5OU5ONjZxbW5KRW56NXMxVFFFQ0FLbGFzcU0yYk42dGF0V3FxV3JXcUpHblRwazJxWGJ1MktsU29JQzh2TCtkNGl4Y3ZWb2tTSmZUdmYvL2IrZHpkM3IxN2RmNzhlVDMwMEVNM1ZGdTlldlUwWmNvVTJXdzJqUjA3Vm5YcTFIRXUwaElRRUtCNzdybkgyVGVyVlQzVDI5NTk5MTIxYnQxYTgrZlAxODZkTzJXYWFUUDRuMzMybVF6RFVMTm16ZlRCQng4NHoxdTJiSm4yN05tajRjT0hxMHlaTXBLa2wxOStXVWVPSExtaCtnRWd0eEQwQUFCQXJwazllN1o4Zkh3MGI5NDhUWjgrWFowNmRkTEVpUk4xK2ZKbFRaczJUUmN1WE5EWXNXTTFkKzVjK2ZqNHlEUk52ZkRDQy9ydHQ5OWt0OXVkcTJTbXBxYks0WEJrV2pYemVyTjZKVXVXVlB2MjdmWFRUei9KYnJlclZLbFNhdCsrdlNRNVorL2VlT09OYXo0TEdCOGZyejU5K2pqZnA0ZTVpSWdJUGY3NDQ1b3paMDZXcTI2bTN5N3E0K09UazI4VEFPUTVnaDRBQU1nMS92Nyttamh4b2xhdlhxMWV2WHJwcFpkZWtwUTJtL2JWVjEvcDFWZGYxZWpSbzlXclZ5K05IRGxTNTg2ZFU5ZXVYYTg1WHJ0MjdWemUxNmhSSTBlemZPdldyWk1rcGFTazZMLy8vYSs2ZCsvdVBCWWJHNnVZbUpnc3owdGZmZk5HcFMvbWt0UEZZUUFncnhIMEFBREFMVGwrL0xobXpacWxpaFVyNnBOUFB0SHAwNmMxWnN3WTllclZ5NlZmVUZDUXBrMmJwbzgvL2xpelpzM1NIMy84b1E4KytNRGxGc2gwWDM3NXBZNGRPNlp4NDhhNXRBY0VCT2pRb1VQWjFwT1NrcUlmZnZoQlJZc1dWVXhNak41ODgwMmRPM2RPOTk5L3Z5VHBpeSsra0xlM2Q1Ym5wdCtpZWFNU0VoSmt0VnJsNStkM1UrY0RRRzRqNkFFQWdCc1NHUm1welpzM2EvZnUzWktrNzc3N1RrRkJRUm94WW9SNjkrNnQwTkJRTld6WThKcm5EeDQ4V0pVclYxYkpraVhsN2UzdFhDd2xvKysvLzE0blQ1N004dGoxZ3Q3eTVjdmxjRGpVdkhsekpTY25hL2p3NFJvMWFwVHExcTByS2UzV3phekdsZEp1Nzh6NEhOKzEvUGUvLzNVdXhDS2xQVlBvNCtPalpjdVdPZHRPbkRpaCtQaDRMVnUyVEtWTGwxYnIxcTJ2T3k0QTVCYUNIZ0FBdUNFTEZ5N1VxbFdybk1HcFQ1OCtldUdGRjJTMVdqVnQyclRyYm5pZTdzTVBQM1MrWHJwMHFTSWpJNTN2OSsvZnJ3c1hMbWpDaEFrdTU2UXZBbk10S1NrcG1qTm5qcnAwNmFLa3BDUWxKeWVyUTRjT1dySmtpWW9WS3laSmV2SEZGM08wZ21kMlB2amdBNWZuQjlOdjNadzhlYkxMUWpPU05HWEtGSVdHaGhMMEFPUXJnaDRBQUxnaGp6NzZxSVlPSGFyU3BVc3JQRHhjSlVxVWtOV2E5aU5GcDA2ZE11MUROMm5TSklXRmhhbHo1ODR1N1pVclYzYSszclp0bTM3NTVSYzFidHhZa3B6NzZQMzExMStTcERObnppZ3FLa29qUm96SXRyWTFhOWJvcjcvKzBqLys4UTk5OGNVWHp2WnExYW9wSVNGQnRXdlhWdCsrZlZXalJnMUowbHR2dmFVeVpjcm82YWVmbGlSZHVYSkYwNlpOVTFCUTBIV3ZrKzdFaVJONjhNRUhaWnFtdW5YcnBsZGZmVFhiY3dFZ1B4RDBBQURBRGNsdVEvR1FrQkRuSnVqcHBrNmRxcG8xYXpxZmtjdHUzUFR0RGNhTkc2ZTllL2M2MzY5Y3VWS3Z2LzU2am1ycjBLR0Q2dFNwaytsWWtTSkZ0R0RCQXBlMmxKUVUxYXhaMDZYbXEvdGtkUDc4ZVgzMzNYYzZmUGl3aGc4Zjd1enY1ZVdsZnYzNmFmNzgrUm80Y0tBcVZhcDAzVm9CSUM4UjlBQUFRS0ZTdVhKbHRXM2JOdE10a3BMVW9FRUR2Znp5eTVuYXYvamlpeXozelpPazZPaG9sOW0vZEFNR0ROQlRUejJsM2J0M08xZnhUTjhVUGpnNFdNT0hEMWRFUklRV0xWcWs3dDI3YS9EZ3dWcTVjcVhHalJ1bmp6NzZ5RG5MQ1FEdXdMOUFBQUNnd0hNNEhKSWt3ekRVcGswYnRXblQ1cHA5MDUvRnk2aGJ0MjRLRFExMXZqZE5VMisvL2JaaVkyTmxtcWFxVnEycW9VT0h1b1RITW1YS3FILy8vdnJqanovazQrT2psaTFicW1YTGxtclJvb1dDZzRNVkd4dXJNV1BHcUVpUklobzZkS2o4L1B3MGF0UW9qUjQ5V20rKythWmVlZVdWTE1Nb0FPUUhnaDZBTEgzLy9mY2FNMmFNUzV1Zm41K0NnNFBWcFVzWDllM2IxMlY1OHZUK2ZmdjJ6ZllabXB6MkExRHcyV3kyUEwvR2poMDdkT2JNR2ExWXNVSkJRVUZaYmtpZWtKQ2dDaFVxWkR0TzZkS2xWYnAwYVVsU1ZGU1VwazZkcXBpWUdNMllNVU5GaWhUUnM4OCtxK25UcCt2NTU1OTNDWVJEaGd5UnY3Ky83cnp6VHBldEUvNzg4MC85NjEvLzB1blRwelY5K25TVktsVktrdFM1YzJmdDJiTkhpeFl0MHVuVHB6VnAwaVFWTDE0OE43NFZBSEJEQ0hySU5lay93RC81NUpONjl0bG44L3g2dlh2MzFyRmp4N1IxNjFZMnFNMURGU3RXVkkwYU5XUzMyM1g2OUdrZFBueFlodzhmMXFaTm16Uno1c3dzZitoQzRUQmh3Z1F0WGJwVU0yZk9WUFBtemZQMFd1bEwxamRxMUVoejU4N04wMnNoNyszZHUxZDc5dXpSc1dQSEpFbEZpeGFWbExhdHdZVUxGekwxVDBsSjBjR0RCelZuenB4TXgzcjI3Sm5sREZ6R2E4MmRPMWRCUVVITzJ5WVBIejZzbFN0WHl0L2ZYNmRPbmRMeDQ4ZXZ1VjJDbERZYnVHL2ZQdTNkdTFjLy9QQ0REaHc0b0ZhdFdtbmh3b1VxWDc2OHBMVG43TkpYREsxV3JacGF0MjZ0Tm0zYXFFdVhMcG5HVzc5K3ZkNTY2eTFkdW5SSkV5Wk1VS3RXclZ5Ty96LzI3anl1eHZUL0gvanIxQ21sVmJ1VU5sRXBpckpualJKbG5XeURzWXpsRjJJU3BtWTB0ckdOUnBiUElHUGZsMUJvWVlUUVdNS1FWZ3lTa3FKTjY2bnorNlB2dWFmVFdUcFJuWmIzOC9IdzBMbnY2OXpuT25YdSsxenYrN3F1OTdWczJUTEl5TWpneElrVEdEMTZOS1pNbVlKSmt5YlZtT0NGRUVMcUVnVjZwRWJGeGNVNGQrNGNidHk0Z2VmUG55TS9QeC9LeXNyUTFkVkZyMTY5c0dqUkltbFhzVTV3T0J3Y1BYb1VJU0VoU0V0TGc1cWFHdnIzNzQ4RkN4YUliWVEwZHdNR0RPRHJlVXRPVG9hWGx4Y2VQWHFFTTJmT1lQTGt5VktzSFJFbU16TVRwMDZkUWt4TURONitmWXZpNG1Lb3E2dkR5TWdJYm01dWNITnprM1lWNjFSaFlTRzJiZHVHeE1SRUhEaHdRTnJWYVJIZXZYdUhIVHQyQUFETXpjMlpkZWZPbmozTEJIOVZ5Y2pJSUNFaGdXLzVCSjdCZ3dkRFRVME55NVl0UTNsNXVjRCtPWFBtQ0N6WElDY25oNU1uVHpMSHRyR3h3YlJwMDBUV1YwWkdCcnQzNzBaV1ZoYjY5ZXNIZjM5L0p1c21qNHFLQ3Z6OS9URmp4Z3dFQndmajVzMmJHRDU4dU1DeHJsMjdodVhMbDBOTlRRMEJBUUVDUVI1UU9ielV4OGNISmlZbUNBd014TEZqeHpCMDZGQUs5QWdoRFlvQ1BTTFc0OGVQc1dMRkNuejQ4QUVBMEw1OWV4Z1lHQ0E3T3hzdlhyeEFVbEpTc3dqMHVGd3VWcXhZZ2Fpb0tKaVltR0Q0OE9GSVRFeEVjSEF3Y3plNWRldlcwcTVtbzlDeFkwZDRlbnJDMzk4ZjE2OWZwMEN2a1RsejVneTJiTm1DMHRKU3NObHNtSmlZUUY1ZUh1L2Z2MGRzYkN5NFhHNnpDZlNLaTR0eC92eDU3TisvSDFsWldiQzJ0cFoybFZvTVYxZFh1THE2b3FLaWdtODl1c09IRDMveE1iVzF0ZmtlaTh1d2FXWm1oZ2NQSHFDaW9nSXNGa3ZrbW5ocjE2NWxmdDY1YzZkRTgrWGF0MitQeFlzWFkvSGl4VUwzRHhvMENIUG16TUhvMGFPaHE2c3I5bGpqeDQ5SHYzNzk4T25USnhnYkc5ZjQyb1FRVXBjbzBDTWlQWHIwQ1BQbXpRT0h3NEdIaHdkbXpweko5MFdjbjUrUHNMQXdLZGF3N2x5K2ZCbFJVVkhvMzc4L05tL2VERGFiallxS0NpeGZ2aHpYcmwzRDhlUEhNV3ZXTEdsWHM5SGdMWkxNVzkrS05BNjhySUtLaW9wWXVuUXBSbzhlRFVWRlJXWi9XbG9hbmo1OUtzVWExcDN3OEhDc1c3Y09oWVdGc0xTMFJPMEZGN0lBQUNBQVNVUkJWRlpXbHJTcjFDSjk3YUxqWDRQRll0VXEwVWxkSlVWaHNWaVlPM2V1eE9YMTlQU1k0YUdFRU5LUUtOQnJJWXFLaXBDVGt3TXVseXUybkw2K1BsTit4WW9WNEhBNDhQWDF4Ymh4NHdUS3FxaW93TVBEbzE3cTI5QjRRNEM4dmIyWmROZ3lNakx3OHZMQ3RXdlhFQm9heWdSNjc5NjlxL1h4czdJK29LSzgvcE1XTkpUYzNGd0FsWitCbHF5d3NQQ0xQZzkxaVhmT3hzZkhZOXUyYlZCUVVFQlFVQkFzTFMwRnlyWnIxNjdack8zMTl1MWI2T3JxWXZyMDZlamJ0eStHRGgwcXNteDkvbzNrNU9TZ29hRkJtUlVKSVlRME9oVG90UUFGQlFVNGR1d1k3dHk1VTJOWjN2eVc0T0JnWkdWbFljQ0FBVUtEdk5wNitmSWw5dS9mandjUEh1RGp4NDlRVmxaRzE2NWRNV1BHRElHRmRZSEtvWlJoWVdFNGQrNGNrcE9UVVZwYUNqMDlQVXlhTkVsc2NQbjY5V3RNbno0ZG56OS94dWJObXpGdzRNQWE2NWFibTR0bno1NmhRNGNPTURBdzROdG5ZR0FBSXlNanZINzlHbGxaV2REUzBoTElSQ21KejRXRktQMmNDMjR6T2VVaUlpSUFBUGIyOWxLdWlYUTlmdmdBTWRIWHBWb0gzamtiRkJRRUxwY0xUMDlQb1VGZWJkMitmUnZIang5SGZIdzhQbi8rREMwdExmVHAwd2V6Wjg4V09seXRxS2dJeDQ4ZlIyUmtKRkpUVXlFakl3TVRFeE40ZVhtaGUvZnVJbC9ueXBVcldMRmlCZHEwYVlNREJ3NEluSU9pVEpreUJiTm56d1pRbWVoRm5DODVaeVdscEtTRWFkT20xWHN5RzFLelZhdFdJU1FrQk83dTd2RDM5NWQyZFFnaFJPcWFSNnVUaUpXZG5ZMGJOMjRnTVRGUjR1ZEVSVVVCUUozMDJFVkhSMlBac21Vb0t5dERqeDQ5MExkdlgyUmtaQ0E2T2hxM2J0M0MyclZyTVd6WU1LWThsOHZGVHovOWhQRHdjQ2dySzZOWHIxNW8xYW9Wa3BPVGNmdjJiWkYxeXMzTmhaZVhGL0x6OCtIbjV5ZFJrQWVBU1J6UW9VTUhvZnVOalkzeCt2VnJwS2FtUWt0TDYrdUd2alhodS80bEpTVklTMHZENmRPbkVSd2NERFUxTlV5Wk1rWGExWktxVDU4K0lTVko4dk9xdnBTVWxPRHZ2LzhHbTgzR21ERmp2dnA0Zi96eEIvYnUzUXRGUlVYMDd0MGJxcXFxekp6VnFLZ283TjI3bDIrK1VVNU9EdWJObTRlVWxCVG82ZW5CeWNrSkpTVWwrT2VmZi9EczJUT1JnZDZ6WjgvZzcrOFBSVVZGYk4rK1hlSWdEd0Rma05TYTFQZHdWU3NySzNUdjNwMFd4eWFFRU5LbzBMZFNDMUJSVWNFc05EdGl4QWgwNmRLbHh1Y2tKU1VCZ0VSbHhmbjA2UlA4L1B6QTVYSVJGQlRFdHpZUmJ3N2c2dFdyMGFOSEQyYWRvV1BIamlFOFBCdzJOamJZdW5VcjMvcERiOTY4RWZvNkhBNEhQajQrU0UxTnhadzVjekIyN0ZpSjY4aExOS09ob1NGMFAyOTdmbjQrQU9ESEgzK1UrTmc4cWFscE9IbjJIRGhsZ2hubEdydmp4NC9qK1BIamZOdDBkSFN3WmNzV1prMnFsc3JhcGl2R2ovMzZ3T3Bydlh6NUVxV2xwYkMwdEt4VkFDUk1URXdNOXU3ZEN3TURBd1FGQlVGSFI0ZlpkL0RnUVd6YnRnMi8vUElMWDNiTFZhdFdJU1VsQmVQSGo0ZVBqdzhUOEpTVmxZbWNPNWVSa1lFbFM1YWd2THdjQVFFQmRkSUxLY3FYbkxPU09IRGdBTkxUMDVuckt5R0VFTktZVUtEWHd0amIyOFBkM1Yxc0dRNkhnOExDUXJEWjdLL09OQmtTRW9MUG56OWp5cFFwZkVFZUFOaloyY0hOelEzbnpwMURaR1FrUER3OHdPVnljZkRnUWJEWmJQenl5eThDaTh5MmI5OWU2T3VzVzdjT3NiR3hHRHQyYkswbXlRT1ZtZnNBaUZ5TGo3ZE9YR2xwS1lES0xHcTE5ZWp4RXdSZmlrUlJXVjZ0bnl0dDJ0cmFNRFEwaEt5c0xOcTBhUU43ZTN1TUdER0NiK0hnbHNySTJQaUxQZzkxalRkbnNpNFdaVDUyN0JpQXl2bXFWWU04QUpnNmRTb3VYTGlBcDArZjRzV0xGekF6TThPLy8vNkxtemR2d3NEQUFFdVhMdVhyMVpLVGt4TzZpSFZoWVNFV0wxNk03T3hzckZtekJyMTY5ZnJxZW90VFgzK2prSkFRcEtlbjE4dXhDU0dFa0s5RmdSNFJJQ3NyQ3hrWkdYQTRISEE0bks4YWp2VGt5Uk1BUVAvKy9ZWHV0N2UzeDdsejU1aGhwYTlldlVKMmRqWnNiR3drVGtWOThPQkJoSVNFWU1DQUFWaXhZa1d0NjhoN2Y4TFdid0lxZXlVQXROakF4c25KaVc4ZFBkTDQ4RzVHRkJVVmZmV3huang1QWhrWkdhR0xUOHZJeUtCNzkrNTQvZm8xa3BLU21CVDNBREIwNkZESXljblZlUHlLaWdyNCt2b2lKU1VGaXhjdmhxdXI2MWZYbVJCQ0NDR0NwSmNYbVRSYUxCYUx1Wk9ma3BMeVZjZmlKVWtRdGRZUWIramY1OCtmQVlBWjVsV2J6SUM4ZFp1Ky9mYmJMOHA4eDhzY3llc1ZxWTczSGpRMU5XdDliRUlhQWk5MSsvUG56NzlxR0dGNWVUa0tDZ3FncWFrcDhnWVA3NXd0S0NnQThOODV5OHYrV1pOLy8vMFgwZEhSVUZkWHIzRjBBU0dFRUVLK0hBVjZSS2dlUFhvQXFGeGY3bXZ3aG43eTVzRlZsNTJkRFFCUVZWVUY4Ti93eWRxc2lmWHJyNzlDVmxZV1BqNCtJdWZ3aVdOa1pBU2dzZ0Vxekt0WHJ5QWpJME9MM1pKR1MxOWZIL3I2K2lnb0tNRE5temUvK0RpeXNySm8xYW9WUG4zNkpMS0htM2R1cXFtcEFhajlPV3RtWm9hNWMrY2lKeWNIWGw1ZXpOQnBRZ2doaE5RdEN2U0lVTHpNbHFkT25jTGp4NCsvK0RpZE8zY0dBTnk2ZFV2b2Z0NndyNjVkdXdLb3pIekpack1SSHgrUGp4OC9TdlFhUFhyMHdJb1ZLNUNUa3dOUFQwOG1lSlNVb2FFaHRMVzFFUjhmajArZlB2SHRTMDlQeDh1WEwyRm5aL2ZWU1M1YWlxaW9LQ3hZc0VEZ0h5K1RhMjNMRWNud3p0bk5temNMZkk1cnc4cktDaHdPQjNmdjNoWFlWMUZSZ1ljUEh3TDRMMUVUTDRuS25UdDNhbHluazJmT25EbHdjWEhCMDZkUHNXTEZDcEZCSlNHRUVFSytIQVY2UkNoTFMwdE1uandaSEE0SG5wNmVPSFhxRkpPTWhPZkRody9ZczJlUDJPT01IajBhOHZMeU9INzh1RURBZVBmdVhZU0VoRUJiV3h0T1RrNEFLbnNBWFZ4Y1VGaFlpTFZyMTZLa3BJUXBYMUZSSVhLSmlMRmp4K0xiYjcvRnUzZnZzSERoUW1Zb3FDUllMQmJHakJrRERvZURyVnUzTW8zVmlvb0svUDc3N3dDQVNaTW1TWHk4bGk0akl3TXhNVEVDLzZvbnJaQzBISkhNeElrVFlXMXRqWXlNREV5ZlBsMW80SldVbElUVHAwK0xQYzZFQ1JNQVZBYU0xWHZpLy96elQ3eDY5UXFEQmcxaWtxdzRPRGpBd01BQVQ1OCs1Y3ZFQ1ZRbVhYbjE2cFhRMS9IMzkwZlhybDBSSFIyTlgzLzl0VmJ2bFJCQ0NDRTFvMlFzUktURml4ZWp2THdjSjArZXhNYU5HeEVZR0FoVFUxUEl5c3JpL2Z2MytQRGhBN2hjTHViTW1TUHlHSHA2ZXZqNTU1L2g3KytQMmJObm8yZlBudERWMWNXYk4yL3crUEZqdEc3ZEdoczNidVJMZE9MdDdZMzQrSGpjdUhFRGJtNXV6RERTcDArZndzek1EQUVCQVVKZnk4dkxDNm1wcWJoeDR3YTh2YjJ4ZmZ0MmlaSkRBTUMwYWRNUUZSV0ZpeGN2NHZuejU3Q3dzTUN6WjgrUWtwSUNWMWRYREJvMHFCYS91ZWJCMmRrWnpzN09kVjYrdHNjbGtwR1RrME5nWUNDV0xsMktSNDhlWWVIQ2hWQlhWMGY3OXUxUlZsYUc5UFIwNU9Ua29GdTNidmptbTI5RUhtZm8wS0c0Zi84K3pwNDlpekZqeHFCUG56NVFVRkJBWW1JaVhyeDRBV05qWS9qNStUSGwyV3cyMXExYkIwOVBUK3pZc1FPWEwxK0dqWTBOOHZMeThPalJJOHlhTlV2b3NHZDVlWGtFQkFSZzJyUnBPSC8rUExTMHREQi8vdng2K2QwUVFnZ2hMUkgxNkJHUlpHVmxzV3paTWh3NGNBQWpSNDVFbXpadDhQejVjN3g4K1JJS0Nnb1lPblNveUtDcktsZFhWK3pidHc4REJneEFZbUlpTGwyNmhMUzBOTGk1dWVIWXNXUE1zRTBlVlZWVjdOKy9Iek5uem9TU2toS3VYTG1DbUpnWXRHM2JWbXdEVlVaR0J1dldyWU9GaFFYdTM3OFBmMzkvaVllU0tTb3FJaWdvQ045ODh3MCtmUGlBUzVjdWdjUGh3TnZiRzZ0V3JaTG9HSVJJbTdxNk9vS0NnckIrL1hvNE9qcENWbFlXOGZIeFNFOVBoNWFXRmp3OFBPRHQ3VjNqY1h4OWZiRm16UnAwNnRRSmQrN2NRV1JrSk1yTHl6Rjc5bXdjUEhnUWJkcTA0U3R2YlcyTm8wZVB3czNORFhsNWViaDA2UkxpNHVMUW8wY1BvZGs3cTlZM01EQVF5c3JLMkx0M0w4NmNPZlBWdndOQ0NDR0VWS0llUFZJakd4c2IyTmpZMUZoT1hFK05qWTBOdG16Wkl2RnJLaXNydzlQVEU1NmVuaUxMQ0J1Q3BxaW9pS05IajByOE9sV3BxS2hneFlvVlg3UkVBeUdOQll2RndyQmh3ekJzMkxBYXkvcjUrZkgxemxYbDZ1cGFxNlVQREF3TThNc3Z2NGpjcjY2dWp0allXSUh0SmlZbXVISGpoc1N2VTV0akUwSUlJUzBaOWVnUlFnZ2hoQkJDU0RORGdSNGhoQkJDQ0NHRU5ETTBkSk0wYTFXemRnb2pLeXNyY21Gb1FrakRxcWlvUUZsWm1kZ3liRFlic3JLeURWUWpRZ2docE9taUZpNXAxc1FsZ2dBcVU4UHYycldyZ1dwRENCSG40Y09IbUR0M3J0Z3k4K2ZQeCt6WnN4dW9Sb1FRUWtqVFJZRWVhZGFxcit0Vm5iS3ljZ1BWaEJCU0V3c0xpeHJQV1YxZDNRYXFEU0dFRU5LMFVhQkhtalZKc29VU1Fob0haV1ZsT21jSklZU1FPa0xKV0FnaGhCQkNDQ0drbWFGQWp4QkNDQ0dFRUVLYUdScTZTVWdENG5BNGlIMzBEMHBLU3FWZEZmS0Y4Z3NLOFBsejRmODk0a3ExTG9RUVFnZ2hvbENnUjBnREtpb3F4cTY5K3lFalE1M3BUUmNYWldVY3lNbkpTYnNpaEJCQ0NDRWlVYUJIU0FQUTBkRkdKM016YVZlRDFDRjFOVlVZRzdXWGRqVUlJWVFRUW9TaVFJK1FCcURmVmcrclYvb2lKeWRYMmxVaGRVUlJVUUh0OVBXbFhRMUNDQ0dFRUtFbzBDT2tBYkJZTE9pMzFZTitXejFwVjRVUVFnZ2hoTFFBTkZHSUVFSUlJWVFRUXBvWkN2UUlJWVFRUWdnaHBKbWhRSThRUWdnaGhCQkNtaGtLOUFnaGhCQkNDQ0drbWFGa0xNMU1XbG9hSGo1OHlMY3RLeXNMZVhsNUFJQi8vdmtITEJhTGI3K3BxU2s2ZCs3Y1lIVWtoSkNtNXZyMTY4alB6K2ZibHBPVEF3QjQ4ZUlGTGwyNnhMYytwb3FLQ3ZyMjdVdnJMUkpDQ0pFYUN2U2FHUmtaR2F4YXRRcGNMbGZvL3ZQbnorUDgrZlBNWXhhTGhXM2J0alZVOVFnaHBFbTZlUEVpb3FLaWhPNkxqbzVHZEhRMDM3YisvZnRqNE1DQkRWRTFRZ2doUkNnYXV0bk10RzNiRmwyN2RnVUFrY0ZlMVgzNit2cm8yTEZqZzlTTkVFS2Fxdjc5KzRQTnJydzNLdTdheXVQaTRsTGZWU0tFRUVMRW9rQ3ZHWm82ZGFyRVpSMGNIS0NzckZ5UHRTR0VrS2F2UTRjTzBOSFJFVnVHRndDcXFxckMwZEd4SWFwRkNDR0VpRVNCWGpNMGNPQkFLQ2dvZ01WaUNiM3p6TnZHWnJOaFkyTURCUVdGaHE0aUlZUTBLVzNidG9XUmtaRkVaUWNPSElqV3JWdlhjNDBJSVlRUThTalFhNmI2OU9sVFl4bFZWVlVZR3hzM1FHMElJYVJwYTlPbURTd3NMSmlFSzlWdm92RWV5OGpJd05uWnVjSHJSd2doaEZSSGdWNHoxYTlmUDhqS3lnTGdiNUJVL1ZsSFJ3Zm01dVlOWGpkQ0NHbUtIQndjSUM4dkwzSS9pOFZDdTNidDZMcEtDQ0drVWFCQXI1bnEyTEVqOVBUMEJKWlM0R0d4V09qZHV6ZVVsSlFhdUdhRUVOSTAyZHZiUTAxTmpYa3NiR2g4MTY1ZDZicEtDQ0drVWFCQXI1blMxOWVIcWFrcDg3aDZnMFJXVmhaRGh3NXQ2R29SUWtpVEpTc3JpNUVqUndyY1FPTmRYMXUxYW9YdTNidlR2R2RDQ0NHTkFnVjZ6WlNhbWhxNmRPa2lkQitMeFVLblRwM1FxVk9uQnE0VklZUTBiYU5IanhhNUNMcTJ0allOMnlTRUVOSm9VS0RYak5uYjI0dmM1K3JxMm9BMUlZU1E1a0ZmWHg5ZHVuUmhldldxanBabzM3NDlCWHFFRUVJYURRcjBtckV1WGJwQVcxdWJyMEhDWXJHZ29xS0N3WU1IUzdsMmhCRFNOQTBZTUVCZ0c0dkZRcjkrL1poRjFRa2hoQkJwbzBDdm1YTjNkeGZZMXFWTEYxcmppUkJDdnBDZG5SMVVWRlFFNXVvTkdqUklTalVpaEJCQ0JGR2cxOHlOSHo5ZVlKdTF0VFVGZW9RUThvVzB0Ylg1Rms5bnNWaXd0YldGam82T0ZHdEZDQ0dFOEtOQXI1blQwZEZCOSs3ZHdXS3h3R0t4b0ttcENSc2JHMmFOUFVJSUliV2pvYUhCek1YajllclJ2R2RDQ0NHTkRRVjZMVUNmUG4yWW55a3JIQ0dFZkIxWldWbjA3Tm1UV1R4ZFRVME5QWHYybEhLdENDR0VFSDRVNkxVQVhicDBnWmFXRm9ES3VTV2FtcHBTcmhFaGhEUnREZzRPekRJTHRyYTJVRmRYbDNLTkNDR0VFSDZVSHF3Rk1EUTBoSkdSRWJLeXNqQnc0RUNCQkFLRUVFSnFSMTFkSFVPSERrVklTQWpzN095Z3BLUWs3U3ExR0xtNXVWaTZkQ2tlUG53b2RIOUlTQWhDUWtMNHRwbVptV0hMbGkwd05EUnNpQ29TUWtpalFEMTZMWUNtcGlZc0xDeGdZR0NBcmwyN1NyczZoQkRTTExpN3UwTmJXeHVkTzNlbUcyZ05TRWxKQ1QxNjlJQ01qT1JOR0FzTEN3cnlDQ0V0VG92cTBmdjQ2Uk15TWpLbFhRMnAwTkxXUVQvSC9raDUvbExhVlpFYVZSVmx0R3VuMytnYVpOa2ZQK0w5K3cvU3JrYXpJeTh2QjBOREE3VDZ2M2xVUkxweWNuTHhMajFEMnRXb1V6S3ljakEwYkkveUNpQStJVW5hMWFrektpckthS2ZmdGxhQlZFTmlzOW13c3JLQ21wb2FQbjc4Q0FCQ3IrdTh4ZXhaTEJhR0RCblNvSFVVcFNXM1E1bzZYVjF0YUdwb1NMc2FJalhIYTJ4OVVsTlRoWDVidlViWEpxeHJMU2JRKy9BaEMrdC8yNG9uY2Mra1hSV3BxQ2d2QjVkYmdZaW9XOUt1aXRUb2FHdkIyOHNUM2Uxc3BWMFZ4b2NQV2ZqMXQ5L3hOQzVlMmxWcGR1VGs1REI5eWtSNGpCdmRhQnVzTFVWdWJoNDIvYjROOXg0SUgyclhsSEZLUy9Dai94cHBWNk5PYVdscXdtLzVEN0RwYkNYdHFvaGthV2tKUFQwOUp0QVRoZGVJYzNCd2FJaHFpZlh4MHllczNiQ2x4YlpEbXJwTzVoM3dpOTl5YUd0clNic3FBcHJ6TmJhKzZMZlZ3MC9MbDZLanVabTBxMUt2V2t5Zzl6YnRIZTdIUGtMYXUzZlNyZ3FSa3JkcDd4Q2ZtTnlvQXIyM2FlL3dJUFl4ZlM3cnliMEhzUmpwNmd4bG1qOGxWVm5aMmJqMzRDRmUvdnRLMmxVaEVuajlKaFV2LzMzVnFBTTlEUTBOV0ZoWUlDRWhBVnd1RjF3dVYrU2RlWGQzOTBheGRteEdSaWExUTVxd3ZQeDh2RTE3MXlnRFBickcxbDU2eG51OGZwTktnVjV6bzZDZ2dPbFRKc0hLb3FPMHEwSWFTUDduejlpMmN6ZHk4L0lBY0tWZEhhSFliRFptZnpjVmxwM29jMWtYRGg4L2hRY1BIelg3SVJsTjBiUXBFOUhkbHVZS04wYWxaV1g0ZWZVNmxKVnhwRjBWaWZUdTNSdm56cDBUdW84M2JCTUFSbzBhMVZCVmtnaWJ6Y2IwS1JQUnhicXp0S3RDSkJDZm1JeURSNDlMdXhvU28ydXNlRGw1ZWZoMVV3QXEyNE9OczAxWWwxcGNvQ2NueDBhdkh0MHh3TEd2dEt0Q0drajJ4NC9ZZC9BSWNuSnpBVFRPaHIrTWpBeDZPdGhqZ0dPZm1ndVRHa1hkak1hRGg0LzRHbnVrY2VodTJ4VnVJMXlrWFEwaVJGRlJNVmIvdXFuSkJIcERoZ3lCc3JJeUNnb0tCTTUxM2swZUN3c0xkT3JVU1JyVkUwbEdSZ1lPM2J0aG1OTWdhVmVGU0VCVlZRWEhUcDJXZGpVa1J0ZFk4VExlWjJKVFFDQXFLcmhvckczQ3V0VGlBajFDQ0NHRU5BL3U3dTQ0ZHV3WTM3YXFTVmpzN2UyWjlRNkpjTk9uVDBkY1hCeENRME9ocjY4dnRNeHZ2LzJHNDhlUFkrUEdqWEJ5Y2dJQVpHVmx3ZG5abWErY3ZMdzgyclJwZzg2ZE8yUElrQ0VZT25Rb1pHVmxCWTRYRVJFQlgxOWZ2bTBLQ2dvd05qYUdzN016SmsyYVJIODNRdW9BWlNnZ2hCQkNTSk0wZXZSb3NObVY5NnlyOXVxeFdDd29LeXZEMXRhVzJVL3FoNktpSWh3Y0hPRGc0QUJMUzB1d1dDeGN1M1lOZm41KzhQRHdRRXBLaXNqbjZ1dnJvMSsvZnVqZHV6ZmF0bTJMeE1SRUJBWUdZdjc4K1NndExXM0FkMEZJODBSWFAwSUlJWVEwU2UzYXRZT2xwU1dlUG4wcU1IeXpYYnQyTUROcjNva1dHZ01EQXdQczJyV0xiMXRxYWlyMjdkdUhrSkFRekpneEEwRkJRYkMwdEJSNDdvQUJBN0IwNlZMbWNYSnlNcnk4dlBEbzBTT2NPWE1Ha3lkUHJ2ZjZFOUtjVVk4ZUlZUVFRcG9rT1RrNTlPalJnNW1UVnpYWU16UTBGRGtVa2RRdlEwTkQrUHY3dzlmWEYwVkZSVmkyYkpsRVBYUWRPM2FFcDZjbkFPRDY5ZXYxWFUxQ21qMEs5QWdoaEJEU0pNbkt5c0xXMWhacWFtb0NXWFo3OXV4Snd6YWxiTnk0Y2VqVHB3L2V2WHVIUzVjdVNmUWNYdktjekV4YVdKNlFyMFdCSGlHRUVFS2FMQU1EQStqcTZncHNkM1IwbEVKdFNIVnVibTRBZ09qb2FJbks1K2JtQWdCVVZGVHFyVTZFdEJRVTZCRkNDQ0dreWRMWDE0ZUppUW1BeWlRc0xCWUx2WHIxZ3JhMnRwUnJSZ0RBM053Y0FQRG16UnVKeWtkRVJBQUE3TzN0NjYxT2hMUVVGT2dSUWdnaHBNbGlzOW5vMTY4ZjM3YnAwNmRMcVRha09rVkZSUUJBVVZHUnlESWxKU1Y0K2ZJbE5tN2NpT0RnWUtpcHFXSEtsQ2tOVlVWQ21pMGF2RTRJSVlTUUpxM3FNRTFsWldYcURhb24xZWRCU29JM0ZGTk5UVTFnMy9IangzSDgrSEcrYlRvNk90aXlaUXUwdExTK3JKS0VFQVlGZW9RUVFnaHAwcFNWbGVIczdJeUlpQWdNSERnUU1qSTBZRWxTOHZMeUFDQTJLMlpKU1FtQS8zcm5haU11TGc3QWYwbFdxdExXMW9haG9TRmtaV1hScGswYjJOdmJZOFNJRVZCUVVLajE2eEJDQkZHZ1J3Z2hoSkFtNzl0dnY4WDE2OWZoNE9BZzdhbzBLWnFhbWdBcTU5QVpHeHNMTFpPZW5nNmdzcmV0TnJoY0xzNmRPd2NBR0R4NHNNQitKeWNudm5YMENDRjFpMjU1MWFNMWE5WXdGemhoVnExYWhjT0hEOWQ0bk5UVTFCcXpWU1VtSnVMKy9mdTFyaU1oaEJEU0hGaFlXS0JYcjE1bzM3Njl0S3ZTcEhUdTNCa0FFQllXSm5UL3g0OGZFUnNiQzFWVlZTYnBqYVQyN05tRGhJUUVXRnRiVXhaVVFxU0FBcjE2a3BXVmhmUG56K09mZi80UldlYkdqUnQ0OHVSSmpjZUtqbzdHNnRXcnhaYlpzV01IVnE5ZURRNkhVK3U2RWtJSUlVMmRqSXdNSmt5WUFGTlRVMmxYcFVrWlBudzRXclZxaGNqSVNCdzZkQWpsNWVYTXZ1enNiUHo0NDQ4b0xTM0YrUEhqSVNzcks5RXhYNzkrRFQ4L1Arelpzd2NhR2hyWXNHRkRmVldmRUNJR0RkMnNKN2R2M3dZQTlPblRwODZQWFZ4Y2pJS0NBcjV0NDhhTnc5S2xTeEVaR1lrZVBYcnc3Vk5SVVVHclZxMEVqaE1lSGc0L1B6K3cyV3hFUkVSQVhWMWQ2T3RGUkVUQTE5ZVhiNXVpb2lKMGRIUmdhMnNMTnpjMzJObloxVmp2K1BoNEJBY0hJelkybGxrSVZWMWRIWmFXbHZqMjIyOWhhMnRiNHpFYWcvejhmQ1FsSlRXSnlmNVpXVmx3ZG5ZV3VYL09uRG1ZTzNjdUFHRHMyTEY0L2ZvMXJsKy96cXhmVkp2bjgzQTRIRnkrZkJsWHJseEJVbElTY25Oem9heXNERE16TXpnNU9XSE1tREdRazVPcmczZEg2aE9IdzBGS1NncE1UVTJGWGo4YU8yR2ZYWGw1ZWJScDB3YWRPM2ZHa0NGRE1IVG9VS0VOMTYrNTVxMWJ0dzdCd2NGODJ4UVVGR0JpWWdKM2QzZU1IejllWVA1WWJHd3NUcDQ4aWZqNGVHUm5aME5EUXdQZHVuWEQ3Tm16WVdSazlDVnZ2OFhxM3IxN25TK1MvdlRwVTdSdDI3YlpKZ2ZSMHRLQ3I2OHZmdm5sRndRR0J1TGd3WU13TVRGQmNYRXhVbEpTd09Gd1lHZG5oOW16Wnd0OWZscGFHaFlzV0FDZ3NuMlNrWkhCRFBXMHRyYkdoZzBiMExadDJ3WjdQMDNKczJmUFlHWm0xdVRtSkFxN3Zzckp5VUZQVHcvOSt2WERkOTk5Si9KOHljek14S2xUcHhBVEU0TzNiOStpdUxnWTZ1cnFNREl5Z3B1Ykc3UHVJcWtiRk9qVms4aklTTEJZTFBUczJiUE9qeDBXRm9hMWE5Y0szZmZ6eno4TGJGdXpaZzFjWFYwRnRvZUdoZ0w0cjJFK2VmSmtzYStycTZ2TERJbjUvUGt6M3I1OWl3c1hMdURDaFF2bzM3OC8vUDM5aFFhTFpXVmwyTFJwRTlQNFVWWldob21KQ1NvcUtwQ2VubzZvcUNpWW01czNtVUF2S3lzTGMrZk9oWUdCQVZ4ZFhURml4QWlvcXFwQ1VWR3gwUVl3aW9xS3NMYTJGdGplcmwyN09uMStlbm82bGl4WmdwU1VGR2EvdnI0K1BuMzZoTmpZV01UR3h1TFVxVlBZdG0wYjlQWDF2K0NkTkIyOEJuL0hqaDBGc3NyeGJObXlCY2VPSFVQMzd0MnhaODhlb1dYbXpKbUQyTmhZL1Bqamp4Zy9mandBNFVHNU1Hdlhyc1c1Yytjd2F0UW9yRnk1c2xiMUx5MHRoWitmSDRxS2lqQm16QmowNnRVTGhvYUdVRkZScWZPR2RIMnErdGt0TFMzRisvZnZjZTNhTlZ5N2RnMUJRVUhZc0dFRHM4NVhkVjk2elFNQVMwdExhR3Bxb3J5OEhPL2Z2MGRDUWdJU0VoTHc1TWtUZ2V2MzVzMmJVVkJRQUV0TFN5Z3BLU0VoSVFHWEwxOUdWRlFVOXUvZkw3Sit6UVh2OHp4NThtUjRlM3NMN00vTXpNVFlzV05SVkZTRTNidDNDNzNKOXVEQkE4eWRPeGY2K3ZvNGZmbzBGQlFVbUlCOTBxUkpZdWVCbFplWHc4UERBNjlldlJMNmZYbjI3RmxFUkVTZ1Q1OCtjSGQzaDdXMU5aU1VsSnBjNDF5Y2tTTkhvbjM3OWpoOCtERCsrZWNmUEhueUJJcUtpckN5c29LenN6UEdqUnNuOHZ1dHNMQVFNVEV4QUlCV3JWcEJVMU1UTGk0dWNIWjJocU9qNHhkbDZtd3BWcTFhaGJ5OFBJd2FOUXE5ZS9lR2taRVJsSldWRzIxYm9qb2xKU1hZMmRtQnkrVWlPenNiLy83N0w0NGZQNDdJeUVqczI3Y1BCZ1lHZk9YUG5EbURMVnUyb0xTMEZHdzJHeVltSnBDWGw4Zjc5KzhSR3hzTExwZExnVjRkYXpyZjFrM0krL2Z2Y2ZmdVhYQzVYS0VCMXA5Ly9na0xDNHNhanhNVkZZWE16RXc4ZXZRSXhjWEZPSG55SklES2VRaS8vZllieXN2TGtaS1NJdlJZRHg4K1JOZXVYU0VyS3dzckt5dUIvWm1abWJoNzl5NTY5T2lCZS9mdUlUUTB0TVpBYi9EZ3dYeGZsbHd1RjQ4ZlA4Yk9uVHR4OCtaTmZQLzk5L2p6enoraHFxcktsS21vcUlDUGp3K2lvNk5oWUdDQUgzNzRBZjM2OWVPN2kvN2t5Uk1tbzFkVDh2YnRXK3pac3djSERoeEF4NDRkMGJGalI5amEyc0xLeWdxR2hvYU5xakZzWUdDQVhidDIxZXZ6OC9QejhmMzMzeU05UFIzMjl2Wll2bnc1M3hDcTFOUlViTnk0RVRFeE1aZzNieDZPSFRzR1pXWGxMNjVUWTFaU1VvTEl5RWdBUUhKeU1wS1RrOUd4WTBlQmN2UG16VU5rWkNSaVkyTVJGUldGUVlNRzhlMFBEdzlIYkd3c3JLMnRNWGJzMkZyVjRkV3JWN2h3NGNLWHY0bi9rNW1aaWQyN2QrUFBQLytFc2JFeDdPenNZR1ZsQlRzN094Z2FHbjcxOGV1YnNNOXVhbW9xOXUzYmg1Q1FFTXlZTVFOQlFVR3d0TFFVZU82WFhQTjRaczJheGZmM3ZIZnZIaFl1WElpd3NEQk1tREFCTmpZMnpMNWx5NWJCMXRhV3I2ZHYvZnIxT0hQbURJNGRPd1ovZi8rditoMDBaaytlUE1IcjE2OEJBSmN2WDRhWGw1ZkF0Vk5IUndkejVzeEJZR0FnQWdJQ2NPVElFYjdmRllmRHdjYU5Hd0VBeTVjdnIzVUFGaElTZ2xldlhva3RVMXBhaXV2WHIrUG16WnZRMDlORDU4NmRZV2RuaDg2ZE84UGMzTHhKOW5wWDE2VkxGMnpldkZuaThscGFXb2lOamYyaTEzSjJkaFk3V3FRbCtmRGhBL2J1M1l2OSsvZkQyTmlZYVVmWTJkazEraDU5ZlgxOUJBWUdNbyt6czdQaDUrZUgrL2Z2SXlBZ0FBRUJBY3krUTRjT0lUQXdFSXFLaWxpNmRDbEdqeDdObDhVMUxTME5UNTgrYmRENnR3UTBSNjhlaElTRWdNdmxZdlRvMFpneFl3YnpyMXUzYmlndUxwWjRqUHZaczJleGJkczIzTHg1RTRXRmhkaTJiUnUyYmR1R2lvb0tEQm8wQ0JrWkdUaDgrRERhdG0yTFFZTUdNZjgwTlRWeC9QaHhQSHIwQ0lNR0RZS3VycTdBc1M5ZXZBZ3VsNHNSSTBiQTF0WVd5Y25KVEMrTXBGZ3NGdXpzN0xCbnp4NE1IejZjV2V5MHF1UEhqeU02T2hxbXBxWTRkT2dRQmd3WUlQRCt1M1RwMG1TenBIRzVYSlNVbENBdUxnN0J3Y0hZdUhFakZpMWFoR1hMbGlFOFBGenNBckhOVHVXbEZBQUFJQUJKUkVGVXpiWnQyNUNlbm80ZVBYcGc1ODZkQXZOa0RBME5FUmdZaUo0OWV5SXRMUTMvKzkvL3BGVFQraGNWRllXQ2dnTDA2dFVMd0grOTU5VXBLU2xoeVpJbEFJQ3RXN2Z5emJFdExDekUxcTFiSVNNakExOWYzMXFuaTkrNmRlc1gxbDRRbDhzRmg4UEI4K2ZQY2ZyMGFXemF0QWtMRml6QWtpVkxFQkVSZ2VMaTRqcDdyWVpnYUdnSWYzOS8rUHI2b3Fpb0NNdVdMUk9iV3A1SGttdWVLRDE2OUlDVGt4TUFDRFJtdW5Yckp2RDM1VFdDOC9MeUpEcCtVOFU3TjNyMTZvV2NuQnpjdW5WTGFMbkpreWZEMU5RVVNVbEp1SGp4SXQrK2t5ZFA0dVhMbHhnOGVMREF3dWsxS1N3c3hLNWR1eVE2djdoY0xzckx5L0h1M1R0Y3VYSUZXN2R1aFkrUEQ2Wk5tNFo5Ky9ZaExTMnRWcTlOQ0EvdnMvWGl4UXVjUFhzV216ZHZ4c0tGQzdGdzRVSkVSRVNnc0xCUTJsV1VpS2FtSm43NTVSY0F3SjA3ZDFCV1ZnYWdjdXJPdG0zYm9LQ2dnS0NnSUV5YU5FbGdxWTUyN2RyQnhjV2x3ZXZjM0ZHZ1Y4ZDRQVy90MnJXRHI2OHZacytlemZ6akRWV3JmaGM4TWpJU0ZSVVZBc2Zhc1dNSGJ0KytEUzh2TDJob2FPRDI3ZHU0ZmZzMk16ZGt3b1FKTURJeXd2TGx5NW1UcWJpNEdQNysvdWpVcVJNelpsNllpeGN2UWw1ZUhnTUhEc1R3NGNNQlZBYW9YNExYRUZWWFYwZDRlRGpldkhrRG9ITEk1cjU5K3dCVURoOFZ0bGhxVThibGN2bCs1bks1S0Nnb1FGcGFHbTdjdUFFL1B6ODRPenRqL2ZyMWlJbUpRVlpXRm9xTGkvbWUxMXprNStjak5EUVVzckt5V0xseXBjamVURmxaV1N4ZnZod0FjUDc4K1NZWElFaUsxM2hkc21RSldyVnFoYkN3TUpHSmtseGNYR0J2YjQrM2I5OHl2ZllBRUJRVWhBOGZQbURpeElsQzE1OFNKeW9xQ3RIUjBmRHc4UGp5TjFFTjd6UE81WEpSV0ZpSTFOUlUzTHg1RTc2K3ZoZ3laQWg4ZlgzeDk5OS80K1BIajAzbTd6cHUzRGowNmRNSDc5Njl3NlZMbHlSK25xaHJYazE0UFgrU0RNdmk5WEx4TWlJMlI3eWViMzE5ZlV5Yk5nMEFCSUk0SGphYmpSVXJWZ0FBZHU3Y3lkeEV5ODdPeHU3ZHU5RzZkV3Y0K1BqVXVnNDdkKzVFYm00dVJvOGVYV05aM2hCRTNubFFVbEtDOSsvZjQvbno1OWk1Y3lmYzNkM2g2ZW1KaXhjdklpTWpBMFZGUmMzeWVrL3FCKzl6QlFCRlJVVjQrL1l0N3R5NUExOWZYemc1T1dIWnNtVzRkZXNXc3JPekcvVTFWazlQRDZxcXFpZ3JLME5PVGc2QXl1OHpMcGNMVDA5UG9hTW5TUDFwUEdQTG1va0xGeTdnMDZkUG1EOS92a0RQVlZKU0V2VDE5Zm1HbFR4OCtCRFhybDFEY0hBd2Z2MzFWMmhvYUlnOS92djM3L251QmpzNU9TRS9QeDgzYnR3QUFGeTdkZzF2Mzc3RkR6Lzh3Q1NFVVZGUjRac3J5QnNxTTNqd1lDZ3JLOFBKeVFtYk4yOUdXRmlZMEdFemttamR1aldHREJtQ3MyZlA0dGF0VzVnOGVUSWVQMzZNbkp3Y2RPblNSYUtocWczaFkzWTJIajU4Q0JhTEJSa1pHZWIvcWo5WC9iL3FmdDQyWGlJWm5xcGYvank4bno5Ly9vd3paODdnekprejBOWFZaWWE5MmRyYU5xdk1jTEd4c1NnckswUFBuajFybkhSdlpHU0VqaDA3SWprNUdVK2VQQkZJSGxSM3VNalB5OFBqUjQvUXVuVnJBT0NiSzhMNysxYi91V3E1Nm1XRVBiZDZFTVliRnQybFN4ZDA2TkFCQXdZTVFHUmtKRzdmdm8wQkF3WUlyZW1LRlNzd2NlSkU3Tm16QnlOR2pFQnViaTZPSFRzR0hSMGR6SjgvdjFidnVxQ2dBQnMzYm9TdHJTMUdqQmlCRXlkT0NKVEp5OHVyOFgxVnZ5a2g3bk5lVkZTRWlJZ0lYTDE2RmUzYXRZT1ZsUlc2ZGV1R3pwMDdONXB6WHhRM056ZmN1WE1IMGRIUkdETm1qTVRQRTNiTkU2ZXNyQXozN3QwREFKRU5uYkt5TW1SblorUFdyVnZZdG0wYkxDMHRNV0hDQk1uZlRCM2hjcmxJZi9jT3NiR3hRczhCVWR1cTdxdit1UkwyT2VEMWZIdDRlTURCd1FGYVdscUlqbzVHVGs2TzBMbVAzYnQzeC9EaHd4RVdGb1lEQnc1Zy92ejVDQXdNeE9mUG4rSHQ3VjNyTmQ2ZVBYdUdreWRQWXNhTUdTTG51bjcrL0pudkprM1Y5OFg3L0ZjOUovNysrMi84L2ZmZjBOSFJnWldWRmZOUDJCeG4wclJ3dVZ5OGZ2MEs0RlptSlJYV2RoRFZmdUQ5WFBWNUFKaWI5QUQvWjZ2cWF3S1YxK08vL3ZvTFVWRlIwTmZYaDdXMU5kT2VFRFk5UjVvNEhBN1RBNm1zckl5U2toTDgvZmZmWUxQWnRickdrcnBCZ1Y0ZCt2ejVNLzc4ODA5b2FXbkJ6YzBOWEM2WE9YR0xpb3FRbkp5TVljT0c4VDJuVzdkdTZOT25EelpzMklCSmt5WXhEVFJSNHVMaWhNN1hPSDM2TlBPenZMdzhkdXpZd1R3Mk56Zm5DL1I0dlEyOG5qeDFkWFgwN3QwYjBkSFJZaHVqTmVFbERPRGQzVTVLU2dKUU9UU3pzWGp5enlOY0RqM1BQSzdlS0JIVzZLM2VnS2w2WWE1S1hFTVlxQXpTdzhQRDhkZGZmNkZObXpabzI3WXRPbmJzaFBMeXByOGtCcS8zUWRJN2RSMDZkRUJ5Y2pMZXZYdFhiM1ZpZ1lYWC96N0hxbFdyYWh5V1ZmMEx0amFQcS9jRThZWkY4NGFndUxpNElESXlFcUdob1NMUExSTVRFMHllUEJtSERoM0NnUU1IOE9iTkczQTRIUGo0K0RCQnFxUzJidDJLN094c2JOKytYZVJuZGViTW1TTGZEKzluWHJLazZvUTFkSGsvY3pnY3ZIbnpCbS9ldk1IMTY5ZWhycTVlR2ZoMXRrWTVSM2hkcEszNmRhdXVuMXRlWG81WHIxNWh4NDRkZVBYcUZZWU1HU0swMFQ5MDZGQjgvUGdSUUdYdjFmZmZmNCtwVTZkS1plNFhpd1Zjai9vTDU4NmVGbE5HOERNamJwK3dIbFBlZDVHenN6TmtaR1F3Yk5nd0hEdDJER0ZoWVpnMGFaTFExMTI4ZURHaW82Tng1TWdSMk5yYTR0S2xTK2pVcVZPdEErTFMwbEtzWHIwYXVycTZtRFZyRms2ZE9pVzAzSGZmZlljUEh6NEkzU2ZzbXM5N25KbVppY3pNVEVSSFIwTlZWUldhbXBxVjEvdXltb2NJazBhS3k4V0Y4K2Z4N2wzbEVGMXhOMENxUDY1ZWh0Yyt6TWpJRVBwU290b1Q1ZVhsZVB2MkxkNitmWXVvcUNpb3E2dkR3TUFBRmhhV2plWWFlL1hxVlhBNEhGaFpXVUZSVVJFSkNRa29MUzJGcGFXbHdIQk5VdjhvMEt0RFFVRkJ5TTdPeHRxMWEvSDgrWE9zWExrU1AvMzBFMnh0YlhIbHloV1VsSlF3YzNhcUdqTm1ESXlNakxCMDZWTE1uVHNYUzVZc3djU0pFL25LY0RnY25ENTlHbVZsWlV4UEhjL05temZ4NE1FRHpKa3pwOGJrRnJ5aE1rcEtTdWpidHkremZmanc0WWlPamhiYkdLMEpyMEhLdTVPVG01c0xBQ0t6MGtsRFJVVUYzNUNINm5ka3EvL1B1eUJYM1Nac21HMXRsSmFXb3Fpb0NBVUZCU2dySzBORDVDTkxTVWxCOSs3ZEJiYi85ZGRmRXYxOWFucCtmbjQrQUVpY1hJVlhybjduTUZZT2crSE52UkxWS0dOSzE5SDJpeGN2UWtaR0JrT0hEZ1VBOU8zYkY2cXFxbUo3S29ESzdKb1JFUkU0ZWZJa1NrdEwwYTlmUHd3ZVBGajAyeE1pS2lvSzU4NmR3OVNwVTJGdWJvNzQrSGloNVZKVFV5VjZYMS96V1M4cEtVRmhZU0VLQ2dwUVdsS0N4anFBamRmdytKTFBZdlZyWGxYVnN6eXFxcXBpMXF4Wm1ETm5qdEJqalJvMUNqazVPZmp3NFFQaTR1THd4eDkvSURFeEVTdFhyaFNhN0tWZWNTdS9jM2pYeXFyWFFiNWlYN0dOMS9QZG9VTUhkT2pRQVFEZzZ1cUtZOGVPSVRRMFZHU2dwNldsaFhuejV1RzMzMzZEdDdjM1dDd1dmSDE5Slo3N3poTVlHSWpuejU5ajY5YXRZcE8zdkg3OXVsYm5RZlgzeXZzOUZoUVVWQ1lkb3dTVVRWcFpXWm5ZTm9Tb2JhTEsxR2J0NCtybllXbHBLWE9OTFNtVjdqV1dsMTM0K3ZYclRQS3IvL2YvL2grQXh0a1diRWtvMEt0RER4NDhnSU9EQTRZUEg0N0V4RVJ3dVZ4OC8vMzNtRHQzTG1KaVlxQ2twQ1F5aU9yV3JSc09IRGlBaFFzWElpZ29DQzR1TGtoT1RzYWRPM2R3N2RvMTVPWGxZZWZPblFKM0xZdUtpckJod3dZWUdSbEJTVW1weGpyeWhzcU1IRG1TNzA3eGdBRURvS2lvV0dOalZCemV5Y3liaThlYmg5S1lFcEowdGV1RytYUG5nTXZsb3FLaWd1Ly82dHVFL2N5N1U3dHo1MDZCWXd0cnpGUzl1NmVycXd0Ylcxc1lHQmlnVjY5ZXNMUzBSR0pTQ2lKdnhOVHJld2IrUzRGY25hVERkR3Q2UHEraEpPbUU4YytmUHdPQTJLVUJ2aFlYZ0xHcE9hWk85b0JDcTFiTWwyVFZMMkZSWDlMVnk0aDdibFc4WWRHOWV2VmlobUd6Mld3NE9Ua2hPRGdZNGVIaEFqZHhlQlFWRlRGcTFDaG1tUVZSNVVUNThPRUQxcXhaQTFOVFUrWUxWaFF2TDY4YTMzZHBhU2xPbkRpQlQ1OCs4VDFYVklESVlyRWdLeXZMRE4wME16TkQ5KzdkMGJWclY3eDQrUzhpYjl5cDFmdHBLTld2VzNYMVhFdExTMmhvYU9EVnExZElTMHVEblowZHBrNmRLdktjcXpxbnVxU2tCTnUzYjJlVzVmanR0OTlxWGJldndRVXdaT2d3Mk52Wml2Mk1DTnRXL2R3UWRhN3dlcjZyWmw2MHRMU0VrWkVSa3BLU2tKS1NJbkpaaVRGanhtRDc5dTBvS1NtQmpZMU5yWWRGM3JsekJ5ZE9uTURvMGFQaDZPZ290aXd2R1VaQ1FvTEFQbkhYZk43UVRWTlRVMWhhV3NMQndRR3BiOThoNW1GY3JlcEtHaEVXQytQR2Y0TjIrbnA4YlFNQUF1MEYzcmJxUDFkdmMvenh4eDlDZTR4RlhXZGxaV1dab1p1bXBxYXd0YlZGOSs3ZDhlTGx2L2dyK200OXZYSFJoTjBFbHBlWGg3Ky9QM3IzN3MwOEJocFhXN0Fsb1VDdkRubDZlakx6a3l3c0xIRDA2RkZzM0xnUmYvenhCd0RBdzhORGJMZDErL2J0Y2ZEZ1FieDkreGJxNnVwWXVYSWxpb3FLb0t1ckMzVjFkVVJFUk9EaXhZdDhQWEVWRlJVb0xTM0Z4NDhmUldZYjY5Ky9QOWF2WHcvZ3Y2RXl5Y25KK09HSEgvakt5Y3ZMbzZpb1NHeGpWQnplM0VIZVhBdzlQVDNtdFJvTFRVMnRyNTRUOXUrLy8vSUZldUsrN0huemVCd2RIZEd4WTBlMGFkTUdTa3BLRGI2dVVQVVV5SFg5ZkY2aUlkNXczWnE4ZlBrU0FHQnNiUHpGZGFvWkN5cXFxdWpXclJ1VUpiZ0pVaGVxRGtXcmF2anc0UWdPRGtab2FLakljeXM3T3hzblRweUFob1lHUG43OGlEMTc5cUJYcjE0U2ZWYkt5c3JnNCtPRDR1SmkvUHJycjh3WHF5ZzF6U2NES29QMnk1Y3ZNNEdldU0rNWdvSUNldmZ1RFJjWEYxaGFXa0pOVGEzSkxKMFJGMWZaOEs1dHdodEE4SnBYRlc5NUJTNlhpeDA3ZHVEQWdRTll2bnk1Uk5sbVc3VnFoUjkrK0FGUlVWR0lpb3JDcDArZjBLWk5tMXJYNzB1eFdDem82N2VyMTJ6SXZLUXIxYzhWRnhjWDdONjlHNkdob1FMZlVUeC8vdmtuU2twS29LR2hnYWRQbnlJbUpvWnBWTllrTFMwTlAvMzBFNHlOallXdTJWZmQxS2xUOGVMRkN5YlFxK21HbnIyOVBaeWNuR0J2Ync4TkRRMm9xcXJTT25MTkJJdkZxbHhpeHJidXBxTWNQWHFVQ2ZURWZiWmF0V3FGbmoxN3dzWEZCWjA3ZDRhNnVucWp1TVlxS0NqQXlzb0tMQllMeXNyS3NMS3lncnU3Tzk5OFdWNWI4UG56NTZpb3FLaDFCbW55ZFNqUXEwUFZ2MmdVRkJUZzYrdUwrL2Z2NDlPblR3THpZb1JSVjFkbmV0TTJiTmdBS3lzcm5EbHpCdnYzN3dlYnpVYVBIajJZeFhiajR1Snc0TUFCekpneGd5OHoyOFdMRjNINzltMnNYcjBhY25KeTBOTFNBdkRmVUJuZ3Y3VzloQkhYR0JVbE96c2JOMjdjZ0x5OFBQcjA2UU1BVENQaDd0Mjd5TXJLWXVyUkhGVzlHTGR1M1JwbVptWndkWFhGc0dIRFdzU1lkQWNIQjdCWUxOeTdkdy9aMmRuUTFOUVVXVFkxTlJVSkNRbFFVMU5yOUlrNmFxUHEybmxoWVdHNGZ2MDZzNC8zQlo2WW1DaXlwMkxqeG8zSXk4dkRtalZyY09uU0pmejk5OTg0ZCs2Y1JPdm5yVisvSGsrZlBvVy92Mys5THE3Tis1ekx5OHREV1ZrWnhzYkdHRFZxRklZTUdkSWtQK2RjTGhmbnpwMERnRm9Qa3hWMnpST0d4V0pod1lJRmlJdUx3OTI3ZDNIaHdnV01HaldxeHVQTHlNakF4TVFFR1JrWlNFOVBiOUJBcjc3eGVyN2w1ZVd4WmNzV3ZuMjhMSDFoWVdGWXRHaVJRQTlvY25JeURoNDhDR05qWS9qNStlSDc3Ny9IK3ZYcmNmcjA2UnJuTXhZVkZjSGIyeHNsSlNYWXRHbFRyZWUvVmgzU0QxVDIxaXNwS2FGMTY5WVlQbnc0M04zZHBiSzJaRmxaV2FOY1lIdmR1blZ3ZEhSRS8vNzkrYlkvZS9ZTUJ3NGN3TWFORzVsRy85MjdkM0hseWhYODlOTlBRbzlWWEZ5TTR1SmlrYU9OZUZNaG12cDV3dnRzeWNuSlFVVkZCUVlHQmhnM2Jod0dEUm9rMGFpdGhtWm9hSWlnb0NDeFpmVDE5YUd2cjQ5Mzc5N2g1czJiR0Rod1lBUFZqZ0FVNk5XNzdkdTNJejA5SFo2ZW50RFcxcTdWYzRVbFplR2RNQVVGQlFnSUNFQ1BIajNnNmVuSlhCenk4dkt3YXRVcWpCbzFTaUR4QzIrb3pPVEprNFhleWVSd09NeXcwK2ZQbnpQekptcFNWbGFHbFN0WG9xU2tCTk9tVFdNdXRHM2J0b1dqb3lPaW82T3hkdTFhYk5teXBkYnpLQnF6cW8zZWpoMDd3dHpjbk1tQzFkZ1dUSzl2MnRyYUdEcDBLQ0lqSTdGKy9YcHMyclJKNkYyNzh2SnladDB4RHcrUFp2VTc0ZzJMQnNCa1Z4UkdXRTlGVkZRVS92cnJMOWphMnNMVjFSVVdGaGFZT0hFaXRtM2Joa0dEQm9sdHZHUm5aek1MbzY5YXRRcXJWcTBTS0hQaHdnVmN1SEFCNXVibVFyTncxb1RGWW9ITlpqTUxwbHRhV3NMT3pnN3QyN2V2OWJFYWt6MTc5aUFoSVFIVzF0WTFEdUdyU3RRMVR4UVdpNFVmZi93UkV5Wk1RR0JnSUFZTUdGRGo4UGpLREgrVlNZNkVyWVhhbFBGNnZrdExTNW1NMGRWOS9QZ1JkKzdjNFFzU09Cd09WcTFhaGZMeWN2ajQrS0JidDI1d2RuWkdSRVFFOXU3ZEMwOVBUN0d2R3gwZHphd1hLMnJwa1o5Ly9oay8vL3d6SmsyYUpERFBrcGM1VVU5UEQxWldWdWpldlRzc0xTMWhZMk1qOFh1dkQwdVdMSUdhbWhyV3JWdkh0MzNuenAwNGVQQWdRa05ESmZvTStmbjVRVkZSVVdTd1ZWcGFDbTl2YjZTa3BHREJnZ1VZT1hLazJPTkZSMGZEME5CUUlOREx6TXpFdFd2WCtIcDNVbE5UY2UzYU5aR3ZmZno0Y2V6ZHUxY2dSd0ZQWUdBZ29xT2pFUjRlWHRQYmJKUjRROStOakl6NHNuUFg3NmlYaHVQaDRZR3RXN2RpOCtiTjZOcTFhNU1QeUp1UzV0UEthb1JPblRxRm8wZVBvbHUzYnZqdXUrL3E5TmpKeWNsZ3M5bUlqNC9IcGsyYk1HYk1HTFJ2M3g3ZTN0NW8xYW9WdnYvK2U0SG44SWJLOExKdFZzZG1zekY4K0hBY1BYb1VvYUdoekVMT29uQzVYRHg4K0JCYnQyNUZmSHc4N096c0JPWUdMVnUyREk4ZlAwWjBkRFFXTEZpQXBVdVh3c3pNak5sZlVWR0JPM2Z1Z012bDFxcWgxUmpvNit2RHlja0p6czdPekJBZGNaUDZtenR2YjIvY3YzOGZVVkZSOFBIeGdZK1BEek5rQTZqTVRMaHAweWJFeE1TZ1E0Y09tREZqaGhSclcvZDRqZGVBZ0FDaGMzR2ZQMytPQ1JNbUNQUlU1T1hsWWYzNjlaQ1JrV0hXR0RRMU5ZV0hod2VPSHorT2dJQUFyRm16UnVUcktpZ29pR3kwZnZyMENWZXVYSUdKaVFrY0hCeHFuWDRlcUF6aVI0d1lBWHQ3ZXhnYkcwTkRRME1xbVNEcjB1dlhyN0Zueng2RWg0ZERRME1ER3pac2tPaDVrbHp6UkRFMk5zYkVpUk54NU1nUmJOMjZsVmxVK042OWU1Q1RrK09iQTF0ZVhvNWR1M2JoM2J0MzZOV3JsOWdlOHFhRzEvUE5ack1SRVJFaE5PQTljZUlFTm0vZWpORFFVTDRnNGZEaHcwaE1UTVNRSVVPWXhHYUxGeS9HalJzM2NPalFJWXdZTVVKc3c5alEwRkRrdVpLVWxJUi8vdmtIUFh2MlpCcmJWY25MeThQQndRRXVMaTZ3c2JGQm16WnRHc1hRdWJ5OFBOeS9meC9mZnZ1dHdMNkhEeDlDVjFkWDRoc0ZEeDgrRk5uYnpPRnc0T3ZyeTF5L3QyN2RDbnQ3ZTc1cnZEalBuajFqNXB5K2YvOGVBT0R2NzgvY01IM3o1ZzBLQ3d2NUFyMzU4K2VqWGJ0MkVoMi9LZFBRME1ESWtTTmhiMjhQVTFOVHRHblRwdG0xSlNaT25JaXJWNjhpTGk0TzA2ZFB4NG9WSzlDN2QyKytZYzFKU1VsNDh1UUp2dm5tR3luV3RQbWhRSytlSERwMENJR0JnVEEyTmhiWnUvRTF1blhyaHVEZ1lOeTVjd2ZIamgzRHBFbVRvSzZ1anB5Y0hPemF0VXRnbUNSdnFJeWhvYUhZTlZmYzNkMXg5T2hSaElXRlllSENoWHc5TGxGUlVYajE2aFdBeW1FU2I5NjhZWklSdUxtNVljV0tGUUxEUi9UMTliRnIxeTRzV2JJRTkrN2RnNGVIQjlxMWF3Y2RIUjNrNXVZaUl5TURoWVdGbUROblRwTUo5RFExTmJGanh3Nko1NFMwRkZwYVd0aTllemU4dkx4dy9mcDFYTDkrSGFhbXBsQlRVME4yZGphVGd0N0d4Z1pidG14cDhzRkNWYnhoMFNvcUtpS0g4WFhvMEFFV0ZoWklURXhFVEV3TTgza1BDQWhBZG5ZMkpreVlnSTRkT3pMbDU4MmJoN0N3TUZ5K2ZCbWpSbzJDdmIyOTBPTXFLU2t4QVdKMThmSHh1SExsQ3JwMDZTS3lqQ2p5OHZKWXZYbzF6TTNObS9UZktpMHRqVWwwVWx4Y3pBeUZCQUJyYTJ0czJMQkI1TnFQWDNMTkUyZk9uRGtJQ3d0RGFHZ28zTjNkMGExYk42U2xwV0h0MnJVd056ZUhwYVVseXNyS0VCY1hoOVRVVkxSdDJ4WS8vL3p6MTd6OVJvZlg4OTJ2WHorUnZab3VMaTc0L2ZmZmNmUG1UZVRtNWtKTlRRMnZYcjNDbmoxN29LQ2d3TmNqcnFPamcxbXpabUhuenAzNDlkZGZtV1JHd2xoYVdvcGNBdWJRb1VQNDU1OS9NSExrU0xpNnV2THRHenQyTEJZdFdsVGpPcmZTY08zYU5YQTRIQXdlUEJoSlNVbDg4NlNmUFh1R0RoMDZJQ1FrUk9oemUvVG9BUzB0TGVUazVDQTdPeHVabVprd056ZEhWbFlXZ01vRVVVcEtTaWdvS01DeVpjdHc5KzVkZUh0N1k4U0lFWmc4ZVRMbXpwMkxuVHQzd3NEQW9NWjZscGVYTThtNlNrcEtBRlRPQStZMTlFdExTOEhsY3ZrU2V0Vm1zZm12ellZdExULzk5QlBNemMyYjVORDMycENUazBOZ1lDQ1dMbDJLUjQ4ZVllSENoVkJYVjBmNzl1MVJWbGFHOVBSMDVPVGtvRnUzYmhUbzFURUs5T3BZZm40K05tN2NpTEN3TUppYW1tTG56cDFmM1VWZFVsSWljakszcXFvcWRIUjB3R2F6SVNjbkJ6azVPZmo0K01EZDNSMGVIaDdNQmJqNjJubWlkT2pRQVphV2xraElTT0JyakFKQVJrWUdzK2FMa3BJUzlQVDA0T3pzakRGanh2QTFVS3V6c0xCQWNIQXd6cHc1ZzZpb0tMeDgrUkx2MzcrSHVybzZURTFONGVqb0NIZDM5MXI5VHFSSlZWV1ZnandSek16TWNPYk1HUVFIQitPdnYvN0N5NWN2OGViTkc2aXBxYUZ2Mzc1d2NYR0JpNHRMczV1TXpSc1c3ZVRrSkxiaDcrYm1oc1RFUklTRWhNRFIwUkV4TVRFSURRMUZtelp0QkJaR1YxWldocWVuSjlhdFc0ZjE2OWZqeElrVERUb1BoODFtTjR0Rm5nc0xDeEVUVTVuWnRsV3JWdERVMUlTTGl3dWNuWjNoNk9nb05sSEdsMTd6UkZGU1VzTENoUXZ4eXkrL1lOMjZkVGh4NGdUNjlPbURTWk1tSVNZbUJsZXVYRUY1ZVRrTURBd3djK1pNVEpzMnJWNHowMG9ENzd1SXQ4NmtNT3JxNm5CMGRFUlVWQlRDdzhQaDRlR0JOV3ZXb0xTMEZKNmVuZ0s5U045Kyt5M09ueitQMk5oWVhMeDRzY1loaGJYVm1OYUNyZTdzMmJNd05EUkU1ODZkc1cvZlB2ejU1NThBS2dPcnNySXl2SHo1a2hrdVg5MkdEUnVRbTV2TGw1eHAyYkpsek04ZUhoNXdkWFdGbjU4ZjB0TFNNSFBtVEtic2xpMWJNRy9lUEh6MzNYZFl1WElsMC9QSzRYQlFYbDdPSEtPOHZCd2xKU1d3c0xCQVFFQUFnTXBnZituU3BkaThlVE56TS9uTW1UUDQzLy8reDVTcFNVbEpDWk05R0toTWtwYWJtNHQ1OCtieGxSczBhRkN0MTFoc1NJMzVzMVhYMU5YVkVSUVVoQ3RYcnVEeTVjdUlqNDlIZkh3OGxKV1ZvYVdsaFdIRGhrazBmNW5VRGdWNmRTZ3pNeE5UcDA1RlZsWVdCZzBhaEZXclZuM1Y1RmxlYXZQTGx5OHo2YnNmUEhpQWxKUVV4TVhGNGNHREI4akt5b0t1cmk0V0xGaUFDUk1tSUM4dkQwZU9ITUhaczJkeDlPaFI5TzNiRjdObXpZS2ZueC84L1B3a2V0MGpSNDd3UFhaMmRoYklqRlpiaW9xS21EcDFLcVpPbmZwVnh5RzFvNldsaGRqWVdJbktCZ2NIZjlYemVSUVVGREI1OG1TSk1qczJGN3hoMGVJYXI3ejl2SjZLOVBSMEpySFNva1dMaERib1I0OGVqZURnWUNRa0pPRGd3WU9ZUFh0MjNWZSttZnFTenk3UDExenphcnJXdXJtNXdjM05qWG1zcTZzck1CZXN1ZnJ3NFFQdTNyMExCUVdGR2hNeWpCbzFDbEZSVVFnTkRRV1h5OFhqeDQ5aGFHZ285RHRFWGw0ZVAvendBN3k5dmZINzc3L0QwZEh4aTViTGFHb1NFaElRSHgvUC9FNW16cHpKSkgzYnVYTW45dTNiaC9Qbno0c2RzbDFXVm9iUTBGQUVCQVNnb0tBQUsxZXVCRkM1ZE1qaHc0ZVo0L1hyMXc4OWUvYkVnd2NQbU9mT25qMGJPM2Jzd0pJbFN6Qm8wQ0RNbWpVTFY2NWN3Y0dEQjVreU8zYnN3STRkTzZDbXBvYUlpQWg4L3Z3WmVucDY4UEx5UW41K1BuT2pwVU9IRHBnN2R5NlRqSWZYMjN2eDRrVlVWRlFnSVNFQjVlWGxUTytrbVprWmsrMFpBRE02cU9xMmlJZ0ltSmlZZk9Gdmw0anpwZGRYRm91RlljT0dDZVNRSVBXSEFyMDZwS09qQXljbkoxaGJXOWZZY3lhSnAwK2ZJanc4SE1yS3lzemQvcENRRUZ5NmRBbDZlbnB3ZEhURXdJRUQwYnQzYnliSmlaYVdGaFl2WG93Wk0yYmd5SkVqT0hIaUJOL2ROVUpJM1JNV0pBdWpycTdPWkw0RmdFdVhMb2t0THlNakkzRGpwVGF2WjJWbDljWEJEaUYxVFZ0Ym15OVFFTWZSMFpIdnMxdFRKdWlCQXdjS2ZOWnJFN0JQbXpZTjA2Wk5rNmhzWThIcnZSTTI3Ty8rL2Zzd05qYXVjVjZ1bkp3YzlQWDFrWkNRZ0crLy9SYUxGaTJDbjU4ZlNrdExFUkVSZ2Q2OWU4UER3d00vL3ZpajBMK2RsNWNYOHZMeXNILy9mdlRwMHdjalI0NkVqWTBObmo5L2psMjdkc0hOelEwREJneUF2THc4YnR5NHdUZUVYTmlTUFpzMmJRSlFtY2lsZGV2V1dMOStQY3JMeTFGUlVZSHk4bkw4K3V1dkFJQzVjK2N5UVNsUU9RUXlMaTZPYjl1ZE80MXo3VTVDR2hJRmVuWE14OGRINHJMWHJsMFR1My9kdW5VQ1diUisrT0VITEZxMHFNYWxDdFRVMU9EcDZZbVpNMmMyKzdIZmhCQkNTRXVTa0pDQXFLZ281dkhMbHkrWk5TR0J5dm01MXRiV0l1Zm44Ymk0dUNBdExRMFpHUm5vMjdjdkFnTURVVlJVaEQ1OSt1RGd3WVBNOEcxUjJTNEI0TkdqUjlEVjFjWG8wYU1CVkNhVGV2TGtDZlB6b0VHREFBQlhyMTRGVUprRldOUXc5TnUzYi9PMWUzaXZ1My8vZnJGWk44dkt5cHIwWEdKQzZnc0ZlazFNVFNtNXE2TWdqeEJDQ0dsZUFnSUN3R2F6d2VGd0FGUk82K0Qxa1BIbXlTVWxKWW1jbjhmVHYzOS9SRWRIdzhqSVNHQzVsSXFLQ29IaDZGcGFXamh5NUFqS3lzcFFVVkdCVnExYUlUUTBGRGs1T1V5Z0Ivd1gxR1ZrWkFnc2FKK2FtaW95ME9NbGdxbXQ0dUppQ3ZRSUVZSUNQVUlJSVlTUUp1TENoUXQ0K1BBaFpzK2VqYjE3OXdLb1RKekNXenJDMTljWDBkSFJ1SHIxcWtUQno3VnIxNFF1Q1ZOYVdvb1BIejVneXBRcFlMRlllUDM2TlJJVEV3RlVya0dabkp3c2RQaGxYRndjM3I5L2o5YXRXK1B1M2JzNGQrNGMvdmUvL3pIN2hhMzF5Y1BMeUZsYmVYbDV6UzV4RVNGMWdRSTlRZ2doaEpBbTRzV0xGK2pVcVJObXpKakJCSG84UlVWRnVISGpCZ1lQSGl4UmtGZGVYbzZuVDU4aVB6OGZjWEZ4S0NzclEyQmdJUGJ2Mzg4RWpyeDFQNjlldmNvRWV1SWNPblFJRGc0T2VQSGlCVWFOR29YTXpFejgrT09QV0xod0lZREtRRlZVM2E1ZXZWcmpVakM1dWJrQ1UxL1MwdEtnbzZPRGMrZk9NZHVLaTR2eDh1VkxuRHQzRGhZV0ZpS1gxaUNrT2FOQWp4QkNDQ0draWZqbW0yL3d6VGZmOEsxenk1T2Ftb3JpNG1KRVJrYUt6UVBRdG0xYm5EbHpCaXdXQzNQbXpHRzJQMzc4R09ibTVqQTBOSVM4dkR5QS94WTI1eTAxSXM3ejU4L3gxMTkvWWUzYXRVeHYzNUlsU3pCeDRrUW1TQnc4ZUxESTUwdEd0Z01QQUFBSmJFbEVRVlN5SGw1bVppWisrKzAzdm0zRnhjWEl6czRXMkI0WEY0ZTR1RGpNbWpXTEFqM1NJbEdnUndnaGhCRFNSQmdhR2dJQU16K3ZLbDFkWGZqNys0dDg3c09IRHhFYUdzcXNzU3NqSTRPNWMrY3krL2Z2M3c5WFYxZjA2ZE9IeWJKcGJXME5HUmtaeU12TDQrM2J0MkxyZHZqd1lXaHBhV0hJa0NGTW9DY3JLd3NEQXdPa3BhWEIzTndjeTVjdkI1dk5Sa1ZGQldiT25JbFpzMll4YS9ZbUppYmk3Tm16WXRkYU5UYzM1MHZLRWhJU3dnd0g5ZlB6RTFqd25wQ1dqQUk5UWdnaGhKQm1RRjVlSHAwN2Q0YVptWm5BdnVqb2FHYkpoQTBiTm9nOVRuNStQZ29MQ3dHQTZUMjhldlZxalVzV21KbVp3Y3JLaXVrTnJLcG56NTQ0Y2VJRTgvamp4NDhBZ0s1ZHU4TEd4Z1lBWUdOamcyKysrVWJrOFYrL2ZvMi8vLzRiTEJZTEhoNGU0SEs1T0hIaUJEcDA2SUIyN2RwaDc5NjljSFoyWnBhY0lxU2xvMENQRUVJSUlhUVoyTDkvUC9idDI0ZVJJMGRpM3J4NTBOUFRBd0NFaDRkajVjcVZjSFIweElZTkc1aXNseDgvZnNUVnExZVJucDZPakl3TWNEZ2MrUGo0b0xpNEdMTm16UUlBekpzM0R5d1dDNTgrZmFyeDljZU9IU3MwMjdlWGx4ZHUzYm9sOURtTEZpMFN1bjM3OXUzbzJMRWo3dDI3aDF1M2JxRzR1QmhqeDQ0RkFJd2JOdzRBY09USUVTUWxKV0hWcWxVd05qYkc5T25Uc1hQblRwSEhKS1Nsb1VDUEVFSUlJYVFabURkdkh0cTJiWXMvL3ZnRDRlSGhtREJoQW5SMGRQRDc3NzlqNk5DaFdMTm1EZC9jdnR6Y1hHemZ2aDN0MjdkSCsvYnR3V0t4TUduU0pQVHYzeCtmUDM4R0FFeWVQQmtzRmd0UG5qeEJXRmdZQUVCRlJVWG9jay9LeXNwQzY3Vmt5UkxNbmoyYjczVi8vdmxuNk9ycTR1WExseGczYnB6QWtFc1ZGUlZtd1h0MWRYVzR1cnFpVjY5ZTZOV3JGelExTlJFYkc0c2RPM2FnZS9mdWNIVjFoWXlNRE1hUEg0K0RCdytpZmZ2MmZNczlFTkpTVWFCSENDR0VFTklNeU1qSVlNeVlNWEIyZHNiQmd3ZHg2TkFobEphV3d0VFVGS3RYcnhaSTRHSmlZb0xvNkdqbWNWUlVGTHAxNjRZdVhib3djL1Q2OSs4UE5wdU44dkp5SnRDYk5tMGE4NXlLaWdxd1dDeXg5VEkyTmdZQWNMbGNSRWRIWTh1V0xkRFMwc0x1M2J2eDRNRURyRnk1RWdVRkJaZy9mejcwOWZXWjV5MVpzZ1EyTmphd3NiSGhtN2QzNTg0ZExGMjZGS3FxcWxpOWVqV3p6OXZiRzgrZVBjT2FOV3Z3NHNVTGVIbDVDVTFhUTBoTElYcTJLeUdFRUVJSWFYSmF0MjZOK2ZQbjQ5U3BVL2ovN2QxUGFKVHBIY0R4WHpLVHlaZ0UzTWp1NHJaTmxFQnAyYmFvRUtRWFljWGlSUlJLTmJEVWxTNkNIdXRCeU1HYlNpOEZGOWxhRS8rQWk4VG1VTnBETWVUZ0xUM2tVQ25XYU53UzNhNEk3bVpobDZZdzJVNytUQS9xZ04zSlA5cjRUcDU4UHFlQnZKUDhCcDU1bUMrWjkzMTM3dHdaang0OWlpTkhqc1NkTzNkVy9MdW1wcWJpNGNPSGNlL2V2V2h0YlkySVoxZXp2SFhyVmd3UEQ4Zm82R2kwdDdjditQeFNxUlFqSXlOeC92ejUyTDkvZi9UMjlzYXVYYnZpK3ZYcnNYSGp4dGl6WjA4TURBekUwNmRQNDhDQkEzSDgrUEc0ZlBseVBIbnlKQTRmUGh6YnRtMnJodHpzN0d6MDkvZkhpUk1ub3JXMU5mcjcrNnRmVDQxNGRvNWlYMTlmYk4rK1BXN2N1QkdIRGgyS216ZHZ4dHpjM0lwZk42UkE2QUVBSktpam95TXVYcndZcDArZmpzbkp5WmlZbUZqMmMzTzVYQlNMeFppY25Jd3paODdFMk5oWTlWNTQ0K1BqMGR2Ykc2ZE9uWXBjTHJmb0JWVEs1WEtjUFhzMjd0NjlHd2NQSG95aG9hRTRlZkprRkl2RjZqRmJ0MjZOSzFldVJGOWZYMnpldkRsR1JrWmkwNlpOMy9oZDU4NmRpMHVYTGtWWFYxZGN2WG8xdXJxNnZuRk1XMXRiWExod0lYcDZldUx4NDhjeE9EZ1k1WEo1MmE4YlV1TC8yUUFBYTB3K240L2J0Mjh2NjloOSsvYkY3dDI3bzZXbFpkSGpSa2RIcTQ5MzdOaFJ2WTNCdFd2WFhqcnV4YjM4NXVibUZyekM1ZkR3Y1BYeDBORFFzcTZFMmQzZEhkM2QzUXYrL05peFk5SFcxaFpIang1ZDlJYnd4V0l4ZW50N1krL2V2YkZseTVhYUY0aUI5V0RkaGQ1MGFUbysrUEJpZkRRd3VQVEJKR0ZtWmlZKysreno1K2NRVkxJZXA2YlptWm40NE1QZnhrY0R2OHQ2bENUY2YvQnhSRVEwTkRRc2VlNElyMWIvMVd2eHh6L2R6SG9NYXBpZm40L1M5SFRXWXlSdmRtWW1mdE4zT1FaLy80ZXNSMW16L3ZMTGs2L3NiMzM1NVZjeFhacGVOQ3pyaVQxMmNlVnlPYjcrK3Q5UktEUkZ2WDRtL0g5YU42SFgzRnlJZkQ0WHMzTno4YmV4ZTFtUFF3WmFXalpFc2JtNDlJR3YwSXQxT1YrcFdKZXJvTG01T1JxRlh1YWFtcHFpNmZrRkVlNC8rTGdhNHRTblFxRlE4ejVvL0c4S2hhYnFmajkyZnp6cmNWaWhYR05qTkRmWDUvdkNIcnR5K2R5RzZtMUdVclp1UXErenN5UGVQL0x6ZVBqb2s2eEhJU09iMmwrTEgrOWMrQ3NoV2JBdVYwOVRQaDgvMmZQT1MrZUJrSTAzMzNnOWZ2SGV1M0gvd2QrekhvVmxhSDl0WS96b0IyOW5QVVp5dnZYV1cvYjdOV3hMeDNlaXM3TWo2ekZxc3NldTNKdHZ2QjV2Zi85N1dZK3g2dFpONkxXMXRzWjc3L2E0OHRJNjF0alkrTkxsbWV1QmRibDZHaG9hbG5WT0NLdXZXQ3hHejg5K2FwMnZFZlc0VjZhZ3BXV0QvWDROeStWeWRYc3FnRDEyNWRiTFByZHVRaS9pMlFjLzkxT2gzbGlYckFmV09YZ2ZzSHFzTFdwSlAyVUJBQURXR2FFSEFBQ1FHS0VIQUFDUUdLRUhBQUNRR0tFSEFBQ1FHS0VIQUFDUUdLRUhBQUNRR0tFSEFBQ1FHS0VIQUFDUUdLRUhBQUNRR0tFSEFBQ1FHS0VIQUFDUUdLRUhBQUNRR0tFSEFBQ1FHS0VIQUFDUUdLRUhBQUNRR0tFSEFBQ1FHS0VIQUFDUUdLRUhBQUNRR0tFSEFBQ1FHS0VIQUFDUUdLRUhBQUNRR0tFSEFBQ1FHS0VIQUFDUUdLRUhBQUNRR0tFSEFBQ1FHS0VIQUFDUUdLRUhBQUNRR0tFSEFBQ1FHS0VIQUFDUUdLRUhBQUNRR0tFSEFBQ1FHS0VIQUFDUUdLRUhBQUNRR0tFSEFBQ1FHS0VIQUFDUUdLRUhBQUNRR0tFSEFBQ1FHS0VIQUFDUUdLRUhBQUNRR0tFSEFBQ1FHS0VIQUFDUUdLRUhBQUNRR0tFSEFBQ1FtSHpXQXl4a2ZyNFNuMDkrRWYvNDlISFdvd0FBQU5SVW1wNSsvcWlTNlJ6L3JXNURyMVFxeGE5K2ZTNEtoVUxXb3dBQUFOUTBOZld2ckVlb3FlNUNyNXlMcjVvcjhVV2xNdDgyOWMrcHJNY0JBQUJZUXNQOGZLWHlOQ1ltWnJLZTVJV0dyQWVvb2FuenV6OThwekdYLzNiV2d3QUFBQ3lsVXBtYmFXek0vL21UOGI5K212VXNBQUFBQUFBQUFBQUFBQUFBQUFBQUFBQUFBQUFBQUFBQUFBQUFBQUFBQUFBQUFBQUFBQUFBQUFBQUFBQUFBQUFBQUFBQUFBQUFBQUFBQUFBQUFBQUFBQUFBQUFBQUFBQUFBQUFBQUFBQUFBQUFBQUFBQUFBQUFBQUFBQUFBQUFBQUFBQUFBQUFBQUFBQUFBQUFBQUFBQUFBQUFBQUFBQUFBd0tMK0F4eDVIcGJ6Wi93ckFBQUFBRWxGVGtTdVFtQ0MiLAoJIlRoZW1lIiA6ICIiLAoJIlR5cGUiIDogImZsb3ciLAoJIlVzZXJJZCIgOiAiNzU3MDM3MTU2IiwKCSJWZXJzaW9uIiA6ICIxMzIiCn0K"/>
    </extobj>
  </extobjs>
</s:customData>
</file>

<file path=customXml/itemProps120.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10142</Words>
  <Application>WPS 演示</Application>
  <PresentationFormat>宽屏</PresentationFormat>
  <Paragraphs>587</Paragraphs>
  <Slides>37</Slides>
  <Notes>2</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37</vt:i4>
      </vt:variant>
    </vt:vector>
  </HeadingPairs>
  <TitlesOfParts>
    <vt:vector size="54" baseType="lpstr">
      <vt:lpstr>Arial</vt:lpstr>
      <vt:lpstr>宋体</vt:lpstr>
      <vt:lpstr>Wingdings</vt:lpstr>
      <vt:lpstr>Wingdings</vt:lpstr>
      <vt:lpstr>Times New Roman</vt:lpstr>
      <vt:lpstr>微软雅黑</vt:lpstr>
      <vt:lpstr>Times New Roman Regular</vt:lpstr>
      <vt:lpstr>Times New Roman Bold</vt:lpstr>
      <vt:lpstr>汉仪书宋二KW</vt:lpstr>
      <vt:lpstr>Times New Roman</vt:lpstr>
      <vt:lpstr>汉仪旗黑</vt:lpstr>
      <vt:lpstr>宋体</vt:lpstr>
      <vt:lpstr>Arial Unicode MS</vt:lpstr>
      <vt:lpstr>Calibri</vt:lpstr>
      <vt:lpstr>Helvetica Neue</vt:lpstr>
      <vt:lpstr>微软雅黑</vt:lpstr>
      <vt:lpstr>WPS</vt:lpstr>
      <vt:lpstr>PowerPoint 演示文稿</vt:lpstr>
      <vt:lpstr>个人简介</vt:lpstr>
      <vt:lpstr>目录</vt:lpstr>
      <vt:lpstr>PowerPoint 演示文稿</vt:lpstr>
      <vt:lpstr>System on Chip(SoC)的研究动机</vt:lpstr>
      <vt:lpstr>指令集架构Instruction Set Architecture (ISA)</vt:lpstr>
      <vt:lpstr>PowerPoint 演示文稿</vt:lpstr>
      <vt:lpstr>Risc-V的优势</vt:lpstr>
      <vt:lpstr>Risc-V的发展现状</vt:lpstr>
      <vt:lpstr>Risc-V SoC在高能物理领域最大挑战：抗辐照设计</vt:lpstr>
      <vt:lpstr>Risc-V SoC在高能物理领域面临的挑战：抗辐照设计</vt:lpstr>
      <vt:lpstr>Risc-V SoC实例1：混合像素探测器的片上校准</vt:lpstr>
      <vt:lpstr>Risc-V SoC实例2：像素探测器的片上微处理器</vt:lpstr>
      <vt:lpstr>Risc-V SoC实例3:径迹探测器ASIC--Picopix</vt:lpstr>
      <vt:lpstr>Risc-V SoC实例4：xTern三元神经网络加速推理</vt:lpstr>
      <vt:lpstr>Risc-V SoC实例5：密码算法专用加速器</vt:lpstr>
      <vt:lpstr>PowerPoint 演示文稿</vt:lpstr>
      <vt:lpstr>基于Risc-V的读出测试板</vt:lpstr>
      <vt:lpstr>读出测试板：软核—Tiny Riscv</vt:lpstr>
      <vt:lpstr>PowerPoint 演示文稿</vt:lpstr>
      <vt:lpstr>读出测试板：PLL动态配置时钟</vt:lpstr>
      <vt:lpstr>读出测试板：UDP传输模块</vt:lpstr>
      <vt:lpstr>读出测试板：上位机</vt:lpstr>
      <vt:lpstr>读出测试板：上板验证</vt:lpstr>
      <vt:lpstr>PowerPoint 演示文稿</vt:lpstr>
      <vt:lpstr>PowerPoint 演示文稿</vt:lpstr>
      <vt:lpstr>PowerPoint 演示文稿</vt:lpstr>
      <vt:lpstr>集成于ASIC的Risc-V MCU：Pico</vt:lpstr>
      <vt:lpstr>集成于ASIC的Risc-V MCU：数字IC开发工具—OpenLANE</vt:lpstr>
      <vt:lpstr>PowerPoint 演示文稿</vt:lpstr>
      <vt:lpstr>总结</vt:lpstr>
      <vt:lpstr>PowerPoint 演示文稿</vt:lpstr>
      <vt:lpstr>PowerPoint 演示文稿</vt:lpstr>
      <vt:lpstr>FMC（FPGA Mezzanine Card）</vt:lpstr>
      <vt:lpstr>PowerPoint 演示文稿</vt:lpstr>
      <vt:lpstr>通用科学AI--AlphaEvolve</vt:lpstr>
      <vt:lpstr>HLS4ML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7I</cp:lastModifiedBy>
  <cp:revision>499</cp:revision>
  <dcterms:created xsi:type="dcterms:W3CDTF">2025-05-16T01:25:00Z</dcterms:created>
  <dcterms:modified xsi:type="dcterms:W3CDTF">2025-05-16T01:25:00Z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2052-6.5.2.8766</vt:lpwstr>
  </property>
  <property fmtid="{D5CDD505-2E9C-101B-9397-08002B2CF9AE}" pid="3" name="ICV">
    <vt:lpwstr>442D995DA9FA0AFFCA912668BE05754F_43</vt:lpwstr>
  </property>
</Properties>
</file>