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942" r:id="rId2"/>
    <p:sldId id="1568" r:id="rId3"/>
    <p:sldId id="1561" r:id="rId4"/>
    <p:sldId id="1124" r:id="rId5"/>
    <p:sldId id="1126" r:id="rId6"/>
    <p:sldId id="328" r:id="rId7"/>
    <p:sldId id="1128" r:id="rId8"/>
    <p:sldId id="1610" r:id="rId9"/>
    <p:sldId id="1567" r:id="rId10"/>
    <p:sldId id="1565" r:id="rId11"/>
    <p:sldId id="1570" r:id="rId12"/>
    <p:sldId id="1589" r:id="rId13"/>
    <p:sldId id="1607" r:id="rId14"/>
    <p:sldId id="1612" r:id="rId15"/>
    <p:sldId id="1598" r:id="rId16"/>
    <p:sldId id="463" r:id="rId17"/>
    <p:sldId id="1606" r:id="rId18"/>
    <p:sldId id="1581" r:id="rId19"/>
    <p:sldId id="458" r:id="rId20"/>
    <p:sldId id="1600" r:id="rId21"/>
    <p:sldId id="1575" r:id="rId22"/>
  </p:sldIdLst>
  <p:sldSz cx="10799763" cy="7199313"/>
  <p:notesSz cx="6858000" cy="9144000"/>
  <p:defaultTextStyle>
    <a:defPPr>
      <a:defRPr lang="zh-CN"/>
    </a:defPPr>
    <a:lvl1pPr marL="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1pPr>
    <a:lvl2pPr marL="514232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2pPr>
    <a:lvl3pPr marL="1028463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3pPr>
    <a:lvl4pPr marL="1542695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4pPr>
    <a:lvl5pPr marL="2056925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5pPr>
    <a:lvl6pPr marL="2571157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6pPr>
    <a:lvl7pPr marL="3085388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7pPr>
    <a:lvl8pPr marL="359962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8pPr>
    <a:lvl9pPr marL="4113850" algn="l" defTabSz="1028463" rtl="0" eaLnBrk="1" latinLnBrk="0" hangingPunct="1">
      <a:defRPr sz="202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DFA9CCF5-8293-407E-A19D-063C2C2F5DBC}">
          <p14:sldIdLst>
            <p14:sldId id="942"/>
            <p14:sldId id="1568"/>
            <p14:sldId id="1561"/>
            <p14:sldId id="1124"/>
            <p14:sldId id="1126"/>
            <p14:sldId id="328"/>
            <p14:sldId id="1128"/>
            <p14:sldId id="1610"/>
            <p14:sldId id="1567"/>
            <p14:sldId id="1565"/>
            <p14:sldId id="1570"/>
            <p14:sldId id="1589"/>
            <p14:sldId id="1607"/>
            <p14:sldId id="1612"/>
            <p14:sldId id="1598"/>
            <p14:sldId id="463"/>
            <p14:sldId id="1606"/>
            <p14:sldId id="1581"/>
            <p14:sldId id="458"/>
            <p14:sldId id="1600"/>
            <p14:sldId id="15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o Guimaraes da Costa" initials="JG" lastIdx="2" clrIdx="0">
    <p:extLst>
      <p:ext uri="{19B8F6BF-5375-455C-9EA6-DF929625EA0E}">
        <p15:presenceInfo xmlns:p15="http://schemas.microsoft.com/office/powerpoint/2012/main" userId="00db3978e1daeb1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213457"/>
    <a:srgbClr val="1A59B0"/>
    <a:srgbClr val="0147A7"/>
    <a:srgbClr val="DFAE59"/>
    <a:srgbClr val="5D6683"/>
    <a:srgbClr val="CCECFF"/>
    <a:srgbClr val="0B1739"/>
    <a:srgbClr val="000000"/>
    <a:srgbClr val="8F5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主题样式 2 - 强调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1" autoAdjust="0"/>
    <p:restoredTop sz="95853" autoAdjust="0"/>
  </p:normalViewPr>
  <p:slideViewPr>
    <p:cSldViewPr>
      <p:cViewPr varScale="1">
        <p:scale>
          <a:sx n="105" d="100"/>
          <a:sy n="105" d="100"/>
        </p:scale>
        <p:origin x="1320" y="184"/>
      </p:cViewPr>
      <p:guideLst>
        <p:guide orient="horz" pos="2268"/>
        <p:guide pos="3402"/>
      </p:guideLst>
    </p:cSldViewPr>
  </p:slideViewPr>
  <p:outlineViewPr>
    <p:cViewPr>
      <p:scale>
        <a:sx n="33" d="100"/>
        <a:sy n="33" d="100"/>
      </p:scale>
      <p:origin x="0" y="-7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94"/>
    </p:cViewPr>
  </p:sorterViewPr>
  <p:notesViewPr>
    <p:cSldViewPr>
      <p:cViewPr varScale="1">
        <p:scale>
          <a:sx n="85" d="100"/>
          <a:sy n="85" d="100"/>
        </p:scale>
        <p:origin x="392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E8299-5851-48F8-A93D-0C9C70F52B9F}" type="datetimeFigureOut">
              <a:rPr lang="zh-CN" altLang="en-US" smtClean="0"/>
              <a:t>2025/5/21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6FB17-EE8E-4505-A893-B2008129B3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9279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36417-7B58-450F-BECC-B036CFC93360}" type="datetimeFigureOut">
              <a:rPr lang="zh-CN" altLang="en-US" smtClean="0"/>
              <a:pPr/>
              <a:t>2025/5/21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57250" y="685800"/>
            <a:ext cx="51435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CAE43-ACC3-46A2-B54E-1BDE2F67173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77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514232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1028463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542695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2056925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2571157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3085388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359962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4113850" algn="l" defTabSz="102846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284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effectLst/>
              </a:rPr>
              <a:t>重点报告内容：（</a:t>
            </a:r>
            <a:r>
              <a:rPr lang="en-US" altLang="zh-CN" dirty="0">
                <a:effectLst/>
              </a:rPr>
              <a:t>1</a:t>
            </a:r>
            <a:r>
              <a:rPr lang="zh-CN" altLang="en-US" dirty="0">
                <a:effectLst/>
              </a:rPr>
              <a:t>）未来</a:t>
            </a:r>
            <a:r>
              <a:rPr lang="en-US" altLang="zh-CN" dirty="0">
                <a:effectLst/>
              </a:rPr>
              <a:t>5</a:t>
            </a:r>
            <a:r>
              <a:rPr lang="zh-CN" altLang="en-US" dirty="0">
                <a:effectLst/>
              </a:rPr>
              <a:t>年拟开展的研究工作，包括主要研究方向、关键科学问题与研究内容；（</a:t>
            </a:r>
            <a:r>
              <a:rPr lang="en-US" altLang="zh-CN" dirty="0">
                <a:effectLst/>
              </a:rPr>
              <a:t>2</a:t>
            </a:r>
            <a:r>
              <a:rPr lang="zh-CN" altLang="en-US" dirty="0">
                <a:effectLst/>
              </a:rPr>
              <a:t>）研究方案，包括骨干成员之间的分工及合作方式、学科交叉融合研究计划、年度工作计划与目标等；（</a:t>
            </a:r>
            <a:r>
              <a:rPr lang="en-US" altLang="zh-CN" dirty="0">
                <a:effectLst/>
              </a:rPr>
              <a:t>3</a:t>
            </a:r>
            <a:r>
              <a:rPr lang="zh-CN" altLang="en-US" dirty="0">
                <a:effectLst/>
              </a:rPr>
              <a:t>）五年预期目标和可能取得的重大突破等。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714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606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331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0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CAE43-ACC3-46A2-B54E-1BDE2F67173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36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72769" y="5361833"/>
            <a:ext cx="7559834" cy="1034719"/>
          </a:xfrm>
        </p:spPr>
        <p:txBody>
          <a:bodyPr/>
          <a:lstStyle>
            <a:lvl1pPr marL="0" indent="0" algn="ctr">
              <a:buNone/>
              <a:defRPr/>
            </a:lvl1pPr>
            <a:lvl2pPr marL="479987" indent="0" algn="ctr">
              <a:buNone/>
              <a:defRPr/>
            </a:lvl2pPr>
            <a:lvl3pPr marL="959975" indent="0" algn="ctr">
              <a:buNone/>
              <a:defRPr/>
            </a:lvl3pPr>
            <a:lvl4pPr marL="1439962" indent="0" algn="ctr">
              <a:buNone/>
              <a:defRPr/>
            </a:lvl4pPr>
            <a:lvl5pPr marL="1919950" indent="0" algn="ctr">
              <a:buNone/>
              <a:defRPr/>
            </a:lvl5pPr>
            <a:lvl6pPr marL="2399937" indent="0" algn="ctr">
              <a:buNone/>
              <a:defRPr/>
            </a:lvl6pPr>
            <a:lvl7pPr marL="2879925" indent="0" algn="ctr">
              <a:buNone/>
              <a:defRPr/>
            </a:lvl7pPr>
            <a:lvl8pPr marL="3359912" indent="0" algn="ctr">
              <a:buNone/>
              <a:defRPr/>
            </a:lvl8pPr>
            <a:lvl9pPr marL="38399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158" y="1149370"/>
            <a:ext cx="9950493" cy="1543186"/>
          </a:xfrm>
        </p:spPr>
        <p:txBody>
          <a:bodyPr/>
          <a:lstStyle>
            <a:lvl1pPr algn="ctr">
              <a:defRPr sz="5669" b="1" cap="none" spc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EEB500"/>
                </a:solidFill>
                <a:effectLst>
                  <a:outerShdw blurRad="50800" algn="tl" rotWithShape="0">
                    <a:srgbClr val="000000"/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6205" y="149961"/>
            <a:ext cx="9826400" cy="749934"/>
          </a:xfrm>
        </p:spPr>
        <p:txBody>
          <a:bodyPr/>
          <a:lstStyle>
            <a:lvl1pPr algn="l">
              <a:defRPr lang="zh-CN" altLang="en-US" sz="3359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151384"/>
            <a:ext cx="9719787" cy="5279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 txBox="1">
            <a:spLocks/>
          </p:cNvSpPr>
          <p:nvPr userDrawn="1"/>
        </p:nvSpPr>
        <p:spPr>
          <a:xfrm>
            <a:off x="10209147" y="6925693"/>
            <a:ext cx="590616" cy="27362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5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7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599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188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349857"/>
            <a:ext cx="4434659" cy="50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0"/>
          </p:nvPr>
        </p:nvSpPr>
        <p:spPr bwMode="auto">
          <a:xfrm>
            <a:off x="5825116" y="1349857"/>
            <a:ext cx="4434659" cy="508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-标题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，标题居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55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539988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89919" y="6556041"/>
            <a:ext cx="341992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39830" y="6556041"/>
            <a:ext cx="2519945" cy="499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9D1A18-FFAF-4E4E-B7F0-364A06E9EF2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64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90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拟开展研究工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8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拟开展研究工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977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支撑与保障条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29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支撑与保障条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568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空-标题无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39988" y="1223392"/>
            <a:ext cx="971978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2pPr>
              <a:defRPr sz="1890"/>
            </a:lvl2pPr>
          </a:lstStyle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514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-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 bwMode="auto">
          <a:xfrm>
            <a:off x="0" y="287288"/>
            <a:ext cx="10799763" cy="604543"/>
          </a:xfrm>
          <a:prstGeom prst="rect">
            <a:avLst/>
          </a:prstGeom>
          <a:solidFill>
            <a:srgbClr val="2134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7BAE4E3F-6FF7-481C-AE70-11460C0D7610}"/>
              </a:ext>
            </a:extLst>
          </p:cNvPr>
          <p:cNvSpPr/>
          <p:nvPr userDrawn="1"/>
        </p:nvSpPr>
        <p:spPr>
          <a:xfrm>
            <a:off x="0" y="287288"/>
            <a:ext cx="876882" cy="604543"/>
          </a:xfrm>
          <a:custGeom>
            <a:avLst/>
            <a:gdLst>
              <a:gd name="connsiteX0" fmla="*/ 0 w 1152630"/>
              <a:gd name="connsiteY0" fmla="*/ 0 h 457200"/>
              <a:gd name="connsiteX1" fmla="*/ 1152630 w 1152630"/>
              <a:gd name="connsiteY1" fmla="*/ 0 h 457200"/>
              <a:gd name="connsiteX2" fmla="*/ 864030 w 1152630"/>
              <a:gd name="connsiteY2" fmla="*/ 457200 h 457200"/>
              <a:gd name="connsiteX3" fmla="*/ 0 w 1152630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630" h="457200">
                <a:moveTo>
                  <a:pt x="0" y="0"/>
                </a:moveTo>
                <a:lnTo>
                  <a:pt x="1152630" y="0"/>
                </a:lnTo>
                <a:lnTo>
                  <a:pt x="864030" y="457200"/>
                </a:lnTo>
                <a:lnTo>
                  <a:pt x="0" y="457200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Normal"/>
              <a:ea typeface="宋体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>
            <a:lvl1pPr algn="l">
              <a:def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623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988" y="277808"/>
            <a:ext cx="9719787" cy="52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988" y="1079376"/>
            <a:ext cx="9719787" cy="53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59990" lvl="0" indent="-359990" algn="l" rtl="0" fontAlgn="base">
              <a:lnSpc>
                <a:spcPct val="120000"/>
              </a:lnSpc>
              <a:spcBef>
                <a:spcPts val="0"/>
              </a:spcBef>
              <a:spcAft>
                <a:spcPts val="63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dirty="0"/>
              <a:t>单击此处编辑母版文本样式</a:t>
            </a:r>
          </a:p>
          <a:p>
            <a:pPr marL="779979" lvl="1" indent="-299992" algn="l" rtl="0" fontAlgn="base">
              <a:lnSpc>
                <a:spcPct val="120000"/>
              </a:lnSpc>
              <a:spcBef>
                <a:spcPts val="630"/>
              </a:spcBef>
              <a:spcAft>
                <a:spcPct val="0"/>
              </a:spcAft>
              <a:buClr>
                <a:srgbClr val="00B0F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灯片编号占位符 5"/>
          <p:cNvSpPr txBox="1">
            <a:spLocks/>
          </p:cNvSpPr>
          <p:nvPr/>
        </p:nvSpPr>
        <p:spPr>
          <a:xfrm>
            <a:off x="10209147" y="6925693"/>
            <a:ext cx="590616" cy="27362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>
            <a:lvl1pPr>
              <a:defRPr/>
            </a:lvl1pPr>
          </a:lstStyle>
          <a:p>
            <a:pPr marL="0" marR="0" lvl="0" indent="0" algn="l" defTabSz="95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C5876-8388-41A3-8BE4-31463CEC1D15}" type="slidenum">
              <a:rPr kumimoji="0" lang="en-US" altLang="zh-CN" sz="147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0" marR="0" lvl="0" indent="0" algn="l" defTabSz="9599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zh-CN" sz="147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80" r:id="rId4"/>
    <p:sldLayoutId id="2147483679" r:id="rId5"/>
    <p:sldLayoutId id="2147483681" r:id="rId6"/>
    <p:sldLayoutId id="2147483682" r:id="rId7"/>
    <p:sldLayoutId id="2147483684" r:id="rId8"/>
    <p:sldLayoutId id="2147483683" r:id="rId9"/>
    <p:sldLayoutId id="2147483675" r:id="rId10"/>
    <p:sldLayoutId id="2147483664" r:id="rId11"/>
    <p:sldLayoutId id="2147483666" r:id="rId12"/>
    <p:sldLayoutId id="2147483674" r:id="rId13"/>
    <p:sldLayoutId id="2147483667" r:id="rId14"/>
    <p:sldLayoutId id="2147483673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lang="zh-CN" altLang="en-US" sz="3200" b="1" dirty="0" smtClean="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</a:defRPr>
      </a:lvl1pPr>
      <a:lvl2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5pPr>
      <a:lvl6pPr marL="479987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6pPr>
      <a:lvl7pPr marL="959975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7pPr>
      <a:lvl8pPr marL="1439962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8pPr>
      <a:lvl9pPr marL="1919950" algn="ctr" rtl="0" fontAlgn="base">
        <a:spcBef>
          <a:spcPct val="0"/>
        </a:spcBef>
        <a:spcAft>
          <a:spcPct val="0"/>
        </a:spcAft>
        <a:defRPr sz="3779" b="1">
          <a:solidFill>
            <a:srgbClr val="FF3300"/>
          </a:solidFill>
          <a:latin typeface="Arial" pitchFamily="34" charset="0"/>
          <a:ea typeface="华文新魏" pitchFamily="2" charset="-122"/>
        </a:defRPr>
      </a:lvl9pPr>
    </p:titleStyle>
    <p:bodyStyle>
      <a:lvl1pPr marL="359990" indent="-359990" algn="l" rtl="0" fontAlgn="base">
        <a:lnSpc>
          <a:spcPct val="100000"/>
        </a:lnSpc>
        <a:spcBef>
          <a:spcPct val="10000"/>
        </a:spcBef>
        <a:spcAft>
          <a:spcPct val="30000"/>
        </a:spcAft>
        <a:buClr>
          <a:srgbClr val="FFC000"/>
        </a:buClr>
        <a:buSzPct val="80000"/>
        <a:buFont typeface="Wingdings" pitchFamily="2" charset="2"/>
        <a:buChar char="n"/>
        <a:defRPr lang="zh-CN" altLang="en-US" sz="24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1pPr>
      <a:lvl2pPr marL="839979" indent="-359990" algn="l" rtl="0" fontAlgn="base">
        <a:lnSpc>
          <a:spcPct val="100000"/>
        </a:lnSpc>
        <a:spcBef>
          <a:spcPts val="630"/>
        </a:spcBef>
        <a:spcAft>
          <a:spcPct val="0"/>
        </a:spcAft>
        <a:buClr>
          <a:srgbClr val="00B050"/>
        </a:buClr>
        <a:buSzPct val="80000"/>
        <a:buFont typeface="Wingdings" panose="05000000000000000000" pitchFamily="2" charset="2"/>
        <a:buChar char="n"/>
        <a:defRPr lang="zh-CN" altLang="en-US" sz="2100" b="0" dirty="0">
          <a:solidFill>
            <a:schemeClr val="tx1"/>
          </a:solidFill>
          <a:latin typeface="Kaiti SC Regular"/>
          <a:ea typeface="微软雅黑" pitchFamily="34" charset="-122"/>
          <a:cs typeface="Kaiti SC Regular"/>
        </a:defRPr>
      </a:lvl2pPr>
      <a:lvl3pPr marL="1199969" indent="-239994" algn="l" rtl="0" fontAlgn="base">
        <a:spcBef>
          <a:spcPct val="20000"/>
        </a:spcBef>
        <a:spcAft>
          <a:spcPct val="0"/>
        </a:spcAft>
        <a:buChar char="•"/>
        <a:defRPr sz="189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3pPr>
      <a:lvl4pPr marL="1679956" indent="-239994" algn="l" rtl="0" fontAlgn="base">
        <a:spcBef>
          <a:spcPct val="20000"/>
        </a:spcBef>
        <a:spcAft>
          <a:spcPct val="0"/>
        </a:spcAft>
        <a:buChar char="–"/>
        <a:defRPr sz="168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4pPr>
      <a:lvl5pPr marL="2159945" indent="-239994" algn="l" rtl="0" fontAlgn="base">
        <a:spcBef>
          <a:spcPct val="20000"/>
        </a:spcBef>
        <a:spcAft>
          <a:spcPct val="0"/>
        </a:spcAft>
        <a:buChar char="»"/>
        <a:defRPr sz="1680">
          <a:solidFill>
            <a:schemeClr val="tx1"/>
          </a:solidFill>
          <a:latin typeface="Kaiti SC Regular"/>
          <a:ea typeface="宋体" pitchFamily="2" charset="-122"/>
          <a:cs typeface="Kaiti SC Regular"/>
        </a:defRPr>
      </a:lvl5pPr>
      <a:lvl6pPr marL="2639931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6pPr>
      <a:lvl7pPr marL="3119920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7pPr>
      <a:lvl8pPr marL="3599906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8pPr>
      <a:lvl9pPr marL="4079894" indent="-239994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79987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59975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39962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1995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399937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79925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59912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39900" algn="l" defTabSz="959975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9296"/>
            <a:ext cx="10799760" cy="7199313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A5283E80-BB61-0846-BB1D-7847AB709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33025"/>
            <a:ext cx="10799763" cy="1058284"/>
          </a:xfrm>
        </p:spPr>
        <p:txBody>
          <a:bodyPr/>
          <a:lstStyle/>
          <a:p>
            <a:r>
              <a:rPr lang="en-US" altLang="zh-CN" sz="2800" u="sng" dirty="0">
                <a:solidFill>
                  <a:schemeClr val="bg1"/>
                </a:solidFill>
                <a:latin typeface="微软雅黑" panose="020B0503020204020204" pitchFamily="34" charset="-122"/>
              </a:rPr>
              <a:t>Zhijun Liang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,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Yong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Liu</a:t>
            </a:r>
          </a:p>
          <a:p>
            <a:r>
              <a:rPr lang="en-US" altLang="zh-CN" sz="2800" dirty="0" err="1">
                <a:solidFill>
                  <a:schemeClr val="bg1"/>
                </a:solidFill>
                <a:latin typeface="微软雅黑" panose="020B0503020204020204" pitchFamily="34" charset="-122"/>
              </a:rPr>
              <a:t>liangzj@ihep.ac.cn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r>
              <a:rPr lang="en-US" altLang="zh-CN" sz="2800" dirty="0" err="1">
                <a:solidFill>
                  <a:schemeClr val="bg1"/>
                </a:solidFill>
                <a:latin typeface="微软雅黑" panose="020B0503020204020204" pitchFamily="34" charset="-122"/>
              </a:rPr>
              <a:t>liuyong@ihep.ac.cn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8FBD20-73F3-FD49-9FF3-08FB522C3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306889"/>
            <a:ext cx="10799763" cy="136065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hard </a:t>
            </a:r>
            <a:r>
              <a:rPr lang="en-US" sz="4800" dirty="0" err="1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development</a:t>
            </a:r>
            <a:br>
              <a:rPr 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zh-CN" alt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lang="zh-CN" altLang="en-US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4800" dirty="0">
                <a:ln w="11430">
                  <a:solidFill>
                    <a:srgbClr val="FFFF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calorimeter</a:t>
            </a:r>
            <a:endParaRPr lang="en-US" sz="4800" dirty="0">
              <a:ln w="11430">
                <a:solidFill>
                  <a:srgbClr val="FFFF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531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590"/>
    </mc:Choice>
    <mc:Fallback xmlns="">
      <p:transition advTm="155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49A27-8FFC-E545-82BA-9BB92406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hardness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B3781B-D1DB-DD41-9849-6253C7E31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89" y="863352"/>
            <a:ext cx="9719787" cy="5544616"/>
          </a:xfrm>
        </p:spPr>
        <p:txBody>
          <a:bodyPr/>
          <a:lstStyle/>
          <a:p>
            <a:r>
              <a:rPr kumimoji="1" lang="en-US" altLang="zh-CN" dirty="0"/>
              <a:t>After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10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r>
              <a:rPr kumimoji="1" lang="en-US" altLang="zh-CN" dirty="0"/>
              <a:t> or </a:t>
            </a:r>
            <a:r>
              <a:rPr kumimoji="1" lang="en-US" altLang="zh-CN" dirty="0">
                <a:solidFill>
                  <a:srgbClr val="FF0000"/>
                </a:solidFill>
              </a:rPr>
              <a:t>10Krad</a:t>
            </a:r>
            <a:r>
              <a:rPr kumimoji="1" lang="en-US" altLang="zh-CN" dirty="0"/>
              <a:t> dose </a:t>
            </a:r>
          </a:p>
          <a:p>
            <a:pPr lvl="1"/>
            <a:r>
              <a:rPr kumimoji="1" lang="en-US" altLang="zh-CN" sz="2400" dirty="0"/>
              <a:t>Signal gain decrease</a:t>
            </a:r>
          </a:p>
          <a:p>
            <a:pPr lvl="1"/>
            <a:r>
              <a:rPr kumimoji="1" lang="en-US" altLang="zh-CN" sz="2400" dirty="0"/>
              <a:t>Energy resolution decrease </a:t>
            </a:r>
          </a:p>
          <a:p>
            <a:pPr lvl="1"/>
            <a:r>
              <a:rPr kumimoji="1" lang="en-US" altLang="zh-CN" sz="2400" dirty="0"/>
              <a:t>Dark count increase </a:t>
            </a:r>
            <a:endParaRPr kumimoji="1" lang="zh-CN" altLang="en-US" sz="2400" dirty="0"/>
          </a:p>
          <a:p>
            <a:pPr lvl="1">
              <a:lnSpc>
                <a:spcPct val="150000"/>
              </a:lnSpc>
            </a:pPr>
            <a:endParaRPr kumimoji="1" lang="en-US" altLang="zh-CN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BF5F8C-26BF-3043-A380-5D32ED57C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577" y="4188959"/>
            <a:ext cx="4437678" cy="2881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FA4E176-9649-D542-A79C-568D17C3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6" y="3487857"/>
            <a:ext cx="5649051" cy="339771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0CC32DF-E6E6-D648-A90C-33335DA06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684" y="1295400"/>
            <a:ext cx="3838602" cy="2607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5BA745A-C92E-B540-B7FA-B6AAADD7AEBF}"/>
              </a:ext>
            </a:extLst>
          </p:cNvPr>
          <p:cNvSpPr txBox="1"/>
          <p:nvPr/>
        </p:nvSpPr>
        <p:spPr>
          <a:xfrm>
            <a:off x="-336391" y="2945240"/>
            <a:ext cx="620333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gain VS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Dose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A7A230-16EC-A143-A27F-8F57694F0E20}"/>
              </a:ext>
            </a:extLst>
          </p:cNvPr>
          <p:cNvSpPr txBox="1"/>
          <p:nvPr/>
        </p:nvSpPr>
        <p:spPr>
          <a:xfrm>
            <a:off x="5194300" y="3765176"/>
            <a:ext cx="620333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dark count VS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Fluence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1439AD5-D510-4347-9958-2EB05C898CC2}"/>
              </a:ext>
            </a:extLst>
          </p:cNvPr>
          <p:cNvSpPr txBox="1"/>
          <p:nvPr/>
        </p:nvSpPr>
        <p:spPr>
          <a:xfrm>
            <a:off x="4957189" y="791344"/>
            <a:ext cx="6203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Energy resolution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 before/after irradiation 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294"/>
    </mc:Choice>
    <mc:Fallback xmlns="">
      <p:transition advClick="0" advTm="5029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A5C4C7-F293-9440-8F7D-1BD6F3F4D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radiation hardness theory 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0F14C32-F9ED-924B-86F3-3B0CE1461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39" y="3311624"/>
            <a:ext cx="6462560" cy="38854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FBC19D-DBC4-6145-BB5F-DBF16EEB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803" y="1870303"/>
            <a:ext cx="4003630" cy="21614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D4915C-A7C4-5D44-9F9F-6AAA05974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58" y="1752145"/>
            <a:ext cx="5631051" cy="1393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D27A70E-7A5D-8C4E-877D-88A664683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328" y="4506058"/>
            <a:ext cx="2704289" cy="2161401"/>
          </a:xfrm>
          <a:prstGeom prst="rect">
            <a:avLst/>
          </a:prstGeom>
        </p:spPr>
      </p:pic>
      <p:sp>
        <p:nvSpPr>
          <p:cNvPr id="9" name="右箭头 8">
            <a:extLst>
              <a:ext uri="{FF2B5EF4-FFF2-40B4-BE49-F238E27FC236}">
                <a16:creationId xmlns:a16="http://schemas.microsoft.com/office/drawing/2014/main" id="{8D8528B1-FD57-E84E-BD82-2D78F2BCAD67}"/>
              </a:ext>
            </a:extLst>
          </p:cNvPr>
          <p:cNvSpPr/>
          <p:nvPr/>
        </p:nvSpPr>
        <p:spPr bwMode="auto">
          <a:xfrm rot="16353906" flipV="1">
            <a:off x="8331824" y="4035326"/>
            <a:ext cx="1802551" cy="24437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91" tIns="47995" rIns="95991" bIns="47995" numCol="1" rtlCol="0" anchor="t" anchorCtr="0" compatLnSpc="1">
            <a:prstTxWarp prst="textNoShape">
              <a:avLst/>
            </a:prstTxWarp>
          </a:bodyPr>
          <a:lstStyle/>
          <a:p>
            <a:pPr defTabSz="959937" fontAlgn="base">
              <a:spcBef>
                <a:spcPct val="0"/>
              </a:spcBef>
              <a:spcAft>
                <a:spcPct val="0"/>
              </a:spcAft>
            </a:pPr>
            <a:endParaRPr lang="zh-CN" altLang="en-US" sz="252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B97C8-05B8-6741-BC66-210250203327}"/>
              </a:ext>
            </a:extLst>
          </p:cNvPr>
          <p:cNvSpPr/>
          <p:nvPr/>
        </p:nvSpPr>
        <p:spPr>
          <a:xfrm>
            <a:off x="1943572" y="2951003"/>
            <a:ext cx="2491388" cy="4194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26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Acceptor</a:t>
            </a:r>
            <a:r>
              <a:rPr lang="zh-CN" altLang="en-US" sz="2126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 </a:t>
            </a:r>
            <a:r>
              <a:rPr lang="en-US" altLang="zh-CN" sz="2126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/>
              </a:rPr>
              <a:t>removal</a:t>
            </a:r>
            <a:endParaRPr lang="zh-CN" altLang="en-US" sz="2126" dirty="0">
              <a:solidFill>
                <a:srgbClr val="C00000"/>
              </a:solidFill>
            </a:endParaRPr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49FE525B-786B-9D4E-B087-EC80C54C3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830" y="863352"/>
            <a:ext cx="9719787" cy="5544616"/>
          </a:xfrm>
        </p:spPr>
        <p:txBody>
          <a:bodyPr/>
          <a:lstStyle/>
          <a:p>
            <a:r>
              <a:rPr kumimoji="1" lang="en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signal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gain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decreased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 </a:t>
            </a:r>
            <a:r>
              <a:rPr kumimoji="1" lang="zh-CN" altLang="en-US" dirty="0"/>
              <a:t>（</a:t>
            </a:r>
            <a:r>
              <a:rPr kumimoji="1" lang="en" altLang="zh-CN" dirty="0"/>
              <a:t> p+ </a:t>
            </a:r>
            <a:r>
              <a:rPr kumimoji="1" lang="en-US" altLang="zh-CN" dirty="0"/>
              <a:t>acceptor removal  </a:t>
            </a:r>
            <a:r>
              <a:rPr kumimoji="1" lang="zh-CN" altLang="en-US" dirty="0"/>
              <a:t>）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853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496"/>
    </mc:Choice>
    <mc:Fallback xmlns="">
      <p:transition advClick="0" advTm="3149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A2F91E-6440-2642-82E7-B53E849C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70" y="328201"/>
            <a:ext cx="11074232" cy="549614"/>
          </a:xfrm>
        </p:spPr>
        <p:txBody>
          <a:bodyPr/>
          <a:lstStyle/>
          <a:p>
            <a:r>
              <a:rPr kumimoji="1" lang="en-US" altLang="zh-CN" dirty="0"/>
              <a:t>Radiation hard Low Gain Avalanche Detectors (LGAD)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6BBA83-A6CC-CC4A-A818-2CD811B5D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11" y="929214"/>
            <a:ext cx="9719787" cy="5544616"/>
          </a:xfrm>
        </p:spPr>
        <p:txBody>
          <a:bodyPr/>
          <a:lstStyle/>
          <a:p>
            <a:r>
              <a:rPr kumimoji="1" lang="en-US" altLang="zh-CN" dirty="0"/>
              <a:t>IHEP developed radiation hard Low Gain Avalanche Detectors (LGAD) </a:t>
            </a:r>
            <a:endParaRPr kumimoji="1" lang="en-US" altLang="zh-CN" sz="2000" dirty="0">
              <a:solidFill>
                <a:srgbClr val="FF0000"/>
              </a:solidFill>
            </a:endParaRPr>
          </a:p>
          <a:p>
            <a:r>
              <a:rPr kumimoji="1" lang="en-US" altLang="zh-CN" dirty="0"/>
              <a:t>Developed for ATLAS high granularity timing detector </a:t>
            </a:r>
          </a:p>
          <a:p>
            <a:r>
              <a:rPr kumimoji="1" lang="en-US" altLang="zh-CN" dirty="0"/>
              <a:t>LGAD and </a:t>
            </a:r>
            <a:r>
              <a:rPr kumimoji="1" lang="en-US" altLang="zh-CN" dirty="0" err="1"/>
              <a:t>SiPM</a:t>
            </a:r>
            <a:r>
              <a:rPr kumimoji="1" lang="en-US" altLang="zh-CN" dirty="0"/>
              <a:t> has similar structure </a:t>
            </a:r>
          </a:p>
          <a:p>
            <a:pPr lvl="1"/>
            <a:r>
              <a:rPr kumimoji="1" lang="en-US" altLang="zh-CN" dirty="0"/>
              <a:t>Good foundation for radiation hard </a:t>
            </a:r>
            <a:r>
              <a:rPr kumimoji="1" lang="en-US" altLang="zh-CN" dirty="0" err="1"/>
              <a:t>SiPM</a:t>
            </a:r>
            <a:r>
              <a:rPr kumimoji="1" lang="en-US" altLang="zh-CN" dirty="0"/>
              <a:t> development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208A742-FBD2-FB4B-AAE4-159552495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56" t="703" r="681" b="-703"/>
          <a:stretch/>
        </p:blipFill>
        <p:spPr>
          <a:xfrm>
            <a:off x="4803080" y="4149365"/>
            <a:ext cx="5676046" cy="30680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6A1130-41AB-3744-9A53-BEB7938FB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492" y="1842046"/>
            <a:ext cx="3167634" cy="2030422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9C542793-8A28-3847-A411-C71097521EB9}"/>
              </a:ext>
            </a:extLst>
          </p:cNvPr>
          <p:cNvSpPr/>
          <p:nvPr/>
        </p:nvSpPr>
        <p:spPr bwMode="auto">
          <a:xfrm>
            <a:off x="7488113" y="1943472"/>
            <a:ext cx="2160240" cy="100811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17458FD-9327-1041-9001-4CBE660DD191}"/>
              </a:ext>
            </a:extLst>
          </p:cNvPr>
          <p:cNvSpPr txBox="1"/>
          <p:nvPr/>
        </p:nvSpPr>
        <p:spPr>
          <a:xfrm>
            <a:off x="6349982" y="3775236"/>
            <a:ext cx="6596742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LGAD sensor developed by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C4E6392-BA58-6F4C-7907-C5C338A33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020" y="4448769"/>
            <a:ext cx="4681813" cy="230195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1AED3C3-799E-69C4-FE25-CFF10AFE23DC}"/>
              </a:ext>
            </a:extLst>
          </p:cNvPr>
          <p:cNvSpPr txBox="1"/>
          <p:nvPr/>
        </p:nvSpPr>
        <p:spPr>
          <a:xfrm>
            <a:off x="273989" y="3775236"/>
            <a:ext cx="3928875" cy="1027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LHC ATLAS experiment</a:t>
            </a:r>
          </a:p>
          <a:p>
            <a:pPr algn="ctr"/>
            <a:r>
              <a:rPr kumimoji="1" lang="en-US" altLang="zh-CN" dirty="0">
                <a:solidFill>
                  <a:srgbClr val="FF0000"/>
                </a:solidFill>
              </a:rPr>
              <a:t>High granularity timing detector  </a:t>
            </a:r>
          </a:p>
          <a:p>
            <a:pPr algn="ctr"/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7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1473"/>
    </mc:Choice>
    <mc:Fallback xmlns="">
      <p:transition advClick="0" advTm="6147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95F6A4-2C60-7842-C28F-DA2669E7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LGAD sensor after Irradiation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C33959-0DA1-000B-0163-8B662F791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86" y="863352"/>
            <a:ext cx="12001639" cy="5544616"/>
          </a:xfrm>
        </p:spPr>
        <p:txBody>
          <a:bodyPr/>
          <a:lstStyle/>
          <a:p>
            <a:r>
              <a:rPr kumimoji="1" lang="en-US" altLang="zh-CN" sz="2000" dirty="0"/>
              <a:t>IHEP-IME LGAD with carbon-enriched doping</a:t>
            </a:r>
          </a:p>
          <a:p>
            <a:pPr lvl="1"/>
            <a:r>
              <a:rPr kumimoji="1" lang="en-US" altLang="zh-CN" sz="2000" dirty="0">
                <a:solidFill>
                  <a:srgbClr val="0070C0"/>
                </a:solidFill>
              </a:rPr>
              <a:t>Significantly lower acceptor removal ratio,  the most irradiation hard LGAD sensor by far</a:t>
            </a:r>
            <a:endParaRPr kumimoji="1" lang="en-US" altLang="zh-CN" sz="2000" dirty="0"/>
          </a:p>
          <a:p>
            <a:r>
              <a:rPr lang="en-US" altLang="zh-CN" sz="2000" dirty="0"/>
              <a:t>After  2.5×10</a:t>
            </a:r>
            <a:r>
              <a:rPr lang="en-US" altLang="zh-CN" sz="2000" baseline="30000" dirty="0"/>
              <a:t>15  </a:t>
            </a:r>
            <a:r>
              <a:rPr lang="en-US" altLang="zh-CN" sz="2000" dirty="0" err="1"/>
              <a:t>n</a:t>
            </a:r>
            <a:r>
              <a:rPr lang="en-US" altLang="zh-CN" sz="2000" baseline="-25000" dirty="0" err="1"/>
              <a:t>eq</a:t>
            </a:r>
            <a:r>
              <a:rPr lang="en-US" altLang="zh-CN" sz="2000" dirty="0"/>
              <a:t>/cm</a:t>
            </a:r>
            <a:r>
              <a:rPr lang="en-US" altLang="zh-CN" sz="2000" baseline="30000" dirty="0"/>
              <a:t>2 </a:t>
            </a:r>
            <a:r>
              <a:rPr lang="en-US" altLang="zh-CN" sz="2000" dirty="0"/>
              <a:t>, IHEP LGADs were operated at voltages below 350 V, avoid HV breakdown</a:t>
            </a:r>
          </a:p>
          <a:p>
            <a:pPr lvl="1"/>
            <a:r>
              <a:rPr lang="en-US" altLang="zh-CN" sz="2000" dirty="0"/>
              <a:t>Test beams at CERN and DESY,</a:t>
            </a:r>
            <a:r>
              <a:rPr lang="en-US" altLang="zh-CN" sz="2000" dirty="0">
                <a:solidFill>
                  <a:srgbClr val="FF0000"/>
                </a:solidFill>
              </a:rPr>
              <a:t> confirm the feasibility of  LGAD timing detector for HL-LHC</a:t>
            </a:r>
            <a:endParaRPr lang="en-US" altLang="zh-CN" sz="2000" dirty="0"/>
          </a:p>
          <a:p>
            <a:pPr lvl="1"/>
            <a:r>
              <a:rPr kumimoji="1" lang="en-US" altLang="zh-CN" sz="2000" dirty="0">
                <a:solidFill>
                  <a:srgbClr val="0070C0"/>
                </a:solidFill>
              </a:rPr>
              <a:t>IHEP made a leading contribution to radiation hard LGAD sensors </a:t>
            </a:r>
            <a:endParaRPr kumimoji="1" lang="zh-CN" alt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4CDB666-74F6-82AE-8F11-FEFAAC391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6" y="2957568"/>
            <a:ext cx="4150521" cy="415052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C2CEE70-D369-C81A-843F-ED348DB2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054" y="3311624"/>
            <a:ext cx="6119140" cy="4099426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6C994FE-2B23-E2C8-B455-24CF44A69A00}"/>
              </a:ext>
            </a:extLst>
          </p:cNvPr>
          <p:cNvSpPr txBox="1"/>
          <p:nvPr/>
        </p:nvSpPr>
        <p:spPr>
          <a:xfrm>
            <a:off x="2840919" y="4193306"/>
            <a:ext cx="1476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2E1FF3"/>
                </a:solidFill>
              </a:rPr>
              <a:t>70</a:t>
            </a:r>
            <a:r>
              <a:rPr lang="zh-CN" altLang="en-US" sz="2800" b="1" dirty="0">
                <a:solidFill>
                  <a:srgbClr val="2E1FF3"/>
                </a:solidFill>
              </a:rPr>
              <a:t> </a:t>
            </a:r>
            <a:r>
              <a:rPr lang="en-US" altLang="zh-CN" sz="2800" b="1" dirty="0" err="1">
                <a:solidFill>
                  <a:srgbClr val="2E1FF3"/>
                </a:solidFill>
              </a:rPr>
              <a:t>ps</a:t>
            </a:r>
            <a:endParaRPr lang="en-CN" sz="2800" b="1" dirty="0">
              <a:solidFill>
                <a:srgbClr val="2E1FF3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2ACF215-EF20-C5AE-F8C9-6901503BB199}"/>
              </a:ext>
            </a:extLst>
          </p:cNvPr>
          <p:cNvSpPr txBox="1"/>
          <p:nvPr/>
        </p:nvSpPr>
        <p:spPr>
          <a:xfrm>
            <a:off x="5615905" y="3599656"/>
            <a:ext cx="4824536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200" dirty="0">
                <a:solidFill>
                  <a:srgbClr val="FF0000"/>
                </a:solidFill>
              </a:rPr>
              <a:t>Acceptor Removal Ratio</a:t>
            </a:r>
          </a:p>
          <a:p>
            <a:pPr algn="ctr"/>
            <a:r>
              <a:rPr kumimoji="1" lang="en-US" altLang="zh-CN" sz="2200" dirty="0">
                <a:solidFill>
                  <a:srgbClr val="FF0000"/>
                </a:solidFill>
              </a:rPr>
              <a:t>Lower ratio, more radiation hard</a:t>
            </a:r>
            <a:endParaRPr lang="zh-CN" altLang="en-US" sz="2200" dirty="0">
              <a:solidFill>
                <a:srgbClr val="FF0000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DCA15740-1652-58D8-BC6E-7AC8C40536C3}"/>
              </a:ext>
            </a:extLst>
          </p:cNvPr>
          <p:cNvSpPr/>
          <p:nvPr/>
        </p:nvSpPr>
        <p:spPr>
          <a:xfrm>
            <a:off x="9072289" y="5629818"/>
            <a:ext cx="805285" cy="132267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626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F2AC6D-6D32-D494-9073-6031E7E84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712" y="313738"/>
            <a:ext cx="10057424" cy="549614"/>
          </a:xfrm>
        </p:spPr>
        <p:txBody>
          <a:bodyPr/>
          <a:lstStyle/>
          <a:p>
            <a:r>
              <a:rPr kumimoji="1" lang="en-US" altLang="zh-CN" dirty="0"/>
              <a:t>LGAD pre-production for ATLAS experiment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64B4D8-6B2E-CA79-D7F0-1DBD2F4F9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9" y="863352"/>
            <a:ext cx="10954966" cy="5544616"/>
          </a:xfrm>
        </p:spPr>
        <p:txBody>
          <a:bodyPr/>
          <a:lstStyle/>
          <a:p>
            <a:r>
              <a:rPr lang="en-US" altLang="zh-CN" sz="2400" dirty="0">
                <a:solidFill>
                  <a:srgbClr val="2E1FF3"/>
                </a:solidFill>
              </a:rPr>
              <a:t>IHEP-IME sensor Won CERN tendering for ATLAS timing detector 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1.7k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sensor</a:t>
            </a:r>
            <a:r>
              <a:rPr lang="zh-CN" altLang="en-US" dirty="0"/>
              <a:t> </a:t>
            </a:r>
            <a:r>
              <a:rPr lang="en-US" altLang="zh-CN" dirty="0"/>
              <a:t>fabricated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pre-production,</a:t>
            </a:r>
            <a:r>
              <a:rPr lang="zh-CN" altLang="en-US" dirty="0"/>
              <a:t> </a:t>
            </a:r>
            <a:r>
              <a:rPr lang="en-US" altLang="zh-CN" dirty="0"/>
              <a:t>PRR</a:t>
            </a:r>
            <a:r>
              <a:rPr lang="zh-CN" altLang="en-US" dirty="0"/>
              <a:t> </a:t>
            </a:r>
            <a:r>
              <a:rPr lang="en-US" altLang="zh-CN" dirty="0"/>
              <a:t>passed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July 25, 2024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Production</a:t>
            </a:r>
            <a:r>
              <a:rPr lang="zh-CN" altLang="en-US" dirty="0"/>
              <a:t> </a:t>
            </a:r>
            <a:r>
              <a:rPr lang="en-US" altLang="zh-CN" dirty="0"/>
              <a:t>contract</a:t>
            </a:r>
            <a:r>
              <a:rPr lang="zh-CN" altLang="en-US" dirty="0"/>
              <a:t> </a:t>
            </a:r>
            <a:r>
              <a:rPr lang="en-US" altLang="zh-CN" dirty="0"/>
              <a:t>signed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Feb</a:t>
            </a:r>
            <a:r>
              <a:rPr lang="zh-CN" altLang="en-US" dirty="0"/>
              <a:t> </a:t>
            </a:r>
            <a:r>
              <a:rPr lang="en-US" altLang="zh-CN" dirty="0"/>
              <a:t>2025.</a:t>
            </a:r>
          </a:p>
          <a:p>
            <a:r>
              <a:rPr lang="en-US" altLang="zh-CN" dirty="0">
                <a:solidFill>
                  <a:srgbClr val="2E1FF3"/>
                </a:solidFill>
              </a:rPr>
              <a:t>The first time that Chinese irradiation hard sensor used at LHC experiment</a:t>
            </a: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8" name="文本框 5">
            <a:extLst>
              <a:ext uri="{FF2B5EF4-FFF2-40B4-BE49-F238E27FC236}">
                <a16:creationId xmlns:a16="http://schemas.microsoft.com/office/drawing/2014/main" id="{9B3FA7B2-7C2B-76A8-3A71-15E5249634EE}"/>
              </a:ext>
            </a:extLst>
          </p:cNvPr>
          <p:cNvSpPr txBox="1"/>
          <p:nvPr/>
        </p:nvSpPr>
        <p:spPr>
          <a:xfrm>
            <a:off x="4967833" y="2720332"/>
            <a:ext cx="5394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Pre-production LGAD sensors from China </a:t>
            </a:r>
            <a:endParaRPr lang="zh-CN" altLang="en-US" dirty="0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0E1DAA42-A24F-8250-7375-23FEEB366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39"/>
          <a:stretch/>
        </p:blipFill>
        <p:spPr>
          <a:xfrm>
            <a:off x="-30495" y="3311624"/>
            <a:ext cx="4630692" cy="34515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D514C8-9CD7-C509-6CAC-11D3FF28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0" t="39484"/>
          <a:stretch/>
        </p:blipFill>
        <p:spPr>
          <a:xfrm>
            <a:off x="4600197" y="3260218"/>
            <a:ext cx="5423380" cy="350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B9F1EE-2002-35B5-EA78-91946757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dark count after irradiation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B98EE7-44EB-AE67-BA10-06826B302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139" y="1008116"/>
            <a:ext cx="11180237" cy="5544616"/>
          </a:xfrm>
        </p:spPr>
        <p:txBody>
          <a:bodyPr/>
          <a:lstStyle/>
          <a:p>
            <a:r>
              <a:rPr kumimoji="1" lang="en-US" altLang="zh-CN" dirty="0"/>
              <a:t>Bulk damage after irradiation </a:t>
            </a:r>
            <a:r>
              <a:rPr kumimoji="1" lang="en-US" altLang="zh-CN" dirty="0">
                <a:sym typeface="Wingdings" pitchFamily="2" charset="2"/>
              </a:rPr>
              <a:t> dark count increased</a:t>
            </a:r>
          </a:p>
          <a:p>
            <a:r>
              <a:rPr kumimoji="1" lang="en-US" altLang="zh-CN" dirty="0">
                <a:sym typeface="Wingdings" pitchFamily="2" charset="2"/>
              </a:rPr>
              <a:t>Potential Solution: </a:t>
            </a:r>
          </a:p>
          <a:p>
            <a:pPr lvl="1"/>
            <a:r>
              <a:rPr kumimoji="1" lang="en-US" altLang="zh-CN" sz="2400" dirty="0">
                <a:solidFill>
                  <a:srgbClr val="0070C0"/>
                </a:solidFill>
                <a:sym typeface="Wingdings" pitchFamily="2" charset="2"/>
              </a:rPr>
              <a:t>Design a special wafer to isolate the dark current from bulk damage </a:t>
            </a:r>
            <a:endParaRPr kumimoji="1" lang="en-US" altLang="zh-CN" sz="2400" dirty="0">
              <a:solidFill>
                <a:srgbClr val="0070C0"/>
              </a:solidFill>
            </a:endParaRPr>
          </a:p>
          <a:p>
            <a:pPr lvl="1"/>
            <a:endParaRPr kumimoji="1" lang="en-US" altLang="zh-CN" sz="2400" dirty="0"/>
          </a:p>
          <a:p>
            <a:endParaRPr kumimoji="1" lang="en-US" altLang="zh-CN" sz="2400" dirty="0"/>
          </a:p>
          <a:p>
            <a:endParaRPr kumimoji="1" lang="en-US" altLang="zh-CN" sz="2400" dirty="0"/>
          </a:p>
          <a:p>
            <a:pPr marL="479989" lvl="1" indent="0">
              <a:buNone/>
            </a:pPr>
            <a:endParaRPr kumimoji="1" lang="zh-CN" altLang="en-US" sz="2400" dirty="0"/>
          </a:p>
        </p:txBody>
      </p:sp>
      <p:pic>
        <p:nvPicPr>
          <p:cNvPr id="5" name="图片 4" descr="SOI-5">
            <a:extLst>
              <a:ext uri="{FF2B5EF4-FFF2-40B4-BE49-F238E27FC236}">
                <a16:creationId xmlns:a16="http://schemas.microsoft.com/office/drawing/2014/main" id="{16E8D5F9-22D2-8248-5495-B75DDC9AC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821" y="3233635"/>
            <a:ext cx="4930259" cy="31021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7E2506C-6D37-99E6-C945-8E589B75CADF}"/>
              </a:ext>
            </a:extLst>
          </p:cNvPr>
          <p:cNvSpPr txBox="1"/>
          <p:nvPr/>
        </p:nvSpPr>
        <p:spPr>
          <a:xfrm>
            <a:off x="1655465" y="4784701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kumimoji="1" lang="en-US" altLang="zh-CN" sz="2000" dirty="0">
                <a:solidFill>
                  <a:srgbClr val="FF0000"/>
                </a:solidFill>
              </a:rPr>
              <a:t>Special wafer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805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E3D46F0-35C3-4B36-A248-218E504DE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44" y="4033075"/>
            <a:ext cx="2285076" cy="22395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5AF378E-692E-4BF0-AB82-0A9D4AF24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95" y="3958649"/>
            <a:ext cx="2624176" cy="249567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5B3243C-743E-4346-A1CF-C219B78A9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0" y="3916461"/>
            <a:ext cx="3213914" cy="258637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7B26853-77CD-460D-A7B0-C1AB41E9C656}"/>
              </a:ext>
            </a:extLst>
          </p:cNvPr>
          <p:cNvSpPr/>
          <p:nvPr/>
        </p:nvSpPr>
        <p:spPr>
          <a:xfrm>
            <a:off x="1861853" y="4840687"/>
            <a:ext cx="599049" cy="6243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2360874-B9A9-4BFE-AAC8-5CC7AC8BC383}"/>
              </a:ext>
            </a:extLst>
          </p:cNvPr>
          <p:cNvCxnSpPr>
            <a:cxnSpLocks/>
          </p:cNvCxnSpPr>
          <p:nvPr/>
        </p:nvCxnSpPr>
        <p:spPr>
          <a:xfrm flipV="1">
            <a:off x="2454532" y="3958648"/>
            <a:ext cx="1380163" cy="8820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3F33FB9D-AD5D-406F-8928-F0681D6D86CF}"/>
              </a:ext>
            </a:extLst>
          </p:cNvPr>
          <p:cNvCxnSpPr>
            <a:cxnSpLocks/>
          </p:cNvCxnSpPr>
          <p:nvPr/>
        </p:nvCxnSpPr>
        <p:spPr>
          <a:xfrm>
            <a:off x="2434156" y="5465049"/>
            <a:ext cx="1400539" cy="9892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9341F609-EB83-4062-A472-D1E99ECE280D}"/>
              </a:ext>
            </a:extLst>
          </p:cNvPr>
          <p:cNvSpPr/>
          <p:nvPr/>
        </p:nvSpPr>
        <p:spPr>
          <a:xfrm>
            <a:off x="4801242" y="4709909"/>
            <a:ext cx="317976" cy="312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2A573804-3D98-447A-BD2B-48642B7BCCF3}"/>
              </a:ext>
            </a:extLst>
          </p:cNvPr>
          <p:cNvCxnSpPr>
            <a:cxnSpLocks/>
          </p:cNvCxnSpPr>
          <p:nvPr/>
        </p:nvCxnSpPr>
        <p:spPr>
          <a:xfrm flipV="1">
            <a:off x="5119218" y="4033075"/>
            <a:ext cx="2160826" cy="67683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287530D6-3889-4DA9-BC86-224995F65A3A}"/>
              </a:ext>
            </a:extLst>
          </p:cNvPr>
          <p:cNvCxnSpPr>
            <a:cxnSpLocks/>
          </p:cNvCxnSpPr>
          <p:nvPr/>
        </p:nvCxnSpPr>
        <p:spPr>
          <a:xfrm>
            <a:off x="5116028" y="5022089"/>
            <a:ext cx="2160826" cy="12505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16170F64-BBB7-4098-B848-7483CD97A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73" y="1645653"/>
            <a:ext cx="2060346" cy="2146194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1786A932-EAE8-4737-BDF6-036E9033AE6E}"/>
              </a:ext>
            </a:extLst>
          </p:cNvPr>
          <p:cNvSpPr/>
          <p:nvPr/>
        </p:nvSpPr>
        <p:spPr>
          <a:xfrm>
            <a:off x="2460902" y="2290516"/>
            <a:ext cx="2376933" cy="644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Pixel size</a:t>
            </a:r>
            <a:r>
              <a:rPr lang="zh-CN" altLang="en-US" sz="1794" b="1" dirty="0"/>
              <a:t>：</a:t>
            </a:r>
            <a:r>
              <a:rPr lang="en-US" altLang="zh-CN" sz="1794" b="1" dirty="0"/>
              <a:t> 50μm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16 x 16 pixels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BCECC45-6461-4B15-8C4E-C5090AC5D9F5}"/>
              </a:ext>
            </a:extLst>
          </p:cNvPr>
          <p:cNvSpPr txBox="1"/>
          <p:nvPr/>
        </p:nvSpPr>
        <p:spPr>
          <a:xfrm>
            <a:off x="935385" y="425298"/>
            <a:ext cx="1041841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defRPr/>
            </a:pP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 from 1</a:t>
            </a:r>
            <a:r>
              <a:rPr kumimoji="1" lang="en-US" altLang="zh-CN" sz="295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kumimoji="1" lang="zh-CN" altLang="en-US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MPW run 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2692586-0806-43FC-89EE-D7CE814F5902}"/>
              </a:ext>
            </a:extLst>
          </p:cNvPr>
          <p:cNvSpPr/>
          <p:nvPr/>
        </p:nvSpPr>
        <p:spPr>
          <a:xfrm>
            <a:off x="7276854" y="887800"/>
            <a:ext cx="800219" cy="36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4" dirty="0" err="1">
                <a:solidFill>
                  <a:prstClr val="black"/>
                </a:solidFill>
              </a:rPr>
              <a:t>SiPM</a:t>
            </a:r>
            <a:r>
              <a:rPr lang="en-US" altLang="zh-CN" sz="1794" dirty="0">
                <a:solidFill>
                  <a:prstClr val="black"/>
                </a:solidFill>
              </a:rPr>
              <a:t> </a:t>
            </a:r>
            <a:endParaRPr lang="zh-CN" altLang="en-US" sz="1794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6940DAD-E67C-4033-B111-21E90D102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58" y="1263890"/>
            <a:ext cx="2429947" cy="222983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4DFC2747-B8B5-4863-89D9-0CAC1124031B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8407357" y="1939119"/>
            <a:ext cx="15225" cy="2093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44E41396-7559-69AB-B334-840CF783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0" y="936629"/>
            <a:ext cx="9719787" cy="5544616"/>
          </a:xfrm>
        </p:spPr>
        <p:txBody>
          <a:bodyPr/>
          <a:lstStyle/>
          <a:p>
            <a:r>
              <a:rPr kumimoji="1" lang="en-US" altLang="zh-CN" dirty="0"/>
              <a:t>We prototyped a small </a:t>
            </a:r>
            <a:r>
              <a:rPr kumimoji="1" lang="en-US" altLang="zh-CN" dirty="0" err="1"/>
              <a:t>SiPM</a:t>
            </a:r>
            <a:r>
              <a:rPr kumimoji="1" lang="en-US" altLang="zh-CN" dirty="0"/>
              <a:t> design</a:t>
            </a:r>
          </a:p>
          <a:p>
            <a:pPr lvl="1"/>
            <a:endParaRPr kumimoji="1"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8743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0A58C390-3A58-4431-9C5A-AD58CE859096}"/>
              </a:ext>
            </a:extLst>
          </p:cNvPr>
          <p:cNvSpPr/>
          <p:nvPr/>
        </p:nvSpPr>
        <p:spPr>
          <a:xfrm>
            <a:off x="17459" y="3958648"/>
            <a:ext cx="1428596" cy="36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94" dirty="0">
                <a:solidFill>
                  <a:schemeClr val="bg1"/>
                </a:solidFill>
              </a:rPr>
              <a:t>SiPM</a:t>
            </a:r>
            <a:r>
              <a:rPr lang="zh-CN" altLang="en-US" sz="1794" dirty="0">
                <a:solidFill>
                  <a:schemeClr val="bg1"/>
                </a:solidFill>
              </a:rPr>
              <a:t>读出板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2589C12-3A46-4BC6-80CC-A91FF2235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32" y="1228120"/>
            <a:ext cx="2285076" cy="223958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43419A-5D63-4E4A-8041-F97407CEDB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7" b="22149"/>
          <a:stretch/>
        </p:blipFill>
        <p:spPr>
          <a:xfrm>
            <a:off x="114953" y="3501872"/>
            <a:ext cx="4783912" cy="20862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7582156-6F44-4BB7-911C-9EC5C7036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55" y="1228121"/>
            <a:ext cx="2952785" cy="2214589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5819E4CC-0D5A-4DC1-A9BF-E71D94AA3B39}"/>
              </a:ext>
            </a:extLst>
          </p:cNvPr>
          <p:cNvCxnSpPr>
            <a:cxnSpLocks/>
          </p:cNvCxnSpPr>
          <p:nvPr/>
        </p:nvCxnSpPr>
        <p:spPr>
          <a:xfrm flipH="1">
            <a:off x="5656348" y="2035509"/>
            <a:ext cx="1970984" cy="299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0CBB868-526D-430E-B633-81AE4A1CCCD2}"/>
              </a:ext>
            </a:extLst>
          </p:cNvPr>
          <p:cNvSpPr txBox="1"/>
          <p:nvPr/>
        </p:nvSpPr>
        <p:spPr>
          <a:xfrm>
            <a:off x="297675" y="5615890"/>
            <a:ext cx="7107235" cy="6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dirty="0" err="1"/>
              <a:t>SiPM</a:t>
            </a:r>
            <a:r>
              <a:rPr lang="en-US" altLang="zh-CN" sz="1794" dirty="0"/>
              <a:t> layout and process has been validated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endParaRPr lang="en-US" altLang="zh-CN" sz="1794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2A4A197-9D58-4C17-B10D-7B356D8DE96C}"/>
              </a:ext>
            </a:extLst>
          </p:cNvPr>
          <p:cNvSpPr txBox="1"/>
          <p:nvPr/>
        </p:nvSpPr>
        <p:spPr>
          <a:xfrm>
            <a:off x="297675" y="3619694"/>
            <a:ext cx="4333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</a:rPr>
              <a:t>Typical </a:t>
            </a:r>
            <a:r>
              <a:rPr lang="en-US" altLang="zh-CN" sz="2000" b="1" dirty="0" err="1">
                <a:solidFill>
                  <a:schemeClr val="bg1"/>
                </a:solidFill>
              </a:rPr>
              <a:t>SiPM</a:t>
            </a:r>
            <a:r>
              <a:rPr lang="en-US" altLang="zh-CN" sz="2000" b="1" dirty="0">
                <a:solidFill>
                  <a:schemeClr val="bg1"/>
                </a:solidFill>
              </a:rPr>
              <a:t> signal 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E132C545-670D-43A5-8D63-57D8ACFC3800}"/>
              </a:ext>
            </a:extLst>
          </p:cNvPr>
          <p:cNvSpPr txBox="1"/>
          <p:nvPr/>
        </p:nvSpPr>
        <p:spPr>
          <a:xfrm>
            <a:off x="1295425" y="326638"/>
            <a:ext cx="6654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>
              <a:defRPr/>
            </a:pPr>
            <a:r>
              <a:rPr kumimoji="1" lang="en-US" altLang="zh-CN" sz="2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sample from 1</a:t>
            </a:r>
            <a:r>
              <a:rPr kumimoji="1"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</a:t>
            </a:r>
            <a:r>
              <a:rPr kumimoji="1"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1"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trial MPW run </a:t>
            </a: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029BE41F-7D86-4FA3-BD73-E3B4ECBB4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419" y="1305469"/>
            <a:ext cx="2974281" cy="209314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2036B810-D811-43CF-92EB-E7CFF6AE613D}"/>
              </a:ext>
            </a:extLst>
          </p:cNvPr>
          <p:cNvSpPr txBox="1"/>
          <p:nvPr/>
        </p:nvSpPr>
        <p:spPr>
          <a:xfrm>
            <a:off x="1556580" y="976156"/>
            <a:ext cx="5555134" cy="36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dirty="0" err="1"/>
              <a:t>SiPM</a:t>
            </a:r>
            <a:r>
              <a:rPr lang="en-US" altLang="zh-CN" sz="1794" dirty="0"/>
              <a:t> test system</a:t>
            </a:r>
            <a:endParaRPr lang="zh-CN" altLang="en-US" sz="1794" dirty="0"/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B95EC32-25CC-44C7-8CB2-8B0AD4D3F5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9" r="29992" b="14692"/>
          <a:stretch/>
        </p:blipFill>
        <p:spPr>
          <a:xfrm>
            <a:off x="5399882" y="3732805"/>
            <a:ext cx="4552400" cy="1452979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196CDA88-9363-4860-96E1-0B8437BB0D88}"/>
              </a:ext>
            </a:extLst>
          </p:cNvPr>
          <p:cNvSpPr/>
          <p:nvPr/>
        </p:nvSpPr>
        <p:spPr>
          <a:xfrm>
            <a:off x="8367073" y="4039578"/>
            <a:ext cx="434990" cy="116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0AA37CD-EF58-49CF-B3DD-78B4EE155C7B}"/>
              </a:ext>
            </a:extLst>
          </p:cNvPr>
          <p:cNvSpPr txBox="1"/>
          <p:nvPr/>
        </p:nvSpPr>
        <p:spPr>
          <a:xfrm>
            <a:off x="8868052" y="3768056"/>
            <a:ext cx="2076445" cy="28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40" dirty="0"/>
              <a:t>Found a bug in design</a:t>
            </a:r>
            <a:endParaRPr lang="zh-CN" altLang="en-US" sz="1240" dirty="0"/>
          </a:p>
        </p:txBody>
      </p: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F0354DBB-05FC-4B3E-B8EC-3F251E352FA7}"/>
              </a:ext>
            </a:extLst>
          </p:cNvPr>
          <p:cNvCxnSpPr>
            <a:cxnSpLocks/>
            <a:stCxn id="48" idx="1"/>
            <a:endCxn id="42" idx="0"/>
          </p:cNvCxnSpPr>
          <p:nvPr/>
        </p:nvCxnSpPr>
        <p:spPr>
          <a:xfrm flipH="1">
            <a:off x="8584568" y="3909633"/>
            <a:ext cx="283484" cy="1299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002EE549-9417-45CB-81C9-D97C27206F49}"/>
              </a:ext>
            </a:extLst>
          </p:cNvPr>
          <p:cNvSpPr/>
          <p:nvPr/>
        </p:nvSpPr>
        <p:spPr>
          <a:xfrm>
            <a:off x="6598986" y="4055647"/>
            <a:ext cx="434990" cy="116967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0748B8AB-8703-447E-8545-7CAAB442B1DF}"/>
              </a:ext>
            </a:extLst>
          </p:cNvPr>
          <p:cNvSpPr txBox="1"/>
          <p:nvPr/>
        </p:nvSpPr>
        <p:spPr>
          <a:xfrm>
            <a:off x="5155544" y="5435713"/>
            <a:ext cx="6423057" cy="920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794" b="1" dirty="0" err="1"/>
              <a:t>SiPM</a:t>
            </a:r>
            <a:r>
              <a:rPr lang="en-US" altLang="zh-CN" sz="1794" b="1" dirty="0"/>
              <a:t> Leakage current is a bit high in 1</a:t>
            </a:r>
            <a:r>
              <a:rPr lang="en-US" altLang="zh-CN" sz="1794" b="1" baseline="30000" dirty="0"/>
              <a:t>st</a:t>
            </a:r>
            <a:r>
              <a:rPr lang="en-US" altLang="zh-CN" sz="1794" b="1" dirty="0"/>
              <a:t> trial run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 err="1"/>
              <a:t>Pstop</a:t>
            </a:r>
            <a:r>
              <a:rPr lang="en-US" altLang="zh-CN" sz="1794" b="1" dirty="0"/>
              <a:t> and GR design has some issue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Optimized the design for engineering runs </a:t>
            </a:r>
          </a:p>
        </p:txBody>
      </p:sp>
    </p:spTree>
    <p:extLst>
      <p:ext uri="{BB962C8B-B14F-4D97-AF65-F5344CB8AC3E}">
        <p14:creationId xmlns:p14="http://schemas.microsoft.com/office/powerpoint/2010/main" val="35603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114E7-F1F4-0B40-BC15-2044ECBB9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Leakage current of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after irradiation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69F885-5FB7-8840-9AC5-03F8A4DB9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699" y="863352"/>
            <a:ext cx="10600064" cy="5544616"/>
          </a:xfrm>
        </p:spPr>
        <p:txBody>
          <a:bodyPr/>
          <a:lstStyle/>
          <a:p>
            <a:r>
              <a:rPr kumimoji="1" lang="en-US" altLang="zh-CN" dirty="0"/>
              <a:t>First trial of this special wafer idea in LGAD development</a:t>
            </a:r>
          </a:p>
          <a:p>
            <a:r>
              <a:rPr kumimoji="1" lang="en-US" altLang="zh-CN" dirty="0"/>
              <a:t>Indication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that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has</a:t>
            </a:r>
            <a:r>
              <a:rPr kumimoji="1" lang="zh-CN" altLang="en-US" dirty="0"/>
              <a:t> </a:t>
            </a:r>
            <a:r>
              <a:rPr kumimoji="1" lang="en-US" altLang="zh-CN" dirty="0"/>
              <a:t>potential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be</a:t>
            </a:r>
            <a:r>
              <a:rPr kumimoji="1" lang="zh-CN" altLang="en-US" dirty="0"/>
              <a:t> </a:t>
            </a:r>
            <a:r>
              <a:rPr kumimoji="1" lang="en-US" altLang="zh-CN" dirty="0"/>
              <a:t>irradiation</a:t>
            </a:r>
            <a:r>
              <a:rPr kumimoji="1" lang="zh-CN" altLang="en-US" dirty="0"/>
              <a:t> </a:t>
            </a:r>
            <a:r>
              <a:rPr kumimoji="1" lang="en-US" altLang="zh-CN" dirty="0"/>
              <a:t>hard</a:t>
            </a:r>
          </a:p>
          <a:p>
            <a:pPr lvl="1"/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2E10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/cm2,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leakage</a:t>
            </a:r>
            <a:r>
              <a:rPr kumimoji="1" lang="zh-CN" altLang="en-US" dirty="0"/>
              <a:t> </a:t>
            </a:r>
            <a:r>
              <a:rPr kumimoji="1" lang="en-US" altLang="zh-CN" dirty="0"/>
              <a:t>current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increased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~10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After</a:t>
            </a:r>
            <a:r>
              <a:rPr kumimoji="1" lang="zh-CN" altLang="en-US" dirty="0"/>
              <a:t> </a:t>
            </a:r>
            <a:r>
              <a:rPr kumimoji="1" lang="en-US" altLang="zh-CN" dirty="0"/>
              <a:t>2E10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n</a:t>
            </a:r>
            <a:r>
              <a:rPr kumimoji="1" lang="en-US" altLang="zh-CN" baseline="-25000" dirty="0" err="1"/>
              <a:t>eq</a:t>
            </a:r>
            <a:r>
              <a:rPr kumimoji="1" lang="en-US" altLang="zh-CN" dirty="0"/>
              <a:t>/cm2,</a:t>
            </a:r>
            <a:r>
              <a:rPr kumimoji="1" lang="zh-CN" altLang="en-US" dirty="0"/>
              <a:t> </a:t>
            </a:r>
            <a:r>
              <a:rPr kumimoji="1" lang="en-US" altLang="zh-CN" dirty="0"/>
              <a:t>HKP</a:t>
            </a:r>
            <a:r>
              <a:rPr kumimoji="1" lang="zh-CN" altLang="en-US" dirty="0"/>
              <a:t> </a:t>
            </a:r>
            <a:r>
              <a:rPr kumimoji="1" lang="en-US" altLang="zh-CN" dirty="0" err="1"/>
              <a:t>sipm</a:t>
            </a:r>
            <a:r>
              <a:rPr kumimoji="1" lang="zh-CN" altLang="en-US" dirty="0"/>
              <a:t> </a:t>
            </a:r>
            <a:r>
              <a:rPr kumimoji="1" lang="en-US" altLang="zh-CN" dirty="0"/>
              <a:t>increase</a:t>
            </a:r>
            <a:r>
              <a:rPr kumimoji="1" lang="zh-CN" altLang="en-US" dirty="0"/>
              <a:t> </a:t>
            </a:r>
            <a:r>
              <a:rPr kumimoji="1" lang="en-US" altLang="zh-CN" dirty="0"/>
              <a:t>by</a:t>
            </a:r>
            <a:r>
              <a:rPr kumimoji="1" lang="zh-CN" altLang="en-US" dirty="0"/>
              <a:t> </a:t>
            </a:r>
            <a:r>
              <a:rPr kumimoji="1" lang="en-US" altLang="zh-CN" dirty="0"/>
              <a:t>2-3</a:t>
            </a:r>
            <a:r>
              <a:rPr kumimoji="1" lang="zh-CN" altLang="en-US" dirty="0"/>
              <a:t> </a:t>
            </a:r>
            <a:r>
              <a:rPr kumimoji="1" lang="en-US" altLang="zh-CN" dirty="0"/>
              <a:t>order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magnitude</a:t>
            </a:r>
            <a:r>
              <a:rPr kumimoji="1" lang="zh-CN" altLang="en-US" dirty="0"/>
              <a:t>  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 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</p:txBody>
      </p:sp>
      <p:cxnSp>
        <p:nvCxnSpPr>
          <p:cNvPr id="11" name="直线连接符 10">
            <a:extLst>
              <a:ext uri="{FF2B5EF4-FFF2-40B4-BE49-F238E27FC236}">
                <a16:creationId xmlns:a16="http://schemas.microsoft.com/office/drawing/2014/main" id="{A9F063F2-B485-8040-95D0-A5B6362CC859}"/>
              </a:ext>
            </a:extLst>
          </p:cNvPr>
          <p:cNvCxnSpPr>
            <a:cxnSpLocks/>
          </p:cNvCxnSpPr>
          <p:nvPr/>
        </p:nvCxnSpPr>
        <p:spPr bwMode="auto">
          <a:xfrm>
            <a:off x="878377" y="5903912"/>
            <a:ext cx="3009336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F58B4A-949C-B664-3D61-EB739700E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" y="2768127"/>
            <a:ext cx="8149509" cy="3135785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3B3C139C-D067-3EEE-75B8-2330EC8CCB9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t="7786" b="17819"/>
          <a:stretch>
            <a:fillRect/>
          </a:stretch>
        </p:blipFill>
        <p:spPr>
          <a:xfrm>
            <a:off x="8398935" y="3570012"/>
            <a:ext cx="2328136" cy="2316324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E22C1AC3-B029-306B-D264-4E9E4F7DDB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835"/>
          <a:stretch>
            <a:fillRect/>
          </a:stretch>
        </p:blipFill>
        <p:spPr>
          <a:xfrm>
            <a:off x="8377960" y="1779566"/>
            <a:ext cx="2326817" cy="19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5937"/>
    </mc:Choice>
    <mc:Fallback xmlns="">
      <p:transition advClick="0" advTm="459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7861A98-C373-4C60-91E1-B974AD13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9" y="2999509"/>
            <a:ext cx="2501422" cy="24957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8D44A77-563D-4534-8BF4-FF44A17D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939" y="2816024"/>
            <a:ext cx="3336956" cy="33408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24FC029-C297-4F03-8D7A-A4B82B24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154" y="4384886"/>
            <a:ext cx="1415133" cy="289801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615B09C-709C-4B8E-B12E-DBA0C74D2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2339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6156" y="249018"/>
            <a:ext cx="810460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Dedicated </a:t>
            </a:r>
            <a:r>
              <a:rPr kumimoji="1" lang="en-US" altLang="zh-CN" sz="295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kumimoji="1" lang="en-US" altLang="zh-CN" sz="295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engineering run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EE8FD7D-078D-4370-8AD0-7CD80C806BDC}"/>
              </a:ext>
            </a:extLst>
          </p:cNvPr>
          <p:cNvSpPr txBox="1"/>
          <p:nvPr/>
        </p:nvSpPr>
        <p:spPr>
          <a:xfrm>
            <a:off x="91180" y="5812634"/>
            <a:ext cx="3117624" cy="144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94" b="1" dirty="0">
                <a:solidFill>
                  <a:srgbClr val="FF0000"/>
                </a:solidFill>
              </a:rPr>
              <a:t>LACT </a:t>
            </a:r>
            <a:r>
              <a:rPr lang="zh-CN" altLang="en-US" sz="1594" b="1" dirty="0">
                <a:solidFill>
                  <a:srgbClr val="FF0000"/>
                </a:solidFill>
              </a:rPr>
              <a:t>专用 </a:t>
            </a:r>
            <a:r>
              <a:rPr lang="en-US" altLang="zh-CN" sz="1594" b="1" dirty="0">
                <a:solidFill>
                  <a:srgbClr val="FF0000"/>
                </a:solidFill>
              </a:rPr>
              <a:t>SiPM</a:t>
            </a:r>
            <a:r>
              <a:rPr lang="zh-CN" altLang="en-US" sz="1594" b="1" dirty="0">
                <a:solidFill>
                  <a:srgbClr val="FF0000"/>
                </a:solidFill>
              </a:rPr>
              <a:t>：</a:t>
            </a:r>
            <a:r>
              <a:rPr lang="en-US" altLang="zh-CN" sz="1594" b="1" dirty="0">
                <a:solidFill>
                  <a:srgbClr val="FF0000"/>
                </a:solidFill>
              </a:rPr>
              <a:t> 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7.6 mm X 7.6 mm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152 x 152 pixels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Pixel size</a:t>
            </a:r>
            <a:r>
              <a:rPr lang="zh-CN" altLang="en-US" sz="1794" b="1" dirty="0"/>
              <a:t>：</a:t>
            </a:r>
            <a:r>
              <a:rPr lang="en-US" altLang="zh-CN" sz="1794" b="1" dirty="0"/>
              <a:t>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b="1" dirty="0"/>
              <a:t>Fill factor 64%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770EFD8-70BF-415D-BE0E-13DFE257A7E6}"/>
              </a:ext>
            </a:extLst>
          </p:cNvPr>
          <p:cNvSpPr txBox="1"/>
          <p:nvPr/>
        </p:nvSpPr>
        <p:spPr>
          <a:xfrm>
            <a:off x="9452631" y="4367281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anode</a:t>
            </a:r>
            <a:endParaRPr lang="zh-CN" altLang="en-US" sz="1794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A158ED-74BE-4C97-9373-1C3EAA2BC605}"/>
              </a:ext>
            </a:extLst>
          </p:cNvPr>
          <p:cNvSpPr txBox="1"/>
          <p:nvPr/>
        </p:nvSpPr>
        <p:spPr>
          <a:xfrm>
            <a:off x="9548850" y="5515167"/>
            <a:ext cx="933797" cy="64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cathode</a:t>
            </a:r>
            <a:endParaRPr lang="zh-CN" altLang="en-US" sz="1794" dirty="0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22652B5-5804-47E1-A873-758CAE69682E}"/>
              </a:ext>
            </a:extLst>
          </p:cNvPr>
          <p:cNvCxnSpPr>
            <a:cxnSpLocks/>
          </p:cNvCxnSpPr>
          <p:nvPr/>
        </p:nvCxnSpPr>
        <p:spPr>
          <a:xfrm flipH="1" flipV="1">
            <a:off x="8674632" y="4552188"/>
            <a:ext cx="82449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E81ED2C-697C-4200-B899-7BBEAC9EAAA9}"/>
              </a:ext>
            </a:extLst>
          </p:cNvPr>
          <p:cNvCxnSpPr>
            <a:cxnSpLocks/>
          </p:cNvCxnSpPr>
          <p:nvPr/>
        </p:nvCxnSpPr>
        <p:spPr>
          <a:xfrm flipH="1">
            <a:off x="8278019" y="5701525"/>
            <a:ext cx="1270831" cy="267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BB019890-D631-4E6C-A980-9708155D0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521" y="2201836"/>
            <a:ext cx="1783654" cy="17307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955BBCB-D0CC-4B39-86F1-4535ADBBDEA0}"/>
              </a:ext>
            </a:extLst>
          </p:cNvPr>
          <p:cNvSpPr txBox="1"/>
          <p:nvPr/>
        </p:nvSpPr>
        <p:spPr>
          <a:xfrm>
            <a:off x="9536806" y="4945080"/>
            <a:ext cx="933797" cy="36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794" dirty="0"/>
              <a:t>GR</a:t>
            </a:r>
            <a:endParaRPr lang="zh-CN" altLang="en-US" sz="1794" dirty="0"/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27A2016D-1715-4380-87FB-9ACBC556D1C2}"/>
              </a:ext>
            </a:extLst>
          </p:cNvPr>
          <p:cNvCxnSpPr>
            <a:cxnSpLocks/>
          </p:cNvCxnSpPr>
          <p:nvPr/>
        </p:nvCxnSpPr>
        <p:spPr>
          <a:xfrm flipH="1" flipV="1">
            <a:off x="8400637" y="4914217"/>
            <a:ext cx="1182667" cy="200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65650D41-A31C-493E-B723-B8A335B0B957}"/>
              </a:ext>
            </a:extLst>
          </p:cNvPr>
          <p:cNvSpPr/>
          <p:nvPr/>
        </p:nvSpPr>
        <p:spPr>
          <a:xfrm>
            <a:off x="6001981" y="5005188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B675C16B-6C83-42E7-A9E9-A7CE941E65FB}"/>
              </a:ext>
            </a:extLst>
          </p:cNvPr>
          <p:cNvCxnSpPr>
            <a:cxnSpLocks/>
          </p:cNvCxnSpPr>
          <p:nvPr/>
        </p:nvCxnSpPr>
        <p:spPr>
          <a:xfrm>
            <a:off x="6211895" y="5271505"/>
            <a:ext cx="1525453" cy="6821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A15C2405-26D2-4B5E-A366-8CAD8E21042E}"/>
              </a:ext>
            </a:extLst>
          </p:cNvPr>
          <p:cNvSpPr/>
          <p:nvPr/>
        </p:nvSpPr>
        <p:spPr>
          <a:xfrm>
            <a:off x="5754907" y="3180734"/>
            <a:ext cx="156058" cy="16476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AE8DEFF4-960C-4877-B812-46119A18F6D7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5910966" y="3067216"/>
            <a:ext cx="934556" cy="2059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8590DCC1-79CD-4F25-9E69-37AFAE1AC065}"/>
              </a:ext>
            </a:extLst>
          </p:cNvPr>
          <p:cNvSpPr txBox="1"/>
          <p:nvPr/>
        </p:nvSpPr>
        <p:spPr>
          <a:xfrm>
            <a:off x="8730761" y="2891469"/>
            <a:ext cx="1783654" cy="144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Pixel </a:t>
            </a:r>
            <a:r>
              <a:rPr lang="en-US" altLang="zh-CN" sz="1594" dirty="0"/>
              <a:t>size 50um</a:t>
            </a:r>
          </a:p>
          <a:p>
            <a:pPr marL="253117" indent="-253117">
              <a:buFont typeface="Arial" panose="020B0604020202020204" pitchFamily="34" charset="0"/>
              <a:buChar char="•"/>
            </a:pPr>
            <a:r>
              <a:rPr lang="en-US" altLang="zh-CN" sz="1794" dirty="0"/>
              <a:t>Quenching resistance 200KΩ</a:t>
            </a:r>
            <a:endParaRPr lang="en-US" altLang="zh-CN" sz="1594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813D45F-7E96-4F3B-AB35-307B231078D6}"/>
              </a:ext>
            </a:extLst>
          </p:cNvPr>
          <p:cNvSpPr/>
          <p:nvPr/>
        </p:nvSpPr>
        <p:spPr>
          <a:xfrm>
            <a:off x="6019241" y="3427176"/>
            <a:ext cx="210793" cy="505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6B99DE3C-778F-4C7E-91B9-6EC3738AC0D5}"/>
              </a:ext>
            </a:extLst>
          </p:cNvPr>
          <p:cNvCxnSpPr>
            <a:cxnSpLocks/>
          </p:cNvCxnSpPr>
          <p:nvPr/>
        </p:nvCxnSpPr>
        <p:spPr>
          <a:xfrm>
            <a:off x="6245654" y="3922277"/>
            <a:ext cx="1525453" cy="12722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EA2EC76-785B-439E-A612-EE2F9E347267}"/>
              </a:ext>
            </a:extLst>
          </p:cNvPr>
          <p:cNvCxnSpPr>
            <a:cxnSpLocks/>
          </p:cNvCxnSpPr>
          <p:nvPr/>
        </p:nvCxnSpPr>
        <p:spPr>
          <a:xfrm>
            <a:off x="2838825" y="4453159"/>
            <a:ext cx="3508219" cy="8437"/>
          </a:xfrm>
          <a:prstGeom prst="line">
            <a:avLst/>
          </a:prstGeom>
          <a:ln w="38100">
            <a:solidFill>
              <a:srgbClr val="FFC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AD4A420A-EC2D-41A3-A438-ACDF482691BF}"/>
              </a:ext>
            </a:extLst>
          </p:cNvPr>
          <p:cNvSpPr txBox="1"/>
          <p:nvPr/>
        </p:nvSpPr>
        <p:spPr>
          <a:xfrm>
            <a:off x="3480272" y="2421931"/>
            <a:ext cx="3065315" cy="337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94" b="1" dirty="0" err="1">
                <a:solidFill>
                  <a:srgbClr val="FF0000"/>
                </a:solidFill>
              </a:rPr>
              <a:t>SiPM</a:t>
            </a:r>
            <a:r>
              <a:rPr lang="en-US" altLang="zh-CN" sz="1594" b="1" dirty="0">
                <a:solidFill>
                  <a:srgbClr val="FF0000"/>
                </a:solidFill>
              </a:rPr>
              <a:t> designed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for</a:t>
            </a:r>
            <a:r>
              <a:rPr lang="zh-CN" altLang="en-US" sz="1594" b="1" dirty="0">
                <a:solidFill>
                  <a:srgbClr val="FF0000"/>
                </a:solidFill>
              </a:rPr>
              <a:t> </a:t>
            </a:r>
            <a:r>
              <a:rPr lang="en-US" altLang="zh-CN" sz="1594" b="1" dirty="0">
                <a:solidFill>
                  <a:srgbClr val="FF0000"/>
                </a:solidFill>
              </a:rPr>
              <a:t>LACT</a:t>
            </a:r>
            <a:endParaRPr lang="zh-CN" altLang="en-US" sz="1794" dirty="0">
              <a:solidFill>
                <a:srgbClr val="FF0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F7165CD-ED83-4A53-B206-4E7B3E787459}"/>
              </a:ext>
            </a:extLst>
          </p:cNvPr>
          <p:cNvSpPr txBox="1"/>
          <p:nvPr/>
        </p:nvSpPr>
        <p:spPr>
          <a:xfrm>
            <a:off x="8702274" y="2533449"/>
            <a:ext cx="1684154" cy="337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594" dirty="0"/>
              <a:t>单像素参数：</a:t>
            </a:r>
            <a:endParaRPr lang="en-US" altLang="zh-CN" sz="1594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EF3C619-5868-4E19-8391-10DBD8A0F4F6}"/>
              </a:ext>
            </a:extLst>
          </p:cNvPr>
          <p:cNvSpPr/>
          <p:nvPr/>
        </p:nvSpPr>
        <p:spPr>
          <a:xfrm>
            <a:off x="1094682" y="4158609"/>
            <a:ext cx="1066222" cy="10753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4"/>
          </a:p>
        </p:txBody>
      </p: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E3C8C39-A831-4736-B516-33B137E1C05A}"/>
              </a:ext>
            </a:extLst>
          </p:cNvPr>
          <p:cNvCxnSpPr>
            <a:cxnSpLocks/>
          </p:cNvCxnSpPr>
          <p:nvPr/>
        </p:nvCxnSpPr>
        <p:spPr>
          <a:xfrm>
            <a:off x="2161783" y="4598659"/>
            <a:ext cx="677042" cy="164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BBFD83F6-52D6-4661-94F4-44D9BF790FA8}"/>
              </a:ext>
            </a:extLst>
          </p:cNvPr>
          <p:cNvSpPr txBox="1"/>
          <p:nvPr/>
        </p:nvSpPr>
        <p:spPr>
          <a:xfrm>
            <a:off x="317115" y="5495291"/>
            <a:ext cx="2501422" cy="457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794" b="1" dirty="0"/>
              <a:t>IHEP SiPM </a:t>
            </a:r>
            <a:r>
              <a:rPr lang="zh-CN" altLang="en-US" sz="1794" b="1" dirty="0"/>
              <a:t>版图</a:t>
            </a:r>
            <a:endParaRPr lang="en-US" altLang="zh-CN" sz="1794" b="1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B1C7CFBB-4D5D-6450-AB24-D56E1E584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" y="883639"/>
            <a:ext cx="10620534" cy="5544616"/>
          </a:xfrm>
        </p:spPr>
        <p:txBody>
          <a:bodyPr/>
          <a:lstStyle/>
          <a:p>
            <a:r>
              <a:rPr kumimoji="1" lang="en-US" altLang="zh-CN" sz="2800" dirty="0"/>
              <a:t>Dedicated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radiation hard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run will be submitted next month</a:t>
            </a:r>
          </a:p>
          <a:p>
            <a:pPr lvl="1"/>
            <a:r>
              <a:rPr kumimoji="1" lang="en-US" altLang="zh-CN" sz="2290" dirty="0"/>
              <a:t>Various </a:t>
            </a:r>
            <a:r>
              <a:rPr kumimoji="1" lang="en-US" altLang="zh-CN" sz="2290" dirty="0" err="1"/>
              <a:t>SiPM</a:t>
            </a:r>
            <a:r>
              <a:rPr kumimoji="1" lang="en-US" altLang="zh-CN" sz="2290" dirty="0"/>
              <a:t> size: 1*1mm, 3*3mm, 5*5mm</a:t>
            </a:r>
          </a:p>
          <a:p>
            <a:pPr lvl="1"/>
            <a:r>
              <a:rPr kumimoji="1" lang="en-US" altLang="zh-CN" sz="2290" dirty="0"/>
              <a:t>Various Pixel size: 10um ,20um, 50um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19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50266" y="149961"/>
            <a:ext cx="8733936" cy="74993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endParaRPr lang="en-US" sz="3779" b="0" dirty="0">
              <a:solidFill>
                <a:srgbClr val="FF0000"/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spc="52" dirty="0" err="1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lang="zh-CN" altLang="en-US" sz="3200" spc="52" dirty="0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200" spc="52" dirty="0">
                <a:ln w="11430">
                  <a:solidFill>
                    <a:srgbClr val="FFFFFF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614" y="863352"/>
            <a:ext cx="10592072" cy="2384598"/>
          </a:xfrm>
        </p:spPr>
        <p:txBody>
          <a:bodyPr/>
          <a:lstStyle/>
          <a:p>
            <a:r>
              <a:rPr lang="en" altLang="zh-CN" dirty="0" err="1"/>
              <a:t>SiPM</a:t>
            </a:r>
            <a:r>
              <a:rPr lang="en" altLang="zh-CN" dirty="0"/>
              <a:t>--silicon photomultiplier: advantage: </a:t>
            </a:r>
          </a:p>
          <a:p>
            <a:pPr lvl="1"/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resolution</a:t>
            </a:r>
          </a:p>
          <a:p>
            <a:pPr lvl="1"/>
            <a:r>
              <a:rPr lang="en-US" altLang="zh-CN" sz="2400" dirty="0"/>
              <a:t>Single</a:t>
            </a:r>
            <a:r>
              <a:rPr lang="zh-CN" altLang="en-US" sz="2400" dirty="0"/>
              <a:t> </a:t>
            </a:r>
            <a:r>
              <a:rPr lang="en-US" altLang="zh-CN" sz="2400" dirty="0"/>
              <a:t>photon</a:t>
            </a:r>
            <a:r>
              <a:rPr lang="zh-CN" altLang="en-US" sz="2400" dirty="0"/>
              <a:t> </a:t>
            </a:r>
            <a:r>
              <a:rPr lang="en-US" altLang="zh-CN" sz="2400" dirty="0"/>
              <a:t>counting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FF0000"/>
                </a:solidFill>
              </a:rPr>
              <a:t>The goal is to develop Radiation hard </a:t>
            </a:r>
            <a:r>
              <a:rPr lang="en-US" altLang="zh-CN" dirty="0" err="1">
                <a:solidFill>
                  <a:srgbClr val="FF0000"/>
                </a:solidFill>
              </a:rPr>
              <a:t>SiPM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</a:p>
          <a:p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12168633" y="4067986"/>
            <a:ext cx="286614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29120" lvl="1" indent="-264560">
              <a:buFont typeface="Wingdings" panose="05000000000000000000" pitchFamily="2" charset="2"/>
              <a:buChar char="Ø"/>
            </a:pPr>
            <a:endParaRPr lang="en-US" altLang="zh-CN" sz="2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562B8CA-48D3-0340-890A-F64EF1236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848" y="4483484"/>
            <a:ext cx="5687915" cy="24180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DA7504-16D7-E644-AF76-5666077D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9" y="3658762"/>
            <a:ext cx="5075369" cy="32532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021791B-2BAC-E043-B87F-397928839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088" y="1128428"/>
            <a:ext cx="3514431" cy="2384598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DFEF41C0-0A7E-394A-9F52-ACF63C61DFFB}"/>
              </a:ext>
            </a:extLst>
          </p:cNvPr>
          <p:cNvSpPr/>
          <p:nvPr/>
        </p:nvSpPr>
        <p:spPr bwMode="auto">
          <a:xfrm>
            <a:off x="3311649" y="3865174"/>
            <a:ext cx="1802895" cy="254279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57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744"/>
    </mc:Choice>
    <mc:Fallback xmlns="">
      <p:transition advClick="0" advTm="3074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E329B5-1BFD-F343-8FFC-87C55485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2950" dirty="0">
                <a:solidFill>
                  <a:prstClr val="white"/>
                </a:solidFill>
              </a:rPr>
              <a:t>Time line for radiation hard </a:t>
            </a:r>
            <a:r>
              <a:rPr kumimoji="1" lang="en-US" altLang="zh-CN" sz="2950" dirty="0" err="1">
                <a:solidFill>
                  <a:prstClr val="white"/>
                </a:solidFill>
              </a:rPr>
              <a:t>SiPM</a:t>
            </a:r>
            <a:endParaRPr kumimoji="1" lang="zh-CN" altLang="en-US" dirty="0"/>
          </a:p>
        </p:txBody>
      </p:sp>
      <p:pic>
        <p:nvPicPr>
          <p:cNvPr id="4" name="Picture 2" descr="page4image253443312">
            <a:extLst>
              <a:ext uri="{FF2B5EF4-FFF2-40B4-BE49-F238E27FC236}">
                <a16:creationId xmlns:a16="http://schemas.microsoft.com/office/drawing/2014/main" id="{B9A8A9C6-FA0E-1940-8AB8-02282EF7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28" y="3995415"/>
            <a:ext cx="2137773" cy="222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59C4BEF-0C6D-1544-8137-BD737A548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093" y="4013298"/>
            <a:ext cx="3141147" cy="222404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E7B22AC-0285-644F-9C4D-C56A36DAB1EA}"/>
              </a:ext>
            </a:extLst>
          </p:cNvPr>
          <p:cNvSpPr/>
          <p:nvPr/>
        </p:nvSpPr>
        <p:spPr>
          <a:xfrm>
            <a:off x="402626" y="6250230"/>
            <a:ext cx="24192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仿真与探索各种工艺参数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8CF4992-E798-D042-97DB-D0565E5E264F}"/>
              </a:ext>
            </a:extLst>
          </p:cNvPr>
          <p:cNvSpPr/>
          <p:nvPr/>
        </p:nvSpPr>
        <p:spPr>
          <a:xfrm>
            <a:off x="3522740" y="6228593"/>
            <a:ext cx="32159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err="1"/>
              <a:t>SiPM</a:t>
            </a:r>
            <a:r>
              <a:rPr lang="zh-CN" altLang="en-US" sz="1600" dirty="0"/>
              <a:t>的多次流片，确定工艺参数</a:t>
            </a:r>
          </a:p>
        </p:txBody>
      </p:sp>
      <p:sp>
        <p:nvSpPr>
          <p:cNvPr id="27" name="Right Arrow 30">
            <a:extLst>
              <a:ext uri="{FF2B5EF4-FFF2-40B4-BE49-F238E27FC236}">
                <a16:creationId xmlns:a16="http://schemas.microsoft.com/office/drawing/2014/main" id="{C715E52E-0774-E946-9A6E-7958C6749D7C}"/>
              </a:ext>
            </a:extLst>
          </p:cNvPr>
          <p:cNvSpPr/>
          <p:nvPr/>
        </p:nvSpPr>
        <p:spPr bwMode="auto">
          <a:xfrm>
            <a:off x="669498" y="6647097"/>
            <a:ext cx="5824003" cy="179479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7925" tIns="38963" rIns="77925" bIns="38963"/>
          <a:lstStyle/>
          <a:p>
            <a:endParaRPr lang="zh-CN" altLang="en-US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28" name="Right Arrow 30">
            <a:extLst>
              <a:ext uri="{FF2B5EF4-FFF2-40B4-BE49-F238E27FC236}">
                <a16:creationId xmlns:a16="http://schemas.microsoft.com/office/drawing/2014/main" id="{07FFE531-C011-2F4E-85AE-96AD4B56A9F5}"/>
              </a:ext>
            </a:extLst>
          </p:cNvPr>
          <p:cNvSpPr/>
          <p:nvPr/>
        </p:nvSpPr>
        <p:spPr bwMode="auto">
          <a:xfrm>
            <a:off x="6480176" y="6642194"/>
            <a:ext cx="3980830" cy="197283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7925" tIns="38963" rIns="77925" bIns="38963"/>
          <a:lstStyle/>
          <a:p>
            <a:endParaRPr lang="zh-CN" altLang="en-US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32" name="Group 19">
            <a:extLst>
              <a:ext uri="{FF2B5EF4-FFF2-40B4-BE49-F238E27FC236}">
                <a16:creationId xmlns:a16="http://schemas.microsoft.com/office/drawing/2014/main" id="{EA720BDC-BB6A-CF42-B16D-9F2188D7C001}"/>
              </a:ext>
            </a:extLst>
          </p:cNvPr>
          <p:cNvGrpSpPr>
            <a:grpSpLocks/>
          </p:cNvGrpSpPr>
          <p:nvPr/>
        </p:nvGrpSpPr>
        <p:grpSpPr bwMode="auto">
          <a:xfrm>
            <a:off x="5051668" y="6628836"/>
            <a:ext cx="216000" cy="216000"/>
            <a:chOff x="0" y="0"/>
            <a:chExt cx="258778" cy="256382"/>
          </a:xfrm>
        </p:grpSpPr>
        <p:sp>
          <p:nvSpPr>
            <p:cNvPr id="33" name="Oval 368">
              <a:extLst>
                <a:ext uri="{FF2B5EF4-FFF2-40B4-BE49-F238E27FC236}">
                  <a16:creationId xmlns:a16="http://schemas.microsoft.com/office/drawing/2014/main" id="{DD471972-19F4-3B46-8F9A-8B18762BE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4" name="Oval 369">
              <a:extLst>
                <a:ext uri="{FF2B5EF4-FFF2-40B4-BE49-F238E27FC236}">
                  <a16:creationId xmlns:a16="http://schemas.microsoft.com/office/drawing/2014/main" id="{939F17B0-6378-2D41-8221-10B4697C5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81F24249-A864-8348-B173-853F79D66C59}"/>
              </a:ext>
            </a:extLst>
          </p:cNvPr>
          <p:cNvSpPr/>
          <p:nvPr/>
        </p:nvSpPr>
        <p:spPr>
          <a:xfrm>
            <a:off x="1397758" y="6875148"/>
            <a:ext cx="657510" cy="324908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2023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38" name="Oval 358">
            <a:extLst>
              <a:ext uri="{FF2B5EF4-FFF2-40B4-BE49-F238E27FC236}">
                <a16:creationId xmlns:a16="http://schemas.microsoft.com/office/drawing/2014/main" id="{2490FD68-3317-A144-BA2C-443CFB47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4782" y="6641344"/>
            <a:ext cx="216000" cy="216000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9" name="Oval 359">
            <a:extLst>
              <a:ext uri="{FF2B5EF4-FFF2-40B4-BE49-F238E27FC236}">
                <a16:creationId xmlns:a16="http://schemas.microsoft.com/office/drawing/2014/main" id="{FF5CB7BF-8C17-1240-B40C-119410220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8513" y="6686836"/>
            <a:ext cx="108000" cy="1080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7925" tIns="38963" rIns="77925" bIns="38963"/>
          <a:lstStyle/>
          <a:p>
            <a:endParaRPr lang="zh-CN" altLang="zh-CN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759D06D-446E-AE43-9828-529A7EC3528B}"/>
              </a:ext>
            </a:extLst>
          </p:cNvPr>
          <p:cNvSpPr/>
          <p:nvPr/>
        </p:nvSpPr>
        <p:spPr>
          <a:xfrm>
            <a:off x="8374988" y="6811086"/>
            <a:ext cx="657510" cy="324908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2025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16A2D8F0-DC73-9B47-943B-809281379B3C}"/>
              </a:ext>
            </a:extLst>
          </p:cNvPr>
          <p:cNvSpPr/>
          <p:nvPr/>
        </p:nvSpPr>
        <p:spPr>
          <a:xfrm>
            <a:off x="4766614" y="6859663"/>
            <a:ext cx="657510" cy="324908"/>
          </a:xfrm>
          <a:prstGeom prst="rect">
            <a:avLst/>
          </a:prstGeom>
        </p:spPr>
        <p:txBody>
          <a:bodyPr wrap="none" lIns="77925" tIns="38963" rIns="77925" bIns="3896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2024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03F366E-6192-E049-9534-1D20B9C34582}"/>
              </a:ext>
            </a:extLst>
          </p:cNvPr>
          <p:cNvGrpSpPr/>
          <p:nvPr/>
        </p:nvGrpSpPr>
        <p:grpSpPr>
          <a:xfrm>
            <a:off x="8572956" y="6624016"/>
            <a:ext cx="216000" cy="216000"/>
            <a:chOff x="4292052" y="4179440"/>
            <a:chExt cx="258762" cy="255587"/>
          </a:xfrm>
        </p:grpSpPr>
        <p:sp>
          <p:nvSpPr>
            <p:cNvPr id="45" name="Oval 370">
              <a:extLst>
                <a:ext uri="{FF2B5EF4-FFF2-40B4-BE49-F238E27FC236}">
                  <a16:creationId xmlns:a16="http://schemas.microsoft.com/office/drawing/2014/main" id="{B39F278E-A6BE-5242-95A9-336CF0E4C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052" y="4179440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46" name="Oval 371">
              <a:extLst>
                <a:ext uri="{FF2B5EF4-FFF2-40B4-BE49-F238E27FC236}">
                  <a16:creationId xmlns:a16="http://schemas.microsoft.com/office/drawing/2014/main" id="{5CF07263-6B2D-1B48-970B-90694381C0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563" y="4239156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48" name="内容占位符 2">
            <a:extLst>
              <a:ext uri="{FF2B5EF4-FFF2-40B4-BE49-F238E27FC236}">
                <a16:creationId xmlns:a16="http://schemas.microsoft.com/office/drawing/2014/main" id="{4934AF7D-5A1A-474C-8E00-79E22D2FE4A7}"/>
              </a:ext>
            </a:extLst>
          </p:cNvPr>
          <p:cNvSpPr txBox="1">
            <a:spLocks/>
          </p:cNvSpPr>
          <p:nvPr/>
        </p:nvSpPr>
        <p:spPr>
          <a:xfrm>
            <a:off x="314750" y="985580"/>
            <a:ext cx="12141915" cy="5544616"/>
          </a:xfrm>
          <a:prstGeom prst="rect">
            <a:avLst/>
          </a:prstGeom>
        </p:spPr>
        <p:txBody>
          <a:bodyPr/>
          <a:lstStyle>
            <a:lvl1pPr marL="359990" indent="-359990" algn="l" rtl="0" fontAlgn="base">
              <a:lnSpc>
                <a:spcPct val="100000"/>
              </a:lnSpc>
              <a:spcBef>
                <a:spcPct val="10000"/>
              </a:spcBef>
              <a:spcAft>
                <a:spcPct val="30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lang="zh-CN" altLang="en-US" sz="2400" b="0" dirty="0">
                <a:solidFill>
                  <a:schemeClr val="tx1"/>
                </a:solidFill>
                <a:latin typeface="Kaiti SC Regular"/>
                <a:ea typeface="微软雅黑" pitchFamily="34" charset="-122"/>
                <a:cs typeface="Kaiti SC Regular"/>
              </a:defRPr>
            </a:lvl1pPr>
            <a:lvl2pPr marL="839979" indent="-359990" algn="l" rtl="0" fontAlgn="base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>
                <a:srgbClr val="00B050"/>
              </a:buClr>
              <a:buSzPct val="80000"/>
              <a:buFont typeface="Wingdings" panose="05000000000000000000" pitchFamily="2" charset="2"/>
              <a:buChar char="n"/>
              <a:defRPr lang="zh-CN" altLang="en-US" sz="2100" b="0" dirty="0">
                <a:solidFill>
                  <a:schemeClr val="tx1"/>
                </a:solidFill>
                <a:latin typeface="Kaiti SC Regular"/>
                <a:ea typeface="微软雅黑" pitchFamily="34" charset="-122"/>
                <a:cs typeface="Kaiti SC Regular"/>
              </a:defRPr>
            </a:lvl2pPr>
            <a:lvl3pPr marL="1199969" indent="-239994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89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3pPr>
            <a:lvl4pPr marL="1679956" indent="-239994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68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4pPr>
            <a:lvl5pPr marL="2159945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80">
                <a:solidFill>
                  <a:schemeClr val="tx1"/>
                </a:solidFill>
                <a:latin typeface="Kaiti SC Regular"/>
                <a:ea typeface="宋体" pitchFamily="2" charset="-122"/>
                <a:cs typeface="Kaiti SC Regular"/>
              </a:defRPr>
            </a:lvl5pPr>
            <a:lvl6pPr marL="2639931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6pPr>
            <a:lvl7pPr marL="3119920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7pPr>
            <a:lvl8pPr marL="3599906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8pPr>
            <a:lvl9pPr marL="4079894" indent="-2399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  <a:ea typeface="宋体" pitchFamily="2" charset="-122"/>
              </a:defRPr>
            </a:lvl9pPr>
          </a:lstStyle>
          <a:p>
            <a:pPr defTabSz="914400"/>
            <a:r>
              <a:rPr kumimoji="1" lang="en-US" altLang="zh-CN" kern="0" dirty="0"/>
              <a:t>2025 :</a:t>
            </a:r>
            <a:r>
              <a:rPr kumimoji="1" lang="en-US" altLang="zh-CN" kern="0" dirty="0" err="1"/>
              <a:t>SiPM</a:t>
            </a:r>
            <a:r>
              <a:rPr kumimoji="1" lang="en-US" altLang="zh-CN" kern="0" dirty="0"/>
              <a:t> irradiation hard design validated in LGAD engineering run</a:t>
            </a:r>
          </a:p>
          <a:p>
            <a:pPr lvl="1" defTabSz="914400"/>
            <a:r>
              <a:rPr kumimoji="1" lang="en-US" altLang="zh-CN" kern="0" dirty="0"/>
              <a:t>Two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type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of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radiation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hard</a:t>
            </a:r>
            <a:r>
              <a:rPr kumimoji="1" lang="zh-CN" altLang="en-US" kern="0" dirty="0"/>
              <a:t> </a:t>
            </a:r>
            <a:r>
              <a:rPr kumimoji="1" lang="en-US" altLang="zh-CN" kern="0" dirty="0" err="1"/>
              <a:t>Sipm</a:t>
            </a:r>
            <a:endParaRPr kumimoji="1" lang="en-US" altLang="zh-CN" kern="0" dirty="0"/>
          </a:p>
          <a:p>
            <a:pPr lvl="1" defTabSz="914400"/>
            <a:r>
              <a:rPr kumimoji="1" lang="en-US" altLang="zh-CN" kern="0" dirty="0"/>
              <a:t>ECAL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Small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pixel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size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(6um</a:t>
            </a:r>
            <a:r>
              <a:rPr kumimoji="1" lang="zh-CN" altLang="en-US" kern="0" dirty="0"/>
              <a:t>*</a:t>
            </a:r>
            <a:r>
              <a:rPr kumimoji="1" lang="en-US" altLang="zh-CN" kern="0" dirty="0"/>
              <a:t>6um),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large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dynamic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range</a:t>
            </a:r>
            <a:r>
              <a:rPr kumimoji="1" lang="zh-CN" altLang="en-US" kern="0" dirty="0"/>
              <a:t> </a:t>
            </a:r>
            <a:endParaRPr kumimoji="1" lang="en-US" altLang="zh-CN" kern="0" dirty="0"/>
          </a:p>
          <a:p>
            <a:pPr lvl="1" defTabSz="914400"/>
            <a:r>
              <a:rPr kumimoji="1" lang="en-US" altLang="zh-CN" kern="0" dirty="0"/>
              <a:t>HCAL: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high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 </a:t>
            </a:r>
            <a:r>
              <a:rPr kumimoji="1" lang="en-US" altLang="zh-CN" kern="0" dirty="0" err="1"/>
              <a:t>Sipm</a:t>
            </a:r>
            <a:r>
              <a:rPr kumimoji="1" lang="zh-CN" altLang="en-US" kern="0" dirty="0"/>
              <a:t>   </a:t>
            </a:r>
            <a:r>
              <a:rPr kumimoji="1" lang="en-US" altLang="zh-CN" kern="0" dirty="0"/>
              <a:t>(PDE&gt;60-70%)</a:t>
            </a:r>
          </a:p>
          <a:p>
            <a:pPr defTabSz="914400"/>
            <a:r>
              <a:rPr kumimoji="1" lang="en-US" altLang="zh-CN" kern="0" dirty="0"/>
              <a:t>2026: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built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prototype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for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ECAL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and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HCAL</a:t>
            </a:r>
            <a:r>
              <a:rPr kumimoji="1" lang="zh-CN" altLang="en-US" kern="0" dirty="0"/>
              <a:t> </a:t>
            </a:r>
            <a:endParaRPr kumimoji="1" lang="en-US" altLang="zh-CN" kern="0" dirty="0"/>
          </a:p>
          <a:p>
            <a:pPr defTabSz="914400"/>
            <a:endParaRPr kumimoji="1" lang="zh-CN" altLang="en-US" kern="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93A871F-243F-C6F5-17A5-231C11093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240" y="4215159"/>
            <a:ext cx="3478941" cy="22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2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495C4-42D5-9442-ACA1-EBB498823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4BD16-39D2-3644-A6E1-208C87204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13" y="1079376"/>
            <a:ext cx="10620534" cy="5544616"/>
          </a:xfrm>
        </p:spPr>
        <p:txBody>
          <a:bodyPr/>
          <a:lstStyle/>
          <a:p>
            <a:r>
              <a:rPr kumimoji="1" lang="en-US" altLang="zh-CN" sz="2800" dirty="0"/>
              <a:t>Development for radiation hard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</a:t>
            </a:r>
          </a:p>
          <a:p>
            <a:pPr lvl="1"/>
            <a:r>
              <a:rPr kumimoji="1" lang="en-US" altLang="zh-CN" sz="2800" dirty="0"/>
              <a:t>Aim for CEPC and Astrophysics application </a:t>
            </a:r>
          </a:p>
          <a:p>
            <a:r>
              <a:rPr kumimoji="1" lang="en-US" altLang="zh-CN" sz="2800" dirty="0"/>
              <a:t>Key technology has been validated in ATLAS HGTD detector project </a:t>
            </a:r>
          </a:p>
          <a:p>
            <a:pPr lvl="1"/>
            <a:r>
              <a:rPr kumimoji="1" lang="en-US" altLang="zh-CN" sz="2290" dirty="0"/>
              <a:t>Radiation hard LGAD sensor developed by IHEP team</a:t>
            </a:r>
          </a:p>
          <a:p>
            <a:pPr lvl="1"/>
            <a:r>
              <a:rPr kumimoji="1" lang="en-US" altLang="zh-CN" sz="2290" dirty="0">
                <a:solidFill>
                  <a:srgbClr val="FF0000"/>
                </a:solidFill>
              </a:rPr>
              <a:t>First domestic Radiation hard silicon sensor used in LHC experiment </a:t>
            </a:r>
          </a:p>
          <a:p>
            <a:r>
              <a:rPr kumimoji="1" lang="en-US" altLang="zh-CN" sz="2800" dirty="0"/>
              <a:t>Radiation </a:t>
            </a:r>
            <a:r>
              <a:rPr kumimoji="1" lang="en-US" altLang="zh-CN" sz="2800" dirty="0" err="1"/>
              <a:t>SiPM</a:t>
            </a:r>
            <a:r>
              <a:rPr kumimoji="1" lang="en-US" altLang="zh-CN" sz="2800" dirty="0"/>
              <a:t> R &amp; D project </a:t>
            </a:r>
          </a:p>
          <a:p>
            <a:pPr lvl="1"/>
            <a:r>
              <a:rPr kumimoji="1" lang="en-US" altLang="zh-CN" sz="2290" dirty="0"/>
              <a:t>1</a:t>
            </a:r>
            <a:r>
              <a:rPr kumimoji="1" lang="en-US" altLang="zh-CN" sz="2290" baseline="30000" dirty="0"/>
              <a:t>st</a:t>
            </a:r>
            <a:r>
              <a:rPr kumimoji="1" lang="en-US" altLang="zh-CN" sz="2290" dirty="0"/>
              <a:t> trial run has been submitted, and preliminary result obtained </a:t>
            </a:r>
          </a:p>
          <a:p>
            <a:pPr lvl="1"/>
            <a:r>
              <a:rPr kumimoji="1" lang="en-US" altLang="zh-CN" sz="2290" dirty="0"/>
              <a:t>Dedicated engineering run by this year </a:t>
            </a:r>
          </a:p>
          <a:p>
            <a:pPr lvl="1"/>
            <a:r>
              <a:rPr kumimoji="1" lang="en-US" altLang="zh-CN" sz="2290" dirty="0"/>
              <a:t>Integrate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into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ECAL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and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HCAL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prototyping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in</a:t>
            </a:r>
            <a:r>
              <a:rPr kumimoji="1" lang="zh-CN" altLang="en-US" sz="2290" dirty="0"/>
              <a:t> </a:t>
            </a:r>
            <a:r>
              <a:rPr kumimoji="1" lang="en-US" altLang="zh-CN" sz="2290" dirty="0"/>
              <a:t>2026</a:t>
            </a:r>
          </a:p>
          <a:p>
            <a:pPr lvl="1"/>
            <a:endParaRPr kumimoji="1" lang="en-US" altLang="zh-CN" sz="2400" dirty="0"/>
          </a:p>
          <a:p>
            <a:pPr lvl="1"/>
            <a:endParaRPr kumimoji="1" lang="en-US" altLang="zh-CN" sz="2290" dirty="0"/>
          </a:p>
          <a:p>
            <a:endParaRPr kumimoji="1" lang="en-US" altLang="zh-CN" dirty="0"/>
          </a:p>
          <a:p>
            <a:endParaRPr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2333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155"/>
    </mc:Choice>
    <mc:Fallback xmlns="">
      <p:transition advClick="0" advTm="3815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050266" y="149961"/>
            <a:ext cx="8733936" cy="749934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zh-CN" altLang="en-US" sz="3600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3300"/>
                </a:solidFill>
                <a:latin typeface="Arial" pitchFamily="34" charset="0"/>
                <a:ea typeface="华文新魏" pitchFamily="2" charset="-122"/>
              </a:defRPr>
            </a:lvl9pPr>
          </a:lstStyle>
          <a:p>
            <a:endParaRPr lang="en-US" sz="3779" b="0" dirty="0">
              <a:solidFill>
                <a:srgbClr val="FF0000"/>
              </a:solidFill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Radiation </a:t>
            </a:r>
            <a:r>
              <a:rPr lang="en-US" altLang="zh-CN" dirty="0" err="1"/>
              <a:t>SiPM</a:t>
            </a:r>
            <a:r>
              <a:rPr lang="en-US" altLang="zh-CN" dirty="0"/>
              <a:t> application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615" y="863352"/>
            <a:ext cx="11278753" cy="2592288"/>
          </a:xfrm>
        </p:spPr>
        <p:txBody>
          <a:bodyPr/>
          <a:lstStyle/>
          <a:p>
            <a:r>
              <a:rPr lang="en-US" altLang="zh-CN" dirty="0">
                <a:latin typeface="+mj-ea"/>
                <a:ea typeface="+mj-ea"/>
              </a:rPr>
              <a:t>Astrophysics: Space station scientific</a:t>
            </a:r>
            <a:r>
              <a:rPr lang="zh-CN" altLang="en-US" dirty="0">
                <a:latin typeface="+mj-ea"/>
                <a:ea typeface="+mj-ea"/>
              </a:rPr>
              <a:t> </a:t>
            </a:r>
            <a:r>
              <a:rPr lang="en-US" altLang="zh-CN" dirty="0">
                <a:latin typeface="+mj-ea"/>
                <a:ea typeface="+mj-ea"/>
              </a:rPr>
              <a:t>experiment (Herd …)  </a:t>
            </a:r>
          </a:p>
          <a:p>
            <a:r>
              <a:rPr lang="en-US" altLang="zh-CN" dirty="0">
                <a:latin typeface="+mj-ea"/>
                <a:ea typeface="+mj-ea"/>
              </a:rPr>
              <a:t>Collider physics: calorimeter application 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CMS timing layer, calorimeter 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  <a:latin typeface="+mj-ea"/>
                <a:ea typeface="+mj-ea"/>
              </a:rPr>
              <a:t>CEPC calorimeter and time of flight detector   </a:t>
            </a:r>
          </a:p>
          <a:p>
            <a:endParaRPr lang="en-US" altLang="zh-CN" dirty="0">
              <a:latin typeface="+mj-ea"/>
              <a:ea typeface="+mj-ea"/>
            </a:endParaRPr>
          </a:p>
        </p:txBody>
      </p:sp>
      <p:sp>
        <p:nvSpPr>
          <p:cNvPr id="33" name="Rectangle 3"/>
          <p:cNvSpPr/>
          <p:nvPr/>
        </p:nvSpPr>
        <p:spPr>
          <a:xfrm>
            <a:off x="12168633" y="4067986"/>
            <a:ext cx="2866141" cy="415498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529120" lvl="1" indent="-264560">
              <a:buFont typeface="Wingdings" panose="05000000000000000000" pitchFamily="2" charset="2"/>
              <a:buChar char="Ø"/>
            </a:pPr>
            <a:endParaRPr lang="en-US" altLang="zh-CN" sz="21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4E833E-3B8F-4847-9EB2-45ED86C0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72" y="2801679"/>
            <a:ext cx="2751879" cy="197158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163CFD3-92B9-4041-BCA5-E382D5D3314E}"/>
              </a:ext>
            </a:extLst>
          </p:cNvPr>
          <p:cNvSpPr txBox="1"/>
          <p:nvPr/>
        </p:nvSpPr>
        <p:spPr>
          <a:xfrm>
            <a:off x="8568233" y="5142551"/>
            <a:ext cx="754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CMS Calorimeter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44EFC1-950E-D34F-8E16-8642ADBD7E12}"/>
              </a:ext>
            </a:extLst>
          </p:cNvPr>
          <p:cNvSpPr txBox="1"/>
          <p:nvPr/>
        </p:nvSpPr>
        <p:spPr>
          <a:xfrm>
            <a:off x="187660" y="3112138"/>
            <a:ext cx="17252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CEPC</a:t>
            </a:r>
            <a:r>
              <a:rPr lang="zh-CN" altLang="en-US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PFA </a:t>
            </a:r>
          </a:p>
          <a:p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calorimeter</a:t>
            </a:r>
          </a:p>
          <a:p>
            <a:r>
              <a:rPr lang="zh-CN" altLang="en-US" sz="20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+mj-ea"/>
                <a:ea typeface="+mj-ea"/>
              </a:rPr>
              <a:t>prototype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6898FBB-C31A-E946-A8BD-BC1519EC7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41" y="4744264"/>
            <a:ext cx="2993349" cy="2424123"/>
          </a:xfrm>
          <a:prstGeom prst="rect">
            <a:avLst/>
          </a:prstGeom>
        </p:spPr>
      </p:pic>
      <p:pic>
        <p:nvPicPr>
          <p:cNvPr id="1028" name="Picture 4" descr="查看源图像">
            <a:extLst>
              <a:ext uri="{FF2B5EF4-FFF2-40B4-BE49-F238E27FC236}">
                <a16:creationId xmlns:a16="http://schemas.microsoft.com/office/drawing/2014/main" id="{70B005FB-6F27-D1F6-590E-2B9CC7331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374" y="2801679"/>
            <a:ext cx="2866141" cy="177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CD51B3-5E52-6396-9AAA-DC32245D16A7}"/>
              </a:ext>
            </a:extLst>
          </p:cNvPr>
          <p:cNvSpPr txBox="1"/>
          <p:nvPr/>
        </p:nvSpPr>
        <p:spPr>
          <a:xfrm>
            <a:off x="8979565" y="2712028"/>
            <a:ext cx="17252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dirty="0">
                <a:solidFill>
                  <a:srgbClr val="FF0000"/>
                </a:solidFill>
                <a:latin typeface="+mj-ea"/>
                <a:ea typeface="+mj-ea"/>
              </a:rPr>
              <a:t>GECAM</a:t>
            </a:r>
            <a:endParaRPr lang="zh-CN" altLang="en-US" sz="2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87817C7-CEA3-4A3F-31E4-69A021744F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53" y="5103062"/>
            <a:ext cx="3224709" cy="188067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598C506-9C36-76C7-1A3B-67B522B85672}"/>
              </a:ext>
            </a:extLst>
          </p:cNvPr>
          <p:cNvSpPr txBox="1"/>
          <p:nvPr/>
        </p:nvSpPr>
        <p:spPr>
          <a:xfrm>
            <a:off x="878377" y="4744264"/>
            <a:ext cx="5398718" cy="403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CMS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MIP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timing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detector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793"/>
    </mc:Choice>
    <mc:Fallback xmlns="">
      <p:transition advClick="0" advTm="607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0241E-DC18-5347-B96D-735801EC0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ECAL:</a:t>
            </a:r>
            <a:r>
              <a:rPr lang="zh-CN" altLang="en-US" dirty="0"/>
              <a:t> </a:t>
            </a:r>
            <a:r>
              <a:rPr lang="en-US" dirty="0"/>
              <a:t>High-granularity crystal calorimeter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ED1F1-5502-BC40-A86E-AF87EC5D9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7495" y="3726510"/>
            <a:ext cx="7307542" cy="2362409"/>
          </a:xfrm>
        </p:spPr>
        <p:txBody>
          <a:bodyPr>
            <a:normAutofit lnSpcReduction="10000"/>
          </a:bodyPr>
          <a:lstStyle/>
          <a:p>
            <a:r>
              <a:rPr lang="en-US" sz="2126" dirty="0"/>
              <a:t>Crystal ECAL with long-bar configuration</a:t>
            </a:r>
          </a:p>
          <a:p>
            <a:r>
              <a:rPr lang="en-US" sz="2126" dirty="0"/>
              <a:t>Simulation studies on design specifications</a:t>
            </a:r>
          </a:p>
          <a:p>
            <a:r>
              <a:rPr lang="en-US" sz="2126" dirty="0"/>
              <a:t>Dedicated reconstruction software under development</a:t>
            </a:r>
          </a:p>
          <a:p>
            <a:pPr lvl="1"/>
            <a:r>
              <a:rPr lang="en-US" sz="1772" dirty="0"/>
              <a:t>Pattern recognition for particle-flow</a:t>
            </a:r>
          </a:p>
          <a:p>
            <a:r>
              <a:rPr lang="en-US" sz="2126" dirty="0"/>
              <a:t>Hardware developments: crystal-SiPM characterizations, crystal modules and beamtests</a:t>
            </a:r>
          </a:p>
          <a:p>
            <a:endParaRPr lang="en-US" sz="2126" dirty="0"/>
          </a:p>
          <a:p>
            <a:endParaRPr lang="en-US" sz="2126" dirty="0"/>
          </a:p>
          <a:p>
            <a:pPr lvl="1"/>
            <a:endParaRPr lang="en-US" sz="1772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14C47-ECC2-5243-BDA8-782B53DE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418759"/>
            <a:ext cx="1000125" cy="297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16.04.2024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B8612-B280-9746-A3C4-C8ECC960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864" y="6418759"/>
            <a:ext cx="5678424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calorimeters R&amp;D: a brief overview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58978-7D94-194C-9B04-3A93E5074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9896" y="6418759"/>
            <a:ext cx="829056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94B4BF-7720-4B02-B910-75DFC3EC1F7E}" type="slidenum">
              <a:rPr lang="zh-CN" altLang="en-US" smtClean="0"/>
              <a:pPr/>
              <a:t>4</a:t>
            </a:fld>
            <a:endParaRPr lang="zh-CN" altLang="en-US"/>
          </a:p>
        </p:txBody>
      </p:sp>
      <p:pic>
        <p:nvPicPr>
          <p:cNvPr id="7" name="图片 15">
            <a:extLst>
              <a:ext uri="{FF2B5EF4-FFF2-40B4-BE49-F238E27FC236}">
                <a16:creationId xmlns:a16="http://schemas.microsoft.com/office/drawing/2014/main" id="{497208DA-45AE-FC41-A6FE-77ED14B9C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146" t="11103"/>
          <a:stretch/>
        </p:blipFill>
        <p:spPr>
          <a:xfrm>
            <a:off x="4080553" y="1579064"/>
            <a:ext cx="2546478" cy="1968667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DB44D4A6-AA88-D145-BF58-50A12C2A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73818" y="3726509"/>
            <a:ext cx="2912215" cy="2253301"/>
          </a:xfrm>
          <a:prstGeom prst="rect">
            <a:avLst/>
          </a:prstGeom>
        </p:spPr>
      </p:pic>
      <p:pic>
        <p:nvPicPr>
          <p:cNvPr id="1025" name="Picture 1" descr="page7image15574992">
            <a:extLst>
              <a:ext uri="{FF2B5EF4-FFF2-40B4-BE49-F238E27FC236}">
                <a16:creationId xmlns:a16="http://schemas.microsoft.com/office/drawing/2014/main" id="{A066B9F4-061A-5848-B9DA-ADCA62DF5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033" y="1361557"/>
            <a:ext cx="3013025" cy="135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7image15575200">
            <a:extLst>
              <a:ext uri="{FF2B5EF4-FFF2-40B4-BE49-F238E27FC236}">
                <a16:creationId xmlns:a16="http://schemas.microsoft.com/office/drawing/2014/main" id="{D2008160-A57D-D54C-8D22-CC252E3ED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57" y="2715558"/>
            <a:ext cx="3826688" cy="90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611CF81-4E60-4FEB-A6BE-9DB78B7CCD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92" t="4092" r="834" b="3081"/>
          <a:stretch>
            <a:fillRect/>
          </a:stretch>
        </p:blipFill>
        <p:spPr>
          <a:xfrm>
            <a:off x="274210" y="1627534"/>
            <a:ext cx="3348461" cy="187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41E3A-4014-D849-A91D-192B27549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calorimeter prototypes and beam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C79AF-6CDE-ED42-A5D3-FFE96C8D1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418759"/>
            <a:ext cx="1000125" cy="297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16.04.2024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E6CF1-C044-4240-AAFD-3FC88E83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864" y="6418759"/>
            <a:ext cx="5678424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calorimeters R&amp;D: a brief overview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90FF5-F922-4245-8B0B-ADBDE416E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9896" y="6418759"/>
            <a:ext cx="829056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94B4BF-7720-4B02-B910-75DFC3EC1F7E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2F57D9DE-68A9-BC4B-AEBB-D798E31B5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881" y="3828739"/>
            <a:ext cx="5339614" cy="20747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zh-CN" sz="2126" dirty="0"/>
              <a:t>Crystal calorimeter prototype: key issues</a:t>
            </a:r>
          </a:p>
          <a:p>
            <a:pPr lvl="1">
              <a:lnSpc>
                <a:spcPct val="110000"/>
              </a:lnSpc>
            </a:pPr>
            <a:r>
              <a:rPr lang="en-US" altLang="zh-CN" sz="1683" dirty="0"/>
              <a:t>System integration and EM performance</a:t>
            </a:r>
          </a:p>
          <a:p>
            <a:pPr>
              <a:lnSpc>
                <a:spcPct val="110000"/>
              </a:lnSpc>
            </a:pPr>
            <a:r>
              <a:rPr lang="en-US" altLang="zh-CN" sz="2126" dirty="0"/>
              <a:t>Extensive studies in beam tests at CERN and DESY</a:t>
            </a:r>
          </a:p>
          <a:p>
            <a:pPr lvl="1">
              <a:lnSpc>
                <a:spcPct val="110000"/>
              </a:lnSpc>
            </a:pPr>
            <a:r>
              <a:rPr lang="en-US" altLang="zh-CN" sz="1683" dirty="0"/>
              <a:t>Muons for MIP calibration</a:t>
            </a:r>
          </a:p>
          <a:p>
            <a:pPr lvl="1">
              <a:lnSpc>
                <a:spcPct val="110000"/>
              </a:lnSpc>
            </a:pPr>
            <a:r>
              <a:rPr lang="en-US" altLang="zh-CN" sz="1683" dirty="0"/>
              <a:t>Electrons for EM shower studies</a:t>
            </a:r>
          </a:p>
          <a:p>
            <a:pPr lvl="1">
              <a:lnSpc>
                <a:spcPct val="110000"/>
              </a:lnSpc>
            </a:pPr>
            <a:r>
              <a:rPr lang="en-US" sz="1683" dirty="0"/>
              <a:t>Data sets for validation of simulation + digitisation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EF40179-F7CA-DF43-9D4C-8F51EBD5E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014" y="1755114"/>
            <a:ext cx="2467189" cy="18503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CBA29D8-7FA3-694E-9115-75C3A2581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60" y="1754405"/>
            <a:ext cx="2560592" cy="18511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E184910D-89F2-C24D-BED6-7925AA7150FE}"/>
                  </a:ext>
                </a:extLst>
              </p:cNvPr>
              <p:cNvSpPr/>
              <p:nvPr/>
            </p:nvSpPr>
            <p:spPr>
              <a:xfrm>
                <a:off x="2988050" y="3052726"/>
                <a:ext cx="3172663" cy="6445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794" dirty="0">
                    <a:solidFill>
                      <a:srgbClr val="FFFF00"/>
                    </a:solidFill>
                  </a:rPr>
                  <a:t>The First </a:t>
                </a:r>
                <a:r>
                  <a:rPr lang="en-US" sz="1794" dirty="0">
                    <a:solidFill>
                      <a:srgbClr val="FFFF00"/>
                    </a:solidFill>
                  </a:rPr>
                  <a:t>Crystal EM Module </a:t>
                </a:r>
              </a:p>
              <a:p>
                <a:r>
                  <a:rPr lang="en-US" altLang="zh-CN" sz="1594" dirty="0">
                    <a:solidFill>
                      <a:srgbClr val="FFFF00"/>
                    </a:solidFill>
                    <a:ea typeface="黑体" panose="02010609060101010101" pitchFamily="49" charset="-122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794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10</m:t>
                    </m:r>
                    <m:r>
                      <a:rPr lang="en-US" altLang="zh-CN" sz="1594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594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Arial" panose="020B0604020202020204" pitchFamily="34" charset="0"/>
                      </a:rPr>
                      <m:t>7</m:t>
                    </m:r>
                    <m:sSub>
                      <m:sSubPr>
                        <m:ctrlPr>
                          <a:rPr lang="en-US" altLang="zh-CN" sz="1594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59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𝑋</m:t>
                        </m:r>
                      </m:e>
                      <m:sub>
                        <m:r>
                          <a:rPr lang="en-US" altLang="zh-CN" sz="1594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794" dirty="0">
                    <a:solidFill>
                      <a:srgbClr val="FFFF00"/>
                    </a:solidFill>
                  </a:rPr>
                  <a:t> total depth)</a:t>
                </a:r>
              </a:p>
            </p:txBody>
          </p:sp>
        </mc:Choice>
        <mc:Fallback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E184910D-89F2-C24D-BED6-7925AA7150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050" y="3052726"/>
                <a:ext cx="3172663" cy="644535"/>
              </a:xfrm>
              <a:prstGeom prst="rect">
                <a:avLst/>
              </a:prstGeom>
              <a:blipFill>
                <a:blip r:embed="rId4"/>
                <a:stretch>
                  <a:fillRect l="-1594" t="-3846" r="-398" b="-134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21">
            <a:extLst>
              <a:ext uri="{FF2B5EF4-FFF2-40B4-BE49-F238E27FC236}">
                <a16:creationId xmlns:a16="http://schemas.microsoft.com/office/drawing/2014/main" id="{5F75CD7F-36E2-8645-BBBD-47C5816308E4}"/>
              </a:ext>
            </a:extLst>
          </p:cNvPr>
          <p:cNvSpPr txBox="1"/>
          <p:nvPr/>
        </p:nvSpPr>
        <p:spPr>
          <a:xfrm>
            <a:off x="394261" y="1392638"/>
            <a:ext cx="5107440" cy="64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794" dirty="0"/>
              <a:t>CERN </a:t>
            </a:r>
            <a:r>
              <a:rPr lang="en-US" sz="1794" dirty="0" err="1"/>
              <a:t>beamtest</a:t>
            </a:r>
            <a:r>
              <a:rPr lang="en-US" sz="1794" dirty="0"/>
              <a:t>: parasitic runs at PS-T</a:t>
            </a:r>
            <a:r>
              <a:rPr lang="en-US" altLang="zh-CN" sz="1794" dirty="0"/>
              <a:t>0</a:t>
            </a:r>
            <a:r>
              <a:rPr lang="en-US" sz="1794" dirty="0"/>
              <a:t>9 (May 16-23, 2023)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1281E6-D542-4CF0-92AC-3845C63DF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09"/>
          <a:stretch/>
        </p:blipFill>
        <p:spPr>
          <a:xfrm>
            <a:off x="394260" y="4068064"/>
            <a:ext cx="2467799" cy="1738610"/>
          </a:xfrm>
          <a:prstGeom prst="rect">
            <a:avLst/>
          </a:prstGeom>
        </p:spPr>
      </p:pic>
      <p:pic>
        <p:nvPicPr>
          <p:cNvPr id="21" name="图片 15">
            <a:extLst>
              <a:ext uri="{FF2B5EF4-FFF2-40B4-BE49-F238E27FC236}">
                <a16:creationId xmlns:a16="http://schemas.microsoft.com/office/drawing/2014/main" id="{F2A0969D-4499-48E9-975E-2217C066C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851" y="4076395"/>
            <a:ext cx="2307038" cy="173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4F5A9598-2F82-4EA0-AA2D-E762B426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701" y="1943027"/>
            <a:ext cx="2268343" cy="161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635500-8E27-49C0-83B3-D6927B744F99}"/>
              </a:ext>
            </a:extLst>
          </p:cNvPr>
          <p:cNvSpPr txBox="1"/>
          <p:nvPr/>
        </p:nvSpPr>
        <p:spPr>
          <a:xfrm>
            <a:off x="6595600" y="3020122"/>
            <a:ext cx="1174445" cy="528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17" dirty="0"/>
              <a:t>5 GeV muons</a:t>
            </a:r>
            <a:endParaRPr lang="en-US" sz="1417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D50D52-3075-4137-9BC9-AE2E0C52FB22}"/>
              </a:ext>
            </a:extLst>
          </p:cNvPr>
          <p:cNvSpPr txBox="1"/>
          <p:nvPr/>
        </p:nvSpPr>
        <p:spPr>
          <a:xfrm>
            <a:off x="6549314" y="2018264"/>
            <a:ext cx="1576009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17" dirty="0">
                <a:solidFill>
                  <a:schemeClr val="bg1">
                    <a:lumMod val="50000"/>
                  </a:schemeClr>
                </a:solidFill>
              </a:rPr>
              <a:t>Work in Progress</a:t>
            </a:r>
            <a:endParaRPr kumimoji="1" lang="zh-CN" altLang="en-US" sz="1417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BDC2CA-E859-4837-A155-32C51ECA53E5}"/>
              </a:ext>
            </a:extLst>
          </p:cNvPr>
          <p:cNvGrpSpPr/>
          <p:nvPr/>
        </p:nvGrpSpPr>
        <p:grpSpPr>
          <a:xfrm>
            <a:off x="7873903" y="1943027"/>
            <a:ext cx="2662732" cy="1618544"/>
            <a:chOff x="5073628" y="3541782"/>
            <a:chExt cx="3615720" cy="2393641"/>
          </a:xfrm>
        </p:grpSpPr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C195591D-D0E5-45F1-B313-5F94A14F6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628" y="3541782"/>
              <a:ext cx="3574972" cy="2386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5A9CD5-F70F-4FB7-8826-E2BD011CCD11}"/>
                </a:ext>
              </a:extLst>
            </p:cNvPr>
            <p:cNvSpPr txBox="1"/>
            <p:nvPr/>
          </p:nvSpPr>
          <p:spPr>
            <a:xfrm>
              <a:off x="6861114" y="5153865"/>
              <a:ext cx="1828234" cy="7815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en-US" altLang="zh-CN" sz="1417" dirty="0"/>
                <a:t>1 GeV electrons</a:t>
              </a:r>
              <a:endParaRPr lang="en-US" sz="1417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51E9730-342E-428B-942E-B7855C31E485}"/>
              </a:ext>
            </a:extLst>
          </p:cNvPr>
          <p:cNvSpPr txBox="1"/>
          <p:nvPr/>
        </p:nvSpPr>
        <p:spPr>
          <a:xfrm>
            <a:off x="8668707" y="2027018"/>
            <a:ext cx="1576009" cy="310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17" dirty="0">
                <a:solidFill>
                  <a:schemeClr val="bg1">
                    <a:lumMod val="50000"/>
                  </a:schemeClr>
                </a:solidFill>
              </a:rPr>
              <a:t>Work in Progress</a:t>
            </a:r>
            <a:endParaRPr kumimoji="1" lang="zh-CN" altLang="en-US" sz="1417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1B2A-B6D2-114E-9190-BDA78008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dirty="0" err="1"/>
              <a:t>ScintGlass</a:t>
            </a:r>
            <a:r>
              <a:rPr lang="zh-CN" altLang="en-US" dirty="0"/>
              <a:t> </a:t>
            </a:r>
            <a:r>
              <a:rPr lang="en-US" dirty="0"/>
              <a:t>HCAL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79F5-620D-9945-B862-09B66534F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23" y="1480685"/>
            <a:ext cx="7984123" cy="2053238"/>
          </a:xfrm>
        </p:spPr>
        <p:txBody>
          <a:bodyPr>
            <a:normAutofit/>
          </a:bodyPr>
          <a:lstStyle/>
          <a:p>
            <a:r>
              <a:rPr lang="en-US" dirty="0" err="1"/>
              <a:t>ScintGlassHCAL</a:t>
            </a:r>
            <a:r>
              <a:rPr lang="en-US" dirty="0"/>
              <a:t>: PFA-oriented sampling hadron calorimeter</a:t>
            </a:r>
          </a:p>
          <a:p>
            <a:pPr lvl="1"/>
            <a:r>
              <a:rPr lang="en-US" dirty="0"/>
              <a:t>A variant option of CALICE-AHCAL: scintillator-SiPM, steel</a:t>
            </a:r>
          </a:p>
          <a:p>
            <a:pPr lvl="1"/>
            <a:r>
              <a:rPr lang="en-US" dirty="0"/>
              <a:t>Sensitive layer: dense and bright </a:t>
            </a:r>
            <a:r>
              <a:rPr lang="en-US" i="1" dirty="0"/>
              <a:t>scintillating glass</a:t>
            </a:r>
            <a:r>
              <a:rPr lang="en-US" dirty="0"/>
              <a:t> tiles</a:t>
            </a:r>
          </a:p>
          <a:p>
            <a:pPr lvl="1"/>
            <a:r>
              <a:rPr lang="en-US" dirty="0"/>
              <a:t>Aim to further improve hadron energy resolution, which is a major factor for precision jet energy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48E02-A87F-364F-A22E-2351F0E6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418759"/>
            <a:ext cx="1000125" cy="297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16.04.2024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0CA0-F364-7C40-8C35-D48AE8FC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864" y="6418759"/>
            <a:ext cx="5678424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calorimeters R&amp;D: a brief overview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BA1C3-DCB3-9C49-9BE2-78E10ED35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9896" y="6418759"/>
            <a:ext cx="829056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94B4BF-7720-4B02-B910-75DFC3EC1F7E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9" name="组合 6">
            <a:extLst>
              <a:ext uri="{FF2B5EF4-FFF2-40B4-BE49-F238E27FC236}">
                <a16:creationId xmlns:a16="http://schemas.microsoft.com/office/drawing/2014/main" id="{BB8433A4-D724-B942-A24C-B4B6341108C1}"/>
              </a:ext>
            </a:extLst>
          </p:cNvPr>
          <p:cNvGrpSpPr/>
          <p:nvPr/>
        </p:nvGrpSpPr>
        <p:grpSpPr>
          <a:xfrm>
            <a:off x="757293" y="3613457"/>
            <a:ext cx="2936045" cy="2241164"/>
            <a:chOff x="8840703" y="2120950"/>
            <a:chExt cx="3210009" cy="2340624"/>
          </a:xfrm>
        </p:grpSpPr>
        <p:pic>
          <p:nvPicPr>
            <p:cNvPr id="10" name="图片 13">
              <a:extLst>
                <a:ext uri="{FF2B5EF4-FFF2-40B4-BE49-F238E27FC236}">
                  <a16:creationId xmlns:a16="http://schemas.microsoft.com/office/drawing/2014/main" id="{EB63F3C6-6392-294F-93C1-456AC70C9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40703" y="2455003"/>
              <a:ext cx="3181775" cy="2006571"/>
            </a:xfrm>
            <a:prstGeom prst="rect">
              <a:avLst/>
            </a:prstGeom>
          </p:spPr>
        </p:pic>
        <p:sp>
          <p:nvSpPr>
            <p:cNvPr id="11" name="矩形 14">
              <a:extLst>
                <a:ext uri="{FF2B5EF4-FFF2-40B4-BE49-F238E27FC236}">
                  <a16:creationId xmlns:a16="http://schemas.microsoft.com/office/drawing/2014/main" id="{7F387204-3505-6F49-A43B-893C15D829B5}"/>
                </a:ext>
              </a:extLst>
            </p:cNvPr>
            <p:cNvSpPr/>
            <p:nvPr/>
          </p:nvSpPr>
          <p:spPr>
            <a:xfrm>
              <a:off x="10915744" y="4119510"/>
              <a:ext cx="1106733" cy="1489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9955">
                <a:defRPr/>
              </a:pPr>
              <a:endParaRPr lang="zh-CN" altLang="en-US" sz="1594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矩形 15">
              <a:extLst>
                <a:ext uri="{FF2B5EF4-FFF2-40B4-BE49-F238E27FC236}">
                  <a16:creationId xmlns:a16="http://schemas.microsoft.com/office/drawing/2014/main" id="{D482BF6A-ADBE-EB44-9245-9E9DE4FD9B20}"/>
                </a:ext>
              </a:extLst>
            </p:cNvPr>
            <p:cNvSpPr/>
            <p:nvPr/>
          </p:nvSpPr>
          <p:spPr>
            <a:xfrm>
              <a:off x="10915743" y="3455976"/>
              <a:ext cx="1106733" cy="14893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9955">
                <a:defRPr/>
              </a:pPr>
              <a:endParaRPr lang="zh-CN" altLang="en-US" sz="1594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矩形 17">
              <a:extLst>
                <a:ext uri="{FF2B5EF4-FFF2-40B4-BE49-F238E27FC236}">
                  <a16:creationId xmlns:a16="http://schemas.microsoft.com/office/drawing/2014/main" id="{0048AC8A-C36D-5F4F-B0CB-5BB2265980D1}"/>
                </a:ext>
              </a:extLst>
            </p:cNvPr>
            <p:cNvSpPr/>
            <p:nvPr/>
          </p:nvSpPr>
          <p:spPr>
            <a:xfrm>
              <a:off x="8976352" y="2120950"/>
              <a:ext cx="3074360" cy="2747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9955">
                <a:defRPr/>
              </a:pPr>
              <a:r>
                <a:rPr lang="en-US" altLang="zh-CN" sz="1417">
                  <a:solidFill>
                    <a:prstClr val="white"/>
                  </a:solidFill>
                  <a:latin typeface="等线" panose="020F0502020204030204"/>
                  <a:ea typeface="等线" panose="02010600030101010101" pitchFamily="2" charset="-122"/>
                </a:rPr>
                <a:t>BMR factorization based on PFA</a:t>
              </a:r>
              <a:endParaRPr lang="zh-CN" altLang="en-US" sz="1417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5" name="组合 24">
            <a:extLst>
              <a:ext uri="{FF2B5EF4-FFF2-40B4-BE49-F238E27FC236}">
                <a16:creationId xmlns:a16="http://schemas.microsoft.com/office/drawing/2014/main" id="{363D18A9-337B-FF47-968D-AAB36F971F9D}"/>
              </a:ext>
            </a:extLst>
          </p:cNvPr>
          <p:cNvGrpSpPr/>
          <p:nvPr/>
        </p:nvGrpSpPr>
        <p:grpSpPr>
          <a:xfrm>
            <a:off x="4024043" y="3544140"/>
            <a:ext cx="5328552" cy="2542450"/>
            <a:chOff x="801843" y="1238120"/>
            <a:chExt cx="6793989" cy="3636795"/>
          </a:xfrm>
        </p:grpSpPr>
        <p:grpSp>
          <p:nvGrpSpPr>
            <p:cNvPr id="16" name="组合 13">
              <a:extLst>
                <a:ext uri="{FF2B5EF4-FFF2-40B4-BE49-F238E27FC236}">
                  <a16:creationId xmlns:a16="http://schemas.microsoft.com/office/drawing/2014/main" id="{00A0E96F-567E-AC4F-BD4A-090D5B0B83E4}"/>
                </a:ext>
              </a:extLst>
            </p:cNvPr>
            <p:cNvGrpSpPr/>
            <p:nvPr/>
          </p:nvGrpSpPr>
          <p:grpSpPr>
            <a:xfrm>
              <a:off x="2552426" y="1238120"/>
              <a:ext cx="5043406" cy="3636795"/>
              <a:chOff x="2500003" y="1271264"/>
              <a:chExt cx="5043406" cy="3636795"/>
            </a:xfrm>
          </p:grpSpPr>
          <p:pic>
            <p:nvPicPr>
              <p:cNvPr id="24" name="图片 5">
                <a:extLst>
                  <a:ext uri="{FF2B5EF4-FFF2-40B4-BE49-F238E27FC236}">
                    <a16:creationId xmlns:a16="http://schemas.microsoft.com/office/drawing/2014/main" id="{FD99B42D-7943-6144-935C-981D91D4B7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279"/>
              <a:stretch/>
            </p:blipFill>
            <p:spPr>
              <a:xfrm>
                <a:off x="4202562" y="1271264"/>
                <a:ext cx="3340847" cy="3636795"/>
              </a:xfrm>
              <a:prstGeom prst="rect">
                <a:avLst/>
              </a:prstGeom>
            </p:spPr>
          </p:pic>
          <p:pic>
            <p:nvPicPr>
              <p:cNvPr id="25" name="图片 6">
                <a:extLst>
                  <a:ext uri="{FF2B5EF4-FFF2-40B4-BE49-F238E27FC236}">
                    <a16:creationId xmlns:a16="http://schemas.microsoft.com/office/drawing/2014/main" id="{BDBE8A32-9264-A24D-AF5F-BA1F6AC43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0003" y="1271264"/>
                <a:ext cx="1866816" cy="3636795"/>
              </a:xfrm>
              <a:prstGeom prst="rect">
                <a:avLst/>
              </a:prstGeom>
            </p:spPr>
          </p:pic>
        </p:grpSp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F9597B6A-2953-C94C-9FAB-6C6CE2088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843" y="2184034"/>
              <a:ext cx="1487057" cy="2011359"/>
            </a:xfrm>
            <a:prstGeom prst="rect">
              <a:avLst/>
            </a:prstGeom>
          </p:spPr>
        </p:pic>
        <p:cxnSp>
          <p:nvCxnSpPr>
            <p:cNvPr id="18" name="直接箭头连接符 10">
              <a:extLst>
                <a:ext uri="{FF2B5EF4-FFF2-40B4-BE49-F238E27FC236}">
                  <a16:creationId xmlns:a16="http://schemas.microsoft.com/office/drawing/2014/main" id="{F227B951-2F6B-B345-A011-6D779F1E33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5351" y="1571627"/>
              <a:ext cx="707075" cy="612408"/>
            </a:xfrm>
            <a:prstGeom prst="straightConnector1">
              <a:avLst/>
            </a:prstGeom>
            <a:ln w="1905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6">
              <a:extLst>
                <a:ext uri="{FF2B5EF4-FFF2-40B4-BE49-F238E27FC236}">
                  <a16:creationId xmlns:a16="http://schemas.microsoft.com/office/drawing/2014/main" id="{4BF0D00A-DD47-E84C-9A7E-5C1267C909DA}"/>
                </a:ext>
              </a:extLst>
            </p:cNvPr>
            <p:cNvCxnSpPr>
              <a:cxnSpLocks/>
            </p:cNvCxnSpPr>
            <p:nvPr/>
          </p:nvCxnSpPr>
          <p:spPr>
            <a:xfrm>
              <a:off x="1553106" y="3984885"/>
              <a:ext cx="0" cy="31576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7">
              <a:extLst>
                <a:ext uri="{FF2B5EF4-FFF2-40B4-BE49-F238E27FC236}">
                  <a16:creationId xmlns:a16="http://schemas.microsoft.com/office/drawing/2014/main" id="{CB93ACD6-0293-204A-92D8-3F30B1697397}"/>
                </a:ext>
              </a:extLst>
            </p:cNvPr>
            <p:cNvSpPr txBox="1"/>
            <p:nvPr/>
          </p:nvSpPr>
          <p:spPr>
            <a:xfrm>
              <a:off x="1047466" y="4238327"/>
              <a:ext cx="1241435" cy="366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9976">
                <a:defRPr/>
              </a:pPr>
              <a:r>
                <a:rPr lang="en-US" altLang="zh-CN" sz="1063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PCB 2mm</a:t>
              </a:r>
              <a:endParaRPr lang="zh-CN" altLang="en-US" sz="1417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D46A55E7-CC7D-8942-B229-FBEDBDB3CCF3}"/>
                </a:ext>
              </a:extLst>
            </p:cNvPr>
            <p:cNvSpPr txBox="1"/>
            <p:nvPr/>
          </p:nvSpPr>
          <p:spPr>
            <a:xfrm>
              <a:off x="1597648" y="3249206"/>
              <a:ext cx="850299" cy="366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9976">
                <a:defRPr/>
              </a:pPr>
              <a:r>
                <a:rPr lang="en-US" altLang="zh-CN" sz="1063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Steel</a:t>
              </a:r>
              <a:endParaRPr lang="zh-CN" altLang="en-US" sz="1417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2" name="文本框 19">
              <a:extLst>
                <a:ext uri="{FF2B5EF4-FFF2-40B4-BE49-F238E27FC236}">
                  <a16:creationId xmlns:a16="http://schemas.microsoft.com/office/drawing/2014/main" id="{0DAF6948-5A56-A449-85F0-9F2C045F8AE0}"/>
                </a:ext>
              </a:extLst>
            </p:cNvPr>
            <p:cNvSpPr txBox="1"/>
            <p:nvPr/>
          </p:nvSpPr>
          <p:spPr>
            <a:xfrm>
              <a:off x="879262" y="3051796"/>
              <a:ext cx="1017949" cy="600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9976">
                <a:defRPr/>
              </a:pPr>
              <a:r>
                <a:rPr lang="en-US" altLang="zh-CN" sz="1063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Glass</a:t>
              </a:r>
            </a:p>
            <a:p>
              <a:pPr defTabSz="809976">
                <a:defRPr/>
              </a:pPr>
              <a:r>
                <a:rPr lang="en-US" altLang="zh-CN" sz="1063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10mm</a:t>
              </a:r>
              <a:endParaRPr lang="zh-CN" altLang="en-US" sz="1417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3107CD3-6582-E645-93DE-45ED37A48C21}"/>
                </a:ext>
              </a:extLst>
            </p:cNvPr>
            <p:cNvSpPr/>
            <p:nvPr/>
          </p:nvSpPr>
          <p:spPr>
            <a:xfrm>
              <a:off x="2552427" y="1238120"/>
              <a:ext cx="342078" cy="333507"/>
            </a:xfrm>
            <a:prstGeom prst="rect">
              <a:avLst/>
            </a:prstGeom>
            <a:noFill/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9976">
                <a:defRPr/>
              </a:pPr>
              <a:endParaRPr lang="zh-CN" altLang="en-US" sz="1594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6C95C6B-CA5A-3745-84CD-6EBEB27FF9F9}"/>
              </a:ext>
            </a:extLst>
          </p:cNvPr>
          <p:cNvSpPr txBox="1"/>
          <p:nvPr/>
        </p:nvSpPr>
        <p:spPr>
          <a:xfrm>
            <a:off x="1046006" y="5804365"/>
            <a:ext cx="3166251" cy="36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4" dirty="0"/>
              <a:t>BMR=Boson Mass resolution</a:t>
            </a:r>
          </a:p>
        </p:txBody>
      </p:sp>
    </p:spTree>
    <p:extLst>
      <p:ext uri="{BB962C8B-B14F-4D97-AF65-F5344CB8AC3E}">
        <p14:creationId xmlns:p14="http://schemas.microsoft.com/office/powerpoint/2010/main" val="20636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0178E-F1ED-5348-B8B5-91465A7CE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 glass tiles: CERN </a:t>
            </a:r>
            <a:r>
              <a:rPr lang="en-US" dirty="0" err="1"/>
              <a:t>beamtest</a:t>
            </a:r>
            <a:r>
              <a:rPr lang="en-US" dirty="0"/>
              <a:t> in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E855A-B834-D342-B45E-C51275427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" y="6418759"/>
            <a:ext cx="1000125" cy="297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16.04.2024</a:t>
            </a:r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7278-AC8D-2A40-B736-A09786895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3864" y="6418759"/>
            <a:ext cx="5678424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CEPC calorimeters R&amp;D: a brief overview</a:t>
            </a: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1FA35-0871-554E-A88F-4F7205331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9896" y="6418759"/>
            <a:ext cx="829056" cy="302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A94B4BF-7720-4B02-B910-75DFC3EC1F7E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D55D20-59E1-BE40-BADF-4A3DFB15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5557" y="3911149"/>
            <a:ext cx="2486070" cy="1862366"/>
          </a:xfrm>
          <a:prstGeom prst="rect">
            <a:avLst/>
          </a:prstGeom>
        </p:spPr>
      </p:pic>
      <p:sp>
        <p:nvSpPr>
          <p:cNvPr id="8" name="内容占位符 2">
            <a:extLst>
              <a:ext uri="{FF2B5EF4-FFF2-40B4-BE49-F238E27FC236}">
                <a16:creationId xmlns:a16="http://schemas.microsoft.com/office/drawing/2014/main" id="{64BBC540-975C-EC4B-8F2D-1F4270D18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76" y="1451659"/>
            <a:ext cx="5850702" cy="190617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altLang="zh-CN" sz="2126" dirty="0"/>
              <a:t>Successful </a:t>
            </a:r>
            <a:r>
              <a:rPr lang="en-US" altLang="zh-CN" sz="2126" dirty="0" err="1"/>
              <a:t>beamtest</a:t>
            </a:r>
            <a:r>
              <a:rPr lang="en-US" altLang="zh-CN" sz="2126" dirty="0"/>
              <a:t> with scintillator glass tiles</a:t>
            </a:r>
          </a:p>
          <a:p>
            <a:pPr lvl="1">
              <a:lnSpc>
                <a:spcPct val="100000"/>
              </a:lnSpc>
            </a:pPr>
            <a:r>
              <a:rPr lang="en-US" altLang="zh-CN" sz="1594" dirty="0"/>
              <a:t>Combined tests with CEPC calorimeter prototypes</a:t>
            </a:r>
          </a:p>
          <a:p>
            <a:pPr lvl="1">
              <a:lnSpc>
                <a:spcPct val="100000"/>
              </a:lnSpc>
            </a:pPr>
            <a:r>
              <a:rPr lang="en-US" altLang="zh-CN" sz="1594" dirty="0"/>
              <a:t>11 pieces of large-area glass tiles: the first batch produced by the “Glass Scintillator Collaboration”</a:t>
            </a:r>
          </a:p>
          <a:p>
            <a:pPr lvl="1">
              <a:lnSpc>
                <a:spcPct val="100000"/>
              </a:lnSpc>
            </a:pPr>
            <a:r>
              <a:rPr lang="en-US" altLang="zh-CN" sz="1594" dirty="0"/>
              <a:t>Clear MIP signals in all 11 glass samples with 15 GeV muons</a:t>
            </a:r>
          </a:p>
          <a:p>
            <a:pPr lvl="1">
              <a:lnSpc>
                <a:spcPct val="100000"/>
              </a:lnSpc>
            </a:pPr>
            <a:r>
              <a:rPr lang="en-US" altLang="zh-CN" sz="1594" dirty="0"/>
              <a:t>3 glass tiles showed promising MIP response</a:t>
            </a:r>
          </a:p>
          <a:p>
            <a:pPr lvl="1">
              <a:lnSpc>
                <a:spcPct val="100000"/>
              </a:lnSpc>
            </a:pPr>
            <a:endParaRPr lang="en-US" sz="1594" dirty="0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id="{B0F9EE6E-7486-B144-B57A-3F23806F3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881" y="4681110"/>
            <a:ext cx="2496456" cy="1404256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5B484C8D-560A-4E4A-ADB3-A454AD92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163" y="3808415"/>
            <a:ext cx="2311331" cy="14900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2">
                <a:extLst>
                  <a:ext uri="{FF2B5EF4-FFF2-40B4-BE49-F238E27FC236}">
                    <a16:creationId xmlns:a16="http://schemas.microsoft.com/office/drawing/2014/main" id="{BFF90C24-91F6-3149-BD0B-0E510CBECC59}"/>
                  </a:ext>
                </a:extLst>
              </p:cNvPr>
              <p:cNvSpPr txBox="1"/>
              <p:nvPr/>
            </p:nvSpPr>
            <p:spPr>
              <a:xfrm>
                <a:off x="8447757" y="5305082"/>
                <a:ext cx="2336587" cy="6647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40" dirty="0">
                    <a:solidFill>
                      <a:srgbClr val="060A0B"/>
                    </a:solidFill>
                  </a:rPr>
                  <a:t>Glass scintillator (#3): 66 </a:t>
                </a:r>
                <a:r>
                  <a:rPr lang="en-US" sz="1240" dirty="0" err="1">
                    <a:solidFill>
                      <a:srgbClr val="060A0B"/>
                    </a:solidFill>
                  </a:rPr>
                  <a:t>p.e.</a:t>
                </a:r>
                <a:r>
                  <a:rPr lang="en-US" sz="1240" dirty="0">
                    <a:solidFill>
                      <a:srgbClr val="060A0B"/>
                    </a:solidFill>
                  </a:rPr>
                  <a:t>/MIP</a:t>
                </a:r>
              </a:p>
              <a:p>
                <a:r>
                  <a:rPr lang="en-US" sz="1240" dirty="0">
                    <a:solidFill>
                      <a:srgbClr val="060A0B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240" i="1">
                        <a:solidFill>
                          <a:srgbClr val="060A0B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40" i="1">
                        <a:solidFill>
                          <a:srgbClr val="060A0B"/>
                        </a:solidFill>
                        <a:latin typeface="Cambria Math" panose="02040503050406030204" pitchFamily="18" charset="0"/>
                      </a:rPr>
                      <m:t>9.8</m:t>
                    </m:r>
                    <m:r>
                      <a:rPr lang="en-US" sz="1240" i="1">
                        <a:solidFill>
                          <a:srgbClr val="060A0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×28.1×10.2 </m:t>
                    </m:r>
                    <m:sSup>
                      <m:sSupPr>
                        <m:ctrlPr>
                          <a:rPr lang="en-US" sz="1240" i="1">
                            <a:solidFill>
                              <a:srgbClr val="060A0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240">
                            <a:solidFill>
                              <a:srgbClr val="060A0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mm</m:t>
                        </m:r>
                      </m:e>
                      <m:sup>
                        <m:r>
                          <a:rPr lang="en-US" sz="1240" i="1">
                            <a:solidFill>
                              <a:srgbClr val="060A0B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240" dirty="0">
                    <a:solidFill>
                      <a:srgbClr val="060A0B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1" name="文本框 12">
                <a:extLst>
                  <a:ext uri="{FF2B5EF4-FFF2-40B4-BE49-F238E27FC236}">
                    <a16:creationId xmlns:a16="http://schemas.microsoft.com/office/drawing/2014/main" id="{BFF90C24-91F6-3149-BD0B-0E510CBEC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757" y="5305082"/>
                <a:ext cx="2336587" cy="664797"/>
              </a:xfrm>
              <a:prstGeom prst="rect">
                <a:avLst/>
              </a:prstGeom>
              <a:blipFill>
                <a:blip r:embed="rId5"/>
                <a:stretch>
                  <a:fillRect l="-541" b="-943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7">
            <a:extLst>
              <a:ext uri="{FF2B5EF4-FFF2-40B4-BE49-F238E27FC236}">
                <a16:creationId xmlns:a16="http://schemas.microsoft.com/office/drawing/2014/main" id="{39EA9D4C-41D9-2E4F-AEAD-FFAC874509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01" t="16769" r="11340" b="10374"/>
          <a:stretch/>
        </p:blipFill>
        <p:spPr>
          <a:xfrm>
            <a:off x="5184174" y="3431173"/>
            <a:ext cx="1687209" cy="1087297"/>
          </a:xfrm>
          <a:prstGeom prst="rect">
            <a:avLst/>
          </a:prstGeom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D5ED8588-CAB7-6B40-B0D6-FC0C138527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7777" y="1479858"/>
            <a:ext cx="1875024" cy="1877972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C88A92C1-86F0-1E40-BFF8-3320DDF77D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381" t="11770" r="19058" b="14459"/>
          <a:stretch/>
        </p:blipFill>
        <p:spPr>
          <a:xfrm>
            <a:off x="6918288" y="3431174"/>
            <a:ext cx="1392990" cy="1075737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id="{AE798175-C1D5-C942-9973-9BC4063CEE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11" t="1" b="2823"/>
          <a:stretch/>
        </p:blipFill>
        <p:spPr>
          <a:xfrm>
            <a:off x="2513747" y="3599297"/>
            <a:ext cx="2496455" cy="2486070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884092AA-34E0-6C41-8154-3800A6061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2520" y="1750648"/>
            <a:ext cx="2630167" cy="14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537388-5ADC-4477-8FFC-FD406E1952CC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CDC1436-1065-C3CD-CE82-7AE036F61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377" y="313738"/>
            <a:ext cx="9826400" cy="549614"/>
          </a:xfrm>
        </p:spPr>
        <p:txBody>
          <a:bodyPr/>
          <a:lstStyle/>
          <a:p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CEPC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ECAL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HCAL: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SiPM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zh-CN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</a:t>
            </a:r>
            <a:r>
              <a:rPr kumimoji="1" lang="zh-CN" altLang="en-US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zh-CN" alt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52E77-37C8-8992-E6AF-3D861C908E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489579"/>
              </p:ext>
            </p:extLst>
          </p:nvPr>
        </p:nvGraphicFramePr>
        <p:xfrm>
          <a:off x="71289" y="2375520"/>
          <a:ext cx="10394550" cy="291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>
                  <a:extLst>
                    <a:ext uri="{9D8B030D-6E8A-4147-A177-3AD203B41FA5}">
                      <a16:colId xmlns:a16="http://schemas.microsoft.com/office/drawing/2014/main" val="2871013337"/>
                    </a:ext>
                  </a:extLst>
                </a:gridCol>
                <a:gridCol w="3073430">
                  <a:extLst>
                    <a:ext uri="{9D8B030D-6E8A-4147-A177-3AD203B41FA5}">
                      <a16:colId xmlns:a16="http://schemas.microsoft.com/office/drawing/2014/main" val="4055670763"/>
                    </a:ext>
                  </a:extLst>
                </a:gridCol>
                <a:gridCol w="4152768">
                  <a:extLst>
                    <a:ext uri="{9D8B030D-6E8A-4147-A177-3AD203B41FA5}">
                      <a16:colId xmlns:a16="http://schemas.microsoft.com/office/drawing/2014/main" val="1189725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ECAL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err="1"/>
                        <a:t>SiPM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for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CEPC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HCAL</a:t>
                      </a:r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153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Wavelength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350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–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600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nm</a:t>
                      </a:r>
                      <a:endParaRPr lang="en-US" altLang="zh-CN" sz="20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350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–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600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nm</a:t>
                      </a:r>
                      <a:endParaRPr lang="en-US" altLang="zh-CN" sz="18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060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Size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 mm× 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mm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 mm× 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mm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6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Pixel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size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× </a:t>
                      </a: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 μm </a:t>
                      </a:r>
                      <a:endParaRPr lang="en-C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 </a:t>
                      </a:r>
                      <a:r>
                        <a:rPr lang="en-US" altLang="zh-CN" sz="1800" dirty="0"/>
                        <a:t>50</a:t>
                      </a:r>
                      <a:r>
                        <a:rPr lang="zh-CN" altLang="en-US" sz="1800" dirty="0"/>
                        <a:t> μm × </a:t>
                      </a:r>
                      <a:r>
                        <a:rPr lang="en-US" altLang="zh-CN" sz="1800" dirty="0"/>
                        <a:t>50</a:t>
                      </a:r>
                      <a:r>
                        <a:rPr lang="zh-CN" altLang="en-US" sz="1800" dirty="0"/>
                        <a:t> μm  </a:t>
                      </a:r>
                      <a:r>
                        <a:rPr lang="en-US" altLang="zh-CN" sz="1800" dirty="0"/>
                        <a:t>or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larger</a:t>
                      </a:r>
                      <a:r>
                        <a:rPr lang="zh-CN" altLang="en-US" sz="1800" dirty="0"/>
                        <a:t> </a:t>
                      </a:r>
                      <a:endParaRPr lang="en-CN" dirty="0"/>
                    </a:p>
                    <a:p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851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PDE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&gt;= 30% (at ~420nm)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5997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rgbClr val="FF0000"/>
                          </a:solidFill>
                        </a:rPr>
                        <a:t>&gt;= 60% </a:t>
                      </a:r>
                      <a:r>
                        <a:rPr lang="en-US" altLang="zh-CN" sz="2000" dirty="0"/>
                        <a:t>(at ~400nm)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978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Number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of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 err="1"/>
                        <a:t>SiPM</a:t>
                      </a:r>
                      <a:r>
                        <a:rPr lang="zh-CN" altLang="en-US" sz="2000" dirty="0"/>
                        <a:t> 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~1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endParaRPr lang="en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~5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Million</a:t>
                      </a:r>
                      <a:r>
                        <a:rPr lang="zh-CN" altLang="en-US" dirty="0"/>
                        <a:t> </a:t>
                      </a:r>
                      <a:endParaRPr lang="en-C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3334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210BD6-E775-7CE9-8EEC-D4CDE77A8251}"/>
              </a:ext>
            </a:extLst>
          </p:cNvPr>
          <p:cNvSpPr txBox="1"/>
          <p:nvPr/>
        </p:nvSpPr>
        <p:spPr>
          <a:xfrm>
            <a:off x="0" y="1208617"/>
            <a:ext cx="10106518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ECAL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Small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pixel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size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(6um</a:t>
            </a:r>
            <a:r>
              <a:rPr kumimoji="1" lang="zh-CN" altLang="en-US" kern="0" dirty="0"/>
              <a:t>*</a:t>
            </a:r>
            <a:r>
              <a:rPr kumimoji="1" lang="en-US" altLang="zh-CN" kern="0" dirty="0"/>
              <a:t>6um),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large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dynamic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range</a:t>
            </a:r>
          </a:p>
          <a:p>
            <a:pPr marL="857132" lvl="1" indent="-342900" defTabSz="914400">
              <a:buFont typeface="Arial" panose="020B0604020202020204" pitchFamily="34" charset="0"/>
              <a:buChar char="•"/>
            </a:pPr>
            <a:r>
              <a:rPr kumimoji="1" lang="en-US" altLang="zh-CN" kern="0" dirty="0"/>
              <a:t>HCAL: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High</a:t>
            </a:r>
            <a:r>
              <a:rPr kumimoji="1" lang="zh-CN" altLang="en-US" kern="0" dirty="0"/>
              <a:t> </a:t>
            </a:r>
            <a:r>
              <a:rPr kumimoji="1" lang="en-US" altLang="zh-CN" kern="0" dirty="0"/>
              <a:t>PDE</a:t>
            </a:r>
            <a:r>
              <a:rPr kumimoji="1" lang="zh-CN" altLang="en-US" kern="0" dirty="0"/>
              <a:t> </a:t>
            </a:r>
            <a:r>
              <a:rPr kumimoji="1" lang="en-US" altLang="zh-CN" kern="0" dirty="0" err="1"/>
              <a:t>Sipm</a:t>
            </a:r>
            <a:r>
              <a:rPr kumimoji="1" lang="zh-CN" altLang="en-US" kern="0" dirty="0"/>
              <a:t>   </a:t>
            </a:r>
            <a:r>
              <a:rPr kumimoji="1" lang="en-US" altLang="zh-CN" kern="0" dirty="0"/>
              <a:t>(PDE&gt;60-70%)</a:t>
            </a:r>
          </a:p>
        </p:txBody>
      </p:sp>
    </p:spTree>
    <p:extLst>
      <p:ext uri="{BB962C8B-B14F-4D97-AF65-F5344CB8AC3E}">
        <p14:creationId xmlns:p14="http://schemas.microsoft.com/office/powerpoint/2010/main" val="124596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B41CF80-193F-2447-AFB9-FA67387D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528" y="3833867"/>
            <a:ext cx="4245986" cy="328412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55175D-4D2E-564B-B068-36D67EECB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radiation hardness challenge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2BEE57-AE4B-FB4F-96D8-860EF1693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1" y="863352"/>
            <a:ext cx="10551746" cy="5544616"/>
          </a:xfrm>
        </p:spPr>
        <p:txBody>
          <a:bodyPr/>
          <a:lstStyle/>
          <a:p>
            <a:r>
              <a:rPr kumimoji="1" lang="en-US" altLang="zh-CN" dirty="0"/>
              <a:t>After 10 year operation of CEPC,</a:t>
            </a:r>
            <a:r>
              <a:rPr kumimoji="1" lang="zh-CN" altLang="en-US" dirty="0"/>
              <a:t> </a:t>
            </a:r>
            <a:r>
              <a:rPr kumimoji="1" lang="en-US" altLang="zh-CN" dirty="0"/>
              <a:t>fluence is above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13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</a:t>
            </a:r>
            <a:endParaRPr kumimoji="1" lang="en-US" altLang="zh-CN" dirty="0"/>
          </a:p>
          <a:p>
            <a:r>
              <a:rPr kumimoji="1" lang="en-US" altLang="zh-CN" dirty="0" err="1"/>
              <a:t>SiPM</a:t>
            </a:r>
            <a:r>
              <a:rPr kumimoji="1" lang="en-US" altLang="zh-CN" dirty="0"/>
              <a:t> typically work below </a:t>
            </a:r>
            <a:r>
              <a:rPr kumimoji="1" lang="en-US" altLang="zh-CN" dirty="0">
                <a:solidFill>
                  <a:srgbClr val="FF0000"/>
                </a:solidFill>
              </a:rPr>
              <a:t>1krad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or</a:t>
            </a:r>
            <a:r>
              <a:rPr kumimoji="1" lang="en-US" altLang="zh-CN" dirty="0"/>
              <a:t> </a:t>
            </a:r>
            <a:r>
              <a:rPr kumimoji="1" lang="en-US" altLang="zh-CN" dirty="0">
                <a:solidFill>
                  <a:srgbClr val="FF0000"/>
                </a:solidFill>
              </a:rPr>
              <a:t>10</a:t>
            </a:r>
            <a:r>
              <a:rPr kumimoji="1" lang="en-US" altLang="zh-CN" baseline="30000" dirty="0">
                <a:solidFill>
                  <a:srgbClr val="FF0000"/>
                </a:solidFill>
              </a:rPr>
              <a:t>9</a:t>
            </a:r>
            <a:r>
              <a:rPr kumimoji="1"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err="1">
                <a:solidFill>
                  <a:srgbClr val="FF0000"/>
                </a:solidFill>
              </a:rPr>
              <a:t>n</a:t>
            </a:r>
            <a:r>
              <a:rPr lang="en-US" altLang="zh-CN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dirty="0">
                <a:solidFill>
                  <a:srgbClr val="FF0000"/>
                </a:solidFill>
              </a:rPr>
              <a:t>/cm</a:t>
            </a:r>
            <a:r>
              <a:rPr lang="en-US" altLang="zh-CN" baseline="30000" dirty="0">
                <a:solidFill>
                  <a:srgbClr val="FF0000"/>
                </a:solidFill>
              </a:rPr>
              <a:t>2 </a:t>
            </a:r>
            <a:r>
              <a:rPr kumimoji="1" lang="en-US" altLang="zh-CN" dirty="0"/>
              <a:t>fluence</a:t>
            </a:r>
          </a:p>
          <a:p>
            <a:pPr lvl="1"/>
            <a:r>
              <a:rPr kumimoji="1" lang="en-US" altLang="zh-CN" sz="2400" dirty="0"/>
              <a:t>Performance drop after </a:t>
            </a:r>
            <a:r>
              <a:rPr kumimoji="1" lang="en-US" altLang="zh-CN" sz="2400" dirty="0">
                <a:solidFill>
                  <a:srgbClr val="FF0000"/>
                </a:solidFill>
              </a:rPr>
              <a:t>1krad </a:t>
            </a:r>
            <a:r>
              <a:rPr kumimoji="1" lang="en-US" altLang="zh-CN" sz="2400" dirty="0"/>
              <a:t>or  </a:t>
            </a:r>
            <a:r>
              <a:rPr kumimoji="1" lang="en-US" altLang="zh-CN" sz="2400" dirty="0">
                <a:solidFill>
                  <a:srgbClr val="FF0000"/>
                </a:solidFill>
              </a:rPr>
              <a:t>10</a:t>
            </a:r>
            <a:r>
              <a:rPr kumimoji="1" lang="en-US" altLang="zh-CN" sz="2400" baseline="30000" dirty="0">
                <a:solidFill>
                  <a:srgbClr val="FF0000"/>
                </a:solidFill>
              </a:rPr>
              <a:t>9</a:t>
            </a:r>
            <a:r>
              <a:rPr kumimoji="1"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</a:rPr>
              <a:t>n</a:t>
            </a:r>
            <a:r>
              <a:rPr lang="en-US" altLang="zh-CN" sz="2400" baseline="-25000" dirty="0" err="1">
                <a:solidFill>
                  <a:srgbClr val="FF0000"/>
                </a:solidFill>
              </a:rPr>
              <a:t>eq</a:t>
            </a:r>
            <a:r>
              <a:rPr lang="en-US" altLang="zh-CN" sz="2400" dirty="0">
                <a:solidFill>
                  <a:srgbClr val="FF0000"/>
                </a:solidFill>
              </a:rPr>
              <a:t>/cm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endParaRPr kumimoji="1" lang="en-US" altLang="zh-CN" sz="2400" baseline="30000" dirty="0">
              <a:solidFill>
                <a:srgbClr val="FF0000"/>
              </a:solidFill>
            </a:endParaRPr>
          </a:p>
          <a:p>
            <a:pPr lvl="1"/>
            <a:r>
              <a:rPr kumimoji="1" lang="en-US" altLang="zh-CN" sz="2400" dirty="0">
                <a:solidFill>
                  <a:srgbClr val="FF0000"/>
                </a:solidFill>
              </a:rPr>
              <a:t>In great need to develop radiation hard </a:t>
            </a:r>
            <a:r>
              <a:rPr kumimoji="1" lang="en-US" altLang="zh-CN" sz="2400" dirty="0" err="1">
                <a:solidFill>
                  <a:srgbClr val="FF0000"/>
                </a:solidFill>
              </a:rPr>
              <a:t>SiPM</a:t>
            </a:r>
            <a:endParaRPr kumimoji="1" lang="en-US" altLang="zh-CN" sz="2400" dirty="0">
              <a:solidFill>
                <a:srgbClr val="FF0000"/>
              </a:solidFill>
            </a:endParaRPr>
          </a:p>
          <a:p>
            <a:pPr marL="479989" lvl="1" indent="0">
              <a:buNone/>
            </a:pPr>
            <a:endParaRPr kumimoji="1" lang="zh-CN" altLang="en-US" sz="2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DD99F9-71F3-8A4F-8157-1AAF4FF0FDA1}"/>
              </a:ext>
            </a:extLst>
          </p:cNvPr>
          <p:cNvSpPr txBox="1"/>
          <p:nvPr/>
        </p:nvSpPr>
        <p:spPr>
          <a:xfrm>
            <a:off x="5399881" y="3289320"/>
            <a:ext cx="6203332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Fluence in ZH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run</a:t>
            </a:r>
            <a:r>
              <a:rPr lang="zh-CN" altLang="en-US" dirty="0">
                <a:solidFill>
                  <a:srgbClr val="FF0000"/>
                </a:solidFill>
              </a:rPr>
              <a:t>（</a:t>
            </a:r>
            <a:r>
              <a:rPr lang="en-US" altLang="zh-CN" dirty="0">
                <a:solidFill>
                  <a:srgbClr val="FF0000"/>
                </a:solidFill>
              </a:rPr>
              <a:t>240GeV</a:t>
            </a:r>
            <a:r>
              <a:rPr lang="zh-CN" altLang="en-US" dirty="0">
                <a:solidFill>
                  <a:srgbClr val="FF0000"/>
                </a:solidFill>
              </a:rPr>
              <a:t>）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021D24-C772-3A49-AF53-38B2A6DABD3B}"/>
              </a:ext>
            </a:extLst>
          </p:cNvPr>
          <p:cNvSpPr/>
          <p:nvPr/>
        </p:nvSpPr>
        <p:spPr bwMode="auto">
          <a:xfrm>
            <a:off x="6407993" y="4178061"/>
            <a:ext cx="1805522" cy="1060767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1891A2-8061-1A49-A87F-8AF2C62142B7}"/>
              </a:ext>
            </a:extLst>
          </p:cNvPr>
          <p:cNvSpPr/>
          <p:nvPr/>
        </p:nvSpPr>
        <p:spPr bwMode="auto">
          <a:xfrm>
            <a:off x="8208193" y="4178061"/>
            <a:ext cx="1368152" cy="2373923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宋体" pitchFamily="2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C132E6C-41B2-E55E-0B9E-E7345BD67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971342"/>
              </p:ext>
            </p:extLst>
          </p:nvPr>
        </p:nvGraphicFramePr>
        <p:xfrm>
          <a:off x="86429" y="3333664"/>
          <a:ext cx="6172382" cy="2487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9254">
                  <a:extLst>
                    <a:ext uri="{9D8B030D-6E8A-4147-A177-3AD203B41FA5}">
                      <a16:colId xmlns:a16="http://schemas.microsoft.com/office/drawing/2014/main" val="2247639996"/>
                    </a:ext>
                  </a:extLst>
                </a:gridCol>
                <a:gridCol w="2512928">
                  <a:extLst>
                    <a:ext uri="{9D8B030D-6E8A-4147-A177-3AD203B41FA5}">
                      <a16:colId xmlns:a16="http://schemas.microsoft.com/office/drawing/2014/main" val="1009657880"/>
                    </a:ext>
                  </a:extLst>
                </a:gridCol>
                <a:gridCol w="2190200">
                  <a:extLst>
                    <a:ext uri="{9D8B030D-6E8A-4147-A177-3AD203B41FA5}">
                      <a16:colId xmlns:a16="http://schemas.microsoft.com/office/drawing/2014/main" val="2881660682"/>
                    </a:ext>
                  </a:extLst>
                </a:gridCol>
              </a:tblGrid>
              <a:tr h="126717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term Satellite or Space station application  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effectLst/>
                        </a:rPr>
                        <a:t>CEPC requirement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1196032621"/>
                  </a:ext>
                </a:extLst>
              </a:tr>
              <a:tr h="39147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TID does</a:t>
                      </a:r>
                      <a:endParaRPr lang="zh-CN" altLang="en-US" sz="20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100 </a:t>
                      </a:r>
                      <a:r>
                        <a:rPr lang="en-US" sz="2000" dirty="0" err="1">
                          <a:effectLst/>
                        </a:rPr>
                        <a:t>krad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&gt;100 </a:t>
                      </a:r>
                      <a:r>
                        <a:rPr lang="en-US" sz="2000" dirty="0" err="1">
                          <a:effectLst/>
                        </a:rPr>
                        <a:t>krad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2869338111"/>
                  </a:ext>
                </a:extLst>
              </a:tr>
              <a:tr h="82932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altLang="zh-CN" sz="2000" dirty="0">
                          <a:effectLst/>
                        </a:rPr>
                        <a:t>Fluence 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indent="88900"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~10</a:t>
                      </a:r>
                      <a:r>
                        <a:rPr lang="en-US" sz="2000" baseline="30000" dirty="0">
                          <a:effectLst/>
                        </a:rPr>
                        <a:t>10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effectLst/>
                        </a:rPr>
                        <a:t>&gt;10</a:t>
                      </a:r>
                      <a:r>
                        <a:rPr lang="en-US" sz="2000" baseline="30000" dirty="0">
                          <a:effectLst/>
                        </a:rPr>
                        <a:t>13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n</a:t>
                      </a:r>
                      <a:r>
                        <a:rPr lang="en-US" sz="2000" baseline="-25000" dirty="0" err="1">
                          <a:effectLst/>
                        </a:rPr>
                        <a:t>eq</a:t>
                      </a:r>
                      <a:r>
                        <a:rPr lang="en-US" sz="2000" dirty="0">
                          <a:effectLst/>
                        </a:rPr>
                        <a:t>/cm</a:t>
                      </a:r>
                      <a:r>
                        <a:rPr lang="en-US" sz="2000" baseline="30000" dirty="0">
                          <a:effectLst/>
                        </a:rPr>
                        <a:t>2</a:t>
                      </a:r>
                      <a:endParaRPr lang="zh-CN" sz="20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75184" marR="75184" marT="0" marB="0"/>
                </a:tc>
                <a:extLst>
                  <a:ext uri="{0D108BD9-81ED-4DB2-BD59-A6C34878D82A}">
                    <a16:rowId xmlns:a16="http://schemas.microsoft.com/office/drawing/2014/main" val="1451617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6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3339"/>
    </mc:Choice>
    <mc:Fallback xmlns="">
      <p:transition advClick="0" advTm="6333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2400" b="0" i="0" u="none" strike="noStrike" cap="none" normalizeH="0" baseline="0" smtClean="0">
            <a:ln>
              <a:noFill/>
            </a:ln>
            <a:solidFill>
              <a:srgbClr val="FFCC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95685</TotalTime>
  <Words>1255</Words>
  <Application>Microsoft Macintosh PowerPoint</Application>
  <PresentationFormat>Custom</PresentationFormat>
  <Paragraphs>221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Kaiti SC Regular</vt:lpstr>
      <vt:lpstr>微软雅黑</vt:lpstr>
      <vt:lpstr>黑体</vt:lpstr>
      <vt:lpstr>宋体</vt:lpstr>
      <vt:lpstr>思源黑体 CN Normal</vt:lpstr>
      <vt:lpstr>Arial</vt:lpstr>
      <vt:lpstr>Britannic Bold</vt:lpstr>
      <vt:lpstr>Calibri</vt:lpstr>
      <vt:lpstr>Cambria Math</vt:lpstr>
      <vt:lpstr>Wingdings</vt:lpstr>
      <vt:lpstr>默认设计模板</vt:lpstr>
      <vt:lpstr>Radiation hard SiPM development for CEPC calorimeter</vt:lpstr>
      <vt:lpstr>SiPM introduction</vt:lpstr>
      <vt:lpstr>Radiation SiPM application </vt:lpstr>
      <vt:lpstr>CEPC ECAL: High-granularity crystal calorimeter</vt:lpstr>
      <vt:lpstr>Crystal calorimeter prototypes and beam tests</vt:lpstr>
      <vt:lpstr>CEPC ScintGlass HCAL overview</vt:lpstr>
      <vt:lpstr>Scintillator glass tiles: CERN beamtest in 2023</vt:lpstr>
      <vt:lpstr>CEPC ECAL and HCAL: SiPM requirement </vt:lpstr>
      <vt:lpstr>SiPM radiation hardness challenge</vt:lpstr>
      <vt:lpstr>SiPM Radiation hardness</vt:lpstr>
      <vt:lpstr>SiPM radiation hardness theory </vt:lpstr>
      <vt:lpstr>Radiation hard Low Gain Avalanche Detectors (LGAD) </vt:lpstr>
      <vt:lpstr>LGAD sensor after Irradiation</vt:lpstr>
      <vt:lpstr>LGAD pre-production for ATLAS experiment</vt:lpstr>
      <vt:lpstr>SiPM dark count after irradiation </vt:lpstr>
      <vt:lpstr>PowerPoint Presentation</vt:lpstr>
      <vt:lpstr>PowerPoint Presentation</vt:lpstr>
      <vt:lpstr>Leakage current of Sipm after irradiation </vt:lpstr>
      <vt:lpstr>PowerPoint Presentation</vt:lpstr>
      <vt:lpstr>Time line for radiation hard SiPM</vt:lpstr>
      <vt:lpstr>Summary </vt:lpstr>
    </vt:vector>
  </TitlesOfParts>
  <Company>soft.netnest.com.cn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软件仓库</dc:creator>
  <cp:lastModifiedBy>zhijun liang</cp:lastModifiedBy>
  <cp:revision>3101</cp:revision>
  <cp:lastPrinted>2019-06-16T18:52:53Z</cp:lastPrinted>
  <dcterms:created xsi:type="dcterms:W3CDTF">2011-04-13T06:46:14Z</dcterms:created>
  <dcterms:modified xsi:type="dcterms:W3CDTF">2025-05-21T08:24:45Z</dcterms:modified>
</cp:coreProperties>
</file>