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2" r:id="rId2"/>
    <p:sldId id="316" r:id="rId3"/>
    <p:sldId id="309" r:id="rId4"/>
    <p:sldId id="311" r:id="rId5"/>
    <p:sldId id="310" r:id="rId6"/>
    <p:sldId id="31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2"/>
    <p:restoredTop sz="94686"/>
  </p:normalViewPr>
  <p:slideViewPr>
    <p:cSldViewPr snapToObjects="1">
      <p:cViewPr varScale="1">
        <p:scale>
          <a:sx n="122" d="100"/>
          <a:sy n="122" d="100"/>
        </p:scale>
        <p:origin x="872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4135438"/>
            <a:ext cx="9144000" cy="165576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4BE5D865-4251-F17F-799D-FDD8FF96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9888" y="6492875"/>
            <a:ext cx="6572221" cy="365125"/>
          </a:xfrm>
        </p:spPr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6AF3BC-90E1-1032-B5C0-50C08C769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1046163"/>
            <a:ext cx="11089232" cy="2387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z="4800"/>
              <a:t>Click to edit Master title style</a:t>
            </a:r>
            <a:endParaRPr lang="en-CH" sz="4800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6AD-AE35-A04A-BBC1-316D1F62DB10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FAC2-1082-0349-931A-E17E3D1FD5EA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defRPr>
                <a:solidFill>
                  <a:schemeClr val="tx2"/>
                </a:solidFill>
              </a:defRPr>
            </a:lvl1pPr>
            <a:lvl2pPr marL="252000" indent="-252000">
              <a:spcAft>
                <a:spcPts val="200"/>
              </a:spcAft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504000" indent="-2520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56000" indent="-252000">
              <a:spcAft>
                <a:spcPts val="200"/>
              </a:spcAft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8000" indent="-288000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540000" indent="-252000"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28000" indent="-2520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080000" indent="-2520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9C3C-3539-0F4E-8F5B-F97EBD723FC3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268760"/>
            <a:ext cx="5616575" cy="4932016"/>
          </a:xfr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9319-06AA-7F42-ADF7-19DBBD11312C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00" y="-2737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200" y="1373626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7987" y="2276872"/>
            <a:ext cx="5616575" cy="3923903"/>
          </a:xfrm>
        </p:spPr>
        <p:txBody>
          <a:bodyPr/>
          <a:lstStyle>
            <a:lvl1pPr marL="324000" indent="-3240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59928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276872"/>
            <a:ext cx="5611813" cy="3923903"/>
          </a:xfrm>
        </p:spPr>
        <p:txBody>
          <a:bodyPr/>
          <a:lstStyle>
            <a:lvl1pPr marL="324000" indent="-3240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1718-5652-6746-87EA-2129C5FBB0DE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3699"/>
            <a:ext cx="561657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268760"/>
            <a:ext cx="5616575" cy="4932015"/>
          </a:xfr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329237-9A28-7F47-B6F4-ED5E1F4D6B14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0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04972"/>
            <a:ext cx="3708400" cy="1995804"/>
          </a:xfr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04972"/>
            <a:ext cx="3665537" cy="1995804"/>
          </a:xfr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864767-D034-6F4D-A79A-403E389348E4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04972"/>
            <a:ext cx="3703132" cy="1995804"/>
          </a:xfrm>
        </p:spPr>
        <p:txBody>
          <a:bodyPr/>
          <a:lstStyle>
            <a:lvl1pPr>
              <a:spcBef>
                <a:spcPts val="500"/>
              </a:spcBef>
              <a:spcAft>
                <a:spcPts val="200"/>
              </a:spcAft>
              <a:defRPr/>
            </a:lvl1pPr>
            <a:lvl2pPr>
              <a:spcAft>
                <a:spcPts val="200"/>
              </a:spcAft>
              <a:defRPr/>
            </a:lvl2pPr>
            <a:lvl3pPr>
              <a:spcAft>
                <a:spcPts val="200"/>
              </a:spcAft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E494-8AEE-344E-B8BB-A4B2E261658F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9723" y="0"/>
            <a:ext cx="11376025" cy="10657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268761"/>
            <a:ext cx="11376024" cy="5035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7" y="6479176"/>
            <a:ext cx="1620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7EFCF37F-0624-3A4F-A6BC-24980A3E6108}" type="datetime1">
              <a:rPr lang="en-GB" smtClean="0"/>
              <a:pPr/>
              <a:t>20/05/2025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2758" y="6479177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09888" y="6492875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 | Presentation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453336"/>
            <a:ext cx="1137602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966C392-612E-387F-DCFA-B7BDA127D5D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37804" y="149338"/>
            <a:ext cx="1329908" cy="7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5" r:id="rId4"/>
    <p:sldLayoutId id="2147483652" r:id="rId5"/>
    <p:sldLayoutId id="2147483653" r:id="rId6"/>
    <p:sldLayoutId id="2147483661" r:id="rId7"/>
    <p:sldLayoutId id="2147483660" r:id="rId8"/>
    <p:sldLayoutId id="2147483654" r:id="rId9"/>
    <p:sldLayoutId id="2147483669" r:id="rId10"/>
    <p:sldLayoutId id="21474836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CC6A62C-06DE-85DE-2E1F-AF46DC150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R.</a:t>
            </a:r>
            <a:r>
              <a:rPr lang="zh-CN" altLang="en-US" dirty="0"/>
              <a:t> </a:t>
            </a:r>
            <a:r>
              <a:rPr lang="en-US" altLang="zh-CN" dirty="0"/>
              <a:t>Yang</a:t>
            </a:r>
          </a:p>
          <a:p>
            <a:r>
              <a:rPr lang="en-US" altLang="zh-CN" dirty="0"/>
              <a:t>20/05/2025</a:t>
            </a:r>
            <a:endParaRPr lang="en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69192-B0ED-4787-A401-3F169353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CA69C2-C9A8-E499-C1A0-CD19A3FA8F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RCS</a:t>
            </a:r>
            <a:r>
              <a:rPr lang="zh-CN" altLang="en-US" dirty="0"/>
              <a:t> </a:t>
            </a:r>
            <a:r>
              <a:rPr lang="en-US" altLang="zh-CN" dirty="0"/>
              <a:t>BPM</a:t>
            </a:r>
            <a:r>
              <a:rPr lang="zh-CN" altLang="en-US" dirty="0"/>
              <a:t> </a:t>
            </a:r>
            <a:r>
              <a:rPr lang="en-US" altLang="zh-CN" dirty="0"/>
              <a:t>Re-Mapping:</a:t>
            </a:r>
            <a:r>
              <a:rPr lang="zh-CN" altLang="en-US" dirty="0"/>
              <a:t> </a:t>
            </a:r>
            <a:r>
              <a:rPr lang="en-US" altLang="zh-CN" dirty="0"/>
              <a:t>Motivation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5083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282069-BFDA-0530-E609-A002202E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268761"/>
            <a:ext cx="11376024" cy="94863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dirty="0"/>
              <a:t>Abnormal</a:t>
            </a:r>
            <a:r>
              <a:rPr lang="zh-CN" altLang="en-US" dirty="0"/>
              <a:t> </a:t>
            </a:r>
            <a:r>
              <a:rPr lang="en-US" altLang="zh-CN" dirty="0"/>
              <a:t>offset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RCS</a:t>
            </a:r>
            <a:r>
              <a:rPr lang="zh-CN" altLang="en-US" dirty="0"/>
              <a:t> </a:t>
            </a:r>
            <a:r>
              <a:rPr lang="en-US" altLang="zh-CN" dirty="0"/>
              <a:t>BPM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pointed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February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r>
              <a:rPr lang="zh-CN" altLang="en-US" dirty="0"/>
              <a:t> </a:t>
            </a:r>
            <a:r>
              <a:rPr lang="en-US" altLang="zh-CN" dirty="0"/>
              <a:t>sources:</a:t>
            </a:r>
            <a:r>
              <a:rPr lang="zh-CN" altLang="en-US" dirty="0"/>
              <a:t> </a:t>
            </a:r>
            <a:r>
              <a:rPr lang="en-US" altLang="zh-CN" dirty="0"/>
              <a:t>calibration</a:t>
            </a:r>
            <a:r>
              <a:rPr lang="zh-CN" altLang="en-US" dirty="0"/>
              <a:t> </a:t>
            </a:r>
            <a:r>
              <a:rPr lang="en-US" altLang="zh-CN" dirty="0"/>
              <a:t>system,</a:t>
            </a:r>
            <a:r>
              <a:rPr lang="zh-CN" altLang="en-US" dirty="0"/>
              <a:t> </a:t>
            </a:r>
            <a:r>
              <a:rPr lang="en-US" altLang="zh-CN" dirty="0"/>
              <a:t>BPM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r>
              <a:rPr lang="zh-CN" altLang="en-US" dirty="0"/>
              <a:t> </a:t>
            </a:r>
            <a:r>
              <a:rPr lang="en-US" altLang="zh-CN" dirty="0"/>
              <a:t>(timing</a:t>
            </a:r>
            <a:r>
              <a:rPr lang="zh-CN" altLang="en-US" dirty="0"/>
              <a:t> </a:t>
            </a:r>
            <a:r>
              <a:rPr lang="en-US" altLang="zh-CN" dirty="0"/>
              <a:t>window,</a:t>
            </a:r>
            <a:r>
              <a:rPr lang="zh-CN" altLang="en-US" dirty="0"/>
              <a:t> </a:t>
            </a:r>
            <a:r>
              <a:rPr lang="en-US" altLang="zh-CN" dirty="0"/>
              <a:t>baseline,</a:t>
            </a:r>
            <a:r>
              <a:rPr lang="zh-CN" altLang="en-US" dirty="0"/>
              <a:t> </a:t>
            </a:r>
            <a:r>
              <a:rPr lang="en-US" altLang="zh-CN" dirty="0"/>
              <a:t>channel</a:t>
            </a:r>
            <a:r>
              <a:rPr lang="zh-CN" altLang="en-US" dirty="0"/>
              <a:t> </a:t>
            </a:r>
            <a:r>
              <a:rPr lang="en-US" altLang="zh-CN" dirty="0"/>
              <a:t>unbalanced,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  <a:r>
              <a:rPr lang="zh-CN" altLang="en-US" dirty="0"/>
              <a:t> </a:t>
            </a:r>
            <a:r>
              <a:rPr lang="en-US" altLang="zh-CN" dirty="0"/>
              <a:t>(Naïve)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87BBF6-5E57-33D7-E674-E841ED56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3A723-E98C-1DCB-F183-FA82D68F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6992-3AE6-AD5A-C486-6C5452C9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4787C-3AF5-A061-22E8-D78BFF12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DD73C-FC78-8278-576D-AF40E345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79" y="2469229"/>
            <a:ext cx="9944712" cy="3744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48946D-9AF0-DDF8-2B15-D2E111861950}"/>
              </a:ext>
            </a:extLst>
          </p:cNvPr>
          <p:cNvSpPr txBox="1"/>
          <p:nvPr/>
        </p:nvSpPr>
        <p:spPr>
          <a:xfrm>
            <a:off x="1218381" y="5918671"/>
            <a:ext cx="32403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dirty="0"/>
              <a:t>M.</a:t>
            </a:r>
            <a:r>
              <a:rPr lang="zh-CN" altLang="en-US" dirty="0"/>
              <a:t> </a:t>
            </a:r>
            <a:r>
              <a:rPr lang="en-US" altLang="zh-CN" dirty="0"/>
              <a:t>Huang,</a:t>
            </a:r>
            <a:r>
              <a:rPr lang="zh-CN" altLang="en-US" dirty="0"/>
              <a:t> </a:t>
            </a:r>
            <a:r>
              <a:rPr lang="en-US" altLang="zh-CN" dirty="0"/>
              <a:t>March</a:t>
            </a:r>
            <a:r>
              <a:rPr lang="zh-CN" altLang="en-US" dirty="0"/>
              <a:t> </a:t>
            </a:r>
            <a:r>
              <a:rPr lang="en-US" altLang="zh-CN" dirty="0"/>
              <a:t>04,</a:t>
            </a:r>
            <a:r>
              <a:rPr lang="zh-CN" altLang="en-US" dirty="0"/>
              <a:t> </a:t>
            </a:r>
            <a:r>
              <a:rPr lang="en-US" altLang="zh-CN" dirty="0"/>
              <a:t>2025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7723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DF80097-CA16-2A0B-8A20-308D046F83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9" y="1268761"/>
                <a:ext cx="11160619" cy="2088231"/>
              </a:xfrm>
            </p:spPr>
            <p:txBody>
              <a:bodyPr/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1800" dirty="0">
                    <a:solidFill>
                      <a:srgbClr val="C00000"/>
                    </a:solidFill>
                  </a:rPr>
                  <a:t>Machine</a:t>
                </a:r>
                <a:r>
                  <a:rPr lang="zh-CN" alt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C00000"/>
                    </a:solidFill>
                  </a:rPr>
                  <a:t>accuracy:</a:t>
                </a:r>
                <a:r>
                  <a:rPr lang="zh-CN" alt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C00000"/>
                    </a:solidFill>
                  </a:rPr>
                  <a:t>±0.05</a:t>
                </a:r>
                <a:r>
                  <a:rPr lang="zh-CN" alt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C00000"/>
                    </a:solidFill>
                  </a:rPr>
                  <a:t>mm</a:t>
                </a:r>
                <a:r>
                  <a:rPr lang="zh-CN" alt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C00000"/>
                    </a:solidFill>
                  </a:rPr>
                  <a:t>(achieved)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altLang="zh-CN" sz="1800" b="0" dirty="0"/>
                  <a:t>Components</a:t>
                </a:r>
              </a:p>
              <a:p>
                <a:pPr marL="594900" lvl="1" indent="-342900">
                  <a:buFont typeface="Wingdings" pitchFamily="2" charset="2"/>
                  <a:buChar char="§"/>
                </a:pPr>
                <a:r>
                  <a:rPr lang="en-US" altLang="zh-CN" sz="1500" dirty="0"/>
                  <a:t>Wire: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cupper,</a:t>
                </a:r>
                <a:r>
                  <a:rPr lang="zh-CN" altLang="en-US" sz="15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500" b="0" i="1" smtClean="0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altLang="zh-CN" sz="1500" dirty="0"/>
                  <a:t>0.26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mm,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35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N</a:t>
                </a:r>
              </a:p>
              <a:p>
                <a:pPr marL="594900" lvl="1" indent="-342900">
                  <a:buFont typeface="Wingdings" pitchFamily="2" charset="2"/>
                  <a:buChar char="§"/>
                </a:pPr>
                <a:r>
                  <a:rPr lang="en-US" sz="1500" b="0" dirty="0"/>
                  <a:t>Dummy pipe</a:t>
                </a:r>
                <a:r>
                  <a:rPr lang="en-US" sz="1500" dirty="0"/>
                  <a:t> between pickup and pulley</a:t>
                </a:r>
              </a:p>
              <a:p>
                <a:pPr marL="594900" lvl="1" indent="-342900">
                  <a:buFont typeface="Wingdings" pitchFamily="2" charset="2"/>
                  <a:buChar char="§"/>
                </a:pPr>
                <a:r>
                  <a:rPr lang="en-US" sz="1500" b="0" dirty="0"/>
                  <a:t>Network </a:t>
                </a:r>
                <a:r>
                  <a:rPr lang="en-US" sz="1500" dirty="0" err="1"/>
                  <a:t>analyser</a:t>
                </a:r>
                <a:r>
                  <a:rPr lang="en-US" sz="1500" dirty="0"/>
                  <a:t> to apply sin wave and measure transmission coefficients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1800" b="0" dirty="0">
                    <a:solidFill>
                      <a:srgbClr val="C00000"/>
                    </a:solidFill>
                  </a:rPr>
                  <a:t>Work temperature: 20-21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H" sz="1800" b="0" dirty="0">
                    <a:solidFill>
                      <a:srgbClr val="C00000"/>
                    </a:solidFill>
                  </a:rPr>
                  <a:t>C (same to tunnel temperature) </a:t>
                </a:r>
                <a:r>
                  <a:rPr lang="en-CH" sz="1800" dirty="0">
                    <a:solidFill>
                      <a:srgbClr val="C00000"/>
                    </a:solidFill>
                  </a:rPr>
                  <a:t>IMPORTANT!!!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DF80097-CA16-2A0B-8A20-308D046F8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9" y="1268761"/>
                <a:ext cx="11160619" cy="2088231"/>
              </a:xfrm>
              <a:blipFill>
                <a:blip r:embed="rId2"/>
                <a:stretch>
                  <a:fillRect l="-1136" t="-48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2F21082-F1F7-9353-3E2F-426C0BEB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BPM</a:t>
            </a:r>
            <a:r>
              <a:rPr lang="zh-CN" altLang="en-US" dirty="0"/>
              <a:t> </a:t>
            </a:r>
            <a:r>
              <a:rPr lang="en-US" altLang="zh-CN" dirty="0"/>
              <a:t>calibration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1/3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C6D19-2D69-5A17-AC21-0BC7F934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9D14-4666-BE5F-68CC-136C9A56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267CA-4611-0296-8C30-5C531B3A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7D8DD-48DF-D00E-95B6-EB5D9DB59C93}"/>
              </a:ext>
            </a:extLst>
          </p:cNvPr>
          <p:cNvSpPr txBox="1"/>
          <p:nvPr/>
        </p:nvSpPr>
        <p:spPr>
          <a:xfrm>
            <a:off x="8328248" y="933148"/>
            <a:ext cx="3712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* </a:t>
            </a:r>
            <a:r>
              <a:rPr lang="en-US" altLang="zh-CN" sz="1400" b="0" dirty="0"/>
              <a:t>K.</a:t>
            </a:r>
            <a:r>
              <a:rPr lang="zh-CN" altLang="en-US" sz="1400" b="0" dirty="0"/>
              <a:t> </a:t>
            </a:r>
            <a:r>
              <a:rPr lang="en-US" altLang="zh-CN" sz="1400" b="0" dirty="0" err="1"/>
              <a:t>Hanamura</a:t>
            </a:r>
            <a:r>
              <a:rPr lang="zh-CN" altLang="en-US" sz="1400" dirty="0"/>
              <a:t> </a:t>
            </a:r>
            <a:r>
              <a:rPr lang="en-US" altLang="zh-CN" sz="1400" dirty="0"/>
              <a:t>et</a:t>
            </a:r>
            <a:r>
              <a:rPr lang="zh-CN" altLang="en-US" sz="1400" dirty="0"/>
              <a:t> </a:t>
            </a:r>
            <a:r>
              <a:rPr lang="en-US" altLang="zh-CN" sz="1400" dirty="0"/>
              <a:t>al.,</a:t>
            </a:r>
            <a:r>
              <a:rPr lang="zh-CN" altLang="en-US" sz="1400" dirty="0"/>
              <a:t> </a:t>
            </a:r>
            <a:r>
              <a:rPr lang="en-US" altLang="zh-CN" sz="1400" dirty="0"/>
              <a:t>PASJ</a:t>
            </a:r>
            <a:r>
              <a:rPr lang="zh-CN" altLang="en-US" sz="1400" dirty="0"/>
              <a:t> </a:t>
            </a:r>
            <a:r>
              <a:rPr lang="en-US" altLang="zh-CN" sz="1400" dirty="0"/>
              <a:t>meeting</a:t>
            </a:r>
            <a:r>
              <a:rPr lang="zh-CN" altLang="en-US" sz="1400" dirty="0"/>
              <a:t> </a:t>
            </a:r>
            <a:r>
              <a:rPr lang="en-US" altLang="zh-CN" sz="1400" dirty="0"/>
              <a:t>(2006)</a:t>
            </a:r>
          </a:p>
          <a:p>
            <a:r>
              <a:rPr lang="zh-CN" altLang="en-US" sz="1400" dirty="0"/>
              <a:t>** </a:t>
            </a:r>
            <a:r>
              <a:rPr lang="en-US" altLang="zh-CN" sz="1400" dirty="0"/>
              <a:t>T.</a:t>
            </a:r>
            <a:r>
              <a:rPr lang="zh-CN" altLang="en-US" sz="1400" dirty="0"/>
              <a:t> </a:t>
            </a:r>
            <a:r>
              <a:rPr lang="en-US" altLang="zh-CN" sz="1400" dirty="0"/>
              <a:t>Miura</a:t>
            </a:r>
            <a:r>
              <a:rPr lang="zh-CN" altLang="en-US" sz="1400" dirty="0"/>
              <a:t> </a:t>
            </a:r>
            <a:r>
              <a:rPr lang="en-US" altLang="zh-CN" sz="1400" dirty="0"/>
              <a:t>et</a:t>
            </a:r>
            <a:r>
              <a:rPr lang="zh-CN" altLang="en-US" sz="1400" dirty="0"/>
              <a:t> </a:t>
            </a:r>
            <a:r>
              <a:rPr lang="en-US" altLang="zh-CN" sz="1400" dirty="0"/>
              <a:t>al.,</a:t>
            </a:r>
            <a:r>
              <a:rPr lang="zh-CN" altLang="en-US" sz="1400" dirty="0"/>
              <a:t> </a:t>
            </a:r>
            <a:r>
              <a:rPr lang="en-US" altLang="zh-CN" sz="1400" dirty="0"/>
              <a:t>PASJ</a:t>
            </a:r>
            <a:r>
              <a:rPr lang="zh-CN" altLang="en-US" sz="1400" dirty="0"/>
              <a:t> </a:t>
            </a:r>
            <a:r>
              <a:rPr lang="en-US" altLang="zh-CN" sz="1400" dirty="0"/>
              <a:t>meeting</a:t>
            </a:r>
            <a:r>
              <a:rPr lang="zh-CN" altLang="en-US" sz="1400" dirty="0"/>
              <a:t> </a:t>
            </a:r>
            <a:r>
              <a:rPr lang="en-US" altLang="zh-CN" sz="1400" dirty="0"/>
              <a:t>(2006)</a:t>
            </a:r>
          </a:p>
          <a:p>
            <a:r>
              <a:rPr lang="zh-CN" altLang="en-US" sz="1400" dirty="0"/>
              <a:t>*** </a:t>
            </a:r>
            <a:r>
              <a:rPr lang="en-US" altLang="zh-CN" sz="1400" dirty="0"/>
              <a:t>Y.</a:t>
            </a:r>
            <a:r>
              <a:rPr lang="zh-CN" altLang="en-US" sz="1400" dirty="0"/>
              <a:t> </a:t>
            </a:r>
            <a:r>
              <a:rPr lang="en-US" altLang="zh-CN" sz="1400" dirty="0"/>
              <a:t>Hashimoto</a:t>
            </a:r>
            <a:r>
              <a:rPr lang="zh-CN" altLang="en-US" sz="1400" dirty="0"/>
              <a:t> </a:t>
            </a:r>
            <a:r>
              <a:rPr lang="en-US" altLang="zh-CN" sz="1400" dirty="0"/>
              <a:t>et</a:t>
            </a:r>
            <a:r>
              <a:rPr lang="zh-CN" altLang="en-US" sz="1400" dirty="0"/>
              <a:t> </a:t>
            </a:r>
            <a:r>
              <a:rPr lang="en-US" altLang="zh-CN" sz="1400" dirty="0"/>
              <a:t>al.,</a:t>
            </a:r>
            <a:r>
              <a:rPr lang="zh-CN" altLang="en-US" sz="1400" dirty="0"/>
              <a:t> </a:t>
            </a:r>
            <a:r>
              <a:rPr lang="en-US" altLang="zh-CN" sz="1400" dirty="0"/>
              <a:t>PASJ</a:t>
            </a:r>
            <a:r>
              <a:rPr lang="zh-CN" altLang="en-US" sz="1400" dirty="0"/>
              <a:t> </a:t>
            </a:r>
            <a:r>
              <a:rPr lang="en-US" altLang="zh-CN" sz="1400" dirty="0"/>
              <a:t>meeting</a:t>
            </a:r>
            <a:r>
              <a:rPr lang="zh-CN" altLang="en-US" sz="1400" dirty="0"/>
              <a:t> </a:t>
            </a:r>
            <a:r>
              <a:rPr lang="en-US" altLang="zh-CN" sz="1400" dirty="0"/>
              <a:t>(2007)</a:t>
            </a:r>
            <a:r>
              <a:rPr lang="zh-CN" altLang="en-US" sz="1400" dirty="0"/>
              <a:t> </a:t>
            </a:r>
            <a:endParaRPr lang="en-CH" altLang="zh-CN" sz="14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76B37E-45EE-A907-4598-80657CA42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73" y="3356992"/>
            <a:ext cx="3344292" cy="2753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02931-5A40-6CA3-F1DB-B13266B95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784" y="3573016"/>
            <a:ext cx="4001539" cy="2515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A3B0AC-523D-5DE8-AE05-DAD062299E87}"/>
              </a:ext>
            </a:extLst>
          </p:cNvPr>
          <p:cNvSpPr txBox="1"/>
          <p:nvPr/>
        </p:nvSpPr>
        <p:spPr>
          <a:xfrm>
            <a:off x="4543650" y="4165910"/>
            <a:ext cx="12158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400" dirty="0"/>
              <a:t>XY stage tilt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7C2BB1-BA31-CF7E-2CF8-4A40136B02C0}"/>
              </a:ext>
            </a:extLst>
          </p:cNvPr>
          <p:cNvSpPr txBox="1"/>
          <p:nvPr/>
        </p:nvSpPr>
        <p:spPr>
          <a:xfrm>
            <a:off x="4543649" y="4446998"/>
            <a:ext cx="12158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400" dirty="0"/>
              <a:t>XY stage tilt w/ different </a:t>
            </a:r>
            <a:r>
              <a:rPr lang="el-GR" sz="1400" dirty="0"/>
              <a:t>Δ</a:t>
            </a:r>
            <a:r>
              <a:rPr lang="en-US" sz="1400" dirty="0"/>
              <a:t>x/</a:t>
            </a:r>
            <a:r>
              <a:rPr lang="el-GR" sz="1400" dirty="0"/>
              <a:t>Δ</a:t>
            </a:r>
            <a:r>
              <a:rPr lang="en-US" sz="1400" dirty="0"/>
              <a:t>y</a:t>
            </a:r>
            <a:endParaRPr lang="en-CH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D763D9-8DA7-101D-5F73-0E4483DDCAE3}"/>
              </a:ext>
            </a:extLst>
          </p:cNvPr>
          <p:cNvSpPr txBox="1"/>
          <p:nvPr/>
        </p:nvSpPr>
        <p:spPr>
          <a:xfrm>
            <a:off x="4551913" y="4913204"/>
            <a:ext cx="12158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Wire position error</a:t>
            </a:r>
            <a:endParaRPr lang="en-CH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DB5B2-B14F-3BA9-FFC5-59E3F8496447}"/>
              </a:ext>
            </a:extLst>
          </p:cNvPr>
          <p:cNvSpPr txBox="1"/>
          <p:nvPr/>
        </p:nvSpPr>
        <p:spPr>
          <a:xfrm>
            <a:off x="4255618" y="5344091"/>
            <a:ext cx="16892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pickup position error</a:t>
            </a:r>
            <a:endParaRPr lang="en-CH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4BE43D-E177-C47A-25B3-347411E9B1D2}"/>
              </a:ext>
            </a:extLst>
          </p:cNvPr>
          <p:cNvSpPr txBox="1"/>
          <p:nvPr/>
        </p:nvSpPr>
        <p:spPr>
          <a:xfrm>
            <a:off x="4306968" y="5595986"/>
            <a:ext cx="16892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calibration data repeatability </a:t>
            </a:r>
            <a:endParaRPr lang="en-CH" sz="1400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8ED2204D-785C-FB21-472E-D89065207F54}"/>
              </a:ext>
            </a:extLst>
          </p:cNvPr>
          <p:cNvSpPr/>
          <p:nvPr/>
        </p:nvSpPr>
        <p:spPr>
          <a:xfrm>
            <a:off x="9769323" y="3861047"/>
            <a:ext cx="318941" cy="2227616"/>
          </a:xfrm>
          <a:prstGeom prst="rightBrace">
            <a:avLst>
              <a:gd name="adj1" fmla="val 50912"/>
              <a:gd name="adj2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313702-93D6-7F3D-F3EC-50E670BA0268}"/>
              </a:ext>
            </a:extLst>
          </p:cNvPr>
          <p:cNvSpPr txBox="1"/>
          <p:nvPr/>
        </p:nvSpPr>
        <p:spPr>
          <a:xfrm>
            <a:off x="10128448" y="4866004"/>
            <a:ext cx="1800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400" b="1" dirty="0">
                <a:solidFill>
                  <a:srgbClr val="00B050"/>
                </a:solidFill>
              </a:rPr>
              <a:t>Calibration accuracy ≤0.05 mm</a:t>
            </a:r>
          </a:p>
        </p:txBody>
      </p:sp>
    </p:spTree>
    <p:extLst>
      <p:ext uri="{BB962C8B-B14F-4D97-AF65-F5344CB8AC3E}">
        <p14:creationId xmlns:p14="http://schemas.microsoft.com/office/powerpoint/2010/main" val="214148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9A765E-714C-A7F7-32F0-8087C2578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9" y="1268761"/>
                <a:ext cx="11376024" cy="3096343"/>
              </a:xfrm>
            </p:spPr>
            <p:txBody>
              <a:bodyPr/>
              <a:lstStyle/>
              <a:p>
                <a:r>
                  <a:rPr lang="en-US" altLang="zh-CN" sz="1800" b="0" dirty="0"/>
                  <a:t>The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measured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beam/wire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position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could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be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expressed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baseline="-2500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1800" b="0" i="1" baseline="-2500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sz="1800" b="0" i="1" baseline="-25000" smtClean="0">
                                    <a:latin typeface="Cambria Math" panose="02040503050406030204" pitchFamily="18" charset="0"/>
                                  </a:rPr>
                                  <m:t>𝐿𝑅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sz="1800" b="0" i="1" baseline="-25000" smtClean="0">
                                    <a:latin typeface="Cambria Math" panose="02040503050406030204" pitchFamily="18" charset="0"/>
                                  </a:rPr>
                                  <m:t>𝑈𝐷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sz="18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  <m:r>
                                      <a:rPr lang="el-GR" altLang="zh-CN" sz="18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altLang="zh-CN" sz="1800" b="0" i="1" baseline="-25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l-GR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altLang="zh-CN" sz="1800" b="0" i="1" baseline="-25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l-GR" altLang="zh-CN" sz="18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altLang="zh-CN" sz="1800" b="0" i="1" baseline="-25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l-GR" altLang="zh-CN" sz="18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altLang="zh-CN" sz="1800" b="0" i="1" baseline="-25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}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1800" b="0" i="1" baseline="-250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sz="1800" b="0" i="1" baseline="-2500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type m:val="noBar"/>
                              <m:ctrlPr>
                                <a:rPr lang="en-US" altLang="zh-CN" sz="1800" b="0" i="1" baseline="-2500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baseline="-250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/>
                          </m:f>
                          <m:d>
                            <m:dPr>
                              <m:ctrlP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sz="1800" b="0" i="0" baseline="-2500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num>
                                <m:den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sz="1800" b="0" i="0" baseline="-2500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800" b="0" dirty="0"/>
              </a:p>
              <a:p>
                <a:r>
                  <a:rPr lang="en-US" altLang="zh-CN" sz="1800" b="0" dirty="0"/>
                  <a:t>where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and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are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the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measured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beam/wire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positions,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CN" sz="18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1800" b="0" i="1" baseline="-25000">
                        <a:latin typeface="Cambria Math" panose="02040503050406030204" pitchFamily="18" charset="0"/>
                      </a:rPr>
                      <m:t>𝐿𝑅</m:t>
                    </m:r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and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1800" b="0" i="1" baseline="-2500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1800" b="0" i="1" baseline="-2500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characterize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the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position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sensitivities,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r>
                      <a:rPr lang="el-GR" altLang="zh-CN" sz="1800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800" b="0" i="1" baseline="-250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and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r>
                      <a:rPr lang="el-GR" altLang="zh-CN" sz="1800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800" b="0" i="1" baseline="-2500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electrode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rotation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errors,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and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800" b="0" dirty="0"/>
                  <a:t>real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beam/wire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positions,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n-US" altLang="zh-CN" sz="1800" b="0" dirty="0"/>
                  <a:t>and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1800" b="0"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the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electrical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center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offsets.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CN" sz="18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1800" b="0" i="1" baseline="-25000">
                        <a:latin typeface="Cambria Math" panose="02040503050406030204" pitchFamily="18" charset="0"/>
                      </a:rPr>
                      <m:t>𝐿𝑅</m:t>
                    </m:r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and</a:t>
                </a: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1800" b="0" i="1" baseline="-25000">
                        <a:latin typeface="Cambria Math" panose="02040503050406030204" pitchFamily="18" charset="0"/>
                      </a:rPr>
                      <m:t>𝑈𝐷</m:t>
                    </m:r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are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given</a:t>
                </a:r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1800" b="0" i="1" baseline="-25000" smtClean="0">
                          <a:latin typeface="Cambria Math" panose="02040503050406030204" pitchFamily="18" charset="0"/>
                        </a:rPr>
                        <m:t>𝐿𝑅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1800" b="0" i="1" baseline="-250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(1+2</m:t>
                          </m:r>
                          <m:r>
                            <a:rPr lang="el-GR" altLang="zh-CN" sz="1800" b="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1800" b="0" i="1" baseline="-250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1800" b="0" i="1" baseline="-25000" smtClean="0">
                          <a:latin typeface="Cambria Math" panose="02040503050406030204" pitchFamily="18" charset="0"/>
                        </a:rPr>
                        <m:t>𝑈𝐷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1800" b="0" i="1" baseline="-2500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(1+2</m:t>
                          </m:r>
                          <m:r>
                            <a:rPr lang="el-GR" altLang="zh-CN" sz="1800" b="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sz="1800" b="0" i="1" baseline="-2500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1800" b="0" dirty="0"/>
              </a:p>
              <a:p>
                <a:r>
                  <a:rPr lang="en-US" altLang="zh-CN" sz="1800" b="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800" b="0" i="1" baseline="-250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1800" b="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800" b="0" i="1" baseline="-2500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1800" b="0" dirty="0"/>
                  <a:t> are half-aperture, </a:t>
                </a:r>
                <a14:m>
                  <m:oMath xmlns:m="http://schemas.openxmlformats.org/officeDocument/2006/math">
                    <m:r>
                      <a:rPr lang="el-GR" altLang="zh-CN" sz="1800" b="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1800" b="0" i="1" baseline="-25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1800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1800" b="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1800" b="0" dirty="0"/>
                  <a:t> are the lengths of the extensions of L/R and U/D electrodes, as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9A765E-714C-A7F7-32F0-8087C2578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9" y="1268761"/>
                <a:ext cx="11376024" cy="3096343"/>
              </a:xfrm>
              <a:blipFill>
                <a:blip r:embed="rId2"/>
                <a:stretch>
                  <a:fillRect l="-1228" t="-27755" b="-122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EB8FE57-E7A8-DA9E-1F7A-081BCE94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BPM</a:t>
            </a:r>
            <a:r>
              <a:rPr lang="zh-CN" altLang="en-US" dirty="0"/>
              <a:t> </a:t>
            </a:r>
            <a:r>
              <a:rPr lang="en-US" altLang="zh-CN" dirty="0"/>
              <a:t>calibration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2/3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968DB-4E34-690A-6536-9FB2A901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A29E-FB07-A4C9-A0B8-440CE523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6F73F-738E-BC1E-C9CC-60B56136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B1F5E-F156-0A76-FAA3-A17585605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4299602"/>
            <a:ext cx="3467472" cy="20695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64022C-5A47-6E80-6127-92EE307D9C78}"/>
              </a:ext>
            </a:extLst>
          </p:cNvPr>
          <p:cNvGrpSpPr/>
          <p:nvPr/>
        </p:nvGrpSpPr>
        <p:grpSpPr>
          <a:xfrm>
            <a:off x="7202103" y="4311519"/>
            <a:ext cx="2334766" cy="2104713"/>
            <a:chOff x="4223792" y="4257933"/>
            <a:chExt cx="2334766" cy="21047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60604E-3E43-F532-6ED4-E32814C79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3792" y="4257933"/>
              <a:ext cx="2334766" cy="11059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81C8C-D28A-4441-80AF-3B272B1D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3792" y="5313693"/>
              <a:ext cx="2334766" cy="1048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87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66537-CB6F-2338-E028-E50A8C25A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268761"/>
            <a:ext cx="11376024" cy="91442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1800" dirty="0">
                <a:solidFill>
                  <a:srgbClr val="C00000"/>
                </a:solidFill>
              </a:rPr>
              <a:t>Calibration results</a:t>
            </a:r>
            <a:endParaRPr lang="en-US" altLang="zh-CN" sz="1800" b="0" dirty="0">
              <a:solidFill>
                <a:srgbClr val="C00000"/>
              </a:solidFill>
            </a:endParaRPr>
          </a:p>
          <a:p>
            <a:pPr marL="594900" lvl="1" indent="-342900">
              <a:buFont typeface="Wingdings" pitchFamily="2" charset="2"/>
              <a:buChar char="§"/>
            </a:pPr>
            <a:r>
              <a:rPr lang="en-US" altLang="zh-CN" sz="1500" dirty="0"/>
              <a:t>Pickup electrode rotation + Electrical center offset + Gain error</a:t>
            </a:r>
          </a:p>
          <a:p>
            <a:pPr marL="594900" lvl="1" indent="-342900">
              <a:buFont typeface="Wingdings" pitchFamily="2" charset="2"/>
              <a:buChar char="§"/>
            </a:pPr>
            <a:r>
              <a:rPr lang="en-US" altLang="zh-CN" sz="1500" dirty="0">
                <a:solidFill>
                  <a:srgbClr val="C00000"/>
                </a:solidFill>
              </a:rPr>
              <a:t>Comments: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correction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coef.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from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the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mapping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data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should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includes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all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these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errors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r>
              <a:rPr lang="en-US" altLang="zh-CN" sz="1500" dirty="0">
                <a:solidFill>
                  <a:srgbClr val="C00000"/>
                </a:solidFill>
              </a:rPr>
              <a:t>!?</a:t>
            </a:r>
            <a:r>
              <a:rPr lang="zh-CN" altLang="en-US" sz="1500" dirty="0">
                <a:solidFill>
                  <a:srgbClr val="C00000"/>
                </a:solidFill>
              </a:rPr>
              <a:t> </a:t>
            </a:r>
            <a:endParaRPr lang="en-US" altLang="zh-CN" sz="1500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AE7A7D-4C55-0A40-219A-A33FF931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BPM</a:t>
            </a:r>
            <a:r>
              <a:rPr lang="zh-CN" altLang="en-US" dirty="0"/>
              <a:t> </a:t>
            </a:r>
            <a:r>
              <a:rPr lang="en-US" altLang="zh-CN" dirty="0"/>
              <a:t>calibration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3/3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FBD76-5E2A-147E-AABC-A684B292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7F59-75E1-B5F5-FD61-DC38B8EC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E4E52-B98B-5F28-5631-45FEAA92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2AC43-2B27-DB1C-7DB6-8C0B1DD823D5}"/>
              </a:ext>
            </a:extLst>
          </p:cNvPr>
          <p:cNvSpPr txBox="1"/>
          <p:nvPr/>
        </p:nvSpPr>
        <p:spPr>
          <a:xfrm>
            <a:off x="8328248" y="933148"/>
            <a:ext cx="3712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* </a:t>
            </a:r>
            <a:r>
              <a:rPr lang="en-US" altLang="zh-CN" sz="1400" b="0" dirty="0"/>
              <a:t>K.</a:t>
            </a:r>
            <a:r>
              <a:rPr lang="zh-CN" altLang="en-US" sz="1400" b="0" dirty="0"/>
              <a:t> </a:t>
            </a:r>
            <a:r>
              <a:rPr lang="en-US" altLang="zh-CN" sz="1400" b="0" dirty="0" err="1"/>
              <a:t>Hanamura</a:t>
            </a:r>
            <a:r>
              <a:rPr lang="zh-CN" altLang="en-US" sz="1400" dirty="0"/>
              <a:t> </a:t>
            </a:r>
            <a:r>
              <a:rPr lang="en-US" altLang="zh-CN" sz="1400" dirty="0"/>
              <a:t>et</a:t>
            </a:r>
            <a:r>
              <a:rPr lang="zh-CN" altLang="en-US" sz="1400" dirty="0"/>
              <a:t> </a:t>
            </a:r>
            <a:r>
              <a:rPr lang="en-US" altLang="zh-CN" sz="1400" dirty="0"/>
              <a:t>al.,</a:t>
            </a:r>
            <a:r>
              <a:rPr lang="zh-CN" altLang="en-US" sz="1400" dirty="0"/>
              <a:t> </a:t>
            </a:r>
            <a:r>
              <a:rPr lang="en-US" altLang="zh-CN" sz="1400" dirty="0"/>
              <a:t>PASJ</a:t>
            </a:r>
            <a:r>
              <a:rPr lang="zh-CN" altLang="en-US" sz="1400" dirty="0"/>
              <a:t> </a:t>
            </a:r>
            <a:r>
              <a:rPr lang="en-US" altLang="zh-CN" sz="1400" dirty="0"/>
              <a:t>meeting</a:t>
            </a:r>
            <a:r>
              <a:rPr lang="zh-CN" altLang="en-US" sz="1400" dirty="0"/>
              <a:t> </a:t>
            </a:r>
            <a:r>
              <a:rPr lang="en-US" altLang="zh-CN" sz="1400" dirty="0"/>
              <a:t>(2006)</a:t>
            </a:r>
          </a:p>
          <a:p>
            <a:r>
              <a:rPr lang="zh-CN" altLang="en-US" sz="1400" dirty="0"/>
              <a:t>** </a:t>
            </a:r>
            <a:r>
              <a:rPr lang="en-US" altLang="zh-CN" sz="1400" dirty="0"/>
              <a:t>T.</a:t>
            </a:r>
            <a:r>
              <a:rPr lang="zh-CN" altLang="en-US" sz="1400" dirty="0"/>
              <a:t> </a:t>
            </a:r>
            <a:r>
              <a:rPr lang="en-US" altLang="zh-CN" sz="1400" dirty="0"/>
              <a:t>Miura</a:t>
            </a:r>
            <a:r>
              <a:rPr lang="zh-CN" altLang="en-US" sz="1400" dirty="0"/>
              <a:t> </a:t>
            </a:r>
            <a:r>
              <a:rPr lang="en-US" altLang="zh-CN" sz="1400" dirty="0"/>
              <a:t>et</a:t>
            </a:r>
            <a:r>
              <a:rPr lang="zh-CN" altLang="en-US" sz="1400" dirty="0"/>
              <a:t> </a:t>
            </a:r>
            <a:r>
              <a:rPr lang="en-US" altLang="zh-CN" sz="1400" dirty="0"/>
              <a:t>al.,</a:t>
            </a:r>
            <a:r>
              <a:rPr lang="zh-CN" altLang="en-US" sz="1400" dirty="0"/>
              <a:t> </a:t>
            </a:r>
            <a:r>
              <a:rPr lang="en-US" altLang="zh-CN" sz="1400" dirty="0"/>
              <a:t>PASJ</a:t>
            </a:r>
            <a:r>
              <a:rPr lang="zh-CN" altLang="en-US" sz="1400" dirty="0"/>
              <a:t> </a:t>
            </a:r>
            <a:r>
              <a:rPr lang="en-US" altLang="zh-CN" sz="1400" dirty="0"/>
              <a:t>meeting</a:t>
            </a:r>
            <a:r>
              <a:rPr lang="zh-CN" altLang="en-US" sz="1400" dirty="0"/>
              <a:t> </a:t>
            </a:r>
            <a:r>
              <a:rPr lang="en-US" altLang="zh-CN" sz="1400" dirty="0"/>
              <a:t>(2006)</a:t>
            </a:r>
          </a:p>
          <a:p>
            <a:r>
              <a:rPr lang="zh-CN" altLang="en-US" sz="1400" dirty="0"/>
              <a:t>*** </a:t>
            </a:r>
            <a:r>
              <a:rPr lang="en-US" altLang="zh-CN" sz="1400" dirty="0"/>
              <a:t>Y.</a:t>
            </a:r>
            <a:r>
              <a:rPr lang="zh-CN" altLang="en-US" sz="1400" dirty="0"/>
              <a:t> </a:t>
            </a:r>
            <a:r>
              <a:rPr lang="en-US" altLang="zh-CN" sz="1400" dirty="0"/>
              <a:t>Hashimoto</a:t>
            </a:r>
            <a:r>
              <a:rPr lang="zh-CN" altLang="en-US" sz="1400" dirty="0"/>
              <a:t> </a:t>
            </a:r>
            <a:r>
              <a:rPr lang="en-US" altLang="zh-CN" sz="1400" dirty="0"/>
              <a:t>et</a:t>
            </a:r>
            <a:r>
              <a:rPr lang="zh-CN" altLang="en-US" sz="1400" dirty="0"/>
              <a:t> </a:t>
            </a:r>
            <a:r>
              <a:rPr lang="en-US" altLang="zh-CN" sz="1400" dirty="0"/>
              <a:t>al.,</a:t>
            </a:r>
            <a:r>
              <a:rPr lang="zh-CN" altLang="en-US" sz="1400" dirty="0"/>
              <a:t> </a:t>
            </a:r>
            <a:r>
              <a:rPr lang="en-US" altLang="zh-CN" sz="1400" dirty="0"/>
              <a:t>PASJ</a:t>
            </a:r>
            <a:r>
              <a:rPr lang="zh-CN" altLang="en-US" sz="1400" dirty="0"/>
              <a:t> </a:t>
            </a:r>
            <a:r>
              <a:rPr lang="en-US" altLang="zh-CN" sz="1400" dirty="0"/>
              <a:t>meeting</a:t>
            </a:r>
            <a:r>
              <a:rPr lang="zh-CN" altLang="en-US" sz="1400" dirty="0"/>
              <a:t> </a:t>
            </a:r>
            <a:r>
              <a:rPr lang="en-US" altLang="zh-CN" sz="1400" dirty="0"/>
              <a:t>(2007)</a:t>
            </a:r>
            <a:r>
              <a:rPr lang="zh-CN" altLang="en-US" sz="1400" dirty="0"/>
              <a:t> </a:t>
            </a:r>
            <a:endParaRPr lang="en-CH" altLang="zh-CN" sz="1400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ACFEA0-B6AA-9E30-A4A7-7E3B21B5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08" y="2911098"/>
            <a:ext cx="3038594" cy="1766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7C3BC0-6DF2-0235-B197-611AE9584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3" y="4725144"/>
            <a:ext cx="2835030" cy="16009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1DC44B-5165-33B3-D886-986E5CDE0E29}"/>
              </a:ext>
            </a:extLst>
          </p:cNvPr>
          <p:cNvSpPr txBox="1"/>
          <p:nvPr/>
        </p:nvSpPr>
        <p:spPr>
          <a:xfrm>
            <a:off x="658466" y="2521712"/>
            <a:ext cx="30243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400" dirty="0"/>
              <a:t>1. Both correction coef. and electrical center are correlated to the freq.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E9690C-06A1-A863-BDC5-AA80367141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15"/>
          <a:stretch/>
        </p:blipFill>
        <p:spPr>
          <a:xfrm>
            <a:off x="4079776" y="3501008"/>
            <a:ext cx="3246918" cy="24482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6A361C-3F17-9C11-ED86-3020F06B32F5}"/>
              </a:ext>
            </a:extLst>
          </p:cNvPr>
          <p:cNvSpPr txBox="1"/>
          <p:nvPr/>
        </p:nvSpPr>
        <p:spPr>
          <a:xfrm>
            <a:off x="4064784" y="2538518"/>
            <a:ext cx="324691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400" dirty="0"/>
              <a:t>2. Measured wire position varies versus BPM tempurature~0.15 mm/</a:t>
            </a:r>
            <a:r>
              <a:rPr lang="en-GB" sz="1400" dirty="0"/>
              <a:t> °C  (d130 mm BPM)</a:t>
            </a:r>
          </a:p>
          <a:p>
            <a:pPr algn="ctr"/>
            <a:r>
              <a:rPr lang="en-GB" sz="1400" b="1" dirty="0">
                <a:solidFill>
                  <a:srgbClr val="C00000"/>
                </a:solidFill>
                <a:sym typeface="Wingdings" pitchFamily="2" charset="2"/>
              </a:rPr>
              <a:t> How about the CSNS BPM??</a:t>
            </a:r>
            <a:endParaRPr lang="en-CH" sz="1400" b="1" dirty="0">
              <a:solidFill>
                <a:srgbClr val="C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4D7E2D-DCCC-B71A-D34E-38F75692E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881" y="2151405"/>
            <a:ext cx="4250131" cy="28639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718657-4E18-3B34-0D85-DC08EC60BA60}"/>
              </a:ext>
            </a:extLst>
          </p:cNvPr>
          <p:cNvSpPr txBox="1"/>
          <p:nvPr/>
        </p:nvSpPr>
        <p:spPr>
          <a:xfrm>
            <a:off x="7640092" y="5158351"/>
            <a:ext cx="414391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CH" sz="1400" dirty="0"/>
              <a:t>Comments:</a:t>
            </a:r>
          </a:p>
          <a:p>
            <a:pPr algn="just"/>
            <a:r>
              <a:rPr lang="en-CH" sz="1400" dirty="0"/>
              <a:t>Electrical center offsets seems reasonable, &lt;0.3 mm (rms.) !! The differences between pickups is ~0.1 mm </a:t>
            </a:r>
            <a:r>
              <a:rPr lang="en-CH" sz="1400" dirty="0">
                <a:sym typeface="Wingdings" pitchFamily="2" charset="2"/>
              </a:rPr>
              <a:t> calibration every pickup to approach the goal ±0.1 mm accuracy requirement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53987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8862D-F08D-A9AF-9A63-3F4EEF8E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Lessons</a:t>
            </a:r>
            <a:r>
              <a:rPr lang="zh-CN" altLang="en-US" dirty="0"/>
              <a:t> </a:t>
            </a:r>
            <a:r>
              <a:rPr lang="en-US" altLang="zh-CN" dirty="0"/>
              <a:t>learnt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J-Parc</a:t>
            </a:r>
            <a:r>
              <a:rPr lang="zh-CN" altLang="en-US" dirty="0"/>
              <a:t> </a:t>
            </a:r>
            <a:r>
              <a:rPr lang="en-US" altLang="zh-CN" dirty="0"/>
              <a:t>MR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358A2-95D9-E694-A7E6-3F74BF0B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44C-4E47-7641-9144-60BC1FFF9E40}" type="datetime1">
              <a:rPr lang="de-CH" smtClean="0"/>
              <a:t>20.05.25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3C887-C870-F6D6-DC3D-DC21FAB5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7CD33-B667-CB09-E50C-FAC83439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526B3-4D2F-3296-6F6C-561B9536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74" y="1516012"/>
            <a:ext cx="3810248" cy="2091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D711DE-866C-9D68-352F-7B5E43AB65E9}"/>
              </a:ext>
            </a:extLst>
          </p:cNvPr>
          <p:cNvSpPr txBox="1"/>
          <p:nvPr/>
        </p:nvSpPr>
        <p:spPr>
          <a:xfrm>
            <a:off x="442580" y="1832752"/>
            <a:ext cx="12148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/>
              <a:t>cable</a:t>
            </a:r>
            <a:r>
              <a:rPr lang="zh-CN" altLang="en-US" sz="1400" dirty="0"/>
              <a:t> </a:t>
            </a:r>
            <a:r>
              <a:rPr lang="en-US" altLang="zh-CN" sz="1400" dirty="0"/>
              <a:t>order</a:t>
            </a:r>
            <a:endParaRPr lang="en-CH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3B47F-3512-5FD9-6913-245B210E3C82}"/>
              </a:ext>
            </a:extLst>
          </p:cNvPr>
          <p:cNvSpPr txBox="1"/>
          <p:nvPr/>
        </p:nvSpPr>
        <p:spPr>
          <a:xfrm>
            <a:off x="370572" y="2184362"/>
            <a:ext cx="10708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trigger</a:t>
            </a:r>
            <a:r>
              <a:rPr lang="zh-CN" altLang="en-US" sz="1400" dirty="0"/>
              <a:t> </a:t>
            </a:r>
            <a:r>
              <a:rPr lang="en-US" altLang="zh-CN" sz="1400" dirty="0"/>
              <a:t>timing</a:t>
            </a:r>
            <a:endParaRPr lang="en-CH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96717-05AD-1CD1-23A7-4EB05302DB71}"/>
              </a:ext>
            </a:extLst>
          </p:cNvPr>
          <p:cNvSpPr txBox="1"/>
          <p:nvPr/>
        </p:nvSpPr>
        <p:spPr>
          <a:xfrm>
            <a:off x="370572" y="2574988"/>
            <a:ext cx="9988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poor</a:t>
            </a:r>
            <a:r>
              <a:rPr lang="zh-CN" altLang="en-US" sz="1400" dirty="0"/>
              <a:t> </a:t>
            </a:r>
            <a:r>
              <a:rPr lang="en-US" altLang="zh-CN" sz="1400" dirty="0"/>
              <a:t>contact</a:t>
            </a:r>
            <a:endParaRPr lang="en-CH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CBA45B-656D-37FF-41BC-33E9BADC6412}"/>
              </a:ext>
            </a:extLst>
          </p:cNvPr>
          <p:cNvSpPr txBox="1"/>
          <p:nvPr/>
        </p:nvSpPr>
        <p:spPr>
          <a:xfrm>
            <a:off x="419189" y="3176464"/>
            <a:ext cx="9988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beam</a:t>
            </a:r>
            <a:r>
              <a:rPr lang="zh-CN" altLang="en-US" sz="1400" dirty="0"/>
              <a:t> </a:t>
            </a:r>
            <a:r>
              <a:rPr lang="en-US" altLang="zh-CN" sz="1400" dirty="0"/>
              <a:t>duct</a:t>
            </a:r>
            <a:r>
              <a:rPr lang="zh-CN" altLang="en-US" sz="1400" dirty="0"/>
              <a:t> </a:t>
            </a:r>
            <a:r>
              <a:rPr lang="en-US" altLang="zh-CN" sz="1400" dirty="0"/>
              <a:t>step</a:t>
            </a:r>
            <a:r>
              <a:rPr lang="zh-CN" altLang="en-US" sz="1400" dirty="0"/>
              <a:t> </a:t>
            </a:r>
            <a:r>
              <a:rPr lang="en-US" altLang="zh-CN" sz="1400" dirty="0"/>
              <a:t>error</a:t>
            </a:r>
            <a:endParaRPr lang="en-CH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D6D6CD-1D9D-0A0B-3A9E-F9627A21FE02}"/>
              </a:ext>
            </a:extLst>
          </p:cNvPr>
          <p:cNvGrpSpPr/>
          <p:nvPr/>
        </p:nvGrpSpPr>
        <p:grpSpPr>
          <a:xfrm>
            <a:off x="5761862" y="990061"/>
            <a:ext cx="2721991" cy="3143240"/>
            <a:chOff x="6353104" y="2872129"/>
            <a:chExt cx="2721991" cy="31432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B9085E-DFA3-6984-8541-B80BF6B97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4514"/>
            <a:stretch/>
          </p:blipFill>
          <p:spPr>
            <a:xfrm>
              <a:off x="6368546" y="3262756"/>
              <a:ext cx="2471772" cy="10778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D71327-6064-5388-645C-EEDCDDAF7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3104" y="4629198"/>
              <a:ext cx="2596432" cy="1386171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DAA1EFC-CF26-63F2-9E2D-CA7ADFAC779E}"/>
                </a:ext>
              </a:extLst>
            </p:cNvPr>
            <p:cNvCxnSpPr>
              <a:cxnSpLocks/>
            </p:cNvCxnSpPr>
            <p:nvPr/>
          </p:nvCxnSpPr>
          <p:spPr>
            <a:xfrm>
              <a:off x="6672064" y="3235905"/>
              <a:ext cx="0" cy="260475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F8B9052-D597-C31A-E63B-DCD0C6A8213B}"/>
                </a:ext>
              </a:extLst>
            </p:cNvPr>
            <p:cNvCxnSpPr>
              <a:cxnSpLocks/>
            </p:cNvCxnSpPr>
            <p:nvPr/>
          </p:nvCxnSpPr>
          <p:spPr>
            <a:xfrm>
              <a:off x="7464152" y="3316360"/>
              <a:ext cx="0" cy="254545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EBBF18E-1FFF-A467-CA17-6C3D6ED89C2D}"/>
                </a:ext>
              </a:extLst>
            </p:cNvPr>
            <p:cNvCxnSpPr>
              <a:cxnSpLocks/>
            </p:cNvCxnSpPr>
            <p:nvPr/>
          </p:nvCxnSpPr>
          <p:spPr>
            <a:xfrm>
              <a:off x="8184232" y="3129089"/>
              <a:ext cx="0" cy="213633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8F8C38-8253-0892-E76D-C2AC1BC3851A}"/>
                </a:ext>
              </a:extLst>
            </p:cNvPr>
            <p:cNvSpPr txBox="1"/>
            <p:nvPr/>
          </p:nvSpPr>
          <p:spPr>
            <a:xfrm>
              <a:off x="6420037" y="2966153"/>
              <a:ext cx="50405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B050"/>
                  </a:solidFill>
                </a:rPr>
                <a:t>Taper</a:t>
              </a:r>
              <a:endParaRPr lang="en-CH" sz="1400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A0BEB6-EB72-F588-05CB-6CF84E054270}"/>
                </a:ext>
              </a:extLst>
            </p:cNvPr>
            <p:cNvSpPr txBox="1"/>
            <p:nvPr/>
          </p:nvSpPr>
          <p:spPr>
            <a:xfrm>
              <a:off x="7212125" y="2872129"/>
              <a:ext cx="50405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B050"/>
                  </a:solidFill>
                </a:rPr>
                <a:t>Small</a:t>
              </a:r>
              <a:r>
                <a:rPr lang="zh-CN" altLang="en-US" sz="1400" dirty="0">
                  <a:solidFill>
                    <a:srgbClr val="00B050"/>
                  </a:solidFill>
                </a:rPr>
                <a:t> </a:t>
              </a:r>
              <a:r>
                <a:rPr lang="en-US" altLang="zh-CN" sz="1400" dirty="0">
                  <a:solidFill>
                    <a:srgbClr val="00B050"/>
                  </a:solidFill>
                </a:rPr>
                <a:t>aper.</a:t>
              </a:r>
              <a:endParaRPr lang="en-CH" sz="1400" dirty="0">
                <a:solidFill>
                  <a:srgbClr val="00B05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16CAE0-9545-D36F-E27A-23057969B4A2}"/>
                </a:ext>
              </a:extLst>
            </p:cNvPr>
            <p:cNvSpPr txBox="1"/>
            <p:nvPr/>
          </p:nvSpPr>
          <p:spPr>
            <a:xfrm>
              <a:off x="7710072" y="2896547"/>
              <a:ext cx="11793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B050"/>
                  </a:solidFill>
                </a:rPr>
                <a:t>Large</a:t>
              </a:r>
              <a:r>
                <a:rPr lang="zh-CN" altLang="en-US" sz="1400" dirty="0">
                  <a:solidFill>
                    <a:srgbClr val="00B050"/>
                  </a:solidFill>
                </a:rPr>
                <a:t> </a:t>
              </a:r>
              <a:r>
                <a:rPr lang="en-US" altLang="zh-CN" sz="1400" dirty="0">
                  <a:solidFill>
                    <a:srgbClr val="00B050"/>
                  </a:solidFill>
                </a:rPr>
                <a:t>aper.</a:t>
              </a:r>
              <a:endParaRPr lang="en-CH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013382E-5849-CE00-460D-73F958BD4E97}"/>
                </a:ext>
              </a:extLst>
            </p:cNvPr>
            <p:cNvCxnSpPr>
              <a:cxnSpLocks/>
            </p:cNvCxnSpPr>
            <p:nvPr/>
          </p:nvCxnSpPr>
          <p:spPr>
            <a:xfrm>
              <a:off x="7397790" y="4629198"/>
              <a:ext cx="0" cy="263343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EE3276-7B3A-B34B-7A7D-A7CFABE0AF00}"/>
                </a:ext>
              </a:extLst>
            </p:cNvPr>
            <p:cNvSpPr txBox="1"/>
            <p:nvPr/>
          </p:nvSpPr>
          <p:spPr>
            <a:xfrm>
              <a:off x="6842049" y="4416529"/>
              <a:ext cx="11793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B050"/>
                  </a:solidFill>
                </a:rPr>
                <a:t>Large</a:t>
              </a:r>
              <a:r>
                <a:rPr lang="zh-CN" altLang="en-US" sz="1400" dirty="0">
                  <a:solidFill>
                    <a:srgbClr val="00B050"/>
                  </a:solidFill>
                </a:rPr>
                <a:t> </a:t>
              </a:r>
              <a:r>
                <a:rPr lang="en-US" altLang="zh-CN" sz="1400" dirty="0">
                  <a:solidFill>
                    <a:srgbClr val="00B050"/>
                  </a:solidFill>
                </a:rPr>
                <a:t>aper.</a:t>
              </a:r>
              <a:endParaRPr lang="en-CH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AF4763F-217D-7347-004D-4956CFDFA5AE}"/>
                </a:ext>
              </a:extLst>
            </p:cNvPr>
            <p:cNvCxnSpPr>
              <a:cxnSpLocks/>
            </p:cNvCxnSpPr>
            <p:nvPr/>
          </p:nvCxnSpPr>
          <p:spPr>
            <a:xfrm>
              <a:off x="8400256" y="4629198"/>
              <a:ext cx="0" cy="462991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E71B84-96F7-8102-89D0-529EFB0E8F66}"/>
                </a:ext>
              </a:extLst>
            </p:cNvPr>
            <p:cNvSpPr txBox="1"/>
            <p:nvPr/>
          </p:nvSpPr>
          <p:spPr>
            <a:xfrm>
              <a:off x="7895793" y="4395344"/>
              <a:ext cx="11793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B050"/>
                  </a:solidFill>
                </a:rPr>
                <a:t>Small</a:t>
              </a:r>
              <a:r>
                <a:rPr lang="zh-CN" altLang="en-US" sz="1400" dirty="0">
                  <a:solidFill>
                    <a:srgbClr val="00B050"/>
                  </a:solidFill>
                </a:rPr>
                <a:t> </a:t>
              </a:r>
              <a:r>
                <a:rPr lang="en-US" altLang="zh-CN" sz="1400" dirty="0">
                  <a:solidFill>
                    <a:srgbClr val="00B050"/>
                  </a:solidFill>
                </a:rPr>
                <a:t>aper.</a:t>
              </a:r>
              <a:endParaRPr lang="en-CH" sz="1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7" name="Up Arrow 36">
            <a:extLst>
              <a:ext uri="{FF2B5EF4-FFF2-40B4-BE49-F238E27FC236}">
                <a16:creationId xmlns:a16="http://schemas.microsoft.com/office/drawing/2014/main" id="{AC315CEF-9FCC-6F9E-F844-17412630FCB6}"/>
              </a:ext>
            </a:extLst>
          </p:cNvPr>
          <p:cNvSpPr/>
          <p:nvPr/>
        </p:nvSpPr>
        <p:spPr>
          <a:xfrm rot="2960477">
            <a:off x="5426317" y="2363540"/>
            <a:ext cx="181521" cy="1045931"/>
          </a:xfrm>
          <a:prstGeom prst="up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Up Arrow 37">
            <a:extLst>
              <a:ext uri="{FF2B5EF4-FFF2-40B4-BE49-F238E27FC236}">
                <a16:creationId xmlns:a16="http://schemas.microsoft.com/office/drawing/2014/main" id="{241B052C-EF91-9972-4AF8-0287A652C66B}"/>
              </a:ext>
            </a:extLst>
          </p:cNvPr>
          <p:cNvSpPr/>
          <p:nvPr/>
        </p:nvSpPr>
        <p:spPr>
          <a:xfrm rot="5400000">
            <a:off x="5320894" y="3050165"/>
            <a:ext cx="231576" cy="648440"/>
          </a:xfrm>
          <a:prstGeom prst="up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D49CF0C-553F-7D90-FAA8-3F91FDC16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883" y="2286961"/>
            <a:ext cx="2471770" cy="436195"/>
          </a:xfrm>
          <a:prstGeom prst="rect">
            <a:avLst/>
          </a:prstGeom>
        </p:spPr>
      </p:pic>
      <p:sp>
        <p:nvSpPr>
          <p:cNvPr id="40" name="Up Arrow 39">
            <a:extLst>
              <a:ext uri="{FF2B5EF4-FFF2-40B4-BE49-F238E27FC236}">
                <a16:creationId xmlns:a16="http://schemas.microsoft.com/office/drawing/2014/main" id="{494BA536-F8DC-BD55-47C2-E0CA0A9CA9A5}"/>
              </a:ext>
            </a:extLst>
          </p:cNvPr>
          <p:cNvSpPr/>
          <p:nvPr/>
        </p:nvSpPr>
        <p:spPr>
          <a:xfrm rot="5400000">
            <a:off x="8670642" y="2238594"/>
            <a:ext cx="231576" cy="575601"/>
          </a:xfrm>
          <a:prstGeom prst="up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4A0082-A3F7-536E-27A9-4C6344907745}"/>
              </a:ext>
            </a:extLst>
          </p:cNvPr>
          <p:cNvSpPr txBox="1"/>
          <p:nvPr/>
        </p:nvSpPr>
        <p:spPr>
          <a:xfrm>
            <a:off x="8570174" y="1925108"/>
            <a:ext cx="32464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b="1" dirty="0"/>
              <a:t>Result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large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offsets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and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gain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errors!</a:t>
            </a:r>
            <a:endParaRPr lang="en-CH" sz="1400" b="1" dirty="0"/>
          </a:p>
        </p:txBody>
      </p:sp>
      <p:pic>
        <p:nvPicPr>
          <p:cNvPr id="1025" name="Picture 1" descr="page3image28864">
            <a:extLst>
              <a:ext uri="{FF2B5EF4-FFF2-40B4-BE49-F238E27FC236}">
                <a16:creationId xmlns:a16="http://schemas.microsoft.com/office/drawing/2014/main" id="{6CFCC19D-9229-AEF6-887F-8F5295B2E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8" y="4373909"/>
            <a:ext cx="47752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3966C94-0E80-60D6-5526-A3B0B065A771}"/>
              </a:ext>
            </a:extLst>
          </p:cNvPr>
          <p:cNvSpPr txBox="1"/>
          <p:nvPr/>
        </p:nvSpPr>
        <p:spPr>
          <a:xfrm>
            <a:off x="5585462" y="4400560"/>
            <a:ext cx="60027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600" b="1" dirty="0"/>
              <a:t>Resolution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measurement@4x1011</a:t>
            </a:r>
            <a:r>
              <a:rPr lang="zh-CN" altLang="en-US" sz="1600" b="1" dirty="0"/>
              <a:t> </a:t>
            </a:r>
            <a:r>
              <a:rPr lang="en-US" altLang="zh-CN" sz="1600" b="1" dirty="0" err="1"/>
              <a:t>ppp</a:t>
            </a:r>
            <a:r>
              <a:rPr lang="en-US" altLang="zh-CN" sz="1600" b="1" dirty="0"/>
              <a:t>,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3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GeV</a:t>
            </a:r>
          </a:p>
          <a:p>
            <a:pPr marL="285750" indent="-285750" algn="l">
              <a:buFontTx/>
              <a:buChar char="-"/>
            </a:pPr>
            <a:r>
              <a:rPr lang="en-US" altLang="zh-CN" sz="1600" dirty="0"/>
              <a:t>shot</a:t>
            </a:r>
            <a:r>
              <a:rPr lang="zh-CN" altLang="en-US" sz="1600" dirty="0"/>
              <a:t> </a:t>
            </a:r>
            <a:r>
              <a:rPr lang="en-US" altLang="zh-CN" sz="1600" dirty="0"/>
              <a:t>by</a:t>
            </a:r>
            <a:r>
              <a:rPr lang="zh-CN" altLang="en-US" sz="1600" dirty="0"/>
              <a:t> </a:t>
            </a:r>
            <a:r>
              <a:rPr lang="en-US" altLang="zh-CN" sz="1600" dirty="0"/>
              <a:t>shot</a:t>
            </a:r>
            <a:r>
              <a:rPr lang="zh-CN" altLang="en-US" sz="1600" dirty="0"/>
              <a:t> </a:t>
            </a:r>
            <a:r>
              <a:rPr lang="en-US" altLang="zh-CN" sz="1600" dirty="0"/>
              <a:t>resolution</a:t>
            </a:r>
            <a:r>
              <a:rPr lang="zh-CN" altLang="en-US" sz="16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 err="1"/>
              <a:t>TbT</a:t>
            </a:r>
            <a:r>
              <a:rPr lang="en-US" altLang="zh-CN" sz="1600" dirty="0"/>
              <a:t>):</a:t>
            </a:r>
            <a:r>
              <a:rPr lang="zh-CN" altLang="en-US" sz="1600" dirty="0"/>
              <a:t> </a:t>
            </a:r>
            <a:r>
              <a:rPr lang="en-US" altLang="zh-CN" sz="1600" dirty="0"/>
              <a:t>~350</a:t>
            </a:r>
            <a:r>
              <a:rPr lang="zh-CN" altLang="en-US" sz="1600" dirty="0"/>
              <a:t> </a:t>
            </a:r>
            <a:r>
              <a:rPr lang="el-GR" altLang="zh-CN" sz="1600" dirty="0" err="1"/>
              <a:t>μm</a:t>
            </a:r>
            <a:r>
              <a:rPr lang="zh-CN" altLang="en-US" sz="1600" dirty="0"/>
              <a:t> </a:t>
            </a:r>
            <a:r>
              <a:rPr lang="en-US" altLang="zh-CN" sz="1600" dirty="0"/>
              <a:t>(hor.,</a:t>
            </a:r>
            <a:r>
              <a:rPr lang="zh-CN" altLang="en-US" sz="1600" dirty="0"/>
              <a:t> </a:t>
            </a:r>
            <a:r>
              <a:rPr lang="en-US" altLang="zh-CN" sz="1600" dirty="0"/>
              <a:t>synchrotron</a:t>
            </a:r>
            <a:r>
              <a:rPr lang="zh-CN" altLang="en-US" sz="1600" dirty="0"/>
              <a:t> </a:t>
            </a:r>
            <a:r>
              <a:rPr lang="en-US" altLang="zh-CN" sz="1600" dirty="0"/>
              <a:t>oscillation)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/>
              <a:t>~100</a:t>
            </a:r>
            <a:r>
              <a:rPr lang="zh-CN" altLang="en-US" sz="1600" dirty="0"/>
              <a:t> </a:t>
            </a:r>
            <a:r>
              <a:rPr lang="el-GR" altLang="zh-CN" sz="1600" dirty="0"/>
              <a:t>μ</a:t>
            </a:r>
            <a:r>
              <a:rPr lang="en-US" altLang="zh-CN" sz="1600" dirty="0"/>
              <a:t>m</a:t>
            </a:r>
            <a:r>
              <a:rPr lang="zh-CN" altLang="en-US" sz="1600" dirty="0"/>
              <a:t> </a:t>
            </a:r>
            <a:r>
              <a:rPr lang="en-US" altLang="zh-CN" sz="1600" dirty="0"/>
              <a:t>(ver.)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pPr marL="285750" indent="-285750" algn="l">
              <a:buFontTx/>
              <a:buChar char="-"/>
            </a:pPr>
            <a:r>
              <a:rPr lang="en-US" altLang="zh-CN" sz="1600" dirty="0"/>
              <a:t>Averaged</a:t>
            </a:r>
            <a:r>
              <a:rPr lang="zh-CN" altLang="en-US" sz="1600" dirty="0"/>
              <a:t> </a:t>
            </a:r>
            <a:r>
              <a:rPr lang="en-US" altLang="zh-CN" sz="1600" dirty="0"/>
              <a:t>position</a:t>
            </a:r>
            <a:r>
              <a:rPr lang="zh-CN" altLang="en-US" sz="1600" dirty="0"/>
              <a:t> </a:t>
            </a:r>
            <a:r>
              <a:rPr lang="en-US" altLang="zh-CN" sz="1600" dirty="0"/>
              <a:t>resolution</a:t>
            </a:r>
            <a:r>
              <a:rPr lang="zh-CN" altLang="en-US" sz="1600" dirty="0"/>
              <a:t> </a:t>
            </a:r>
            <a:r>
              <a:rPr lang="en-US" altLang="zh-CN" sz="1600" dirty="0"/>
              <a:t>(1000</a:t>
            </a:r>
            <a:r>
              <a:rPr lang="zh-CN" altLang="en-US" sz="1600" dirty="0"/>
              <a:t> </a:t>
            </a:r>
            <a:r>
              <a:rPr lang="en-US" altLang="zh-CN" sz="1600" dirty="0"/>
              <a:t>shots,</a:t>
            </a:r>
            <a:r>
              <a:rPr lang="zh-CN" altLang="en-US" sz="1600" dirty="0"/>
              <a:t> </a:t>
            </a:r>
            <a:r>
              <a:rPr lang="en-US" altLang="zh-CN" sz="1600" dirty="0"/>
              <a:t>COD):</a:t>
            </a:r>
            <a:r>
              <a:rPr lang="zh-CN" altLang="en-US" sz="1600" dirty="0"/>
              <a:t> ≤</a:t>
            </a:r>
            <a:r>
              <a:rPr lang="en-US" altLang="zh-CN" sz="1600" dirty="0"/>
              <a:t>30</a:t>
            </a:r>
            <a:r>
              <a:rPr lang="zh-CN" altLang="en-US" sz="1600" dirty="0"/>
              <a:t> </a:t>
            </a:r>
            <a:r>
              <a:rPr lang="el-GR" altLang="zh-CN" sz="1600" dirty="0" err="1"/>
              <a:t>μm</a:t>
            </a:r>
            <a:endParaRPr lang="en-US" altLang="zh-CN" sz="1600" dirty="0"/>
          </a:p>
          <a:p>
            <a:pPr algn="l"/>
            <a:endParaRPr lang="en-US" sz="1600" dirty="0"/>
          </a:p>
          <a:p>
            <a:pPr algn="l"/>
            <a:r>
              <a:rPr lang="en-US" altLang="zh-CN" sz="1600" dirty="0"/>
              <a:t>=&gt;</a:t>
            </a:r>
            <a:r>
              <a:rPr lang="zh-CN" altLang="en-US" sz="1600" dirty="0"/>
              <a:t> </a:t>
            </a:r>
            <a:r>
              <a:rPr lang="en-US" altLang="zh-CN" sz="1600" dirty="0"/>
              <a:t>position</a:t>
            </a:r>
            <a:r>
              <a:rPr lang="zh-CN" altLang="en-US" sz="1600" dirty="0"/>
              <a:t> </a:t>
            </a:r>
            <a:r>
              <a:rPr lang="en-US" altLang="zh-CN" sz="1600" dirty="0"/>
              <a:t>accuracy</a:t>
            </a:r>
            <a:r>
              <a:rPr lang="zh-CN" altLang="en-US" sz="1600" dirty="0"/>
              <a:t> </a:t>
            </a:r>
            <a:r>
              <a:rPr lang="en-US" altLang="zh-CN" sz="1600" dirty="0"/>
              <a:t>is</a:t>
            </a:r>
            <a:r>
              <a:rPr lang="zh-CN" altLang="en-US" sz="1600" dirty="0"/>
              <a:t> </a:t>
            </a:r>
            <a:r>
              <a:rPr lang="en-US" altLang="zh-CN" sz="1600" dirty="0"/>
              <a:t>still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be</a:t>
            </a:r>
            <a:r>
              <a:rPr lang="zh-CN" altLang="en-US" sz="1600" dirty="0"/>
              <a:t> </a:t>
            </a:r>
            <a:r>
              <a:rPr lang="en-US" altLang="zh-CN" sz="1600" dirty="0"/>
              <a:t>quantified</a:t>
            </a:r>
            <a:endParaRPr lang="en-CH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D460BA-574F-A21E-3506-A7AD987D9FD3}"/>
              </a:ext>
            </a:extLst>
          </p:cNvPr>
          <p:cNvSpPr txBox="1"/>
          <p:nvPr/>
        </p:nvSpPr>
        <p:spPr>
          <a:xfrm>
            <a:off x="9194883" y="1016042"/>
            <a:ext cx="3712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* </a:t>
            </a:r>
            <a:r>
              <a:rPr lang="en-US" altLang="zh-CN" sz="1400" dirty="0"/>
              <a:t>T.</a:t>
            </a:r>
            <a:r>
              <a:rPr lang="zh-CN" altLang="en-US" sz="1400" dirty="0"/>
              <a:t> </a:t>
            </a:r>
            <a:r>
              <a:rPr lang="en-US" altLang="zh-CN" sz="1400" dirty="0"/>
              <a:t>Toyama</a:t>
            </a:r>
            <a:r>
              <a:rPr lang="zh-CN" altLang="en-US" sz="1400" dirty="0"/>
              <a:t> </a:t>
            </a:r>
            <a:r>
              <a:rPr lang="en-US" altLang="zh-CN" sz="1400" dirty="0"/>
              <a:t>et</a:t>
            </a:r>
            <a:r>
              <a:rPr lang="zh-CN" altLang="en-US" sz="1400" dirty="0"/>
              <a:t> </a:t>
            </a:r>
            <a:r>
              <a:rPr lang="en-US" altLang="zh-CN" sz="1400" dirty="0"/>
              <a:t>al.,</a:t>
            </a:r>
            <a:r>
              <a:rPr lang="zh-CN" altLang="en-US" sz="1400" dirty="0"/>
              <a:t> </a:t>
            </a:r>
            <a:r>
              <a:rPr lang="en-US" altLang="zh-CN" sz="1400" dirty="0"/>
              <a:t>PASJ2009</a:t>
            </a:r>
            <a:r>
              <a:rPr lang="zh-CN" altLang="en-US" sz="1400" dirty="0"/>
              <a:t> </a:t>
            </a:r>
            <a:endParaRPr lang="en-CH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val="207835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mic_CERN_16-9" id="{B9393490-C2B8-7D4F-B234-671AD63CF1C6}" vid="{2AEFECBA-DAED-F243-AAB0-827E549752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558</Words>
  <Application>Microsoft Macintosh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Wingdings</vt:lpstr>
      <vt:lpstr>Office Theme</vt:lpstr>
      <vt:lpstr>RCS BPM Re-Mapping: Motivation and strategy</vt:lpstr>
      <vt:lpstr>Motivation</vt:lpstr>
      <vt:lpstr>BPM calibration system 1/3</vt:lpstr>
      <vt:lpstr>BPM calibration system 2/3</vt:lpstr>
      <vt:lpstr>BPM calibration system 3/3</vt:lpstr>
      <vt:lpstr>Lessons learnt at J-Parc MR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 BPM Re-Mapping: Motivation and strategy</dc:title>
  <dc:creator>Microsoft Office User</dc:creator>
  <cp:lastModifiedBy>Microsoft Office User</cp:lastModifiedBy>
  <cp:revision>12</cp:revision>
  <cp:lastPrinted>2020-01-30T13:49:18Z</cp:lastPrinted>
  <dcterms:created xsi:type="dcterms:W3CDTF">2025-05-20T01:37:27Z</dcterms:created>
  <dcterms:modified xsi:type="dcterms:W3CDTF">2025-05-20T02:11:16Z</dcterms:modified>
</cp:coreProperties>
</file>