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7" r:id="rId3"/>
    <p:sldId id="288" r:id="rId4"/>
    <p:sldId id="276" r:id="rId5"/>
    <p:sldId id="257" r:id="rId6"/>
    <p:sldId id="262" r:id="rId7"/>
    <p:sldId id="258" r:id="rId8"/>
    <p:sldId id="260" r:id="rId9"/>
    <p:sldId id="266" r:id="rId10"/>
    <p:sldId id="267" r:id="rId11"/>
    <p:sldId id="269" r:id="rId12"/>
    <p:sldId id="278" r:id="rId13"/>
    <p:sldId id="279" r:id="rId14"/>
    <p:sldId id="280" r:id="rId15"/>
    <p:sldId id="285" r:id="rId16"/>
    <p:sldId id="286" r:id="rId17"/>
    <p:sldId id="284" r:id="rId18"/>
    <p:sldId id="264" r:id="rId19"/>
    <p:sldId id="287" r:id="rId20"/>
    <p:sldId id="265" r:id="rId21"/>
    <p:sldId id="298" r:id="rId22"/>
    <p:sldId id="290" r:id="rId23"/>
    <p:sldId id="297" r:id="rId24"/>
    <p:sldId id="294" r:id="rId25"/>
    <p:sldId id="299" r:id="rId26"/>
    <p:sldId id="300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r rehman" initials="ar" lastIdx="1" clrIdx="0">
    <p:extLst>
      <p:ext uri="{19B8F6BF-5375-455C-9EA6-DF929625EA0E}">
        <p15:presenceInfo xmlns:p15="http://schemas.microsoft.com/office/powerpoint/2012/main" userId="a6af951ce49e37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58" autoAdjust="0"/>
    <p:restoredTop sz="94660"/>
  </p:normalViewPr>
  <p:slideViewPr>
    <p:cSldViewPr snapToGrid="0">
      <p:cViewPr>
        <p:scale>
          <a:sx n="150" d="100"/>
          <a:sy n="150" d="100"/>
        </p:scale>
        <p:origin x="73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DE773-CB6C-490C-9CF4-821C08323715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5AEA4-36A4-4A97-9959-3CBCABEF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80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C92AB-F8CE-4DE1-B7CB-F8DC837B7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366ED-C70D-4ABB-A5CC-BBED0438F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4D060-4BEA-4D82-9E9C-879329E1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274B4-F698-4414-AFB9-6C439D77FA31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A4742-C602-4385-A81B-E5AC8920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152AB-763C-48ED-9692-AA562170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BFCB5B1E-CE2A-4322-A169-CBB74D1F02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1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18D0-A8AA-4DC7-B6CB-00ACC472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53BE8-446B-47FA-83AB-B7D1B0603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B29A6-BD3F-4C5A-9A6E-5212D8CD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A1B9-D4F2-4AEC-89BD-D8797961FCA4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6D273-8616-4A3E-AF55-47819DCE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2C65-60B0-4230-AAE8-42EB72D69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33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953B85-B2FE-40AC-84CD-F1E7240FD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14977-1C87-4483-A1DC-749401264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7630D-9F8B-40B4-8695-123643AF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CBF7-FA06-42C9-A559-6A62448B5C71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4129C-324E-41AF-93C0-5EF68CC3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E953-FB49-4915-A4F3-C44D7F01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0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5EE66-86FB-42E4-B33F-C5FDE33C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653A0-48F7-45B2-8A7B-BE374683F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D7A93-7857-4A9C-B01E-DEE6BC46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E76EB-B46E-48BC-B571-B953197E580F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1A0F3-551F-4DE3-8206-D67FFF01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C07E0-3FC3-4735-90FB-BEF17F71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5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F8C53-EF9C-4DAB-A6E3-F213B206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20894-BAC8-4EC7-BFFD-1E86064CC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C1666-7BDB-47B6-A63C-F81A1763F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86E6-361B-48BD-A95A-7451D3C90201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477A9-D92D-49BD-A772-8E6E2A33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EE574-0301-4D03-90EA-953B172A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3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11BF-BD61-45F3-A6FA-8295939F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5F3B5-3BFA-40D4-A639-E13336DD1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6EFB70-BC7C-4C7D-B5BC-923580461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72F99-73B2-481F-A486-30A7E5C3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5E10-BD40-4D14-A547-7CA341B68D6D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83153-4AFB-4C39-8917-524494ED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7AE35-B6B4-4706-AB1F-38BD5A21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6AF8D-FB86-4AAF-B7DB-0149FD1A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FE500-4A70-4C99-85BE-D733AA458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F3B77-DCEF-4103-B60C-C8D897F5D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458C1F-E05F-45C5-A1C3-1D450255B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57B0CB-956D-4770-8E53-9293AC2E9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DD12FC-2E76-4F45-BC5F-DD125869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2FB5A-E495-4089-B853-CEF84B912B02}" type="datetime1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6C0C8-A28B-4766-BEC4-C1C71873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FA4723-8517-4140-8108-C6180DDA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0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73B1-F737-49BB-91D5-0E5D84658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4E0F7-5BA1-465A-BBC2-1F46730D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1411-D9F3-48DC-91CF-CDEB14088149}" type="datetime1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9DA591-BE8B-44B7-AD76-2BAFEA2F9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5F3C2-D9E1-4B64-988D-62AC998F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3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BEE9B-965C-49A4-9EA2-AF0C7D37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DE26-51FC-4EB4-B529-E131960D2145}" type="datetime1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1FD55-DC2C-4523-87D0-7B9111BE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3442F-239D-4F5D-AE3B-113A377C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6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F5505-2269-4E8C-8C99-FF2DA05F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2124-D78B-49D8-8214-9DD5F6377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CEAD5-3043-4C33-B795-8E38A83F0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B88A2-A2CE-4432-AE05-6F96C930D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8904-61F6-4805-8F1B-D06C8BE0A7A5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44D60-3CBD-497B-889B-0E0DCCAA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1F1E1-8E43-4171-B8CE-29713B14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1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39CC-6F17-4DB2-9048-2FEDCE4E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6711A0-179B-41EB-9F4D-0A05DC30D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04E4A-439D-4BCE-AD16-EC0C2D668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EA343-DA94-4B51-BCF7-6BA63BB2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15F1E-1747-4A72-8AEC-DB74761E1548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BCDE6-6062-4112-AEC3-7B075A57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65295-6F1A-4EAD-8F0C-5558F955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9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C9FE20-016D-437C-A0C9-D26E426BE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BAECC-0026-433B-96AB-77917D444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6B8B9-8623-4FF8-8A3C-9EDDE3DB0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9B138-3004-4625-9995-D44B0B289E34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FDEFE-8F7E-4B6F-8679-688FF9F07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7D403-A963-415D-AA2F-3AB90640B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fld id="{BFCB5B1E-CE2A-4322-A169-CBB74D1F02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5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5501F-782A-4C1F-BEE5-4C05A6C7B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Autofit/>
          </a:bodyPr>
          <a:lstStyle/>
          <a:p>
            <a:r>
              <a:rPr lang="en-US" b="1" dirty="0"/>
              <a:t>Investigation of Diagonal Cut-Plane BPM Performance in the CSNS RCS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244B9-0145-4A35-9F40-954B2D9FF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/>
          <a:lstStyle/>
          <a:p>
            <a:r>
              <a:rPr lang="en-US" sz="2800" b="1" dirty="0"/>
              <a:t>M. A. Rehman, Xu Zhihong, </a:t>
            </a:r>
            <a:r>
              <a:rPr lang="en-US" sz="2800" b="1" dirty="0" err="1"/>
              <a:t>Qiu</a:t>
            </a:r>
            <a:r>
              <a:rPr lang="en-US" sz="2800" b="1" dirty="0"/>
              <a:t> </a:t>
            </a:r>
            <a:r>
              <a:rPr lang="en-US" sz="2800" b="1" dirty="0" err="1"/>
              <a:t>Ruiyang</a:t>
            </a:r>
            <a:r>
              <a:rPr lang="en-US" sz="2800" b="1" dirty="0"/>
              <a:t>, </a:t>
            </a:r>
            <a:r>
              <a:rPr lang="en-US" sz="2800" b="1" dirty="0" err="1"/>
              <a:t>Renjun</a:t>
            </a:r>
            <a:r>
              <a:rPr lang="en-US" sz="2800" b="1" dirty="0"/>
              <a:t> Yang, Yang Rui, </a:t>
            </a:r>
            <a:r>
              <a:rPr lang="en-US" sz="2800" b="1" dirty="0" err="1"/>
              <a:t>Weiwen</a:t>
            </a:r>
            <a:r>
              <a:rPr lang="en-US" sz="2800" b="1" dirty="0"/>
              <a:t> Chen</a:t>
            </a:r>
          </a:p>
          <a:p>
            <a:r>
              <a:rPr lang="en-US" dirty="0"/>
              <a:t>2025-05-20</a:t>
            </a:r>
          </a:p>
          <a:p>
            <a:r>
              <a:rPr lang="en-US" dirty="0"/>
              <a:t>CSNS-BI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79CD7-F95E-4FB0-A17B-71AD0F8A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36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705EB7-5080-431E-BF3C-B33F86B65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42" y="2589383"/>
            <a:ext cx="3966281" cy="3993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525514-DFB5-4498-A29E-FE7D1DF391EC}"/>
              </a:ext>
            </a:extLst>
          </p:cNvPr>
          <p:cNvSpPr txBox="1"/>
          <p:nvPr/>
        </p:nvSpPr>
        <p:spPr>
          <a:xfrm>
            <a:off x="1051944" y="1098271"/>
            <a:ext cx="4248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Fitting with 3</a:t>
            </a:r>
            <a:r>
              <a:rPr lang="en-US" sz="2400" baseline="30000" dirty="0"/>
              <a:t>rd</a:t>
            </a:r>
            <a:r>
              <a:rPr lang="en-US" sz="2400" dirty="0"/>
              <a:t> Order Polynomial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3734B8-182D-4DA5-8DAD-67CE7F115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742" y="4245567"/>
            <a:ext cx="3312216" cy="2355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F319BE-05A8-4C57-8295-191C16B8C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519" y="3911857"/>
            <a:ext cx="2717801" cy="47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C0A821-866F-4D86-B6E1-C47E0C93D5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806"/>
          <a:stretch/>
        </p:blipFill>
        <p:spPr>
          <a:xfrm>
            <a:off x="592205" y="1523610"/>
            <a:ext cx="4919595" cy="891734"/>
          </a:xfrm>
          <a:prstGeom prst="rect">
            <a:avLst/>
          </a:prstGeom>
        </p:spPr>
      </p:pic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49C85D50-BB1A-4BCC-994F-12067E12E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468903"/>
              </p:ext>
            </p:extLst>
          </p:nvPr>
        </p:nvGraphicFramePr>
        <p:xfrm>
          <a:off x="5760025" y="1016151"/>
          <a:ext cx="6141363" cy="74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8722">
                  <a:extLst>
                    <a:ext uri="{9D8B030D-6E8A-4147-A177-3AD203B41FA5}">
                      <a16:colId xmlns:a16="http://schemas.microsoft.com/office/drawing/2014/main" val="1100730005"/>
                    </a:ext>
                  </a:extLst>
                </a:gridCol>
                <a:gridCol w="1529080">
                  <a:extLst>
                    <a:ext uri="{9D8B030D-6E8A-4147-A177-3AD203B41FA5}">
                      <a16:colId xmlns:a16="http://schemas.microsoft.com/office/drawing/2014/main" val="2636549274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4032799777"/>
                    </a:ext>
                  </a:extLst>
                </a:gridCol>
                <a:gridCol w="1625601">
                  <a:extLst>
                    <a:ext uri="{9D8B030D-6E8A-4147-A177-3AD203B41FA5}">
                      <a16:colId xmlns:a16="http://schemas.microsoft.com/office/drawing/2014/main" val="439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00,x </a:t>
                      </a:r>
                      <a:r>
                        <a:rPr lang="en-US" baseline="0" dirty="0"/>
                        <a:t>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00,y </a:t>
                      </a:r>
                      <a:r>
                        <a:rPr lang="en-US" baseline="0" dirty="0"/>
                        <a:t>[mm]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10,x </a:t>
                      </a:r>
                      <a:r>
                        <a:rPr lang="en-US" baseline="0" dirty="0"/>
                        <a:t>[mm]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01,y </a:t>
                      </a:r>
                      <a:r>
                        <a:rPr lang="en-US" baseline="0" dirty="0"/>
                        <a:t>[mm]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88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5.45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-5.42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161.30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161.73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5957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A6BA5F2-97C6-40F6-B0D7-AD00B7FC3D49}"/>
              </a:ext>
            </a:extLst>
          </p:cNvPr>
          <p:cNvSpPr txBox="1"/>
          <p:nvPr/>
        </p:nvSpPr>
        <p:spPr>
          <a:xfrm>
            <a:off x="0" y="23927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CST Mapping: Only BPM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CB17A-8535-4654-A0F4-8A4BF5D6DF7B}"/>
              </a:ext>
            </a:extLst>
          </p:cNvPr>
          <p:cNvSpPr txBox="1"/>
          <p:nvPr/>
        </p:nvSpPr>
        <p:spPr>
          <a:xfrm>
            <a:off x="5662751" y="1689104"/>
            <a:ext cx="6238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BPM’s Intrinsic transverse offset correction with a polynomial fit is about 5.5 mm.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Transverse offsets are nearly symmetric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077B76-BF81-473C-B9C1-26D84F950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624" y="1991529"/>
            <a:ext cx="1982696" cy="1905448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76598E5-649A-4CF5-97BB-F2EA0E50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717A5A-8B67-4AAB-842A-B83C59DD6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5251" y="2589383"/>
            <a:ext cx="4488015" cy="40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6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09089-BAE4-4660-BDA5-0F7144B4C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9" y="3499773"/>
            <a:ext cx="4380381" cy="2993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3A325F-57CA-43F9-84D8-39A0C3879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978" y="2822575"/>
            <a:ext cx="4378431" cy="3642360"/>
          </a:xfrm>
          <a:prstGeom prst="rect">
            <a:avLst/>
          </a:prstGeom>
        </p:spPr>
      </p:pic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BDEA51A2-851A-45CB-9853-DB703F9F4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476461"/>
              </p:ext>
            </p:extLst>
          </p:nvPr>
        </p:nvGraphicFramePr>
        <p:xfrm>
          <a:off x="4949943" y="1064944"/>
          <a:ext cx="6141363" cy="74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8722">
                  <a:extLst>
                    <a:ext uri="{9D8B030D-6E8A-4147-A177-3AD203B41FA5}">
                      <a16:colId xmlns:a16="http://schemas.microsoft.com/office/drawing/2014/main" val="1100730005"/>
                    </a:ext>
                  </a:extLst>
                </a:gridCol>
                <a:gridCol w="1529080">
                  <a:extLst>
                    <a:ext uri="{9D8B030D-6E8A-4147-A177-3AD203B41FA5}">
                      <a16:colId xmlns:a16="http://schemas.microsoft.com/office/drawing/2014/main" val="2636549274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4032799777"/>
                    </a:ext>
                  </a:extLst>
                </a:gridCol>
                <a:gridCol w="1625601">
                  <a:extLst>
                    <a:ext uri="{9D8B030D-6E8A-4147-A177-3AD203B41FA5}">
                      <a16:colId xmlns:a16="http://schemas.microsoft.com/office/drawing/2014/main" val="439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00,x </a:t>
                      </a:r>
                      <a:r>
                        <a:rPr lang="en-US" baseline="0" dirty="0"/>
                        <a:t>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00,y </a:t>
                      </a:r>
                      <a:r>
                        <a:rPr lang="en-US" baseline="0" dirty="0"/>
                        <a:t>[mm]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10,x </a:t>
                      </a:r>
                      <a:r>
                        <a:rPr lang="en-US" baseline="0" dirty="0"/>
                        <a:t>[mm]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01,y </a:t>
                      </a:r>
                      <a:r>
                        <a:rPr lang="en-US" baseline="0" dirty="0"/>
                        <a:t>[mm]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88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6.05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162.11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155.02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5957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E44A918-39AE-47B9-81B7-D5D497BA3ADF}"/>
              </a:ext>
            </a:extLst>
          </p:cNvPr>
          <p:cNvSpPr txBox="1"/>
          <p:nvPr/>
        </p:nvSpPr>
        <p:spPr>
          <a:xfrm>
            <a:off x="591387" y="183390"/>
            <a:ext cx="10306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CST Mapping: BPM and Pipe (Exaggerated Condition)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64AB1-9608-41A8-9873-35E850F18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958" y="3826636"/>
            <a:ext cx="2999779" cy="21339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50CBAF-7A20-4903-AEE2-72E3CC236A83}"/>
              </a:ext>
            </a:extLst>
          </p:cNvPr>
          <p:cNvSpPr txBox="1"/>
          <p:nvPr/>
        </p:nvSpPr>
        <p:spPr>
          <a:xfrm>
            <a:off x="4949942" y="1858869"/>
            <a:ext cx="6141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Transverse offsets are NOT Symmetric! </a:t>
            </a:r>
          </a:p>
          <a:p>
            <a:r>
              <a:rPr lang="en-US" b="1" dirty="0"/>
              <a:t>Due to the upstream vacuum duct!!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C101BD-A4EC-47D5-AB1C-6136DECEE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894" y="955040"/>
            <a:ext cx="2534355" cy="2043288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DCBE9CB-C18B-4C39-BFA6-A451E18B8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08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BDEA51A2-851A-45CB-9853-DB703F9F4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250789"/>
              </p:ext>
            </p:extLst>
          </p:nvPr>
        </p:nvGraphicFramePr>
        <p:xfrm>
          <a:off x="5483901" y="1010346"/>
          <a:ext cx="6141363" cy="74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8722">
                  <a:extLst>
                    <a:ext uri="{9D8B030D-6E8A-4147-A177-3AD203B41FA5}">
                      <a16:colId xmlns:a16="http://schemas.microsoft.com/office/drawing/2014/main" val="1100730005"/>
                    </a:ext>
                  </a:extLst>
                </a:gridCol>
                <a:gridCol w="1529080">
                  <a:extLst>
                    <a:ext uri="{9D8B030D-6E8A-4147-A177-3AD203B41FA5}">
                      <a16:colId xmlns:a16="http://schemas.microsoft.com/office/drawing/2014/main" val="2636549274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4032799777"/>
                    </a:ext>
                  </a:extLst>
                </a:gridCol>
                <a:gridCol w="1625601">
                  <a:extLst>
                    <a:ext uri="{9D8B030D-6E8A-4147-A177-3AD203B41FA5}">
                      <a16:colId xmlns:a16="http://schemas.microsoft.com/office/drawing/2014/main" val="439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00,x </a:t>
                      </a:r>
                      <a:r>
                        <a:rPr lang="en-US" baseline="0" dirty="0"/>
                        <a:t>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00,y </a:t>
                      </a:r>
                      <a:r>
                        <a:rPr lang="en-US" baseline="0" dirty="0"/>
                        <a:t>[mm]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10,x </a:t>
                      </a:r>
                      <a:r>
                        <a:rPr lang="en-US" baseline="0" dirty="0"/>
                        <a:t>[mm]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01,y </a:t>
                      </a:r>
                      <a:r>
                        <a:rPr lang="en-US" baseline="0" dirty="0"/>
                        <a:t>[mm]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88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3.94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-5.54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157.91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165.11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5957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E44A918-39AE-47B9-81B7-D5D497BA3ADF}"/>
              </a:ext>
            </a:extLst>
          </p:cNvPr>
          <p:cNvSpPr txBox="1"/>
          <p:nvPr/>
        </p:nvSpPr>
        <p:spPr>
          <a:xfrm>
            <a:off x="591387" y="183390"/>
            <a:ext cx="11270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CST Mapping: BPM, Bellows and Pipe (Realistic Condition)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45FA4-B294-46EB-ADFF-10ECE974D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45" y="3522481"/>
            <a:ext cx="4178238" cy="2850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E0F2D6-0015-4800-B86A-0B99F8E72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119" y="3134077"/>
            <a:ext cx="3825533" cy="3178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BBCCE3-D344-44AD-8E05-AD8B1370A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223" y="3771657"/>
            <a:ext cx="3306812" cy="23523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1DAD0A-2F84-44AE-975F-C18AD685A33D}"/>
              </a:ext>
            </a:extLst>
          </p:cNvPr>
          <p:cNvSpPr txBox="1"/>
          <p:nvPr/>
        </p:nvSpPr>
        <p:spPr>
          <a:xfrm>
            <a:off x="5483901" y="2033911"/>
            <a:ext cx="6141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Transverse offsets are NOT Symmetric! </a:t>
            </a:r>
          </a:p>
          <a:p>
            <a:r>
              <a:rPr lang="en-US" b="1" dirty="0"/>
              <a:t>Due to the upstream vacuum duct!!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906935-FEE2-4A95-A8B5-78FC60296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09" y="954569"/>
            <a:ext cx="3609194" cy="1890726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9A95453-69FE-42D7-8902-DB4E342F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2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9BCD-56A2-4FF3-823F-0D5617225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34439"/>
          </a:xfrm>
        </p:spPr>
        <p:txBody>
          <a:bodyPr/>
          <a:lstStyle/>
          <a:p>
            <a:pPr algn="ctr"/>
            <a:r>
              <a:rPr lang="en-US" b="1" u="sng" dirty="0"/>
              <a:t>What do we measure at RCS?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97604-7A67-41BB-A063-5486CEAD0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60900"/>
            <a:ext cx="7731759" cy="3458700"/>
          </a:xfrm>
        </p:spPr>
        <p:txBody>
          <a:bodyPr>
            <a:normAutofit/>
          </a:bodyPr>
          <a:lstStyle/>
          <a:p>
            <a:r>
              <a:rPr lang="en-US" sz="2400" dirty="0"/>
              <a:t>The mapping function obtained from the wire mapping ignores the BM pipe! </a:t>
            </a:r>
          </a:p>
          <a:p>
            <a:pPr lvl="1"/>
            <a:r>
              <a:rPr lang="en-US" dirty="0"/>
              <a:t>The edge effect due to the vacuum duct shape is ignored</a:t>
            </a:r>
          </a:p>
          <a:p>
            <a:pPr lvl="1"/>
            <a:r>
              <a:rPr lang="en-US" dirty="0"/>
              <a:t>Results in huge errors?</a:t>
            </a:r>
          </a:p>
          <a:p>
            <a:r>
              <a:rPr lang="en-US" sz="2400" dirty="0"/>
              <a:t>To estimate these errors in the CST Simulation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Let’s consider the </a:t>
            </a:r>
            <a:r>
              <a:rPr lang="en-US" i="1" dirty="0" err="1"/>
              <a:t>X</a:t>
            </a:r>
            <a:r>
              <a:rPr lang="en-US" i="1" baseline="-25000" dirty="0" err="1"/>
              <a:t>raw</a:t>
            </a:r>
            <a:r>
              <a:rPr lang="en-US" i="1" dirty="0"/>
              <a:t> = Log[A/C]</a:t>
            </a:r>
            <a:r>
              <a:rPr lang="en-US" dirty="0"/>
              <a:t> and </a:t>
            </a:r>
            <a:r>
              <a:rPr lang="en-US" i="1" dirty="0" err="1"/>
              <a:t>Y</a:t>
            </a:r>
            <a:r>
              <a:rPr lang="en-US" i="1" baseline="-25000" dirty="0" err="1"/>
              <a:t>raw</a:t>
            </a:r>
            <a:r>
              <a:rPr lang="en-US" i="1" baseline="-25000" dirty="0"/>
              <a:t> </a:t>
            </a:r>
            <a:r>
              <a:rPr lang="en-US" i="1" dirty="0"/>
              <a:t>= Log[B/D] </a:t>
            </a:r>
            <a:r>
              <a:rPr lang="en-US" dirty="0"/>
              <a:t>from the case BPM + Bellows + Pipe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But the Fitting function from the BPM only!!</a:t>
            </a:r>
          </a:p>
          <a:p>
            <a:endParaRPr lang="en-US" dirty="0"/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80185D49-638A-4766-BE64-12D0FB234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164781"/>
              </p:ext>
            </p:extLst>
          </p:nvPr>
        </p:nvGraphicFramePr>
        <p:xfrm>
          <a:off x="469260" y="4788748"/>
          <a:ext cx="11600612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12114">
                  <a:extLst>
                    <a:ext uri="{9D8B030D-6E8A-4147-A177-3AD203B41FA5}">
                      <a16:colId xmlns:a16="http://schemas.microsoft.com/office/drawing/2014/main" val="4207823352"/>
                    </a:ext>
                  </a:extLst>
                </a:gridCol>
                <a:gridCol w="2312114">
                  <a:extLst>
                    <a:ext uri="{9D8B030D-6E8A-4147-A177-3AD203B41FA5}">
                      <a16:colId xmlns:a16="http://schemas.microsoft.com/office/drawing/2014/main" val="1100730005"/>
                    </a:ext>
                  </a:extLst>
                </a:gridCol>
                <a:gridCol w="2312656">
                  <a:extLst>
                    <a:ext uri="{9D8B030D-6E8A-4147-A177-3AD203B41FA5}">
                      <a16:colId xmlns:a16="http://schemas.microsoft.com/office/drawing/2014/main" val="2636549274"/>
                    </a:ext>
                  </a:extLst>
                </a:gridCol>
                <a:gridCol w="2205089">
                  <a:extLst>
                    <a:ext uri="{9D8B030D-6E8A-4147-A177-3AD203B41FA5}">
                      <a16:colId xmlns:a16="http://schemas.microsoft.com/office/drawing/2014/main" val="4032799777"/>
                    </a:ext>
                  </a:extLst>
                </a:gridCol>
                <a:gridCol w="2458639">
                  <a:extLst>
                    <a:ext uri="{9D8B030D-6E8A-4147-A177-3AD203B41FA5}">
                      <a16:colId xmlns:a16="http://schemas.microsoft.com/office/drawing/2014/main" val="439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00,x </a:t>
                      </a:r>
                      <a:r>
                        <a:rPr lang="en-US" baseline="0" dirty="0"/>
                        <a:t>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00,y </a:t>
                      </a:r>
                      <a:r>
                        <a:rPr lang="en-US" baseline="0" dirty="0"/>
                        <a:t>[mm]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10,x </a:t>
                      </a:r>
                      <a:r>
                        <a:rPr lang="en-US" baseline="0" dirty="0"/>
                        <a:t>[mm]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</a:t>
                      </a:r>
                      <a:r>
                        <a:rPr lang="en-US" baseline="-25000" dirty="0"/>
                        <a:t>01,y </a:t>
                      </a:r>
                      <a:r>
                        <a:rPr lang="en-US" baseline="0" dirty="0"/>
                        <a:t>[mm]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88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-5.42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161.30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161.73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59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BPM + 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6.05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162.11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155.02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74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BPM + Bellows + 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-5.54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157.91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165.11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469421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4FE14-3F77-4E3F-8336-AF1F2265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D9AD7-028C-4527-A141-D11FA4BCC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121" y="843280"/>
            <a:ext cx="3309616" cy="363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78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E2653-A560-40D8-8B95-5D5559CEE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4" y="2048689"/>
            <a:ext cx="5677734" cy="47178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A0379C-5F45-4811-9C6D-E37FEA400FB6}"/>
              </a:ext>
            </a:extLst>
          </p:cNvPr>
          <p:cNvSpPr txBox="1">
            <a:spLocks/>
          </p:cNvSpPr>
          <p:nvPr/>
        </p:nvSpPr>
        <p:spPr>
          <a:xfrm>
            <a:off x="0" y="30081"/>
            <a:ext cx="12192000" cy="870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u="sng" dirty="0"/>
              <a:t>Error estimation: CST Simulation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9C3270-3236-4DFA-AF45-7ACAE01A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1D8F2-A6D4-4D2A-B721-655826E7B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496" y="3031015"/>
            <a:ext cx="5872480" cy="3735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B01593-7E6B-4B77-9FBA-2C2F93A0AD53}"/>
              </a:ext>
            </a:extLst>
          </p:cNvPr>
          <p:cNvSpPr txBox="1"/>
          <p:nvPr/>
        </p:nvSpPr>
        <p:spPr>
          <a:xfrm>
            <a:off x="363687" y="838200"/>
            <a:ext cx="112698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i="1" dirty="0" err="1">
                <a:latin typeface="+mn-lt"/>
              </a:rPr>
              <a:t>X</a:t>
            </a:r>
            <a:r>
              <a:rPr lang="en-US" sz="2400" b="1" i="1" baseline="-25000" dirty="0" err="1">
                <a:latin typeface="+mn-lt"/>
              </a:rPr>
              <a:t>raw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and </a:t>
            </a:r>
            <a:r>
              <a:rPr lang="en-US" sz="2400" b="1" i="1" dirty="0" err="1">
                <a:latin typeface="+mn-lt"/>
              </a:rPr>
              <a:t>Y</a:t>
            </a:r>
            <a:r>
              <a:rPr lang="en-US" sz="2400" b="1" i="1" baseline="-25000" dirty="0" err="1">
                <a:latin typeface="+mn-lt"/>
              </a:rPr>
              <a:t>raw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from the realistic case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+mn-lt"/>
              </a:rPr>
              <a:t>but the Fitting function from the BPM only!!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+mn-lt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error is 1.6 mm to 3.5 mm </a:t>
            </a:r>
            <a:r>
              <a:rPr lang="en-US" sz="2400" b="1" dirty="0">
                <a:latin typeface="+mn-lt"/>
              </a:rPr>
              <a:t>within the measurement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range from 0 mm to ±55 mm</a:t>
            </a:r>
            <a:br>
              <a:rPr lang="en-US" sz="2400" b="1" dirty="0">
                <a:latin typeface="+mn-lt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9346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E136-8EE8-4D10-8043-8157BB54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Mapping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7DB99-07E4-43DB-B29A-D9FF7A734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6DFD5-4170-49FF-AC44-13734C65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46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1FB2D-B02E-4047-B798-A75E7A54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3043"/>
          </a:xfrm>
        </p:spPr>
        <p:txBody>
          <a:bodyPr/>
          <a:lstStyle/>
          <a:p>
            <a:pPr algn="ctr"/>
            <a:r>
              <a:rPr lang="en-US" b="1" u="sng" dirty="0"/>
              <a:t>Wire Mapping System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1800A-E167-4A6A-8918-BFE8E88A3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440" y="1074419"/>
            <a:ext cx="3928411" cy="52546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ABE3DF-F39B-4050-B6F3-ADFE3428E4C5}"/>
              </a:ext>
            </a:extLst>
          </p:cNvPr>
          <p:cNvCxnSpPr/>
          <p:nvPr/>
        </p:nvCxnSpPr>
        <p:spPr>
          <a:xfrm flipV="1">
            <a:off x="7311390" y="2954020"/>
            <a:ext cx="2609850" cy="99060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B7A424-072D-42E0-9331-081459CD38FE}"/>
              </a:ext>
            </a:extLst>
          </p:cNvPr>
          <p:cNvCxnSpPr>
            <a:cxnSpLocks/>
          </p:cNvCxnSpPr>
          <p:nvPr/>
        </p:nvCxnSpPr>
        <p:spPr>
          <a:xfrm>
            <a:off x="7654290" y="2685731"/>
            <a:ext cx="2190750" cy="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442BAC-BBAB-44B5-8806-E6BCC58A4368}"/>
              </a:ext>
            </a:extLst>
          </p:cNvPr>
          <p:cNvCxnSpPr>
            <a:cxnSpLocks/>
          </p:cNvCxnSpPr>
          <p:nvPr/>
        </p:nvCxnSpPr>
        <p:spPr>
          <a:xfrm flipV="1">
            <a:off x="7406640" y="4917757"/>
            <a:ext cx="1162050" cy="411163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458A57-9FD9-48F8-A788-4B007E4A2CE0}"/>
              </a:ext>
            </a:extLst>
          </p:cNvPr>
          <p:cNvSpPr txBox="1"/>
          <p:nvPr/>
        </p:nvSpPr>
        <p:spPr>
          <a:xfrm>
            <a:off x="7124899" y="2282786"/>
            <a:ext cx="92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Bellows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B8365-1E53-4935-AE4A-32B9C96DDCA2}"/>
              </a:ext>
            </a:extLst>
          </p:cNvPr>
          <p:cNvSpPr txBox="1"/>
          <p:nvPr/>
        </p:nvSpPr>
        <p:spPr>
          <a:xfrm>
            <a:off x="6991430" y="394462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012D46-229A-4F26-AB43-B774E5305855}"/>
              </a:ext>
            </a:extLst>
          </p:cNvPr>
          <p:cNvSpPr txBox="1"/>
          <p:nvPr/>
        </p:nvSpPr>
        <p:spPr>
          <a:xfrm>
            <a:off x="6776028" y="5369895"/>
            <a:ext cx="129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X/Y Mover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BD8C51-4387-41B1-B815-A9892DF3DD90}"/>
              </a:ext>
            </a:extLst>
          </p:cNvPr>
          <p:cNvSpPr txBox="1"/>
          <p:nvPr/>
        </p:nvSpPr>
        <p:spPr>
          <a:xfrm>
            <a:off x="308175" y="926860"/>
            <a:ext cx="64261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BPM and wire (Molybdenum: </a:t>
            </a:r>
            <a:r>
              <a:rPr lang="en-US" sz="2400" dirty="0" err="1"/>
              <a:t>Ø</a:t>
            </a:r>
            <a:r>
              <a:rPr lang="en-US" sz="2400" baseline="-25000" dirty="0" err="1"/>
              <a:t>d</a:t>
            </a:r>
            <a:r>
              <a:rPr lang="en-US" sz="2400" dirty="0"/>
              <a:t>=100 µm) aligned with accuracy of 100 µm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Meaning: The mechanical center of BPM is known within 100 µm uncertainty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Transverse mover precision is 5 µm (Measured)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Transverse mapping range is ±60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Tektronix signal generator (AFG31000)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V</a:t>
            </a:r>
            <a:r>
              <a:rPr lang="en-US" sz="2400" baseline="-25000" dirty="0" err="1"/>
              <a:t>pp</a:t>
            </a:r>
            <a:r>
              <a:rPr lang="en-US" sz="2400" dirty="0"/>
              <a:t>=5 V, Frequency = 1 MHz (Varied)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Bergoz</a:t>
            </a:r>
            <a:r>
              <a:rPr lang="en-US" sz="2400" dirty="0"/>
              <a:t>-BB Electronics is 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Dynamic range: -70 dBm to +5 dBm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BW: 10 MHz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ADC Bit: NI Digitizer 16-bit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thermocouple is attached to the outer body of BPM to monitor temperature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548092D-7DB0-446E-85F9-00522A87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6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FDFF86D-40C6-4D54-9CA7-21D21F83C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0" y="3183629"/>
            <a:ext cx="4323190" cy="31238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E71A999-DDF7-45D4-A366-870F1A3450E4}"/>
              </a:ext>
            </a:extLst>
          </p:cNvPr>
          <p:cNvSpPr txBox="1"/>
          <p:nvPr/>
        </p:nvSpPr>
        <p:spPr>
          <a:xfrm>
            <a:off x="283122" y="1443619"/>
            <a:ext cx="3855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Step size: 1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Frequency: 1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Repeat 17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8">
                <a:extLst>
                  <a:ext uri="{FF2B5EF4-FFF2-40B4-BE49-F238E27FC236}">
                    <a16:creationId xmlns:a16="http://schemas.microsoft.com/office/drawing/2014/main" id="{77A34F98-34BA-4F8F-BBFE-226EC4D9D1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0029763"/>
                  </p:ext>
                </p:extLst>
              </p:nvPr>
            </p:nvGraphicFramePr>
            <p:xfrm>
              <a:off x="4057434" y="1647544"/>
              <a:ext cx="7461466" cy="79248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57325">
                      <a:extLst>
                        <a:ext uri="{9D8B030D-6E8A-4147-A177-3AD203B41FA5}">
                          <a16:colId xmlns:a16="http://schemas.microsoft.com/office/drawing/2014/main" val="1100730005"/>
                        </a:ext>
                      </a:extLst>
                    </a:gridCol>
                    <a:gridCol w="1857760">
                      <a:extLst>
                        <a:ext uri="{9D8B030D-6E8A-4147-A177-3AD203B41FA5}">
                          <a16:colId xmlns:a16="http://schemas.microsoft.com/office/drawing/2014/main" val="2636549274"/>
                        </a:ext>
                      </a:extLst>
                    </a:gridCol>
                    <a:gridCol w="1771353">
                      <a:extLst>
                        <a:ext uri="{9D8B030D-6E8A-4147-A177-3AD203B41FA5}">
                          <a16:colId xmlns:a16="http://schemas.microsoft.com/office/drawing/2014/main" val="4032799777"/>
                        </a:ext>
                      </a:extLst>
                    </a:gridCol>
                    <a:gridCol w="1975028">
                      <a:extLst>
                        <a:ext uri="{9D8B030D-6E8A-4147-A177-3AD203B41FA5}">
                          <a16:colId xmlns:a16="http://schemas.microsoft.com/office/drawing/2014/main" val="4390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00,x </a:t>
                          </a:r>
                          <a:r>
                            <a:rPr lang="en-US" sz="2000" baseline="0" dirty="0"/>
                            <a:t>[mm]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10,x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01,y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8809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3.23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±0.06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5.95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±0.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0" smtClean="0">
                                    <a:latin typeface="Cambria Math" panose="02040503050406030204" pitchFamily="18" charset="0"/>
                                  </a:rPr>
                                  <m:t>135.74±0.07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0" smtClean="0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±0.</m:t>
                                </m:r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30</m:t>
                                </m:r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68595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8">
                <a:extLst>
                  <a:ext uri="{FF2B5EF4-FFF2-40B4-BE49-F238E27FC236}">
                    <a16:creationId xmlns:a16="http://schemas.microsoft.com/office/drawing/2014/main" id="{77A34F98-34BA-4F8F-BBFE-226EC4D9D1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0029763"/>
                  </p:ext>
                </p:extLst>
              </p:nvPr>
            </p:nvGraphicFramePr>
            <p:xfrm>
              <a:off x="4057434" y="1647544"/>
              <a:ext cx="7461466" cy="79248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857325">
                      <a:extLst>
                        <a:ext uri="{9D8B030D-6E8A-4147-A177-3AD203B41FA5}">
                          <a16:colId xmlns:a16="http://schemas.microsoft.com/office/drawing/2014/main" val="1100730005"/>
                        </a:ext>
                      </a:extLst>
                    </a:gridCol>
                    <a:gridCol w="1857760">
                      <a:extLst>
                        <a:ext uri="{9D8B030D-6E8A-4147-A177-3AD203B41FA5}">
                          <a16:colId xmlns:a16="http://schemas.microsoft.com/office/drawing/2014/main" val="2636549274"/>
                        </a:ext>
                      </a:extLst>
                    </a:gridCol>
                    <a:gridCol w="1771353">
                      <a:extLst>
                        <a:ext uri="{9D8B030D-6E8A-4147-A177-3AD203B41FA5}">
                          <a16:colId xmlns:a16="http://schemas.microsoft.com/office/drawing/2014/main" val="4032799777"/>
                        </a:ext>
                      </a:extLst>
                    </a:gridCol>
                    <a:gridCol w="1975028">
                      <a:extLst>
                        <a:ext uri="{9D8B030D-6E8A-4147-A177-3AD203B41FA5}">
                          <a16:colId xmlns:a16="http://schemas.microsoft.com/office/drawing/2014/main" val="439077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00,x </a:t>
                          </a:r>
                          <a:r>
                            <a:rPr lang="en-US" sz="2000" baseline="0" dirty="0"/>
                            <a:t>[mm]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00,y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10,x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C</a:t>
                          </a:r>
                          <a:r>
                            <a:rPr lang="en-US" sz="2000" baseline="-25000" dirty="0"/>
                            <a:t>01,y </a:t>
                          </a:r>
                          <a:r>
                            <a:rPr lang="en-US" sz="2000" baseline="0" dirty="0"/>
                            <a:t>[mm]</a:t>
                          </a:r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188094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8" t="-109231" r="-302951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328" t="-109231" r="-202951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9966" t="-109231" r="-112715" b="-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8395" t="-109231" r="-1235" b="-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68595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6AA3844B-D2A2-4E8A-9273-CD41F2465AC5}"/>
              </a:ext>
            </a:extLst>
          </p:cNvPr>
          <p:cNvSpPr txBox="1">
            <a:spLocks/>
          </p:cNvSpPr>
          <p:nvPr/>
        </p:nvSpPr>
        <p:spPr>
          <a:xfrm>
            <a:off x="0" y="88563"/>
            <a:ext cx="12192000" cy="7234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/>
              <a:t>Wire Mapping: 17× Repetition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7D4D0D-D26E-45BD-B62A-2DA0476E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A3DC5-0D82-4212-AA5E-D57CBFFC1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723" y="3092455"/>
            <a:ext cx="3862342" cy="3515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381FF9-F46A-46FC-9C2F-F37EC0BD6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2586" y="3293165"/>
            <a:ext cx="2909789" cy="29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7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42F991-D557-4177-82FD-AD584BC95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88" y="1992521"/>
            <a:ext cx="5249612" cy="45003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9A896C-680F-4359-8791-EC25E4B3D61E}"/>
              </a:ext>
            </a:extLst>
          </p:cNvPr>
          <p:cNvSpPr txBox="1">
            <a:spLocks/>
          </p:cNvSpPr>
          <p:nvPr/>
        </p:nvSpPr>
        <p:spPr>
          <a:xfrm>
            <a:off x="0" y="243841"/>
            <a:ext cx="12192000" cy="819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/>
              <a:t>Wire Mapping: Frequency Dependence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78721-CF8F-43AE-B099-394DA809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44C29-4432-495F-BE30-8DC63D1DD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440" y="2112020"/>
            <a:ext cx="4155711" cy="40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59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4F90A8-E5AF-4362-90F0-C690A8616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85"/>
          <a:stretch/>
        </p:blipFill>
        <p:spPr>
          <a:xfrm>
            <a:off x="1368514" y="1608012"/>
            <a:ext cx="8757032" cy="38329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4DD23C-B8AB-470F-813B-102C619FD753}"/>
              </a:ext>
            </a:extLst>
          </p:cNvPr>
          <p:cNvSpPr txBox="1">
            <a:spLocks/>
          </p:cNvSpPr>
          <p:nvPr/>
        </p:nvSpPr>
        <p:spPr>
          <a:xfrm>
            <a:off x="0" y="285115"/>
            <a:ext cx="12192000" cy="8324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/>
              <a:t>Temperature Logging during mapping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3E3DD5-24DD-4F9D-9C0E-53D8478F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19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D3F8DC-567B-4075-AF98-1BE46C9696D8}"/>
              </a:ext>
            </a:extLst>
          </p:cNvPr>
          <p:cNvGrpSpPr/>
          <p:nvPr/>
        </p:nvGrpSpPr>
        <p:grpSpPr>
          <a:xfrm>
            <a:off x="10243632" y="1412739"/>
            <a:ext cx="1275456" cy="4103874"/>
            <a:chOff x="9478904" y="1810683"/>
            <a:chExt cx="1275456" cy="41038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E93276-6765-4AA2-B492-399F8FD66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513" t="19214" r="8513" b="18753"/>
            <a:stretch/>
          </p:blipFill>
          <p:spPr>
            <a:xfrm>
              <a:off x="9504304" y="1810683"/>
              <a:ext cx="1250056" cy="27873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C61C83-AD89-4AEC-91E7-A3F7CFCBD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366" t="19214" b="51487"/>
            <a:stretch/>
          </p:blipFill>
          <p:spPr>
            <a:xfrm>
              <a:off x="9478904" y="4598039"/>
              <a:ext cx="1082040" cy="131651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4B7377D-7603-42F8-887D-2B64B63C8487}"/>
              </a:ext>
            </a:extLst>
          </p:cNvPr>
          <p:cNvSpPr txBox="1"/>
          <p:nvPr/>
        </p:nvSpPr>
        <p:spPr>
          <a:xfrm>
            <a:off x="2024078" y="1412739"/>
            <a:ext cx="895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Temperature variation within one measurement is 0.1 </a:t>
            </a:r>
            <a:r>
              <a:rPr lang="en-US" sz="2400" b="1" baseline="30000" dirty="0"/>
              <a:t>O</a:t>
            </a:r>
            <a:r>
              <a:rPr lang="en-US" sz="24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738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5CFF-EB63-4BB6-A0A2-98F4D8E3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"/>
            <a:ext cx="10515600" cy="970278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A9BA7-AB59-45E9-B7D4-6CC324AF6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264"/>
            <a:ext cx="10843978" cy="3778776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Reveal the Edge Effect in RCS BPM</a:t>
            </a:r>
          </a:p>
          <a:p>
            <a:pPr lvl="1"/>
            <a:r>
              <a:rPr lang="en-US" b="0" i="0" u="none" strike="noStrike" baseline="0" dirty="0">
                <a:solidFill>
                  <a:srgbClr val="000000"/>
                </a:solidFill>
              </a:rPr>
              <a:t>The EM field of the beam is distorted in the vicinity of the edges of the BPM [1]</a:t>
            </a:r>
          </a:p>
          <a:p>
            <a:pPr lvl="2"/>
            <a:r>
              <a:rPr lang="en-US" sz="1800" b="0" i="0" u="none" strike="noStrike" baseline="0" dirty="0">
                <a:solidFill>
                  <a:srgbClr val="000000"/>
                </a:solidFill>
              </a:rPr>
              <a:t>J-PARC MR also repo</a:t>
            </a:r>
            <a:r>
              <a:rPr lang="en-US" sz="1800" dirty="0">
                <a:solidFill>
                  <a:srgbClr val="000000"/>
                </a:solidFill>
              </a:rPr>
              <a:t>rted a similar issue [2, 3]</a:t>
            </a:r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pPr lvl="1"/>
            <a:r>
              <a:rPr lang="en-US" b="1" i="0" u="none" strike="noStrike" baseline="0" dirty="0">
                <a:solidFill>
                  <a:srgbClr val="000000"/>
                </a:solidFill>
              </a:rPr>
              <a:t>Simulations</a:t>
            </a:r>
          </a:p>
          <a:p>
            <a:pPr lvl="2"/>
            <a:r>
              <a:rPr lang="en-US" sz="1800" b="0" i="0" u="none" strike="noStrike" baseline="0" dirty="0">
                <a:solidFill>
                  <a:srgbClr val="000000"/>
                </a:solidFill>
              </a:rPr>
              <a:t>CST simulations to reveal the edge effect</a:t>
            </a:r>
          </a:p>
          <a:p>
            <a:r>
              <a:rPr lang="en-US" sz="3200" b="1" dirty="0"/>
              <a:t>Calibration of the BPM with wire mapping</a:t>
            </a:r>
          </a:p>
          <a:p>
            <a:pPr lvl="2"/>
            <a:r>
              <a:rPr lang="en-US" sz="1800" i="0" u="none" strike="noStrike" baseline="0" dirty="0">
                <a:solidFill>
                  <a:srgbClr val="000000"/>
                </a:solidFill>
              </a:rPr>
              <a:t>Frequency Dependence</a:t>
            </a:r>
          </a:p>
          <a:p>
            <a:pPr lvl="2"/>
            <a:r>
              <a:rPr lang="en-US" sz="1800" i="0" u="none" strike="noStrike" baseline="0" dirty="0">
                <a:solidFill>
                  <a:srgbClr val="000000"/>
                </a:solidFill>
              </a:rPr>
              <a:t>Wire Mapping without Dummy pipe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</a:rPr>
              <a:t>Wire Mapping with Dummy pipe</a:t>
            </a:r>
          </a:p>
          <a:p>
            <a:pPr lvl="2"/>
            <a:r>
              <a:rPr lang="en-US" sz="1800" dirty="0">
                <a:solidFill>
                  <a:srgbClr val="000000"/>
                </a:solidFill>
              </a:rPr>
              <a:t>Temperature influence on BPM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5DBEF-1E85-4A76-8BE7-03DC931E773C}"/>
              </a:ext>
            </a:extLst>
          </p:cNvPr>
          <p:cNvSpPr txBox="1"/>
          <p:nvPr/>
        </p:nvSpPr>
        <p:spPr>
          <a:xfrm>
            <a:off x="1141633" y="5975151"/>
            <a:ext cx="34782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[1] </a:t>
            </a:r>
            <a:r>
              <a:rPr lang="pl-PL" sz="1400" dirty="0"/>
              <a:t>J. H. Cupérus, NIM145 (1977) 233-243</a:t>
            </a:r>
            <a:r>
              <a:rPr lang="en-US" sz="1400" dirty="0"/>
              <a:t> </a:t>
            </a:r>
          </a:p>
          <a:p>
            <a:r>
              <a:rPr lang="en-US" sz="1400" dirty="0"/>
              <a:t>[2] T. Toyama, IPAC10 MOPE012</a:t>
            </a:r>
          </a:p>
          <a:p>
            <a:r>
              <a:rPr lang="en-US" sz="1400" dirty="0"/>
              <a:t>[3] ] T. Toyama, OHO School 2009 (Japanese)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F9903-2BFB-445F-A458-AAC53488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0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34A350B-E866-4C03-949B-371E43BADC67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19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/>
              <a:t>Wire Mapping: Frequency Dependence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55E85-346D-46FD-BEDA-C60A0C297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94" y="3561110"/>
            <a:ext cx="2130189" cy="1377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46ECA-7EC1-49B8-A216-82DA002FB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83" y="3561110"/>
            <a:ext cx="2351404" cy="14239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40DBC2-03B2-4440-9174-32C947335A5E}"/>
              </a:ext>
            </a:extLst>
          </p:cNvPr>
          <p:cNvSpPr txBox="1"/>
          <p:nvPr/>
        </p:nvSpPr>
        <p:spPr>
          <a:xfrm>
            <a:off x="921365" y="4985041"/>
            <a:ext cx="260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Miura, PASJ2006, WP67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A786F4-DE3C-4A58-A88E-3CFCE426F7B1}"/>
              </a:ext>
            </a:extLst>
          </p:cNvPr>
          <p:cNvSpPr txBox="1"/>
          <p:nvPr/>
        </p:nvSpPr>
        <p:spPr>
          <a:xfrm>
            <a:off x="78613" y="952059"/>
            <a:ext cx="45635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f</a:t>
            </a:r>
            <a:r>
              <a:rPr lang="en-US" sz="2400" baseline="-25000" dirty="0" err="1"/>
              <a:t>RF</a:t>
            </a:r>
            <a:r>
              <a:rPr lang="en-US" sz="2400" baseline="-25000" dirty="0"/>
              <a:t> </a:t>
            </a:r>
            <a:r>
              <a:rPr lang="en-US" sz="2400" dirty="0"/>
              <a:t>varies from 1.02 to 2.44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Signal Generator Freq. varied to measure the BPM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Strong frequency dependence is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Offset(y) varies from 5.5 to 10 mm in Freq. range 0.5 to 10 MHz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24AEA4-C369-48F9-B18C-F5D79EB2C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763" y="838785"/>
            <a:ext cx="7213412" cy="506715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05813AA-5730-46E1-BFF7-90787412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DED99F-9F6C-4407-9876-F6BDC9C6C30A}"/>
              </a:ext>
            </a:extLst>
          </p:cNvPr>
          <p:cNvSpPr txBox="1"/>
          <p:nvPr/>
        </p:nvSpPr>
        <p:spPr>
          <a:xfrm>
            <a:off x="7264565" y="638730"/>
            <a:ext cx="2756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3rd order Polynomial Fit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4B4467-8A75-4FA2-880A-36C85BA6BE18}"/>
              </a:ext>
            </a:extLst>
          </p:cNvPr>
          <p:cNvSpPr txBox="1"/>
          <p:nvPr/>
        </p:nvSpPr>
        <p:spPr>
          <a:xfrm>
            <a:off x="78613" y="5691576"/>
            <a:ext cx="10632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High frequency results in reduced isolation between electrodes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Consequently, a bigger transverse offset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/>
              <a:t>Asymmetric, transverse offset due to the bellows in the horizontal direction</a:t>
            </a:r>
          </a:p>
        </p:txBody>
      </p:sp>
    </p:spTree>
    <p:extLst>
      <p:ext uri="{BB962C8B-B14F-4D97-AF65-F5344CB8AC3E}">
        <p14:creationId xmlns:p14="http://schemas.microsoft.com/office/powerpoint/2010/main" val="952901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44786-9510-436D-895A-6E5EC4B4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134" y="6416675"/>
            <a:ext cx="2743200" cy="365125"/>
          </a:xfrm>
        </p:spPr>
        <p:txBody>
          <a:bodyPr/>
          <a:lstStyle/>
          <a:p>
            <a:fld id="{BFCB5B1E-CE2A-4322-A169-CBB74D1F02C2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FECEA-F104-4C26-8C15-A1923D913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477" y="1198995"/>
            <a:ext cx="4765038" cy="5132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FC0DC-4235-4631-95AE-C57AC8298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462"/>
          <a:stretch/>
        </p:blipFill>
        <p:spPr>
          <a:xfrm>
            <a:off x="1823624" y="1198995"/>
            <a:ext cx="4025149" cy="5128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E976B7-64F3-4268-913C-72F2168272CD}"/>
              </a:ext>
            </a:extLst>
          </p:cNvPr>
          <p:cNvSpPr txBox="1"/>
          <p:nvPr/>
        </p:nvSpPr>
        <p:spPr>
          <a:xfrm>
            <a:off x="0" y="60235"/>
            <a:ext cx="1219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Room Temperature Variation influence on BPM!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D165EE-A907-4F78-8F0D-AA4F57CF4A44}"/>
              </a:ext>
            </a:extLst>
          </p:cNvPr>
          <p:cNvSpPr txBox="1"/>
          <p:nvPr/>
        </p:nvSpPr>
        <p:spPr>
          <a:xfrm>
            <a:off x="2988734" y="797349"/>
            <a:ext cx="2042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Room Temperature </a:t>
            </a:r>
          </a:p>
          <a:p>
            <a:pPr algn="ctr"/>
            <a:r>
              <a:rPr lang="en-US" dirty="0"/>
              <a:t>23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583DC8-1C71-48E7-9E32-F7D7173F7683}"/>
              </a:ext>
            </a:extLst>
          </p:cNvPr>
          <p:cNvSpPr txBox="1"/>
          <p:nvPr/>
        </p:nvSpPr>
        <p:spPr>
          <a:xfrm>
            <a:off x="7397659" y="797348"/>
            <a:ext cx="2042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Room Temperature </a:t>
            </a:r>
          </a:p>
          <a:p>
            <a:pPr algn="ctr"/>
            <a:r>
              <a:rPr lang="en-US" dirty="0"/>
              <a:t>27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EB896F8-914E-4BA7-B810-C26A8EFC7078}"/>
              </a:ext>
            </a:extLst>
          </p:cNvPr>
          <p:cNvCxnSpPr/>
          <p:nvPr/>
        </p:nvCxnSpPr>
        <p:spPr>
          <a:xfrm>
            <a:off x="2389294" y="6327139"/>
            <a:ext cx="33578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EF5777B-79E6-4A73-87E4-3999B68F79EE}"/>
              </a:ext>
            </a:extLst>
          </p:cNvPr>
          <p:cNvSpPr txBox="1"/>
          <p:nvPr/>
        </p:nvSpPr>
        <p:spPr>
          <a:xfrm>
            <a:off x="3180488" y="6327139"/>
            <a:ext cx="193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measurement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8F289A-88DB-46D9-8217-264671427596}"/>
              </a:ext>
            </a:extLst>
          </p:cNvPr>
          <p:cNvSpPr txBox="1"/>
          <p:nvPr/>
        </p:nvSpPr>
        <p:spPr>
          <a:xfrm>
            <a:off x="8086170" y="1529228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26.33±0.11 </a:t>
            </a:r>
            <a:r>
              <a:rPr lang="en-US" sz="2000" b="1" baseline="30000" dirty="0"/>
              <a:t>O</a:t>
            </a:r>
            <a:r>
              <a:rPr lang="en-US" sz="2000" b="1" dirty="0"/>
              <a:t>C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7B348-1FDA-4B82-B196-92B00080FAB6}"/>
              </a:ext>
            </a:extLst>
          </p:cNvPr>
          <p:cNvSpPr txBox="1"/>
          <p:nvPr/>
        </p:nvSpPr>
        <p:spPr>
          <a:xfrm>
            <a:off x="8086170" y="3154136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26.59±0.02 </a:t>
            </a:r>
            <a:r>
              <a:rPr lang="en-US" sz="2000" b="1" baseline="30000" dirty="0"/>
              <a:t>O</a:t>
            </a:r>
            <a:r>
              <a:rPr lang="en-US" sz="2000" b="1" dirty="0"/>
              <a:t>C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EA2855-7259-42AB-BF6D-E3B442A82015}"/>
              </a:ext>
            </a:extLst>
          </p:cNvPr>
          <p:cNvSpPr txBox="1"/>
          <p:nvPr/>
        </p:nvSpPr>
        <p:spPr>
          <a:xfrm>
            <a:off x="6621379" y="3687347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26.71±0.02 </a:t>
            </a:r>
            <a:r>
              <a:rPr lang="en-US" b="1" baseline="30000" dirty="0"/>
              <a:t>O</a:t>
            </a:r>
            <a:r>
              <a:rPr lang="en-US" b="1" dirty="0"/>
              <a:t>C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7FE04A-FEE2-4C7B-8AB4-159DB9E36C88}"/>
              </a:ext>
            </a:extLst>
          </p:cNvPr>
          <p:cNvSpPr txBox="1"/>
          <p:nvPr/>
        </p:nvSpPr>
        <p:spPr>
          <a:xfrm>
            <a:off x="8086169" y="4793792"/>
            <a:ext cx="185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26.75±0.004 </a:t>
            </a:r>
            <a:r>
              <a:rPr lang="en-US" sz="2000" b="1" baseline="30000" dirty="0"/>
              <a:t>O</a:t>
            </a:r>
            <a:r>
              <a:rPr lang="en-US" sz="2000" b="1" dirty="0"/>
              <a:t>C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1025C3-87D8-4E2D-A334-9BA5EC2DD03B}"/>
              </a:ext>
            </a:extLst>
          </p:cNvPr>
          <p:cNvSpPr txBox="1"/>
          <p:nvPr/>
        </p:nvSpPr>
        <p:spPr>
          <a:xfrm>
            <a:off x="4068234" y="2176928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22.79±0.04 </a:t>
            </a:r>
            <a:r>
              <a:rPr lang="en-US" sz="2000" b="1" baseline="30000" dirty="0"/>
              <a:t>O</a:t>
            </a:r>
            <a:r>
              <a:rPr lang="en-US" sz="2000" b="1" dirty="0"/>
              <a:t>C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9C564D-E91B-4DBD-B080-F9997553E6EA}"/>
              </a:ext>
            </a:extLst>
          </p:cNvPr>
          <p:cNvSpPr txBox="1"/>
          <p:nvPr/>
        </p:nvSpPr>
        <p:spPr>
          <a:xfrm>
            <a:off x="4217809" y="2623204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22.84±0.02 </a:t>
            </a:r>
            <a:r>
              <a:rPr lang="en-US" sz="1200" b="1" baseline="30000" dirty="0"/>
              <a:t>O</a:t>
            </a:r>
            <a:r>
              <a:rPr lang="en-US" sz="1200" b="1" dirty="0"/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4183681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44786-9510-436D-895A-6E5EC4B4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976B7-64F3-4268-913C-72F2168272CD}"/>
              </a:ext>
            </a:extLst>
          </p:cNvPr>
          <p:cNvSpPr txBox="1"/>
          <p:nvPr/>
        </p:nvSpPr>
        <p:spPr>
          <a:xfrm>
            <a:off x="-1" y="111760"/>
            <a:ext cx="1219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Room Temperature Variation Influence on BPM!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41DC2E-0129-4143-99F5-74F59CD5D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550" y="1887740"/>
            <a:ext cx="7087447" cy="47876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D84FA4-13B3-4746-B3AC-11B77DE40C54}"/>
              </a:ext>
            </a:extLst>
          </p:cNvPr>
          <p:cNvSpPr txBox="1"/>
          <p:nvPr/>
        </p:nvSpPr>
        <p:spPr>
          <a:xfrm>
            <a:off x="133428" y="811954"/>
            <a:ext cx="11621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A Very Drastic Effect has been observed in the Transverse offset (especially in the low-frequency region) due to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Influence of temperature rise on BPM electrodes and body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Influence of temperature rise on Electronics </a:t>
            </a:r>
          </a:p>
        </p:txBody>
      </p:sp>
    </p:spTree>
    <p:extLst>
      <p:ext uri="{BB962C8B-B14F-4D97-AF65-F5344CB8AC3E}">
        <p14:creationId xmlns:p14="http://schemas.microsoft.com/office/powerpoint/2010/main" val="4272688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470BD-8A28-42B1-BAB5-FBD907FA4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555" y="2786605"/>
            <a:ext cx="6868694" cy="263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1DD0E8-B940-4D16-907D-59CD0C906574}"/>
              </a:ext>
            </a:extLst>
          </p:cNvPr>
          <p:cNvSpPr txBox="1"/>
          <p:nvPr/>
        </p:nvSpPr>
        <p:spPr>
          <a:xfrm>
            <a:off x="7451170" y="1772001"/>
            <a:ext cx="2855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30.26±0.07 </a:t>
            </a:r>
            <a:r>
              <a:rPr lang="en-US" sz="3600" b="1" baseline="30000" dirty="0"/>
              <a:t>O</a:t>
            </a:r>
            <a:r>
              <a:rPr lang="en-US" sz="3600" b="1" dirty="0"/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F4177-9908-4AFF-986E-C8FA89355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576"/>
            <a:ext cx="4904136" cy="65388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2313B3-427E-4F90-A81D-1D199A674A40}"/>
              </a:ext>
            </a:extLst>
          </p:cNvPr>
          <p:cNvCxnSpPr>
            <a:cxnSpLocks/>
          </p:cNvCxnSpPr>
          <p:nvPr/>
        </p:nvCxnSpPr>
        <p:spPr>
          <a:xfrm flipH="1">
            <a:off x="3706807" y="1437963"/>
            <a:ext cx="1619676" cy="960799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2DF3CC-0C0A-443A-B40B-09ECEBD40360}"/>
              </a:ext>
            </a:extLst>
          </p:cNvPr>
          <p:cNvCxnSpPr>
            <a:cxnSpLocks/>
          </p:cNvCxnSpPr>
          <p:nvPr/>
        </p:nvCxnSpPr>
        <p:spPr>
          <a:xfrm flipV="1">
            <a:off x="6865519" y="2488972"/>
            <a:ext cx="0" cy="109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A0BA6E-6A60-40CE-81B5-1B3B22FF4E73}"/>
              </a:ext>
            </a:extLst>
          </p:cNvPr>
          <p:cNvCxnSpPr>
            <a:cxnSpLocks/>
          </p:cNvCxnSpPr>
          <p:nvPr/>
        </p:nvCxnSpPr>
        <p:spPr>
          <a:xfrm flipV="1">
            <a:off x="11613423" y="2341356"/>
            <a:ext cx="16577" cy="1169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FC376D-0948-4481-BAF9-613FDA2A743B}"/>
              </a:ext>
            </a:extLst>
          </p:cNvPr>
          <p:cNvCxnSpPr/>
          <p:nvPr/>
        </p:nvCxnSpPr>
        <p:spPr>
          <a:xfrm>
            <a:off x="6865519" y="2706296"/>
            <a:ext cx="476745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AC22032-9147-47F4-B346-785C7240E7F5}"/>
              </a:ext>
            </a:extLst>
          </p:cNvPr>
          <p:cNvSpPr txBox="1"/>
          <p:nvPr/>
        </p:nvSpPr>
        <p:spPr>
          <a:xfrm>
            <a:off x="8610943" y="232768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Beam 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14AC10-68BE-4110-A5FC-5306F5B7D569}"/>
              </a:ext>
            </a:extLst>
          </p:cNvPr>
          <p:cNvSpPr txBox="1"/>
          <p:nvPr/>
        </p:nvSpPr>
        <p:spPr>
          <a:xfrm>
            <a:off x="5228757" y="1213143"/>
            <a:ext cx="208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Temperature sensor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0BA5D2A-CE5A-44D0-A472-8DBFFE464F69}"/>
              </a:ext>
            </a:extLst>
          </p:cNvPr>
          <p:cNvCxnSpPr>
            <a:cxnSpLocks/>
          </p:cNvCxnSpPr>
          <p:nvPr/>
        </p:nvCxnSpPr>
        <p:spPr>
          <a:xfrm flipH="1">
            <a:off x="3080121" y="1050120"/>
            <a:ext cx="2388808" cy="1406731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EC10145-6491-458C-9A7D-063B8F868E44}"/>
              </a:ext>
            </a:extLst>
          </p:cNvPr>
          <p:cNvSpPr txBox="1"/>
          <p:nvPr/>
        </p:nvSpPr>
        <p:spPr>
          <a:xfrm>
            <a:off x="5431844" y="84140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BPM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8308C8-5FE6-440C-875A-AB961AB577C1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463860" y="323259"/>
            <a:ext cx="3685109" cy="2018097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1B947CA-2BB0-4932-863F-7BD94119381E}"/>
              </a:ext>
            </a:extLst>
          </p:cNvPr>
          <p:cNvSpPr txBox="1"/>
          <p:nvPr/>
        </p:nvSpPr>
        <p:spPr>
          <a:xfrm>
            <a:off x="5148969" y="138593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Bending Magnet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BCE974-CB4E-4636-B077-F22C2BC5DD31}"/>
              </a:ext>
            </a:extLst>
          </p:cNvPr>
          <p:cNvSpPr/>
          <p:nvPr/>
        </p:nvSpPr>
        <p:spPr>
          <a:xfrm>
            <a:off x="3490004" y="2423286"/>
            <a:ext cx="363539" cy="2002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1BEE36-C4F8-48BA-9697-DE95558A3E77}"/>
              </a:ext>
            </a:extLst>
          </p:cNvPr>
          <p:cNvSpPr txBox="1"/>
          <p:nvPr/>
        </p:nvSpPr>
        <p:spPr>
          <a:xfrm>
            <a:off x="5148969" y="5304323"/>
            <a:ext cx="200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Temperature sensor Readout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3AC022E-8A75-4587-8A41-6B67350657E6}"/>
              </a:ext>
            </a:extLst>
          </p:cNvPr>
          <p:cNvCxnSpPr>
            <a:cxnSpLocks/>
          </p:cNvCxnSpPr>
          <p:nvPr/>
        </p:nvCxnSpPr>
        <p:spPr>
          <a:xfrm flipH="1">
            <a:off x="2673531" y="5586549"/>
            <a:ext cx="2475438" cy="430044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246A641-0B8C-49A0-85B0-AD4F04EE7859}"/>
              </a:ext>
            </a:extLst>
          </p:cNvPr>
          <p:cNvSpPr txBox="1"/>
          <p:nvPr/>
        </p:nvSpPr>
        <p:spPr>
          <a:xfrm>
            <a:off x="7271657" y="1050316"/>
            <a:ext cx="4689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temperature sensor is about 0.5 meters away from the BPM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FE3C5F-A10D-4AE5-9401-70BE7D1211F1}"/>
              </a:ext>
            </a:extLst>
          </p:cNvPr>
          <p:cNvSpPr txBox="1"/>
          <p:nvPr/>
        </p:nvSpPr>
        <p:spPr>
          <a:xfrm>
            <a:off x="6865519" y="22272"/>
            <a:ext cx="5140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Near BPM Temperature in Tunnel</a:t>
            </a:r>
          </a:p>
        </p:txBody>
      </p:sp>
    </p:spTree>
    <p:extLst>
      <p:ext uri="{BB962C8B-B14F-4D97-AF65-F5344CB8AC3E}">
        <p14:creationId xmlns:p14="http://schemas.microsoft.com/office/powerpoint/2010/main" val="799712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80429-ED00-46EB-90E1-85600436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5607A-09BA-48C9-AFA5-A13E81D79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553" y="927424"/>
            <a:ext cx="4440767" cy="5565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089F3-B7C1-4435-A336-40C4427886BE}"/>
              </a:ext>
            </a:extLst>
          </p:cNvPr>
          <p:cNvSpPr txBox="1"/>
          <p:nvPr/>
        </p:nvSpPr>
        <p:spPr>
          <a:xfrm>
            <a:off x="-1" y="0"/>
            <a:ext cx="1219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Dummy-pipe (Edge Effect) influence on BPM!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E6318-B3AA-468F-ACE6-85FD68D7D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" r="7944"/>
          <a:stretch/>
        </p:blipFill>
        <p:spPr>
          <a:xfrm>
            <a:off x="599440" y="1011928"/>
            <a:ext cx="6466840" cy="53990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96A8F9-CCFF-4181-83E7-5733D28D7B0B}"/>
              </a:ext>
            </a:extLst>
          </p:cNvPr>
          <p:cNvCxnSpPr>
            <a:cxnSpLocks/>
          </p:cNvCxnSpPr>
          <p:nvPr/>
        </p:nvCxnSpPr>
        <p:spPr>
          <a:xfrm flipH="1">
            <a:off x="3708400" y="2164080"/>
            <a:ext cx="1056640" cy="56896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61676E-8213-45E9-859F-C7C90716C50B}"/>
              </a:ext>
            </a:extLst>
          </p:cNvPr>
          <p:cNvCxnSpPr>
            <a:cxnSpLocks/>
          </p:cNvCxnSpPr>
          <p:nvPr/>
        </p:nvCxnSpPr>
        <p:spPr>
          <a:xfrm flipH="1">
            <a:off x="3708400" y="3606800"/>
            <a:ext cx="843280" cy="392909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CB0B90-AA08-45F5-9958-C9CB064D0916}"/>
              </a:ext>
            </a:extLst>
          </p:cNvPr>
          <p:cNvCxnSpPr>
            <a:cxnSpLocks/>
          </p:cNvCxnSpPr>
          <p:nvPr/>
        </p:nvCxnSpPr>
        <p:spPr>
          <a:xfrm flipH="1">
            <a:off x="3708400" y="4677014"/>
            <a:ext cx="843280" cy="392909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A9AD0E6-6D78-47EA-957E-67DC2A926E08}"/>
              </a:ext>
            </a:extLst>
          </p:cNvPr>
          <p:cNvSpPr txBox="1"/>
          <p:nvPr/>
        </p:nvSpPr>
        <p:spPr>
          <a:xfrm>
            <a:off x="4062443" y="1794748"/>
            <a:ext cx="140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Dummy Pipe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D71B5-5FE8-47F7-89B6-7F2E8C87B47B}"/>
              </a:ext>
            </a:extLst>
          </p:cNvPr>
          <p:cNvSpPr txBox="1"/>
          <p:nvPr/>
        </p:nvSpPr>
        <p:spPr>
          <a:xfrm>
            <a:off x="4500880" y="3410345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BPM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94926A-367F-43A4-A375-28B51D17CE23}"/>
              </a:ext>
            </a:extLst>
          </p:cNvPr>
          <p:cNvSpPr txBox="1"/>
          <p:nvPr/>
        </p:nvSpPr>
        <p:spPr>
          <a:xfrm>
            <a:off x="3849083" y="4324589"/>
            <a:ext cx="140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Dummy Pipe</a:t>
            </a:r>
          </a:p>
        </p:txBody>
      </p:sp>
    </p:spTree>
    <p:extLst>
      <p:ext uri="{BB962C8B-B14F-4D97-AF65-F5344CB8AC3E}">
        <p14:creationId xmlns:p14="http://schemas.microsoft.com/office/powerpoint/2010/main" val="283544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80429-ED00-46EB-90E1-85600436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089F3-B7C1-4435-A336-40C4427886BE}"/>
              </a:ext>
            </a:extLst>
          </p:cNvPr>
          <p:cNvSpPr txBox="1"/>
          <p:nvPr/>
        </p:nvSpPr>
        <p:spPr>
          <a:xfrm>
            <a:off x="-1" y="0"/>
            <a:ext cx="1219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Dummy-pipe (Edge Effect) influence on BPM!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F4366-41A5-49A3-9A9E-5D86ED66D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087" y="1638701"/>
            <a:ext cx="6761480" cy="4724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893F21-07AF-4AA2-8AE2-528630F86498}"/>
              </a:ext>
            </a:extLst>
          </p:cNvPr>
          <p:cNvSpPr txBox="1"/>
          <p:nvPr/>
        </p:nvSpPr>
        <p:spPr>
          <a:xfrm>
            <a:off x="133428" y="811954"/>
            <a:ext cx="1162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A Very Drastic Effect has been observed in the Transverse</a:t>
            </a:r>
          </a:p>
        </p:txBody>
      </p:sp>
    </p:spTree>
    <p:extLst>
      <p:ext uri="{BB962C8B-B14F-4D97-AF65-F5344CB8AC3E}">
        <p14:creationId xmlns:p14="http://schemas.microsoft.com/office/powerpoint/2010/main" val="772534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DD37-078F-4215-B12E-A61C2E2F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91606" cy="1147233"/>
          </a:xfrm>
        </p:spPr>
        <p:txBody>
          <a:bodyPr/>
          <a:lstStyle/>
          <a:p>
            <a:pPr algn="ctr"/>
            <a:r>
              <a:rPr lang="en-US" b="1" u="sng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47E68F-C5FE-4618-AC46-B53EF684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67FEFD-0601-4F3B-8D1D-B8C44D145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606" y="0"/>
            <a:ext cx="540525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6481A7-BCB8-4D2D-85BE-25E9F4B41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295"/>
          <a:stretch/>
        </p:blipFill>
        <p:spPr>
          <a:xfrm>
            <a:off x="2337385" y="1277832"/>
            <a:ext cx="3702240" cy="1274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4D3894-1650-4B09-BF0B-6F45DA2AD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95"/>
          <a:stretch/>
        </p:blipFill>
        <p:spPr>
          <a:xfrm>
            <a:off x="2298155" y="2700786"/>
            <a:ext cx="3702240" cy="12743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133A45-AB44-4826-AF2A-9350BF1B63E4}"/>
              </a:ext>
            </a:extLst>
          </p:cNvPr>
          <p:cNvSpPr txBox="1"/>
          <p:nvPr/>
        </p:nvSpPr>
        <p:spPr>
          <a:xfrm>
            <a:off x="1206471" y="1360002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Frq</a:t>
            </a:r>
            <a:r>
              <a:rPr lang="en-US" dirty="0"/>
              <a:t> [MHz]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00C27-BFD0-4AC1-8A02-73EA13DC1A78}"/>
              </a:ext>
            </a:extLst>
          </p:cNvPr>
          <p:cNvSpPr txBox="1"/>
          <p:nvPr/>
        </p:nvSpPr>
        <p:spPr>
          <a:xfrm>
            <a:off x="3990590" y="986651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x,00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70399A-BF76-4643-A996-862AE9A90350}"/>
              </a:ext>
            </a:extLst>
          </p:cNvPr>
          <p:cNvSpPr txBox="1"/>
          <p:nvPr/>
        </p:nvSpPr>
        <p:spPr>
          <a:xfrm>
            <a:off x="1394184" y="1624000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DBA158-3DE6-4B4C-B5EE-B8EFA5D07885}"/>
              </a:ext>
            </a:extLst>
          </p:cNvPr>
          <p:cNvSpPr txBox="1"/>
          <p:nvPr/>
        </p:nvSpPr>
        <p:spPr>
          <a:xfrm>
            <a:off x="1409765" y="1866135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3E9CCF-2865-4C15-868B-603C5C39220D}"/>
              </a:ext>
            </a:extLst>
          </p:cNvPr>
          <p:cNvSpPr txBox="1"/>
          <p:nvPr/>
        </p:nvSpPr>
        <p:spPr>
          <a:xfrm>
            <a:off x="228210" y="2160551"/>
            <a:ext cx="224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  <a:r>
              <a:rPr lang="en-US" baseline="30000" dirty="0"/>
              <a:t>O</a:t>
            </a:r>
            <a:r>
              <a:rPr lang="en-US" dirty="0"/>
              <a:t>C W/ Dummy Pipe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D36B03-0576-42BC-B9F5-5E30D61CDEB2}"/>
              </a:ext>
            </a:extLst>
          </p:cNvPr>
          <p:cNvSpPr txBox="1"/>
          <p:nvPr/>
        </p:nvSpPr>
        <p:spPr>
          <a:xfrm>
            <a:off x="3968537" y="2423223"/>
            <a:ext cx="56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y,00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A1EE2D-2324-44A0-A990-21BF083735D5}"/>
              </a:ext>
            </a:extLst>
          </p:cNvPr>
          <p:cNvSpPr txBox="1"/>
          <p:nvPr/>
        </p:nvSpPr>
        <p:spPr>
          <a:xfrm>
            <a:off x="1109104" y="2817825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Frq</a:t>
            </a:r>
            <a:r>
              <a:rPr lang="en-US" dirty="0"/>
              <a:t> [MHz]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7D1486-64EC-41AA-9759-30FBAD8025DE}"/>
              </a:ext>
            </a:extLst>
          </p:cNvPr>
          <p:cNvSpPr txBox="1"/>
          <p:nvPr/>
        </p:nvSpPr>
        <p:spPr>
          <a:xfrm>
            <a:off x="1296817" y="3081823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A676FF-11FD-4AA5-8EB3-6EB2686930C0}"/>
              </a:ext>
            </a:extLst>
          </p:cNvPr>
          <p:cNvSpPr txBox="1"/>
          <p:nvPr/>
        </p:nvSpPr>
        <p:spPr>
          <a:xfrm>
            <a:off x="1312398" y="3323958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B2E7EA-39FB-46A4-B6F9-6B7110055D6E}"/>
              </a:ext>
            </a:extLst>
          </p:cNvPr>
          <p:cNvSpPr txBox="1"/>
          <p:nvPr/>
        </p:nvSpPr>
        <p:spPr>
          <a:xfrm>
            <a:off x="130843" y="3618374"/>
            <a:ext cx="224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</a:t>
            </a:r>
            <a:r>
              <a:rPr lang="en-US" baseline="30000" dirty="0"/>
              <a:t>O</a:t>
            </a:r>
            <a:r>
              <a:rPr lang="en-US" dirty="0"/>
              <a:t>C W/ Dummy Pipe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035FC3-636D-4B28-8822-DA648112AD81}"/>
              </a:ext>
            </a:extLst>
          </p:cNvPr>
          <p:cNvSpPr txBox="1"/>
          <p:nvPr/>
        </p:nvSpPr>
        <p:spPr>
          <a:xfrm>
            <a:off x="190500" y="4217634"/>
            <a:ext cx="5409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Very strong dependence of the calibration constant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Frequency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3024218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CD2C-FED1-4759-B626-A0AC37D9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01481-EA69-4875-8B7F-1B13CE418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1BAF-E1CC-4D71-82E4-EA9C9986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5CFF-EB63-4BB6-A0A2-98F4D8E3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0919"/>
          </a:xfrm>
        </p:spPr>
        <p:txBody>
          <a:bodyPr/>
          <a:lstStyle/>
          <a:p>
            <a:pPr algn="ctr"/>
            <a:r>
              <a:rPr lang="en-US" sz="4400" b="1" u="sng" dirty="0"/>
              <a:t>Edge Effect in BPM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A9BA7-AB59-45E9-B7D4-6CC324AF6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14722"/>
            <a:ext cx="8244632" cy="6043277"/>
          </a:xfrm>
        </p:spPr>
        <p:txBody>
          <a:bodyPr>
            <a:normAutofit/>
          </a:bodyPr>
          <a:lstStyle/>
          <a:p>
            <a:r>
              <a:rPr lang="en-US" sz="2200" b="1" i="0" u="none" strike="noStrike" baseline="0" dirty="0">
                <a:solidFill>
                  <a:srgbClr val="000000"/>
                </a:solidFill>
              </a:rPr>
              <a:t>If the beam pipe and BPM cross sections/shapes are different </a:t>
            </a:r>
          </a:p>
          <a:p>
            <a:pPr lvl="1"/>
            <a:r>
              <a:rPr lang="en-US" sz="1800" b="0" i="0" u="none" strike="noStrike" baseline="0" dirty="0">
                <a:solidFill>
                  <a:srgbClr val="000000"/>
                </a:solidFill>
              </a:rPr>
              <a:t>The EM field of the beam is distorted in the vicinity of the edges of the BPM </a:t>
            </a:r>
          </a:p>
          <a:p>
            <a:pPr lvl="1"/>
            <a:r>
              <a:rPr lang="en-US" b="1" dirty="0"/>
              <a:t>Design a BPM in such a way as to prevent the edge effect</a:t>
            </a:r>
          </a:p>
          <a:p>
            <a:pPr lvl="3"/>
            <a:r>
              <a:rPr lang="en-US" dirty="0">
                <a:solidFill>
                  <a:srgbClr val="00B050"/>
                </a:solidFill>
              </a:rPr>
              <a:t>Guard rings in an upstream and downstream direction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The longitudinal space is limited!</a:t>
            </a:r>
          </a:p>
          <a:p>
            <a:pPr lvl="1"/>
            <a:r>
              <a:rPr lang="en-US" b="1" dirty="0"/>
              <a:t>Wire Mapping</a:t>
            </a:r>
          </a:p>
          <a:p>
            <a:pPr lvl="3"/>
            <a:r>
              <a:rPr lang="en-US" dirty="0"/>
              <a:t>The wire is a constant-potential surface </a:t>
            </a:r>
          </a:p>
          <a:p>
            <a:pPr lvl="3"/>
            <a:r>
              <a:rPr lang="en-US" dirty="0"/>
              <a:t>For the beam, the potential along its length depends on the charge of the beam and the cross-section of the beam pipe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Underestimate the edge effect</a:t>
            </a:r>
          </a:p>
          <a:p>
            <a:pPr lvl="1"/>
            <a:r>
              <a:rPr lang="en-US" b="1" dirty="0"/>
              <a:t>Mapping with Beam </a:t>
            </a:r>
            <a:r>
              <a:rPr lang="en-US" sz="1600" dirty="0"/>
              <a:t>[only one at ANL ZGS (J. R. </a:t>
            </a:r>
            <a:r>
              <a:rPr lang="en-US" sz="1600" dirty="0" err="1"/>
              <a:t>Simanton</a:t>
            </a:r>
            <a:r>
              <a:rPr lang="en-US" sz="1600" dirty="0"/>
              <a:t>, 1969)]!</a:t>
            </a:r>
            <a:endParaRPr lang="en-US" dirty="0"/>
          </a:p>
          <a:p>
            <a:pPr lvl="2"/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="0" i="0" u="none" strike="noStrike" baseline="0" dirty="0">
                <a:solidFill>
                  <a:srgbClr val="FF0000"/>
                </a:solidFill>
              </a:rPr>
              <a:t>xpensive and difficult to realize the installation</a:t>
            </a:r>
          </a:p>
          <a:p>
            <a:pPr lvl="1"/>
            <a:r>
              <a:rPr lang="en-US" b="1" dirty="0"/>
              <a:t>Analytical formulae 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Less accurate, valid only for simple geometries </a:t>
            </a:r>
          </a:p>
          <a:p>
            <a:pPr lvl="1"/>
            <a:r>
              <a:rPr lang="en-US" b="1" u="sng" dirty="0"/>
              <a:t>FEM simulations (CST)</a:t>
            </a:r>
          </a:p>
          <a:p>
            <a:pPr lvl="2"/>
            <a:r>
              <a:rPr lang="en-US" u="sng" dirty="0">
                <a:solidFill>
                  <a:srgbClr val="FF0000"/>
                </a:solidFill>
              </a:rPr>
              <a:t>Wake field solver line charge only</a:t>
            </a:r>
            <a:r>
              <a:rPr lang="en-US" u="sng" dirty="0">
                <a:solidFill>
                  <a:srgbClr val="FF0000"/>
                </a:solidFill>
                <a:sym typeface="Wingdings" panose="05000000000000000000" pitchFamily="2" charset="2"/>
              </a:rPr>
              <a:t> few weeks!</a:t>
            </a:r>
            <a:endParaRPr lang="en-US" u="sng" dirty="0">
              <a:solidFill>
                <a:srgbClr val="FF0000"/>
              </a:solidFill>
            </a:endParaRPr>
          </a:p>
          <a:p>
            <a:pPr lvl="2"/>
            <a:r>
              <a:rPr lang="en-US" u="sng" dirty="0">
                <a:solidFill>
                  <a:srgbClr val="FF0000"/>
                </a:solidFill>
              </a:rPr>
              <a:t>PIC solver beam transverse cross-section</a:t>
            </a:r>
            <a:r>
              <a:rPr lang="en-US" u="sng" dirty="0">
                <a:solidFill>
                  <a:srgbClr val="FF0000"/>
                </a:solidFill>
                <a:sym typeface="Wingdings" panose="05000000000000000000" pitchFamily="2" charset="2"/>
              </a:rPr>
              <a:t> few months</a:t>
            </a:r>
            <a:endParaRPr lang="en-US" u="sng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F9903-2BFB-445F-A458-AAC53488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C2D0A-AB73-489A-9571-F914A38EE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452" y="1010921"/>
            <a:ext cx="4142776" cy="3089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23AD1B-110D-46BE-9E79-01EFDA899077}"/>
              </a:ext>
            </a:extLst>
          </p:cNvPr>
          <p:cNvSpPr txBox="1"/>
          <p:nvPr/>
        </p:nvSpPr>
        <p:spPr>
          <a:xfrm>
            <a:off x="7881063" y="1010920"/>
            <a:ext cx="22685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J. H. Cupérus, NIM145 (1977) 233-243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73649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2FDE-FA00-4CE9-BB8E-1B93AB318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CST Simulation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354DC-A194-4B6A-9FA0-97CA04D54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8AC32-2DF8-4946-9BA6-30602729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87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D2FFF-37EB-4FF6-8EF6-E5D0C4A6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1998" cy="1005839"/>
          </a:xfrm>
        </p:spPr>
        <p:txBody>
          <a:bodyPr/>
          <a:lstStyle/>
          <a:p>
            <a:pPr algn="ctr"/>
            <a:r>
              <a:rPr lang="en-US" sz="4400" b="1" u="sng" dirty="0"/>
              <a:t>CST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B87C4-1E7F-4E75-82AD-F0AAD2487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85" y="1005840"/>
            <a:ext cx="11849100" cy="43332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Only BPM</a:t>
            </a:r>
          </a:p>
          <a:p>
            <a:pPr lvl="1"/>
            <a:r>
              <a:rPr lang="en-US" sz="2800" dirty="0"/>
              <a:t>Bunch charge 1 µC, Bunch Length 7000 mm/1</a:t>
            </a:r>
            <a:r>
              <a:rPr lang="el-GR" sz="2800" dirty="0"/>
              <a:t>σ</a:t>
            </a:r>
            <a:r>
              <a:rPr lang="en-US" sz="2800" dirty="0"/>
              <a:t> (24 ns/1</a:t>
            </a:r>
            <a:r>
              <a:rPr lang="el-GR" sz="2800" dirty="0"/>
              <a:t>σ</a:t>
            </a:r>
            <a:r>
              <a:rPr lang="en-US" sz="2800" dirty="0"/>
              <a:t> ), </a:t>
            </a:r>
            <a:r>
              <a:rPr lang="el-GR" sz="2800" dirty="0"/>
              <a:t>β</a:t>
            </a:r>
            <a:r>
              <a:rPr lang="en-US" sz="2800" dirty="0"/>
              <a:t> = 1</a:t>
            </a:r>
          </a:p>
          <a:p>
            <a:pPr lvl="2"/>
            <a:r>
              <a:rPr lang="en-US" sz="2200" dirty="0"/>
              <a:t>¼ Region, 0 to x/y:60 mm, with 10 mm step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endParaRPr lang="en-US" sz="2200" dirty="0"/>
          </a:p>
          <a:p>
            <a:r>
              <a:rPr lang="en-US" sz="3200" b="1" dirty="0">
                <a:solidFill>
                  <a:srgbClr val="00B050"/>
                </a:solidFill>
              </a:rPr>
              <a:t>BPM with Upstream Bending Magnet Pipe (Exaggerated Condition)</a:t>
            </a:r>
          </a:p>
          <a:p>
            <a:pPr lvl="1"/>
            <a:r>
              <a:rPr lang="en-US" sz="2800" dirty="0"/>
              <a:t>Bunch charge 1 µC, Bunch Length 7000 mm, </a:t>
            </a:r>
            <a:r>
              <a:rPr lang="el-GR" sz="2800" dirty="0"/>
              <a:t>β</a:t>
            </a:r>
            <a:r>
              <a:rPr lang="en-US" sz="2800" dirty="0"/>
              <a:t> = 1</a:t>
            </a:r>
          </a:p>
          <a:p>
            <a:pPr lvl="2"/>
            <a:r>
              <a:rPr lang="en-US" sz="2200" dirty="0"/>
              <a:t>¼ Region, 0 to x:60 mm, y: 40 mm, with 10 mm step  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BPM with Upstream Bellows and Bending Magnet Pipe (Realistic)</a:t>
            </a:r>
          </a:p>
          <a:p>
            <a:pPr lvl="1"/>
            <a:r>
              <a:rPr lang="en-US" sz="2800" dirty="0"/>
              <a:t>Bunch charge 1 µC, Bunch Length 7000 mm, </a:t>
            </a:r>
            <a:r>
              <a:rPr lang="el-GR" sz="2800" dirty="0"/>
              <a:t>β</a:t>
            </a:r>
            <a:r>
              <a:rPr lang="en-US" sz="2800" dirty="0"/>
              <a:t> = 1</a:t>
            </a:r>
          </a:p>
          <a:p>
            <a:pPr lvl="2"/>
            <a:r>
              <a:rPr lang="en-US" sz="2200" dirty="0"/>
              <a:t>¼ Region, 0 to x:60 mm, y: 40 mm, with 10 mm step  </a:t>
            </a: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233E6-EACB-4436-B43F-C46924CD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0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D1A7DFD-D142-4170-8C64-42C4C5E0F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733" y="2070100"/>
            <a:ext cx="3930764" cy="25897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B490BA5-B490-427E-B644-E232ED473FC6}"/>
              </a:ext>
            </a:extLst>
          </p:cNvPr>
          <p:cNvGrpSpPr/>
          <p:nvPr/>
        </p:nvGrpSpPr>
        <p:grpSpPr>
          <a:xfrm>
            <a:off x="737781" y="5250234"/>
            <a:ext cx="1657083" cy="1213800"/>
            <a:chOff x="213224" y="3772898"/>
            <a:chExt cx="1657083" cy="12138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C81831-3E2B-4CE4-884B-C7530F8968B5}"/>
                </a:ext>
              </a:extLst>
            </p:cNvPr>
            <p:cNvSpPr txBox="1"/>
            <p:nvPr/>
          </p:nvSpPr>
          <p:spPr>
            <a:xfrm>
              <a:off x="465667" y="3984506"/>
              <a:ext cx="12488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C11 C12 C13 C14</a:t>
              </a:r>
            </a:p>
            <a:p>
              <a:r>
                <a:rPr lang="en-US" sz="1100" dirty="0"/>
                <a:t>C21 C22 C23 C24</a:t>
              </a:r>
            </a:p>
            <a:p>
              <a:r>
                <a:rPr lang="en-US" sz="1100" dirty="0"/>
                <a:t>C31 C32 C33 C34</a:t>
              </a:r>
            </a:p>
            <a:p>
              <a:r>
                <a:rPr lang="en-US" sz="1100" dirty="0"/>
                <a:t>C41 C42 C43 C44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5FFBAC-76B2-460D-8716-7396F9F8D95B}"/>
                </a:ext>
              </a:extLst>
            </p:cNvPr>
            <p:cNvSpPr txBox="1"/>
            <p:nvPr/>
          </p:nvSpPr>
          <p:spPr>
            <a:xfrm>
              <a:off x="213224" y="3772898"/>
              <a:ext cx="44114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/>
                <a:t>(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603CF8-4FE6-443A-9C52-C900139D4930}"/>
                </a:ext>
              </a:extLst>
            </p:cNvPr>
            <p:cNvSpPr txBox="1"/>
            <p:nvPr/>
          </p:nvSpPr>
          <p:spPr>
            <a:xfrm rot="10800000">
              <a:off x="1429161" y="3878702"/>
              <a:ext cx="44114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/>
                <a:t>(</a:t>
              </a:r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546B459-3188-44FD-8439-5C6D2680FE44}"/>
              </a:ext>
            </a:extLst>
          </p:cNvPr>
          <p:cNvSpPr txBox="1"/>
          <p:nvPr/>
        </p:nvSpPr>
        <p:spPr>
          <a:xfrm>
            <a:off x="2238411" y="55991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B0E400-0792-40B4-AD7F-73DAEC0180B9}"/>
              </a:ext>
            </a:extLst>
          </p:cNvPr>
          <p:cNvSpPr txBox="1"/>
          <p:nvPr/>
        </p:nvSpPr>
        <p:spPr>
          <a:xfrm>
            <a:off x="2614999" y="5445805"/>
            <a:ext cx="29338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296.62 pF  </a:t>
            </a:r>
            <a:r>
              <a:rPr lang="en-US" sz="1100" b="1" dirty="0"/>
              <a:t>   -8.56 pF      -3.07  pF     -1.40  pF </a:t>
            </a:r>
          </a:p>
          <a:p>
            <a:r>
              <a:rPr lang="en-US" sz="1100" b="1" dirty="0"/>
              <a:t>-8.56    pF     </a:t>
            </a:r>
            <a:r>
              <a:rPr lang="en-US" sz="1100" b="1" dirty="0">
                <a:solidFill>
                  <a:srgbClr val="FF0000"/>
                </a:solidFill>
              </a:rPr>
              <a:t>300.1 </a:t>
            </a:r>
            <a:r>
              <a:rPr lang="en-US" sz="1100" b="1" dirty="0"/>
              <a:t>pF      -7.50 pF      -3.07 pF</a:t>
            </a:r>
          </a:p>
          <a:p>
            <a:r>
              <a:rPr lang="en-US" sz="1100" b="1" dirty="0"/>
              <a:t>-3.07    pF     -7.50  pF       </a:t>
            </a:r>
            <a:r>
              <a:rPr lang="en-US" sz="1100" b="1" dirty="0">
                <a:solidFill>
                  <a:srgbClr val="FF0000"/>
                </a:solidFill>
              </a:rPr>
              <a:t>300.44 pF</a:t>
            </a:r>
            <a:r>
              <a:rPr lang="en-US" sz="1100" b="1" dirty="0"/>
              <a:t>   -8.54 pF </a:t>
            </a:r>
          </a:p>
          <a:p>
            <a:r>
              <a:rPr lang="en-US" sz="1100" b="1" dirty="0"/>
              <a:t>-1.40    pF     -3.07  pF       -8.54 pF       </a:t>
            </a:r>
            <a:r>
              <a:rPr lang="en-US" sz="1100" b="1" dirty="0">
                <a:solidFill>
                  <a:srgbClr val="FF0000"/>
                </a:solidFill>
              </a:rPr>
              <a:t>296.60 pF</a:t>
            </a:r>
            <a:r>
              <a:rPr lang="en-US" sz="1100" b="1" dirty="0"/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331146-1457-4F5D-BF15-C230FA6C505F}"/>
              </a:ext>
            </a:extLst>
          </p:cNvPr>
          <p:cNvGrpSpPr/>
          <p:nvPr/>
        </p:nvGrpSpPr>
        <p:grpSpPr>
          <a:xfrm>
            <a:off x="757741" y="1025763"/>
            <a:ext cx="5510313" cy="780856"/>
            <a:chOff x="815538" y="4871046"/>
            <a:chExt cx="5510313" cy="7808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738D78-2276-4714-946A-3CD92F7B9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538" y="4871046"/>
              <a:ext cx="5510313" cy="780856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B3FF3E-C600-4E3C-ADF3-E0EC5E4C2084}"/>
                </a:ext>
              </a:extLst>
            </p:cNvPr>
            <p:cNvSpPr/>
            <p:nvPr/>
          </p:nvSpPr>
          <p:spPr>
            <a:xfrm>
              <a:off x="3864187" y="5331603"/>
              <a:ext cx="264160" cy="2252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4D023A7-20F2-4902-9CAA-F511E335E8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25" t="6958" r="26319"/>
          <a:stretch/>
        </p:blipFill>
        <p:spPr>
          <a:xfrm>
            <a:off x="294469" y="2302851"/>
            <a:ext cx="2768264" cy="291020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3C50190-626B-46F2-9451-8CB672A29638}"/>
              </a:ext>
            </a:extLst>
          </p:cNvPr>
          <p:cNvCxnSpPr>
            <a:cxnSpLocks/>
          </p:cNvCxnSpPr>
          <p:nvPr/>
        </p:nvCxnSpPr>
        <p:spPr>
          <a:xfrm>
            <a:off x="1215942" y="2525490"/>
            <a:ext cx="0" cy="226218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FE1106-7276-4B1B-9DAA-EA7FEA814273}"/>
              </a:ext>
            </a:extLst>
          </p:cNvPr>
          <p:cNvCxnSpPr>
            <a:cxnSpLocks/>
          </p:cNvCxnSpPr>
          <p:nvPr/>
        </p:nvCxnSpPr>
        <p:spPr>
          <a:xfrm flipH="1">
            <a:off x="449709" y="2503265"/>
            <a:ext cx="18520" cy="23114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BFEE21-9093-4F52-B66C-93B3883443D1}"/>
              </a:ext>
            </a:extLst>
          </p:cNvPr>
          <p:cNvSpPr txBox="1"/>
          <p:nvPr/>
        </p:nvSpPr>
        <p:spPr>
          <a:xfrm rot="16200000">
            <a:off x="489939" y="385664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220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66AC19-5D1B-4084-897A-E769F9AA2042}"/>
              </a:ext>
            </a:extLst>
          </p:cNvPr>
          <p:cNvSpPr txBox="1"/>
          <p:nvPr/>
        </p:nvSpPr>
        <p:spPr>
          <a:xfrm rot="16200000">
            <a:off x="-248790" y="350180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226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BDD93A-C106-4A4C-9BC4-787F7C8B2D39}"/>
              </a:ext>
            </a:extLst>
          </p:cNvPr>
          <p:cNvSpPr txBox="1"/>
          <p:nvPr/>
        </p:nvSpPr>
        <p:spPr>
          <a:xfrm>
            <a:off x="1460899" y="206067"/>
            <a:ext cx="945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CST Simulations: Capacitance and S-Parameters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0F2D06-3CF8-4755-A1FF-5F219FA34E80}"/>
              </a:ext>
            </a:extLst>
          </p:cNvPr>
          <p:cNvSpPr txBox="1"/>
          <p:nvPr/>
        </p:nvSpPr>
        <p:spPr>
          <a:xfrm>
            <a:off x="8303162" y="3943919"/>
            <a:ext cx="2569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Electrode Isolation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4882BF-A22B-4FDA-B70F-2020A2286169}"/>
              </a:ext>
            </a:extLst>
          </p:cNvPr>
          <p:cNvSpPr txBox="1"/>
          <p:nvPr/>
        </p:nvSpPr>
        <p:spPr>
          <a:xfrm>
            <a:off x="546912" y="1908480"/>
            <a:ext cx="2239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RCS BPM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10CB91-D0DF-431D-8E89-0B30A9C6D9A0}"/>
              </a:ext>
            </a:extLst>
          </p:cNvPr>
          <p:cNvSpPr txBox="1"/>
          <p:nvPr/>
        </p:nvSpPr>
        <p:spPr>
          <a:xfrm>
            <a:off x="1782603" y="5029668"/>
            <a:ext cx="26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Capacitance Matrix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777E58-81F7-49AD-BC84-CEACDC7D8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640" y="1229492"/>
            <a:ext cx="3656573" cy="2493118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76D7DEA-46F2-4387-A763-ADC9C66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6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EDAE30-14F3-4767-BA1B-22315FD52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207" y="4405584"/>
            <a:ext cx="5655946" cy="219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2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B0D63-DCD3-4156-AAEB-0DC4FADE7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54"/>
          <a:stretch/>
        </p:blipFill>
        <p:spPr>
          <a:xfrm>
            <a:off x="3606869" y="4670821"/>
            <a:ext cx="2098394" cy="1975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27485-C869-48C3-A8AE-60C0E2E24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08" r="5758"/>
          <a:stretch/>
        </p:blipFill>
        <p:spPr>
          <a:xfrm>
            <a:off x="2637398" y="611994"/>
            <a:ext cx="4002906" cy="40588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DE1CD2-B0DD-4100-9EAB-4AAEBF1FB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67" r="21637"/>
          <a:stretch/>
        </p:blipFill>
        <p:spPr>
          <a:xfrm>
            <a:off x="7107242" y="4587827"/>
            <a:ext cx="2739637" cy="22064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A54BBB-1B5B-4E11-AF72-783C803139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53" r="3845"/>
          <a:stretch/>
        </p:blipFill>
        <p:spPr>
          <a:xfrm>
            <a:off x="6744981" y="577283"/>
            <a:ext cx="4971799" cy="395810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6DA48E-22C7-4AFC-929E-9E6213261EC0}"/>
              </a:ext>
            </a:extLst>
          </p:cNvPr>
          <p:cNvCxnSpPr/>
          <p:nvPr/>
        </p:nvCxnSpPr>
        <p:spPr>
          <a:xfrm>
            <a:off x="3335559" y="1052269"/>
            <a:ext cx="0" cy="3247697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9DCC58-2B7D-4A9B-9528-BF0E59287792}"/>
              </a:ext>
            </a:extLst>
          </p:cNvPr>
          <p:cNvCxnSpPr>
            <a:cxnSpLocks/>
          </p:cNvCxnSpPr>
          <p:nvPr/>
        </p:nvCxnSpPr>
        <p:spPr>
          <a:xfrm>
            <a:off x="2921287" y="1017557"/>
            <a:ext cx="0" cy="3328236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85169EE-30A8-4155-84FA-0065E81593A8}"/>
              </a:ext>
            </a:extLst>
          </p:cNvPr>
          <p:cNvSpPr txBox="1"/>
          <p:nvPr/>
        </p:nvSpPr>
        <p:spPr>
          <a:xfrm>
            <a:off x="3272981" y="372601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220 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5F5429-8ABA-48A0-8C25-75DA5A954096}"/>
              </a:ext>
            </a:extLst>
          </p:cNvPr>
          <p:cNvSpPr txBox="1"/>
          <p:nvPr/>
        </p:nvSpPr>
        <p:spPr>
          <a:xfrm rot="16200000">
            <a:off x="2151103" y="245673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226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605F31-C515-419D-B23A-9C421617C9F3}"/>
              </a:ext>
            </a:extLst>
          </p:cNvPr>
          <p:cNvSpPr txBox="1"/>
          <p:nvPr/>
        </p:nvSpPr>
        <p:spPr>
          <a:xfrm>
            <a:off x="4916422" y="2272074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83.96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96E26A-3754-48BF-A3D0-01F6D828CDE1}"/>
              </a:ext>
            </a:extLst>
          </p:cNvPr>
          <p:cNvSpPr txBox="1"/>
          <p:nvPr/>
        </p:nvSpPr>
        <p:spPr>
          <a:xfrm>
            <a:off x="4392997" y="280304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24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4089C1-A4B9-4060-A74B-3C7B11F31F25}"/>
              </a:ext>
            </a:extLst>
          </p:cNvPr>
          <p:cNvSpPr txBox="1"/>
          <p:nvPr/>
        </p:nvSpPr>
        <p:spPr>
          <a:xfrm>
            <a:off x="6933745" y="223736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77 mm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D6A2F4-9B01-4CD1-A97B-6DFBCCCE0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4113" y="4535390"/>
            <a:ext cx="2147887" cy="22111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9C37FDC-35F3-45D1-B127-9D55F2E413F6}"/>
              </a:ext>
            </a:extLst>
          </p:cNvPr>
          <p:cNvSpPr txBox="1"/>
          <p:nvPr/>
        </p:nvSpPr>
        <p:spPr>
          <a:xfrm>
            <a:off x="7054697" y="185478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135 mm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A7F611-6F59-4708-98C9-B3C246DE33B9}"/>
              </a:ext>
            </a:extLst>
          </p:cNvPr>
          <p:cNvCxnSpPr>
            <a:cxnSpLocks/>
          </p:cNvCxnSpPr>
          <p:nvPr/>
        </p:nvCxnSpPr>
        <p:spPr>
          <a:xfrm flipH="1" flipV="1">
            <a:off x="4805161" y="2676117"/>
            <a:ext cx="1243302" cy="16412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5AA822D-B081-4F73-972A-C6FA18857454}"/>
              </a:ext>
            </a:extLst>
          </p:cNvPr>
          <p:cNvCxnSpPr>
            <a:cxnSpLocks/>
          </p:cNvCxnSpPr>
          <p:nvPr/>
        </p:nvCxnSpPr>
        <p:spPr>
          <a:xfrm flipH="1">
            <a:off x="4433424" y="2760482"/>
            <a:ext cx="342901" cy="0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D95A1ED-AEB6-4A09-9802-177BCBF95257}"/>
              </a:ext>
            </a:extLst>
          </p:cNvPr>
          <p:cNvCxnSpPr>
            <a:cxnSpLocks/>
          </p:cNvCxnSpPr>
          <p:nvPr/>
        </p:nvCxnSpPr>
        <p:spPr>
          <a:xfrm flipH="1" flipV="1">
            <a:off x="6863886" y="2633202"/>
            <a:ext cx="1109609" cy="8206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B4EA3CF-E330-49E4-86D3-E89DFAE657A0}"/>
              </a:ext>
            </a:extLst>
          </p:cNvPr>
          <p:cNvCxnSpPr>
            <a:cxnSpLocks/>
          </p:cNvCxnSpPr>
          <p:nvPr/>
        </p:nvCxnSpPr>
        <p:spPr>
          <a:xfrm flipV="1">
            <a:off x="7973495" y="1601751"/>
            <a:ext cx="0" cy="1947835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F0388A3-4489-4F58-9EA6-3A2985200219}"/>
              </a:ext>
            </a:extLst>
          </p:cNvPr>
          <p:cNvSpPr txBox="1"/>
          <p:nvPr/>
        </p:nvSpPr>
        <p:spPr>
          <a:xfrm rot="1040186">
            <a:off x="7411396" y="6080945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218 mm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A39CA69-5068-427C-85BD-A9F4D8733CE0}"/>
              </a:ext>
            </a:extLst>
          </p:cNvPr>
          <p:cNvCxnSpPr>
            <a:cxnSpLocks/>
          </p:cNvCxnSpPr>
          <p:nvPr/>
        </p:nvCxnSpPr>
        <p:spPr>
          <a:xfrm flipH="1" flipV="1">
            <a:off x="7225724" y="5832669"/>
            <a:ext cx="1130420" cy="395479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A9BFC71-715D-4A6D-8680-BE3A793897C5}"/>
              </a:ext>
            </a:extLst>
          </p:cNvPr>
          <p:cNvSpPr txBox="1"/>
          <p:nvPr/>
        </p:nvSpPr>
        <p:spPr>
          <a:xfrm>
            <a:off x="3669259" y="223943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 mm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9D4D416-E84A-47BB-AD09-DB5F672E12C9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3781101" y="2608770"/>
            <a:ext cx="249796" cy="151712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6ED2065-0B2F-4C88-9E76-CCAD9C30C1D7}"/>
              </a:ext>
            </a:extLst>
          </p:cNvPr>
          <p:cNvSpPr txBox="1"/>
          <p:nvPr/>
        </p:nvSpPr>
        <p:spPr>
          <a:xfrm>
            <a:off x="3964547" y="350384"/>
            <a:ext cx="1665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Only BPM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B25F4E-DB9A-453F-9244-52AF48FCD043}"/>
              </a:ext>
            </a:extLst>
          </p:cNvPr>
          <p:cNvSpPr txBox="1"/>
          <p:nvPr/>
        </p:nvSpPr>
        <p:spPr>
          <a:xfrm>
            <a:off x="8904912" y="63771"/>
            <a:ext cx="2694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BPM with Pipe only</a:t>
            </a:r>
          </a:p>
          <a:p>
            <a:pPr algn="ctr"/>
            <a:r>
              <a:rPr lang="en-US" sz="2000" b="1" dirty="0">
                <a:solidFill>
                  <a:srgbClr val="00B050"/>
                </a:solidFill>
              </a:rPr>
              <a:t>Simple but not realistic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E4554-9DEA-44F3-98A1-FA5ACC88C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5383E-DFBE-472D-A6FA-016721CF43C0}"/>
              </a:ext>
            </a:extLst>
          </p:cNvPr>
          <p:cNvSpPr txBox="1"/>
          <p:nvPr/>
        </p:nvSpPr>
        <p:spPr>
          <a:xfrm>
            <a:off x="0" y="4168"/>
            <a:ext cx="3964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CST Simulated Models</a:t>
            </a:r>
          </a:p>
        </p:txBody>
      </p:sp>
    </p:spTree>
    <p:extLst>
      <p:ext uri="{BB962C8B-B14F-4D97-AF65-F5344CB8AC3E}">
        <p14:creationId xmlns:p14="http://schemas.microsoft.com/office/powerpoint/2010/main" val="3783052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792BBE-CA95-4A92-9360-6F0A4B876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3" r="7020" b="5543"/>
          <a:stretch/>
        </p:blipFill>
        <p:spPr>
          <a:xfrm>
            <a:off x="4094982" y="23109"/>
            <a:ext cx="8097018" cy="3405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42030-A3DC-4B9A-9E17-7C65D67F4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0" r="11312"/>
          <a:stretch/>
        </p:blipFill>
        <p:spPr>
          <a:xfrm>
            <a:off x="6133404" y="3923208"/>
            <a:ext cx="5362636" cy="2812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086B4-D780-4F3D-8654-E8332D17D77C}"/>
              </a:ext>
            </a:extLst>
          </p:cNvPr>
          <p:cNvSpPr txBox="1"/>
          <p:nvPr/>
        </p:nvSpPr>
        <p:spPr>
          <a:xfrm>
            <a:off x="5304228" y="169666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231 mm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CEDFD80-B986-4129-9813-077D1D1A2631}"/>
              </a:ext>
            </a:extLst>
          </p:cNvPr>
          <p:cNvCxnSpPr>
            <a:cxnSpLocks/>
          </p:cNvCxnSpPr>
          <p:nvPr/>
        </p:nvCxnSpPr>
        <p:spPr>
          <a:xfrm flipH="1">
            <a:off x="4233861" y="2112218"/>
            <a:ext cx="3028033" cy="0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8F43CA-0697-494C-AD09-CCD1BBC16AB8}"/>
              </a:ext>
            </a:extLst>
          </p:cNvPr>
          <p:cNvCxnSpPr>
            <a:cxnSpLocks/>
          </p:cNvCxnSpPr>
          <p:nvPr/>
        </p:nvCxnSpPr>
        <p:spPr>
          <a:xfrm flipH="1">
            <a:off x="7261895" y="2112218"/>
            <a:ext cx="1459759" cy="0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F08ECA3-34E5-4B6A-99B2-67CC30575162}"/>
              </a:ext>
            </a:extLst>
          </p:cNvPr>
          <p:cNvSpPr txBox="1"/>
          <p:nvPr/>
        </p:nvSpPr>
        <p:spPr>
          <a:xfrm>
            <a:off x="7191869" y="1696668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110.5 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63D67-DF24-4562-87E5-1126FA005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94" y="2873097"/>
            <a:ext cx="4606725" cy="389746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E39906-1168-4AC7-BE6F-622E3F8717E6}"/>
              </a:ext>
            </a:extLst>
          </p:cNvPr>
          <p:cNvCxnSpPr>
            <a:cxnSpLocks/>
          </p:cNvCxnSpPr>
          <p:nvPr/>
        </p:nvCxnSpPr>
        <p:spPr>
          <a:xfrm>
            <a:off x="1173480" y="2362200"/>
            <a:ext cx="543560" cy="115824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ACA14A-47E6-4DA7-B842-2BA2C3E1D1D1}"/>
              </a:ext>
            </a:extLst>
          </p:cNvPr>
          <p:cNvCxnSpPr>
            <a:cxnSpLocks/>
          </p:cNvCxnSpPr>
          <p:nvPr/>
        </p:nvCxnSpPr>
        <p:spPr>
          <a:xfrm>
            <a:off x="1947949" y="2169160"/>
            <a:ext cx="1277431" cy="282956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9C989D-137B-49EE-8BF3-6439DEB8A6AE}"/>
              </a:ext>
            </a:extLst>
          </p:cNvPr>
          <p:cNvCxnSpPr>
            <a:cxnSpLocks/>
          </p:cNvCxnSpPr>
          <p:nvPr/>
        </p:nvCxnSpPr>
        <p:spPr>
          <a:xfrm>
            <a:off x="2247159" y="2421386"/>
            <a:ext cx="1165258" cy="2667091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3B6B4D-5E6B-4812-99D2-BD5D78970702}"/>
              </a:ext>
            </a:extLst>
          </p:cNvPr>
          <p:cNvCxnSpPr>
            <a:cxnSpLocks/>
          </p:cNvCxnSpPr>
          <p:nvPr/>
        </p:nvCxnSpPr>
        <p:spPr>
          <a:xfrm>
            <a:off x="2512805" y="2661920"/>
            <a:ext cx="1069056" cy="2522577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337C60-61C6-45E9-8A46-7DDDEC769866}"/>
              </a:ext>
            </a:extLst>
          </p:cNvPr>
          <p:cNvSpPr txBox="1"/>
          <p:nvPr/>
        </p:nvSpPr>
        <p:spPr>
          <a:xfrm>
            <a:off x="372281" y="2062828"/>
            <a:ext cx="92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Dipole </a:t>
            </a:r>
          </a:p>
          <a:p>
            <a:r>
              <a:rPr lang="en-US" b="1" dirty="0"/>
              <a:t>Magnet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851BBB-9E2C-4B35-9063-D2FA7DDA02FA}"/>
              </a:ext>
            </a:extLst>
          </p:cNvPr>
          <p:cNvSpPr txBox="1"/>
          <p:nvPr/>
        </p:nvSpPr>
        <p:spPr>
          <a:xfrm>
            <a:off x="1286738" y="1553153"/>
            <a:ext cx="926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Dipole </a:t>
            </a:r>
          </a:p>
          <a:p>
            <a:r>
              <a:rPr lang="en-US" b="1" dirty="0"/>
              <a:t>Magnet</a:t>
            </a:r>
          </a:p>
          <a:p>
            <a:r>
              <a:rPr lang="en-US" b="1" dirty="0"/>
              <a:t>Pipe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D4236-703F-4D9B-A246-E796DD6710B8}"/>
              </a:ext>
            </a:extLst>
          </p:cNvPr>
          <p:cNvSpPr txBox="1"/>
          <p:nvPr/>
        </p:nvSpPr>
        <p:spPr>
          <a:xfrm>
            <a:off x="2050430" y="2079403"/>
            <a:ext cx="92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Bellows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1F1881-28A5-4B5B-8821-7A9BCF13AA28}"/>
              </a:ext>
            </a:extLst>
          </p:cNvPr>
          <p:cNvSpPr txBox="1"/>
          <p:nvPr/>
        </p:nvSpPr>
        <p:spPr>
          <a:xfrm>
            <a:off x="2359459" y="2356987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BPM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2F2C76-296E-4040-955B-4A275A305196}"/>
              </a:ext>
            </a:extLst>
          </p:cNvPr>
          <p:cNvSpPr txBox="1"/>
          <p:nvPr/>
        </p:nvSpPr>
        <p:spPr>
          <a:xfrm>
            <a:off x="7757889" y="3469738"/>
            <a:ext cx="92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Bellows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D2B956-A076-4DA1-B8FF-AA58CA5C062D}"/>
              </a:ext>
            </a:extLst>
          </p:cNvPr>
          <p:cNvSpPr txBox="1"/>
          <p:nvPr/>
        </p:nvSpPr>
        <p:spPr>
          <a:xfrm>
            <a:off x="10378601" y="3385599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BPM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ED0517-A25D-498F-B808-58A12C284072}"/>
              </a:ext>
            </a:extLst>
          </p:cNvPr>
          <p:cNvSpPr txBox="1"/>
          <p:nvPr/>
        </p:nvSpPr>
        <p:spPr>
          <a:xfrm>
            <a:off x="5244591" y="2816229"/>
            <a:ext cx="284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Dipole </a:t>
            </a:r>
          </a:p>
          <a:p>
            <a:r>
              <a:rPr lang="en-US" b="1" dirty="0"/>
              <a:t>Magnet</a:t>
            </a:r>
          </a:p>
          <a:p>
            <a:r>
              <a:rPr lang="en-US" b="1" dirty="0"/>
              <a:t>Vacuum Duct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C9B4BC-AC41-4DF5-AA42-A5D409F5552E}"/>
              </a:ext>
            </a:extLst>
          </p:cNvPr>
          <p:cNvSpPr txBox="1"/>
          <p:nvPr/>
        </p:nvSpPr>
        <p:spPr>
          <a:xfrm>
            <a:off x="103288" y="160781"/>
            <a:ext cx="38472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Realistic Model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BPM + Pipe + Bellows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FEA72A0C-F9C2-45FA-A6AB-0601EBC29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73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433F39-A999-4721-A40F-9C07C65B1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759"/>
          <a:stretch/>
        </p:blipFill>
        <p:spPr>
          <a:xfrm>
            <a:off x="5506720" y="-1"/>
            <a:ext cx="6614160" cy="66754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F5E56A-A62B-4843-B2FA-1B0F0CA77B4A}"/>
              </a:ext>
            </a:extLst>
          </p:cNvPr>
          <p:cNvSpPr txBox="1"/>
          <p:nvPr/>
        </p:nvSpPr>
        <p:spPr>
          <a:xfrm>
            <a:off x="162723" y="1025260"/>
            <a:ext cx="521362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a. Mapping in CST Only with BPM</a:t>
            </a:r>
          </a:p>
          <a:p>
            <a:pPr lvl="1"/>
            <a:r>
              <a:rPr lang="en-US" dirty="0"/>
              <a:t>Similar condition with the Mapping setup</a:t>
            </a:r>
          </a:p>
          <a:p>
            <a:pPr lvl="1"/>
            <a:r>
              <a:rPr lang="en-US" dirty="0"/>
              <a:t>In the CST simulation, Ports are closed at the upstream and downstream ends. However, in Mapping, no dummy is used! Details will come later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b. Exaggerated condition! </a:t>
            </a:r>
          </a:p>
          <a:p>
            <a:pPr lvl="1"/>
            <a:r>
              <a:rPr lang="en-US" dirty="0"/>
              <a:t>Amplify Edge effect! Due to an abrupt change in the Beam Duct Diameter. No Linearities and a large offset are observed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c. Realistic Case as in RCS!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E2DC1-590D-4403-AA1A-70F5CC8E6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62" t="41630" b="42074"/>
          <a:stretch/>
        </p:blipFill>
        <p:spPr>
          <a:xfrm>
            <a:off x="6693346" y="353837"/>
            <a:ext cx="2117838" cy="89428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0E0CE0-7CE7-4C65-BDE0-915EF95FDF86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6002193" y="800982"/>
            <a:ext cx="691153" cy="2624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5174CC-9024-47DD-9A51-7BC3507B5DD2}"/>
              </a:ext>
            </a:extLst>
          </p:cNvPr>
          <p:cNvCxnSpPr>
            <a:cxnSpLocks/>
          </p:cNvCxnSpPr>
          <p:nvPr/>
        </p:nvCxnSpPr>
        <p:spPr>
          <a:xfrm flipV="1">
            <a:off x="5696132" y="1138124"/>
            <a:ext cx="951925" cy="3757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4E6E79-F555-479F-9B5E-85372F5FF7ED}"/>
              </a:ext>
            </a:extLst>
          </p:cNvPr>
          <p:cNvCxnSpPr>
            <a:cxnSpLocks/>
          </p:cNvCxnSpPr>
          <p:nvPr/>
        </p:nvCxnSpPr>
        <p:spPr>
          <a:xfrm flipV="1">
            <a:off x="5957315" y="555214"/>
            <a:ext cx="723900" cy="118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D035A17-38E3-424E-811A-558585AF43B4}"/>
              </a:ext>
            </a:extLst>
          </p:cNvPr>
          <p:cNvSpPr txBox="1"/>
          <p:nvPr/>
        </p:nvSpPr>
        <p:spPr>
          <a:xfrm>
            <a:off x="5717201" y="3569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83DC37-76BD-4CB9-AD6A-15D9375BE169}"/>
              </a:ext>
            </a:extLst>
          </p:cNvPr>
          <p:cNvSpPr txBox="1"/>
          <p:nvPr/>
        </p:nvSpPr>
        <p:spPr>
          <a:xfrm>
            <a:off x="5696132" y="87879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E06D52-6BF8-43D5-9F02-57E63412C683}"/>
              </a:ext>
            </a:extLst>
          </p:cNvPr>
          <p:cNvSpPr txBox="1"/>
          <p:nvPr/>
        </p:nvSpPr>
        <p:spPr>
          <a:xfrm>
            <a:off x="5471051" y="13489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312CA77D-F045-404F-B6A5-5AF088B2A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B5B1E-CE2A-4322-A169-CBB74D1F02C2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57721-6067-4A32-AC15-F874BD6E4694}"/>
              </a:ext>
            </a:extLst>
          </p:cNvPr>
          <p:cNvSpPr txBox="1"/>
          <p:nvPr/>
        </p:nvSpPr>
        <p:spPr>
          <a:xfrm>
            <a:off x="81361" y="4539536"/>
            <a:ext cx="5460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0000"/>
                </a:solidFill>
              </a:rPr>
              <a:t>Each case results in a different offset!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0000"/>
                </a:solidFill>
              </a:rPr>
              <a:t>The mapping function obtained from each case will be Different!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64DEDB-88A8-4184-9DC3-A55417E0ECE7}"/>
              </a:ext>
            </a:extLst>
          </p:cNvPr>
          <p:cNvSpPr txBox="1"/>
          <p:nvPr/>
        </p:nvSpPr>
        <p:spPr>
          <a:xfrm>
            <a:off x="81361" y="218486"/>
            <a:ext cx="537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CST Mapping</a:t>
            </a:r>
          </a:p>
        </p:txBody>
      </p:sp>
    </p:spTree>
    <p:extLst>
      <p:ext uri="{BB962C8B-B14F-4D97-AF65-F5344CB8AC3E}">
        <p14:creationId xmlns:p14="http://schemas.microsoft.com/office/powerpoint/2010/main" val="136429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17127</TotalTime>
  <Words>1454</Words>
  <Application>Microsoft Office PowerPoint</Application>
  <PresentationFormat>Widescreen</PresentationFormat>
  <Paragraphs>280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Wingdings</vt:lpstr>
      <vt:lpstr>Office Theme</vt:lpstr>
      <vt:lpstr>Investigation of Diagonal Cut-Plane BPM Performance in the CSNS RCS</vt:lpstr>
      <vt:lpstr>Content</vt:lpstr>
      <vt:lpstr>Edge Effect in BPM</vt:lpstr>
      <vt:lpstr>CST Simulation</vt:lpstr>
      <vt:lpstr>CST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measure at RCS?</vt:lpstr>
      <vt:lpstr>PowerPoint Presentation</vt:lpstr>
      <vt:lpstr>Wire Mapping</vt:lpstr>
      <vt:lpstr>Wire Mapping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Back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RCS BPM Calibration</dc:title>
  <dc:creator>abdur rehman</dc:creator>
  <cp:lastModifiedBy>abdur rehman</cp:lastModifiedBy>
  <cp:revision>142</cp:revision>
  <dcterms:created xsi:type="dcterms:W3CDTF">2025-04-24T02:05:13Z</dcterms:created>
  <dcterms:modified xsi:type="dcterms:W3CDTF">2025-05-20T05:50:26Z</dcterms:modified>
</cp:coreProperties>
</file>