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688" r:id="rId2"/>
    <p:sldId id="735" r:id="rId3"/>
    <p:sldId id="960" r:id="rId4"/>
    <p:sldId id="976" r:id="rId5"/>
    <p:sldId id="980" r:id="rId6"/>
    <p:sldId id="963" r:id="rId7"/>
    <p:sldId id="989" r:id="rId8"/>
    <p:sldId id="965" r:id="rId9"/>
    <p:sldId id="968" r:id="rId10"/>
    <p:sldId id="984" r:id="rId11"/>
    <p:sldId id="988" r:id="rId12"/>
    <p:sldId id="985" r:id="rId13"/>
    <p:sldId id="987" r:id="rId14"/>
    <p:sldId id="986" r:id="rId15"/>
    <p:sldId id="957" r:id="rId16"/>
    <p:sldId id="982" r:id="rId17"/>
    <p:sldId id="967" r:id="rId18"/>
    <p:sldId id="966" r:id="rId19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DE2C00-6A46-4E83-AE6C-EC3E332DE863}">
          <p14:sldIdLst>
            <p14:sldId id="688"/>
            <p14:sldId id="735"/>
            <p14:sldId id="960"/>
            <p14:sldId id="976"/>
            <p14:sldId id="980"/>
            <p14:sldId id="963"/>
            <p14:sldId id="989"/>
            <p14:sldId id="965"/>
            <p14:sldId id="968"/>
            <p14:sldId id="984"/>
            <p14:sldId id="988"/>
            <p14:sldId id="985"/>
            <p14:sldId id="987"/>
            <p14:sldId id="986"/>
            <p14:sldId id="957"/>
            <p14:sldId id="982"/>
            <p14:sldId id="967"/>
            <p14:sldId id="9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0D78DB-C659-F40B-FB9E-0289914ADB81}" name="b092118" initials="b" userId="S::b092118@365of.top::3a0878ae-73ad-4050-a351-526c1cf1c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eting" initials="m" lastIdx="1" clrIdx="0">
    <p:extLst>
      <p:ext uri="{19B8F6BF-5375-455C-9EA6-DF929625EA0E}">
        <p15:presenceInfo xmlns:p15="http://schemas.microsoft.com/office/powerpoint/2012/main" userId="meet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0000"/>
    <a:srgbClr val="F9737D"/>
    <a:srgbClr val="FF0066"/>
    <a:srgbClr val="FF33CC"/>
    <a:srgbClr val="FF7171"/>
    <a:srgbClr val="AAFF21"/>
    <a:srgbClr val="C40CB7"/>
    <a:srgbClr val="C93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5" autoAdjust="0"/>
    <p:restoredTop sz="94543" autoAdjust="0"/>
  </p:normalViewPr>
  <p:slideViewPr>
    <p:cSldViewPr snapToGrid="0">
      <p:cViewPr varScale="1">
        <p:scale>
          <a:sx n="140" d="100"/>
          <a:sy n="140" d="100"/>
        </p:scale>
        <p:origin x="1680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6"/>
                </a:solidFill>
              </a:rPr>
              <a:t>CSNS-II</a:t>
            </a:r>
            <a:r>
              <a:rPr lang="en-US" b="1" baseline="0" dirty="0">
                <a:solidFill>
                  <a:schemeClr val="accent6"/>
                </a:solidFill>
              </a:rPr>
              <a:t> Strip-line </a:t>
            </a:r>
            <a:r>
              <a:rPr lang="en-US" b="1" dirty="0">
                <a:solidFill>
                  <a:schemeClr val="accent6"/>
                </a:solidFill>
              </a:rPr>
              <a:t>BPM Project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'quick gantt'!$A$2:$A$7</c:f>
              <c:strCache>
                <c:ptCount val="6"/>
                <c:pt idx="0">
                  <c:v>BPM Simulaion</c:v>
                </c:pt>
                <c:pt idx="1">
                  <c:v>BPM- Mechnical Design</c:v>
                </c:pt>
                <c:pt idx="2">
                  <c:v>Possible Arrival of BPM</c:v>
                </c:pt>
                <c:pt idx="3">
                  <c:v>Wire/Cold Test</c:v>
                </c:pt>
                <c:pt idx="4">
                  <c:v>Installation on Beam Line/Cabling etc</c:v>
                </c:pt>
                <c:pt idx="5">
                  <c:v>Beam Test</c:v>
                </c:pt>
              </c:strCache>
            </c:strRef>
          </c:cat>
          <c:val>
            <c:numRef>
              <c:f>'quick gantt'!$B$2:$B$7</c:f>
              <c:numCache>
                <c:formatCode>m/d/yyyy</c:formatCode>
                <c:ptCount val="6"/>
                <c:pt idx="0">
                  <c:v>44896</c:v>
                </c:pt>
                <c:pt idx="1">
                  <c:v>44986</c:v>
                </c:pt>
                <c:pt idx="2">
                  <c:v>45108</c:v>
                </c:pt>
                <c:pt idx="3">
                  <c:v>45122</c:v>
                </c:pt>
                <c:pt idx="4">
                  <c:v>45139</c:v>
                </c:pt>
                <c:pt idx="5">
                  <c:v>45170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1-4247-A5E9-DA56132FC3AD}"/>
            </c:ext>
          </c:extLst>
        </c:ser>
        <c:ser>
          <c:idx val="1"/>
          <c:order val="1"/>
          <c:tx>
            <c:v>Duration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'quick gantt'!$D$2:$D$7</c:f>
              <c:numCache>
                <c:formatCode>General</c:formatCode>
                <c:ptCount val="6"/>
                <c:pt idx="0">
                  <c:v>62</c:v>
                </c:pt>
                <c:pt idx="1">
                  <c:v>31</c:v>
                </c:pt>
                <c:pt idx="2">
                  <c:v>14</c:v>
                </c:pt>
                <c:pt idx="3">
                  <c:v>15</c:v>
                </c:pt>
                <c:pt idx="4">
                  <c:v>14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21-4247-A5E9-DA56132FC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305940144"/>
        <c:axId val="186922832"/>
      </c:barChart>
      <c:catAx>
        <c:axId val="305940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6922832"/>
        <c:crosses val="autoZero"/>
        <c:auto val="1"/>
        <c:lblAlgn val="ctr"/>
        <c:lblOffset val="100"/>
        <c:noMultiLvlLbl val="0"/>
      </c:catAx>
      <c:valAx>
        <c:axId val="186922832"/>
        <c:scaling>
          <c:orientation val="minMax"/>
          <c:min val="4489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0594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E98C9-EF5A-42B6-B68C-6886E8A6D0BC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66E82-3053-4AEC-B538-654A3E00F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87AF087-CDAE-4406-8FC6-85C1440BA200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6"/>
            <a:ext cx="5445760" cy="3913614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57C71EE-69C5-466F-9368-552DF06F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8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71EE-69C5-466F-9368-552DF06F70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35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C71EE-69C5-466F-9368-552DF06F70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5918" y="6492875"/>
            <a:ext cx="4068147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 b="1"/>
            </a:lvl1pPr>
          </a:lstStyle>
          <a:p>
            <a:fld id="{2BD58655-C91D-4CAD-B592-B0DB94D1A87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924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57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49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7216" y="6492875"/>
            <a:ext cx="3797559" cy="365125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</a:defRPr>
            </a:lvl1pPr>
          </a:lstStyle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fld id="{2BD58655-C91D-4CAD-B592-B0DB94D1A87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6" y="6483545"/>
            <a:ext cx="9144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9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31233" y="6492875"/>
            <a:ext cx="3782397" cy="365125"/>
          </a:xfrm>
        </p:spPr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2BD58655-C91D-4CAD-B592-B0DB94D1A87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84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21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94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79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77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82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2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04 March.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58655-C91D-4CAD-B592-B0DB94D1A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3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9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gif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1079"/>
            <a:ext cx="9144000" cy="639394"/>
          </a:xfrm>
        </p:spPr>
        <p:txBody>
          <a:bodyPr>
            <a:noAutofit/>
          </a:bodyPr>
          <a:lstStyle/>
          <a:p>
            <a:r>
              <a:rPr lang="en-US" sz="4800" b="1" u="sng" dirty="0">
                <a:effectLst/>
                <a:latin typeface="+mn-lt"/>
              </a:rPr>
              <a:t>Design of Strip-line BPMs for Superconducting section of CSNS-II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5039"/>
            <a:ext cx="9144000" cy="1467218"/>
          </a:xfrm>
        </p:spPr>
        <p:txBody>
          <a:bodyPr>
            <a:noAutofit/>
          </a:bodyPr>
          <a:lstStyle/>
          <a:p>
            <a:r>
              <a:rPr lang="en-US" sz="2800" b="1" i="1" u="sng" dirty="0">
                <a:effectLst/>
              </a:rPr>
              <a:t>M. A. Rehman </a:t>
            </a:r>
          </a:p>
          <a:p>
            <a:r>
              <a:rPr lang="en-US" sz="2800" b="1" i="1" u="sng" dirty="0">
                <a:effectLst/>
              </a:rPr>
              <a:t>CSNS ACBI Group </a:t>
            </a:r>
          </a:p>
          <a:p>
            <a:r>
              <a:rPr lang="en-US" sz="2800" b="1" i="1" dirty="0">
                <a:effectLst/>
              </a:rPr>
              <a:t>2023-04-13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dirty="0"/>
              <a:t>04 March. 2023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56828" y="6492875"/>
            <a:ext cx="3963520" cy="365125"/>
          </a:xfrm>
        </p:spPr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2BD58655-C91D-4CAD-B592-B0DB94D1A87F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4A76-A058-E782-EA4E-B9961911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6760"/>
          </a:xfrm>
        </p:spPr>
        <p:txBody>
          <a:bodyPr/>
          <a:lstStyle/>
          <a:p>
            <a:pPr algn="ctr"/>
            <a:r>
              <a:rPr lang="en-US" b="1" dirty="0"/>
              <a:t>5. Mechanical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B2DD0-C03B-913D-FDC6-2CFD69CB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317B-0FC3-E75A-984C-3FC62047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6967B-BFB4-2D25-2DF6-D355DB9A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582B6C1-83EC-7108-10A1-EDAAAB3CD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13057"/>
              </p:ext>
            </p:extLst>
          </p:nvPr>
        </p:nvGraphicFramePr>
        <p:xfrm>
          <a:off x="1136708" y="746761"/>
          <a:ext cx="6870583" cy="16996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83503">
                  <a:extLst>
                    <a:ext uri="{9D8B030D-6E8A-4147-A177-3AD203B41FA5}">
                      <a16:colId xmlns:a16="http://schemas.microsoft.com/office/drawing/2014/main" val="3600553672"/>
                    </a:ext>
                  </a:extLst>
                </a:gridCol>
                <a:gridCol w="1743540">
                  <a:extLst>
                    <a:ext uri="{9D8B030D-6E8A-4147-A177-3AD203B41FA5}">
                      <a16:colId xmlns:a16="http://schemas.microsoft.com/office/drawing/2014/main" val="1348754854"/>
                    </a:ext>
                  </a:extLst>
                </a:gridCol>
                <a:gridCol w="1743540">
                  <a:extLst>
                    <a:ext uri="{9D8B030D-6E8A-4147-A177-3AD203B41FA5}">
                      <a16:colId xmlns:a16="http://schemas.microsoft.com/office/drawing/2014/main" val="2481556895"/>
                    </a:ext>
                  </a:extLst>
                </a:gridCol>
              </a:tblGrid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Parameters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BPM-1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BPM-2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3525926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Stripline Opening Angle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36.12</a:t>
                      </a:r>
                      <a:r>
                        <a:rPr lang="en-US" sz="1200" b="1" baseline="30000" dirty="0">
                          <a:effectLst/>
                        </a:rPr>
                        <a:t>o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25.3</a:t>
                      </a:r>
                      <a:r>
                        <a:rPr lang="en-US" sz="1200" b="1" baseline="30000">
                          <a:effectLst/>
                        </a:rPr>
                        <a:t>o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326538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Stripline</a:t>
                      </a:r>
                      <a:r>
                        <a:rPr lang="en-US" sz="1200" dirty="0">
                          <a:effectLst/>
                        </a:rPr>
                        <a:t> Width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15.5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21.0 [mm]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8963047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Stripline</a:t>
                      </a:r>
                      <a:r>
                        <a:rPr lang="en-US" sz="1200" dirty="0">
                          <a:effectLst/>
                        </a:rPr>
                        <a:t> Length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146.0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172.0 [mm]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8753578"/>
                  </a:ext>
                </a:extLst>
              </a:tr>
              <a:tr h="2497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Stripline</a:t>
                      </a:r>
                      <a:r>
                        <a:rPr lang="en-US" sz="1200" dirty="0">
                          <a:effectLst/>
                        </a:rPr>
                        <a:t> Vertical Gap to Vacuum Duct [</a:t>
                      </a:r>
                      <a:r>
                        <a:rPr lang="en-US" sz="1200" dirty="0" err="1">
                          <a:effectLst/>
                        </a:rPr>
                        <a:t>g</a:t>
                      </a:r>
                      <a:r>
                        <a:rPr lang="en-US" sz="1200" baseline="-25000" dirty="0" err="1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6.1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7.0 [mm]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311225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Stripline</a:t>
                      </a:r>
                      <a:r>
                        <a:rPr lang="en-US" sz="1200" dirty="0">
                          <a:effectLst/>
                        </a:rPr>
                        <a:t> Horizontal Gap to Vacuum Duct [</a:t>
                      </a:r>
                      <a:r>
                        <a:rPr lang="en-US" sz="1200" dirty="0" err="1">
                          <a:effectLst/>
                        </a:rPr>
                        <a:t>g</a:t>
                      </a:r>
                      <a:r>
                        <a:rPr lang="en-US" sz="1200" baseline="-25000" dirty="0" err="1">
                          <a:effectLst/>
                        </a:rPr>
                        <a:t>w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4.08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8.35 [mm]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1246452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Stripline</a:t>
                      </a:r>
                      <a:r>
                        <a:rPr lang="en-US" sz="1200" dirty="0">
                          <a:effectLst/>
                        </a:rPr>
                        <a:t> width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2.0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2.0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793199"/>
                  </a:ext>
                </a:extLst>
              </a:tr>
              <a:tr h="2031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Inner Diameter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50.0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96.0 [mm]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741092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B66034DC-581E-EA5E-4636-F69E8E563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8" t="8427" r="29542" b="2775"/>
          <a:stretch/>
        </p:blipFill>
        <p:spPr>
          <a:xfrm>
            <a:off x="9435" y="2869932"/>
            <a:ext cx="3720517" cy="3550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CB2675-948E-1EEC-9821-2E1B2AF9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47" t="6269" r="32706" b="4214"/>
          <a:stretch/>
        </p:blipFill>
        <p:spPr>
          <a:xfrm>
            <a:off x="5372102" y="2780865"/>
            <a:ext cx="3762463" cy="36534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A6B9A6D-1FEE-1AAE-9CA9-8E9137F69D27}"/>
              </a:ext>
            </a:extLst>
          </p:cNvPr>
          <p:cNvSpPr txBox="1"/>
          <p:nvPr/>
        </p:nvSpPr>
        <p:spPr>
          <a:xfrm>
            <a:off x="54872" y="288152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BPM-1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8E512-E304-EED0-0B97-6F178CCC3DA6}"/>
              </a:ext>
            </a:extLst>
          </p:cNvPr>
          <p:cNvSpPr txBox="1"/>
          <p:nvPr/>
        </p:nvSpPr>
        <p:spPr>
          <a:xfrm>
            <a:off x="8210371" y="2722261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BPM-2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CE37FA-2430-519D-A580-1A31C9997DC2}"/>
              </a:ext>
            </a:extLst>
          </p:cNvPr>
          <p:cNvSpPr txBox="1"/>
          <p:nvPr/>
        </p:nvSpPr>
        <p:spPr>
          <a:xfrm>
            <a:off x="3319593" y="4920682"/>
            <a:ext cx="2532804" cy="1332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BPMs are</a:t>
            </a:r>
            <a:r>
              <a:rPr 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off-center from </a:t>
            </a:r>
            <a:r>
              <a:rPr lang="en-US" sz="1400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poles of Quad; for convenient  connection of cable to feedthrough.</a:t>
            </a:r>
            <a:endParaRPr lang="en-US" sz="1400" b="1" dirty="0">
              <a:solidFill>
                <a:schemeClr val="accent6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accent6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BB9912-305D-9EB5-1E00-8A92889992AC}"/>
              </a:ext>
            </a:extLst>
          </p:cNvPr>
          <p:cNvCxnSpPr>
            <a:cxnSpLocks/>
          </p:cNvCxnSpPr>
          <p:nvPr/>
        </p:nvCxnSpPr>
        <p:spPr>
          <a:xfrm flipH="1" flipV="1">
            <a:off x="2017552" y="3951215"/>
            <a:ext cx="2475625" cy="849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C28BEB5-0780-3232-0C2D-FD201B55C6AD}"/>
              </a:ext>
            </a:extLst>
          </p:cNvPr>
          <p:cNvCxnSpPr>
            <a:cxnSpLocks/>
          </p:cNvCxnSpPr>
          <p:nvPr/>
        </p:nvCxnSpPr>
        <p:spPr>
          <a:xfrm flipV="1">
            <a:off x="4493177" y="3657600"/>
            <a:ext cx="2054430" cy="114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642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4A76-A058-E782-EA4E-B9961911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6760"/>
          </a:xfrm>
        </p:spPr>
        <p:txBody>
          <a:bodyPr/>
          <a:lstStyle/>
          <a:p>
            <a:pPr algn="ctr"/>
            <a:r>
              <a:rPr lang="en-US" b="1" dirty="0"/>
              <a:t>6. Cable and Readout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B2DD0-C03B-913D-FDC6-2CFD69CB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317B-0FC3-E75A-984C-3FC62047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6967B-BFB4-2D25-2DF6-D355DB9A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BE28C-C1F0-0444-5562-8161B128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04" y="4372861"/>
            <a:ext cx="5283606" cy="2112742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8F5E9C5A-C204-6000-AAF8-0F61F5C4A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202572"/>
              </p:ext>
            </p:extLst>
          </p:nvPr>
        </p:nvGraphicFramePr>
        <p:xfrm>
          <a:off x="49967" y="3565868"/>
          <a:ext cx="3532447" cy="2819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5730">
                  <a:extLst>
                    <a:ext uri="{9D8B030D-6E8A-4147-A177-3AD203B41FA5}">
                      <a16:colId xmlns:a16="http://schemas.microsoft.com/office/drawing/2014/main" val="3642311180"/>
                    </a:ext>
                  </a:extLst>
                </a:gridCol>
                <a:gridCol w="1716717">
                  <a:extLst>
                    <a:ext uri="{9D8B030D-6E8A-4147-A177-3AD203B41FA5}">
                      <a16:colId xmlns:a16="http://schemas.microsoft.com/office/drawing/2014/main" val="34678644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Parameter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Values, CSNS-II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98351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RF 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324/648 [MHz]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4266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Trigger Repetition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100 Hz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64398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Meas.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+/- 180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16816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Position Accuracy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100 [µm]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5358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Position 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20 [µm]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98763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accuracy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1 degree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29552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resolution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0.2 degree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43474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Meas.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R/2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95733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 Signal 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324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63747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5D63D02-073E-4BDF-1816-4D24D7A6B1F9}"/>
              </a:ext>
            </a:extLst>
          </p:cNvPr>
          <p:cNvSpPr txBox="1"/>
          <p:nvPr/>
        </p:nvSpPr>
        <p:spPr>
          <a:xfrm>
            <a:off x="3671437" y="3340615"/>
            <a:ext cx="5422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Based on LIBERA BPM electronics good performance and requirement of position and phase resolution same system will be used for the CSNS-II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A8E32224-0212-FD1A-90C2-091201FA5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195814"/>
              </p:ext>
            </p:extLst>
          </p:nvPr>
        </p:nvGraphicFramePr>
        <p:xfrm>
          <a:off x="4750532" y="712656"/>
          <a:ext cx="4254478" cy="2255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86865">
                  <a:extLst>
                    <a:ext uri="{9D8B030D-6E8A-4147-A177-3AD203B41FA5}">
                      <a16:colId xmlns:a16="http://schemas.microsoft.com/office/drawing/2014/main" val="3642311180"/>
                    </a:ext>
                  </a:extLst>
                </a:gridCol>
                <a:gridCol w="2067613">
                  <a:extLst>
                    <a:ext uri="{9D8B030D-6E8A-4147-A177-3AD203B41FA5}">
                      <a16:colId xmlns:a16="http://schemas.microsoft.com/office/drawing/2014/main" val="34678644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Cable Parameters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Values,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98351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Inner Conductor (Copper)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2.74 [mm]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4266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Dielectric (foam PE)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7.24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64398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Char. Impedance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50 Ohm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16816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Operating Frequency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DC – 3 GHz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5358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Voltage withstanding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2500 [V]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98763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Capacitance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23.9 [pF/m]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2955248"/>
                  </a:ext>
                </a:extLst>
              </a:tr>
              <a:tr h="137821">
                <a:tc>
                  <a:txBody>
                    <a:bodyPr/>
                    <a:lstStyle/>
                    <a:p>
                      <a:r>
                        <a:rPr lang="en-US" sz="1400" b="1" dirty="0"/>
                        <a:t>Cable Att.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13.7 dB/100 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43474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B288899-882D-09D4-C5D8-B174AA22F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74" y="4188244"/>
            <a:ext cx="1757251" cy="787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789D99-B103-6E3A-2A3B-EB5D3D7E78B2}"/>
              </a:ext>
            </a:extLst>
          </p:cNvPr>
          <p:cNvSpPr txBox="1"/>
          <p:nvPr/>
        </p:nvSpPr>
        <p:spPr>
          <a:xfrm>
            <a:off x="23070" y="526555"/>
            <a:ext cx="4611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i="0" u="none" strike="noStrike" baseline="0" dirty="0">
                <a:solidFill>
                  <a:schemeClr val="accent6"/>
                </a:solidFill>
              </a:rPr>
              <a:t>The connectors of the BPM pick-ups are SMA type in order to fit inside the quadrupole yoke gaps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i="0" u="none" strike="noStrike" baseline="0" dirty="0">
                <a:solidFill>
                  <a:schemeClr val="accent6"/>
                </a:solidFill>
              </a:rPr>
              <a:t>The cables to the electronics are low attenuation, with relative large diameters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LMR-400 cable satisfies our requirements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BA0738-B011-10AB-A2F4-63D6959D6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127"/>
          <a:stretch/>
        </p:blipFill>
        <p:spPr>
          <a:xfrm>
            <a:off x="400652" y="2235349"/>
            <a:ext cx="1449121" cy="1276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FE236-6390-9232-B080-A6F8FDBCB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3" t="85186" r="9247" b="8504"/>
          <a:stretch/>
        </p:blipFill>
        <p:spPr>
          <a:xfrm rot="1077358">
            <a:off x="1910591" y="2622409"/>
            <a:ext cx="2593431" cy="2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D255-86DC-7872-4EE8-C610D94B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6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7.1 Preparation for Beam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B0202-189E-F72E-90DD-03036EDF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F515-891F-12AC-CB61-22469260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083B-6FD1-A63B-CF57-51D3D830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3E1F6-7F2F-F13A-71F8-FC5A48175575}"/>
              </a:ext>
            </a:extLst>
          </p:cNvPr>
          <p:cNvSpPr txBox="1"/>
          <p:nvPr/>
        </p:nvSpPr>
        <p:spPr>
          <a:xfrm>
            <a:off x="0" y="50506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6"/>
                </a:solidFill>
              </a:rPr>
              <a:t>Motivation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Thousands of consecutive bunches exist in a single beam pulse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The head and tail of induced signal of one bunch could overlap with the ones from adjacent bunches,</a:t>
            </a: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 Bunch by bunch position and phase measurement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2CF39-9E81-C7A6-2404-0AEA29E47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6" y="3844349"/>
            <a:ext cx="4587760" cy="2578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1F60C3-9963-3736-653E-C776D9DE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237" y="2249974"/>
            <a:ext cx="4279763" cy="41029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9E386F-9FE2-1D73-0EBE-D287F2887734}"/>
              </a:ext>
            </a:extLst>
          </p:cNvPr>
          <p:cNvSpPr txBox="1"/>
          <p:nvPr/>
        </p:nvSpPr>
        <p:spPr>
          <a:xfrm>
            <a:off x="5126182" y="224307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D6294-94E6-F832-7624-779C51374EAA}"/>
              </a:ext>
            </a:extLst>
          </p:cNvPr>
          <p:cNvSpPr txBox="1"/>
          <p:nvPr/>
        </p:nvSpPr>
        <p:spPr>
          <a:xfrm>
            <a:off x="7292109" y="226821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F9FC2-7670-0B29-9E62-53C435067883}"/>
              </a:ext>
            </a:extLst>
          </p:cNvPr>
          <p:cNvSpPr txBox="1"/>
          <p:nvPr/>
        </p:nvSpPr>
        <p:spPr>
          <a:xfrm>
            <a:off x="5118220" y="499624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C2751-DCFB-F2EA-B79C-E332BDEF0010}"/>
              </a:ext>
            </a:extLst>
          </p:cNvPr>
          <p:cNvSpPr txBox="1"/>
          <p:nvPr/>
        </p:nvSpPr>
        <p:spPr>
          <a:xfrm>
            <a:off x="7292109" y="362497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04D84B-2DF0-332D-89B5-4478B69CDE86}"/>
              </a:ext>
            </a:extLst>
          </p:cNvPr>
          <p:cNvSpPr txBox="1"/>
          <p:nvPr/>
        </p:nvSpPr>
        <p:spPr>
          <a:xfrm>
            <a:off x="5118220" y="36395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F7A4DD-1068-6398-27E2-0AFA571B2E89}"/>
              </a:ext>
            </a:extLst>
          </p:cNvPr>
          <p:cNvSpPr txBox="1"/>
          <p:nvPr/>
        </p:nvSpPr>
        <p:spPr>
          <a:xfrm>
            <a:off x="7292109" y="4996245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23E72-1D05-D0D3-D102-4C330CC5C98E}"/>
              </a:ext>
            </a:extLst>
          </p:cNvPr>
          <p:cNvSpPr txBox="1"/>
          <p:nvPr/>
        </p:nvSpPr>
        <p:spPr>
          <a:xfrm>
            <a:off x="-41945" y="1912563"/>
            <a:ext cx="5970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However, for CSNS-II LRBT the dia. of beam duct is 70 mm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Only BPM of 96 mm dia. could be tested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taper structure will used to avoid signal deform.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055804-A0D1-BF16-EB9A-3D1684DAC585}"/>
              </a:ext>
            </a:extLst>
          </p:cNvPr>
          <p:cNvSpPr txBox="1"/>
          <p:nvPr/>
        </p:nvSpPr>
        <p:spPr>
          <a:xfrm>
            <a:off x="25919" y="2887802"/>
            <a:ext cx="471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Different </a:t>
            </a:r>
            <a:r>
              <a:rPr lang="en-US" altLang="zh-CN" b="1" u="sng" dirty="0">
                <a:solidFill>
                  <a:srgbClr val="FF0000"/>
                </a:solidFill>
              </a:rPr>
              <a:t>taper</a:t>
            </a:r>
            <a:r>
              <a:rPr lang="zh-CN" alt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chemeClr val="accent6"/>
                </a:solidFill>
              </a:rPr>
              <a:t>structures in sim. in CST  to observe signal deformation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44447-BBD7-FF3C-55AB-E822D543F4FD}"/>
              </a:ext>
            </a:extLst>
          </p:cNvPr>
          <p:cNvSpPr txBox="1"/>
          <p:nvPr/>
        </p:nvSpPr>
        <p:spPr>
          <a:xfrm>
            <a:off x="1492551" y="1625053"/>
            <a:ext cx="25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Challenges for beam test</a:t>
            </a:r>
          </a:p>
        </p:txBody>
      </p:sp>
    </p:spTree>
    <p:extLst>
      <p:ext uri="{BB962C8B-B14F-4D97-AF65-F5344CB8AC3E}">
        <p14:creationId xmlns:p14="http://schemas.microsoft.com/office/powerpoint/2010/main" val="406403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D255-86DC-7872-4EE8-C610D94B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6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7.2 Preparation for Beam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B0202-189E-F72E-90DD-03036EDF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F515-891F-12AC-CB61-22469260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083B-6FD1-A63B-CF57-51D3D830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870FB4-AB99-11E4-A8E8-4A9B73A0641C}"/>
              </a:ext>
            </a:extLst>
          </p:cNvPr>
          <p:cNvCxnSpPr/>
          <p:nvPr/>
        </p:nvCxnSpPr>
        <p:spPr>
          <a:xfrm>
            <a:off x="6526634" y="2848063"/>
            <a:ext cx="0" cy="687897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57167-93F9-14DF-BDDD-1793A5D61E3F}"/>
              </a:ext>
            </a:extLst>
          </p:cNvPr>
          <p:cNvCxnSpPr/>
          <p:nvPr/>
        </p:nvCxnSpPr>
        <p:spPr>
          <a:xfrm>
            <a:off x="7819937" y="2848063"/>
            <a:ext cx="0" cy="687897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C3B974-FB2A-D70C-CDDE-7FBE01F41A68}"/>
              </a:ext>
            </a:extLst>
          </p:cNvPr>
          <p:cNvCxnSpPr/>
          <p:nvPr/>
        </p:nvCxnSpPr>
        <p:spPr>
          <a:xfrm>
            <a:off x="6526634" y="3535960"/>
            <a:ext cx="12933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9A8C29-AA45-E1D7-2332-DDF8AD9E14CC}"/>
              </a:ext>
            </a:extLst>
          </p:cNvPr>
          <p:cNvCxnSpPr>
            <a:cxnSpLocks/>
          </p:cNvCxnSpPr>
          <p:nvPr/>
        </p:nvCxnSpPr>
        <p:spPr>
          <a:xfrm flipH="1">
            <a:off x="6811860" y="3555977"/>
            <a:ext cx="431194" cy="66788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2460F1-8DF7-F28B-442D-922C3FDCB591}"/>
              </a:ext>
            </a:extLst>
          </p:cNvPr>
          <p:cNvCxnSpPr/>
          <p:nvPr/>
        </p:nvCxnSpPr>
        <p:spPr>
          <a:xfrm>
            <a:off x="5735273" y="4263006"/>
            <a:ext cx="0" cy="687897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44B6A-2D90-8D77-9DE7-11513934F321}"/>
              </a:ext>
            </a:extLst>
          </p:cNvPr>
          <p:cNvCxnSpPr>
            <a:cxnSpLocks/>
          </p:cNvCxnSpPr>
          <p:nvPr/>
        </p:nvCxnSpPr>
        <p:spPr>
          <a:xfrm>
            <a:off x="7951365" y="4205797"/>
            <a:ext cx="0" cy="657022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55B42-4617-C877-77C3-F08459CAC9E7}"/>
              </a:ext>
            </a:extLst>
          </p:cNvPr>
          <p:cNvCxnSpPr>
            <a:cxnSpLocks/>
          </p:cNvCxnSpPr>
          <p:nvPr/>
        </p:nvCxnSpPr>
        <p:spPr>
          <a:xfrm flipV="1">
            <a:off x="5735273" y="4205797"/>
            <a:ext cx="2216092" cy="628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E0645C1-9919-3647-E740-0600421C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9" t="3802" r="27017" b="2261"/>
          <a:stretch/>
        </p:blipFill>
        <p:spPr>
          <a:xfrm>
            <a:off x="0" y="596853"/>
            <a:ext cx="7659686" cy="5878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1F2C3-04C1-2A18-B380-344603BD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70" y="2979758"/>
            <a:ext cx="5386791" cy="1283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6B966-97FC-24D1-185E-1E946A22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4907" b="23379"/>
          <a:stretch/>
        </p:blipFill>
        <p:spPr>
          <a:xfrm>
            <a:off x="3723655" y="4255543"/>
            <a:ext cx="5386789" cy="2213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E3E1F6-7F2F-F13A-71F8-FC5A48175575}"/>
              </a:ext>
            </a:extLst>
          </p:cNvPr>
          <p:cNvSpPr txBox="1"/>
          <p:nvPr/>
        </p:nvSpPr>
        <p:spPr>
          <a:xfrm>
            <a:off x="3843014" y="2560369"/>
            <a:ext cx="514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6"/>
                </a:solidFill>
              </a:rPr>
              <a:t>Possible location for the beam tests downstream of WS01.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51A8D6-F087-CE08-A7E4-1F8D047B3E0F}"/>
              </a:ext>
            </a:extLst>
          </p:cNvPr>
          <p:cNvSpPr txBox="1"/>
          <p:nvPr/>
        </p:nvSpPr>
        <p:spPr>
          <a:xfrm>
            <a:off x="1612296" y="75595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BPM-2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DDF14-171F-B8F3-5635-6005D87A145C}"/>
              </a:ext>
            </a:extLst>
          </p:cNvPr>
          <p:cNvSpPr txBox="1"/>
          <p:nvPr/>
        </p:nvSpPr>
        <p:spPr>
          <a:xfrm>
            <a:off x="577759" y="1067193"/>
            <a:ext cx="54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Taper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68BAA8-CDF5-2FDB-0E0B-7427F61828FA}"/>
              </a:ext>
            </a:extLst>
          </p:cNvPr>
          <p:cNvCxnSpPr>
            <a:cxnSpLocks/>
            <a:endCxn id="26" idx="2"/>
          </p:cNvCxnSpPr>
          <p:nvPr/>
        </p:nvCxnSpPr>
        <p:spPr>
          <a:xfrm flipH="1" flipV="1">
            <a:off x="1954698" y="1063730"/>
            <a:ext cx="110312" cy="1270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EB2729-F0B5-761A-2052-32B9CAE6BDFF}"/>
              </a:ext>
            </a:extLst>
          </p:cNvPr>
          <p:cNvCxnSpPr>
            <a:cxnSpLocks/>
          </p:cNvCxnSpPr>
          <p:nvPr/>
        </p:nvCxnSpPr>
        <p:spPr>
          <a:xfrm flipH="1" flipV="1">
            <a:off x="852492" y="1291098"/>
            <a:ext cx="176514" cy="2124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0AFA165-5130-D3EC-D697-9FCC0E16813B}"/>
              </a:ext>
            </a:extLst>
          </p:cNvPr>
          <p:cNvSpPr txBox="1"/>
          <p:nvPr/>
        </p:nvSpPr>
        <p:spPr>
          <a:xfrm>
            <a:off x="3078682" y="709875"/>
            <a:ext cx="592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Taper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4E91DC-4EAF-DBC9-6A7E-D76DE2C17158}"/>
              </a:ext>
            </a:extLst>
          </p:cNvPr>
          <p:cNvCxnSpPr>
            <a:cxnSpLocks/>
          </p:cNvCxnSpPr>
          <p:nvPr/>
        </p:nvCxnSpPr>
        <p:spPr>
          <a:xfrm flipH="1" flipV="1">
            <a:off x="3374789" y="950168"/>
            <a:ext cx="176514" cy="2124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6E2E88A-C156-4FC1-0317-4935D57750D3}"/>
              </a:ext>
            </a:extLst>
          </p:cNvPr>
          <p:cNvSpPr txBox="1"/>
          <p:nvPr/>
        </p:nvSpPr>
        <p:spPr>
          <a:xfrm rot="21129823">
            <a:off x="77082" y="2227140"/>
            <a:ext cx="1008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KF-Flange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183F7B-33CC-D536-D59E-F17DFB5B02B4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10210" y="1902883"/>
            <a:ext cx="247809" cy="3258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B7566EA-45D8-B14C-EA0E-391686AA15B9}"/>
              </a:ext>
            </a:extLst>
          </p:cNvPr>
          <p:cNvSpPr txBox="1"/>
          <p:nvPr/>
        </p:nvSpPr>
        <p:spPr>
          <a:xfrm rot="21066442">
            <a:off x="2971933" y="1811678"/>
            <a:ext cx="1004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CF-Flange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FE2786-3EDD-F394-7CA4-212827B43392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68241" y="1600926"/>
            <a:ext cx="179939" cy="2127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F12186-518E-EDDD-ECB8-D1BDD580CA0B}"/>
              </a:ext>
            </a:extLst>
          </p:cNvPr>
          <p:cNvCxnSpPr>
            <a:cxnSpLocks/>
          </p:cNvCxnSpPr>
          <p:nvPr/>
        </p:nvCxnSpPr>
        <p:spPr>
          <a:xfrm>
            <a:off x="4985188" y="1295316"/>
            <a:ext cx="206106" cy="2107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B35B221-D0AA-0F58-77A0-1F0D5ED82DD6}"/>
              </a:ext>
            </a:extLst>
          </p:cNvPr>
          <p:cNvSpPr txBox="1"/>
          <p:nvPr/>
        </p:nvSpPr>
        <p:spPr>
          <a:xfrm rot="21136411">
            <a:off x="4267543" y="1458366"/>
            <a:ext cx="2029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Vacuum Duct: Only Drift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938FF8-87E7-D6BC-E9A1-9014F0DDB250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7283241" y="1020825"/>
            <a:ext cx="57359" cy="1328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F025040-1823-968D-C688-D2B31DAA6EF6}"/>
              </a:ext>
            </a:extLst>
          </p:cNvPr>
          <p:cNvSpPr txBox="1"/>
          <p:nvPr/>
        </p:nvSpPr>
        <p:spPr>
          <a:xfrm rot="21122029">
            <a:off x="6926106" y="1152405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6"/>
                </a:solidFill>
              </a:rPr>
              <a:t>KF-Flange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4A01EA-99BE-2114-2DF2-ABD45718786D}"/>
              </a:ext>
            </a:extLst>
          </p:cNvPr>
          <p:cNvSpPr txBox="1"/>
          <p:nvPr/>
        </p:nvSpPr>
        <p:spPr>
          <a:xfrm>
            <a:off x="0" y="3129119"/>
            <a:ext cx="1675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Support Structure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for BPM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97A99D7-9F92-BF2E-950F-3E7B901F528E}"/>
              </a:ext>
            </a:extLst>
          </p:cNvPr>
          <p:cNvCxnSpPr>
            <a:cxnSpLocks/>
          </p:cNvCxnSpPr>
          <p:nvPr/>
        </p:nvCxnSpPr>
        <p:spPr>
          <a:xfrm>
            <a:off x="19560" y="742333"/>
            <a:ext cx="271090" cy="1554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76A3C5-0234-525F-D667-A2CE97EE5EBB}"/>
              </a:ext>
            </a:extLst>
          </p:cNvPr>
          <p:cNvCxnSpPr>
            <a:cxnSpLocks/>
          </p:cNvCxnSpPr>
          <p:nvPr/>
        </p:nvCxnSpPr>
        <p:spPr>
          <a:xfrm>
            <a:off x="3778378" y="469783"/>
            <a:ext cx="276780" cy="1331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E415AA8-DA4C-AD6D-690F-E99586BC209E}"/>
              </a:ext>
            </a:extLst>
          </p:cNvPr>
          <p:cNvCxnSpPr>
            <a:cxnSpLocks/>
          </p:cNvCxnSpPr>
          <p:nvPr/>
        </p:nvCxnSpPr>
        <p:spPr>
          <a:xfrm flipV="1">
            <a:off x="66428" y="538851"/>
            <a:ext cx="3711950" cy="4570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BA33D57-8559-A7D5-8B79-F9A7551DB09D}"/>
              </a:ext>
            </a:extLst>
          </p:cNvPr>
          <p:cNvSpPr txBox="1"/>
          <p:nvPr/>
        </p:nvSpPr>
        <p:spPr>
          <a:xfrm rot="21213335">
            <a:off x="674246" y="49121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1269 mm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AC1914D-B762-288E-87B0-7EB2081F7585}"/>
              </a:ext>
            </a:extLst>
          </p:cNvPr>
          <p:cNvCxnSpPr>
            <a:cxnSpLocks/>
          </p:cNvCxnSpPr>
          <p:nvPr/>
        </p:nvCxnSpPr>
        <p:spPr>
          <a:xfrm>
            <a:off x="2891604" y="2918481"/>
            <a:ext cx="3512861" cy="20324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091529C4-0DB8-03AE-438D-3CFEFC964605}"/>
              </a:ext>
            </a:extLst>
          </p:cNvPr>
          <p:cNvSpPr txBox="1"/>
          <p:nvPr/>
        </p:nvSpPr>
        <p:spPr>
          <a:xfrm>
            <a:off x="3843014" y="1838553"/>
            <a:ext cx="5274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Taper structures are added in downstream and upstream direction to avoid signal deformation due to abrupt change of beam duct diameter.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A12DD7-5676-D317-7E89-C81B3E325078}"/>
              </a:ext>
            </a:extLst>
          </p:cNvPr>
          <p:cNvSpPr/>
          <p:nvPr/>
        </p:nvSpPr>
        <p:spPr>
          <a:xfrm>
            <a:off x="6665976" y="3282696"/>
            <a:ext cx="617265" cy="71323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655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D255-86DC-7872-4EE8-C610D94B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69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8.1 Cost, </a:t>
            </a:r>
            <a:r>
              <a:rPr lang="en-US" sz="4400" b="1" dirty="0"/>
              <a:t>Schedule and Responsibilities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B0202-189E-F72E-90DD-03036EDF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F515-891F-12AC-CB61-22469260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B083B-6FD1-A63B-CF57-51D3D830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3E1F6-7F2F-F13A-71F8-FC5A48175575}"/>
              </a:ext>
            </a:extLst>
          </p:cNvPr>
          <p:cNvSpPr txBox="1"/>
          <p:nvPr/>
        </p:nvSpPr>
        <p:spPr>
          <a:xfrm>
            <a:off x="0" y="472469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Responsibilities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M. A. Rehman and Renjun Yang; BPM Simulation/Design, Cold/Beam Test  </a:t>
            </a:r>
          </a:p>
          <a:p>
            <a:pPr marL="342900" indent="-342900">
              <a:buAutoNum type="arabicPeriod"/>
            </a:pPr>
            <a:r>
              <a:rPr lang="en-US" altLang="zh-CN" sz="2000" b="1" dirty="0">
                <a:solidFill>
                  <a:srgbClr val="FF0000"/>
                </a:solidFill>
              </a:rPr>
              <a:t>Xu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</a:rPr>
              <a:t>Zhihong</a:t>
            </a:r>
            <a:r>
              <a:rPr lang="en-US" sz="2000" b="1" dirty="0">
                <a:solidFill>
                  <a:srgbClr val="FF0000"/>
                </a:solidFill>
              </a:rPr>
              <a:t>; Readout Electronics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phase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measurement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altLang="zh-CN" sz="2000" b="1" dirty="0">
                <a:solidFill>
                  <a:srgbClr val="FF0000"/>
                </a:solidFill>
              </a:rPr>
              <a:t>Liu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Renhong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; Mechanical Drafts/Drawings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Peng Jun; Beam Optics/Parameters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E48ECE3-7B18-494D-BE62-A55232AC72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555201"/>
              </p:ext>
            </p:extLst>
          </p:nvPr>
        </p:nvGraphicFramePr>
        <p:xfrm>
          <a:off x="0" y="2509693"/>
          <a:ext cx="9144000" cy="212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F812D0-4396-183C-BD61-3B24B22A7564}"/>
              </a:ext>
            </a:extLst>
          </p:cNvPr>
          <p:cNvCxnSpPr>
            <a:cxnSpLocks/>
          </p:cNvCxnSpPr>
          <p:nvPr/>
        </p:nvCxnSpPr>
        <p:spPr>
          <a:xfrm flipV="1">
            <a:off x="7335333" y="4464420"/>
            <a:ext cx="223148" cy="191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1D3464-0638-A78C-63AD-3A912DB413EE}"/>
              </a:ext>
            </a:extLst>
          </p:cNvPr>
          <p:cNvSpPr txBox="1"/>
          <p:nvPr/>
        </p:nvSpPr>
        <p:spPr>
          <a:xfrm>
            <a:off x="6457474" y="4630593"/>
            <a:ext cx="1657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6"/>
                </a:solidFill>
              </a:rPr>
              <a:t>To be decided,</a:t>
            </a:r>
          </a:p>
          <a:p>
            <a:r>
              <a:rPr lang="en-US" sz="1100" b="1" dirty="0">
                <a:solidFill>
                  <a:schemeClr val="accent6"/>
                </a:solidFill>
              </a:rPr>
              <a:t>Depend up Acc. Schedule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C0AD81-E03F-B46B-A10F-01A68DFE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113" y="647700"/>
            <a:ext cx="3046389" cy="1954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A2EFFB-5569-E0AA-D105-EB56389140C9}"/>
              </a:ext>
            </a:extLst>
          </p:cNvPr>
          <p:cNvSpPr txBox="1"/>
          <p:nvPr/>
        </p:nvSpPr>
        <p:spPr>
          <a:xfrm>
            <a:off x="-1" y="647700"/>
            <a:ext cx="5677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The price of single BPM sensor is about 50,000 CNY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prototype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for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each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BPM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(~14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W)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The price of LMR-400 cable per 4 x 100 m about 20,000CNY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The price of LIBERA single pass H about 127,000 CNY [already existed at CSNS]</a:t>
            </a:r>
          </a:p>
        </p:txBody>
      </p:sp>
    </p:spTree>
    <p:extLst>
      <p:ext uri="{BB962C8B-B14F-4D97-AF65-F5344CB8AC3E}">
        <p14:creationId xmlns:p14="http://schemas.microsoft.com/office/powerpoint/2010/main" val="81645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E1AD-F995-3F85-AD3B-820B7C88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15350" cy="96401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9.1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D9846-A842-57B3-0674-80F533C13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4019"/>
            <a:ext cx="9144000" cy="5212944"/>
          </a:xfrm>
        </p:spPr>
        <p:txBody>
          <a:bodyPr>
            <a:normAutofit/>
          </a:bodyPr>
          <a:lstStyle/>
          <a:p>
            <a:r>
              <a:rPr lang="en-US" b="1" dirty="0"/>
              <a:t>Quad-BPM Assembly</a:t>
            </a:r>
          </a:p>
          <a:p>
            <a:pPr lvl="1"/>
            <a:r>
              <a:rPr lang="en-US" b="1" dirty="0"/>
              <a:t>BPM-Quad assembly electrical and mechanical design for spoke/Elliptical cavity region is done</a:t>
            </a:r>
          </a:p>
          <a:p>
            <a:pPr lvl="1"/>
            <a:r>
              <a:rPr lang="en-US" b="1" dirty="0"/>
              <a:t>Basic characteristics of BPM are determined with analytical formulas and numerical codes</a:t>
            </a:r>
          </a:p>
          <a:p>
            <a:pPr lvl="1"/>
            <a:r>
              <a:rPr lang="en-US" b="1" dirty="0"/>
              <a:t>Technical drawing are prepared, and first prototype will be prepared </a:t>
            </a:r>
          </a:p>
          <a:p>
            <a:pPr lvl="1"/>
            <a:r>
              <a:rPr lang="en-US" b="1" dirty="0"/>
              <a:t>Beam test of BPM is under discussion and schedule will be finalized soon</a:t>
            </a:r>
          </a:p>
          <a:p>
            <a:pPr lvl="1"/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9C55C-7104-B828-222D-4C15E26F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4D6C7-7E45-4409-0E0A-F7F20B5C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21849-B72D-7E7C-9D65-4F4AEC71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1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5F86-DC08-5964-73CB-DFFE3779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9A2B-48B6-4039-D811-E8590D67C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3D07F-3219-3ECB-DF57-8FCC7FFE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2A3-A9E9-4423-1B9E-A980AC28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2F3B3-0FFD-E392-F691-5DDAB91B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8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5080-A2EC-97D9-9565-5297E3B5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86"/>
            <a:ext cx="9137091" cy="79259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2.2 Position Analysis Spoke Cavity Region BPM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58FC-856A-21BA-A578-058D5531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CD72-4D9F-BDC7-9548-D668B2DC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8661-F3B1-7435-3B5E-50DC5DBD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F7DCBB-1ACD-2517-A9CF-CAD37FAFB035}"/>
              </a:ext>
            </a:extLst>
          </p:cNvPr>
          <p:cNvSpPr txBox="1"/>
          <p:nvPr/>
        </p:nvSpPr>
        <p:spPr>
          <a:xfrm>
            <a:off x="5833092" y="4943257"/>
            <a:ext cx="3308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Maximum error at R/2 with poly fit of order 4 is </a:t>
            </a:r>
            <a:r>
              <a:rPr lang="en-US" sz="1350" dirty="0">
                <a:solidFill>
                  <a:srgbClr val="FF0000"/>
                </a:solidFill>
              </a:rPr>
              <a:t>25 µm</a:t>
            </a:r>
            <a:r>
              <a:rPr lang="en-US" sz="135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0A616C-AB2B-3020-AC1D-C9B9EEBCE461}"/>
                  </a:ext>
                </a:extLst>
              </p:cNvPr>
              <p:cNvSpPr txBox="1"/>
              <p:nvPr/>
            </p:nvSpPr>
            <p:spPr>
              <a:xfrm>
                <a:off x="6202377" y="1137388"/>
                <a:ext cx="2934714" cy="251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𝑠𝑒𝑡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𝑠𝑖𝑚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𝑠𝑒𝑡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𝑠𝑖𝑚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0A616C-AB2B-3020-AC1D-C9B9EEBCE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77" y="1137388"/>
                <a:ext cx="2934714" cy="251607"/>
              </a:xfrm>
              <a:prstGeom prst="rect">
                <a:avLst/>
              </a:prstGeom>
              <a:blipFill>
                <a:blip r:embed="rId2"/>
                <a:stretch>
                  <a:fillRect l="-1037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3333974-25E3-A8E7-79BD-63DB7DD7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45" y="1527542"/>
            <a:ext cx="3101772" cy="298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A25C1B-0262-85DB-13D9-B5FF79300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1994187" cy="2243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CFFEC2-6926-4F3D-764D-C76BC18E0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20296"/>
            <a:ext cx="1951060" cy="19171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AABA4A-A0D5-0524-6E7D-5A0BBFCC4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187" y="1420297"/>
            <a:ext cx="1951060" cy="1917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EF0241-F2D3-55D6-E399-AE71EA2700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3429000"/>
            <a:ext cx="1887846" cy="2123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F0CFA9-3998-968F-F52E-5F1A1177D8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247" y="3429000"/>
            <a:ext cx="1887846" cy="2123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95FD79-DE03-2410-CC83-6630D2954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3055" y="1427236"/>
            <a:ext cx="1951061" cy="19171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69F36E3-70DB-9A8C-7DF9-6F8A34E7D75C}"/>
              </a:ext>
            </a:extLst>
          </p:cNvPr>
          <p:cNvSpPr txBox="1"/>
          <p:nvPr/>
        </p:nvSpPr>
        <p:spPr>
          <a:xfrm>
            <a:off x="5833093" y="4472170"/>
            <a:ext cx="3308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Accuracy: Difference between true value and measured values.</a:t>
            </a:r>
          </a:p>
        </p:txBody>
      </p:sp>
    </p:spTree>
    <p:extLst>
      <p:ext uri="{BB962C8B-B14F-4D97-AF65-F5344CB8AC3E}">
        <p14:creationId xmlns:p14="http://schemas.microsoft.com/office/powerpoint/2010/main" val="227277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5080-A2EC-97D9-9565-5297E3B5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9" y="0"/>
            <a:ext cx="9137092" cy="84347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2.3 Position Analysis Elliptical Cavity Region BPM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58FC-856A-21BA-A578-058D5531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CD72-4D9F-BDC7-9548-D668B2DC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8661-F3B1-7435-3B5E-50DC5DBD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EB353B-58E8-EA41-BAEA-F9B7762C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0944"/>
            <a:ext cx="1846370" cy="1813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F086DB-64B6-ED48-D8E4-B58E1F287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335" y="1456452"/>
            <a:ext cx="1846370" cy="1813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3EFDB1-D6E2-7B46-97B0-BFE1F6145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633" y="1643631"/>
            <a:ext cx="3122489" cy="3005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2CE7BF-E9F1-A878-FC51-7A1A6DCD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255" y="1480944"/>
            <a:ext cx="1846370" cy="18133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347773-D2DC-2913-6C5D-3CEE6934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262" y="3269798"/>
            <a:ext cx="2077115" cy="2333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2F5434-1C58-ADD6-8546-CC1D1647D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51" y="3294290"/>
            <a:ext cx="2057399" cy="23116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5E5360-C1F8-41CE-B93B-BEA59AC8C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294290"/>
            <a:ext cx="2057399" cy="2311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0A616C-AB2B-3020-AC1D-C9B9EEBCE461}"/>
                  </a:ext>
                </a:extLst>
              </p:cNvPr>
              <p:cNvSpPr txBox="1"/>
              <p:nvPr/>
            </p:nvSpPr>
            <p:spPr>
              <a:xfrm>
                <a:off x="6202377" y="1137388"/>
                <a:ext cx="2934714" cy="251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𝑠𝑒𝑡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𝑠𝑖𝑚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𝑠𝑒𝑡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𝑠𝑖𝑚</m:t>
                                  </m:r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sub>
                              </m:s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0A616C-AB2B-3020-AC1D-C9B9EEBCE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77" y="1137388"/>
                <a:ext cx="2934714" cy="251607"/>
              </a:xfrm>
              <a:prstGeom prst="rect">
                <a:avLst/>
              </a:prstGeom>
              <a:blipFill>
                <a:blip r:embed="rId9"/>
                <a:stretch>
                  <a:fillRect l="-1037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FFCF562-E6E1-5100-F8B7-8F44BF901DCF}"/>
              </a:ext>
            </a:extLst>
          </p:cNvPr>
          <p:cNvSpPr txBox="1"/>
          <p:nvPr/>
        </p:nvSpPr>
        <p:spPr>
          <a:xfrm>
            <a:off x="6349304" y="4943258"/>
            <a:ext cx="279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Maximum error at R/2 with poly fit of order 4 is </a:t>
            </a:r>
            <a:r>
              <a:rPr lang="en-US" sz="1350" dirty="0">
                <a:solidFill>
                  <a:srgbClr val="FF0000"/>
                </a:solidFill>
              </a:rPr>
              <a:t>50 µm</a:t>
            </a:r>
            <a:r>
              <a:rPr lang="en-US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85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409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0853"/>
            <a:ext cx="9144000" cy="5592022"/>
          </a:xfrm>
        </p:spPr>
        <p:txBody>
          <a:bodyPr>
            <a:no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Introduction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Requirements and Mechanical Constraints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Electromagnetic Design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Position Analysis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Mechanical Design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Cables/Readout Electronics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Preparation for Beam test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Cost, Schedule and Responsibilities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Summary</a:t>
            </a:r>
          </a:p>
          <a:p>
            <a:pPr lvl="1"/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37591" y="6492875"/>
            <a:ext cx="4260028" cy="365125"/>
          </a:xfrm>
        </p:spPr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8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4586-2E49-2911-1870-6A69391E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91154"/>
          </a:xfrm>
        </p:spPr>
        <p:txBody>
          <a:bodyPr/>
          <a:lstStyle/>
          <a:p>
            <a:pPr algn="ctr"/>
            <a:r>
              <a:rPr lang="en-US" b="1" dirty="0"/>
              <a:t>1.1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735C3-BC27-0448-9A19-E6BBAFFB3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0516"/>
            <a:ext cx="9144000" cy="20449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In CSNS-II, Superconducting Cavities (SC) will be installed to boost the LINAC energy from </a:t>
            </a:r>
            <a:r>
              <a:rPr lang="en-US" sz="1800" b="1" u="sng" dirty="0"/>
              <a:t>80 MeV to 300 MeV</a:t>
            </a:r>
            <a:r>
              <a:rPr lang="en-US" sz="18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The quadrupole magnets doublet will be placed between two cryomodules of SC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The strip-line type Beam Position Monitors (BPM) are planned to be installed in one of the quadrupole magnet doublets </a:t>
            </a:r>
            <a:r>
              <a:rPr lang="en-US" sz="1800" b="1" dirty="0">
                <a:solidFill>
                  <a:srgbClr val="FF0000"/>
                </a:solidFill>
              </a:rPr>
              <a:t>regarding a compact transfer line design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u="sng" dirty="0"/>
              <a:t>Ten</a:t>
            </a:r>
            <a:r>
              <a:rPr lang="en-US" sz="1800" b="1" dirty="0"/>
              <a:t> BPMs will be installed in the Spoke Cavity region and </a:t>
            </a:r>
            <a:r>
              <a:rPr lang="en-US" sz="1800" b="1" u="sng" dirty="0"/>
              <a:t>8</a:t>
            </a:r>
            <a:r>
              <a:rPr lang="en-US" sz="1800" b="1" dirty="0"/>
              <a:t> BPMs in Elliptical Cavity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13C19-1E86-E08A-C0A3-D848D0F0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54FF6-51F5-189C-8672-BDA41C31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6AB0A-AFBA-4022-3201-479DF199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84147-03BD-376A-138B-A514FCFCB6AE}"/>
              </a:ext>
            </a:extLst>
          </p:cNvPr>
          <p:cNvSpPr txBox="1"/>
          <p:nvPr/>
        </p:nvSpPr>
        <p:spPr>
          <a:xfrm>
            <a:off x="3138210" y="2697522"/>
            <a:ext cx="1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u="sng" dirty="0">
                <a:solidFill>
                  <a:srgbClr val="FF0000"/>
                </a:solidFill>
              </a:rPr>
              <a:t>10 BPMs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7B3887-CB36-9C4F-96E1-CE693931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534"/>
            <a:ext cx="9144000" cy="9779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BEA2A5-3ED6-A5D7-046A-A909535D8EE4}"/>
              </a:ext>
            </a:extLst>
          </p:cNvPr>
          <p:cNvSpPr txBox="1"/>
          <p:nvPr/>
        </p:nvSpPr>
        <p:spPr>
          <a:xfrm>
            <a:off x="4986867" y="2669097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Elliptical Cavity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19A62-B35C-A8B3-1EC8-7A4591B04C8C}"/>
              </a:ext>
            </a:extLst>
          </p:cNvPr>
          <p:cNvSpPr txBox="1"/>
          <p:nvPr/>
        </p:nvSpPr>
        <p:spPr>
          <a:xfrm>
            <a:off x="1139234" y="2687097"/>
            <a:ext cx="210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Spoke Cavity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9F74B-DDE1-E233-C614-E00ADC72E027}"/>
              </a:ext>
            </a:extLst>
          </p:cNvPr>
          <p:cNvSpPr txBox="1"/>
          <p:nvPr/>
        </p:nvSpPr>
        <p:spPr>
          <a:xfrm>
            <a:off x="7176810" y="2658937"/>
            <a:ext cx="105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8</a:t>
            </a:r>
            <a:r>
              <a:rPr lang="en-CH" u="sng" dirty="0">
                <a:solidFill>
                  <a:srgbClr val="FF0000"/>
                </a:solidFill>
              </a:rPr>
              <a:t> BPMs</a:t>
            </a:r>
          </a:p>
        </p:txBody>
      </p:sp>
      <p:cxnSp>
        <p:nvCxnSpPr>
          <p:cNvPr id="22" name="直接连接符 9">
            <a:extLst>
              <a:ext uri="{FF2B5EF4-FFF2-40B4-BE49-F238E27FC236}">
                <a16:creationId xmlns:a16="http://schemas.microsoft.com/office/drawing/2014/main" id="{97CCEB0C-D4EF-8402-F57B-A0E164A8AD3C}"/>
              </a:ext>
            </a:extLst>
          </p:cNvPr>
          <p:cNvCxnSpPr>
            <a:cxnSpLocks/>
          </p:cNvCxnSpPr>
          <p:nvPr/>
        </p:nvCxnSpPr>
        <p:spPr>
          <a:xfrm>
            <a:off x="4362538" y="2803788"/>
            <a:ext cx="0" cy="13338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9">
            <a:extLst>
              <a:ext uri="{FF2B5EF4-FFF2-40B4-BE49-F238E27FC236}">
                <a16:creationId xmlns:a16="http://schemas.microsoft.com/office/drawing/2014/main" id="{6D5D0A17-2071-DA5E-966E-2749CF7BF212}"/>
              </a:ext>
            </a:extLst>
          </p:cNvPr>
          <p:cNvCxnSpPr>
            <a:cxnSpLocks/>
          </p:cNvCxnSpPr>
          <p:nvPr/>
        </p:nvCxnSpPr>
        <p:spPr>
          <a:xfrm>
            <a:off x="9032410" y="2834548"/>
            <a:ext cx="0" cy="13338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CA4E338-BA8F-5EB1-31CE-6B5C119B443E}"/>
              </a:ext>
            </a:extLst>
          </p:cNvPr>
          <p:cNvSpPr txBox="1">
            <a:spLocks/>
          </p:cNvSpPr>
          <p:nvPr/>
        </p:nvSpPr>
        <p:spPr>
          <a:xfrm>
            <a:off x="0" y="4420085"/>
            <a:ext cx="9144000" cy="1461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The major function of the BPMs is the beam position and phase measurement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Time of Flight measurement will provide energy of the beams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/>
              <a:t>The </a:t>
            </a:r>
            <a:r>
              <a:rPr lang="en-US" sz="1800" b="1" u="sng" dirty="0"/>
              <a:t>shorted-type strip-line BPM </a:t>
            </a:r>
            <a:r>
              <a:rPr lang="en-US" sz="1800" b="1" dirty="0"/>
              <a:t>has been chosen for CSNS-II owing to its </a:t>
            </a:r>
            <a:r>
              <a:rPr lang="en-US" sz="1800" b="1" u="sng" dirty="0"/>
              <a:t>rigid structure</a:t>
            </a:r>
            <a:r>
              <a:rPr lang="en-US" sz="1800" b="1" dirty="0"/>
              <a:t> and high S/N ratio</a:t>
            </a:r>
          </a:p>
        </p:txBody>
      </p:sp>
      <p:cxnSp>
        <p:nvCxnSpPr>
          <p:cNvPr id="28" name="直接连接符 9">
            <a:extLst>
              <a:ext uri="{FF2B5EF4-FFF2-40B4-BE49-F238E27FC236}">
                <a16:creationId xmlns:a16="http://schemas.microsoft.com/office/drawing/2014/main" id="{D8A3331F-E79A-2027-1A06-50079A9D469A}"/>
              </a:ext>
            </a:extLst>
          </p:cNvPr>
          <p:cNvCxnSpPr>
            <a:cxnSpLocks/>
          </p:cNvCxnSpPr>
          <p:nvPr/>
        </p:nvCxnSpPr>
        <p:spPr>
          <a:xfrm>
            <a:off x="386284" y="2803788"/>
            <a:ext cx="0" cy="133384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3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A470-0105-6A68-1568-39A446F2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309"/>
            <a:ext cx="3640667" cy="638215"/>
          </a:xfrm>
        </p:spPr>
        <p:txBody>
          <a:bodyPr>
            <a:noAutofit/>
          </a:bodyPr>
          <a:lstStyle/>
          <a:p>
            <a:r>
              <a:rPr lang="en-US" sz="2400" b="1" u="sng" dirty="0"/>
              <a:t>What is Strip-line BPM?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634F6-6251-D7B3-CFF5-637124AB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B85C4-120D-DD9F-E757-285AED8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F64C2-A51D-4847-D234-BD1454E1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5F387-B6B0-8E23-D717-980510599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74" y="2799496"/>
            <a:ext cx="3928326" cy="1568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C2BCEA-08A0-8814-5C64-31957614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425" y="4429196"/>
            <a:ext cx="3958590" cy="1938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C4695-CD53-66DD-CF53-9AC7185F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421"/>
          <a:stretch/>
        </p:blipFill>
        <p:spPr>
          <a:xfrm>
            <a:off x="0" y="2688127"/>
            <a:ext cx="3284614" cy="3441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9E02C-CCDA-C9F7-2961-9E2EC765B213}"/>
              </a:ext>
            </a:extLst>
          </p:cNvPr>
          <p:cNvSpPr txBox="1"/>
          <p:nvPr/>
        </p:nvSpPr>
        <p:spPr>
          <a:xfrm>
            <a:off x="0" y="6106230"/>
            <a:ext cx="49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Picture from </a:t>
            </a:r>
          </a:p>
          <a:p>
            <a:r>
              <a:rPr lang="en-US" sz="900" b="1" dirty="0"/>
              <a:t>BPM Systems: A brief Introduction to Beam Position Monitoring by M. Wendt, Page#22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0EA5DF-DA63-D816-410D-0D15364EB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61" y="816769"/>
            <a:ext cx="3751454" cy="57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288208-7EE7-5CF6-2873-4E59E829C0CF}"/>
              </a:ext>
            </a:extLst>
          </p:cNvPr>
          <p:cNvSpPr txBox="1"/>
          <p:nvPr/>
        </p:nvSpPr>
        <p:spPr>
          <a:xfrm>
            <a:off x="6176164" y="2781203"/>
            <a:ext cx="1293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CST Simulation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533E9-005E-9911-F742-91230A8C33B1}"/>
              </a:ext>
            </a:extLst>
          </p:cNvPr>
          <p:cNvSpPr txBox="1"/>
          <p:nvPr/>
        </p:nvSpPr>
        <p:spPr>
          <a:xfrm>
            <a:off x="-24528" y="2044712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Strip-line BPM principle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3EE45-78CE-0340-F978-0A60B6C1A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834"/>
          <a:stretch/>
        </p:blipFill>
        <p:spPr>
          <a:xfrm>
            <a:off x="737446" y="2309549"/>
            <a:ext cx="1274590" cy="4017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DF55B7-3425-BF6C-DAA4-F4D6242CD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478" y="2219740"/>
            <a:ext cx="2727565" cy="48380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505192B-A40E-3A3F-3B4E-ED76A06DC117}"/>
              </a:ext>
            </a:extLst>
          </p:cNvPr>
          <p:cNvSpPr txBox="1"/>
          <p:nvPr/>
        </p:nvSpPr>
        <p:spPr>
          <a:xfrm>
            <a:off x="8147" y="954105"/>
            <a:ext cx="3276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1. When charged particle beam passes through the conductive beam pipe, an image current on the wall of vacuum chamber induce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0D7B9-89CB-2592-1320-67CC89F6A20B}"/>
              </a:ext>
            </a:extLst>
          </p:cNvPr>
          <p:cNvGrpSpPr/>
          <p:nvPr/>
        </p:nvGrpSpPr>
        <p:grpSpPr>
          <a:xfrm>
            <a:off x="3224195" y="799536"/>
            <a:ext cx="1870427" cy="1662109"/>
            <a:chOff x="561377" y="2004243"/>
            <a:chExt cx="2580786" cy="231167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4165C38-4E66-CB0E-2829-9B9E7C3B5957}"/>
                </a:ext>
              </a:extLst>
            </p:cNvPr>
            <p:cNvGrpSpPr/>
            <p:nvPr/>
          </p:nvGrpSpPr>
          <p:grpSpPr>
            <a:xfrm>
              <a:off x="561377" y="2173698"/>
              <a:ext cx="2580786" cy="2142217"/>
              <a:chOff x="564269" y="1990328"/>
              <a:chExt cx="2580786" cy="214221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FF47541-4980-3493-8060-1ECBCDBA4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4938" y="2035849"/>
                <a:ext cx="1988262" cy="1979465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EF2668E-ADB5-9B21-846B-DF5856B6C89A}"/>
                  </a:ext>
                </a:extLst>
              </p:cNvPr>
              <p:cNvSpPr/>
              <p:nvPr/>
            </p:nvSpPr>
            <p:spPr>
              <a:xfrm>
                <a:off x="1911351" y="2700575"/>
                <a:ext cx="113292" cy="114973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/>
                  <a:t>-</a:t>
                </a:r>
                <a:endParaRPr lang="en-US" sz="1350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A8ED6BB-5CEE-2947-DBC3-E6F14E9C7EEC}"/>
                  </a:ext>
                </a:extLst>
              </p:cNvPr>
              <p:cNvCxnSpPr/>
              <p:nvPr/>
            </p:nvCxnSpPr>
            <p:spPr>
              <a:xfrm>
                <a:off x="2582333" y="3025581"/>
                <a:ext cx="2899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1E787F4-FD93-4658-7DCA-6526B48E916E}"/>
                  </a:ext>
                </a:extLst>
              </p:cNvPr>
              <p:cNvCxnSpPr/>
              <p:nvPr/>
            </p:nvCxnSpPr>
            <p:spPr>
              <a:xfrm>
                <a:off x="2869142" y="3025581"/>
                <a:ext cx="0" cy="31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E353811-81BA-9B62-8458-574728AA9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7973" y="1990328"/>
                <a:ext cx="3867" cy="21422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42DED8D-8461-1487-8356-3ED7658BD8A3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 flipH="1" flipV="1">
                <a:off x="625821" y="3025581"/>
                <a:ext cx="2117379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4C750A7-A15E-0C71-923B-70F049B4AF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1583" y="2834217"/>
                <a:ext cx="810317" cy="1913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FC75305-F7B4-EF6B-67DA-F678DB7656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91583" y="3025581"/>
                <a:ext cx="803967" cy="249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8B0AB35-2A63-9FCF-AEB3-532CF5F9E722}"/>
                  </a:ext>
                </a:extLst>
              </p:cNvPr>
              <p:cNvCxnSpPr/>
              <p:nvPr/>
            </p:nvCxnSpPr>
            <p:spPr>
              <a:xfrm>
                <a:off x="625821" y="3025581"/>
                <a:ext cx="0" cy="31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B360B5-2C7A-24A6-3C6E-C9950B242458}"/>
                  </a:ext>
                </a:extLst>
              </p:cNvPr>
              <p:cNvSpPr txBox="1"/>
              <p:nvPr/>
            </p:nvSpPr>
            <p:spPr>
              <a:xfrm>
                <a:off x="2798379" y="2810137"/>
                <a:ext cx="3466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x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A253F36-1C6D-3AC5-5318-A076C40300E5}"/>
                  </a:ext>
                </a:extLst>
              </p:cNvPr>
              <p:cNvSpPr txBox="1"/>
              <p:nvPr/>
            </p:nvSpPr>
            <p:spPr>
              <a:xfrm>
                <a:off x="597401" y="2318036"/>
                <a:ext cx="645904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Elect.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72F550-7019-EEB6-D1BE-6DD363568819}"/>
                  </a:ext>
                </a:extLst>
              </p:cNvPr>
              <p:cNvSpPr txBox="1"/>
              <p:nvPr/>
            </p:nvSpPr>
            <p:spPr>
              <a:xfrm>
                <a:off x="1835491" y="2776147"/>
                <a:ext cx="321029" cy="2616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675" i="1" dirty="0"/>
                  <a:t>φ</a:t>
                </a:r>
                <a:endParaRPr lang="en-US" sz="675" i="1" dirty="0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0858D04-7F1E-EC87-F2C1-6D597B72D1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71600" y="2517775"/>
                <a:ext cx="323850" cy="5078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52267878-7A0D-069B-98B1-46CE0D970DB4}"/>
                  </a:ext>
                </a:extLst>
              </p:cNvPr>
              <p:cNvSpPr/>
              <p:nvPr/>
            </p:nvSpPr>
            <p:spPr>
              <a:xfrm>
                <a:off x="1401917" y="2840914"/>
                <a:ext cx="412757" cy="369332"/>
              </a:xfrm>
              <a:prstGeom prst="arc">
                <a:avLst>
                  <a:gd name="adj1" fmla="val 15616474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F8969AFB-43CC-5622-4C88-588310BB88F9}"/>
                  </a:ext>
                </a:extLst>
              </p:cNvPr>
              <p:cNvSpPr/>
              <p:nvPr/>
            </p:nvSpPr>
            <p:spPr>
              <a:xfrm>
                <a:off x="1518217" y="2840914"/>
                <a:ext cx="412757" cy="369332"/>
              </a:xfrm>
              <a:prstGeom prst="arc">
                <a:avLst>
                  <a:gd name="adj1" fmla="val 18604848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E24D7B5-7558-B15D-3C66-1C0F63714A0A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1691582" y="2798711"/>
                <a:ext cx="236360" cy="22687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47FF793-C3D8-1636-22E5-62704788A59B}"/>
                  </a:ext>
                </a:extLst>
              </p:cNvPr>
              <p:cNvSpPr txBox="1"/>
              <p:nvPr/>
            </p:nvSpPr>
            <p:spPr>
              <a:xfrm>
                <a:off x="1746730" y="2642467"/>
                <a:ext cx="299656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r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D0C1A0D-D7C4-2267-77FC-7ED709E48EE6}"/>
                  </a:ext>
                </a:extLst>
              </p:cNvPr>
              <p:cNvSpPr txBox="1"/>
              <p:nvPr/>
            </p:nvSpPr>
            <p:spPr>
              <a:xfrm>
                <a:off x="2004296" y="2796014"/>
                <a:ext cx="33385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900" dirty="0"/>
                  <a:t>α</a:t>
                </a:r>
                <a:endParaRPr lang="en-US" sz="900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9594FF6-ED73-B3F7-2EDE-5E4C813982C1}"/>
                  </a:ext>
                </a:extLst>
              </p:cNvPr>
              <p:cNvSpPr txBox="1"/>
              <p:nvPr/>
            </p:nvSpPr>
            <p:spPr>
              <a:xfrm>
                <a:off x="1479003" y="2625813"/>
                <a:ext cx="348813" cy="284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788" dirty="0"/>
                  <a:t>Φ</a:t>
                </a:r>
                <a:endParaRPr lang="en-US" sz="788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2287DF5-987D-8D3B-B4DB-195974BFC5DC}"/>
                  </a:ext>
                </a:extLst>
              </p:cNvPr>
              <p:cNvSpPr txBox="1"/>
              <p:nvPr/>
            </p:nvSpPr>
            <p:spPr>
              <a:xfrm>
                <a:off x="1398478" y="2402345"/>
                <a:ext cx="32957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R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AC48DA-B13E-92D4-BA1C-A469E0BE0DA7}"/>
                  </a:ext>
                </a:extLst>
              </p:cNvPr>
              <p:cNvSpPr txBox="1"/>
              <p:nvPr/>
            </p:nvSpPr>
            <p:spPr>
              <a:xfrm>
                <a:off x="1634025" y="2389383"/>
                <a:ext cx="368051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i="1" dirty="0" err="1"/>
                  <a:t>J</a:t>
                </a:r>
                <a:r>
                  <a:rPr lang="en-US" sz="900" i="1" baseline="-25000" dirty="0" err="1"/>
                  <a:t>w</a:t>
                </a:r>
                <a:endParaRPr lang="en-US" sz="900" i="1" baseline="-25000" dirty="0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61EAB0A-0805-0F90-7DA3-E98E0D94F8BA}"/>
                  </a:ext>
                </a:extLst>
              </p:cNvPr>
              <p:cNvCxnSpPr>
                <a:cxnSpLocks/>
                <a:stCxn id="46" idx="2"/>
              </p:cNvCxnSpPr>
              <p:nvPr/>
            </p:nvCxnSpPr>
            <p:spPr>
              <a:xfrm>
                <a:off x="920353" y="2656591"/>
                <a:ext cx="86336" cy="2272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F11B94C-DD6B-9C55-E3EE-FE1AA87299A4}"/>
                  </a:ext>
                </a:extLst>
              </p:cNvPr>
              <p:cNvSpPr txBox="1"/>
              <p:nvPr/>
            </p:nvSpPr>
            <p:spPr>
              <a:xfrm>
                <a:off x="1804579" y="2502360"/>
                <a:ext cx="4770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i="1" dirty="0" err="1"/>
                  <a:t>I</a:t>
                </a:r>
                <a:r>
                  <a:rPr lang="en-US" sz="750" i="1" baseline="-25000" dirty="0" err="1"/>
                  <a:t>beam</a:t>
                </a:r>
                <a:endParaRPr lang="en-US" sz="750" i="1" baseline="-250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61149F7-37BE-5C39-2D3C-A7CC1116B6B8}"/>
                  </a:ext>
                </a:extLst>
              </p:cNvPr>
              <p:cNvSpPr txBox="1"/>
              <p:nvPr/>
            </p:nvSpPr>
            <p:spPr>
              <a:xfrm>
                <a:off x="564269" y="2726297"/>
                <a:ext cx="34453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B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F3AFAC8-0074-2E56-4108-B91CF05F8DE9}"/>
                  </a:ext>
                </a:extLst>
              </p:cNvPr>
              <p:cNvSpPr txBox="1"/>
              <p:nvPr/>
            </p:nvSpPr>
            <p:spPr>
              <a:xfrm>
                <a:off x="2545081" y="2776011"/>
                <a:ext cx="350952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ECE662-07FA-0B7F-08A6-E30AB73BAEB5}"/>
                </a:ext>
              </a:extLst>
            </p:cNvPr>
            <p:cNvSpPr txBox="1"/>
            <p:nvPr/>
          </p:nvSpPr>
          <p:spPr>
            <a:xfrm>
              <a:off x="1666102" y="2004243"/>
              <a:ext cx="35095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y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2B019D4-295A-209B-9F7D-BAA70033B444}"/>
              </a:ext>
            </a:extLst>
          </p:cNvPr>
          <p:cNvSpPr txBox="1"/>
          <p:nvPr/>
        </p:nvSpPr>
        <p:spPr>
          <a:xfrm>
            <a:off x="5133713" y="1450497"/>
            <a:ext cx="4010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2. The asymmetry of charge distribution on the wall of electrode gives the transverse position of the beam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7805FA01-FE2B-7DA0-2824-B41186F19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89" t="74591" r="29241"/>
          <a:stretch/>
        </p:blipFill>
        <p:spPr>
          <a:xfrm>
            <a:off x="3163571" y="3088980"/>
            <a:ext cx="1696578" cy="125310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4BA221E-0BF0-F26B-2B19-6569FE6D6B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561" b="-3041"/>
          <a:stretch/>
        </p:blipFill>
        <p:spPr>
          <a:xfrm>
            <a:off x="3140396" y="4703840"/>
            <a:ext cx="1741017" cy="4884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5EC9FB-1C55-1809-3EEE-25B2F0E68C8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891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1.2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8510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6D54-DD88-CE5E-45D3-53A5EAC6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7439"/>
          </a:xfrm>
        </p:spPr>
        <p:txBody>
          <a:bodyPr>
            <a:normAutofit/>
          </a:bodyPr>
          <a:lstStyle/>
          <a:p>
            <a:r>
              <a:rPr lang="en-US" sz="3600" b="1" dirty="0"/>
              <a:t>2. Requirements and Mechanical Constraints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B0535-5605-8A41-9FA7-8C61DB42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 March.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9AD14-1B80-1F62-94C9-09CDCAD7F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CSNS, ACBI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B4C3C-98F3-3B7D-0B7B-F7DCB202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451486D6-CFD0-757F-4B9E-B15F7F0D5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12516"/>
              </p:ext>
            </p:extLst>
          </p:nvPr>
        </p:nvGraphicFramePr>
        <p:xfrm>
          <a:off x="6091494" y="2128380"/>
          <a:ext cx="2863369" cy="3032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723">
                  <a:extLst>
                    <a:ext uri="{9D8B030D-6E8A-4147-A177-3AD203B41FA5}">
                      <a16:colId xmlns:a16="http://schemas.microsoft.com/office/drawing/2014/main" val="3642311180"/>
                    </a:ext>
                  </a:extLst>
                </a:gridCol>
                <a:gridCol w="1324646">
                  <a:extLst>
                    <a:ext uri="{9D8B030D-6E8A-4147-A177-3AD203B41FA5}">
                      <a16:colId xmlns:a16="http://schemas.microsoft.com/office/drawing/2014/main" val="34678644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Parameter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Values, CSNS-II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98351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Beam 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80-300 [MeV]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04266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Bunch Charge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0.154 [</a:t>
                      </a:r>
                      <a:r>
                        <a:rPr lang="en-US" altLang="zh-CN" sz="1400" b="1" dirty="0" err="1"/>
                        <a:t>nC</a:t>
                      </a:r>
                      <a:r>
                        <a:rPr lang="en-US" altLang="zh-CN" sz="1400" b="1" dirty="0"/>
                        <a:t>]</a:t>
                      </a:r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64398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Bunch Length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17-8.4 [</a:t>
                      </a:r>
                      <a:r>
                        <a:rPr lang="en-US" sz="1400" b="1" dirty="0" err="1"/>
                        <a:t>ps</a:t>
                      </a:r>
                      <a:r>
                        <a:rPr lang="en-US" sz="1400" b="1" dirty="0"/>
                        <a:t>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16816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Position Accuracy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100 [µm]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5358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Position 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20 [µm]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987639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accuracy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1 degree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29552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Phase resolution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0.2 degree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43474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Meas. 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R/2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95733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/>
                        <a:t> Signal 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324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63747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281B44-9BD2-AFD9-9778-193A03BED59A}"/>
              </a:ext>
            </a:extLst>
          </p:cNvPr>
          <p:cNvSpPr txBox="1"/>
          <p:nvPr/>
        </p:nvSpPr>
        <p:spPr>
          <a:xfrm>
            <a:off x="0" y="82711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harisSIL"/>
              </a:rPr>
              <a:t>Due to the stringent space restriction in the SC section of LINAC, BPMs have to embed inside quadrupole magnet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Transverse and longitudinal size and shape of the BPMs are strictly restricted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Material of BPM electrodes and body must be non-magnetic (SUS316L</a:t>
            </a:r>
            <a:r>
              <a:rPr lang="en-US" altLang="zh-CN" sz="1600" b="1" dirty="0">
                <a:solidFill>
                  <a:srgbClr val="FF0000"/>
                </a:solidFill>
              </a:rPr>
              <a:t>,</a:t>
            </a:r>
            <a:r>
              <a:rPr lang="zh-CN" altLang="en-US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permeability</a:t>
            </a:r>
            <a:r>
              <a:rPr lang="en-US" altLang="zh-CN" sz="1600" b="1" dirty="0">
                <a:solidFill>
                  <a:srgbClr val="FF0000"/>
                </a:solidFill>
              </a:rPr>
              <a:t>&lt;1.02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3354A-57D2-CE43-D0D6-BC205BA9507E}"/>
              </a:ext>
            </a:extLst>
          </p:cNvPr>
          <p:cNvSpPr txBox="1"/>
          <p:nvPr/>
        </p:nvSpPr>
        <p:spPr>
          <a:xfrm>
            <a:off x="0" y="4375644"/>
            <a:ext cx="594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accent6">
                  <a:lumMod val="50000"/>
                </a:schemeClr>
              </a:solidFill>
              <a:latin typeface="CharisSIL"/>
            </a:endParaRPr>
          </a:p>
          <a:p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6DE3D-4730-6CEF-6801-A49EAEF67CBC}"/>
              </a:ext>
            </a:extLst>
          </p:cNvPr>
          <p:cNvSpPr txBox="1"/>
          <p:nvPr/>
        </p:nvSpPr>
        <p:spPr>
          <a:xfrm>
            <a:off x="4809068" y="5241635"/>
            <a:ext cx="433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harisSIL"/>
              </a:rPr>
              <a:t>In order to preserve the acceptance of vacuum duct, the electrode of strip-line BPMs has to be fit inside the gap of quadrupole magnet poles. 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589B6-219D-1F42-534E-7F022BD92C07}"/>
              </a:ext>
            </a:extLst>
          </p:cNvPr>
          <p:cNvSpPr txBox="1"/>
          <p:nvPr/>
        </p:nvSpPr>
        <p:spPr>
          <a:xfrm>
            <a:off x="23147" y="1889871"/>
            <a:ext cx="302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Quadrupoles in Spoke Cavity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E8B66-81BF-DFC4-2571-DE5DBD981FC0}"/>
              </a:ext>
            </a:extLst>
          </p:cNvPr>
          <p:cNvSpPr txBox="1"/>
          <p:nvPr/>
        </p:nvSpPr>
        <p:spPr>
          <a:xfrm>
            <a:off x="2779046" y="1897810"/>
            <a:ext cx="303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Quadrupoles in Elliptical Cavity Region</a:t>
            </a:r>
          </a:p>
        </p:txBody>
      </p:sp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id="{F0057CF9-D355-5C15-275B-2FD9DF8A8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637682"/>
              </p:ext>
            </p:extLst>
          </p:nvPr>
        </p:nvGraphicFramePr>
        <p:xfrm>
          <a:off x="314176" y="4426058"/>
          <a:ext cx="4376077" cy="17797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111">
                  <a:extLst>
                    <a:ext uri="{9D8B030D-6E8A-4147-A177-3AD203B41FA5}">
                      <a16:colId xmlns:a16="http://schemas.microsoft.com/office/drawing/2014/main" val="1828060082"/>
                    </a:ext>
                  </a:extLst>
                </a:gridCol>
                <a:gridCol w="1375833">
                  <a:extLst>
                    <a:ext uri="{9D8B030D-6E8A-4147-A177-3AD203B41FA5}">
                      <a16:colId xmlns:a16="http://schemas.microsoft.com/office/drawing/2014/main" val="3642311180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3467864488"/>
                    </a:ext>
                  </a:extLst>
                </a:gridCol>
              </a:tblGrid>
              <a:tr h="268409">
                <a:tc rowSpan="4">
                  <a:txBody>
                    <a:bodyPr/>
                    <a:lstStyle/>
                    <a:p>
                      <a:r>
                        <a:rPr lang="en-US" sz="1000" b="1" dirty="0"/>
                        <a:t>Spoke Cavity Region BPM-Quad </a:t>
                      </a:r>
                    </a:p>
                    <a:p>
                      <a:r>
                        <a:rPr lang="en-US" sz="1000" b="1" dirty="0"/>
                        <a:t>BPM-1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Quad Mag Para.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Value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35113"/>
                  </a:ext>
                </a:extLst>
              </a:tr>
              <a:tr h="251882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Bore Dia./Rad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60/30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26648"/>
                  </a:ext>
                </a:extLst>
              </a:tr>
              <a:tr h="251882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Beam duct Dia./Rad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50/25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95856"/>
                  </a:ext>
                </a:extLst>
              </a:tr>
              <a:tr h="251882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Iron Yoke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439843"/>
                  </a:ext>
                </a:extLst>
              </a:tr>
              <a:tr h="25188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Elliptical Cavity Region BPM-Quad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BPM-2 </a:t>
                      </a:r>
                    </a:p>
                    <a:p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Bore Dia./Rad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106/53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681649"/>
                  </a:ext>
                </a:extLst>
              </a:tr>
              <a:tr h="251882">
                <a:tc vMerge="1"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Beam duct Dia./Rad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96/48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1433"/>
                  </a:ext>
                </a:extLst>
              </a:tr>
              <a:tr h="251882">
                <a:tc vMerge="1">
                  <a:txBody>
                    <a:bodyPr/>
                    <a:lstStyle/>
                    <a:p>
                      <a:endParaRPr 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Iron Yoke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/>
                        <a:t>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391049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87434787-D2C2-BFAD-841C-2E11A853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6" y="2268984"/>
            <a:ext cx="2298553" cy="1932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CF57B7-934D-72F8-0616-AA1CEBC0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211" y="2239953"/>
            <a:ext cx="2480682" cy="20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4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FE82-FA85-1AF4-2772-EEDE3E67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2"/>
            <a:ext cx="9144000" cy="68721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3.1 Electromagnetic Design</a:t>
            </a:r>
            <a:endParaRPr lang="en-US" sz="2800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A195-FE5D-AE17-E133-2590D195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5D79-C0B6-CCF0-A82C-C5AAC5CC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M. A. </a:t>
            </a:r>
            <a:r>
              <a:rPr lang="fi-FI" dirty="0" err="1"/>
              <a:t>Rehman</a:t>
            </a:r>
            <a:r>
              <a:rPr lang="fi-FI" dirty="0"/>
              <a:t>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EA7B4-173F-D3AC-6271-7D217D4A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8233A-D3A9-6DB3-8D57-3E2ACCBE0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 t="4870" r="41167" b="8526"/>
          <a:stretch/>
        </p:blipFill>
        <p:spPr>
          <a:xfrm>
            <a:off x="44587" y="2853041"/>
            <a:ext cx="929640" cy="196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1135B-A8F3-11AE-3246-005708BC239A}"/>
              </a:ext>
            </a:extLst>
          </p:cNvPr>
          <p:cNvSpPr txBox="1"/>
          <p:nvPr/>
        </p:nvSpPr>
        <p:spPr>
          <a:xfrm>
            <a:off x="-4943" y="2554983"/>
            <a:ext cx="11001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/>
              <a:t>Feedthrough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CDF1F-6F60-2531-4715-BAB3B4DBAB7C}"/>
              </a:ext>
            </a:extLst>
          </p:cNvPr>
          <p:cNvSpPr txBox="1"/>
          <p:nvPr/>
        </p:nvSpPr>
        <p:spPr>
          <a:xfrm>
            <a:off x="1037121" y="2554983"/>
            <a:ext cx="23664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/>
              <a:t>Simplified Model Feedthrough</a:t>
            </a:r>
          </a:p>
          <a:p>
            <a:r>
              <a:rPr lang="en-US" sz="1350" b="1" u="sng" dirty="0"/>
              <a:t>For CST-MW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FDFDD0-E8E5-275A-FBE0-02DD9E04C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493" r="91375"/>
          <a:stretch/>
        </p:blipFill>
        <p:spPr>
          <a:xfrm>
            <a:off x="581376" y="4469762"/>
            <a:ext cx="1202871" cy="1031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1F03B0-34FA-CBDD-BEFA-EF957F429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7" t="15691" r="44333"/>
          <a:stretch/>
        </p:blipFill>
        <p:spPr>
          <a:xfrm>
            <a:off x="1662328" y="2986773"/>
            <a:ext cx="1697291" cy="2722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41F12C-F126-631B-87ED-273AEE517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67" b="47602"/>
          <a:stretch/>
        </p:blipFill>
        <p:spPr>
          <a:xfrm>
            <a:off x="3148800" y="3417365"/>
            <a:ext cx="579120" cy="1914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BFE7DC-6C8A-E756-C228-A08B0C1A6DF7}"/>
                  </a:ext>
                </a:extLst>
              </p:cNvPr>
              <p:cNvSpPr txBox="1"/>
              <p:nvPr/>
            </p:nvSpPr>
            <p:spPr>
              <a:xfrm>
                <a:off x="322717" y="5572645"/>
                <a:ext cx="3152658" cy="462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350" i="1" dirty="0"/>
                        <m:t>Z</m:t>
                      </m:r>
                      <m:r>
                        <m:rPr>
                          <m:nor/>
                        </m:rPr>
                        <a:rPr lang="en-US" sz="1350" i="1" baseline="-25000" dirty="0"/>
                        <m:t>feed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138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𝐿𝑜𝑔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(4.1)</m:t>
                              </m:r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(1.8)</m:t>
                              </m:r>
                            </m:den>
                          </m:f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=49.33~50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𝑂h𝑚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BFE7DC-6C8A-E756-C228-A08B0C1A6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17" y="5572645"/>
                <a:ext cx="3152658" cy="462371"/>
              </a:xfrm>
              <a:prstGeom prst="rect">
                <a:avLst/>
              </a:prstGeom>
              <a:blipFill>
                <a:blip r:embed="rId4"/>
                <a:stretch>
                  <a:fillRect l="-774" r="-774"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22F1E7-37A1-3FB4-23EC-4D2DE6E5F519}"/>
              </a:ext>
            </a:extLst>
          </p:cNvPr>
          <p:cNvCxnSpPr>
            <a:cxnSpLocks/>
          </p:cNvCxnSpPr>
          <p:nvPr/>
        </p:nvCxnSpPr>
        <p:spPr>
          <a:xfrm>
            <a:off x="531302" y="5097514"/>
            <a:ext cx="11119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97C674-5DBC-AA63-2310-DA4F5056FED0}"/>
              </a:ext>
            </a:extLst>
          </p:cNvPr>
          <p:cNvSpPr txBox="1"/>
          <p:nvPr/>
        </p:nvSpPr>
        <p:spPr>
          <a:xfrm>
            <a:off x="200940" y="6034935"/>
            <a:ext cx="35327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/>
              <a:t>Very Good Agreement b/w analytical and Sim.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F963BCC-C4FC-0D3F-040A-ED9796C5B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256" y="4122516"/>
            <a:ext cx="2209748" cy="19753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1643D5-281A-6BB0-048A-CACAF8F336AD}"/>
              </a:ext>
            </a:extLst>
          </p:cNvPr>
          <p:cNvSpPr/>
          <p:nvPr/>
        </p:nvSpPr>
        <p:spPr>
          <a:xfrm>
            <a:off x="16978" y="2489547"/>
            <a:ext cx="3936669" cy="393184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149108-7750-E929-867D-5D56DD299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203" y="2663614"/>
            <a:ext cx="2120801" cy="134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278D99-59BF-BDFB-1297-FF2AEDD4C19A}"/>
              </a:ext>
            </a:extLst>
          </p:cNvPr>
          <p:cNvSpPr txBox="1"/>
          <p:nvPr/>
        </p:nvSpPr>
        <p:spPr>
          <a:xfrm>
            <a:off x="1327047" y="2143094"/>
            <a:ext cx="67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feed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1BEEC-228E-D213-56D4-44DF22DDE8BD}"/>
              </a:ext>
            </a:extLst>
          </p:cNvPr>
          <p:cNvSpPr txBox="1"/>
          <p:nvPr/>
        </p:nvSpPr>
        <p:spPr>
          <a:xfrm>
            <a:off x="4921476" y="2698239"/>
            <a:ext cx="67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feed</a:t>
            </a:r>
            <a:endParaRPr lang="en-US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8B3131-B86B-13F2-97B5-D991EA33B29F}"/>
              </a:ext>
            </a:extLst>
          </p:cNvPr>
          <p:cNvSpPr/>
          <p:nvPr/>
        </p:nvSpPr>
        <p:spPr>
          <a:xfrm>
            <a:off x="4591095" y="3115594"/>
            <a:ext cx="990600" cy="25268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353F46-0E3F-C17A-0F0B-3743B843D552}"/>
              </a:ext>
            </a:extLst>
          </p:cNvPr>
          <p:cNvCxnSpPr/>
          <p:nvPr/>
        </p:nvCxnSpPr>
        <p:spPr>
          <a:xfrm flipH="1" flipV="1">
            <a:off x="3986455" y="2853030"/>
            <a:ext cx="604640" cy="3889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B16088B-91CC-826A-0895-B016CAE4B115}"/>
              </a:ext>
            </a:extLst>
          </p:cNvPr>
          <p:cNvSpPr/>
          <p:nvPr/>
        </p:nvSpPr>
        <p:spPr>
          <a:xfrm>
            <a:off x="4608485" y="3379710"/>
            <a:ext cx="990600" cy="388344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B7B719-35EA-1D82-9883-9593AB493BC2}"/>
              </a:ext>
            </a:extLst>
          </p:cNvPr>
          <p:cNvSpPr txBox="1"/>
          <p:nvPr/>
        </p:nvSpPr>
        <p:spPr>
          <a:xfrm>
            <a:off x="5579875" y="3440299"/>
            <a:ext cx="691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strip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DFD3B1-EBE0-4478-FAC2-181BE50939C5}"/>
              </a:ext>
            </a:extLst>
          </p:cNvPr>
          <p:cNvSpPr/>
          <p:nvPr/>
        </p:nvSpPr>
        <p:spPr>
          <a:xfrm>
            <a:off x="6238783" y="2343869"/>
            <a:ext cx="2902391" cy="410379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568E6-E354-784B-784D-6E1DC0BC478E}"/>
              </a:ext>
            </a:extLst>
          </p:cNvPr>
          <p:cNvSpPr txBox="1"/>
          <p:nvPr/>
        </p:nvSpPr>
        <p:spPr>
          <a:xfrm>
            <a:off x="7526611" y="1977598"/>
            <a:ext cx="691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strip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064C6B-026B-3181-7902-E84F9A999FA2}"/>
              </a:ext>
            </a:extLst>
          </p:cNvPr>
          <p:cNvSpPr txBox="1"/>
          <p:nvPr/>
        </p:nvSpPr>
        <p:spPr>
          <a:xfrm>
            <a:off x="4396023" y="2279955"/>
            <a:ext cx="1304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Z</a:t>
            </a:r>
            <a:r>
              <a:rPr lang="en-US" b="1" i="1" baseline="-25000" dirty="0" err="1">
                <a:solidFill>
                  <a:srgbClr val="FF0000"/>
                </a:solidFill>
              </a:rPr>
              <a:t>feed</a:t>
            </a:r>
            <a:r>
              <a:rPr lang="en-US" b="1" i="1" baseline="-25000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=</a:t>
            </a:r>
            <a:r>
              <a:rPr lang="en-US" b="1" i="1" baseline="-25000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Z</a:t>
            </a:r>
            <a:r>
              <a:rPr lang="en-US" b="1" i="1" baseline="-25000" dirty="0" err="1">
                <a:solidFill>
                  <a:srgbClr val="FF0000"/>
                </a:solidFill>
              </a:rPr>
              <a:t>strip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54C8A55-5BB3-FE6D-53A7-55C9C161CE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26" t="4340" r="36620" b="5702"/>
          <a:stretch/>
        </p:blipFill>
        <p:spPr>
          <a:xfrm>
            <a:off x="6242546" y="2553798"/>
            <a:ext cx="1975269" cy="19369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A53E5D-5CF7-BBEC-B0F3-47A0C1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4136" t="-805" b="47780"/>
          <a:stretch/>
        </p:blipFill>
        <p:spPr>
          <a:xfrm>
            <a:off x="8544207" y="2553798"/>
            <a:ext cx="526362" cy="19012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06D1E7-36D9-FD1A-2B22-5AC84F53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453" r="90583"/>
          <a:stretch/>
        </p:blipFill>
        <p:spPr>
          <a:xfrm>
            <a:off x="7752807" y="2578817"/>
            <a:ext cx="994804" cy="8250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F62570-2CC3-DCAF-5458-806A165F81FF}"/>
              </a:ext>
            </a:extLst>
          </p:cNvPr>
          <p:cNvSpPr txBox="1"/>
          <p:nvPr/>
        </p:nvSpPr>
        <p:spPr>
          <a:xfrm>
            <a:off x="6230296" y="2300340"/>
            <a:ext cx="291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strip</a:t>
            </a:r>
            <a:r>
              <a:rPr lang="en-US" b="1" i="1" baseline="-25000" dirty="0"/>
              <a:t> </a:t>
            </a:r>
            <a:r>
              <a:rPr lang="en-US" b="1" u="sng" baseline="30000" dirty="0"/>
              <a:t>SPOKE Cavity Reg. BPM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7EC520-2EE8-E80C-2D59-AABE70A56151}"/>
              </a:ext>
            </a:extLst>
          </p:cNvPr>
          <p:cNvCxnSpPr>
            <a:cxnSpLocks/>
          </p:cNvCxnSpPr>
          <p:nvPr/>
        </p:nvCxnSpPr>
        <p:spPr>
          <a:xfrm>
            <a:off x="7760050" y="3090208"/>
            <a:ext cx="78201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BD2A1A75-00F3-95B6-E37B-CC0DDB3595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042" t="4360" r="34750" b="8512"/>
          <a:stretch/>
        </p:blipFill>
        <p:spPr>
          <a:xfrm>
            <a:off x="6260889" y="4806557"/>
            <a:ext cx="1774361" cy="18056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F6ABD1-F492-252D-482A-5AA93DF536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917" b="50209"/>
          <a:stretch/>
        </p:blipFill>
        <p:spPr>
          <a:xfrm>
            <a:off x="8615890" y="4709667"/>
            <a:ext cx="464820" cy="18191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EFEA09A-2C24-D1F9-58A4-F9403233BDC4}"/>
              </a:ext>
            </a:extLst>
          </p:cNvPr>
          <p:cNvSpPr txBox="1"/>
          <p:nvPr/>
        </p:nvSpPr>
        <p:spPr>
          <a:xfrm>
            <a:off x="6383935" y="4444573"/>
            <a:ext cx="291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Z</a:t>
            </a:r>
            <a:r>
              <a:rPr lang="en-US" b="1" i="1" baseline="-25000" dirty="0" err="1"/>
              <a:t>strip</a:t>
            </a:r>
            <a:r>
              <a:rPr lang="en-US" b="1" i="1" baseline="-25000" dirty="0"/>
              <a:t> </a:t>
            </a:r>
            <a:r>
              <a:rPr lang="en-US" b="1" u="sng" baseline="30000" dirty="0"/>
              <a:t>Elliptical Cavity Reg. BPM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0A2EA53-97FE-9A3C-07A5-0582DCB68F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1956" r="90916"/>
          <a:stretch/>
        </p:blipFill>
        <p:spPr>
          <a:xfrm>
            <a:off x="7579908" y="4713799"/>
            <a:ext cx="975518" cy="77426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EC9B87-31BC-2762-1218-1D800C97134A}"/>
              </a:ext>
            </a:extLst>
          </p:cNvPr>
          <p:cNvCxnSpPr>
            <a:cxnSpLocks/>
          </p:cNvCxnSpPr>
          <p:nvPr/>
        </p:nvCxnSpPr>
        <p:spPr>
          <a:xfrm>
            <a:off x="7579909" y="5159038"/>
            <a:ext cx="78201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B1A271F-E125-F9BB-3DF6-49A68F85A8E8}"/>
              </a:ext>
            </a:extLst>
          </p:cNvPr>
          <p:cNvCxnSpPr>
            <a:cxnSpLocks/>
          </p:cNvCxnSpPr>
          <p:nvPr/>
        </p:nvCxnSpPr>
        <p:spPr>
          <a:xfrm flipV="1">
            <a:off x="5607572" y="3250112"/>
            <a:ext cx="653157" cy="2504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54F67C-9376-0D1D-234F-27D931989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" y="974204"/>
            <a:ext cx="9144000" cy="1020204"/>
          </a:xfrm>
        </p:spPr>
        <p:txBody>
          <a:bodyPr>
            <a:normAutofit/>
          </a:bodyPr>
          <a:lstStyle/>
          <a:p>
            <a:r>
              <a:rPr lang="en-US" sz="2000" dirty="0"/>
              <a:t>In order to transmit beam induced signal on stripline electrode to readout feedthrough the characteristics impedance of  stripline electrodes (</a:t>
            </a:r>
            <a:r>
              <a:rPr lang="en-US" sz="2000" i="1" dirty="0" err="1"/>
              <a:t>Z</a:t>
            </a:r>
            <a:r>
              <a:rPr lang="en-US" sz="2000" i="1" baseline="-25000" dirty="0" err="1"/>
              <a:t>strip</a:t>
            </a:r>
            <a:r>
              <a:rPr lang="en-US" sz="2000" i="1" dirty="0"/>
              <a:t> = 50 Ohm</a:t>
            </a:r>
            <a:r>
              <a:rPr lang="en-US" sz="2000" dirty="0"/>
              <a:t>) must match with the feedthrough (</a:t>
            </a:r>
            <a:r>
              <a:rPr lang="en-US" sz="2000" i="1" dirty="0" err="1"/>
              <a:t>Z</a:t>
            </a:r>
            <a:r>
              <a:rPr lang="en-US" sz="2000" i="1" baseline="-25000" dirty="0" err="1"/>
              <a:t>feed</a:t>
            </a:r>
            <a:r>
              <a:rPr lang="en-US" sz="2000" i="1" baseline="-25000" dirty="0"/>
              <a:t> </a:t>
            </a:r>
            <a:r>
              <a:rPr lang="en-US" sz="2000" i="1" dirty="0"/>
              <a:t>= 50 Ohm</a:t>
            </a:r>
            <a:r>
              <a:rPr lang="en-US" sz="2000" dirty="0"/>
              <a:t>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F02D0E-A73A-3153-BE57-80D3105CD291}"/>
              </a:ext>
            </a:extLst>
          </p:cNvPr>
          <p:cNvSpPr txBox="1"/>
          <p:nvPr/>
        </p:nvSpPr>
        <p:spPr>
          <a:xfrm>
            <a:off x="1213364" y="532382"/>
            <a:ext cx="714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Characteristics Impedance Matching Between Strip-line and Feedthrough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9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FE82-FA85-1AF4-2772-EEDE3E67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4887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3.2 Electromagnetic Design</a:t>
            </a:r>
            <a:endParaRPr lang="en-US" sz="3200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A195-FE5D-AE17-E133-2590D195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5D79-C0B6-CCF0-A82C-C5AAC5CC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EA7B4-173F-D3AC-6271-7D217D4A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19B7-57EB-AEF1-5BB1-03F13849E053}"/>
              </a:ext>
            </a:extLst>
          </p:cNvPr>
          <p:cNvSpPr txBox="1"/>
          <p:nvPr/>
        </p:nvSpPr>
        <p:spPr>
          <a:xfrm>
            <a:off x="4374132" y="864422"/>
            <a:ext cx="689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baseline="30000" dirty="0"/>
              <a:t>BPM-2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CC8A2-2E96-1735-2BC7-7E00773B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658" y="4168588"/>
            <a:ext cx="2730298" cy="2689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38BF1C-8C10-8D82-23A9-D5B5D334342B}"/>
              </a:ext>
            </a:extLst>
          </p:cNvPr>
          <p:cNvSpPr txBox="1"/>
          <p:nvPr/>
        </p:nvSpPr>
        <p:spPr>
          <a:xfrm>
            <a:off x="0" y="4609126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b="1" dirty="0"/>
              <a:t>This couplings between the electrodes results in bad linearity of the pick-up voltage.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b="1" dirty="0"/>
              <a:t>In our case the opening angle is determined by the available space in quadrupole magnets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b="1" dirty="0"/>
              <a:t>CST-MW was used to determine the coupling between the electrodes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b="1" dirty="0"/>
              <a:t>Thanks to the structure of BPM, EM coupling is tiny between neighboring electrodes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2A0657-517C-B5E8-F330-26DD418D90C6}"/>
              </a:ext>
            </a:extLst>
          </p:cNvPr>
          <p:cNvSpPr txBox="1">
            <a:spLocks/>
          </p:cNvSpPr>
          <p:nvPr/>
        </p:nvSpPr>
        <p:spPr>
          <a:xfrm>
            <a:off x="594474" y="3808355"/>
            <a:ext cx="5802406" cy="86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/>
              <a:t>Inter-Electrode Coupling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0CDAF57-3C61-A0AD-C8FA-9C9BA18F9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825866"/>
              </p:ext>
            </p:extLst>
          </p:nvPr>
        </p:nvGraphicFramePr>
        <p:xfrm>
          <a:off x="4357479" y="4131314"/>
          <a:ext cx="1546301" cy="8343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48753">
                  <a:extLst>
                    <a:ext uri="{9D8B030D-6E8A-4147-A177-3AD203B41FA5}">
                      <a16:colId xmlns:a16="http://schemas.microsoft.com/office/drawing/2014/main" val="2494857981"/>
                    </a:ext>
                  </a:extLst>
                </a:gridCol>
                <a:gridCol w="697548">
                  <a:extLst>
                    <a:ext uri="{9D8B030D-6E8A-4147-A177-3AD203B41FA5}">
                      <a16:colId xmlns:a16="http://schemas.microsoft.com/office/drawing/2014/main" val="418789607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BPM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S21 [</a:t>
                      </a:r>
                      <a:r>
                        <a:rPr lang="en-US" sz="1200" b="1" dirty="0" err="1"/>
                        <a:t>db</a:t>
                      </a:r>
                      <a:r>
                        <a:rPr lang="en-US" sz="1200" b="1" dirty="0"/>
                        <a:t>]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02488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BPM-1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-41.49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99638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BPM-2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-47.11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23535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D813395-54B9-2805-C04C-892BE2DB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132" y="4960934"/>
            <a:ext cx="1456295" cy="1452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5917B0-247E-7F25-0861-9611BE797236}"/>
              </a:ext>
            </a:extLst>
          </p:cNvPr>
          <p:cNvSpPr txBox="1"/>
          <p:nvPr/>
        </p:nvSpPr>
        <p:spPr>
          <a:xfrm>
            <a:off x="1286160" y="439323"/>
            <a:ext cx="714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Characteristics Impedance Matching Between Strip-line and Feedthrough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025480-3CCB-A12A-C0E7-BAA070305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6" y="1106599"/>
            <a:ext cx="8943708" cy="28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58986C2-A36D-794B-CCEE-F71FE7FFC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10" y="4674433"/>
            <a:ext cx="4457735" cy="1779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0FE82-FA85-1AF4-2772-EEDE3E67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4887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3.3 Electromagnetic Design</a:t>
            </a:r>
            <a:endParaRPr lang="en-US" sz="3200" b="1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FA195-FE5D-AE17-E133-2590D195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5D79-C0B6-CCF0-A82C-C5AAC5CC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EA7B4-173F-D3AC-6271-7D217D4A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03BC4-5089-AB88-25C2-6429CD540CE6}"/>
              </a:ext>
            </a:extLst>
          </p:cNvPr>
          <p:cNvSpPr txBox="1"/>
          <p:nvPr/>
        </p:nvSpPr>
        <p:spPr>
          <a:xfrm>
            <a:off x="2122638" y="3114912"/>
            <a:ext cx="689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baseline="30000" dirty="0"/>
              <a:t>BPM-1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19B7-57EB-AEF1-5BB1-03F13849E053}"/>
              </a:ext>
            </a:extLst>
          </p:cNvPr>
          <p:cNvSpPr txBox="1"/>
          <p:nvPr/>
        </p:nvSpPr>
        <p:spPr>
          <a:xfrm>
            <a:off x="6827621" y="3044874"/>
            <a:ext cx="689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baseline="30000" dirty="0"/>
              <a:t>BPM-2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917B0-247E-7F25-0861-9611BE797236}"/>
              </a:ext>
            </a:extLst>
          </p:cNvPr>
          <p:cNvSpPr txBox="1"/>
          <p:nvPr/>
        </p:nvSpPr>
        <p:spPr>
          <a:xfrm>
            <a:off x="3214067" y="428635"/>
            <a:ext cx="294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</a:rPr>
              <a:t>Length of strip-line electrode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009E00-313E-60A0-ADAE-4C9E548F45F5}"/>
                  </a:ext>
                </a:extLst>
              </p:cNvPr>
              <p:cNvSpPr txBox="1"/>
              <p:nvPr/>
            </p:nvSpPr>
            <p:spPr>
              <a:xfrm>
                <a:off x="1196474" y="1083474"/>
                <a:ext cx="3140075" cy="671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𝑠𝑡𝑟𝑖𝑝</m:t>
                              </m:r>
                            </m:sub>
                          </m:sSub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π</m:t>
                          </m:r>
                        </m:den>
                      </m:f>
                      <m:d>
                        <m:d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en-US" sz="120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12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1200">
                                              <a:latin typeface="Cambria Math" panose="02040503050406030204" pitchFamily="18" charset="0"/>
                                            </a:rPr>
                                            <m:t>.∗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20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𝑐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120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20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12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009E00-313E-60A0-ADAE-4C9E548F4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4" y="1083474"/>
                <a:ext cx="3140075" cy="671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64149A-E256-C6A5-34FB-488DBF99B126}"/>
                  </a:ext>
                </a:extLst>
              </p:cNvPr>
              <p:cNvSpPr txBox="1"/>
              <p:nvPr/>
            </p:nvSpPr>
            <p:spPr>
              <a:xfrm>
                <a:off x="4383914" y="1188040"/>
                <a:ext cx="1286693" cy="507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12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64149A-E256-C6A5-34FB-488DBF99B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14" y="1188040"/>
                <a:ext cx="1286693" cy="5073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49BD035D-3171-6E42-A7FA-4FF688D78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651"/>
            <a:ext cx="3880951" cy="17338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1971E9-D33D-F16B-06AE-A2BCEB1FE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5" y="3351509"/>
            <a:ext cx="4636370" cy="15007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467CAB-552D-0FD2-75BB-F342DCDC3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882" y="3297458"/>
            <a:ext cx="4295163" cy="14139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D2B31C0-0E92-F4AD-EDA1-F4A92E70DDF5}"/>
              </a:ext>
            </a:extLst>
          </p:cNvPr>
          <p:cNvSpPr txBox="1"/>
          <p:nvPr/>
        </p:nvSpPr>
        <p:spPr>
          <a:xfrm>
            <a:off x="-4059" y="733741"/>
            <a:ext cx="914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The optimized electrode length at given beam velocity is given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E474D2-EAD6-F0D3-C96B-2360C8D02F7E}"/>
                  </a:ext>
                </a:extLst>
              </p:cNvPr>
              <p:cNvSpPr txBox="1"/>
              <p:nvPr/>
            </p:nvSpPr>
            <p:spPr>
              <a:xfrm>
                <a:off x="-4060" y="1868439"/>
                <a:ext cx="914805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Since the velocity of the beam continuously changes in SC section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 constant length of strip-line electrodes 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Average value of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𝜷</m:t>
                    </m:r>
                  </m:oMath>
                </a14:m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in spoke and elliptical cavities are 0.46 and 0.6 respectively 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The average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𝜷</m:t>
                    </m:r>
                  </m:oMath>
                </a14:m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values to get the optimal length of the strip-line electrodes 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146 mm and 172 mm for spoke and elliptical cavities regions, respectively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E474D2-EAD6-F0D3-C96B-2360C8D02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60" y="1868439"/>
                <a:ext cx="9148059" cy="1169551"/>
              </a:xfrm>
              <a:prstGeom prst="rect">
                <a:avLst/>
              </a:prstGeom>
              <a:blipFill>
                <a:blip r:embed="rId8"/>
                <a:stretch>
                  <a:fillRect l="-67" t="-1047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18CF85A0-8576-2889-B399-8A112D7B4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8463" y="1098514"/>
            <a:ext cx="2950183" cy="19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75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5080-A2EC-97D9-9565-5297E3B5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"/>
            <a:ext cx="9144000" cy="81354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4.1 Position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58FC-856A-21BA-A578-058D5531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D8893-1824-4740-92CA-A58F2987D4DD}" type="datetime1">
              <a:rPr lang="en-US" smtClean="0"/>
              <a:t>4/11/23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CD72-4D9F-BDC7-9548-D668B2DC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M. A. Rehman, CSNS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8661-F3B1-7435-3B5E-50DC5DBD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58655-C91D-4CAD-B592-B0DB94D1A87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733B75-CC5D-4F3D-ADC8-FBD061B7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00" y="2383715"/>
            <a:ext cx="3702348" cy="6929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C47BC1-36C2-B8D3-9919-14108A2C151B}"/>
              </a:ext>
            </a:extLst>
          </p:cNvPr>
          <p:cNvSpPr txBox="1"/>
          <p:nvPr/>
        </p:nvSpPr>
        <p:spPr>
          <a:xfrm>
            <a:off x="0" y="17840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To better account for the non-linearities of the normalized position behavior a calibration with higher order polynomials can be applied.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5BE91-079B-092B-53B6-BB5AFC753206}"/>
              </a:ext>
            </a:extLst>
          </p:cNvPr>
          <p:cNvSpPr txBox="1"/>
          <p:nvPr/>
        </p:nvSpPr>
        <p:spPr>
          <a:xfrm>
            <a:off x="0" y="86863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The log ratio method will be used to determine the transverse position of the beam.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B31F0C-2DB2-3E2C-C8FA-F392930EA464}"/>
                  </a:ext>
                </a:extLst>
              </p:cNvPr>
              <p:cNvSpPr txBox="1"/>
              <p:nvPr/>
            </p:nvSpPr>
            <p:spPr>
              <a:xfrm>
                <a:off x="507882" y="1143489"/>
                <a:ext cx="5162668" cy="672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0">
                              <a:latin typeface="Cambria Math" panose="02040503050406030204" pitchFamily="18" charset="0"/>
                            </a:rPr>
                            <m:t>𝟏𝟔𝟎</m:t>
                          </m:r>
                        </m:num>
                        <m:den>
                          <m:func>
                            <m:func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400" b="1" i="0"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0"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d>
                        <m:dPr>
                          <m:ctrlPr>
                            <a:rPr lang="en-US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</m:d>
                      <m:f>
                        <m:fPr>
                          <m:ctrlPr>
                            <a:rPr lang="en-US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400" b="1" i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</a:rPr>
                                        <m:t>𝝋</m:t>
                                      </m:r>
                                    </m:num>
                                    <m:den>
                                      <m:r>
                                        <a:rPr lang="en-US" sz="1400" b="1" i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𝝋</m:t>
                          </m:r>
                        </m:den>
                      </m:f>
                      <m:f>
                        <m:fPr>
                          <m:ctrlPr>
                            <a:rPr lang="en-US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US" sz="1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𝒉𝒊𝒈𝒉𝒆𝒓</m:t>
                      </m:r>
                      <m:r>
                        <a:rPr lang="en-US" sz="14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𝒐𝒓𝒅𝒆𝒓</m:t>
                      </m:r>
                      <m:r>
                        <a:rPr lang="en-US" sz="14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𝒕𝒆𝒓𝒎𝒔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B31F0C-2DB2-3E2C-C8FA-F392930EA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82" y="1143489"/>
                <a:ext cx="5162668" cy="6722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0CCEF1C-76E2-1D92-18F0-B909A450D469}"/>
                  </a:ext>
                </a:extLst>
              </p:cNvPr>
              <p:cNvSpPr txBox="1"/>
              <p:nvPr/>
            </p:nvSpPr>
            <p:spPr>
              <a:xfrm>
                <a:off x="5523498" y="1252140"/>
                <a:ext cx="2960102" cy="521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𝑮</m:t>
                    </m:r>
                    <m:r>
                      <a:rPr lang="en-US" sz="1400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1400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400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𝟏𝟑𝟗</m:t>
                    </m:r>
                    <m:sSup>
                      <m:sSupPr>
                        <m:ctrlPr>
                          <a:rPr lang="en-US" sz="14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4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𝝎</m:t>
                                </m:r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</m:num>
                              <m:den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𝜷𝜸</m:t>
                                </m:r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1400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14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𝟎𝟏𝟒𝟓</m:t>
                        </m:r>
                        <m:d>
                          <m:dPr>
                            <m:ctrlPr>
                              <a:rPr lang="en-US" sz="1400" b="1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𝝎</m:t>
                                </m:r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𝒓</m:t>
                                </m:r>
                              </m:num>
                              <m:den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𝜷𝜸</m:t>
                                </m:r>
                                <m:r>
                                  <a:rPr lang="en-US" sz="1400" b="1" i="1"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400" b="1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  <a:endParaRPr lang="en-US" sz="1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0CCEF1C-76E2-1D92-18F0-B909A450D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498" y="1252140"/>
                <a:ext cx="2960102" cy="5213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D1D1A2E-22AB-36AB-3A45-2991B0F97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397" y="3187667"/>
            <a:ext cx="2969009" cy="323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CDB45C-946C-B943-BEAB-1089009CA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853" y="4187977"/>
            <a:ext cx="2332818" cy="2243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21F22C-6099-6EE4-1027-85D9AD98C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162" y="4185447"/>
            <a:ext cx="2332818" cy="22462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58ED7F-05CE-86DE-740A-17D0995C387A}"/>
              </a:ext>
            </a:extLst>
          </p:cNvPr>
          <p:cNvSpPr txBox="1"/>
          <p:nvPr/>
        </p:nvSpPr>
        <p:spPr>
          <a:xfrm>
            <a:off x="5264028" y="3844634"/>
            <a:ext cx="8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39D308-1D0F-28D1-11D9-7E82ED4D3171}"/>
              </a:ext>
            </a:extLst>
          </p:cNvPr>
          <p:cNvSpPr txBox="1"/>
          <p:nvPr/>
        </p:nvSpPr>
        <p:spPr>
          <a:xfrm>
            <a:off x="7412062" y="382801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BPM-2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7CF72AA-A545-708B-6E84-127FE38E1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00880"/>
            <a:ext cx="2085391" cy="23460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C63422-0A0C-D231-9751-EAB3D830B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02" y="2556535"/>
            <a:ext cx="1955318" cy="19213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FDB742-63E2-CA6F-5C1C-B0E5342920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667" y="2560443"/>
            <a:ext cx="1955318" cy="19203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7FD38A5-8269-49FC-C5DC-FC43B26F1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7537" y="4500880"/>
            <a:ext cx="2057399" cy="231164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0FABE73-D178-13C3-0FF2-A7E9176C6303}"/>
              </a:ext>
            </a:extLst>
          </p:cNvPr>
          <p:cNvSpPr txBox="1"/>
          <p:nvPr/>
        </p:nvSpPr>
        <p:spPr>
          <a:xfrm>
            <a:off x="4456500" y="3541706"/>
            <a:ext cx="46084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6">
                    <a:lumMod val="50000"/>
                  </a:schemeClr>
                </a:solidFill>
              </a:rPr>
              <a:t>The Maximum error at R/2 with poly fit of order 4 is 50 µm.</a:t>
            </a:r>
          </a:p>
        </p:txBody>
      </p:sp>
    </p:spTree>
    <p:extLst>
      <p:ext uri="{BB962C8B-B14F-4D97-AF65-F5344CB8AC3E}">
        <p14:creationId xmlns:p14="http://schemas.microsoft.com/office/powerpoint/2010/main" val="3106737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146923</TotalTime>
  <Words>1652</Words>
  <Application>Microsoft Macintosh PowerPoint</Application>
  <PresentationFormat>On-screen Show (4:3)</PresentationFormat>
  <Paragraphs>320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CharisSIL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Design of Strip-line BPMs for Superconducting section of CSNS-II</vt:lpstr>
      <vt:lpstr>Content</vt:lpstr>
      <vt:lpstr>1.1 Introduction</vt:lpstr>
      <vt:lpstr>What is Strip-line BPM?</vt:lpstr>
      <vt:lpstr>2. Requirements and Mechanical Constraints</vt:lpstr>
      <vt:lpstr>3.1 Electromagnetic Design</vt:lpstr>
      <vt:lpstr>3.2 Electromagnetic Design</vt:lpstr>
      <vt:lpstr>3.3 Electromagnetic Design</vt:lpstr>
      <vt:lpstr>4.1 Position Analysis</vt:lpstr>
      <vt:lpstr>5. Mechanical Design</vt:lpstr>
      <vt:lpstr>6. Cable and Readout Electronics</vt:lpstr>
      <vt:lpstr>7.1 Preparation for Beam test</vt:lpstr>
      <vt:lpstr>7.2 Preparation for Beam test</vt:lpstr>
      <vt:lpstr>8.1 Cost, Schedule and Responsibilities</vt:lpstr>
      <vt:lpstr>9.1 Summary</vt:lpstr>
      <vt:lpstr>Backup</vt:lpstr>
      <vt:lpstr>2.2 Position Analysis Spoke Cavity Region BPM </vt:lpstr>
      <vt:lpstr>2.3 Position Analysis Elliptical Cavity Region BPM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Spiral Injection Test Experiment with Electron Beam</dc:title>
  <dc:creator>abdur rehman</dc:creator>
  <cp:lastModifiedBy>b092118</cp:lastModifiedBy>
  <cp:revision>1690</cp:revision>
  <cp:lastPrinted>2019-03-18T13:57:30Z</cp:lastPrinted>
  <dcterms:created xsi:type="dcterms:W3CDTF">2017-12-06T07:40:39Z</dcterms:created>
  <dcterms:modified xsi:type="dcterms:W3CDTF">2023-04-11T05:08:57Z</dcterms:modified>
</cp:coreProperties>
</file>