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2" r:id="rId2"/>
    <p:sldId id="319" r:id="rId3"/>
    <p:sldId id="318" r:id="rId4"/>
    <p:sldId id="317" r:id="rId5"/>
    <p:sldId id="295" r:id="rId6"/>
    <p:sldId id="316" r:id="rId7"/>
    <p:sldId id="297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Godinho" initials="AG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7258"/>
    <a:srgbClr val="FB8058"/>
    <a:srgbClr val="FD9256"/>
    <a:srgbClr val="FEA155"/>
    <a:srgbClr val="FFB84C"/>
    <a:srgbClr val="FFB051"/>
    <a:srgbClr val="FFBD49"/>
    <a:srgbClr val="FFC345"/>
    <a:srgbClr val="FFCC40"/>
    <a:srgbClr val="FFD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86"/>
  </p:normalViewPr>
  <p:slideViewPr>
    <p:cSldViewPr snapToObjects="1">
      <p:cViewPr varScale="1">
        <p:scale>
          <a:sx n="71" d="100"/>
          <a:sy n="71" d="100"/>
        </p:scale>
        <p:origin x="68" y="3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CB0CAB-A528-CD45-8F12-922B94DEC1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7AD8C8-453F-104C-B81F-526301CF40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72EAA-2733-D14F-950A-8F4240385864}" type="datetimeFigureOut">
              <a:rPr lang="en-US" smtClean="0">
                <a:latin typeface="Arial" panose="020B0604020202020204" pitchFamily="34" charset="0"/>
              </a:rPr>
              <a:t>5/16/2025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BBD38-63DF-604F-9396-6BB8561251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48731-E0D0-B242-9967-4E9E135D8D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9750F-00B8-E148-9878-D197EE9CB895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300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4DD062E-52F7-A14D-A443-1F3854784447}" type="datetimeFigureOut">
              <a:rPr lang="en-US" smtClean="0"/>
              <a:pPr/>
              <a:t>5/16/2025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CB0EE9E-52B8-AA4F-8DD5-ED0FB4E5CB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29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61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B943B51E-7370-02A4-0236-A16449FAF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912" y="6566990"/>
            <a:ext cx="1584176" cy="291010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4BA950E-4249-4DF3-B4B9-E319FAE434C0}" type="datetime1">
              <a:rPr lang="zh-CN" altLang="en-US" smtClean="0"/>
              <a:t>2025/5/16</a:t>
            </a:fld>
            <a:endParaRPr lang="en-US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1368D249-BBBE-D342-760D-0A9C8EF3D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26654" y="6566990"/>
            <a:ext cx="6538693" cy="29101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zh-CN" altLang="en-US"/>
              <a:t>张彪 </a:t>
            </a:r>
            <a:endParaRPr lang="en-US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E91DD546-06F3-2810-A45A-9E1378CE6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603" y="6529933"/>
            <a:ext cx="681255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2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243000" indent="-243000">
              <a:buFont typeface="Arial" charset="0"/>
              <a:buChar char="•"/>
              <a:tabLst/>
              <a:defRPr sz="1350">
                <a:solidFill>
                  <a:schemeClr val="tx2"/>
                </a:solidFill>
              </a:defRPr>
            </a:lvl2pPr>
            <a:lvl3pPr marL="486000" indent="-243000"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729000" indent="-243000">
              <a:buSzPct val="100000"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1543050" indent="-17145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2CCFD26F-FE91-1D94-4581-D8FFF966D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912" y="6566990"/>
            <a:ext cx="1584176" cy="291010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4537C4D-7CDD-4D83-949F-9974954C209D}" type="datetime1">
              <a:rPr lang="zh-CN" altLang="en-US" smtClean="0"/>
              <a:t>2025/5/16</a:t>
            </a:fld>
            <a:endParaRPr lang="en-US" dirty="0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E7496D97-F6E3-5714-4410-9E1593CB0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26654" y="6566990"/>
            <a:ext cx="6538693" cy="29101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zh-CN" altLang="en-US"/>
              <a:t>张彪 </a:t>
            </a:r>
            <a:endParaRPr lang="en-US" dirty="0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FC48A26F-CA6F-7CE5-2A84-A73BD0319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603" y="6529933"/>
            <a:ext cx="681255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6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ED53C4-6E87-A4E8-66AA-6C3D9D5D5D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80448"/>
            <a:ext cx="1359088" cy="65255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1240" y="35656"/>
            <a:ext cx="10209520" cy="7389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8216" y="890543"/>
            <a:ext cx="10760995" cy="20733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9C6532-AEDE-354E-83AD-7F67D706DF38}"/>
              </a:ext>
            </a:extLst>
          </p:cNvPr>
          <p:cNvCxnSpPr>
            <a:cxnSpLocks/>
          </p:cNvCxnSpPr>
          <p:nvPr userDrawn="1"/>
        </p:nvCxnSpPr>
        <p:spPr>
          <a:xfrm>
            <a:off x="718216" y="774646"/>
            <a:ext cx="10760995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82887CB3-46BC-19DA-921D-9E3DEC15C5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7585" y="6564762"/>
            <a:ext cx="1584176" cy="291010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71C4BED-0005-4291-B073-C9C298E2110F}" type="datetime1">
              <a:rPr lang="zh-CN" altLang="en-US" smtClean="0"/>
              <a:t>2025/5/16</a:t>
            </a:fld>
            <a:endParaRPr lang="en-US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DE918425-FC2C-4138-DC0B-8046148C41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26654" y="6566990"/>
            <a:ext cx="6538693" cy="29101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zh-CN" altLang="en-US"/>
              <a:t>张彪 </a:t>
            </a:r>
            <a:endParaRPr lang="en-US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67FEFFDE-8AC7-FBA0-034E-E6E960FE3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4650" y="6538874"/>
            <a:ext cx="681255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F53082-566B-8570-F568-03257A673807}"/>
              </a:ext>
            </a:extLst>
          </p:cNvPr>
          <p:cNvCxnSpPr>
            <a:cxnSpLocks/>
          </p:cNvCxnSpPr>
          <p:nvPr userDrawn="1"/>
        </p:nvCxnSpPr>
        <p:spPr>
          <a:xfrm>
            <a:off x="718216" y="6525344"/>
            <a:ext cx="10760995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86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1350"/>
        </a:spcBef>
        <a:spcAft>
          <a:spcPts val="300"/>
        </a:spcAft>
        <a:buFont typeface="Arial"/>
        <a:buNone/>
        <a:tabLst/>
        <a:defRPr sz="1575" b="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242888" indent="-243000" algn="l" defTabSz="685800" rtl="0" eaLnBrk="1" latinLnBrk="0" hangingPunct="1">
        <a:lnSpc>
          <a:spcPct val="100000"/>
        </a:lnSpc>
        <a:spcBef>
          <a:spcPts val="375"/>
        </a:spcBef>
        <a:spcAft>
          <a:spcPts val="225"/>
        </a:spcAft>
        <a:buFont typeface="Arial" charset="0"/>
        <a:buChar char="•"/>
        <a:tabLst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486000" indent="-243000" algn="l" defTabSz="685800" rtl="0" eaLnBrk="1" latinLnBrk="0" hangingPunct="1">
        <a:lnSpc>
          <a:spcPct val="100000"/>
        </a:lnSpc>
        <a:spcBef>
          <a:spcPts val="375"/>
        </a:spcBef>
        <a:spcAft>
          <a:spcPts val="225"/>
        </a:spcAft>
        <a:buFont typeface="Arial" panose="020B0604020202020204" pitchFamily="34" charset="0"/>
        <a:buChar char="•"/>
        <a:tabLst/>
        <a:defRPr sz="1275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729000" indent="-243000" algn="l" defTabSz="685800" rtl="0" eaLnBrk="1" latinLnBrk="0" hangingPunct="1">
        <a:lnSpc>
          <a:spcPct val="100000"/>
        </a:lnSpc>
        <a:spcBef>
          <a:spcPts val="375"/>
        </a:spcBef>
        <a:spcAft>
          <a:spcPts val="225"/>
        </a:spcAft>
        <a:buFont typeface="Arial" panose="020B0604020202020204" pitchFamily="34" charset="0"/>
        <a:buChar char="•"/>
        <a:tabLst/>
        <a:defRPr sz="1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6" pos="3795" userDrawn="1">
          <p15:clr>
            <a:srgbClr val="F26B43"/>
          </p15:clr>
        </p15:guide>
        <p15:guide id="7" pos="3885" userDrawn="1">
          <p15:clr>
            <a:srgbClr val="F26B43"/>
          </p15:clr>
        </p15:guide>
        <p15:guide id="8" pos="5087" userDrawn="1">
          <p15:clr>
            <a:srgbClr val="F26B43"/>
          </p15:clr>
        </p15:guide>
        <p15:guide id="9" pos="4997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2593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2409" userDrawn="1">
          <p15:clr>
            <a:srgbClr val="F26B43"/>
          </p15:clr>
        </p15:guide>
        <p15:guide id="14" orient="horz" pos="913" userDrawn="1">
          <p15:clr>
            <a:srgbClr val="F26B43"/>
          </p15:clr>
        </p15:guide>
        <p15:guide id="15" orient="horz" pos="1003" userDrawn="1">
          <p15:clr>
            <a:srgbClr val="F26B43"/>
          </p15:clr>
        </p15:guide>
        <p15:guide id="16" orient="horz" pos="2500" userDrawn="1">
          <p15:clr>
            <a:srgbClr val="F26B43"/>
          </p15:clr>
        </p15:guide>
        <p15:guide id="17" pos="6312" userDrawn="1">
          <p15:clr>
            <a:srgbClr val="F26B43"/>
          </p15:clr>
        </p15:guide>
        <p15:guide id="18" pos="62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47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1C0AE-89DE-0A2A-B23D-DEBDBAA6B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7608" y="2929545"/>
            <a:ext cx="7128727" cy="652835"/>
          </a:xfrm>
        </p:spPr>
        <p:txBody>
          <a:bodyPr/>
          <a:lstStyle/>
          <a:p>
            <a:r>
              <a:rPr lang="zh-CN" altLang="en-US" dirty="0"/>
              <a:t>激光丝剖面测量汇总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22BCC-8259-B182-6802-16378982C5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A93A0C-E2E6-4D3B-A46D-1BE2C901E7B7}" type="datetime1">
              <a:rPr lang="zh-CN" altLang="en-US" smtClean="0"/>
              <a:t>2025/5/16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C6BA1-3127-125B-D9E5-3A6535664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张彪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AA4F1-DE08-BC51-FE39-E13309466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0ABE1B-6316-FE69-21E8-E7CCC18E8155}"/>
              </a:ext>
            </a:extLst>
          </p:cNvPr>
          <p:cNvSpPr txBox="1"/>
          <p:nvPr/>
        </p:nvSpPr>
        <p:spPr>
          <a:xfrm>
            <a:off x="6577264" y="371374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581084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22BCC-8259-B182-6802-16378982C5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A93A0C-E2E6-4D3B-A46D-1BE2C901E7B7}" type="datetime1">
              <a:rPr lang="zh-CN" altLang="en-US" smtClean="0"/>
              <a:t>2025/5/16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C6BA1-3127-125B-D9E5-3A6535664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张彪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AA4F1-DE08-BC51-FE39-E13309466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B93C4442-6891-439F-B990-94F0B771842E}"/>
              </a:ext>
            </a:extLst>
          </p:cNvPr>
          <p:cNvGrpSpPr/>
          <p:nvPr/>
        </p:nvGrpSpPr>
        <p:grpSpPr>
          <a:xfrm>
            <a:off x="274685" y="830435"/>
            <a:ext cx="6973443" cy="679082"/>
            <a:chOff x="494913" y="1096908"/>
            <a:chExt cx="6973443" cy="679082"/>
          </a:xfrm>
        </p:grpSpPr>
        <p:sp>
          <p:nvSpPr>
            <p:cNvPr id="22" name="平行四边形 21">
              <a:extLst>
                <a:ext uri="{FF2B5EF4-FFF2-40B4-BE49-F238E27FC236}">
                  <a16:creationId xmlns:a16="http://schemas.microsoft.com/office/drawing/2014/main" id="{717C342D-E227-436F-B72A-E837FAC3E8A0}"/>
                </a:ext>
              </a:extLst>
            </p:cNvPr>
            <p:cNvSpPr/>
            <p:nvPr/>
          </p:nvSpPr>
          <p:spPr>
            <a:xfrm flipH="1">
              <a:off x="1790700" y="1106338"/>
              <a:ext cx="556260" cy="408043"/>
            </a:xfrm>
            <a:prstGeom prst="parallelogram">
              <a:avLst>
                <a:gd name="adj" fmla="val 51144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164E5598-8F80-4C7B-80D0-F0855B26C7F6}"/>
                </a:ext>
              </a:extLst>
            </p:cNvPr>
            <p:cNvSpPr/>
            <p:nvPr/>
          </p:nvSpPr>
          <p:spPr>
            <a:xfrm>
              <a:off x="494913" y="1096908"/>
              <a:ext cx="1646678" cy="679082"/>
            </a:xfrm>
            <a:custGeom>
              <a:avLst/>
              <a:gdLst>
                <a:gd name="connsiteX0" fmla="*/ 0 w 1646678"/>
                <a:gd name="connsiteY0" fmla="*/ 0 h 679082"/>
                <a:gd name="connsiteX1" fmla="*/ 1437128 w 1646678"/>
                <a:gd name="connsiteY1" fmla="*/ 0 h 679082"/>
                <a:gd name="connsiteX2" fmla="*/ 1437128 w 1646678"/>
                <a:gd name="connsiteY2" fmla="*/ 1 h 679082"/>
                <a:gd name="connsiteX3" fmla="*/ 1646678 w 1646678"/>
                <a:gd name="connsiteY3" fmla="*/ 1 h 679082"/>
                <a:gd name="connsiteX4" fmla="*/ 1307199 w 1646678"/>
                <a:gd name="connsiteY4" fmla="*/ 679082 h 679082"/>
                <a:gd name="connsiteX5" fmla="*/ 209550 w 1646678"/>
                <a:gd name="connsiteY5" fmla="*/ 679082 h 679082"/>
                <a:gd name="connsiteX6" fmla="*/ 209550 w 1646678"/>
                <a:gd name="connsiteY6" fmla="*/ 679081 h 679082"/>
                <a:gd name="connsiteX7" fmla="*/ 0 w 1646678"/>
                <a:gd name="connsiteY7" fmla="*/ 679081 h 6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6678" h="679082">
                  <a:moveTo>
                    <a:pt x="0" y="0"/>
                  </a:moveTo>
                  <a:lnTo>
                    <a:pt x="1437128" y="0"/>
                  </a:lnTo>
                  <a:lnTo>
                    <a:pt x="1437128" y="1"/>
                  </a:lnTo>
                  <a:lnTo>
                    <a:pt x="1646678" y="1"/>
                  </a:lnTo>
                  <a:lnTo>
                    <a:pt x="1307199" y="679082"/>
                  </a:lnTo>
                  <a:lnTo>
                    <a:pt x="209550" y="679082"/>
                  </a:lnTo>
                  <a:lnTo>
                    <a:pt x="209550" y="679081"/>
                  </a:lnTo>
                  <a:lnTo>
                    <a:pt x="0" y="67908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37F5E25A-4D9A-47B2-B378-D7CFE2276E51}"/>
                </a:ext>
              </a:extLst>
            </p:cNvPr>
            <p:cNvSpPr txBox="1"/>
            <p:nvPr/>
          </p:nvSpPr>
          <p:spPr>
            <a:xfrm>
              <a:off x="1960669" y="1180217"/>
              <a:ext cx="55076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评估蜂窝网对剖面测量的影响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037A3137-57D2-49A2-B499-3858BD022C83}"/>
                </a:ext>
              </a:extLst>
            </p:cNvPr>
            <p:cNvSpPr txBox="1"/>
            <p:nvPr/>
          </p:nvSpPr>
          <p:spPr>
            <a:xfrm>
              <a:off x="574191" y="1197922"/>
              <a:ext cx="1386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成果</a:t>
              </a:r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9" name="标题 6">
            <a:extLst>
              <a:ext uri="{FF2B5EF4-FFF2-40B4-BE49-F238E27FC236}">
                <a16:creationId xmlns:a16="http://schemas.microsoft.com/office/drawing/2014/main" id="{419C0801-6421-4301-A4A0-72E85DB0BF57}"/>
              </a:ext>
            </a:extLst>
          </p:cNvPr>
          <p:cNvSpPr txBox="1">
            <a:spLocks/>
          </p:cNvSpPr>
          <p:nvPr/>
        </p:nvSpPr>
        <p:spPr>
          <a:xfrm>
            <a:off x="2267430" y="0"/>
            <a:ext cx="7657140" cy="6463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阶段</a:t>
            </a:r>
            <a:r>
              <a:rPr lang="en-US" altLang="zh-CN" sz="3200" dirty="0"/>
              <a:t>2-</a:t>
            </a:r>
            <a:r>
              <a:rPr lang="zh-CN" altLang="en-US" sz="3200" dirty="0"/>
              <a:t>取消</a:t>
            </a:r>
            <a:r>
              <a:rPr lang="en-US" altLang="zh-CN" sz="3200" dirty="0"/>
              <a:t>MCP</a:t>
            </a:r>
            <a:r>
              <a:rPr lang="zh-CN" altLang="en-US" sz="3200" dirty="0"/>
              <a:t>，下移</a:t>
            </a:r>
            <a:r>
              <a:rPr lang="en-US" altLang="zh-CN" sz="3200" dirty="0"/>
              <a:t>FC</a:t>
            </a:r>
            <a:r>
              <a:rPr lang="zh-CN" altLang="en-US" sz="3200" dirty="0"/>
              <a:t>的相互作用腔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949C5AE6-E378-47D9-9751-27F11C5002F9}"/>
              </a:ext>
            </a:extLst>
          </p:cNvPr>
          <p:cNvSpPr txBox="1">
            <a:spLocks/>
          </p:cNvSpPr>
          <p:nvPr/>
        </p:nvSpPr>
        <p:spPr>
          <a:xfrm>
            <a:off x="731912" y="6566990"/>
            <a:ext cx="1584176" cy="2910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A93A0C-E2E6-4D3B-A46D-1BE2C901E7B7}" type="datetime1">
              <a:rPr lang="zh-CN" altLang="en-US" smtClean="0"/>
              <a:pPr/>
              <a:t>2025/5/16</a:t>
            </a:fld>
            <a:endParaRPr lang="en-US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A69495FD-9C32-4E40-AAA2-0FE4EFFB842A}"/>
              </a:ext>
            </a:extLst>
          </p:cNvPr>
          <p:cNvSpPr txBox="1">
            <a:spLocks/>
          </p:cNvSpPr>
          <p:nvPr/>
        </p:nvSpPr>
        <p:spPr>
          <a:xfrm>
            <a:off x="2826654" y="6566990"/>
            <a:ext cx="6538693" cy="2910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张彪 </a:t>
            </a:r>
            <a:endParaRPr lang="en-US" dirty="0"/>
          </a:p>
        </p:txBody>
      </p:sp>
      <p:sp>
        <p:nvSpPr>
          <p:cNvPr id="136" name="矩形 135">
            <a:extLst>
              <a:ext uri="{FF2B5EF4-FFF2-40B4-BE49-F238E27FC236}">
                <a16:creationId xmlns:a16="http://schemas.microsoft.com/office/drawing/2014/main" id="{D14ED16A-98A0-4084-A24A-D870FBB338E7}"/>
              </a:ext>
            </a:extLst>
          </p:cNvPr>
          <p:cNvSpPr/>
          <p:nvPr/>
        </p:nvSpPr>
        <p:spPr>
          <a:xfrm>
            <a:off x="8554815" y="1838223"/>
            <a:ext cx="2869778" cy="1674881"/>
          </a:xfrm>
          <a:prstGeom prst="rect">
            <a:avLst/>
          </a:prstGeom>
          <a:solidFill>
            <a:schemeClr val="accent1">
              <a:lumMod val="75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7" name="文本框 136">
            <a:extLst>
              <a:ext uri="{FF2B5EF4-FFF2-40B4-BE49-F238E27FC236}">
                <a16:creationId xmlns:a16="http://schemas.microsoft.com/office/drawing/2014/main" id="{2FAE88A8-D7B6-4D9D-BDEB-A6836025983A}"/>
              </a:ext>
            </a:extLst>
          </p:cNvPr>
          <p:cNvSpPr txBox="1"/>
          <p:nvPr/>
        </p:nvSpPr>
        <p:spPr>
          <a:xfrm>
            <a:off x="8480076" y="1994578"/>
            <a:ext cx="2912600" cy="129490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spcBef>
                <a:spcPts val="800"/>
              </a:spcBef>
              <a:buFont typeface="Wingdings" panose="05000000000000000000" pitchFamily="2" charset="2"/>
              <a:buChar char="l"/>
              <a:defRPr/>
            </a:pPr>
            <a:r>
              <a:rPr lang="zh-CN" altLang="en-US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改变磁铁电流，剥离电子在不同磁场下偏转轨迹不同，导致被蜂窝网阻挡的粒子数改变</a:t>
            </a: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41AA12CF-3F02-4E8C-A82B-D6E81E4BA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1758570"/>
            <a:ext cx="2543766" cy="180000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C6089355-B795-4EBD-9185-7D64D69EB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403" y="1742031"/>
            <a:ext cx="2326619" cy="18000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A8620190-3275-49F9-93D4-D81C1A642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3789240"/>
            <a:ext cx="2280288" cy="1800000"/>
          </a:xfrm>
          <a:prstGeom prst="rect">
            <a:avLst/>
          </a:prstGeom>
        </p:spPr>
      </p:pic>
      <p:graphicFrame>
        <p:nvGraphicFramePr>
          <p:cNvPr id="38" name="表格 21">
            <a:extLst>
              <a:ext uri="{FF2B5EF4-FFF2-40B4-BE49-F238E27FC236}">
                <a16:creationId xmlns:a16="http://schemas.microsoft.com/office/drawing/2014/main" id="{20C688C1-11B3-4ADF-A526-C99ACA9C57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509183"/>
              </p:ext>
            </p:extLst>
          </p:nvPr>
        </p:nvGraphicFramePr>
        <p:xfrm>
          <a:off x="3058239" y="3758861"/>
          <a:ext cx="5270009" cy="1800558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661497">
                  <a:extLst>
                    <a:ext uri="{9D8B030D-6E8A-4147-A177-3AD203B41FA5}">
                      <a16:colId xmlns:a16="http://schemas.microsoft.com/office/drawing/2014/main" val="170276424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10704851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93750757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96429275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734821299"/>
                    </a:ext>
                  </a:extLst>
                </a:gridCol>
              </a:tblGrid>
              <a:tr h="31719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Amplitude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Center[mm]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Size[mm]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Background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97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5.7A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6.14±0.14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1.54±0.03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1.33±0.04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0.92±0.07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02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5.8A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14.29±0.14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0.30±0.01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1.31±0.02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0.72±0.08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72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5.84A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17.65±0.18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-0.08±0.01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1.22±0.02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0.74±0.10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033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5.9A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10.34±0.16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-0.82±0.02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1.26±0.03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0.64±0.08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336018"/>
                  </a:ext>
                </a:extLst>
              </a:tr>
            </a:tbl>
          </a:graphicData>
        </a:graphic>
      </p:graphicFrame>
      <p:sp>
        <p:nvSpPr>
          <p:cNvPr id="39" name="矩形 38">
            <a:extLst>
              <a:ext uri="{FF2B5EF4-FFF2-40B4-BE49-F238E27FC236}">
                <a16:creationId xmlns:a16="http://schemas.microsoft.com/office/drawing/2014/main" id="{B71F798C-F104-48BD-9090-3F7281A58064}"/>
              </a:ext>
            </a:extLst>
          </p:cNvPr>
          <p:cNvSpPr/>
          <p:nvPr/>
        </p:nvSpPr>
        <p:spPr>
          <a:xfrm>
            <a:off x="8554815" y="3758861"/>
            <a:ext cx="2837861" cy="2026971"/>
          </a:xfrm>
          <a:prstGeom prst="rect">
            <a:avLst/>
          </a:prstGeom>
          <a:solidFill>
            <a:srgbClr val="C0000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24A1022F-255C-4B2F-91B6-0D3A9FA516FB}"/>
              </a:ext>
            </a:extLst>
          </p:cNvPr>
          <p:cNvSpPr txBox="1"/>
          <p:nvPr/>
        </p:nvSpPr>
        <p:spPr>
          <a:xfrm>
            <a:off x="8480076" y="3944746"/>
            <a:ext cx="2912600" cy="17052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spcBef>
                <a:spcPts val="800"/>
              </a:spcBef>
              <a:buFont typeface="Wingdings" panose="05000000000000000000" pitchFamily="2" charset="2"/>
              <a:buChar char="l"/>
              <a:defRPr/>
            </a:pPr>
            <a:r>
              <a:rPr lang="zh-CN" altLang="en-US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改变磁铁电流，测量得到的剖面中心值会发生较大的改变，剖面形状差异大。</a:t>
            </a:r>
            <a:endParaRPr lang="en-US" altLang="zh-CN" sz="1600" b="1" kern="1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285750" indent="-285750">
              <a:lnSpc>
                <a:spcPct val="125000"/>
              </a:lnSpc>
              <a:spcBef>
                <a:spcPts val="800"/>
              </a:spcBef>
              <a:buFont typeface="Wingdings" panose="05000000000000000000" pitchFamily="2" charset="2"/>
              <a:buChar char="l"/>
              <a:defRPr/>
            </a:pPr>
            <a:r>
              <a:rPr lang="zh-CN" altLang="en-US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磁聚焦结构的影响会使</a:t>
            </a:r>
            <a:r>
              <a:rPr lang="en-US" altLang="zh-CN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X</a:t>
            </a:r>
            <a:r>
              <a:rPr lang="zh-CN" altLang="en-US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方向剖面测量失真。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F3871F87-8C54-453B-8EFF-8C8B66D763BF}"/>
              </a:ext>
            </a:extLst>
          </p:cNvPr>
          <p:cNvSpPr txBox="1"/>
          <p:nvPr/>
        </p:nvSpPr>
        <p:spPr>
          <a:xfrm>
            <a:off x="9531010" y="1072168"/>
            <a:ext cx="79829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1600" dirty="0">
                <a:solidFill>
                  <a:schemeClr val="tx2"/>
                </a:solidFill>
              </a:rPr>
              <a:t>2025.2.8</a:t>
            </a:r>
            <a:endParaRPr lang="zh-CN" alt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101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22BCC-8259-B182-6802-16378982C5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A93A0C-E2E6-4D3B-A46D-1BE2C901E7B7}" type="datetime1">
              <a:rPr lang="zh-CN" altLang="en-US" smtClean="0"/>
              <a:t>2025/5/16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C6BA1-3127-125B-D9E5-3A6535664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张彪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AA4F1-DE08-BC51-FE39-E13309466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B93C4442-6891-439F-B990-94F0B771842E}"/>
              </a:ext>
            </a:extLst>
          </p:cNvPr>
          <p:cNvGrpSpPr/>
          <p:nvPr/>
        </p:nvGrpSpPr>
        <p:grpSpPr>
          <a:xfrm>
            <a:off x="274685" y="830435"/>
            <a:ext cx="4093123" cy="679082"/>
            <a:chOff x="494913" y="1096908"/>
            <a:chExt cx="4093123" cy="679082"/>
          </a:xfrm>
        </p:grpSpPr>
        <p:sp>
          <p:nvSpPr>
            <p:cNvPr id="22" name="平行四边形 21">
              <a:extLst>
                <a:ext uri="{FF2B5EF4-FFF2-40B4-BE49-F238E27FC236}">
                  <a16:creationId xmlns:a16="http://schemas.microsoft.com/office/drawing/2014/main" id="{717C342D-E227-436F-B72A-E837FAC3E8A0}"/>
                </a:ext>
              </a:extLst>
            </p:cNvPr>
            <p:cNvSpPr/>
            <p:nvPr/>
          </p:nvSpPr>
          <p:spPr>
            <a:xfrm flipH="1">
              <a:off x="1790700" y="1106338"/>
              <a:ext cx="556260" cy="408043"/>
            </a:xfrm>
            <a:prstGeom prst="parallelogram">
              <a:avLst>
                <a:gd name="adj" fmla="val 51144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164E5598-8F80-4C7B-80D0-F0855B26C7F6}"/>
                </a:ext>
              </a:extLst>
            </p:cNvPr>
            <p:cNvSpPr/>
            <p:nvPr/>
          </p:nvSpPr>
          <p:spPr>
            <a:xfrm>
              <a:off x="494913" y="1096908"/>
              <a:ext cx="1646678" cy="679082"/>
            </a:xfrm>
            <a:custGeom>
              <a:avLst/>
              <a:gdLst>
                <a:gd name="connsiteX0" fmla="*/ 0 w 1646678"/>
                <a:gd name="connsiteY0" fmla="*/ 0 h 679082"/>
                <a:gd name="connsiteX1" fmla="*/ 1437128 w 1646678"/>
                <a:gd name="connsiteY1" fmla="*/ 0 h 679082"/>
                <a:gd name="connsiteX2" fmla="*/ 1437128 w 1646678"/>
                <a:gd name="connsiteY2" fmla="*/ 1 h 679082"/>
                <a:gd name="connsiteX3" fmla="*/ 1646678 w 1646678"/>
                <a:gd name="connsiteY3" fmla="*/ 1 h 679082"/>
                <a:gd name="connsiteX4" fmla="*/ 1307199 w 1646678"/>
                <a:gd name="connsiteY4" fmla="*/ 679082 h 679082"/>
                <a:gd name="connsiteX5" fmla="*/ 209550 w 1646678"/>
                <a:gd name="connsiteY5" fmla="*/ 679082 h 679082"/>
                <a:gd name="connsiteX6" fmla="*/ 209550 w 1646678"/>
                <a:gd name="connsiteY6" fmla="*/ 679081 h 679082"/>
                <a:gd name="connsiteX7" fmla="*/ 0 w 1646678"/>
                <a:gd name="connsiteY7" fmla="*/ 679081 h 6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6678" h="679082">
                  <a:moveTo>
                    <a:pt x="0" y="0"/>
                  </a:moveTo>
                  <a:lnTo>
                    <a:pt x="1437128" y="0"/>
                  </a:lnTo>
                  <a:lnTo>
                    <a:pt x="1437128" y="1"/>
                  </a:lnTo>
                  <a:lnTo>
                    <a:pt x="1646678" y="1"/>
                  </a:lnTo>
                  <a:lnTo>
                    <a:pt x="1307199" y="679082"/>
                  </a:lnTo>
                  <a:lnTo>
                    <a:pt x="209550" y="679082"/>
                  </a:lnTo>
                  <a:lnTo>
                    <a:pt x="209550" y="679081"/>
                  </a:lnTo>
                  <a:lnTo>
                    <a:pt x="0" y="67908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37F5E25A-4D9A-47B2-B378-D7CFE2276E51}"/>
                </a:ext>
              </a:extLst>
            </p:cNvPr>
            <p:cNvSpPr txBox="1"/>
            <p:nvPr/>
          </p:nvSpPr>
          <p:spPr>
            <a:xfrm>
              <a:off x="1960669" y="1180217"/>
              <a:ext cx="26273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四级铁扫描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037A3137-57D2-49A2-B499-3858BD022C83}"/>
                </a:ext>
              </a:extLst>
            </p:cNvPr>
            <p:cNvSpPr txBox="1"/>
            <p:nvPr/>
          </p:nvSpPr>
          <p:spPr>
            <a:xfrm>
              <a:off x="574191" y="1197922"/>
              <a:ext cx="1386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成果</a:t>
              </a:r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9" name="标题 6">
            <a:extLst>
              <a:ext uri="{FF2B5EF4-FFF2-40B4-BE49-F238E27FC236}">
                <a16:creationId xmlns:a16="http://schemas.microsoft.com/office/drawing/2014/main" id="{419C0801-6421-4301-A4A0-72E85DB0BF57}"/>
              </a:ext>
            </a:extLst>
          </p:cNvPr>
          <p:cNvSpPr txBox="1">
            <a:spLocks/>
          </p:cNvSpPr>
          <p:nvPr/>
        </p:nvSpPr>
        <p:spPr>
          <a:xfrm>
            <a:off x="2267430" y="0"/>
            <a:ext cx="7657140" cy="6463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阶段</a:t>
            </a:r>
            <a:r>
              <a:rPr lang="en-US" altLang="zh-CN" sz="3200" dirty="0"/>
              <a:t>2-</a:t>
            </a:r>
            <a:r>
              <a:rPr lang="zh-CN" altLang="en-US" sz="3200" dirty="0"/>
              <a:t>取消</a:t>
            </a:r>
            <a:r>
              <a:rPr lang="en-US" altLang="zh-CN" sz="3200" dirty="0"/>
              <a:t>MCP</a:t>
            </a:r>
            <a:r>
              <a:rPr lang="zh-CN" altLang="en-US" sz="3200" dirty="0"/>
              <a:t>，下移</a:t>
            </a:r>
            <a:r>
              <a:rPr lang="en-US" altLang="zh-CN" sz="3200" dirty="0"/>
              <a:t>FC</a:t>
            </a:r>
            <a:r>
              <a:rPr lang="zh-CN" altLang="en-US" sz="3200" dirty="0"/>
              <a:t>的相互作用腔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949C5AE6-E378-47D9-9751-27F11C5002F9}"/>
              </a:ext>
            </a:extLst>
          </p:cNvPr>
          <p:cNvSpPr txBox="1">
            <a:spLocks/>
          </p:cNvSpPr>
          <p:nvPr/>
        </p:nvSpPr>
        <p:spPr>
          <a:xfrm>
            <a:off x="731912" y="6566990"/>
            <a:ext cx="1584176" cy="2910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A93A0C-E2E6-4D3B-A46D-1BE2C901E7B7}" type="datetime1">
              <a:rPr lang="zh-CN" altLang="en-US" smtClean="0"/>
              <a:pPr/>
              <a:t>2025/5/16</a:t>
            </a:fld>
            <a:endParaRPr lang="en-US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A69495FD-9C32-4E40-AAA2-0FE4EFFB842A}"/>
              </a:ext>
            </a:extLst>
          </p:cNvPr>
          <p:cNvSpPr txBox="1">
            <a:spLocks/>
          </p:cNvSpPr>
          <p:nvPr/>
        </p:nvSpPr>
        <p:spPr>
          <a:xfrm>
            <a:off x="2826654" y="6566990"/>
            <a:ext cx="6538693" cy="2910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张彪 </a:t>
            </a:r>
            <a:endParaRPr lang="en-US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DA034F04-B02B-42FA-80A5-A57C60507D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0563" y="1803657"/>
            <a:ext cx="3330499" cy="260566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01A062E4-4A48-409D-8F43-74D41F656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931" y="1923600"/>
            <a:ext cx="3330500" cy="248572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17C7AFEE-F203-4B33-B06B-3A4DA7468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6100" y="1909887"/>
            <a:ext cx="3330500" cy="2527225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F4AEAA28-0D4C-4F0E-AF51-A21DFD94990E}"/>
              </a:ext>
            </a:extLst>
          </p:cNvPr>
          <p:cNvGrpSpPr/>
          <p:nvPr/>
        </p:nvGrpSpPr>
        <p:grpSpPr>
          <a:xfrm>
            <a:off x="3143672" y="4616181"/>
            <a:ext cx="8495496" cy="1717919"/>
            <a:chOff x="457200" y="952500"/>
            <a:chExt cx="10942320" cy="1584960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BBF282C9-5193-4381-8B1F-940F5A802C51}"/>
                </a:ext>
              </a:extLst>
            </p:cNvPr>
            <p:cNvSpPr/>
            <p:nvPr/>
          </p:nvSpPr>
          <p:spPr>
            <a:xfrm>
              <a:off x="457200" y="952500"/>
              <a:ext cx="10942320" cy="1584960"/>
            </a:xfrm>
            <a:prstGeom prst="rect">
              <a:avLst/>
            </a:prstGeom>
            <a:noFill/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CA83F0A0-5FC9-46C5-822B-3FB4D72F67B5}"/>
                </a:ext>
              </a:extLst>
            </p:cNvPr>
            <p:cNvGrpSpPr/>
            <p:nvPr/>
          </p:nvGrpSpPr>
          <p:grpSpPr>
            <a:xfrm>
              <a:off x="457200" y="952500"/>
              <a:ext cx="9700260" cy="446275"/>
              <a:chOff x="457200" y="952500"/>
              <a:chExt cx="9700260" cy="446275"/>
            </a:xfrm>
          </p:grpSpPr>
          <p:sp>
            <p:nvSpPr>
              <p:cNvPr id="61" name="矩形 1">
                <a:extLst>
                  <a:ext uri="{FF2B5EF4-FFF2-40B4-BE49-F238E27FC236}">
                    <a16:creationId xmlns:a16="http://schemas.microsoft.com/office/drawing/2014/main" id="{A9F282AA-F784-4812-8F5A-7879A04A1291}"/>
                  </a:ext>
                </a:extLst>
              </p:cNvPr>
              <p:cNvSpPr/>
              <p:nvPr/>
            </p:nvSpPr>
            <p:spPr>
              <a:xfrm>
                <a:off x="457200" y="952500"/>
                <a:ext cx="9700260" cy="406557"/>
              </a:xfrm>
              <a:custGeom>
                <a:avLst/>
                <a:gdLst>
                  <a:gd name="connsiteX0" fmla="*/ 0 w 9700260"/>
                  <a:gd name="connsiteY0" fmla="*/ 0 h 381000"/>
                  <a:gd name="connsiteX1" fmla="*/ 9700260 w 9700260"/>
                  <a:gd name="connsiteY1" fmla="*/ 0 h 381000"/>
                  <a:gd name="connsiteX2" fmla="*/ 9700260 w 9700260"/>
                  <a:gd name="connsiteY2" fmla="*/ 381000 h 381000"/>
                  <a:gd name="connsiteX3" fmla="*/ 0 w 9700260"/>
                  <a:gd name="connsiteY3" fmla="*/ 381000 h 381000"/>
                  <a:gd name="connsiteX4" fmla="*/ 0 w 9700260"/>
                  <a:gd name="connsiteY4" fmla="*/ 0 h 381000"/>
                  <a:gd name="connsiteX0" fmla="*/ 0 w 9700260"/>
                  <a:gd name="connsiteY0" fmla="*/ 0 h 381000"/>
                  <a:gd name="connsiteX1" fmla="*/ 9700260 w 9700260"/>
                  <a:gd name="connsiteY1" fmla="*/ 0 h 381000"/>
                  <a:gd name="connsiteX2" fmla="*/ 9425940 w 9700260"/>
                  <a:gd name="connsiteY2" fmla="*/ 381000 h 381000"/>
                  <a:gd name="connsiteX3" fmla="*/ 0 w 9700260"/>
                  <a:gd name="connsiteY3" fmla="*/ 381000 h 381000"/>
                  <a:gd name="connsiteX4" fmla="*/ 0 w 9700260"/>
                  <a:gd name="connsiteY4" fmla="*/ 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00260" h="381000">
                    <a:moveTo>
                      <a:pt x="0" y="0"/>
                    </a:moveTo>
                    <a:lnTo>
                      <a:pt x="9700260" y="0"/>
                    </a:lnTo>
                    <a:lnTo>
                      <a:pt x="9425940" y="381000"/>
                    </a:lnTo>
                    <a:lnTo>
                      <a:pt x="0" y="381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D510E73B-A088-4584-A92A-2D605D8B0FF6}"/>
                  </a:ext>
                </a:extLst>
              </p:cNvPr>
              <p:cNvSpPr txBox="1"/>
              <p:nvPr/>
            </p:nvSpPr>
            <p:spPr>
              <a:xfrm>
                <a:off x="988372" y="998665"/>
                <a:ext cx="822420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71B65E7E-7422-445F-B83B-6350C1398ADB}"/>
                </a:ext>
              </a:extLst>
            </p:cNvPr>
            <p:cNvSpPr txBox="1"/>
            <p:nvPr/>
          </p:nvSpPr>
          <p:spPr>
            <a:xfrm>
              <a:off x="788169" y="1440796"/>
              <a:ext cx="10089246" cy="8553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采用对称法屏蔽因蜂窝导致的较差的数据点，再进行高斯拟合，结果显示在束流聚焦点，激光丝扫描得到的剖面略小于丝靶扫描。束流在丝靶与激光丝间产生纵向偏移。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2" name="Group 4">
              <a:extLst>
                <a:ext uri="{FF2B5EF4-FFF2-40B4-BE49-F238E27FC236}">
                  <a16:creationId xmlns:a16="http://schemas.microsoft.com/office/drawing/2014/main" id="{71B5BE39-D0DB-49E4-9EFD-9ADF6EB0549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1779" y="1038382"/>
              <a:ext cx="269875" cy="320675"/>
              <a:chOff x="192" y="710"/>
              <a:chExt cx="170" cy="202"/>
            </a:xfrm>
            <a:solidFill>
              <a:sysClr val="window" lastClr="FFFFFF"/>
            </a:solidFill>
          </p:grpSpPr>
          <p:sp>
            <p:nvSpPr>
              <p:cNvPr id="43" name="Freeform 5">
                <a:extLst>
                  <a:ext uri="{FF2B5EF4-FFF2-40B4-BE49-F238E27FC236}">
                    <a16:creationId xmlns:a16="http://schemas.microsoft.com/office/drawing/2014/main" id="{6A6BA5F1-FB99-4A7F-B34B-2250920409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" y="710"/>
                <a:ext cx="170" cy="202"/>
              </a:xfrm>
              <a:custGeom>
                <a:avLst/>
                <a:gdLst>
                  <a:gd name="T0" fmla="*/ 470 w 1387"/>
                  <a:gd name="T1" fmla="*/ 0 h 1638"/>
                  <a:gd name="T2" fmla="*/ 409 w 1387"/>
                  <a:gd name="T3" fmla="*/ 424 h 1638"/>
                  <a:gd name="T4" fmla="*/ 0 w 1387"/>
                  <a:gd name="T5" fmla="*/ 485 h 1638"/>
                  <a:gd name="T6" fmla="*/ 40 w 1387"/>
                  <a:gd name="T7" fmla="*/ 1638 h 1638"/>
                  <a:gd name="T8" fmla="*/ 978 w 1387"/>
                  <a:gd name="T9" fmla="*/ 1598 h 1638"/>
                  <a:gd name="T10" fmla="*/ 1347 w 1387"/>
                  <a:gd name="T11" fmla="*/ 1215 h 1638"/>
                  <a:gd name="T12" fmla="*/ 1387 w 1387"/>
                  <a:gd name="T13" fmla="*/ 819 h 1638"/>
                  <a:gd name="T14" fmla="*/ 1339 w 1387"/>
                  <a:gd name="T15" fmla="*/ 819 h 1638"/>
                  <a:gd name="T16" fmla="*/ 978 w 1387"/>
                  <a:gd name="T17" fmla="*/ 1167 h 1638"/>
                  <a:gd name="T18" fmla="*/ 1273 w 1387"/>
                  <a:gd name="T19" fmla="*/ 1019 h 1638"/>
                  <a:gd name="T20" fmla="*/ 1273 w 1387"/>
                  <a:gd name="T21" fmla="*/ 971 h 1638"/>
                  <a:gd name="T22" fmla="*/ 978 w 1387"/>
                  <a:gd name="T23" fmla="*/ 946 h 1638"/>
                  <a:gd name="T24" fmla="*/ 1297 w 1387"/>
                  <a:gd name="T25" fmla="*/ 922 h 1638"/>
                  <a:gd name="T26" fmla="*/ 978 w 1387"/>
                  <a:gd name="T27" fmla="*/ 898 h 1638"/>
                  <a:gd name="T28" fmla="*/ 1273 w 1387"/>
                  <a:gd name="T29" fmla="*/ 846 h 1638"/>
                  <a:gd name="T30" fmla="*/ 1273 w 1387"/>
                  <a:gd name="T31" fmla="*/ 798 h 1638"/>
                  <a:gd name="T32" fmla="*/ 1247 w 1387"/>
                  <a:gd name="T33" fmla="*/ 628 h 1638"/>
                  <a:gd name="T34" fmla="*/ 1199 w 1387"/>
                  <a:gd name="T35" fmla="*/ 628 h 1638"/>
                  <a:gd name="T36" fmla="*/ 1161 w 1387"/>
                  <a:gd name="T37" fmla="*/ 798 h 1638"/>
                  <a:gd name="T38" fmla="*/ 1137 w 1387"/>
                  <a:gd name="T39" fmla="*/ 677 h 1638"/>
                  <a:gd name="T40" fmla="*/ 1113 w 1387"/>
                  <a:gd name="T41" fmla="*/ 798 h 1638"/>
                  <a:gd name="T42" fmla="*/ 1072 w 1387"/>
                  <a:gd name="T43" fmla="*/ 545 h 1638"/>
                  <a:gd name="T44" fmla="*/ 1024 w 1387"/>
                  <a:gd name="T45" fmla="*/ 545 h 1638"/>
                  <a:gd name="T46" fmla="*/ 978 w 1387"/>
                  <a:gd name="T47" fmla="*/ 798 h 1638"/>
                  <a:gd name="T48" fmla="*/ 917 w 1387"/>
                  <a:gd name="T49" fmla="*/ 424 h 1638"/>
                  <a:gd name="T50" fmla="*/ 688 w 1387"/>
                  <a:gd name="T51" fmla="*/ 274 h 1638"/>
                  <a:gd name="T52" fmla="*/ 457 w 1387"/>
                  <a:gd name="T53" fmla="*/ 424 h 1638"/>
                  <a:gd name="T54" fmla="*/ 649 w 1387"/>
                  <a:gd name="T55" fmla="*/ 224 h 1638"/>
                  <a:gd name="T56" fmla="*/ 649 w 1387"/>
                  <a:gd name="T57" fmla="*/ 176 h 1638"/>
                  <a:gd name="T58" fmla="*/ 457 w 1387"/>
                  <a:gd name="T59" fmla="*/ 62 h 1638"/>
                  <a:gd name="T60" fmla="*/ 1326 w 1387"/>
                  <a:gd name="T61" fmla="*/ 48 h 1638"/>
                  <a:gd name="T62" fmla="*/ 1339 w 1387"/>
                  <a:gd name="T63" fmla="*/ 176 h 1638"/>
                  <a:gd name="T64" fmla="*/ 766 w 1387"/>
                  <a:gd name="T65" fmla="*/ 200 h 1638"/>
                  <a:gd name="T66" fmla="*/ 1339 w 1387"/>
                  <a:gd name="T67" fmla="*/ 224 h 1638"/>
                  <a:gd name="T68" fmla="*/ 1363 w 1387"/>
                  <a:gd name="T69" fmla="*/ 722 h 1638"/>
                  <a:gd name="T70" fmla="*/ 1387 w 1387"/>
                  <a:gd name="T71" fmla="*/ 62 h 1638"/>
                  <a:gd name="T72" fmla="*/ 930 w 1387"/>
                  <a:gd name="T73" fmla="*/ 1590 h 1638"/>
                  <a:gd name="T74" fmla="*/ 48 w 1387"/>
                  <a:gd name="T75" fmla="*/ 648 h 1638"/>
                  <a:gd name="T76" fmla="*/ 930 w 1387"/>
                  <a:gd name="T77" fmla="*/ 1590 h 1638"/>
                  <a:gd name="T78" fmla="*/ 805 w 1387"/>
                  <a:gd name="T79" fmla="*/ 424 h 1638"/>
                  <a:gd name="T80" fmla="*/ 688 w 1387"/>
                  <a:gd name="T81" fmla="*/ 322 h 1638"/>
                  <a:gd name="T82" fmla="*/ 930 w 1387"/>
                  <a:gd name="T83" fmla="*/ 485 h 1638"/>
                  <a:gd name="T84" fmla="*/ 48 w 1387"/>
                  <a:gd name="T85" fmla="*/ 600 h 1638"/>
                  <a:gd name="T86" fmla="*/ 62 w 1387"/>
                  <a:gd name="T87" fmla="*/ 472 h 1638"/>
                  <a:gd name="T88" fmla="*/ 917 w 1387"/>
                  <a:gd name="T89" fmla="*/ 472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87" h="1638">
                    <a:moveTo>
                      <a:pt x="1326" y="0"/>
                    </a:moveTo>
                    <a:cubicBezTo>
                      <a:pt x="470" y="0"/>
                      <a:pt x="470" y="0"/>
                      <a:pt x="470" y="0"/>
                    </a:cubicBezTo>
                    <a:cubicBezTo>
                      <a:pt x="436" y="0"/>
                      <a:pt x="409" y="28"/>
                      <a:pt x="409" y="62"/>
                    </a:cubicBezTo>
                    <a:cubicBezTo>
                      <a:pt x="409" y="424"/>
                      <a:pt x="409" y="424"/>
                      <a:pt x="409" y="424"/>
                    </a:cubicBezTo>
                    <a:cubicBezTo>
                      <a:pt x="62" y="424"/>
                      <a:pt x="62" y="424"/>
                      <a:pt x="62" y="424"/>
                    </a:cubicBezTo>
                    <a:cubicBezTo>
                      <a:pt x="28" y="424"/>
                      <a:pt x="0" y="451"/>
                      <a:pt x="0" y="485"/>
                    </a:cubicBezTo>
                    <a:cubicBezTo>
                      <a:pt x="0" y="1598"/>
                      <a:pt x="0" y="1598"/>
                      <a:pt x="0" y="1598"/>
                    </a:cubicBezTo>
                    <a:cubicBezTo>
                      <a:pt x="0" y="1620"/>
                      <a:pt x="18" y="1638"/>
                      <a:pt x="40" y="1638"/>
                    </a:cubicBezTo>
                    <a:cubicBezTo>
                      <a:pt x="938" y="1638"/>
                      <a:pt x="938" y="1638"/>
                      <a:pt x="938" y="1638"/>
                    </a:cubicBezTo>
                    <a:cubicBezTo>
                      <a:pt x="960" y="1638"/>
                      <a:pt x="978" y="1620"/>
                      <a:pt x="978" y="1598"/>
                    </a:cubicBezTo>
                    <a:cubicBezTo>
                      <a:pt x="978" y="1215"/>
                      <a:pt x="978" y="1215"/>
                      <a:pt x="978" y="1215"/>
                    </a:cubicBezTo>
                    <a:cubicBezTo>
                      <a:pt x="1347" y="1215"/>
                      <a:pt x="1347" y="1215"/>
                      <a:pt x="1347" y="1215"/>
                    </a:cubicBezTo>
                    <a:cubicBezTo>
                      <a:pt x="1369" y="1215"/>
                      <a:pt x="1387" y="1197"/>
                      <a:pt x="1387" y="1175"/>
                    </a:cubicBezTo>
                    <a:cubicBezTo>
                      <a:pt x="1387" y="819"/>
                      <a:pt x="1387" y="819"/>
                      <a:pt x="1387" y="819"/>
                    </a:cubicBezTo>
                    <a:cubicBezTo>
                      <a:pt x="1387" y="806"/>
                      <a:pt x="1376" y="795"/>
                      <a:pt x="1363" y="795"/>
                    </a:cubicBezTo>
                    <a:cubicBezTo>
                      <a:pt x="1350" y="795"/>
                      <a:pt x="1339" y="806"/>
                      <a:pt x="1339" y="819"/>
                    </a:cubicBezTo>
                    <a:cubicBezTo>
                      <a:pt x="1339" y="1167"/>
                      <a:pt x="1339" y="1167"/>
                      <a:pt x="1339" y="1167"/>
                    </a:cubicBezTo>
                    <a:cubicBezTo>
                      <a:pt x="978" y="1167"/>
                      <a:pt x="978" y="1167"/>
                      <a:pt x="978" y="1167"/>
                    </a:cubicBezTo>
                    <a:cubicBezTo>
                      <a:pt x="978" y="1019"/>
                      <a:pt x="978" y="1019"/>
                      <a:pt x="978" y="1019"/>
                    </a:cubicBezTo>
                    <a:cubicBezTo>
                      <a:pt x="1273" y="1019"/>
                      <a:pt x="1273" y="1019"/>
                      <a:pt x="1273" y="1019"/>
                    </a:cubicBezTo>
                    <a:cubicBezTo>
                      <a:pt x="1286" y="1019"/>
                      <a:pt x="1297" y="1008"/>
                      <a:pt x="1297" y="995"/>
                    </a:cubicBezTo>
                    <a:cubicBezTo>
                      <a:pt x="1297" y="982"/>
                      <a:pt x="1286" y="971"/>
                      <a:pt x="1273" y="971"/>
                    </a:cubicBezTo>
                    <a:cubicBezTo>
                      <a:pt x="978" y="971"/>
                      <a:pt x="978" y="971"/>
                      <a:pt x="978" y="971"/>
                    </a:cubicBezTo>
                    <a:cubicBezTo>
                      <a:pt x="978" y="946"/>
                      <a:pt x="978" y="946"/>
                      <a:pt x="978" y="946"/>
                    </a:cubicBezTo>
                    <a:cubicBezTo>
                      <a:pt x="1273" y="946"/>
                      <a:pt x="1273" y="946"/>
                      <a:pt x="1273" y="946"/>
                    </a:cubicBezTo>
                    <a:cubicBezTo>
                      <a:pt x="1286" y="946"/>
                      <a:pt x="1297" y="935"/>
                      <a:pt x="1297" y="922"/>
                    </a:cubicBezTo>
                    <a:cubicBezTo>
                      <a:pt x="1297" y="908"/>
                      <a:pt x="1286" y="898"/>
                      <a:pt x="1273" y="898"/>
                    </a:cubicBezTo>
                    <a:cubicBezTo>
                      <a:pt x="978" y="898"/>
                      <a:pt x="978" y="898"/>
                      <a:pt x="978" y="898"/>
                    </a:cubicBezTo>
                    <a:cubicBezTo>
                      <a:pt x="978" y="846"/>
                      <a:pt x="978" y="846"/>
                      <a:pt x="978" y="846"/>
                    </a:cubicBezTo>
                    <a:cubicBezTo>
                      <a:pt x="1273" y="846"/>
                      <a:pt x="1273" y="846"/>
                      <a:pt x="1273" y="846"/>
                    </a:cubicBezTo>
                    <a:cubicBezTo>
                      <a:pt x="1286" y="846"/>
                      <a:pt x="1297" y="836"/>
                      <a:pt x="1297" y="822"/>
                    </a:cubicBezTo>
                    <a:cubicBezTo>
                      <a:pt x="1297" y="809"/>
                      <a:pt x="1286" y="798"/>
                      <a:pt x="1273" y="798"/>
                    </a:cubicBezTo>
                    <a:cubicBezTo>
                      <a:pt x="1247" y="798"/>
                      <a:pt x="1247" y="798"/>
                      <a:pt x="1247" y="798"/>
                    </a:cubicBezTo>
                    <a:cubicBezTo>
                      <a:pt x="1247" y="628"/>
                      <a:pt x="1247" y="628"/>
                      <a:pt x="1247" y="628"/>
                    </a:cubicBezTo>
                    <a:cubicBezTo>
                      <a:pt x="1247" y="614"/>
                      <a:pt x="1237" y="604"/>
                      <a:pt x="1223" y="604"/>
                    </a:cubicBezTo>
                    <a:cubicBezTo>
                      <a:pt x="1210" y="604"/>
                      <a:pt x="1199" y="614"/>
                      <a:pt x="1199" y="628"/>
                    </a:cubicBezTo>
                    <a:cubicBezTo>
                      <a:pt x="1199" y="798"/>
                      <a:pt x="1199" y="798"/>
                      <a:pt x="1199" y="798"/>
                    </a:cubicBezTo>
                    <a:cubicBezTo>
                      <a:pt x="1161" y="798"/>
                      <a:pt x="1161" y="798"/>
                      <a:pt x="1161" y="798"/>
                    </a:cubicBezTo>
                    <a:cubicBezTo>
                      <a:pt x="1161" y="701"/>
                      <a:pt x="1161" y="701"/>
                      <a:pt x="1161" y="701"/>
                    </a:cubicBezTo>
                    <a:cubicBezTo>
                      <a:pt x="1161" y="688"/>
                      <a:pt x="1150" y="677"/>
                      <a:pt x="1137" y="677"/>
                    </a:cubicBezTo>
                    <a:cubicBezTo>
                      <a:pt x="1124" y="677"/>
                      <a:pt x="1113" y="688"/>
                      <a:pt x="1113" y="701"/>
                    </a:cubicBezTo>
                    <a:cubicBezTo>
                      <a:pt x="1113" y="798"/>
                      <a:pt x="1113" y="798"/>
                      <a:pt x="1113" y="798"/>
                    </a:cubicBezTo>
                    <a:cubicBezTo>
                      <a:pt x="1072" y="798"/>
                      <a:pt x="1072" y="798"/>
                      <a:pt x="1072" y="798"/>
                    </a:cubicBezTo>
                    <a:cubicBezTo>
                      <a:pt x="1072" y="545"/>
                      <a:pt x="1072" y="545"/>
                      <a:pt x="1072" y="545"/>
                    </a:cubicBezTo>
                    <a:cubicBezTo>
                      <a:pt x="1072" y="532"/>
                      <a:pt x="1061" y="521"/>
                      <a:pt x="1048" y="521"/>
                    </a:cubicBezTo>
                    <a:cubicBezTo>
                      <a:pt x="1035" y="521"/>
                      <a:pt x="1024" y="532"/>
                      <a:pt x="1024" y="545"/>
                    </a:cubicBezTo>
                    <a:cubicBezTo>
                      <a:pt x="1024" y="798"/>
                      <a:pt x="1024" y="798"/>
                      <a:pt x="1024" y="798"/>
                    </a:cubicBezTo>
                    <a:cubicBezTo>
                      <a:pt x="978" y="798"/>
                      <a:pt x="978" y="798"/>
                      <a:pt x="978" y="798"/>
                    </a:cubicBezTo>
                    <a:cubicBezTo>
                      <a:pt x="978" y="485"/>
                      <a:pt x="978" y="485"/>
                      <a:pt x="978" y="485"/>
                    </a:cubicBezTo>
                    <a:cubicBezTo>
                      <a:pt x="978" y="451"/>
                      <a:pt x="951" y="424"/>
                      <a:pt x="917" y="424"/>
                    </a:cubicBezTo>
                    <a:cubicBezTo>
                      <a:pt x="854" y="424"/>
                      <a:pt x="854" y="424"/>
                      <a:pt x="854" y="424"/>
                    </a:cubicBezTo>
                    <a:cubicBezTo>
                      <a:pt x="845" y="340"/>
                      <a:pt x="774" y="274"/>
                      <a:pt x="688" y="274"/>
                    </a:cubicBezTo>
                    <a:cubicBezTo>
                      <a:pt x="602" y="274"/>
                      <a:pt x="531" y="340"/>
                      <a:pt x="522" y="424"/>
                    </a:cubicBezTo>
                    <a:cubicBezTo>
                      <a:pt x="457" y="424"/>
                      <a:pt x="457" y="424"/>
                      <a:pt x="457" y="424"/>
                    </a:cubicBezTo>
                    <a:cubicBezTo>
                      <a:pt x="457" y="224"/>
                      <a:pt x="457" y="224"/>
                      <a:pt x="457" y="224"/>
                    </a:cubicBezTo>
                    <a:cubicBezTo>
                      <a:pt x="649" y="224"/>
                      <a:pt x="649" y="224"/>
                      <a:pt x="649" y="224"/>
                    </a:cubicBezTo>
                    <a:cubicBezTo>
                      <a:pt x="662" y="224"/>
                      <a:pt x="673" y="214"/>
                      <a:pt x="673" y="200"/>
                    </a:cubicBezTo>
                    <a:cubicBezTo>
                      <a:pt x="673" y="187"/>
                      <a:pt x="662" y="176"/>
                      <a:pt x="649" y="176"/>
                    </a:cubicBezTo>
                    <a:cubicBezTo>
                      <a:pt x="457" y="176"/>
                      <a:pt x="457" y="176"/>
                      <a:pt x="457" y="176"/>
                    </a:cubicBezTo>
                    <a:cubicBezTo>
                      <a:pt x="457" y="62"/>
                      <a:pt x="457" y="62"/>
                      <a:pt x="457" y="62"/>
                    </a:cubicBezTo>
                    <a:cubicBezTo>
                      <a:pt x="457" y="54"/>
                      <a:pt x="463" y="48"/>
                      <a:pt x="470" y="48"/>
                    </a:cubicBezTo>
                    <a:cubicBezTo>
                      <a:pt x="1326" y="48"/>
                      <a:pt x="1326" y="48"/>
                      <a:pt x="1326" y="48"/>
                    </a:cubicBezTo>
                    <a:cubicBezTo>
                      <a:pt x="1333" y="48"/>
                      <a:pt x="1339" y="54"/>
                      <a:pt x="1339" y="62"/>
                    </a:cubicBezTo>
                    <a:cubicBezTo>
                      <a:pt x="1339" y="176"/>
                      <a:pt x="1339" y="176"/>
                      <a:pt x="1339" y="176"/>
                    </a:cubicBezTo>
                    <a:cubicBezTo>
                      <a:pt x="790" y="176"/>
                      <a:pt x="790" y="176"/>
                      <a:pt x="790" y="176"/>
                    </a:cubicBezTo>
                    <a:cubicBezTo>
                      <a:pt x="776" y="176"/>
                      <a:pt x="766" y="187"/>
                      <a:pt x="766" y="200"/>
                    </a:cubicBezTo>
                    <a:cubicBezTo>
                      <a:pt x="766" y="214"/>
                      <a:pt x="776" y="224"/>
                      <a:pt x="790" y="224"/>
                    </a:cubicBezTo>
                    <a:cubicBezTo>
                      <a:pt x="1339" y="224"/>
                      <a:pt x="1339" y="224"/>
                      <a:pt x="1339" y="224"/>
                    </a:cubicBezTo>
                    <a:cubicBezTo>
                      <a:pt x="1339" y="698"/>
                      <a:pt x="1339" y="698"/>
                      <a:pt x="1339" y="698"/>
                    </a:cubicBezTo>
                    <a:cubicBezTo>
                      <a:pt x="1339" y="711"/>
                      <a:pt x="1350" y="722"/>
                      <a:pt x="1363" y="722"/>
                    </a:cubicBezTo>
                    <a:cubicBezTo>
                      <a:pt x="1376" y="722"/>
                      <a:pt x="1387" y="711"/>
                      <a:pt x="1387" y="698"/>
                    </a:cubicBezTo>
                    <a:cubicBezTo>
                      <a:pt x="1387" y="62"/>
                      <a:pt x="1387" y="62"/>
                      <a:pt x="1387" y="62"/>
                    </a:cubicBezTo>
                    <a:cubicBezTo>
                      <a:pt x="1387" y="28"/>
                      <a:pt x="1360" y="0"/>
                      <a:pt x="1326" y="0"/>
                    </a:cubicBezTo>
                    <a:close/>
                    <a:moveTo>
                      <a:pt x="930" y="1590"/>
                    </a:moveTo>
                    <a:cubicBezTo>
                      <a:pt x="48" y="1590"/>
                      <a:pt x="48" y="1590"/>
                      <a:pt x="48" y="1590"/>
                    </a:cubicBezTo>
                    <a:cubicBezTo>
                      <a:pt x="48" y="648"/>
                      <a:pt x="48" y="648"/>
                      <a:pt x="48" y="648"/>
                    </a:cubicBezTo>
                    <a:cubicBezTo>
                      <a:pt x="930" y="648"/>
                      <a:pt x="930" y="648"/>
                      <a:pt x="930" y="648"/>
                    </a:cubicBezTo>
                    <a:lnTo>
                      <a:pt x="930" y="1590"/>
                    </a:lnTo>
                    <a:close/>
                    <a:moveTo>
                      <a:pt x="688" y="322"/>
                    </a:moveTo>
                    <a:cubicBezTo>
                      <a:pt x="748" y="322"/>
                      <a:pt x="797" y="366"/>
                      <a:pt x="805" y="424"/>
                    </a:cubicBezTo>
                    <a:cubicBezTo>
                      <a:pt x="571" y="424"/>
                      <a:pt x="571" y="424"/>
                      <a:pt x="571" y="424"/>
                    </a:cubicBezTo>
                    <a:cubicBezTo>
                      <a:pt x="579" y="366"/>
                      <a:pt x="628" y="322"/>
                      <a:pt x="688" y="322"/>
                    </a:cubicBezTo>
                    <a:close/>
                    <a:moveTo>
                      <a:pt x="917" y="472"/>
                    </a:moveTo>
                    <a:cubicBezTo>
                      <a:pt x="924" y="472"/>
                      <a:pt x="930" y="478"/>
                      <a:pt x="930" y="485"/>
                    </a:cubicBezTo>
                    <a:cubicBezTo>
                      <a:pt x="930" y="600"/>
                      <a:pt x="930" y="600"/>
                      <a:pt x="930" y="600"/>
                    </a:cubicBezTo>
                    <a:cubicBezTo>
                      <a:pt x="48" y="600"/>
                      <a:pt x="48" y="600"/>
                      <a:pt x="48" y="600"/>
                    </a:cubicBezTo>
                    <a:cubicBezTo>
                      <a:pt x="48" y="485"/>
                      <a:pt x="48" y="485"/>
                      <a:pt x="48" y="485"/>
                    </a:cubicBezTo>
                    <a:cubicBezTo>
                      <a:pt x="48" y="478"/>
                      <a:pt x="54" y="472"/>
                      <a:pt x="62" y="472"/>
                    </a:cubicBezTo>
                    <a:lnTo>
                      <a:pt x="917" y="472"/>
                    </a:lnTo>
                    <a:close/>
                    <a:moveTo>
                      <a:pt x="917" y="472"/>
                    </a:moveTo>
                    <a:cubicBezTo>
                      <a:pt x="917" y="472"/>
                      <a:pt x="917" y="472"/>
                      <a:pt x="917" y="47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Freeform 6">
                <a:extLst>
                  <a:ext uri="{FF2B5EF4-FFF2-40B4-BE49-F238E27FC236}">
                    <a16:creationId xmlns:a16="http://schemas.microsoft.com/office/drawing/2014/main" id="{946D2388-EE91-45B4-9281-C5A3A7FF81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5" y="721"/>
                <a:ext cx="6" cy="5"/>
              </a:xfrm>
              <a:custGeom>
                <a:avLst/>
                <a:gdLst>
                  <a:gd name="T0" fmla="*/ 41 w 48"/>
                  <a:gd name="T1" fmla="*/ 7 h 48"/>
                  <a:gd name="T2" fmla="*/ 24 w 48"/>
                  <a:gd name="T3" fmla="*/ 0 h 48"/>
                  <a:gd name="T4" fmla="*/ 7 w 48"/>
                  <a:gd name="T5" fmla="*/ 7 h 48"/>
                  <a:gd name="T6" fmla="*/ 0 w 48"/>
                  <a:gd name="T7" fmla="*/ 24 h 48"/>
                  <a:gd name="T8" fmla="*/ 7 w 48"/>
                  <a:gd name="T9" fmla="*/ 41 h 48"/>
                  <a:gd name="T10" fmla="*/ 24 w 48"/>
                  <a:gd name="T11" fmla="*/ 48 h 48"/>
                  <a:gd name="T12" fmla="*/ 41 w 48"/>
                  <a:gd name="T13" fmla="*/ 41 h 48"/>
                  <a:gd name="T14" fmla="*/ 48 w 48"/>
                  <a:gd name="T15" fmla="*/ 24 h 48"/>
                  <a:gd name="T16" fmla="*/ 41 w 48"/>
                  <a:gd name="T17" fmla="*/ 7 h 48"/>
                  <a:gd name="T18" fmla="*/ 41 w 48"/>
                  <a:gd name="T19" fmla="*/ 7 h 48"/>
                  <a:gd name="T20" fmla="*/ 41 w 48"/>
                  <a:gd name="T21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8">
                    <a:moveTo>
                      <a:pt x="41" y="7"/>
                    </a:moveTo>
                    <a:cubicBezTo>
                      <a:pt x="37" y="3"/>
                      <a:pt x="31" y="0"/>
                      <a:pt x="24" y="0"/>
                    </a:cubicBezTo>
                    <a:cubicBezTo>
                      <a:pt x="18" y="0"/>
                      <a:pt x="12" y="3"/>
                      <a:pt x="7" y="7"/>
                    </a:cubicBezTo>
                    <a:cubicBezTo>
                      <a:pt x="3" y="12"/>
                      <a:pt x="0" y="18"/>
                      <a:pt x="0" y="24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12" y="46"/>
                      <a:pt x="18" y="48"/>
                      <a:pt x="24" y="48"/>
                    </a:cubicBezTo>
                    <a:cubicBezTo>
                      <a:pt x="31" y="48"/>
                      <a:pt x="37" y="46"/>
                      <a:pt x="41" y="41"/>
                    </a:cubicBezTo>
                    <a:cubicBezTo>
                      <a:pt x="46" y="37"/>
                      <a:pt x="48" y="31"/>
                      <a:pt x="48" y="24"/>
                    </a:cubicBezTo>
                    <a:cubicBezTo>
                      <a:pt x="48" y="18"/>
                      <a:pt x="46" y="12"/>
                      <a:pt x="41" y="7"/>
                    </a:cubicBezTo>
                    <a:close/>
                    <a:moveTo>
                      <a:pt x="41" y="7"/>
                    </a:moveTo>
                    <a:cubicBezTo>
                      <a:pt x="41" y="7"/>
                      <a:pt x="41" y="7"/>
                      <a:pt x="41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id="{744D52B0-0DB7-46AB-9BD4-73146124CE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5" y="721"/>
                <a:ext cx="6" cy="5"/>
              </a:xfrm>
              <a:custGeom>
                <a:avLst/>
                <a:gdLst>
                  <a:gd name="T0" fmla="*/ 41 w 48"/>
                  <a:gd name="T1" fmla="*/ 7 h 48"/>
                  <a:gd name="T2" fmla="*/ 24 w 48"/>
                  <a:gd name="T3" fmla="*/ 0 h 48"/>
                  <a:gd name="T4" fmla="*/ 7 w 48"/>
                  <a:gd name="T5" fmla="*/ 7 h 48"/>
                  <a:gd name="T6" fmla="*/ 0 w 48"/>
                  <a:gd name="T7" fmla="*/ 24 h 48"/>
                  <a:gd name="T8" fmla="*/ 7 w 48"/>
                  <a:gd name="T9" fmla="*/ 41 h 48"/>
                  <a:gd name="T10" fmla="*/ 24 w 48"/>
                  <a:gd name="T11" fmla="*/ 48 h 48"/>
                  <a:gd name="T12" fmla="*/ 41 w 48"/>
                  <a:gd name="T13" fmla="*/ 41 h 48"/>
                  <a:gd name="T14" fmla="*/ 48 w 48"/>
                  <a:gd name="T15" fmla="*/ 24 h 48"/>
                  <a:gd name="T16" fmla="*/ 41 w 48"/>
                  <a:gd name="T17" fmla="*/ 7 h 48"/>
                  <a:gd name="T18" fmla="*/ 41 w 48"/>
                  <a:gd name="T19" fmla="*/ 7 h 48"/>
                  <a:gd name="T20" fmla="*/ 41 w 48"/>
                  <a:gd name="T21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8">
                    <a:moveTo>
                      <a:pt x="41" y="7"/>
                    </a:moveTo>
                    <a:cubicBezTo>
                      <a:pt x="36" y="3"/>
                      <a:pt x="30" y="0"/>
                      <a:pt x="24" y="0"/>
                    </a:cubicBezTo>
                    <a:cubicBezTo>
                      <a:pt x="17" y="0"/>
                      <a:pt x="11" y="3"/>
                      <a:pt x="7" y="7"/>
                    </a:cubicBezTo>
                    <a:cubicBezTo>
                      <a:pt x="2" y="12"/>
                      <a:pt x="0" y="18"/>
                      <a:pt x="0" y="24"/>
                    </a:cubicBezTo>
                    <a:cubicBezTo>
                      <a:pt x="0" y="31"/>
                      <a:pt x="2" y="37"/>
                      <a:pt x="7" y="41"/>
                    </a:cubicBezTo>
                    <a:cubicBezTo>
                      <a:pt x="11" y="46"/>
                      <a:pt x="17" y="48"/>
                      <a:pt x="24" y="48"/>
                    </a:cubicBezTo>
                    <a:cubicBezTo>
                      <a:pt x="30" y="48"/>
                      <a:pt x="36" y="46"/>
                      <a:pt x="41" y="41"/>
                    </a:cubicBezTo>
                    <a:cubicBezTo>
                      <a:pt x="45" y="37"/>
                      <a:pt x="48" y="31"/>
                      <a:pt x="48" y="24"/>
                    </a:cubicBezTo>
                    <a:cubicBezTo>
                      <a:pt x="48" y="18"/>
                      <a:pt x="45" y="12"/>
                      <a:pt x="41" y="7"/>
                    </a:cubicBezTo>
                    <a:close/>
                    <a:moveTo>
                      <a:pt x="41" y="7"/>
                    </a:moveTo>
                    <a:cubicBezTo>
                      <a:pt x="41" y="7"/>
                      <a:pt x="41" y="7"/>
                      <a:pt x="41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8">
                <a:extLst>
                  <a:ext uri="{FF2B5EF4-FFF2-40B4-BE49-F238E27FC236}">
                    <a16:creationId xmlns:a16="http://schemas.microsoft.com/office/drawing/2014/main" id="{BAC124CC-7113-41EA-91F6-44A472AB1B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6" y="721"/>
                <a:ext cx="6" cy="5"/>
              </a:xfrm>
              <a:custGeom>
                <a:avLst/>
                <a:gdLst>
                  <a:gd name="T0" fmla="*/ 41 w 48"/>
                  <a:gd name="T1" fmla="*/ 7 h 48"/>
                  <a:gd name="T2" fmla="*/ 24 w 48"/>
                  <a:gd name="T3" fmla="*/ 0 h 48"/>
                  <a:gd name="T4" fmla="*/ 7 w 48"/>
                  <a:gd name="T5" fmla="*/ 7 h 48"/>
                  <a:gd name="T6" fmla="*/ 0 w 48"/>
                  <a:gd name="T7" fmla="*/ 24 h 48"/>
                  <a:gd name="T8" fmla="*/ 7 w 48"/>
                  <a:gd name="T9" fmla="*/ 41 h 48"/>
                  <a:gd name="T10" fmla="*/ 24 w 48"/>
                  <a:gd name="T11" fmla="*/ 48 h 48"/>
                  <a:gd name="T12" fmla="*/ 41 w 48"/>
                  <a:gd name="T13" fmla="*/ 41 h 48"/>
                  <a:gd name="T14" fmla="*/ 48 w 48"/>
                  <a:gd name="T15" fmla="*/ 24 h 48"/>
                  <a:gd name="T16" fmla="*/ 41 w 48"/>
                  <a:gd name="T17" fmla="*/ 7 h 48"/>
                  <a:gd name="T18" fmla="*/ 41 w 48"/>
                  <a:gd name="T19" fmla="*/ 7 h 48"/>
                  <a:gd name="T20" fmla="*/ 41 w 48"/>
                  <a:gd name="T21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8">
                    <a:moveTo>
                      <a:pt x="41" y="7"/>
                    </a:moveTo>
                    <a:cubicBezTo>
                      <a:pt x="36" y="3"/>
                      <a:pt x="30" y="0"/>
                      <a:pt x="24" y="0"/>
                    </a:cubicBezTo>
                    <a:cubicBezTo>
                      <a:pt x="18" y="0"/>
                      <a:pt x="11" y="3"/>
                      <a:pt x="7" y="7"/>
                    </a:cubicBezTo>
                    <a:cubicBezTo>
                      <a:pt x="2" y="12"/>
                      <a:pt x="0" y="18"/>
                      <a:pt x="0" y="24"/>
                    </a:cubicBezTo>
                    <a:cubicBezTo>
                      <a:pt x="0" y="31"/>
                      <a:pt x="2" y="37"/>
                      <a:pt x="7" y="41"/>
                    </a:cubicBezTo>
                    <a:cubicBezTo>
                      <a:pt x="11" y="46"/>
                      <a:pt x="18" y="48"/>
                      <a:pt x="24" y="48"/>
                    </a:cubicBezTo>
                    <a:cubicBezTo>
                      <a:pt x="30" y="48"/>
                      <a:pt x="36" y="46"/>
                      <a:pt x="41" y="41"/>
                    </a:cubicBezTo>
                    <a:cubicBezTo>
                      <a:pt x="45" y="37"/>
                      <a:pt x="48" y="31"/>
                      <a:pt x="48" y="24"/>
                    </a:cubicBezTo>
                    <a:cubicBezTo>
                      <a:pt x="48" y="18"/>
                      <a:pt x="45" y="12"/>
                      <a:pt x="41" y="7"/>
                    </a:cubicBezTo>
                    <a:close/>
                    <a:moveTo>
                      <a:pt x="41" y="7"/>
                    </a:moveTo>
                    <a:cubicBezTo>
                      <a:pt x="41" y="7"/>
                      <a:pt x="41" y="7"/>
                      <a:pt x="41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7" name="Freeform 9">
                <a:extLst>
                  <a:ext uri="{FF2B5EF4-FFF2-40B4-BE49-F238E27FC236}">
                    <a16:creationId xmlns:a16="http://schemas.microsoft.com/office/drawing/2014/main" id="{F8A86718-D32F-43D1-98BA-618F68DDD2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9" y="746"/>
                <a:ext cx="30" cy="6"/>
              </a:xfrm>
              <a:custGeom>
                <a:avLst/>
                <a:gdLst>
                  <a:gd name="T0" fmla="*/ 216 w 240"/>
                  <a:gd name="T1" fmla="*/ 0 h 48"/>
                  <a:gd name="T2" fmla="*/ 24 w 240"/>
                  <a:gd name="T3" fmla="*/ 0 h 48"/>
                  <a:gd name="T4" fmla="*/ 0 w 240"/>
                  <a:gd name="T5" fmla="*/ 24 h 48"/>
                  <a:gd name="T6" fmla="*/ 24 w 240"/>
                  <a:gd name="T7" fmla="*/ 48 h 48"/>
                  <a:gd name="T8" fmla="*/ 216 w 240"/>
                  <a:gd name="T9" fmla="*/ 48 h 48"/>
                  <a:gd name="T10" fmla="*/ 240 w 240"/>
                  <a:gd name="T11" fmla="*/ 24 h 48"/>
                  <a:gd name="T12" fmla="*/ 216 w 240"/>
                  <a:gd name="T13" fmla="*/ 0 h 48"/>
                  <a:gd name="T14" fmla="*/ 216 w 240"/>
                  <a:gd name="T15" fmla="*/ 0 h 48"/>
                  <a:gd name="T16" fmla="*/ 216 w 240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0" h="48">
                    <a:moveTo>
                      <a:pt x="216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ubicBezTo>
                      <a:pt x="216" y="48"/>
                      <a:pt x="216" y="48"/>
                      <a:pt x="216" y="48"/>
                    </a:cubicBezTo>
                    <a:cubicBezTo>
                      <a:pt x="230" y="48"/>
                      <a:pt x="240" y="37"/>
                      <a:pt x="240" y="24"/>
                    </a:cubicBezTo>
                    <a:cubicBezTo>
                      <a:pt x="240" y="11"/>
                      <a:pt x="230" y="0"/>
                      <a:pt x="216" y="0"/>
                    </a:cubicBezTo>
                    <a:close/>
                    <a:moveTo>
                      <a:pt x="216" y="0"/>
                    </a:moveTo>
                    <a:cubicBezTo>
                      <a:pt x="216" y="0"/>
                      <a:pt x="216" y="0"/>
                      <a:pt x="21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8" name="Freeform 10">
                <a:extLst>
                  <a:ext uri="{FF2B5EF4-FFF2-40B4-BE49-F238E27FC236}">
                    <a16:creationId xmlns:a16="http://schemas.microsoft.com/office/drawing/2014/main" id="{2E936F11-4DFF-446B-B759-448978F140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9" y="755"/>
                <a:ext cx="30" cy="6"/>
              </a:xfrm>
              <a:custGeom>
                <a:avLst/>
                <a:gdLst>
                  <a:gd name="T0" fmla="*/ 216 w 240"/>
                  <a:gd name="T1" fmla="*/ 0 h 48"/>
                  <a:gd name="T2" fmla="*/ 24 w 240"/>
                  <a:gd name="T3" fmla="*/ 0 h 48"/>
                  <a:gd name="T4" fmla="*/ 0 w 240"/>
                  <a:gd name="T5" fmla="*/ 24 h 48"/>
                  <a:gd name="T6" fmla="*/ 24 w 240"/>
                  <a:gd name="T7" fmla="*/ 48 h 48"/>
                  <a:gd name="T8" fmla="*/ 216 w 240"/>
                  <a:gd name="T9" fmla="*/ 48 h 48"/>
                  <a:gd name="T10" fmla="*/ 240 w 240"/>
                  <a:gd name="T11" fmla="*/ 24 h 48"/>
                  <a:gd name="T12" fmla="*/ 216 w 240"/>
                  <a:gd name="T13" fmla="*/ 0 h 48"/>
                  <a:gd name="T14" fmla="*/ 216 w 240"/>
                  <a:gd name="T15" fmla="*/ 0 h 48"/>
                  <a:gd name="T16" fmla="*/ 216 w 240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0" h="48">
                    <a:moveTo>
                      <a:pt x="216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8"/>
                      <a:pt x="11" y="48"/>
                      <a:pt x="24" y="48"/>
                    </a:cubicBezTo>
                    <a:cubicBezTo>
                      <a:pt x="216" y="48"/>
                      <a:pt x="216" y="48"/>
                      <a:pt x="216" y="48"/>
                    </a:cubicBezTo>
                    <a:cubicBezTo>
                      <a:pt x="230" y="48"/>
                      <a:pt x="240" y="38"/>
                      <a:pt x="240" y="24"/>
                    </a:cubicBezTo>
                    <a:cubicBezTo>
                      <a:pt x="240" y="11"/>
                      <a:pt x="230" y="0"/>
                      <a:pt x="216" y="0"/>
                    </a:cubicBezTo>
                    <a:close/>
                    <a:moveTo>
                      <a:pt x="216" y="0"/>
                    </a:moveTo>
                    <a:cubicBezTo>
                      <a:pt x="216" y="0"/>
                      <a:pt x="216" y="0"/>
                      <a:pt x="21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11">
                <a:extLst>
                  <a:ext uri="{FF2B5EF4-FFF2-40B4-BE49-F238E27FC236}">
                    <a16:creationId xmlns:a16="http://schemas.microsoft.com/office/drawing/2014/main" id="{C36A586C-463E-4504-B3CB-3F29FA0B85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0" y="764"/>
                <a:ext cx="19" cy="6"/>
              </a:xfrm>
              <a:custGeom>
                <a:avLst/>
                <a:gdLst>
                  <a:gd name="T0" fmla="*/ 132 w 156"/>
                  <a:gd name="T1" fmla="*/ 0 h 48"/>
                  <a:gd name="T2" fmla="*/ 24 w 156"/>
                  <a:gd name="T3" fmla="*/ 0 h 48"/>
                  <a:gd name="T4" fmla="*/ 0 w 156"/>
                  <a:gd name="T5" fmla="*/ 24 h 48"/>
                  <a:gd name="T6" fmla="*/ 24 w 156"/>
                  <a:gd name="T7" fmla="*/ 48 h 48"/>
                  <a:gd name="T8" fmla="*/ 132 w 156"/>
                  <a:gd name="T9" fmla="*/ 48 h 48"/>
                  <a:gd name="T10" fmla="*/ 156 w 156"/>
                  <a:gd name="T11" fmla="*/ 24 h 48"/>
                  <a:gd name="T12" fmla="*/ 132 w 156"/>
                  <a:gd name="T13" fmla="*/ 0 h 48"/>
                  <a:gd name="T14" fmla="*/ 132 w 156"/>
                  <a:gd name="T15" fmla="*/ 0 h 48"/>
                  <a:gd name="T16" fmla="*/ 132 w 156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" h="48">
                    <a:moveTo>
                      <a:pt x="132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0" y="48"/>
                      <a:pt x="24" y="48"/>
                    </a:cubicBezTo>
                    <a:cubicBezTo>
                      <a:pt x="132" y="48"/>
                      <a:pt x="132" y="48"/>
                      <a:pt x="132" y="48"/>
                    </a:cubicBezTo>
                    <a:cubicBezTo>
                      <a:pt x="146" y="48"/>
                      <a:pt x="156" y="37"/>
                      <a:pt x="156" y="24"/>
                    </a:cubicBezTo>
                    <a:cubicBezTo>
                      <a:pt x="156" y="11"/>
                      <a:pt x="146" y="0"/>
                      <a:pt x="132" y="0"/>
                    </a:cubicBezTo>
                    <a:close/>
                    <a:moveTo>
                      <a:pt x="132" y="0"/>
                    </a:moveTo>
                    <a:cubicBezTo>
                      <a:pt x="132" y="0"/>
                      <a:pt x="132" y="0"/>
                      <a:pt x="13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0" name="Freeform 12">
                <a:extLst>
                  <a:ext uri="{FF2B5EF4-FFF2-40B4-BE49-F238E27FC236}">
                    <a16:creationId xmlns:a16="http://schemas.microsoft.com/office/drawing/2014/main" id="{15D3B64E-6CAD-4270-B8F6-874C37BAE8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0" y="839"/>
                <a:ext cx="31" cy="6"/>
              </a:xfrm>
              <a:custGeom>
                <a:avLst/>
                <a:gdLst>
                  <a:gd name="T0" fmla="*/ 232 w 256"/>
                  <a:gd name="T1" fmla="*/ 0 h 48"/>
                  <a:gd name="T2" fmla="*/ 24 w 256"/>
                  <a:gd name="T3" fmla="*/ 0 h 48"/>
                  <a:gd name="T4" fmla="*/ 0 w 256"/>
                  <a:gd name="T5" fmla="*/ 24 h 48"/>
                  <a:gd name="T6" fmla="*/ 24 w 256"/>
                  <a:gd name="T7" fmla="*/ 48 h 48"/>
                  <a:gd name="T8" fmla="*/ 232 w 256"/>
                  <a:gd name="T9" fmla="*/ 48 h 48"/>
                  <a:gd name="T10" fmla="*/ 256 w 256"/>
                  <a:gd name="T11" fmla="*/ 24 h 48"/>
                  <a:gd name="T12" fmla="*/ 232 w 256"/>
                  <a:gd name="T13" fmla="*/ 0 h 48"/>
                  <a:gd name="T14" fmla="*/ 232 w 256"/>
                  <a:gd name="T15" fmla="*/ 0 h 48"/>
                  <a:gd name="T16" fmla="*/ 232 w 256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6" h="48">
                    <a:moveTo>
                      <a:pt x="232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38"/>
                      <a:pt x="10" y="48"/>
                      <a:pt x="24" y="48"/>
                    </a:cubicBezTo>
                    <a:cubicBezTo>
                      <a:pt x="232" y="48"/>
                      <a:pt x="232" y="48"/>
                      <a:pt x="232" y="48"/>
                    </a:cubicBezTo>
                    <a:cubicBezTo>
                      <a:pt x="245" y="48"/>
                      <a:pt x="256" y="38"/>
                      <a:pt x="256" y="24"/>
                    </a:cubicBezTo>
                    <a:cubicBezTo>
                      <a:pt x="256" y="11"/>
                      <a:pt x="245" y="0"/>
                      <a:pt x="232" y="0"/>
                    </a:cubicBezTo>
                    <a:close/>
                    <a:moveTo>
                      <a:pt x="232" y="0"/>
                    </a:moveTo>
                    <a:cubicBezTo>
                      <a:pt x="232" y="0"/>
                      <a:pt x="232" y="0"/>
                      <a:pt x="23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1" name="Freeform 13">
                <a:extLst>
                  <a:ext uri="{FF2B5EF4-FFF2-40B4-BE49-F238E27FC236}">
                    <a16:creationId xmlns:a16="http://schemas.microsoft.com/office/drawing/2014/main" id="{3990B4C8-7386-47B4-A4F7-D9635C3093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2" y="721"/>
                <a:ext cx="19" cy="5"/>
              </a:xfrm>
              <a:custGeom>
                <a:avLst/>
                <a:gdLst>
                  <a:gd name="T0" fmla="*/ 133 w 157"/>
                  <a:gd name="T1" fmla="*/ 0 h 48"/>
                  <a:gd name="T2" fmla="*/ 24 w 157"/>
                  <a:gd name="T3" fmla="*/ 0 h 48"/>
                  <a:gd name="T4" fmla="*/ 0 w 157"/>
                  <a:gd name="T5" fmla="*/ 24 h 48"/>
                  <a:gd name="T6" fmla="*/ 24 w 157"/>
                  <a:gd name="T7" fmla="*/ 48 h 48"/>
                  <a:gd name="T8" fmla="*/ 133 w 157"/>
                  <a:gd name="T9" fmla="*/ 48 h 48"/>
                  <a:gd name="T10" fmla="*/ 157 w 157"/>
                  <a:gd name="T11" fmla="*/ 24 h 48"/>
                  <a:gd name="T12" fmla="*/ 133 w 157"/>
                  <a:gd name="T13" fmla="*/ 0 h 48"/>
                  <a:gd name="T14" fmla="*/ 133 w 157"/>
                  <a:gd name="T15" fmla="*/ 0 h 48"/>
                  <a:gd name="T16" fmla="*/ 133 w 157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7" h="48">
                    <a:moveTo>
                      <a:pt x="13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8"/>
                      <a:pt x="11" y="48"/>
                      <a:pt x="24" y="48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46" y="48"/>
                      <a:pt x="157" y="38"/>
                      <a:pt x="157" y="24"/>
                    </a:cubicBezTo>
                    <a:cubicBezTo>
                      <a:pt x="157" y="11"/>
                      <a:pt x="146" y="0"/>
                      <a:pt x="133" y="0"/>
                    </a:cubicBezTo>
                    <a:close/>
                    <a:moveTo>
                      <a:pt x="133" y="0"/>
                    </a:moveTo>
                    <a:cubicBezTo>
                      <a:pt x="133" y="0"/>
                      <a:pt x="133" y="0"/>
                      <a:pt x="13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14">
                <a:extLst>
                  <a:ext uri="{FF2B5EF4-FFF2-40B4-BE49-F238E27FC236}">
                    <a16:creationId xmlns:a16="http://schemas.microsoft.com/office/drawing/2014/main" id="{3C39BA33-CFF0-441C-AFB6-CDB1F25662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6" y="773"/>
                <a:ext cx="6" cy="6"/>
              </a:xfrm>
              <a:custGeom>
                <a:avLst/>
                <a:gdLst>
                  <a:gd name="T0" fmla="*/ 41 w 48"/>
                  <a:gd name="T1" fmla="*/ 7 h 48"/>
                  <a:gd name="T2" fmla="*/ 24 w 48"/>
                  <a:gd name="T3" fmla="*/ 0 h 48"/>
                  <a:gd name="T4" fmla="*/ 7 w 48"/>
                  <a:gd name="T5" fmla="*/ 7 h 48"/>
                  <a:gd name="T6" fmla="*/ 0 w 48"/>
                  <a:gd name="T7" fmla="*/ 24 h 48"/>
                  <a:gd name="T8" fmla="*/ 7 w 48"/>
                  <a:gd name="T9" fmla="*/ 41 h 48"/>
                  <a:gd name="T10" fmla="*/ 24 w 48"/>
                  <a:gd name="T11" fmla="*/ 48 h 48"/>
                  <a:gd name="T12" fmla="*/ 41 w 48"/>
                  <a:gd name="T13" fmla="*/ 41 h 48"/>
                  <a:gd name="T14" fmla="*/ 48 w 48"/>
                  <a:gd name="T15" fmla="*/ 24 h 48"/>
                  <a:gd name="T16" fmla="*/ 41 w 48"/>
                  <a:gd name="T17" fmla="*/ 7 h 48"/>
                  <a:gd name="T18" fmla="*/ 41 w 48"/>
                  <a:gd name="T19" fmla="*/ 7 h 48"/>
                  <a:gd name="T20" fmla="*/ 41 w 48"/>
                  <a:gd name="T21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8">
                    <a:moveTo>
                      <a:pt x="41" y="7"/>
                    </a:moveTo>
                    <a:cubicBezTo>
                      <a:pt x="36" y="3"/>
                      <a:pt x="30" y="0"/>
                      <a:pt x="24" y="0"/>
                    </a:cubicBezTo>
                    <a:cubicBezTo>
                      <a:pt x="17" y="0"/>
                      <a:pt x="11" y="3"/>
                      <a:pt x="7" y="7"/>
                    </a:cubicBezTo>
                    <a:cubicBezTo>
                      <a:pt x="2" y="12"/>
                      <a:pt x="0" y="18"/>
                      <a:pt x="0" y="24"/>
                    </a:cubicBezTo>
                    <a:cubicBezTo>
                      <a:pt x="0" y="30"/>
                      <a:pt x="2" y="37"/>
                      <a:pt x="7" y="41"/>
                    </a:cubicBezTo>
                    <a:cubicBezTo>
                      <a:pt x="11" y="46"/>
                      <a:pt x="17" y="48"/>
                      <a:pt x="24" y="48"/>
                    </a:cubicBezTo>
                    <a:cubicBezTo>
                      <a:pt x="30" y="48"/>
                      <a:pt x="36" y="46"/>
                      <a:pt x="41" y="41"/>
                    </a:cubicBezTo>
                    <a:cubicBezTo>
                      <a:pt x="45" y="37"/>
                      <a:pt x="48" y="30"/>
                      <a:pt x="48" y="24"/>
                    </a:cubicBezTo>
                    <a:cubicBezTo>
                      <a:pt x="48" y="18"/>
                      <a:pt x="45" y="12"/>
                      <a:pt x="41" y="7"/>
                    </a:cubicBezTo>
                    <a:close/>
                    <a:moveTo>
                      <a:pt x="41" y="7"/>
                    </a:moveTo>
                    <a:cubicBezTo>
                      <a:pt x="41" y="7"/>
                      <a:pt x="41" y="7"/>
                      <a:pt x="41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15">
                <a:extLst>
                  <a:ext uri="{FF2B5EF4-FFF2-40B4-BE49-F238E27FC236}">
                    <a16:creationId xmlns:a16="http://schemas.microsoft.com/office/drawing/2014/main" id="{355BF904-AFE2-4AD0-8E53-08A723529B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6" y="773"/>
                <a:ext cx="6" cy="6"/>
              </a:xfrm>
              <a:custGeom>
                <a:avLst/>
                <a:gdLst>
                  <a:gd name="T0" fmla="*/ 41 w 48"/>
                  <a:gd name="T1" fmla="*/ 7 h 48"/>
                  <a:gd name="T2" fmla="*/ 24 w 48"/>
                  <a:gd name="T3" fmla="*/ 0 h 48"/>
                  <a:gd name="T4" fmla="*/ 7 w 48"/>
                  <a:gd name="T5" fmla="*/ 7 h 48"/>
                  <a:gd name="T6" fmla="*/ 0 w 48"/>
                  <a:gd name="T7" fmla="*/ 24 h 48"/>
                  <a:gd name="T8" fmla="*/ 7 w 48"/>
                  <a:gd name="T9" fmla="*/ 41 h 48"/>
                  <a:gd name="T10" fmla="*/ 24 w 48"/>
                  <a:gd name="T11" fmla="*/ 48 h 48"/>
                  <a:gd name="T12" fmla="*/ 41 w 48"/>
                  <a:gd name="T13" fmla="*/ 41 h 48"/>
                  <a:gd name="T14" fmla="*/ 48 w 48"/>
                  <a:gd name="T15" fmla="*/ 24 h 48"/>
                  <a:gd name="T16" fmla="*/ 41 w 48"/>
                  <a:gd name="T17" fmla="*/ 7 h 48"/>
                  <a:gd name="T18" fmla="*/ 41 w 48"/>
                  <a:gd name="T19" fmla="*/ 7 h 48"/>
                  <a:gd name="T20" fmla="*/ 41 w 48"/>
                  <a:gd name="T21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8">
                    <a:moveTo>
                      <a:pt x="41" y="7"/>
                    </a:moveTo>
                    <a:cubicBezTo>
                      <a:pt x="36" y="3"/>
                      <a:pt x="30" y="0"/>
                      <a:pt x="24" y="0"/>
                    </a:cubicBezTo>
                    <a:cubicBezTo>
                      <a:pt x="17" y="0"/>
                      <a:pt x="11" y="3"/>
                      <a:pt x="7" y="7"/>
                    </a:cubicBezTo>
                    <a:cubicBezTo>
                      <a:pt x="2" y="12"/>
                      <a:pt x="0" y="18"/>
                      <a:pt x="0" y="24"/>
                    </a:cubicBezTo>
                    <a:cubicBezTo>
                      <a:pt x="0" y="30"/>
                      <a:pt x="2" y="37"/>
                      <a:pt x="7" y="41"/>
                    </a:cubicBezTo>
                    <a:cubicBezTo>
                      <a:pt x="11" y="46"/>
                      <a:pt x="17" y="48"/>
                      <a:pt x="24" y="48"/>
                    </a:cubicBezTo>
                    <a:cubicBezTo>
                      <a:pt x="30" y="48"/>
                      <a:pt x="36" y="46"/>
                      <a:pt x="41" y="41"/>
                    </a:cubicBezTo>
                    <a:cubicBezTo>
                      <a:pt x="45" y="37"/>
                      <a:pt x="48" y="30"/>
                      <a:pt x="48" y="24"/>
                    </a:cubicBezTo>
                    <a:cubicBezTo>
                      <a:pt x="48" y="18"/>
                      <a:pt x="45" y="12"/>
                      <a:pt x="41" y="7"/>
                    </a:cubicBezTo>
                    <a:close/>
                    <a:moveTo>
                      <a:pt x="41" y="7"/>
                    </a:moveTo>
                    <a:cubicBezTo>
                      <a:pt x="41" y="7"/>
                      <a:pt x="41" y="7"/>
                      <a:pt x="41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16">
                <a:extLst>
                  <a:ext uri="{FF2B5EF4-FFF2-40B4-BE49-F238E27FC236}">
                    <a16:creationId xmlns:a16="http://schemas.microsoft.com/office/drawing/2014/main" id="{0E32F71D-F907-4CD4-8114-7DCA516E87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6" y="773"/>
                <a:ext cx="6" cy="6"/>
              </a:xfrm>
              <a:custGeom>
                <a:avLst/>
                <a:gdLst>
                  <a:gd name="T0" fmla="*/ 41 w 48"/>
                  <a:gd name="T1" fmla="*/ 7 h 48"/>
                  <a:gd name="T2" fmla="*/ 24 w 48"/>
                  <a:gd name="T3" fmla="*/ 0 h 48"/>
                  <a:gd name="T4" fmla="*/ 7 w 48"/>
                  <a:gd name="T5" fmla="*/ 7 h 48"/>
                  <a:gd name="T6" fmla="*/ 0 w 48"/>
                  <a:gd name="T7" fmla="*/ 24 h 48"/>
                  <a:gd name="T8" fmla="*/ 7 w 48"/>
                  <a:gd name="T9" fmla="*/ 41 h 48"/>
                  <a:gd name="T10" fmla="*/ 24 w 48"/>
                  <a:gd name="T11" fmla="*/ 48 h 48"/>
                  <a:gd name="T12" fmla="*/ 41 w 48"/>
                  <a:gd name="T13" fmla="*/ 41 h 48"/>
                  <a:gd name="T14" fmla="*/ 48 w 48"/>
                  <a:gd name="T15" fmla="*/ 24 h 48"/>
                  <a:gd name="T16" fmla="*/ 41 w 48"/>
                  <a:gd name="T17" fmla="*/ 7 h 48"/>
                  <a:gd name="T18" fmla="*/ 41 w 48"/>
                  <a:gd name="T19" fmla="*/ 7 h 48"/>
                  <a:gd name="T20" fmla="*/ 41 w 48"/>
                  <a:gd name="T21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8">
                    <a:moveTo>
                      <a:pt x="41" y="7"/>
                    </a:moveTo>
                    <a:cubicBezTo>
                      <a:pt x="36" y="3"/>
                      <a:pt x="30" y="0"/>
                      <a:pt x="24" y="0"/>
                    </a:cubicBezTo>
                    <a:cubicBezTo>
                      <a:pt x="18" y="0"/>
                      <a:pt x="11" y="3"/>
                      <a:pt x="7" y="7"/>
                    </a:cubicBezTo>
                    <a:cubicBezTo>
                      <a:pt x="2" y="12"/>
                      <a:pt x="0" y="18"/>
                      <a:pt x="0" y="24"/>
                    </a:cubicBezTo>
                    <a:cubicBezTo>
                      <a:pt x="0" y="30"/>
                      <a:pt x="2" y="37"/>
                      <a:pt x="7" y="41"/>
                    </a:cubicBezTo>
                    <a:cubicBezTo>
                      <a:pt x="11" y="46"/>
                      <a:pt x="18" y="48"/>
                      <a:pt x="24" y="48"/>
                    </a:cubicBezTo>
                    <a:cubicBezTo>
                      <a:pt x="30" y="48"/>
                      <a:pt x="36" y="46"/>
                      <a:pt x="41" y="41"/>
                    </a:cubicBezTo>
                    <a:cubicBezTo>
                      <a:pt x="45" y="37"/>
                      <a:pt x="48" y="30"/>
                      <a:pt x="48" y="24"/>
                    </a:cubicBezTo>
                    <a:cubicBezTo>
                      <a:pt x="48" y="18"/>
                      <a:pt x="45" y="12"/>
                      <a:pt x="41" y="7"/>
                    </a:cubicBezTo>
                    <a:close/>
                    <a:moveTo>
                      <a:pt x="41" y="7"/>
                    </a:moveTo>
                    <a:cubicBezTo>
                      <a:pt x="41" y="7"/>
                      <a:pt x="41" y="7"/>
                      <a:pt x="41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17">
                <a:extLst>
                  <a:ext uri="{FF2B5EF4-FFF2-40B4-BE49-F238E27FC236}">
                    <a16:creationId xmlns:a16="http://schemas.microsoft.com/office/drawing/2014/main" id="{6AC719A6-48B0-4990-A6D2-FEFA00FA8B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5" y="816"/>
                <a:ext cx="94" cy="83"/>
              </a:xfrm>
              <a:custGeom>
                <a:avLst/>
                <a:gdLst>
                  <a:gd name="T0" fmla="*/ 736 w 760"/>
                  <a:gd name="T1" fmla="*/ 619 h 667"/>
                  <a:gd name="T2" fmla="*/ 718 w 760"/>
                  <a:gd name="T3" fmla="*/ 619 h 667"/>
                  <a:gd name="T4" fmla="*/ 718 w 760"/>
                  <a:gd name="T5" fmla="*/ 43 h 667"/>
                  <a:gd name="T6" fmla="*/ 675 w 760"/>
                  <a:gd name="T7" fmla="*/ 0 h 667"/>
                  <a:gd name="T8" fmla="*/ 616 w 760"/>
                  <a:gd name="T9" fmla="*/ 0 h 667"/>
                  <a:gd name="T10" fmla="*/ 574 w 760"/>
                  <a:gd name="T11" fmla="*/ 43 h 667"/>
                  <a:gd name="T12" fmla="*/ 574 w 760"/>
                  <a:gd name="T13" fmla="*/ 619 h 667"/>
                  <a:gd name="T14" fmla="*/ 541 w 760"/>
                  <a:gd name="T15" fmla="*/ 619 h 667"/>
                  <a:gd name="T16" fmla="*/ 541 w 760"/>
                  <a:gd name="T17" fmla="*/ 260 h 667"/>
                  <a:gd name="T18" fmla="*/ 498 w 760"/>
                  <a:gd name="T19" fmla="*/ 217 h 667"/>
                  <a:gd name="T20" fmla="*/ 439 w 760"/>
                  <a:gd name="T21" fmla="*/ 217 h 667"/>
                  <a:gd name="T22" fmla="*/ 396 w 760"/>
                  <a:gd name="T23" fmla="*/ 260 h 667"/>
                  <a:gd name="T24" fmla="*/ 396 w 760"/>
                  <a:gd name="T25" fmla="*/ 619 h 667"/>
                  <a:gd name="T26" fmla="*/ 364 w 760"/>
                  <a:gd name="T27" fmla="*/ 619 h 667"/>
                  <a:gd name="T28" fmla="*/ 364 w 760"/>
                  <a:gd name="T29" fmla="*/ 315 h 667"/>
                  <a:gd name="T30" fmla="*/ 340 w 760"/>
                  <a:gd name="T31" fmla="*/ 291 h 667"/>
                  <a:gd name="T32" fmla="*/ 316 w 760"/>
                  <a:gd name="T33" fmla="*/ 315 h 667"/>
                  <a:gd name="T34" fmla="*/ 316 w 760"/>
                  <a:gd name="T35" fmla="*/ 619 h 667"/>
                  <a:gd name="T36" fmla="*/ 267 w 760"/>
                  <a:gd name="T37" fmla="*/ 619 h 667"/>
                  <a:gd name="T38" fmla="*/ 267 w 760"/>
                  <a:gd name="T39" fmla="*/ 118 h 667"/>
                  <a:gd name="T40" fmla="*/ 316 w 760"/>
                  <a:gd name="T41" fmla="*/ 118 h 667"/>
                  <a:gd name="T42" fmla="*/ 316 w 760"/>
                  <a:gd name="T43" fmla="*/ 187 h 667"/>
                  <a:gd name="T44" fmla="*/ 340 w 760"/>
                  <a:gd name="T45" fmla="*/ 211 h 667"/>
                  <a:gd name="T46" fmla="*/ 364 w 760"/>
                  <a:gd name="T47" fmla="*/ 187 h 667"/>
                  <a:gd name="T48" fmla="*/ 364 w 760"/>
                  <a:gd name="T49" fmla="*/ 113 h 667"/>
                  <a:gd name="T50" fmla="*/ 321 w 760"/>
                  <a:gd name="T51" fmla="*/ 70 h 667"/>
                  <a:gd name="T52" fmla="*/ 262 w 760"/>
                  <a:gd name="T53" fmla="*/ 70 h 667"/>
                  <a:gd name="T54" fmla="*/ 219 w 760"/>
                  <a:gd name="T55" fmla="*/ 113 h 667"/>
                  <a:gd name="T56" fmla="*/ 219 w 760"/>
                  <a:gd name="T57" fmla="*/ 619 h 667"/>
                  <a:gd name="T58" fmla="*/ 187 w 760"/>
                  <a:gd name="T59" fmla="*/ 619 h 667"/>
                  <a:gd name="T60" fmla="*/ 187 w 760"/>
                  <a:gd name="T61" fmla="*/ 455 h 667"/>
                  <a:gd name="T62" fmla="*/ 144 w 760"/>
                  <a:gd name="T63" fmla="*/ 412 h 667"/>
                  <a:gd name="T64" fmla="*/ 85 w 760"/>
                  <a:gd name="T65" fmla="*/ 412 h 667"/>
                  <a:gd name="T66" fmla="*/ 42 w 760"/>
                  <a:gd name="T67" fmla="*/ 455 h 667"/>
                  <a:gd name="T68" fmla="*/ 42 w 760"/>
                  <a:gd name="T69" fmla="*/ 619 h 667"/>
                  <a:gd name="T70" fmla="*/ 24 w 760"/>
                  <a:gd name="T71" fmla="*/ 619 h 667"/>
                  <a:gd name="T72" fmla="*/ 0 w 760"/>
                  <a:gd name="T73" fmla="*/ 643 h 667"/>
                  <a:gd name="T74" fmla="*/ 24 w 760"/>
                  <a:gd name="T75" fmla="*/ 667 h 667"/>
                  <a:gd name="T76" fmla="*/ 736 w 760"/>
                  <a:gd name="T77" fmla="*/ 667 h 667"/>
                  <a:gd name="T78" fmla="*/ 760 w 760"/>
                  <a:gd name="T79" fmla="*/ 643 h 667"/>
                  <a:gd name="T80" fmla="*/ 736 w 760"/>
                  <a:gd name="T81" fmla="*/ 619 h 667"/>
                  <a:gd name="T82" fmla="*/ 139 w 760"/>
                  <a:gd name="T83" fmla="*/ 619 h 667"/>
                  <a:gd name="T84" fmla="*/ 90 w 760"/>
                  <a:gd name="T85" fmla="*/ 619 h 667"/>
                  <a:gd name="T86" fmla="*/ 90 w 760"/>
                  <a:gd name="T87" fmla="*/ 460 h 667"/>
                  <a:gd name="T88" fmla="*/ 139 w 760"/>
                  <a:gd name="T89" fmla="*/ 460 h 667"/>
                  <a:gd name="T90" fmla="*/ 139 w 760"/>
                  <a:gd name="T91" fmla="*/ 619 h 667"/>
                  <a:gd name="T92" fmla="*/ 493 w 760"/>
                  <a:gd name="T93" fmla="*/ 619 h 667"/>
                  <a:gd name="T94" fmla="*/ 444 w 760"/>
                  <a:gd name="T95" fmla="*/ 619 h 667"/>
                  <a:gd name="T96" fmla="*/ 444 w 760"/>
                  <a:gd name="T97" fmla="*/ 265 h 667"/>
                  <a:gd name="T98" fmla="*/ 493 w 760"/>
                  <a:gd name="T99" fmla="*/ 265 h 667"/>
                  <a:gd name="T100" fmla="*/ 493 w 760"/>
                  <a:gd name="T101" fmla="*/ 619 h 667"/>
                  <a:gd name="T102" fmla="*/ 670 w 760"/>
                  <a:gd name="T103" fmla="*/ 619 h 667"/>
                  <a:gd name="T104" fmla="*/ 622 w 760"/>
                  <a:gd name="T105" fmla="*/ 619 h 667"/>
                  <a:gd name="T106" fmla="*/ 622 w 760"/>
                  <a:gd name="T107" fmla="*/ 48 h 667"/>
                  <a:gd name="T108" fmla="*/ 670 w 760"/>
                  <a:gd name="T109" fmla="*/ 48 h 667"/>
                  <a:gd name="T110" fmla="*/ 670 w 760"/>
                  <a:gd name="T111" fmla="*/ 619 h 667"/>
                  <a:gd name="T112" fmla="*/ 670 w 760"/>
                  <a:gd name="T113" fmla="*/ 619 h 667"/>
                  <a:gd name="T114" fmla="*/ 670 w 760"/>
                  <a:gd name="T115" fmla="*/ 619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60" h="667">
                    <a:moveTo>
                      <a:pt x="736" y="619"/>
                    </a:moveTo>
                    <a:cubicBezTo>
                      <a:pt x="718" y="619"/>
                      <a:pt x="718" y="619"/>
                      <a:pt x="718" y="619"/>
                    </a:cubicBezTo>
                    <a:cubicBezTo>
                      <a:pt x="718" y="43"/>
                      <a:pt x="718" y="43"/>
                      <a:pt x="718" y="43"/>
                    </a:cubicBezTo>
                    <a:cubicBezTo>
                      <a:pt x="718" y="19"/>
                      <a:pt x="699" y="0"/>
                      <a:pt x="675" y="0"/>
                    </a:cubicBezTo>
                    <a:cubicBezTo>
                      <a:pt x="616" y="0"/>
                      <a:pt x="616" y="0"/>
                      <a:pt x="616" y="0"/>
                    </a:cubicBezTo>
                    <a:cubicBezTo>
                      <a:pt x="593" y="0"/>
                      <a:pt x="574" y="19"/>
                      <a:pt x="574" y="43"/>
                    </a:cubicBezTo>
                    <a:cubicBezTo>
                      <a:pt x="574" y="619"/>
                      <a:pt x="574" y="619"/>
                      <a:pt x="574" y="619"/>
                    </a:cubicBezTo>
                    <a:cubicBezTo>
                      <a:pt x="541" y="619"/>
                      <a:pt x="541" y="619"/>
                      <a:pt x="541" y="619"/>
                    </a:cubicBezTo>
                    <a:cubicBezTo>
                      <a:pt x="541" y="260"/>
                      <a:pt x="541" y="260"/>
                      <a:pt x="541" y="260"/>
                    </a:cubicBezTo>
                    <a:cubicBezTo>
                      <a:pt x="541" y="236"/>
                      <a:pt x="522" y="217"/>
                      <a:pt x="498" y="217"/>
                    </a:cubicBezTo>
                    <a:cubicBezTo>
                      <a:pt x="439" y="217"/>
                      <a:pt x="439" y="217"/>
                      <a:pt x="439" y="217"/>
                    </a:cubicBezTo>
                    <a:cubicBezTo>
                      <a:pt x="416" y="217"/>
                      <a:pt x="396" y="236"/>
                      <a:pt x="396" y="260"/>
                    </a:cubicBezTo>
                    <a:cubicBezTo>
                      <a:pt x="396" y="619"/>
                      <a:pt x="396" y="619"/>
                      <a:pt x="396" y="619"/>
                    </a:cubicBezTo>
                    <a:cubicBezTo>
                      <a:pt x="364" y="619"/>
                      <a:pt x="364" y="619"/>
                      <a:pt x="364" y="619"/>
                    </a:cubicBezTo>
                    <a:cubicBezTo>
                      <a:pt x="364" y="315"/>
                      <a:pt x="364" y="315"/>
                      <a:pt x="364" y="315"/>
                    </a:cubicBezTo>
                    <a:cubicBezTo>
                      <a:pt x="364" y="301"/>
                      <a:pt x="353" y="291"/>
                      <a:pt x="340" y="291"/>
                    </a:cubicBezTo>
                    <a:cubicBezTo>
                      <a:pt x="327" y="291"/>
                      <a:pt x="316" y="301"/>
                      <a:pt x="316" y="315"/>
                    </a:cubicBezTo>
                    <a:cubicBezTo>
                      <a:pt x="316" y="619"/>
                      <a:pt x="316" y="619"/>
                      <a:pt x="316" y="619"/>
                    </a:cubicBezTo>
                    <a:cubicBezTo>
                      <a:pt x="267" y="619"/>
                      <a:pt x="267" y="619"/>
                      <a:pt x="267" y="619"/>
                    </a:cubicBezTo>
                    <a:cubicBezTo>
                      <a:pt x="267" y="118"/>
                      <a:pt x="267" y="118"/>
                      <a:pt x="267" y="118"/>
                    </a:cubicBezTo>
                    <a:cubicBezTo>
                      <a:pt x="316" y="118"/>
                      <a:pt x="316" y="118"/>
                      <a:pt x="316" y="118"/>
                    </a:cubicBezTo>
                    <a:cubicBezTo>
                      <a:pt x="316" y="187"/>
                      <a:pt x="316" y="187"/>
                      <a:pt x="316" y="187"/>
                    </a:cubicBezTo>
                    <a:cubicBezTo>
                      <a:pt x="316" y="200"/>
                      <a:pt x="327" y="211"/>
                      <a:pt x="340" y="211"/>
                    </a:cubicBezTo>
                    <a:cubicBezTo>
                      <a:pt x="353" y="211"/>
                      <a:pt x="364" y="200"/>
                      <a:pt x="364" y="187"/>
                    </a:cubicBezTo>
                    <a:cubicBezTo>
                      <a:pt x="364" y="113"/>
                      <a:pt x="364" y="113"/>
                      <a:pt x="364" y="113"/>
                    </a:cubicBezTo>
                    <a:cubicBezTo>
                      <a:pt x="364" y="89"/>
                      <a:pt x="345" y="70"/>
                      <a:pt x="321" y="70"/>
                    </a:cubicBezTo>
                    <a:cubicBezTo>
                      <a:pt x="262" y="70"/>
                      <a:pt x="262" y="70"/>
                      <a:pt x="262" y="70"/>
                    </a:cubicBezTo>
                    <a:cubicBezTo>
                      <a:pt x="238" y="70"/>
                      <a:pt x="219" y="89"/>
                      <a:pt x="219" y="113"/>
                    </a:cubicBezTo>
                    <a:cubicBezTo>
                      <a:pt x="219" y="619"/>
                      <a:pt x="219" y="619"/>
                      <a:pt x="219" y="619"/>
                    </a:cubicBezTo>
                    <a:cubicBezTo>
                      <a:pt x="187" y="619"/>
                      <a:pt x="187" y="619"/>
                      <a:pt x="187" y="619"/>
                    </a:cubicBezTo>
                    <a:cubicBezTo>
                      <a:pt x="187" y="455"/>
                      <a:pt x="187" y="455"/>
                      <a:pt x="187" y="455"/>
                    </a:cubicBezTo>
                    <a:cubicBezTo>
                      <a:pt x="187" y="432"/>
                      <a:pt x="168" y="412"/>
                      <a:pt x="144" y="412"/>
                    </a:cubicBezTo>
                    <a:cubicBezTo>
                      <a:pt x="85" y="412"/>
                      <a:pt x="85" y="412"/>
                      <a:pt x="85" y="412"/>
                    </a:cubicBezTo>
                    <a:cubicBezTo>
                      <a:pt x="61" y="412"/>
                      <a:pt x="42" y="432"/>
                      <a:pt x="42" y="455"/>
                    </a:cubicBezTo>
                    <a:cubicBezTo>
                      <a:pt x="42" y="619"/>
                      <a:pt x="42" y="619"/>
                      <a:pt x="42" y="619"/>
                    </a:cubicBezTo>
                    <a:cubicBezTo>
                      <a:pt x="24" y="619"/>
                      <a:pt x="24" y="619"/>
                      <a:pt x="24" y="619"/>
                    </a:cubicBezTo>
                    <a:cubicBezTo>
                      <a:pt x="11" y="619"/>
                      <a:pt x="0" y="629"/>
                      <a:pt x="0" y="643"/>
                    </a:cubicBezTo>
                    <a:cubicBezTo>
                      <a:pt x="0" y="656"/>
                      <a:pt x="11" y="667"/>
                      <a:pt x="24" y="667"/>
                    </a:cubicBezTo>
                    <a:cubicBezTo>
                      <a:pt x="736" y="667"/>
                      <a:pt x="736" y="667"/>
                      <a:pt x="736" y="667"/>
                    </a:cubicBezTo>
                    <a:cubicBezTo>
                      <a:pt x="750" y="667"/>
                      <a:pt x="760" y="656"/>
                      <a:pt x="760" y="643"/>
                    </a:cubicBezTo>
                    <a:cubicBezTo>
                      <a:pt x="760" y="629"/>
                      <a:pt x="750" y="619"/>
                      <a:pt x="736" y="619"/>
                    </a:cubicBezTo>
                    <a:close/>
                    <a:moveTo>
                      <a:pt x="139" y="619"/>
                    </a:moveTo>
                    <a:cubicBezTo>
                      <a:pt x="90" y="619"/>
                      <a:pt x="90" y="619"/>
                      <a:pt x="90" y="619"/>
                    </a:cubicBezTo>
                    <a:cubicBezTo>
                      <a:pt x="90" y="460"/>
                      <a:pt x="90" y="460"/>
                      <a:pt x="90" y="460"/>
                    </a:cubicBezTo>
                    <a:cubicBezTo>
                      <a:pt x="139" y="460"/>
                      <a:pt x="139" y="460"/>
                      <a:pt x="139" y="460"/>
                    </a:cubicBezTo>
                    <a:lnTo>
                      <a:pt x="139" y="619"/>
                    </a:lnTo>
                    <a:close/>
                    <a:moveTo>
                      <a:pt x="493" y="619"/>
                    </a:moveTo>
                    <a:cubicBezTo>
                      <a:pt x="444" y="619"/>
                      <a:pt x="444" y="619"/>
                      <a:pt x="444" y="619"/>
                    </a:cubicBezTo>
                    <a:cubicBezTo>
                      <a:pt x="444" y="265"/>
                      <a:pt x="444" y="265"/>
                      <a:pt x="444" y="265"/>
                    </a:cubicBezTo>
                    <a:cubicBezTo>
                      <a:pt x="493" y="265"/>
                      <a:pt x="493" y="265"/>
                      <a:pt x="493" y="265"/>
                    </a:cubicBezTo>
                    <a:lnTo>
                      <a:pt x="493" y="619"/>
                    </a:lnTo>
                    <a:close/>
                    <a:moveTo>
                      <a:pt x="670" y="619"/>
                    </a:moveTo>
                    <a:cubicBezTo>
                      <a:pt x="622" y="619"/>
                      <a:pt x="622" y="619"/>
                      <a:pt x="622" y="619"/>
                    </a:cubicBezTo>
                    <a:cubicBezTo>
                      <a:pt x="622" y="48"/>
                      <a:pt x="622" y="48"/>
                      <a:pt x="622" y="48"/>
                    </a:cubicBezTo>
                    <a:cubicBezTo>
                      <a:pt x="670" y="48"/>
                      <a:pt x="670" y="48"/>
                      <a:pt x="670" y="48"/>
                    </a:cubicBezTo>
                    <a:lnTo>
                      <a:pt x="670" y="619"/>
                    </a:lnTo>
                    <a:close/>
                    <a:moveTo>
                      <a:pt x="670" y="619"/>
                    </a:moveTo>
                    <a:cubicBezTo>
                      <a:pt x="670" y="619"/>
                      <a:pt x="670" y="619"/>
                      <a:pt x="670" y="6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18">
                <a:extLst>
                  <a:ext uri="{FF2B5EF4-FFF2-40B4-BE49-F238E27FC236}">
                    <a16:creationId xmlns:a16="http://schemas.microsoft.com/office/drawing/2014/main" id="{78EEF98E-E7EE-4C42-97B7-EF5C191BC6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5" y="798"/>
                <a:ext cx="30" cy="6"/>
              </a:xfrm>
              <a:custGeom>
                <a:avLst/>
                <a:gdLst>
                  <a:gd name="T0" fmla="*/ 216 w 240"/>
                  <a:gd name="T1" fmla="*/ 0 h 48"/>
                  <a:gd name="T2" fmla="*/ 24 w 240"/>
                  <a:gd name="T3" fmla="*/ 0 h 48"/>
                  <a:gd name="T4" fmla="*/ 0 w 240"/>
                  <a:gd name="T5" fmla="*/ 24 h 48"/>
                  <a:gd name="T6" fmla="*/ 24 w 240"/>
                  <a:gd name="T7" fmla="*/ 48 h 48"/>
                  <a:gd name="T8" fmla="*/ 216 w 240"/>
                  <a:gd name="T9" fmla="*/ 48 h 48"/>
                  <a:gd name="T10" fmla="*/ 240 w 240"/>
                  <a:gd name="T11" fmla="*/ 24 h 48"/>
                  <a:gd name="T12" fmla="*/ 216 w 240"/>
                  <a:gd name="T13" fmla="*/ 0 h 48"/>
                  <a:gd name="T14" fmla="*/ 216 w 240"/>
                  <a:gd name="T15" fmla="*/ 0 h 48"/>
                  <a:gd name="T16" fmla="*/ 216 w 240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0" h="48">
                    <a:moveTo>
                      <a:pt x="216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ubicBezTo>
                      <a:pt x="216" y="48"/>
                      <a:pt x="216" y="48"/>
                      <a:pt x="216" y="48"/>
                    </a:cubicBezTo>
                    <a:cubicBezTo>
                      <a:pt x="229" y="48"/>
                      <a:pt x="240" y="37"/>
                      <a:pt x="240" y="24"/>
                    </a:cubicBezTo>
                    <a:cubicBezTo>
                      <a:pt x="240" y="11"/>
                      <a:pt x="229" y="0"/>
                      <a:pt x="216" y="0"/>
                    </a:cubicBezTo>
                    <a:close/>
                    <a:moveTo>
                      <a:pt x="216" y="0"/>
                    </a:moveTo>
                    <a:cubicBezTo>
                      <a:pt x="216" y="0"/>
                      <a:pt x="216" y="0"/>
                      <a:pt x="21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19">
                <a:extLst>
                  <a:ext uri="{FF2B5EF4-FFF2-40B4-BE49-F238E27FC236}">
                    <a16:creationId xmlns:a16="http://schemas.microsoft.com/office/drawing/2014/main" id="{2BEFE7C1-F69D-44E2-9372-F0E5E38AA5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5" y="807"/>
                <a:ext cx="30" cy="6"/>
              </a:xfrm>
              <a:custGeom>
                <a:avLst/>
                <a:gdLst>
                  <a:gd name="T0" fmla="*/ 216 w 240"/>
                  <a:gd name="T1" fmla="*/ 0 h 48"/>
                  <a:gd name="T2" fmla="*/ 24 w 240"/>
                  <a:gd name="T3" fmla="*/ 0 h 48"/>
                  <a:gd name="T4" fmla="*/ 0 w 240"/>
                  <a:gd name="T5" fmla="*/ 24 h 48"/>
                  <a:gd name="T6" fmla="*/ 24 w 240"/>
                  <a:gd name="T7" fmla="*/ 48 h 48"/>
                  <a:gd name="T8" fmla="*/ 216 w 240"/>
                  <a:gd name="T9" fmla="*/ 48 h 48"/>
                  <a:gd name="T10" fmla="*/ 240 w 240"/>
                  <a:gd name="T11" fmla="*/ 24 h 48"/>
                  <a:gd name="T12" fmla="*/ 216 w 240"/>
                  <a:gd name="T13" fmla="*/ 0 h 48"/>
                  <a:gd name="T14" fmla="*/ 216 w 240"/>
                  <a:gd name="T15" fmla="*/ 0 h 48"/>
                  <a:gd name="T16" fmla="*/ 216 w 240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0" h="48">
                    <a:moveTo>
                      <a:pt x="216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8"/>
                      <a:pt x="11" y="48"/>
                      <a:pt x="24" y="48"/>
                    </a:cubicBezTo>
                    <a:cubicBezTo>
                      <a:pt x="216" y="48"/>
                      <a:pt x="216" y="48"/>
                      <a:pt x="216" y="48"/>
                    </a:cubicBezTo>
                    <a:cubicBezTo>
                      <a:pt x="229" y="48"/>
                      <a:pt x="240" y="38"/>
                      <a:pt x="240" y="24"/>
                    </a:cubicBezTo>
                    <a:cubicBezTo>
                      <a:pt x="240" y="11"/>
                      <a:pt x="229" y="0"/>
                      <a:pt x="216" y="0"/>
                    </a:cubicBezTo>
                    <a:close/>
                    <a:moveTo>
                      <a:pt x="216" y="0"/>
                    </a:moveTo>
                    <a:cubicBezTo>
                      <a:pt x="216" y="0"/>
                      <a:pt x="216" y="0"/>
                      <a:pt x="21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9B225030-5590-4BDF-8BDD-372F06A62B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5" y="816"/>
                <a:ext cx="17" cy="6"/>
              </a:xfrm>
              <a:custGeom>
                <a:avLst/>
                <a:gdLst>
                  <a:gd name="T0" fmla="*/ 111 w 135"/>
                  <a:gd name="T1" fmla="*/ 0 h 48"/>
                  <a:gd name="T2" fmla="*/ 24 w 135"/>
                  <a:gd name="T3" fmla="*/ 0 h 48"/>
                  <a:gd name="T4" fmla="*/ 0 w 135"/>
                  <a:gd name="T5" fmla="*/ 24 h 48"/>
                  <a:gd name="T6" fmla="*/ 24 w 135"/>
                  <a:gd name="T7" fmla="*/ 48 h 48"/>
                  <a:gd name="T8" fmla="*/ 111 w 135"/>
                  <a:gd name="T9" fmla="*/ 48 h 48"/>
                  <a:gd name="T10" fmla="*/ 135 w 135"/>
                  <a:gd name="T11" fmla="*/ 24 h 48"/>
                  <a:gd name="T12" fmla="*/ 111 w 135"/>
                  <a:gd name="T13" fmla="*/ 0 h 48"/>
                  <a:gd name="T14" fmla="*/ 111 w 135"/>
                  <a:gd name="T15" fmla="*/ 0 h 48"/>
                  <a:gd name="T16" fmla="*/ 111 w 135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5" h="48">
                    <a:moveTo>
                      <a:pt x="111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24" y="48"/>
                      <a:pt x="135" y="37"/>
                      <a:pt x="135" y="24"/>
                    </a:cubicBezTo>
                    <a:cubicBezTo>
                      <a:pt x="135" y="10"/>
                      <a:pt x="124" y="0"/>
                      <a:pt x="111" y="0"/>
                    </a:cubicBezTo>
                    <a:close/>
                    <a:moveTo>
                      <a:pt x="111" y="0"/>
                    </a:moveTo>
                    <a:cubicBezTo>
                      <a:pt x="111" y="0"/>
                      <a:pt x="111" y="0"/>
                      <a:pt x="11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21">
                <a:extLst>
                  <a:ext uri="{FF2B5EF4-FFF2-40B4-BE49-F238E27FC236}">
                    <a16:creationId xmlns:a16="http://schemas.microsoft.com/office/drawing/2014/main" id="{AE93C770-144A-48DA-B58E-B46B119AD5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1" y="798"/>
                <a:ext cx="23" cy="6"/>
              </a:xfrm>
              <a:custGeom>
                <a:avLst/>
                <a:gdLst>
                  <a:gd name="T0" fmla="*/ 162 w 186"/>
                  <a:gd name="T1" fmla="*/ 0 h 48"/>
                  <a:gd name="T2" fmla="*/ 24 w 186"/>
                  <a:gd name="T3" fmla="*/ 0 h 48"/>
                  <a:gd name="T4" fmla="*/ 0 w 186"/>
                  <a:gd name="T5" fmla="*/ 24 h 48"/>
                  <a:gd name="T6" fmla="*/ 24 w 186"/>
                  <a:gd name="T7" fmla="*/ 48 h 48"/>
                  <a:gd name="T8" fmla="*/ 162 w 186"/>
                  <a:gd name="T9" fmla="*/ 48 h 48"/>
                  <a:gd name="T10" fmla="*/ 186 w 186"/>
                  <a:gd name="T11" fmla="*/ 24 h 48"/>
                  <a:gd name="T12" fmla="*/ 162 w 186"/>
                  <a:gd name="T13" fmla="*/ 0 h 48"/>
                  <a:gd name="T14" fmla="*/ 162 w 186"/>
                  <a:gd name="T15" fmla="*/ 0 h 48"/>
                  <a:gd name="T16" fmla="*/ 162 w 186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6" h="48">
                    <a:moveTo>
                      <a:pt x="162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ubicBezTo>
                      <a:pt x="162" y="48"/>
                      <a:pt x="162" y="48"/>
                      <a:pt x="162" y="48"/>
                    </a:cubicBezTo>
                    <a:cubicBezTo>
                      <a:pt x="175" y="48"/>
                      <a:pt x="186" y="37"/>
                      <a:pt x="186" y="24"/>
                    </a:cubicBezTo>
                    <a:cubicBezTo>
                      <a:pt x="186" y="11"/>
                      <a:pt x="175" y="0"/>
                      <a:pt x="162" y="0"/>
                    </a:cubicBezTo>
                    <a:close/>
                    <a:moveTo>
                      <a:pt x="162" y="0"/>
                    </a:moveTo>
                    <a:cubicBezTo>
                      <a:pt x="162" y="0"/>
                      <a:pt x="162" y="0"/>
                      <a:pt x="16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0" name="Freeform 22">
                <a:extLst>
                  <a:ext uri="{FF2B5EF4-FFF2-40B4-BE49-F238E27FC236}">
                    <a16:creationId xmlns:a16="http://schemas.microsoft.com/office/drawing/2014/main" id="{09DFAED6-D2FB-484C-98E8-890ACEEFBD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2" y="773"/>
                <a:ext cx="20" cy="6"/>
              </a:xfrm>
              <a:custGeom>
                <a:avLst/>
                <a:gdLst>
                  <a:gd name="T0" fmla="*/ 133 w 157"/>
                  <a:gd name="T1" fmla="*/ 0 h 48"/>
                  <a:gd name="T2" fmla="*/ 24 w 157"/>
                  <a:gd name="T3" fmla="*/ 0 h 48"/>
                  <a:gd name="T4" fmla="*/ 0 w 157"/>
                  <a:gd name="T5" fmla="*/ 24 h 48"/>
                  <a:gd name="T6" fmla="*/ 24 w 157"/>
                  <a:gd name="T7" fmla="*/ 48 h 48"/>
                  <a:gd name="T8" fmla="*/ 133 w 157"/>
                  <a:gd name="T9" fmla="*/ 48 h 48"/>
                  <a:gd name="T10" fmla="*/ 157 w 157"/>
                  <a:gd name="T11" fmla="*/ 24 h 48"/>
                  <a:gd name="T12" fmla="*/ 133 w 157"/>
                  <a:gd name="T13" fmla="*/ 0 h 48"/>
                  <a:gd name="T14" fmla="*/ 133 w 157"/>
                  <a:gd name="T15" fmla="*/ 0 h 48"/>
                  <a:gd name="T16" fmla="*/ 133 w 157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7" h="48">
                    <a:moveTo>
                      <a:pt x="13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46" y="48"/>
                      <a:pt x="157" y="37"/>
                      <a:pt x="157" y="24"/>
                    </a:cubicBezTo>
                    <a:cubicBezTo>
                      <a:pt x="157" y="11"/>
                      <a:pt x="146" y="0"/>
                      <a:pt x="133" y="0"/>
                    </a:cubicBezTo>
                    <a:close/>
                    <a:moveTo>
                      <a:pt x="133" y="0"/>
                    </a:moveTo>
                    <a:cubicBezTo>
                      <a:pt x="133" y="0"/>
                      <a:pt x="133" y="0"/>
                      <a:pt x="13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文本框 62">
            <a:extLst>
              <a:ext uri="{FF2B5EF4-FFF2-40B4-BE49-F238E27FC236}">
                <a16:creationId xmlns:a16="http://schemas.microsoft.com/office/drawing/2014/main" id="{5F0489C5-3822-4412-9644-901D0ECDFEE5}"/>
              </a:ext>
            </a:extLst>
          </p:cNvPr>
          <p:cNvSpPr txBox="1"/>
          <p:nvPr/>
        </p:nvSpPr>
        <p:spPr>
          <a:xfrm>
            <a:off x="9531010" y="1072168"/>
            <a:ext cx="91210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1600" dirty="0">
                <a:solidFill>
                  <a:schemeClr val="tx2"/>
                </a:solidFill>
              </a:rPr>
              <a:t>2025.3.25</a:t>
            </a:r>
            <a:endParaRPr lang="zh-CN" altLang="en-US" sz="1600" dirty="0">
              <a:solidFill>
                <a:schemeClr val="tx2"/>
              </a:solidFill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C2CC59A7-7432-4F90-94CC-F129600C128C}"/>
              </a:ext>
            </a:extLst>
          </p:cNvPr>
          <p:cNvSpPr txBox="1"/>
          <p:nvPr/>
        </p:nvSpPr>
        <p:spPr>
          <a:xfrm>
            <a:off x="514490" y="4964550"/>
            <a:ext cx="249436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FF0000"/>
                </a:solidFill>
              </a:rPr>
              <a:t>With C1 without </a:t>
            </a:r>
            <a:r>
              <a:rPr lang="en-US" altLang="zh-CN" sz="1200" dirty="0" err="1">
                <a:solidFill>
                  <a:srgbClr val="FF0000"/>
                </a:solidFill>
              </a:rPr>
              <a:t>mcp</a:t>
            </a:r>
            <a:r>
              <a:rPr lang="en-US" altLang="zh-CN" sz="1200" dirty="0">
                <a:solidFill>
                  <a:srgbClr val="FF0000"/>
                </a:solidFill>
              </a:rPr>
              <a:t> by PXIe-5160 </a:t>
            </a:r>
          </a:p>
          <a:p>
            <a:pPr algn="l"/>
            <a:r>
              <a:rPr lang="en-US" altLang="zh-CN" sz="1200" dirty="0"/>
              <a:t>Magnet Current:	6.84A</a:t>
            </a:r>
          </a:p>
          <a:p>
            <a:pPr algn="l"/>
            <a:r>
              <a:rPr lang="en-US" altLang="zh-CN" sz="1200" dirty="0"/>
              <a:t>Laser Power:		150mJ</a:t>
            </a:r>
          </a:p>
          <a:p>
            <a:pPr algn="l"/>
            <a:r>
              <a:rPr lang="en-US" altLang="zh-CN" sz="1200" dirty="0"/>
              <a:t>Beam Current:	18mA</a:t>
            </a:r>
          </a:p>
          <a:p>
            <a:pPr algn="l"/>
            <a:r>
              <a:rPr lang="en-US" altLang="zh-CN" sz="1200" dirty="0"/>
              <a:t>Beam Pulse:		60us</a:t>
            </a:r>
          </a:p>
          <a:p>
            <a:pPr algn="l"/>
            <a:r>
              <a:rPr lang="en-US" altLang="zh-CN" sz="1200" dirty="0"/>
              <a:t>Focus Lens:		0mm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09137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22BCC-8259-B182-6802-16378982C5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A93A0C-E2E6-4D3B-A46D-1BE2C901E7B7}" type="datetime1">
              <a:rPr lang="zh-CN" altLang="en-US" smtClean="0"/>
              <a:t>2025/5/16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C6BA1-3127-125B-D9E5-3A6535664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张彪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AA4F1-DE08-BC51-FE39-E13309466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B93C4442-6891-439F-B990-94F0B771842E}"/>
              </a:ext>
            </a:extLst>
          </p:cNvPr>
          <p:cNvGrpSpPr/>
          <p:nvPr/>
        </p:nvGrpSpPr>
        <p:grpSpPr>
          <a:xfrm>
            <a:off x="274685" y="830435"/>
            <a:ext cx="4733654" cy="679082"/>
            <a:chOff x="494913" y="1096908"/>
            <a:chExt cx="4733654" cy="679082"/>
          </a:xfrm>
        </p:grpSpPr>
        <p:sp>
          <p:nvSpPr>
            <p:cNvPr id="22" name="平行四边形 21">
              <a:extLst>
                <a:ext uri="{FF2B5EF4-FFF2-40B4-BE49-F238E27FC236}">
                  <a16:creationId xmlns:a16="http://schemas.microsoft.com/office/drawing/2014/main" id="{717C342D-E227-436F-B72A-E837FAC3E8A0}"/>
                </a:ext>
              </a:extLst>
            </p:cNvPr>
            <p:cNvSpPr/>
            <p:nvPr/>
          </p:nvSpPr>
          <p:spPr>
            <a:xfrm flipH="1">
              <a:off x="1790700" y="1106338"/>
              <a:ext cx="556260" cy="408043"/>
            </a:xfrm>
            <a:prstGeom prst="parallelogram">
              <a:avLst>
                <a:gd name="adj" fmla="val 51144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164E5598-8F80-4C7B-80D0-F0855B26C7F6}"/>
                </a:ext>
              </a:extLst>
            </p:cNvPr>
            <p:cNvSpPr/>
            <p:nvPr/>
          </p:nvSpPr>
          <p:spPr>
            <a:xfrm>
              <a:off x="494913" y="1096908"/>
              <a:ext cx="1646678" cy="679082"/>
            </a:xfrm>
            <a:custGeom>
              <a:avLst/>
              <a:gdLst>
                <a:gd name="connsiteX0" fmla="*/ 0 w 1646678"/>
                <a:gd name="connsiteY0" fmla="*/ 0 h 679082"/>
                <a:gd name="connsiteX1" fmla="*/ 1437128 w 1646678"/>
                <a:gd name="connsiteY1" fmla="*/ 0 h 679082"/>
                <a:gd name="connsiteX2" fmla="*/ 1437128 w 1646678"/>
                <a:gd name="connsiteY2" fmla="*/ 1 h 679082"/>
                <a:gd name="connsiteX3" fmla="*/ 1646678 w 1646678"/>
                <a:gd name="connsiteY3" fmla="*/ 1 h 679082"/>
                <a:gd name="connsiteX4" fmla="*/ 1307199 w 1646678"/>
                <a:gd name="connsiteY4" fmla="*/ 679082 h 679082"/>
                <a:gd name="connsiteX5" fmla="*/ 209550 w 1646678"/>
                <a:gd name="connsiteY5" fmla="*/ 679082 h 679082"/>
                <a:gd name="connsiteX6" fmla="*/ 209550 w 1646678"/>
                <a:gd name="connsiteY6" fmla="*/ 679081 h 679082"/>
                <a:gd name="connsiteX7" fmla="*/ 0 w 1646678"/>
                <a:gd name="connsiteY7" fmla="*/ 679081 h 6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6678" h="679082">
                  <a:moveTo>
                    <a:pt x="0" y="0"/>
                  </a:moveTo>
                  <a:lnTo>
                    <a:pt x="1437128" y="0"/>
                  </a:lnTo>
                  <a:lnTo>
                    <a:pt x="1437128" y="1"/>
                  </a:lnTo>
                  <a:lnTo>
                    <a:pt x="1646678" y="1"/>
                  </a:lnTo>
                  <a:lnTo>
                    <a:pt x="1307199" y="679082"/>
                  </a:lnTo>
                  <a:lnTo>
                    <a:pt x="209550" y="679082"/>
                  </a:lnTo>
                  <a:lnTo>
                    <a:pt x="209550" y="679081"/>
                  </a:lnTo>
                  <a:lnTo>
                    <a:pt x="0" y="67908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37F5E25A-4D9A-47B2-B378-D7CFE2276E51}"/>
                </a:ext>
              </a:extLst>
            </p:cNvPr>
            <p:cNvSpPr txBox="1"/>
            <p:nvPr/>
          </p:nvSpPr>
          <p:spPr>
            <a:xfrm>
              <a:off x="2241160" y="1180217"/>
              <a:ext cx="29874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脉冲内束团剖面演化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037A3137-57D2-49A2-B499-3858BD022C83}"/>
                </a:ext>
              </a:extLst>
            </p:cNvPr>
            <p:cNvSpPr txBox="1"/>
            <p:nvPr/>
          </p:nvSpPr>
          <p:spPr>
            <a:xfrm>
              <a:off x="574191" y="1197922"/>
              <a:ext cx="1386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成果</a:t>
              </a:r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9" name="标题 6">
            <a:extLst>
              <a:ext uri="{FF2B5EF4-FFF2-40B4-BE49-F238E27FC236}">
                <a16:creationId xmlns:a16="http://schemas.microsoft.com/office/drawing/2014/main" id="{419C0801-6421-4301-A4A0-72E85DB0BF57}"/>
              </a:ext>
            </a:extLst>
          </p:cNvPr>
          <p:cNvSpPr txBox="1">
            <a:spLocks/>
          </p:cNvSpPr>
          <p:nvPr/>
        </p:nvSpPr>
        <p:spPr>
          <a:xfrm>
            <a:off x="2267430" y="0"/>
            <a:ext cx="7657140" cy="6463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阶段</a:t>
            </a:r>
            <a:r>
              <a:rPr lang="en-US" altLang="zh-CN" sz="3200" dirty="0"/>
              <a:t>2-</a:t>
            </a:r>
            <a:r>
              <a:rPr lang="zh-CN" altLang="en-US" sz="3200" dirty="0"/>
              <a:t>取消</a:t>
            </a:r>
            <a:r>
              <a:rPr lang="en-US" altLang="zh-CN" sz="3200" dirty="0"/>
              <a:t>MCP</a:t>
            </a:r>
            <a:r>
              <a:rPr lang="zh-CN" altLang="en-US" sz="3200" dirty="0"/>
              <a:t>，下移</a:t>
            </a:r>
            <a:r>
              <a:rPr lang="en-US" altLang="zh-CN" sz="3200" dirty="0"/>
              <a:t>FC</a:t>
            </a:r>
            <a:r>
              <a:rPr lang="zh-CN" altLang="en-US" sz="3200" dirty="0"/>
              <a:t>的相互作用腔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949C5AE6-E378-47D9-9751-27F11C5002F9}"/>
              </a:ext>
            </a:extLst>
          </p:cNvPr>
          <p:cNvSpPr txBox="1">
            <a:spLocks/>
          </p:cNvSpPr>
          <p:nvPr/>
        </p:nvSpPr>
        <p:spPr>
          <a:xfrm>
            <a:off x="731912" y="6566990"/>
            <a:ext cx="1584176" cy="2910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A93A0C-E2E6-4D3B-A46D-1BE2C901E7B7}" type="datetime1">
              <a:rPr lang="zh-CN" altLang="en-US" smtClean="0"/>
              <a:pPr/>
              <a:t>2025/5/16</a:t>
            </a:fld>
            <a:endParaRPr lang="en-US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A69495FD-9C32-4E40-AAA2-0FE4EFFB842A}"/>
              </a:ext>
            </a:extLst>
          </p:cNvPr>
          <p:cNvSpPr txBox="1">
            <a:spLocks/>
          </p:cNvSpPr>
          <p:nvPr/>
        </p:nvSpPr>
        <p:spPr>
          <a:xfrm>
            <a:off x="2826654" y="6566990"/>
            <a:ext cx="6538693" cy="2910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张彪 </a:t>
            </a:r>
            <a:endParaRPr lang="en-US" dirty="0"/>
          </a:p>
        </p:txBody>
      </p:sp>
      <p:pic>
        <p:nvPicPr>
          <p:cNvPr id="63" name="图片 62">
            <a:extLst>
              <a:ext uri="{FF2B5EF4-FFF2-40B4-BE49-F238E27FC236}">
                <a16:creationId xmlns:a16="http://schemas.microsoft.com/office/drawing/2014/main" id="{9C3C401F-357C-43A3-9B10-4D71A501A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65" y="4076321"/>
            <a:ext cx="2640000" cy="1980000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21EA7B1F-54F2-45E5-B8AA-698670186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152" y="4076321"/>
            <a:ext cx="2639999" cy="1980000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3A8F624A-806F-4F26-B425-1D9B9255C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202" y="4131188"/>
            <a:ext cx="2683792" cy="1980000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1553C6F2-3F64-42C6-B240-BE5CDB454E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4058" y="4139093"/>
            <a:ext cx="2683791" cy="1980000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A4DFADE9-A8E4-4383-85DA-47C4FC5D7273}"/>
              </a:ext>
            </a:extLst>
          </p:cNvPr>
          <p:cNvSpPr/>
          <p:nvPr/>
        </p:nvSpPr>
        <p:spPr>
          <a:xfrm>
            <a:off x="184665" y="4005064"/>
            <a:ext cx="5551295" cy="223224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: 圆角 66">
            <a:extLst>
              <a:ext uri="{FF2B5EF4-FFF2-40B4-BE49-F238E27FC236}">
                <a16:creationId xmlns:a16="http://schemas.microsoft.com/office/drawing/2014/main" id="{A6549D76-DC1C-468D-97FA-F69B3C644122}"/>
              </a:ext>
            </a:extLst>
          </p:cNvPr>
          <p:cNvSpPr/>
          <p:nvPr/>
        </p:nvSpPr>
        <p:spPr>
          <a:xfrm>
            <a:off x="6096000" y="4005064"/>
            <a:ext cx="5769914" cy="2179976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303F12A-20B3-4ADC-A8EA-83A6586CF3AB}"/>
              </a:ext>
            </a:extLst>
          </p:cNvPr>
          <p:cNvSpPr txBox="1"/>
          <p:nvPr/>
        </p:nvSpPr>
        <p:spPr>
          <a:xfrm>
            <a:off x="4209427" y="4257382"/>
            <a:ext cx="7950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1400" dirty="0">
                <a:solidFill>
                  <a:schemeClr val="tx2"/>
                </a:solidFill>
              </a:rPr>
              <a:t>std=39μm</a:t>
            </a:r>
            <a:endParaRPr lang="zh-CN" altLang="en-US" sz="1400" dirty="0">
              <a:solidFill>
                <a:schemeClr val="tx2"/>
              </a:solidFill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A6581F09-17EF-45E0-871F-E695B847A27F}"/>
              </a:ext>
            </a:extLst>
          </p:cNvPr>
          <p:cNvSpPr txBox="1"/>
          <p:nvPr/>
        </p:nvSpPr>
        <p:spPr>
          <a:xfrm>
            <a:off x="4395027" y="5415126"/>
            <a:ext cx="7950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1400" dirty="0">
                <a:solidFill>
                  <a:schemeClr val="tx2"/>
                </a:solidFill>
              </a:rPr>
              <a:t>std=27μm</a:t>
            </a:r>
            <a:endParaRPr lang="zh-CN" altLang="en-US" sz="1400" dirty="0">
              <a:solidFill>
                <a:schemeClr val="tx2"/>
              </a:solidFill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8F4E48F6-B892-48FD-A8C0-707698A660FF}"/>
              </a:ext>
            </a:extLst>
          </p:cNvPr>
          <p:cNvSpPr txBox="1"/>
          <p:nvPr/>
        </p:nvSpPr>
        <p:spPr>
          <a:xfrm>
            <a:off x="7536160" y="5564868"/>
            <a:ext cx="7950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1400" dirty="0">
                <a:solidFill>
                  <a:schemeClr val="tx2"/>
                </a:solidFill>
              </a:rPr>
              <a:t>std=47μm</a:t>
            </a:r>
            <a:endParaRPr lang="zh-CN" altLang="en-US" sz="1400" dirty="0">
              <a:solidFill>
                <a:schemeClr val="tx2"/>
              </a:solidFill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8900FB6C-3822-4AB6-BA22-1F91A28BCB1E}"/>
              </a:ext>
            </a:extLst>
          </p:cNvPr>
          <p:cNvSpPr txBox="1"/>
          <p:nvPr/>
        </p:nvSpPr>
        <p:spPr>
          <a:xfrm>
            <a:off x="9531010" y="1072168"/>
            <a:ext cx="91210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1600" dirty="0">
                <a:solidFill>
                  <a:schemeClr val="tx2"/>
                </a:solidFill>
              </a:rPr>
              <a:t>2025.4.21</a:t>
            </a:r>
            <a:endParaRPr lang="zh-CN" altLang="en-US" sz="1600" dirty="0">
              <a:solidFill>
                <a:schemeClr val="tx2"/>
              </a:solidFill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235CF96F-005C-412B-AFF4-A9E95D4FDBFD}"/>
              </a:ext>
            </a:extLst>
          </p:cNvPr>
          <p:cNvSpPr txBox="1"/>
          <p:nvPr/>
        </p:nvSpPr>
        <p:spPr>
          <a:xfrm>
            <a:off x="480546" y="1613895"/>
            <a:ext cx="11162348" cy="15000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spcBef>
                <a:spcPts val="800"/>
              </a:spcBef>
              <a:buFont typeface="Wingdings" panose="05000000000000000000" pitchFamily="2" charset="2"/>
              <a:buChar char="l"/>
              <a:defRPr/>
            </a:pPr>
            <a:r>
              <a:rPr lang="zh-CN" altLang="en-US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激光参数：单脉冲能量</a:t>
            </a:r>
            <a:r>
              <a:rPr lang="en-US" altLang="zh-CN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330mJ</a:t>
            </a:r>
            <a:r>
              <a:rPr lang="zh-CN" altLang="en-US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en-US" altLang="zh-CN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C-</a:t>
            </a:r>
            <a:r>
              <a:rPr lang="zh-CN" altLang="en-US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型磁铁电流</a:t>
            </a:r>
            <a:r>
              <a:rPr lang="en-US" altLang="zh-CN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6.82A</a:t>
            </a:r>
            <a:r>
              <a:rPr lang="zh-CN" altLang="en-US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，聚焦镜位置</a:t>
            </a:r>
            <a:r>
              <a:rPr lang="en-US" altLang="zh-CN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-1mm</a:t>
            </a:r>
            <a:r>
              <a:rPr lang="zh-CN" altLang="en-US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1600" b="1" kern="1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285750" indent="-285750">
              <a:lnSpc>
                <a:spcPct val="125000"/>
              </a:lnSpc>
              <a:spcBef>
                <a:spcPts val="800"/>
              </a:spcBef>
              <a:buFont typeface="Wingdings" panose="05000000000000000000" pitchFamily="2" charset="2"/>
              <a:buChar char="l"/>
              <a:defRPr/>
            </a:pPr>
            <a:r>
              <a:rPr lang="zh-CN" altLang="en-US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束流参数：束流能量</a:t>
            </a:r>
            <a:r>
              <a:rPr lang="en-US" altLang="zh-CN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80MeV</a:t>
            </a:r>
            <a:r>
              <a:rPr lang="zh-CN" altLang="en-US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，频率</a:t>
            </a:r>
            <a:r>
              <a:rPr lang="en-US" altLang="zh-CN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1Hz</a:t>
            </a:r>
            <a:r>
              <a:rPr lang="zh-CN" altLang="en-US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，宏脉冲宽度</a:t>
            </a:r>
            <a:r>
              <a:rPr lang="en-US" altLang="zh-CN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100us</a:t>
            </a:r>
            <a:r>
              <a:rPr lang="zh-CN" altLang="en-US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（切束率</a:t>
            </a:r>
            <a:r>
              <a:rPr lang="en-US" altLang="zh-CN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42%</a:t>
            </a:r>
            <a:r>
              <a:rPr lang="zh-CN" altLang="en-US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）。</a:t>
            </a:r>
            <a:endParaRPr lang="en-US" altLang="zh-CN" sz="1600" b="1" kern="1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285750" indent="-285750">
              <a:lnSpc>
                <a:spcPct val="125000"/>
              </a:lnSpc>
              <a:spcBef>
                <a:spcPts val="800"/>
              </a:spcBef>
              <a:buFont typeface="Wingdings" panose="05000000000000000000" pitchFamily="2" charset="2"/>
              <a:buChar char="l"/>
              <a:defRPr/>
            </a:pPr>
            <a:r>
              <a:rPr lang="zh-CN" altLang="en-US" sz="1600" b="1" kern="1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结果：</a:t>
            </a:r>
            <a:r>
              <a:rPr lang="en-US" altLang="zh-CN" sz="1600" b="1" kern="1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1600" b="1" kern="1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）激光丝扫描时间分辨率≤</a:t>
            </a:r>
            <a:r>
              <a:rPr lang="en-US" altLang="zh-CN" sz="1600" b="1" kern="1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 ns</a:t>
            </a:r>
            <a:r>
              <a:rPr lang="zh-CN" altLang="en-US" sz="1600" b="1" kern="1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；</a:t>
            </a:r>
            <a:r>
              <a:rPr lang="en-US" altLang="zh-CN" sz="1600" b="1" kern="1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	2</a:t>
            </a:r>
            <a:r>
              <a:rPr lang="zh-CN" altLang="en-US" sz="1600" b="1" kern="1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）束流位置和尺寸在中脉冲内保持稳定（</a:t>
            </a:r>
            <a:r>
              <a:rPr lang="en-US" altLang="zh-CN" sz="1600" b="1" kern="1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500ns</a:t>
            </a:r>
            <a:r>
              <a:rPr lang="zh-CN" altLang="en-US" sz="1600" b="1" kern="1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）；</a:t>
            </a:r>
            <a:r>
              <a:rPr lang="en-US" altLang="zh-CN" sz="1600" b="1" kern="1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	3</a:t>
            </a:r>
            <a:r>
              <a:rPr lang="zh-CN" altLang="en-US" sz="1600" b="1" kern="1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）宏脉冲中出现</a:t>
            </a:r>
            <a:r>
              <a:rPr lang="en-US" altLang="zh-CN" sz="1600" b="1" kern="1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~0.5 mm</a:t>
            </a:r>
            <a:r>
              <a:rPr lang="zh-CN" altLang="en-US" sz="1600" b="1" kern="1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的位置偏移（</a:t>
            </a:r>
            <a:r>
              <a:rPr lang="en-US" altLang="zh-CN" sz="1600" b="1" kern="1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~60 </a:t>
            </a:r>
            <a:r>
              <a:rPr lang="en-US" altLang="zh-CN" sz="1600" b="1" kern="100" dirty="0" err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μs</a:t>
            </a:r>
            <a:r>
              <a:rPr lang="zh-CN" altLang="en-US" sz="1600" b="1" kern="1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），</a:t>
            </a:r>
            <a:r>
              <a:rPr lang="en-US" altLang="zh-CN" sz="1600" b="1" kern="1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BPM</a:t>
            </a:r>
            <a:r>
              <a:rPr lang="zh-CN" altLang="en-US" sz="1600" b="1" kern="1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的数据也反映出在激光丝附近，</a:t>
            </a:r>
            <a:r>
              <a:rPr lang="en-US" altLang="zh-CN" sz="1600" b="1" kern="1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Y</a:t>
            </a:r>
            <a:r>
              <a:rPr lang="zh-CN" altLang="en-US" sz="1600" b="1" kern="1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方向束流位置有向正方向偏移的趋势。</a:t>
            </a: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275A0460-B6CD-4749-BB24-4C0D4DF41B4E}"/>
              </a:ext>
            </a:extLst>
          </p:cNvPr>
          <p:cNvSpPr txBox="1"/>
          <p:nvPr/>
        </p:nvSpPr>
        <p:spPr>
          <a:xfrm>
            <a:off x="623392" y="3675386"/>
            <a:ext cx="4824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/>
              <a:t>Vertical beam position &amp; size inside one immediate pulse (~</a:t>
            </a:r>
            <a:r>
              <a:rPr lang="en-US" altLang="zh-CN" sz="1200" dirty="0"/>
              <a:t>5</a:t>
            </a:r>
            <a:r>
              <a:rPr lang="zh-CN" altLang="en-US" sz="1200" dirty="0"/>
              <a:t>00 ns)</a:t>
            </a: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D0A2F73D-D31C-4EB6-8CC5-5784D652DB82}"/>
              </a:ext>
            </a:extLst>
          </p:cNvPr>
          <p:cNvSpPr txBox="1"/>
          <p:nvPr/>
        </p:nvSpPr>
        <p:spPr>
          <a:xfrm>
            <a:off x="6938295" y="3675386"/>
            <a:ext cx="42715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/>
              <a:t>Beam position and size variations along macro-pulse (60 us)</a:t>
            </a:r>
          </a:p>
        </p:txBody>
      </p:sp>
    </p:spTree>
    <p:extLst>
      <p:ext uri="{BB962C8B-B14F-4D97-AF65-F5344CB8AC3E}">
        <p14:creationId xmlns:p14="http://schemas.microsoft.com/office/powerpoint/2010/main" val="1255476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B4F532BE-84BE-469F-8EE5-F0E8B6B7A1C8}"/>
                  </a:ext>
                </a:extLst>
              </p:cNvPr>
              <p:cNvSpPr txBox="1"/>
              <p:nvPr/>
            </p:nvSpPr>
            <p:spPr>
              <a:xfrm>
                <a:off x="277346" y="1079982"/>
                <a:ext cx="6361584" cy="519328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25000"/>
                  </a:lnSpc>
                  <a:spcBef>
                    <a:spcPts val="800"/>
                  </a:spcBef>
                  <a:buFont typeface="Wingdings" panose="05000000000000000000" pitchFamily="2" charset="2"/>
                  <a:buChar char="l"/>
                  <a:defRPr/>
                </a:pPr>
                <a:r>
                  <a:rPr lang="en-US" altLang="zh-CN" sz="1600" b="1" kern="1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1</a:t>
                </a:r>
                <a:r>
                  <a:rPr lang="zh-CN" altLang="en-US" sz="1600" b="1" kern="1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、单个粒子的激光剥离概率为：</a:t>
                </a:r>
                <a:r>
                  <a:rPr lang="en-US" altLang="zh-CN" sz="1600" b="1" kern="1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sz="1600" b="1" i="1" kern="10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+mn-ea"/>
                        <a:sym typeface="Arial" panose="020B0604020202020204" pitchFamily="34" charset="0"/>
                      </a:rPr>
                      <m:t>𝑃</m:t>
                    </m:r>
                    <m:r>
                      <a:rPr lang="en-US" altLang="zh-CN" sz="1600" b="1" i="0" kern="10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+mn-ea"/>
                        <a:sym typeface="Arial" panose="020B0604020202020204" pitchFamily="34" charset="0"/>
                      </a:rPr>
                      <m:t>=1−</m:t>
                    </m:r>
                    <m:func>
                      <m:funcPr>
                        <m:ctrlPr>
                          <a:rPr lang="en-US" altLang="zh-CN" sz="1600" b="1" i="1" kern="100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+mn-ea"/>
                            <a:sym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600" b="1" i="0" kern="100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+mn-ea"/>
                            <a:sym typeface="Arial" panose="020B0604020202020204" pitchFamily="34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zh-CN" sz="1600" b="1" i="1" kern="100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1600" b="1" i="0" kern="100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altLang="zh-CN" sz="1600" b="1" i="1" kern="100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Arial" panose="020B0604020202020204" pitchFamily="34" charset="0"/>
                              </a:rPr>
                              <m:t>𝜎</m:t>
                            </m:r>
                            <m:r>
                              <a:rPr lang="en-US" altLang="zh-CN" sz="1600" b="1" i="1" kern="100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+mn-ea"/>
                                <a:sym typeface="Arial" panose="020B0604020202020204" pitchFamily="34" charset="0"/>
                              </a:rPr>
                              <m:t>𝐹𝑡</m:t>
                            </m:r>
                          </m:e>
                        </m:d>
                      </m:e>
                    </m:func>
                  </m:oMath>
                </a14:m>
                <a:endParaRPr lang="en-US" altLang="zh-CN" sz="1600" b="1" kern="100" dirty="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  <a:p>
                <a:pPr marL="285750" indent="-285750">
                  <a:lnSpc>
                    <a:spcPct val="125000"/>
                  </a:lnSpc>
                  <a:spcBef>
                    <a:spcPts val="800"/>
                  </a:spcBef>
                  <a:buFont typeface="Wingdings" panose="05000000000000000000" pitchFamily="2" charset="2"/>
                  <a:buChar char="l"/>
                  <a:defRPr/>
                </a:pPr>
                <a:r>
                  <a:rPr lang="en-US" altLang="zh-CN" sz="1600" b="1" kern="1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2</a:t>
                </a:r>
                <a:r>
                  <a:rPr lang="zh-CN" altLang="en-US" sz="1600" b="1" kern="1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、光子通量</a:t>
                </a:r>
                <a:r>
                  <a:rPr lang="en-US" altLang="zh-CN" sz="1600" b="1" kern="1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F</a:t>
                </a:r>
                <a:r>
                  <a:rPr lang="zh-CN" altLang="en-US" sz="1600" b="1" kern="1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为：</a:t>
                </a:r>
                <a:r>
                  <a:rPr lang="en-US" altLang="zh-CN" sz="1600" b="1" kern="1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zh-CN" altLang="en-US" sz="16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zh-CN" altLang="en-US" sz="1600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zh-CN" altLang="en-US" sz="16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en-US" sz="160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160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f>
                              <m:fPr>
                                <m:type m:val="skw"/>
                                <m:ctrlPr>
                                  <a:rPr lang="zh-CN" altLang="en-US" sz="160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160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600" i="1" dirty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</m:num>
                              <m:den>
                                <m:r>
                                  <a:rPr lang="zh-CN" altLang="en-US" sz="160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den>
                            </m:f>
                          </m:den>
                        </m:f>
                      </m:num>
                      <m:den>
                        <m:d>
                          <m:dPr>
                            <m:ctrlPr>
                              <a:rPr lang="zh-CN" altLang="en-US" sz="160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160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zh-CN" altLang="en-US" sz="1600" i="0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zh-CN" altLang="en-US" sz="160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den>
                    </m:f>
                  </m:oMath>
                </a14:m>
                <a:endParaRPr lang="en-US" altLang="zh-CN" sz="1600" b="1" kern="100" dirty="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endParaRPr>
              </a:p>
              <a:p>
                <a:pPr marL="285750" indent="-285750">
                  <a:lnSpc>
                    <a:spcPct val="125000"/>
                  </a:lnSpc>
                  <a:spcBef>
                    <a:spcPts val="800"/>
                  </a:spcBef>
                  <a:buFont typeface="Wingdings" panose="05000000000000000000" pitchFamily="2" charset="2"/>
                  <a:buChar char="l"/>
                  <a:defRPr/>
                </a:pPr>
                <a:r>
                  <a:rPr lang="zh-CN" altLang="en-US" sz="1600" b="1" kern="1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rPr>
                  <a:t>假设</a:t>
                </a:r>
                <a:r>
                  <a:rPr lang="en-US" altLang="zh-CN" sz="1600" b="1" kern="1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rPr>
                  <a:t>1</a:t>
                </a:r>
                <a:r>
                  <a:rPr lang="zh-CN" altLang="en-US" sz="1600" b="1" kern="1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rPr>
                  <a:t>：考虑在束流持续时间内，激光为定值，激光持续时间即为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1600" b="1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</a:rPr>
                        </m:ctrlPr>
                      </m:radPr>
                      <m:deg/>
                      <m:e>
                        <m:r>
                          <a:rPr lang="zh-CN" altLang="en-US" sz="1600" b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</a:rPr>
                          <m:t>2</m:t>
                        </m:r>
                        <m:r>
                          <a:rPr lang="zh-CN" altLang="en-US" sz="1600" b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</a:rPr>
                          <m:t>𝜋</m:t>
                        </m:r>
                      </m:e>
                    </m:rad>
                    <m:r>
                      <a:rPr lang="zh-CN" altLang="en-US" sz="1600" b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+mn-ea"/>
                      </a:rPr>
                      <m:t>𝜎</m:t>
                    </m:r>
                  </m:oMath>
                </a14:m>
                <a:endParaRPr lang="en-US" altLang="zh-CN" sz="1600" b="1" kern="100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endParaRPr>
              </a:p>
              <a:p>
                <a:pPr marL="285750" indent="-285750">
                  <a:lnSpc>
                    <a:spcPct val="125000"/>
                  </a:lnSpc>
                  <a:spcBef>
                    <a:spcPts val="800"/>
                  </a:spcBef>
                  <a:buFont typeface="Wingdings" panose="05000000000000000000" pitchFamily="2" charset="2"/>
                  <a:buChar char="l"/>
                  <a:defRPr/>
                </a:pPr>
                <a:r>
                  <a:rPr lang="en-US" altLang="zh-CN" sz="1600" b="1" kern="1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3</a:t>
                </a:r>
                <a:r>
                  <a:rPr lang="zh-CN" altLang="en-US" sz="1600" b="1" kern="1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、考虑激光高斯分布：</a:t>
                </a:r>
                <a:r>
                  <a:rPr lang="en-US" altLang="zh-CN" sz="1600" b="1" kern="1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16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1600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zh-CN" altLang="en-US" sz="16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zh-CN" altLang="en-US" sz="1600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16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1600" i="0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zh-CN" altLang="en-US" sz="16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sSubSup>
                          <m:sSubSupPr>
                            <m:ctrlPr>
                              <a:rPr lang="zh-CN" altLang="en-US" sz="160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160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d>
                              <m:dPr>
                                <m:ctrlPr>
                                  <a:rPr lang="zh-CN" altLang="en-US" sz="160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sub>
                          <m:sup>
                            <m:r>
                              <a:rPr lang="zh-CN" altLang="en-US" sz="1600" i="0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zh-CN" altLang="en-US" sz="1600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zh-CN" altLang="en-US" sz="160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ⅇ</m:t>
                    </m:r>
                    <m:d>
                      <m:dPr>
                        <m:ctrlPr>
                          <a:rPr lang="zh-CN" altLang="en-US" sz="16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en-US" sz="160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1600" i="0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sSup>
                              <m:sSupPr>
                                <m:ctrlPr>
                                  <a:rPr lang="zh-CN" altLang="en-US" sz="160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160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zh-CN" altLang="en-US" sz="1600" i="0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zh-CN" altLang="en-US" sz="160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160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d>
                                  <m:dPr>
                                    <m:ctrlPr>
                                      <a:rPr lang="zh-CN" altLang="en-US" sz="160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6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sub>
                              <m:sup>
                                <m:r>
                                  <a:rPr lang="zh-CN" altLang="en-US" sz="1600" i="0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endParaRPr lang="en-US" altLang="zh-CN" sz="1600" dirty="0">
                  <a:solidFill>
                    <a:schemeClr val="tx2"/>
                  </a:solidFill>
                </a:endParaRPr>
              </a:p>
              <a:p>
                <a:pPr marL="285750" indent="-285750">
                  <a:lnSpc>
                    <a:spcPct val="125000"/>
                  </a:lnSpc>
                  <a:spcBef>
                    <a:spcPts val="800"/>
                  </a:spcBef>
                  <a:buFont typeface="Wingdings" panose="05000000000000000000" pitchFamily="2" charset="2"/>
                  <a:buChar char="l"/>
                  <a:defRPr/>
                </a:pPr>
                <a:r>
                  <a:rPr lang="en-US" altLang="zh-CN" sz="1600" b="1" kern="1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rPr>
                  <a:t>4</a:t>
                </a:r>
                <a:r>
                  <a:rPr lang="zh-CN" altLang="en-US" sz="1600" b="1" kern="1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rPr>
                  <a:t>、其中，光束半径为：</a:t>
                </a:r>
                <a:r>
                  <a:rPr lang="en-US" altLang="zh-CN" sz="1600" b="1" kern="1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rPr>
                  <a:t>	</a:t>
                </a:r>
              </a:p>
              <a:p>
                <a:pPr marL="285750" indent="-285750">
                  <a:lnSpc>
                    <a:spcPct val="125000"/>
                  </a:lnSpc>
                  <a:spcBef>
                    <a:spcPts val="800"/>
                  </a:spcBef>
                  <a:buFont typeface="Wingdings" panose="05000000000000000000" pitchFamily="2" charset="2"/>
                  <a:buChar char="l"/>
                  <a:defRPr/>
                </a:pPr>
                <a:r>
                  <a:rPr lang="en-US" altLang="zh-CN" sz="1600" b="1" kern="1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rPr>
                  <a:t>5</a:t>
                </a:r>
                <a:r>
                  <a:rPr lang="zh-CN" altLang="en-US" sz="1600" b="1" kern="1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rPr>
                  <a:t>、将激光分布</a:t>
                </a:r>
                <a:r>
                  <a:rPr lang="en-US" altLang="zh-CN" sz="1600" b="1" kern="1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rPr>
                  <a:t>3σ</a:t>
                </a:r>
                <a:r>
                  <a:rPr lang="zh-CN" altLang="en-US" sz="1600" b="1" kern="1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rPr>
                  <a:t>外的光子设置为</a:t>
                </a:r>
                <a:r>
                  <a:rPr lang="en-US" altLang="zh-CN" sz="1600" b="1" kern="1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rPr>
                  <a:t>0</a:t>
                </a:r>
                <a:r>
                  <a:rPr lang="zh-CN" altLang="en-US" sz="1600" b="1" kern="1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rPr>
                  <a:t>，方便计算，相互作用时间为：</a:t>
                </a:r>
                <a14:m>
                  <m:oMath xmlns:m="http://schemas.openxmlformats.org/officeDocument/2006/math">
                    <m:r>
                      <a:rPr lang="zh-CN" altLang="en-US" sz="16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zh-CN" altLang="en-US" sz="1600" i="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=2×</m:t>
                    </m:r>
                    <m:f>
                      <m:fPr>
                        <m:type m:val="lin"/>
                        <m:ctrlPr>
                          <a:rPr lang="zh-CN" altLang="en-US" sz="16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en-US" sz="16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zh-CN" altLang="en-US" sz="1600" i="1" dirty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en-US" sz="1600" i="1" dirty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sz="1600" i="0" dirty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zh-CN" altLang="en-US" sz="1600" i="1" dirty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  <m:d>
                                      <m:dPr>
                                        <m:ctrlPr>
                                          <a:rPr lang="zh-CN" altLang="en-US" sz="1600" i="1" dirty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 i="1" dirty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zh-CN" altLang="en-US" sz="1600" i="0" dirty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zh-CN" altLang="en-US" sz="1600" i="0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zh-CN" altLang="en-US" sz="1600" i="1" dirty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1600" i="1" dirty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zh-CN" altLang="en-US" sz="1600" i="0" dirty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zh-CN" altLang="en-US" sz="16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lang="zh-CN" altLang="en-US" sz="16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zh-CN" altLang="en-US" sz="1600" dirty="0">
                  <a:solidFill>
                    <a:schemeClr val="tx2"/>
                  </a:solidFill>
                </a:endParaRPr>
              </a:p>
              <a:p>
                <a:pPr marL="285750" indent="-285750">
                  <a:lnSpc>
                    <a:spcPct val="125000"/>
                  </a:lnSpc>
                  <a:spcBef>
                    <a:spcPts val="800"/>
                  </a:spcBef>
                  <a:buFont typeface="Wingdings" panose="05000000000000000000" pitchFamily="2" charset="2"/>
                  <a:buChar char="l"/>
                  <a:defRPr/>
                </a:pPr>
                <a:r>
                  <a:rPr lang="en-US" altLang="zh-CN" sz="1600" b="1" kern="1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rPr>
                  <a:t>6</a:t>
                </a:r>
                <a:r>
                  <a:rPr lang="zh-CN" altLang="en-US" sz="1600" b="1" kern="1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rPr>
                  <a:t>、可以得到二维的激光剥离概率图：</a:t>
                </a:r>
                <a:endParaRPr lang="en-US" altLang="zh-CN" sz="1600" b="1" kern="100" dirty="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endParaRPr>
              </a:p>
              <a:p>
                <a:pPr marL="285750" indent="-285750">
                  <a:lnSpc>
                    <a:spcPct val="125000"/>
                  </a:lnSpc>
                  <a:spcBef>
                    <a:spcPts val="800"/>
                  </a:spcBef>
                  <a:buFont typeface="Wingdings" panose="05000000000000000000" pitchFamily="2" charset="2"/>
                  <a:buChar char="l"/>
                  <a:defRPr/>
                </a:pPr>
                <a:endParaRPr lang="zh-CN" altLang="en-US" sz="1600" b="1" kern="100" dirty="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  <a:p>
                <a:pPr marL="285750" indent="-285750">
                  <a:lnSpc>
                    <a:spcPct val="125000"/>
                  </a:lnSpc>
                  <a:spcBef>
                    <a:spcPts val="800"/>
                  </a:spcBef>
                  <a:buFont typeface="Wingdings" panose="05000000000000000000" pitchFamily="2" charset="2"/>
                  <a:buChar char="l"/>
                  <a:defRPr/>
                </a:pPr>
                <a:endParaRPr lang="zh-CN" altLang="en-US" sz="1600" b="1" kern="100" dirty="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B4F532BE-84BE-469F-8EE5-F0E8B6B7A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46" y="1079982"/>
                <a:ext cx="6361584" cy="5193281"/>
              </a:xfrm>
              <a:prstGeom prst="rect">
                <a:avLst/>
              </a:prstGeom>
              <a:blipFill>
                <a:blip r:embed="rId2"/>
                <a:stretch>
                  <a:fillRect l="-383" r="-1628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>
            <a:extLst>
              <a:ext uri="{FF2B5EF4-FFF2-40B4-BE49-F238E27FC236}">
                <a16:creationId xmlns:a16="http://schemas.microsoft.com/office/drawing/2014/main" id="{F4841B6B-3A94-432A-802E-2BF42BB77C24}"/>
              </a:ext>
            </a:extLst>
          </p:cNvPr>
          <p:cNvGrpSpPr/>
          <p:nvPr/>
        </p:nvGrpSpPr>
        <p:grpSpPr>
          <a:xfrm>
            <a:off x="7418336" y="858347"/>
            <a:ext cx="2979024" cy="1928264"/>
            <a:chOff x="5558223" y="1176776"/>
            <a:chExt cx="2979024" cy="1928264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F86600C1-F2FB-4E73-A5F7-C742E3F61C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478"/>
            <a:stretch/>
          </p:blipFill>
          <p:spPr>
            <a:xfrm>
              <a:off x="5558223" y="1176776"/>
              <a:ext cx="2979024" cy="1928264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873042B-0C2A-42DA-B5C5-C5BDD09F95B8}"/>
                </a:ext>
              </a:extLst>
            </p:cNvPr>
            <p:cNvSpPr/>
            <p:nvPr/>
          </p:nvSpPr>
          <p:spPr>
            <a:xfrm>
              <a:off x="7014943" y="1192309"/>
              <a:ext cx="161171" cy="301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48761863-67D6-402D-82FC-146E98452F4F}"/>
                </a:ext>
              </a:extLst>
            </p:cNvPr>
            <p:cNvSpPr/>
            <p:nvPr/>
          </p:nvSpPr>
          <p:spPr>
            <a:xfrm>
              <a:off x="8331024" y="1997000"/>
              <a:ext cx="141468" cy="199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22BCC-8259-B182-6802-16378982C5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A93A0C-E2E6-4D3B-A46D-1BE2C901E7B7}" type="datetime1">
              <a:rPr lang="zh-CN" altLang="en-US" smtClean="0"/>
              <a:t>2025/5/16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C6BA1-3127-125B-D9E5-3A6535664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张彪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AA4F1-DE08-BC51-FE39-E13309466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9" name="标题 6">
            <a:extLst>
              <a:ext uri="{FF2B5EF4-FFF2-40B4-BE49-F238E27FC236}">
                <a16:creationId xmlns:a16="http://schemas.microsoft.com/office/drawing/2014/main" id="{419C0801-6421-4301-A4A0-72E85DB0BF57}"/>
              </a:ext>
            </a:extLst>
          </p:cNvPr>
          <p:cNvSpPr txBox="1">
            <a:spLocks/>
          </p:cNvSpPr>
          <p:nvPr/>
        </p:nvSpPr>
        <p:spPr>
          <a:xfrm>
            <a:off x="2267430" y="0"/>
            <a:ext cx="7657140" cy="6463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模拟</a:t>
            </a:r>
            <a:r>
              <a:rPr lang="en-US" altLang="zh-CN" sz="3200" dirty="0"/>
              <a:t>-</a:t>
            </a:r>
            <a:r>
              <a:rPr lang="zh-CN" altLang="en-US" sz="3200" dirty="0"/>
              <a:t>激光</a:t>
            </a:r>
            <a:r>
              <a:rPr lang="en-US" altLang="zh-CN" sz="3200" dirty="0"/>
              <a:t>~</a:t>
            </a:r>
            <a:r>
              <a:rPr lang="zh-CN" altLang="en-US" sz="3200" dirty="0"/>
              <a:t>束流相互作用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949C5AE6-E378-47D9-9751-27F11C5002F9}"/>
              </a:ext>
            </a:extLst>
          </p:cNvPr>
          <p:cNvSpPr txBox="1">
            <a:spLocks/>
          </p:cNvSpPr>
          <p:nvPr/>
        </p:nvSpPr>
        <p:spPr>
          <a:xfrm>
            <a:off x="731912" y="6566990"/>
            <a:ext cx="1584176" cy="2910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A93A0C-E2E6-4D3B-A46D-1BE2C901E7B7}" type="datetime1">
              <a:rPr lang="zh-CN" altLang="en-US" smtClean="0"/>
              <a:pPr/>
              <a:t>2025/5/16</a:t>
            </a:fld>
            <a:endParaRPr lang="en-US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A69495FD-9C32-4E40-AAA2-0FE4EFFB842A}"/>
              </a:ext>
            </a:extLst>
          </p:cNvPr>
          <p:cNvSpPr txBox="1">
            <a:spLocks/>
          </p:cNvSpPr>
          <p:nvPr/>
        </p:nvSpPr>
        <p:spPr>
          <a:xfrm>
            <a:off x="2826654" y="6566990"/>
            <a:ext cx="6538693" cy="2910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张彪 </a:t>
            </a:r>
            <a:endParaRPr lang="en-US" dirty="0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2B3957A1-C2BF-4B67-8A8F-F4630A6D6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181" y="3552617"/>
            <a:ext cx="1731705" cy="550608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DD9EF69-DF4B-496E-ACE7-9F022FC452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5354" y="2981213"/>
            <a:ext cx="2923939" cy="623134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02495562-1546-4CB6-9A76-19EA72680A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0990" y="4161091"/>
            <a:ext cx="1508666" cy="126539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11F5271A-7D83-487D-BCDD-7F9374A1F0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3910" y="4830264"/>
            <a:ext cx="1936922" cy="1485784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DA979882-0C2B-4505-B366-E53F51F372C8}"/>
              </a:ext>
            </a:extLst>
          </p:cNvPr>
          <p:cNvSpPr txBox="1"/>
          <p:nvPr/>
        </p:nvSpPr>
        <p:spPr>
          <a:xfrm>
            <a:off x="8639944" y="2867051"/>
            <a:ext cx="3552056" cy="3365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/>
              <a:t># </a:t>
            </a:r>
            <a:r>
              <a:rPr lang="zh-CN" altLang="en-US" sz="1100" dirty="0"/>
              <a:t>物理参数</a:t>
            </a:r>
          </a:p>
          <a:p>
            <a:r>
              <a:rPr lang="en-US" altLang="zh-CN" sz="1100" dirty="0" err="1"/>
              <a:t>sigma_phodetach</a:t>
            </a:r>
            <a:r>
              <a:rPr lang="en-US" altLang="zh-CN" sz="1100" dirty="0"/>
              <a:t> = 3.51e-21        #</a:t>
            </a:r>
            <a:r>
              <a:rPr lang="zh-CN" altLang="en-US" sz="1100" dirty="0"/>
              <a:t>剥离截面，单位</a:t>
            </a:r>
            <a:r>
              <a:rPr lang="en-US" altLang="zh-CN" sz="1100" dirty="0"/>
              <a:t>m</a:t>
            </a:r>
            <a:r>
              <a:rPr lang="en-US" altLang="zh-CN" sz="1100" baseline="30000" dirty="0"/>
              <a:t>2</a:t>
            </a:r>
          </a:p>
          <a:p>
            <a:endParaRPr lang="en-US" altLang="zh-CN" sz="1100" baseline="30000" dirty="0"/>
          </a:p>
          <a:p>
            <a:r>
              <a:rPr lang="en-US" altLang="zh-CN" sz="1100" dirty="0" err="1"/>
              <a:t>lamda</a:t>
            </a:r>
            <a:r>
              <a:rPr lang="en-US" altLang="zh-CN" sz="1100" dirty="0"/>
              <a:t> = 1064e-9                           #</a:t>
            </a:r>
            <a:r>
              <a:rPr lang="zh-CN" altLang="en-US" sz="1100" dirty="0"/>
              <a:t>激光波长，单位</a:t>
            </a:r>
            <a:r>
              <a:rPr lang="en-US" altLang="zh-CN" sz="1100" dirty="0"/>
              <a:t>m</a:t>
            </a:r>
            <a:r>
              <a:rPr lang="en-US" altLang="zh-CN" sz="1100" baseline="30000" dirty="0"/>
              <a:t>-1</a:t>
            </a:r>
          </a:p>
          <a:p>
            <a:endParaRPr lang="en-US" altLang="zh-CN" sz="1100" baseline="30000" dirty="0"/>
          </a:p>
          <a:p>
            <a:r>
              <a:rPr lang="en-US" altLang="zh-CN" sz="1100" dirty="0" err="1"/>
              <a:t>hc</a:t>
            </a:r>
            <a:r>
              <a:rPr lang="en-US" altLang="zh-CN" sz="1100" dirty="0"/>
              <a:t> = 1.986e-25                          #</a:t>
            </a:r>
            <a:r>
              <a:rPr lang="zh-CN" altLang="en-US" sz="1100" dirty="0"/>
              <a:t>普朗克常数，单位</a:t>
            </a:r>
            <a:r>
              <a:rPr lang="en-US" altLang="zh-CN" sz="1100" dirty="0" err="1"/>
              <a:t>J·m</a:t>
            </a:r>
            <a:endParaRPr lang="en-US" altLang="zh-CN" sz="1100" dirty="0"/>
          </a:p>
          <a:p>
            <a:endParaRPr lang="en-US" altLang="zh-CN" sz="1100" dirty="0"/>
          </a:p>
          <a:p>
            <a:r>
              <a:rPr lang="en-US" altLang="zh-CN" sz="1100" dirty="0" err="1"/>
              <a:t>pow_pulse</a:t>
            </a:r>
            <a:r>
              <a:rPr lang="en-US" altLang="zh-CN" sz="1100" dirty="0"/>
              <a:t> = 400e-3              #</a:t>
            </a:r>
            <a:r>
              <a:rPr lang="zh-CN" altLang="en-US" sz="1100" dirty="0"/>
              <a:t>激光单脉冲能量，单位</a:t>
            </a:r>
            <a:r>
              <a:rPr lang="en-US" altLang="zh-CN" sz="1100" dirty="0"/>
              <a:t>J</a:t>
            </a:r>
          </a:p>
          <a:p>
            <a:endParaRPr lang="en-US" altLang="zh-CN" sz="1100" dirty="0"/>
          </a:p>
          <a:p>
            <a:r>
              <a:rPr lang="en-US" altLang="zh-CN" sz="1100" dirty="0"/>
              <a:t>tau = 10e-9                          #</a:t>
            </a:r>
            <a:r>
              <a:rPr lang="zh-CN" altLang="en-US" sz="1100" dirty="0"/>
              <a:t>激光脉冲时间，</a:t>
            </a:r>
            <a:r>
              <a:rPr lang="en-US" altLang="zh-CN" sz="1100" dirty="0"/>
              <a:t>10ns</a:t>
            </a:r>
          </a:p>
          <a:p>
            <a:endParaRPr lang="en-US" altLang="zh-CN" sz="1100" dirty="0"/>
          </a:p>
          <a:p>
            <a:r>
              <a:rPr lang="en-US" altLang="zh-CN" sz="1100" dirty="0"/>
              <a:t>W0 = 40e-6                         #</a:t>
            </a:r>
            <a:r>
              <a:rPr lang="zh-CN" altLang="en-US" sz="1100" dirty="0"/>
              <a:t>光束半径，</a:t>
            </a:r>
            <a:r>
              <a:rPr lang="en-US" altLang="zh-CN" sz="1100" dirty="0"/>
              <a:t>40μm</a:t>
            </a:r>
          </a:p>
          <a:p>
            <a:endParaRPr lang="en-US" altLang="zh-CN" sz="1100" dirty="0"/>
          </a:p>
          <a:p>
            <a:r>
              <a:rPr lang="en-US" altLang="zh-CN" sz="1100" dirty="0"/>
              <a:t>M2 = 5                                 #</a:t>
            </a:r>
            <a:r>
              <a:rPr lang="zh-CN" altLang="en-US" sz="1100" dirty="0"/>
              <a:t>光束品质因子</a:t>
            </a:r>
            <a:endParaRPr lang="en-US" altLang="zh-CN" sz="1100" dirty="0"/>
          </a:p>
          <a:p>
            <a:endParaRPr lang="en-US" altLang="zh-CN" sz="1100" dirty="0"/>
          </a:p>
          <a:p>
            <a:r>
              <a:rPr lang="en-US" altLang="zh-CN" sz="1100" dirty="0"/>
              <a:t>B = </a:t>
            </a:r>
            <a:r>
              <a:rPr lang="en-US" altLang="zh-CN" sz="1100" dirty="0" err="1"/>
              <a:t>sigma_phodetach</a:t>
            </a:r>
            <a:r>
              <a:rPr lang="en-US" altLang="zh-CN" sz="1100" dirty="0"/>
              <a:t> * </a:t>
            </a:r>
            <a:r>
              <a:rPr lang="en-US" altLang="zh-CN" sz="1100" dirty="0" err="1"/>
              <a:t>pow_pulse</a:t>
            </a:r>
            <a:r>
              <a:rPr lang="en-US" altLang="zh-CN" sz="1100" dirty="0"/>
              <a:t> / (</a:t>
            </a:r>
            <a:r>
              <a:rPr lang="en-US" altLang="zh-CN" sz="1100" dirty="0" err="1"/>
              <a:t>hc</a:t>
            </a:r>
            <a:r>
              <a:rPr lang="en-US" altLang="zh-CN" sz="1100" dirty="0"/>
              <a:t> / </a:t>
            </a:r>
            <a:r>
              <a:rPr lang="en-US" altLang="zh-CN" sz="1100" dirty="0" err="1"/>
              <a:t>lamda</a:t>
            </a:r>
            <a:r>
              <a:rPr lang="en-US" altLang="zh-CN" sz="1100" dirty="0"/>
              <a:t>) / tau</a:t>
            </a:r>
          </a:p>
          <a:p>
            <a:endParaRPr lang="en-US" altLang="zh-CN" sz="1100" dirty="0"/>
          </a:p>
          <a:p>
            <a:r>
              <a:rPr lang="en-US" altLang="zh-CN" sz="1100" dirty="0"/>
              <a:t>c = 3e8                                 #</a:t>
            </a:r>
            <a:r>
              <a:rPr lang="zh-CN" altLang="en-US" sz="1100" dirty="0"/>
              <a:t>光速，</a:t>
            </a:r>
            <a:r>
              <a:rPr lang="en-US" altLang="zh-CN" sz="1100" dirty="0"/>
              <a:t>m/s</a:t>
            </a:r>
          </a:p>
          <a:p>
            <a:endParaRPr lang="en-US" altLang="zh-CN" sz="1100" dirty="0"/>
          </a:p>
          <a:p>
            <a:r>
              <a:rPr lang="en-US" altLang="zh-CN" sz="1100" dirty="0"/>
              <a:t>beta = 0.3885                      #</a:t>
            </a:r>
            <a:r>
              <a:rPr lang="zh-CN" altLang="en-US" sz="1100" dirty="0"/>
              <a:t>负氢的相对论速度</a:t>
            </a:r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CA6001F6-BC91-4317-9262-7175E9C1E95C}"/>
              </a:ext>
            </a:extLst>
          </p:cNvPr>
          <p:cNvCxnSpPr/>
          <p:nvPr/>
        </p:nvCxnSpPr>
        <p:spPr>
          <a:xfrm>
            <a:off x="8852729" y="1709113"/>
            <a:ext cx="864096" cy="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8AE96A23-6F1E-45EA-A284-F8EAF66186CC}"/>
              </a:ext>
            </a:extLst>
          </p:cNvPr>
          <p:cNvCxnSpPr>
            <a:cxnSpLocks/>
          </p:cNvCxnSpPr>
          <p:nvPr/>
        </p:nvCxnSpPr>
        <p:spPr>
          <a:xfrm flipV="1">
            <a:off x="8852729" y="1082179"/>
            <a:ext cx="0" cy="626934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F7AF7F80-D938-4CC3-85AB-705C68FA8518}"/>
              </a:ext>
            </a:extLst>
          </p:cNvPr>
          <p:cNvCxnSpPr>
            <a:cxnSpLocks/>
          </p:cNvCxnSpPr>
          <p:nvPr/>
        </p:nvCxnSpPr>
        <p:spPr>
          <a:xfrm>
            <a:off x="8852729" y="1709113"/>
            <a:ext cx="684567" cy="874183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9F1BBB4C-F056-4AB3-9041-1CBBC5A57E4E}"/>
              </a:ext>
            </a:extLst>
          </p:cNvPr>
          <p:cNvSpPr txBox="1"/>
          <p:nvPr/>
        </p:nvSpPr>
        <p:spPr>
          <a:xfrm>
            <a:off x="9716825" y="1298578"/>
            <a:ext cx="15388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</a:rPr>
              <a:t>x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E2BF4782-BE6F-4D39-9692-404788959AFE}"/>
              </a:ext>
            </a:extLst>
          </p:cNvPr>
          <p:cNvSpPr txBox="1"/>
          <p:nvPr/>
        </p:nvSpPr>
        <p:spPr>
          <a:xfrm>
            <a:off x="8904665" y="728960"/>
            <a:ext cx="15388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</a:rPr>
              <a:t>y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0B5E2E51-9E16-46C8-82DA-4D52A67155EB}"/>
              </a:ext>
            </a:extLst>
          </p:cNvPr>
          <p:cNvSpPr txBox="1"/>
          <p:nvPr/>
        </p:nvSpPr>
        <p:spPr>
          <a:xfrm>
            <a:off x="9613828" y="2242747"/>
            <a:ext cx="15388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</a:rPr>
              <a:t>z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CF437808-A72A-4B59-826B-75D1B8E374D7}"/>
              </a:ext>
            </a:extLst>
          </p:cNvPr>
          <p:cNvSpPr txBox="1"/>
          <p:nvPr/>
        </p:nvSpPr>
        <p:spPr>
          <a:xfrm>
            <a:off x="10482889" y="1556473"/>
            <a:ext cx="162929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altLang="en-US" sz="1400" dirty="0">
                <a:solidFill>
                  <a:schemeClr val="tx2"/>
                </a:solidFill>
              </a:rPr>
              <a:t>激光沿</a:t>
            </a:r>
            <a:r>
              <a:rPr lang="en-US" altLang="zh-CN" sz="1400" dirty="0">
                <a:solidFill>
                  <a:schemeClr val="tx2"/>
                </a:solidFill>
              </a:rPr>
              <a:t>x</a:t>
            </a:r>
            <a:r>
              <a:rPr lang="zh-CN" altLang="en-US" sz="1400" dirty="0">
                <a:solidFill>
                  <a:schemeClr val="tx2"/>
                </a:solidFill>
              </a:rPr>
              <a:t>方向入射，束流沿</a:t>
            </a:r>
            <a:r>
              <a:rPr lang="en-US" altLang="zh-CN" sz="1400" dirty="0">
                <a:solidFill>
                  <a:schemeClr val="tx2"/>
                </a:solidFill>
              </a:rPr>
              <a:t>z</a:t>
            </a:r>
            <a:r>
              <a:rPr lang="zh-CN" altLang="en-US" sz="1400" dirty="0">
                <a:solidFill>
                  <a:schemeClr val="tx2"/>
                </a:solidFill>
              </a:rPr>
              <a:t>方向运动</a:t>
            </a:r>
          </a:p>
        </p:txBody>
      </p:sp>
      <p:sp>
        <p:nvSpPr>
          <p:cNvPr id="10" name="右大括号 9">
            <a:extLst>
              <a:ext uri="{FF2B5EF4-FFF2-40B4-BE49-F238E27FC236}">
                <a16:creationId xmlns:a16="http://schemas.microsoft.com/office/drawing/2014/main" id="{C540ADEE-5569-4F3D-93EE-96910F7548AD}"/>
              </a:ext>
            </a:extLst>
          </p:cNvPr>
          <p:cNvSpPr/>
          <p:nvPr/>
        </p:nvSpPr>
        <p:spPr>
          <a:xfrm rot="5400000">
            <a:off x="7337245" y="4772874"/>
            <a:ext cx="162181" cy="911915"/>
          </a:xfrm>
          <a:prstGeom prst="rightBrace">
            <a:avLst>
              <a:gd name="adj1" fmla="val 49751"/>
              <a:gd name="adj2" fmla="val 5185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996CA87F-EA83-44B8-AE48-F4DA607013E0}"/>
              </a:ext>
            </a:extLst>
          </p:cNvPr>
          <p:cNvSpPr txBox="1"/>
          <p:nvPr/>
        </p:nvSpPr>
        <p:spPr>
          <a:xfrm>
            <a:off x="7234905" y="5397843"/>
            <a:ext cx="311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kern="1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3527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F4841B6B-3A94-432A-802E-2BF42BB77C24}"/>
              </a:ext>
            </a:extLst>
          </p:cNvPr>
          <p:cNvGrpSpPr/>
          <p:nvPr/>
        </p:nvGrpSpPr>
        <p:grpSpPr>
          <a:xfrm>
            <a:off x="7418336" y="858347"/>
            <a:ext cx="2979024" cy="1928264"/>
            <a:chOff x="5558223" y="1176776"/>
            <a:chExt cx="2979024" cy="1928264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F86600C1-F2FB-4E73-A5F7-C742E3F61C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478"/>
            <a:stretch/>
          </p:blipFill>
          <p:spPr>
            <a:xfrm>
              <a:off x="5558223" y="1176776"/>
              <a:ext cx="2979024" cy="1928264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873042B-0C2A-42DA-B5C5-C5BDD09F95B8}"/>
                </a:ext>
              </a:extLst>
            </p:cNvPr>
            <p:cNvSpPr/>
            <p:nvPr/>
          </p:nvSpPr>
          <p:spPr>
            <a:xfrm>
              <a:off x="7014943" y="1192309"/>
              <a:ext cx="161171" cy="301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48761863-67D6-402D-82FC-146E98452F4F}"/>
                </a:ext>
              </a:extLst>
            </p:cNvPr>
            <p:cNvSpPr/>
            <p:nvPr/>
          </p:nvSpPr>
          <p:spPr>
            <a:xfrm>
              <a:off x="8331024" y="1997000"/>
              <a:ext cx="141468" cy="199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22BCC-8259-B182-6802-16378982C5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A93A0C-E2E6-4D3B-A46D-1BE2C901E7B7}" type="datetime1">
              <a:rPr lang="zh-CN" altLang="en-US" smtClean="0"/>
              <a:t>2025/5/16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C6BA1-3127-125B-D9E5-3A6535664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张彪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AA4F1-DE08-BC51-FE39-E13309466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9" name="标题 6">
            <a:extLst>
              <a:ext uri="{FF2B5EF4-FFF2-40B4-BE49-F238E27FC236}">
                <a16:creationId xmlns:a16="http://schemas.microsoft.com/office/drawing/2014/main" id="{419C0801-6421-4301-A4A0-72E85DB0BF57}"/>
              </a:ext>
            </a:extLst>
          </p:cNvPr>
          <p:cNvSpPr txBox="1">
            <a:spLocks/>
          </p:cNvSpPr>
          <p:nvPr/>
        </p:nvSpPr>
        <p:spPr>
          <a:xfrm>
            <a:off x="2267430" y="0"/>
            <a:ext cx="7657140" cy="6463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模拟</a:t>
            </a:r>
            <a:r>
              <a:rPr lang="en-US" altLang="zh-CN" sz="3200" dirty="0"/>
              <a:t>-</a:t>
            </a:r>
            <a:r>
              <a:rPr lang="zh-CN" altLang="en-US" sz="3200" dirty="0"/>
              <a:t>激光</a:t>
            </a:r>
            <a:r>
              <a:rPr lang="en-US" altLang="zh-CN" sz="3200" dirty="0"/>
              <a:t>~</a:t>
            </a:r>
            <a:r>
              <a:rPr lang="zh-CN" altLang="en-US" sz="3200" dirty="0"/>
              <a:t>束流相互作用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949C5AE6-E378-47D9-9751-27F11C5002F9}"/>
              </a:ext>
            </a:extLst>
          </p:cNvPr>
          <p:cNvSpPr txBox="1">
            <a:spLocks/>
          </p:cNvSpPr>
          <p:nvPr/>
        </p:nvSpPr>
        <p:spPr>
          <a:xfrm>
            <a:off x="731912" y="6566990"/>
            <a:ext cx="1584176" cy="2910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A93A0C-E2E6-4D3B-A46D-1BE2C901E7B7}" type="datetime1">
              <a:rPr lang="zh-CN" altLang="en-US" smtClean="0"/>
              <a:pPr/>
              <a:t>2025/5/16</a:t>
            </a:fld>
            <a:endParaRPr lang="en-US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A69495FD-9C32-4E40-AAA2-0FE4EFFB842A}"/>
              </a:ext>
            </a:extLst>
          </p:cNvPr>
          <p:cNvSpPr txBox="1">
            <a:spLocks/>
          </p:cNvSpPr>
          <p:nvPr/>
        </p:nvSpPr>
        <p:spPr>
          <a:xfrm>
            <a:off x="2826654" y="6566990"/>
            <a:ext cx="6538693" cy="2910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张彪 </a:t>
            </a:r>
            <a:endParaRPr lang="en-US" dirty="0"/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11F5271A-7D83-487D-BCDD-7F9374A1F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9936" y="2654540"/>
            <a:ext cx="1936922" cy="1485784"/>
          </a:xfrm>
          <a:prstGeom prst="rect">
            <a:avLst/>
          </a:prstGeom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67121E88-4F90-421F-A5E9-A61048FBE5AA}"/>
              </a:ext>
            </a:extLst>
          </p:cNvPr>
          <p:cNvSpPr txBox="1"/>
          <p:nvPr/>
        </p:nvSpPr>
        <p:spPr>
          <a:xfrm>
            <a:off x="374364" y="1047827"/>
            <a:ext cx="740294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# </a:t>
            </a:r>
            <a:r>
              <a:rPr lang="zh-CN" altLang="en-US" sz="1200" dirty="0"/>
              <a:t>定义单个粒子反应概率 </a:t>
            </a:r>
            <a:r>
              <a:rPr lang="en-US" altLang="zh-CN" sz="1200" dirty="0"/>
              <a:t>rate(x, y) </a:t>
            </a:r>
            <a:r>
              <a:rPr lang="zh-CN" altLang="en-US" sz="1200" dirty="0"/>
              <a:t>函数</a:t>
            </a:r>
          </a:p>
          <a:p>
            <a:r>
              <a:rPr lang="en-US" altLang="zh-CN" sz="1200" dirty="0"/>
              <a:t>def rate(x, y):</a:t>
            </a:r>
          </a:p>
          <a:p>
            <a:r>
              <a:rPr lang="en-US" altLang="zh-CN" sz="1200" dirty="0"/>
              <a:t>    </a:t>
            </a:r>
            <a:r>
              <a:rPr lang="en-US" altLang="zh-CN" sz="1200" dirty="0" err="1"/>
              <a:t>W_squared</a:t>
            </a:r>
            <a:r>
              <a:rPr lang="en-US" altLang="zh-CN" sz="1200" dirty="0"/>
              <a:t> = W0**2 * (1 + (x * </a:t>
            </a:r>
            <a:r>
              <a:rPr lang="en-US" altLang="zh-CN" sz="1200" dirty="0" err="1"/>
              <a:t>lamda</a:t>
            </a:r>
            <a:r>
              <a:rPr lang="en-US" altLang="zh-CN" sz="1200" dirty="0"/>
              <a:t> * M2 / (</a:t>
            </a:r>
            <a:r>
              <a:rPr lang="en-US" altLang="zh-CN" sz="1200" dirty="0" err="1"/>
              <a:t>np.pi</a:t>
            </a:r>
            <a:r>
              <a:rPr lang="en-US" altLang="zh-CN" sz="1200" dirty="0"/>
              <a:t> * W0**2))**2)</a:t>
            </a:r>
          </a:p>
          <a:p>
            <a:r>
              <a:rPr lang="en-US" altLang="zh-CN" sz="1200" dirty="0"/>
              <a:t>    </a:t>
            </a:r>
          </a:p>
          <a:p>
            <a:r>
              <a:rPr lang="en-US" altLang="zh-CN" sz="1200" dirty="0"/>
              <a:t>    if y**2 &gt;= 9 * </a:t>
            </a:r>
            <a:r>
              <a:rPr lang="en-US" altLang="zh-CN" sz="1200" dirty="0" err="1"/>
              <a:t>W_squared</a:t>
            </a:r>
            <a:r>
              <a:rPr lang="en-US" altLang="zh-CN" sz="1200" dirty="0"/>
              <a:t>:</a:t>
            </a:r>
          </a:p>
          <a:p>
            <a:r>
              <a:rPr lang="en-US" altLang="zh-CN" sz="1200" dirty="0"/>
              <a:t>        return 0  # </a:t>
            </a:r>
            <a:r>
              <a:rPr lang="zh-CN" altLang="en-US" sz="1200" dirty="0"/>
              <a:t>避免 </a:t>
            </a:r>
            <a:r>
              <a:rPr lang="en-US" altLang="zh-CN" sz="1200" dirty="0"/>
              <a:t>sqrt </a:t>
            </a:r>
            <a:r>
              <a:rPr lang="zh-CN" altLang="en-US" sz="1200" dirty="0"/>
              <a:t>计算错误</a:t>
            </a:r>
          </a:p>
          <a:p>
            <a:r>
              <a:rPr lang="zh-CN" altLang="en-US" sz="1200" dirty="0"/>
              <a:t>    </a:t>
            </a:r>
          </a:p>
          <a:p>
            <a:r>
              <a:rPr lang="zh-CN" altLang="en-US" sz="1200" dirty="0"/>
              <a:t>    </a:t>
            </a:r>
            <a:r>
              <a:rPr lang="en-US" altLang="zh-CN" sz="1200" dirty="0" err="1"/>
              <a:t>t_term</a:t>
            </a:r>
            <a:r>
              <a:rPr lang="en-US" altLang="zh-CN" sz="1200" dirty="0"/>
              <a:t> = 2 * </a:t>
            </a:r>
            <a:r>
              <a:rPr lang="en-US" altLang="zh-CN" sz="1200" dirty="0" err="1"/>
              <a:t>np.sqrt</a:t>
            </a:r>
            <a:r>
              <a:rPr lang="en-US" altLang="zh-CN" sz="1200" dirty="0"/>
              <a:t>(9 * </a:t>
            </a:r>
            <a:r>
              <a:rPr lang="en-US" altLang="zh-CN" sz="1200" dirty="0" err="1"/>
              <a:t>W_squared</a:t>
            </a:r>
            <a:r>
              <a:rPr lang="en-US" altLang="zh-CN" sz="1200" dirty="0"/>
              <a:t> - y**2) / (beta * c)</a:t>
            </a:r>
          </a:p>
          <a:p>
            <a:r>
              <a:rPr lang="en-US" altLang="zh-CN" sz="1200" dirty="0"/>
              <a:t>    </a:t>
            </a:r>
          </a:p>
          <a:p>
            <a:r>
              <a:rPr lang="en-US" altLang="zh-CN" sz="1200" dirty="0"/>
              <a:t>    </a:t>
            </a:r>
            <a:r>
              <a:rPr lang="en-US" altLang="zh-CN" sz="1200" dirty="0" err="1"/>
              <a:t>exp_term</a:t>
            </a:r>
            <a:r>
              <a:rPr lang="en-US" altLang="zh-CN" sz="1200" dirty="0"/>
              <a:t> = -B / (</a:t>
            </a:r>
            <a:r>
              <a:rPr lang="en-US" altLang="zh-CN" sz="1200" dirty="0" err="1"/>
              <a:t>np.pi</a:t>
            </a:r>
            <a:r>
              <a:rPr lang="en-US" altLang="zh-CN" sz="1200" dirty="0"/>
              <a:t> * </a:t>
            </a:r>
            <a:r>
              <a:rPr lang="en-US" altLang="zh-CN" sz="1200" dirty="0" err="1"/>
              <a:t>W_squared</a:t>
            </a:r>
            <a:r>
              <a:rPr lang="en-US" altLang="zh-CN" sz="1200" dirty="0"/>
              <a:t>) * (</a:t>
            </a:r>
            <a:r>
              <a:rPr lang="en-US" altLang="zh-CN" sz="1200" dirty="0" err="1"/>
              <a:t>t_term</a:t>
            </a:r>
            <a:r>
              <a:rPr lang="en-US" altLang="zh-CN" sz="1200" dirty="0"/>
              <a:t>) * 2 * </a:t>
            </a:r>
            <a:r>
              <a:rPr lang="en-US" altLang="zh-CN" sz="1200" dirty="0" err="1"/>
              <a:t>np.exp</a:t>
            </a:r>
            <a:r>
              <a:rPr lang="en-US" altLang="zh-CN" sz="1200" dirty="0"/>
              <a:t>(- 2 * y**2 / </a:t>
            </a:r>
            <a:r>
              <a:rPr lang="en-US" altLang="zh-CN" sz="1200" dirty="0" err="1"/>
              <a:t>W_squared</a:t>
            </a:r>
            <a:r>
              <a:rPr lang="en-US" altLang="zh-CN" sz="1200" dirty="0"/>
              <a:t>)</a:t>
            </a:r>
          </a:p>
          <a:p>
            <a:r>
              <a:rPr lang="en-US" altLang="zh-CN" sz="1200" dirty="0"/>
              <a:t>    </a:t>
            </a:r>
          </a:p>
          <a:p>
            <a:r>
              <a:rPr lang="en-US" altLang="zh-CN" sz="1200" dirty="0"/>
              <a:t>    if </a:t>
            </a:r>
            <a:r>
              <a:rPr lang="en-US" altLang="zh-CN" sz="1200" dirty="0" err="1"/>
              <a:t>exp_term</a:t>
            </a:r>
            <a:r>
              <a:rPr lang="en-US" altLang="zh-CN" sz="1200" dirty="0"/>
              <a:t> &lt; -700:  </a:t>
            </a:r>
          </a:p>
          <a:p>
            <a:r>
              <a:rPr lang="en-US" altLang="zh-CN" sz="1200" dirty="0"/>
              <a:t>        return 1  # </a:t>
            </a:r>
            <a:r>
              <a:rPr lang="zh-CN" altLang="en-US" sz="1200" dirty="0"/>
              <a:t>防止 </a:t>
            </a:r>
            <a:r>
              <a:rPr lang="en-US" altLang="zh-CN" sz="1200" dirty="0"/>
              <a:t>underflow</a:t>
            </a:r>
          </a:p>
          <a:p>
            <a:r>
              <a:rPr lang="en-US" altLang="zh-CN" sz="1200" dirty="0"/>
              <a:t>    </a:t>
            </a:r>
          </a:p>
          <a:p>
            <a:r>
              <a:rPr lang="en-US" altLang="zh-CN" sz="1200" dirty="0"/>
              <a:t>    return 1 - </a:t>
            </a:r>
            <a:r>
              <a:rPr lang="en-US" altLang="zh-CN" sz="1200" dirty="0" err="1"/>
              <a:t>np.exp</a:t>
            </a:r>
            <a:r>
              <a:rPr lang="en-US" altLang="zh-CN" sz="1200" dirty="0"/>
              <a:t>(</a:t>
            </a:r>
            <a:r>
              <a:rPr lang="en-US" altLang="zh-CN" sz="1200" dirty="0" err="1"/>
              <a:t>exp_term</a:t>
            </a:r>
            <a:r>
              <a:rPr lang="en-US" altLang="zh-CN" sz="1200" dirty="0"/>
              <a:t>)</a:t>
            </a:r>
            <a:endParaRPr lang="zh-CN" altLang="en-US" sz="1200" dirty="0"/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CA6001F6-BC91-4317-9262-7175E9C1E95C}"/>
              </a:ext>
            </a:extLst>
          </p:cNvPr>
          <p:cNvCxnSpPr/>
          <p:nvPr/>
        </p:nvCxnSpPr>
        <p:spPr>
          <a:xfrm>
            <a:off x="8852729" y="1709113"/>
            <a:ext cx="864096" cy="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8AE96A23-6F1E-45EA-A284-F8EAF66186CC}"/>
              </a:ext>
            </a:extLst>
          </p:cNvPr>
          <p:cNvCxnSpPr>
            <a:cxnSpLocks/>
          </p:cNvCxnSpPr>
          <p:nvPr/>
        </p:nvCxnSpPr>
        <p:spPr>
          <a:xfrm flipV="1">
            <a:off x="8852729" y="1082179"/>
            <a:ext cx="0" cy="626934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F7AF7F80-D938-4CC3-85AB-705C68FA8518}"/>
              </a:ext>
            </a:extLst>
          </p:cNvPr>
          <p:cNvCxnSpPr>
            <a:cxnSpLocks/>
          </p:cNvCxnSpPr>
          <p:nvPr/>
        </p:nvCxnSpPr>
        <p:spPr>
          <a:xfrm>
            <a:off x="8852729" y="1709113"/>
            <a:ext cx="684567" cy="874183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9F1BBB4C-F056-4AB3-9041-1CBBC5A57E4E}"/>
              </a:ext>
            </a:extLst>
          </p:cNvPr>
          <p:cNvSpPr txBox="1"/>
          <p:nvPr/>
        </p:nvSpPr>
        <p:spPr>
          <a:xfrm>
            <a:off x="9716825" y="1298578"/>
            <a:ext cx="15388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</a:rPr>
              <a:t>x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E2BF4782-BE6F-4D39-9692-404788959AFE}"/>
              </a:ext>
            </a:extLst>
          </p:cNvPr>
          <p:cNvSpPr txBox="1"/>
          <p:nvPr/>
        </p:nvSpPr>
        <p:spPr>
          <a:xfrm>
            <a:off x="8904665" y="728960"/>
            <a:ext cx="15388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</a:rPr>
              <a:t>y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0B5E2E51-9E16-46C8-82DA-4D52A67155EB}"/>
              </a:ext>
            </a:extLst>
          </p:cNvPr>
          <p:cNvSpPr txBox="1"/>
          <p:nvPr/>
        </p:nvSpPr>
        <p:spPr>
          <a:xfrm>
            <a:off x="9613828" y="2242747"/>
            <a:ext cx="15388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</a:rPr>
              <a:t>z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CF437808-A72A-4B59-826B-75D1B8E374D7}"/>
              </a:ext>
            </a:extLst>
          </p:cNvPr>
          <p:cNvSpPr txBox="1"/>
          <p:nvPr/>
        </p:nvSpPr>
        <p:spPr>
          <a:xfrm>
            <a:off x="10482889" y="1556473"/>
            <a:ext cx="162929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altLang="en-US" sz="1400" dirty="0">
                <a:solidFill>
                  <a:schemeClr val="tx2"/>
                </a:solidFill>
              </a:rPr>
              <a:t>激光沿</a:t>
            </a:r>
            <a:r>
              <a:rPr lang="en-US" altLang="zh-CN" sz="1400" dirty="0">
                <a:solidFill>
                  <a:schemeClr val="tx2"/>
                </a:solidFill>
              </a:rPr>
              <a:t>x</a:t>
            </a:r>
            <a:r>
              <a:rPr lang="zh-CN" altLang="en-US" sz="1400" dirty="0">
                <a:solidFill>
                  <a:schemeClr val="tx2"/>
                </a:solidFill>
              </a:rPr>
              <a:t>方向入射，束流沿</a:t>
            </a:r>
            <a:r>
              <a:rPr lang="en-US" altLang="zh-CN" sz="1400" dirty="0">
                <a:solidFill>
                  <a:schemeClr val="tx2"/>
                </a:solidFill>
              </a:rPr>
              <a:t>z</a:t>
            </a:r>
            <a:r>
              <a:rPr lang="zh-CN" altLang="en-US" sz="1400" dirty="0">
                <a:solidFill>
                  <a:schemeClr val="tx2"/>
                </a:solidFill>
              </a:rPr>
              <a:t>方向运动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C8C2EB7-351F-4B98-B517-6EF2B2D1505F}"/>
              </a:ext>
            </a:extLst>
          </p:cNvPr>
          <p:cNvGrpSpPr/>
          <p:nvPr/>
        </p:nvGrpSpPr>
        <p:grpSpPr>
          <a:xfrm>
            <a:off x="7446975" y="2612079"/>
            <a:ext cx="1508666" cy="1265396"/>
            <a:chOff x="6680990" y="4161091"/>
            <a:chExt cx="1508666" cy="1265396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02495562-1546-4CB6-9A76-19EA72680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80990" y="4161091"/>
              <a:ext cx="1508666" cy="1265396"/>
            </a:xfrm>
            <a:prstGeom prst="rect">
              <a:avLst/>
            </a:prstGeom>
          </p:spPr>
        </p:pic>
        <p:sp>
          <p:nvSpPr>
            <p:cNvPr id="10" name="右大括号 9">
              <a:extLst>
                <a:ext uri="{FF2B5EF4-FFF2-40B4-BE49-F238E27FC236}">
                  <a16:creationId xmlns:a16="http://schemas.microsoft.com/office/drawing/2014/main" id="{C540ADEE-5569-4F3D-93EE-96910F7548AD}"/>
                </a:ext>
              </a:extLst>
            </p:cNvPr>
            <p:cNvSpPr/>
            <p:nvPr/>
          </p:nvSpPr>
          <p:spPr>
            <a:xfrm rot="5400000">
              <a:off x="7337245" y="4772874"/>
              <a:ext cx="162181" cy="911915"/>
            </a:xfrm>
            <a:prstGeom prst="rightBrace">
              <a:avLst>
                <a:gd name="adj1" fmla="val 49751"/>
                <a:gd name="adj2" fmla="val 51857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38CFE1E0-8301-441B-AB23-565031742D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076" y="1175338"/>
            <a:ext cx="1731705" cy="5506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0C47E58B-6AF4-408D-8AB6-52F0A0CA4E80}"/>
                  </a:ext>
                </a:extLst>
              </p:cNvPr>
              <p:cNvSpPr txBox="1"/>
              <p:nvPr/>
            </p:nvSpPr>
            <p:spPr>
              <a:xfrm>
                <a:off x="4498601" y="2064886"/>
                <a:ext cx="2834206" cy="6403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  <a:spcBef>
                    <a:spcPts val="8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4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zh-CN" altLang="en-US" sz="1400" i="0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=2×</m:t>
                      </m:r>
                      <m:f>
                        <m:fPr>
                          <m:type m:val="lin"/>
                          <m:ctrlPr>
                            <a:rPr lang="zh-CN" altLang="en-US" sz="14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zh-CN" altLang="en-US" sz="1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zh-CN" altLang="en-US" sz="1400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CN" altLang="en-US" sz="1400" i="1" dirty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sz="1400" i="0" dirty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zh-CN" altLang="en-US" sz="1400" i="1" dirty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  <m:d>
                                        <m:dPr>
                                          <m:ctrlPr>
                                            <a:rPr lang="zh-CN" altLang="en-US" sz="1400" i="1" dirty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400" i="1" dirty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x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zh-CN" altLang="en-US" sz="1400" i="0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sz="1400" i="0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zh-CN" altLang="en-US" sz="1400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400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zh-CN" altLang="en-US" sz="1400" i="0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zh-CN" altLang="en-US" sz="14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zh-CN" altLang="en-US" sz="14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CN" altLang="en-US" sz="1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0C47E58B-6AF4-408D-8AB6-52F0A0CA4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601" y="2064886"/>
                <a:ext cx="2834206" cy="6403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E5FC4AD7-F61B-4E68-AE34-23CAA646363E}"/>
                  </a:ext>
                </a:extLst>
              </p:cNvPr>
              <p:cNvSpPr txBox="1"/>
              <p:nvPr/>
            </p:nvSpPr>
            <p:spPr>
              <a:xfrm>
                <a:off x="2639616" y="3550884"/>
                <a:ext cx="21660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1" i="1" kern="100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+mn-ea"/>
                          <a:sym typeface="Arial" panose="020B0604020202020204" pitchFamily="34" charset="0"/>
                        </a:rPr>
                        <m:t>𝑃</m:t>
                      </m:r>
                      <m:r>
                        <a:rPr lang="en-US" altLang="zh-CN" sz="1800" b="1" i="0" kern="100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+mn-ea"/>
                          <a:sym typeface="Arial" panose="020B0604020202020204" pitchFamily="34" charset="0"/>
                        </a:rPr>
                        <m:t>=1−</m:t>
                      </m:r>
                      <m:func>
                        <m:funcPr>
                          <m:ctrlPr>
                            <a:rPr lang="en-US" altLang="zh-CN" sz="1800" b="1" i="1" kern="100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+mn-ea"/>
                              <a:sym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800" b="1" i="0" kern="100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+mn-ea"/>
                              <a:sym typeface="Arial" panose="020B0604020202020204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1800" b="1" i="1" kern="100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 b="1" i="0" kern="100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altLang="zh-CN" sz="1800" b="1" i="1" kern="100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Arial" panose="020B0604020202020204" pitchFamily="34" charset="0"/>
                                </a:rPr>
                                <m:t>𝜎</m:t>
                              </m:r>
                              <m:r>
                                <a:rPr lang="en-US" altLang="zh-CN" sz="1800" b="1" i="1" kern="100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Arial" panose="020B0604020202020204" pitchFamily="34" charset="0"/>
                                </a:rPr>
                                <m:t>𝐹𝑡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E5FC4AD7-F61B-4E68-AE34-23CAA646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616" y="3550884"/>
                <a:ext cx="2166076" cy="369332"/>
              </a:xfrm>
              <a:prstGeom prst="rect">
                <a:avLst/>
              </a:prstGeom>
              <a:blipFill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AD937A25-F6D4-4DF7-96D3-F1924EFFA9C7}"/>
                  </a:ext>
                </a:extLst>
              </p:cNvPr>
              <p:cNvSpPr txBox="1"/>
              <p:nvPr/>
            </p:nvSpPr>
            <p:spPr>
              <a:xfrm>
                <a:off x="3236059" y="2880743"/>
                <a:ext cx="6096000" cy="649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14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400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sz="14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zh-CN" altLang="en-US" sz="1400" i="0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14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400" i="0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zh-CN" altLang="en-US" sz="14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zh-CN" altLang="en-US" sz="140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40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zh-CN" altLang="en-US" sz="1400" i="1" dirty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400" b="0" i="1" dirty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b>
                            <m:sup>
                              <m:r>
                                <a:rPr lang="zh-CN" altLang="en-US" sz="1400" i="0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zh-CN" altLang="en-US" sz="1400" i="0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zh-CN" altLang="en-US" sz="1400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ⅇ</m:t>
                      </m:r>
                      <m:d>
                        <m:dPr>
                          <m:ctrlPr>
                            <a:rPr lang="zh-CN" altLang="en-US" sz="14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en-US" sz="140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1400" i="0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zh-CN" altLang="en-US" sz="1400" i="1" dirty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400" i="1" dirty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zh-CN" altLang="en-US" sz="1400" i="0" dirty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zh-CN" altLang="en-US" sz="1400" i="1" dirty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1400" i="1" dirty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zh-CN" altLang="en-US" sz="1400" i="1" dirty="0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400" b="0" i="1" dirty="0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sub>
                                <m:sup>
                                  <m:r>
                                    <a:rPr lang="zh-CN" altLang="en-US" sz="1400" i="0" dirty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AD937A25-F6D4-4DF7-96D3-F1924EFFA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059" y="2880743"/>
                <a:ext cx="6096000" cy="6491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C2552956-A077-4A3A-A55F-710491F76AAE}"/>
                  </a:ext>
                </a:extLst>
              </p:cNvPr>
              <p:cNvSpPr txBox="1"/>
              <p:nvPr/>
            </p:nvSpPr>
            <p:spPr>
              <a:xfrm>
                <a:off x="349351" y="3877475"/>
                <a:ext cx="7097624" cy="1077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25000"/>
                  </a:lnSpc>
                  <a:spcBef>
                    <a:spcPts val="800"/>
                  </a:spcBef>
                  <a:buFont typeface="Wingdings" panose="05000000000000000000" pitchFamily="2" charset="2"/>
                  <a:buChar char="l"/>
                  <a:defRPr/>
                </a:pPr>
                <a:r>
                  <a:rPr lang="en-US" altLang="zh-CN" sz="1600" b="1" kern="1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rPr>
                  <a:t>7</a:t>
                </a:r>
                <a:r>
                  <a:rPr lang="zh-CN" altLang="en-US" sz="1600" b="1" kern="1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rPr>
                  <a:t>、乘以束流密度分布并在束流</a:t>
                </a:r>
                <a:r>
                  <a:rPr lang="en-US" altLang="zh-CN" sz="1600" b="1" kern="1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rPr>
                  <a:t>±3σ</a:t>
                </a:r>
                <a:r>
                  <a:rPr lang="zh-CN" altLang="en-US" sz="1600" b="1" kern="1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rPr>
                  <a:t>积分： </a:t>
                </a:r>
                <a:r>
                  <a:rPr lang="en-US" altLang="zh-CN" sz="1600" b="1" kern="1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rPr>
                  <a:t>	</a:t>
                </a:r>
                <a:r>
                  <a:rPr lang="en-US" altLang="zh-CN" sz="16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600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altLang="zh-CN" sz="16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CN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zh-CN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altLang="zh-CN" sz="1600" i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ⅇ</m:t>
                    </m:r>
                    <m:d>
                      <m:dPr>
                        <m:ctrlPr>
                          <a:rPr lang="en-US" altLang="zh-CN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16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sz="16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altLang="zh-CN" sz="1600" i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1600" i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Sup>
                              <m:sSubSupPr>
                                <m:ctrlPr>
                                  <a:rPr lang="en-US" altLang="zh-CN" sz="16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6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en-US" altLang="zh-CN" sz="1600" i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US" altLang="zh-CN" sz="1600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16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sz="16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6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e>
                              <m:sup>
                                <m:r>
                                  <a:rPr lang="en-US" altLang="zh-CN" sz="16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16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Sup>
                              <m:sSubSupPr>
                                <m:ctrlPr>
                                  <a:rPr lang="en-US" altLang="zh-CN" sz="16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6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  <m:sup>
                                <m:r>
                                  <a:rPr lang="en-US" altLang="zh-CN" sz="16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endParaRPr lang="zh-CN" altLang="en-US" sz="1600" b="1" kern="100" dirty="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endParaRPr>
              </a:p>
              <a:p>
                <a:pPr>
                  <a:lnSpc>
                    <a:spcPct val="125000"/>
                  </a:lnSpc>
                  <a:spcBef>
                    <a:spcPts val="800"/>
                  </a:spcBef>
                  <a:defRPr/>
                </a:pPr>
                <a:endParaRPr lang="en-US" altLang="zh-CN" sz="1800" b="1" kern="100" dirty="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endParaRPr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C2552956-A077-4A3A-A55F-710491F76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51" y="3877475"/>
                <a:ext cx="7097624" cy="1077154"/>
              </a:xfrm>
              <a:prstGeom prst="rect">
                <a:avLst/>
              </a:prstGeom>
              <a:blipFill>
                <a:blip r:embed="rId9"/>
                <a:stretch>
                  <a:fillRect l="-3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文本框 52">
            <a:extLst>
              <a:ext uri="{FF2B5EF4-FFF2-40B4-BE49-F238E27FC236}">
                <a16:creationId xmlns:a16="http://schemas.microsoft.com/office/drawing/2014/main" id="{C8185FA1-B177-4556-8BA4-921282E21EB0}"/>
              </a:ext>
            </a:extLst>
          </p:cNvPr>
          <p:cNvSpPr txBox="1"/>
          <p:nvPr/>
        </p:nvSpPr>
        <p:spPr>
          <a:xfrm>
            <a:off x="674654" y="4426710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#</a:t>
            </a:r>
            <a:r>
              <a:rPr lang="zh-CN" altLang="en-US" sz="1400" dirty="0"/>
              <a:t>定义束流分布</a:t>
            </a:r>
            <a:endParaRPr lang="en-US" altLang="zh-CN" sz="1400" dirty="0"/>
          </a:p>
          <a:p>
            <a:r>
              <a:rPr lang="en-US" altLang="zh-CN" sz="1400" dirty="0"/>
              <a:t>def </a:t>
            </a:r>
            <a:r>
              <a:rPr lang="en-US" altLang="zh-CN" sz="1400" dirty="0" err="1"/>
              <a:t>distribution_laser</a:t>
            </a:r>
            <a:r>
              <a:rPr lang="en-US" altLang="zh-CN" sz="1400" dirty="0"/>
              <a:t>(x, y , Nb=1, </a:t>
            </a:r>
            <a:r>
              <a:rPr lang="en-US" altLang="zh-CN" sz="1400" dirty="0" err="1"/>
              <a:t>sigma_lx</a:t>
            </a:r>
            <a:r>
              <a:rPr lang="en-US" altLang="zh-CN" sz="1400" dirty="0"/>
              <a:t>=2e-3, </a:t>
            </a:r>
            <a:r>
              <a:rPr lang="en-US" altLang="zh-CN" sz="1400" dirty="0" err="1"/>
              <a:t>sigma_ly</a:t>
            </a:r>
            <a:r>
              <a:rPr lang="en-US" altLang="zh-CN" sz="1400" dirty="0"/>
              <a:t>=2e-3):</a:t>
            </a:r>
          </a:p>
          <a:p>
            <a:r>
              <a:rPr lang="en-US" altLang="zh-CN" sz="1400" dirty="0"/>
              <a:t>    return Nb/((2*</a:t>
            </a:r>
            <a:r>
              <a:rPr lang="en-US" altLang="zh-CN" sz="1400" dirty="0" err="1"/>
              <a:t>np.pi</a:t>
            </a:r>
            <a:r>
              <a:rPr lang="en-US" altLang="zh-CN" sz="1400" dirty="0"/>
              <a:t>)*</a:t>
            </a:r>
            <a:r>
              <a:rPr lang="en-US" altLang="zh-CN" sz="1400" dirty="0" err="1"/>
              <a:t>sigma_lx</a:t>
            </a:r>
            <a:r>
              <a:rPr lang="en-US" altLang="zh-CN" sz="1400" dirty="0"/>
              <a:t>*</a:t>
            </a:r>
            <a:r>
              <a:rPr lang="en-US" altLang="zh-CN" sz="1400" dirty="0" err="1"/>
              <a:t>sigma_ly</a:t>
            </a:r>
            <a:r>
              <a:rPr lang="en-US" altLang="zh-CN" sz="1400" dirty="0"/>
              <a:t>)*</a:t>
            </a:r>
            <a:r>
              <a:rPr lang="en-US" altLang="zh-CN" sz="1400" dirty="0" err="1"/>
              <a:t>np.exp</a:t>
            </a:r>
            <a:r>
              <a:rPr lang="en-US" altLang="zh-CN" sz="1400" dirty="0"/>
              <a:t>(</a:t>
            </a:r>
          </a:p>
          <a:p>
            <a:r>
              <a:rPr lang="en-US" altLang="zh-CN" sz="1400" dirty="0"/>
              <a:t>        -(x**2 / (2 * </a:t>
            </a:r>
            <a:r>
              <a:rPr lang="en-US" altLang="zh-CN" sz="1400" dirty="0" err="1"/>
              <a:t>sigma_lx</a:t>
            </a:r>
            <a:r>
              <a:rPr lang="en-US" altLang="zh-CN" sz="1400" dirty="0"/>
              <a:t>**2)) - </a:t>
            </a:r>
          </a:p>
          <a:p>
            <a:r>
              <a:rPr lang="en-US" altLang="zh-CN" sz="1400" dirty="0"/>
              <a:t>        (y**2 / (2*</a:t>
            </a:r>
            <a:r>
              <a:rPr lang="en-US" altLang="zh-CN" sz="1400" dirty="0" err="1"/>
              <a:t>sigma_ly</a:t>
            </a:r>
            <a:r>
              <a:rPr lang="en-US" altLang="zh-CN" sz="1400" dirty="0"/>
              <a:t>**2))</a:t>
            </a:r>
          </a:p>
          <a:p>
            <a:r>
              <a:rPr lang="en-US" altLang="zh-CN" sz="1400" dirty="0"/>
              <a:t>        )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A7DF269F-A9FC-4784-B986-5364FCCB62CE}"/>
              </a:ext>
            </a:extLst>
          </p:cNvPr>
          <p:cNvSpPr txBox="1"/>
          <p:nvPr/>
        </p:nvSpPr>
        <p:spPr>
          <a:xfrm>
            <a:off x="7095957" y="4416052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# </a:t>
            </a:r>
            <a:r>
              <a:rPr lang="zh-CN" altLang="en-US" sz="1200" dirty="0"/>
              <a:t>计算积分的目标函数</a:t>
            </a:r>
          </a:p>
          <a:p>
            <a:r>
              <a:rPr lang="en-US" altLang="zh-CN" sz="1200" dirty="0"/>
              <a:t>def integrand(x, y, P):</a:t>
            </a:r>
          </a:p>
          <a:p>
            <a:r>
              <a:rPr lang="en-US" altLang="zh-CN" sz="1200" dirty="0"/>
              <a:t>    return </a:t>
            </a:r>
            <a:r>
              <a:rPr lang="en-US" altLang="zh-CN" sz="1200" dirty="0" err="1"/>
              <a:t>distribution_laser</a:t>
            </a:r>
            <a:r>
              <a:rPr lang="en-US" altLang="zh-CN" sz="1200" dirty="0"/>
              <a:t>(x, y) * rate(x, y, P)</a:t>
            </a:r>
          </a:p>
          <a:p>
            <a:endParaRPr lang="en-US" altLang="zh-CN" sz="1200" dirty="0"/>
          </a:p>
          <a:p>
            <a:r>
              <a:rPr lang="en-US" altLang="zh-CN" sz="1200" dirty="0"/>
              <a:t># </a:t>
            </a:r>
            <a:r>
              <a:rPr lang="zh-CN" altLang="en-US" sz="1200" dirty="0"/>
              <a:t>设定积分范围（根据光束尺寸合理选择）</a:t>
            </a:r>
          </a:p>
          <a:p>
            <a:r>
              <a:rPr lang="en-US" altLang="zh-CN" sz="1200" dirty="0" err="1"/>
              <a:t>x_min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x_max</a:t>
            </a:r>
            <a:r>
              <a:rPr lang="en-US" altLang="zh-CN" sz="1200" dirty="0"/>
              <a:t> = -6e-3, 6e-3  # x </a:t>
            </a:r>
            <a:r>
              <a:rPr lang="zh-CN" altLang="en-US" sz="1200" dirty="0"/>
              <a:t>方向范围</a:t>
            </a:r>
          </a:p>
          <a:p>
            <a:r>
              <a:rPr lang="en-US" altLang="zh-CN" sz="1200" dirty="0" err="1"/>
              <a:t>y_min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y_max</a:t>
            </a:r>
            <a:r>
              <a:rPr lang="en-US" altLang="zh-CN" sz="1200" dirty="0"/>
              <a:t> = -6e-3, 6e-3  # y </a:t>
            </a:r>
            <a:r>
              <a:rPr lang="zh-CN" altLang="en-US" sz="1200" dirty="0"/>
              <a:t>方向范围</a:t>
            </a:r>
          </a:p>
        </p:txBody>
      </p:sp>
    </p:spTree>
    <p:extLst>
      <p:ext uri="{BB962C8B-B14F-4D97-AF65-F5344CB8AC3E}">
        <p14:creationId xmlns:p14="http://schemas.microsoft.com/office/powerpoint/2010/main" val="3519522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22BCC-8259-B182-6802-16378982C5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A93A0C-E2E6-4D3B-A46D-1BE2C901E7B7}" type="datetime1">
              <a:rPr lang="zh-CN" altLang="en-US" smtClean="0"/>
              <a:t>2025/5/16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C6BA1-3127-125B-D9E5-3A6535664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张彪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AA4F1-DE08-BC51-FE39-E13309466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9" name="标题 6">
            <a:extLst>
              <a:ext uri="{FF2B5EF4-FFF2-40B4-BE49-F238E27FC236}">
                <a16:creationId xmlns:a16="http://schemas.microsoft.com/office/drawing/2014/main" id="{419C0801-6421-4301-A4A0-72E85DB0BF57}"/>
              </a:ext>
            </a:extLst>
          </p:cNvPr>
          <p:cNvSpPr txBox="1">
            <a:spLocks/>
          </p:cNvSpPr>
          <p:nvPr/>
        </p:nvSpPr>
        <p:spPr>
          <a:xfrm>
            <a:off x="2267430" y="0"/>
            <a:ext cx="7657140" cy="6463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模拟结果</a:t>
            </a:r>
            <a:r>
              <a:rPr lang="en-US" altLang="zh-CN" sz="3200" dirty="0"/>
              <a:t>-</a:t>
            </a:r>
            <a:r>
              <a:rPr lang="zh-CN" altLang="en-US" sz="3200" dirty="0"/>
              <a:t>激光</a:t>
            </a:r>
            <a:r>
              <a:rPr lang="en-US" altLang="zh-CN" sz="3200" dirty="0"/>
              <a:t>~</a:t>
            </a:r>
            <a:r>
              <a:rPr lang="zh-CN" altLang="en-US" sz="3200" dirty="0"/>
              <a:t>束流相互作用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949C5AE6-E378-47D9-9751-27F11C5002F9}"/>
              </a:ext>
            </a:extLst>
          </p:cNvPr>
          <p:cNvSpPr txBox="1">
            <a:spLocks/>
          </p:cNvSpPr>
          <p:nvPr/>
        </p:nvSpPr>
        <p:spPr>
          <a:xfrm>
            <a:off x="731912" y="6566990"/>
            <a:ext cx="1584176" cy="2910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A93A0C-E2E6-4D3B-A46D-1BE2C901E7B7}" type="datetime1">
              <a:rPr lang="zh-CN" altLang="en-US" smtClean="0"/>
              <a:pPr/>
              <a:t>2025/5/16</a:t>
            </a:fld>
            <a:endParaRPr lang="en-US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A69495FD-9C32-4E40-AAA2-0FE4EFFB842A}"/>
              </a:ext>
            </a:extLst>
          </p:cNvPr>
          <p:cNvSpPr txBox="1">
            <a:spLocks/>
          </p:cNvSpPr>
          <p:nvPr/>
        </p:nvSpPr>
        <p:spPr>
          <a:xfrm>
            <a:off x="2826654" y="6566990"/>
            <a:ext cx="6538693" cy="2910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张彪 </a:t>
            </a:r>
            <a:endParaRPr lang="en-US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26F9FEDA-B486-4BB9-A86C-B4512B549854}"/>
              </a:ext>
            </a:extLst>
          </p:cNvPr>
          <p:cNvSpPr/>
          <p:nvPr/>
        </p:nvSpPr>
        <p:spPr>
          <a:xfrm>
            <a:off x="241021" y="1167246"/>
            <a:ext cx="3703320" cy="4983480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0A95594-C407-449E-917C-AE7216B6B953}"/>
              </a:ext>
            </a:extLst>
          </p:cNvPr>
          <p:cNvSpPr txBox="1"/>
          <p:nvPr/>
        </p:nvSpPr>
        <p:spPr>
          <a:xfrm>
            <a:off x="479004" y="2113895"/>
            <a:ext cx="3550196" cy="149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zh-CN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随着激光能量的提高，剥离出的电子数增多，实验中高功率激光杂散光也会剥离出一部分电子</a:t>
            </a: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1DBF4A2B-18F6-4721-956F-4B921B514741}"/>
              </a:ext>
            </a:extLst>
          </p:cNvPr>
          <p:cNvGrpSpPr/>
          <p:nvPr/>
        </p:nvGrpSpPr>
        <p:grpSpPr>
          <a:xfrm>
            <a:off x="653225" y="1434798"/>
            <a:ext cx="2681516" cy="511319"/>
            <a:chOff x="653225" y="1434798"/>
            <a:chExt cx="2681516" cy="511319"/>
          </a:xfrm>
        </p:grpSpPr>
        <p:sp>
          <p:nvSpPr>
            <p:cNvPr id="49" name="矩形: 圆角 48">
              <a:extLst>
                <a:ext uri="{FF2B5EF4-FFF2-40B4-BE49-F238E27FC236}">
                  <a16:creationId xmlns:a16="http://schemas.microsoft.com/office/drawing/2014/main" id="{EE06B9A0-0125-4C64-81BB-BE6A9342590B}"/>
                </a:ext>
              </a:extLst>
            </p:cNvPr>
            <p:cNvSpPr/>
            <p:nvPr/>
          </p:nvSpPr>
          <p:spPr>
            <a:xfrm>
              <a:off x="653225" y="1434798"/>
              <a:ext cx="2681516" cy="51131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90500" dist="127000" dir="2700000" algn="tl" rotWithShape="0">
                <a:srgbClr val="203864">
                  <a:alpha val="1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299FEF4C-60F1-4F2F-8A0A-A9437D577045}"/>
                </a:ext>
              </a:extLst>
            </p:cNvPr>
            <p:cNvSpPr txBox="1"/>
            <p:nvPr/>
          </p:nvSpPr>
          <p:spPr>
            <a:xfrm>
              <a:off x="1008394" y="1497873"/>
              <a:ext cx="1971176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激光功率扫描</a:t>
              </a:r>
            </a:p>
          </p:txBody>
        </p:sp>
      </p:grpSp>
      <p:sp>
        <p:nvSpPr>
          <p:cNvPr id="55" name="矩形 54">
            <a:extLst>
              <a:ext uri="{FF2B5EF4-FFF2-40B4-BE49-F238E27FC236}">
                <a16:creationId xmlns:a16="http://schemas.microsoft.com/office/drawing/2014/main" id="{83B7437C-305D-45CC-BABA-551880CD9A28}"/>
              </a:ext>
            </a:extLst>
          </p:cNvPr>
          <p:cNvSpPr/>
          <p:nvPr/>
        </p:nvSpPr>
        <p:spPr>
          <a:xfrm>
            <a:off x="4125219" y="1167246"/>
            <a:ext cx="3703320" cy="4983480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8D333F3F-887F-4997-A912-F66EDF6E0E0D}"/>
              </a:ext>
            </a:extLst>
          </p:cNvPr>
          <p:cNvSpPr txBox="1"/>
          <p:nvPr/>
        </p:nvSpPr>
        <p:spPr>
          <a:xfrm>
            <a:off x="4363202" y="2113895"/>
            <a:ext cx="3550196" cy="1137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zh-CN" altLang="en-US" kern="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杂散光会导致实验与模拟的拟合效果并不好。仅可看出一个趋势。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378153A9-BF86-4A70-9FA1-FC2F867BFCBC}"/>
              </a:ext>
            </a:extLst>
          </p:cNvPr>
          <p:cNvGrpSpPr/>
          <p:nvPr/>
        </p:nvGrpSpPr>
        <p:grpSpPr>
          <a:xfrm>
            <a:off x="4537423" y="1434798"/>
            <a:ext cx="2681516" cy="511319"/>
            <a:chOff x="4537423" y="1434798"/>
            <a:chExt cx="2681516" cy="511319"/>
          </a:xfrm>
        </p:grpSpPr>
        <p:sp>
          <p:nvSpPr>
            <p:cNvPr id="58" name="矩形: 圆角 57">
              <a:extLst>
                <a:ext uri="{FF2B5EF4-FFF2-40B4-BE49-F238E27FC236}">
                  <a16:creationId xmlns:a16="http://schemas.microsoft.com/office/drawing/2014/main" id="{54935707-ECB1-43DA-8936-14035EEF9C21}"/>
                </a:ext>
              </a:extLst>
            </p:cNvPr>
            <p:cNvSpPr/>
            <p:nvPr/>
          </p:nvSpPr>
          <p:spPr>
            <a:xfrm>
              <a:off x="4537423" y="1434798"/>
              <a:ext cx="2681516" cy="51131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90500" dist="127000" dir="2700000" algn="tl" rotWithShape="0">
                <a:srgbClr val="203864">
                  <a:alpha val="1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66FA5E12-E536-4194-83A3-C241954F1E8A}"/>
                </a:ext>
              </a:extLst>
            </p:cNvPr>
            <p:cNvSpPr txBox="1"/>
            <p:nvPr/>
          </p:nvSpPr>
          <p:spPr>
            <a:xfrm>
              <a:off x="4862069" y="1497873"/>
              <a:ext cx="1971176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Z-scan</a:t>
              </a:r>
              <a:endParaRPr kumimoji="0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1" name="矩形 60">
            <a:extLst>
              <a:ext uri="{FF2B5EF4-FFF2-40B4-BE49-F238E27FC236}">
                <a16:creationId xmlns:a16="http://schemas.microsoft.com/office/drawing/2014/main" id="{A07F1E3F-F498-4159-8F31-099F1C02C52E}"/>
              </a:ext>
            </a:extLst>
          </p:cNvPr>
          <p:cNvSpPr/>
          <p:nvPr/>
        </p:nvSpPr>
        <p:spPr>
          <a:xfrm>
            <a:off x="8009417" y="1158674"/>
            <a:ext cx="3703320" cy="4983480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15FB7A3C-B7F0-4600-812C-62F0DB32583C}"/>
              </a:ext>
            </a:extLst>
          </p:cNvPr>
          <p:cNvSpPr txBox="1"/>
          <p:nvPr/>
        </p:nvSpPr>
        <p:spPr>
          <a:xfrm>
            <a:off x="8094276" y="2087595"/>
            <a:ext cx="3714480" cy="777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zh-CN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时间</a:t>
            </a:r>
            <a:r>
              <a:rPr kumimoji="1" lang="zh-CN" altLang="en-US" kern="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抖动对剥离电子的影响较小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D24AA603-398B-4D41-9E4D-9055B52446CF}"/>
              </a:ext>
            </a:extLst>
          </p:cNvPr>
          <p:cNvGrpSpPr/>
          <p:nvPr/>
        </p:nvGrpSpPr>
        <p:grpSpPr>
          <a:xfrm>
            <a:off x="8421621" y="1426226"/>
            <a:ext cx="2681516" cy="511319"/>
            <a:chOff x="8421621" y="1426226"/>
            <a:chExt cx="2681516" cy="511319"/>
          </a:xfrm>
        </p:grpSpPr>
        <p:sp>
          <p:nvSpPr>
            <p:cNvPr id="64" name="矩形: 圆角 63">
              <a:extLst>
                <a:ext uri="{FF2B5EF4-FFF2-40B4-BE49-F238E27FC236}">
                  <a16:creationId xmlns:a16="http://schemas.microsoft.com/office/drawing/2014/main" id="{7C6E3B95-C90E-4FA5-95E4-175DB13037F9}"/>
                </a:ext>
              </a:extLst>
            </p:cNvPr>
            <p:cNvSpPr/>
            <p:nvPr/>
          </p:nvSpPr>
          <p:spPr>
            <a:xfrm>
              <a:off x="8421621" y="1426226"/>
              <a:ext cx="2681516" cy="51131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90500" dist="127000" dir="2700000" algn="tl" rotWithShape="0">
                <a:srgbClr val="203864">
                  <a:alpha val="1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04243D72-7518-42FA-BD7E-1B5F063D2E2E}"/>
                </a:ext>
              </a:extLst>
            </p:cNvPr>
            <p:cNvSpPr txBox="1"/>
            <p:nvPr/>
          </p:nvSpPr>
          <p:spPr>
            <a:xfrm>
              <a:off x="8776790" y="1489301"/>
              <a:ext cx="1971176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时间抖动</a:t>
              </a:r>
            </a:p>
          </p:txBody>
        </p:sp>
      </p:grpSp>
      <p:pic>
        <p:nvPicPr>
          <p:cNvPr id="67" name="图片 66">
            <a:extLst>
              <a:ext uri="{FF2B5EF4-FFF2-40B4-BE49-F238E27FC236}">
                <a16:creationId xmlns:a16="http://schemas.microsoft.com/office/drawing/2014/main" id="{C0D26037-B69D-4131-8D6E-47C3CCB49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29" y="3586538"/>
            <a:ext cx="3209784" cy="2340000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2046E02E-6B70-4552-BAE1-664FB731B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213" y="3611100"/>
            <a:ext cx="3293957" cy="234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6B4C9E1-ADBF-49F7-9013-9AD96AACD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6187" y="3661701"/>
            <a:ext cx="332978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82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22BCC-8259-B182-6802-16378982C5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A93A0C-E2E6-4D3B-A46D-1BE2C901E7B7}" type="datetime1">
              <a:rPr lang="zh-CN" altLang="en-US" smtClean="0"/>
              <a:t>2025/5/16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C6BA1-3127-125B-D9E5-3A6535664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张彪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AA4F1-DE08-BC51-FE39-E13309466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9" name="标题 6">
            <a:extLst>
              <a:ext uri="{FF2B5EF4-FFF2-40B4-BE49-F238E27FC236}">
                <a16:creationId xmlns:a16="http://schemas.microsoft.com/office/drawing/2014/main" id="{419C0801-6421-4301-A4A0-72E85DB0BF57}"/>
              </a:ext>
            </a:extLst>
          </p:cNvPr>
          <p:cNvSpPr txBox="1">
            <a:spLocks/>
          </p:cNvSpPr>
          <p:nvPr/>
        </p:nvSpPr>
        <p:spPr>
          <a:xfrm>
            <a:off x="2267430" y="0"/>
            <a:ext cx="7657140" cy="6463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阶段</a:t>
            </a:r>
            <a:r>
              <a:rPr lang="en-US" altLang="zh-CN" sz="3200" dirty="0"/>
              <a:t>3-</a:t>
            </a:r>
            <a:r>
              <a:rPr lang="zh-CN" altLang="en-US" sz="3200" dirty="0"/>
              <a:t>取消蜂窝网的相互作用腔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949C5AE6-E378-47D9-9751-27F11C5002F9}"/>
              </a:ext>
            </a:extLst>
          </p:cNvPr>
          <p:cNvSpPr txBox="1">
            <a:spLocks/>
          </p:cNvSpPr>
          <p:nvPr/>
        </p:nvSpPr>
        <p:spPr>
          <a:xfrm>
            <a:off x="731912" y="6566990"/>
            <a:ext cx="1584176" cy="2910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A93A0C-E2E6-4D3B-A46D-1BE2C901E7B7}" type="datetime1">
              <a:rPr lang="zh-CN" altLang="en-US" smtClean="0"/>
              <a:pPr/>
              <a:t>2025/5/16</a:t>
            </a:fld>
            <a:endParaRPr lang="en-US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A69495FD-9C32-4E40-AAA2-0FE4EFFB842A}"/>
              </a:ext>
            </a:extLst>
          </p:cNvPr>
          <p:cNvSpPr txBox="1">
            <a:spLocks/>
          </p:cNvSpPr>
          <p:nvPr/>
        </p:nvSpPr>
        <p:spPr>
          <a:xfrm>
            <a:off x="2826654" y="6566990"/>
            <a:ext cx="6538693" cy="2910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张彪 </a:t>
            </a:r>
            <a:endParaRPr lang="en-US" dirty="0"/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19008386-A7A8-46F4-9D39-0B1C35894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8501" y="1221489"/>
            <a:ext cx="2734228" cy="1800000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A8D7A135-1959-43C1-AC62-4BAA5AE58293}"/>
              </a:ext>
            </a:extLst>
          </p:cNvPr>
          <p:cNvSpPr txBox="1"/>
          <p:nvPr/>
        </p:nvSpPr>
        <p:spPr>
          <a:xfrm>
            <a:off x="8668388" y="3007679"/>
            <a:ext cx="2412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altLang="zh-CN" sz="1400" dirty="0"/>
              <a:t>Beam Size: 1.494,1.493</a:t>
            </a:r>
          </a:p>
          <a:p>
            <a:pPr algn="ctr"/>
            <a:r>
              <a:rPr lang="da-DK" altLang="zh-CN" sz="1400" dirty="0"/>
              <a:t>Error: 0.016,0.016</a:t>
            </a:r>
            <a:endParaRPr lang="zh-CN" altLang="en-US" sz="1400" dirty="0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B7DC06CA-72D1-4B5E-9B09-507E54624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761" y="1195545"/>
            <a:ext cx="2685906" cy="1800000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ABC011F6-DB9F-4DFE-8C79-3180A5CA662A}"/>
              </a:ext>
            </a:extLst>
          </p:cNvPr>
          <p:cNvSpPr txBox="1"/>
          <p:nvPr/>
        </p:nvSpPr>
        <p:spPr>
          <a:xfrm>
            <a:off x="1055440" y="2993162"/>
            <a:ext cx="3264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altLang="zh-CN" sz="1400" dirty="0"/>
              <a:t>B</a:t>
            </a:r>
            <a:r>
              <a:rPr lang="en-US" altLang="zh-CN" sz="1400" dirty="0" err="1"/>
              <a:t>eam</a:t>
            </a:r>
            <a:r>
              <a:rPr lang="en-US" altLang="zh-CN" sz="1400" dirty="0"/>
              <a:t> Size</a:t>
            </a:r>
            <a:r>
              <a:rPr lang="da-DK" altLang="zh-CN" sz="1400" dirty="0"/>
              <a:t>: 1.314,1.314</a:t>
            </a:r>
          </a:p>
          <a:p>
            <a:pPr algn="ctr"/>
            <a:r>
              <a:rPr lang="da-DK" altLang="zh-CN" sz="1400" dirty="0"/>
              <a:t>Error: 0.034,0.034</a:t>
            </a:r>
            <a:endParaRPr lang="zh-CN" altLang="en-US" sz="1400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5B04A5E-3321-4168-83F3-D3489D0EF0D0}"/>
              </a:ext>
            </a:extLst>
          </p:cNvPr>
          <p:cNvSpPr txBox="1"/>
          <p:nvPr/>
        </p:nvSpPr>
        <p:spPr>
          <a:xfrm>
            <a:off x="9082955" y="874702"/>
            <a:ext cx="161582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dirty="0"/>
              <a:t>激光能量</a:t>
            </a:r>
            <a:r>
              <a:rPr lang="en-US" altLang="zh-CN" dirty="0"/>
              <a:t>440mJ</a:t>
            </a:r>
            <a:endParaRPr lang="zh-CN" altLang="en-US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51A6C832-5937-48C4-9E52-834809238F13}"/>
              </a:ext>
            </a:extLst>
          </p:cNvPr>
          <p:cNvSpPr txBox="1"/>
          <p:nvPr/>
        </p:nvSpPr>
        <p:spPr>
          <a:xfrm>
            <a:off x="1894009" y="873020"/>
            <a:ext cx="148758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dirty="0"/>
              <a:t>激光能量</a:t>
            </a:r>
            <a:r>
              <a:rPr lang="en-US" altLang="zh-CN" dirty="0"/>
              <a:t>44mJ</a:t>
            </a:r>
            <a:endParaRPr lang="zh-CN" altLang="en-US" dirty="0"/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5C6AF3BB-E35A-4D23-80B5-2785CC787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103" y="1221489"/>
            <a:ext cx="2685906" cy="1800000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1CCE3ABD-AF2A-4596-84F5-0572CCC82556}"/>
              </a:ext>
            </a:extLst>
          </p:cNvPr>
          <p:cNvSpPr txBox="1"/>
          <p:nvPr/>
        </p:nvSpPr>
        <p:spPr>
          <a:xfrm>
            <a:off x="5400262" y="898953"/>
            <a:ext cx="148758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dirty="0"/>
              <a:t>激光能量</a:t>
            </a:r>
            <a:r>
              <a:rPr lang="en-US" altLang="zh-CN" dirty="0"/>
              <a:t>88mJ</a:t>
            </a:r>
            <a:endParaRPr lang="zh-CN" altLang="en-US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3E8B8FE4-DE47-4F55-8AF0-76396F7DDDE7}"/>
              </a:ext>
            </a:extLst>
          </p:cNvPr>
          <p:cNvSpPr txBox="1"/>
          <p:nvPr/>
        </p:nvSpPr>
        <p:spPr>
          <a:xfrm>
            <a:off x="4752781" y="3063082"/>
            <a:ext cx="29523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altLang="zh-CN" sz="1400" dirty="0"/>
              <a:t>Beam Size: 1.303,1.304</a:t>
            </a:r>
          </a:p>
          <a:p>
            <a:pPr algn="ctr"/>
            <a:r>
              <a:rPr lang="da-DK" altLang="zh-CN" sz="1400" dirty="0"/>
              <a:t>Error: 0.03,0.03</a:t>
            </a:r>
            <a:endParaRPr lang="zh-CN" altLang="en-US" sz="1400" dirty="0"/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C182FE1E-4BEC-4DF6-B8F3-92F86ABB82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652" y="3599615"/>
            <a:ext cx="2980880" cy="1980000"/>
          </a:xfrm>
          <a:prstGeom prst="rect">
            <a:avLst/>
          </a:prstGeom>
        </p:spPr>
      </p:pic>
      <p:grpSp>
        <p:nvGrpSpPr>
          <p:cNvPr id="46" name="组合 45">
            <a:extLst>
              <a:ext uri="{FF2B5EF4-FFF2-40B4-BE49-F238E27FC236}">
                <a16:creationId xmlns:a16="http://schemas.microsoft.com/office/drawing/2014/main" id="{EF492B73-126A-435B-868D-A6F0DDBF3F8D}"/>
              </a:ext>
            </a:extLst>
          </p:cNvPr>
          <p:cNvGrpSpPr/>
          <p:nvPr/>
        </p:nvGrpSpPr>
        <p:grpSpPr>
          <a:xfrm>
            <a:off x="582459" y="5707104"/>
            <a:ext cx="11202173" cy="693420"/>
            <a:chOff x="494912" y="5577840"/>
            <a:chExt cx="11202173" cy="693420"/>
          </a:xfrm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786977E3-1760-4579-9CE7-9D2B93E1B516}"/>
                </a:ext>
              </a:extLst>
            </p:cNvPr>
            <p:cNvSpPr/>
            <p:nvPr/>
          </p:nvSpPr>
          <p:spPr>
            <a:xfrm>
              <a:off x="494912" y="5577840"/>
              <a:ext cx="11202173" cy="6934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445106D3-A77B-416D-9375-3DDA62557028}"/>
                </a:ext>
              </a:extLst>
            </p:cNvPr>
            <p:cNvSpPr txBox="1"/>
            <p:nvPr/>
          </p:nvSpPr>
          <p:spPr>
            <a:xfrm>
              <a:off x="1964378" y="5591153"/>
              <a:ext cx="9557615" cy="6793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600" kern="0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保守选择半径为</a:t>
              </a:r>
              <a:r>
                <a:rPr lang="en-US" altLang="zh-CN" sz="1600" kern="0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30mm</a:t>
              </a:r>
              <a:r>
                <a:rPr lang="zh-CN" altLang="en-US" sz="1600" kern="0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的法拉第筒，下移</a:t>
              </a:r>
              <a:r>
                <a:rPr lang="en-US" altLang="zh-CN" sz="1600" kern="0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15mm</a:t>
              </a:r>
              <a:r>
                <a:rPr lang="zh-CN" altLang="en-US" sz="1600" kern="0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，可满足</a:t>
              </a:r>
              <a:r>
                <a:rPr lang="en-US" altLang="zh-CN" sz="1600" kern="0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X</a:t>
              </a:r>
              <a:r>
                <a:rPr lang="zh-CN" altLang="en-US" sz="1600" kern="0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方向扫描范围（</a:t>
              </a:r>
              <a:r>
                <a:rPr lang="en-US" altLang="zh-CN" sz="1600" kern="0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±17mm</a:t>
              </a:r>
              <a:r>
                <a:rPr lang="zh-CN" altLang="en-US" sz="1600" kern="0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），且束流电磁信号不会过大。</a:t>
              </a:r>
            </a:p>
          </p:txBody>
        </p:sp>
        <p:sp>
          <p:nvSpPr>
            <p:cNvPr id="49" name="箭头: 五边形 48">
              <a:extLst>
                <a:ext uri="{FF2B5EF4-FFF2-40B4-BE49-F238E27FC236}">
                  <a16:creationId xmlns:a16="http://schemas.microsoft.com/office/drawing/2014/main" id="{6B3D1B93-0ECB-4ECE-9882-F8CF9F223571}"/>
                </a:ext>
              </a:extLst>
            </p:cNvPr>
            <p:cNvSpPr/>
            <p:nvPr/>
          </p:nvSpPr>
          <p:spPr>
            <a:xfrm>
              <a:off x="494913" y="5584275"/>
              <a:ext cx="1415168" cy="686985"/>
            </a:xfrm>
            <a:prstGeom prst="homePlate">
              <a:avLst>
                <a:gd name="adj" fmla="val 21161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3980BE6C-41D6-4EF4-BFD7-606F8B408FCA}"/>
                </a:ext>
              </a:extLst>
            </p:cNvPr>
            <p:cNvSpPr txBox="1"/>
            <p:nvPr/>
          </p:nvSpPr>
          <p:spPr>
            <a:xfrm>
              <a:off x="662123" y="5660078"/>
              <a:ext cx="1247957" cy="4414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000" b="1" kern="1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总结：</a:t>
              </a:r>
            </a:p>
          </p:txBody>
        </p:sp>
      </p:grpSp>
      <p:pic>
        <p:nvPicPr>
          <p:cNvPr id="51" name="图片 50">
            <a:extLst>
              <a:ext uri="{FF2B5EF4-FFF2-40B4-BE49-F238E27FC236}">
                <a16:creationId xmlns:a16="http://schemas.microsoft.com/office/drawing/2014/main" id="{B5261ED1-8356-4A56-B076-63F973B3D5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8235" y="3533519"/>
            <a:ext cx="2710619" cy="2034208"/>
          </a:xfrm>
          <a:prstGeom prst="rect">
            <a:avLst/>
          </a:prstGeom>
        </p:spPr>
      </p:pic>
      <p:sp>
        <p:nvSpPr>
          <p:cNvPr id="55" name="矩形 54">
            <a:extLst>
              <a:ext uri="{FF2B5EF4-FFF2-40B4-BE49-F238E27FC236}">
                <a16:creationId xmlns:a16="http://schemas.microsoft.com/office/drawing/2014/main" id="{C53D4430-AB31-4823-B6EE-C1C1377FD5D8}"/>
              </a:ext>
            </a:extLst>
          </p:cNvPr>
          <p:cNvSpPr/>
          <p:nvPr/>
        </p:nvSpPr>
        <p:spPr>
          <a:xfrm>
            <a:off x="8264425" y="3624447"/>
            <a:ext cx="3074297" cy="1722565"/>
          </a:xfrm>
          <a:prstGeom prst="rect">
            <a:avLst/>
          </a:prstGeom>
          <a:solidFill>
            <a:schemeClr val="accent1">
              <a:lumMod val="75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1CFB7A39-9283-474D-A154-121F3BE09127}"/>
              </a:ext>
            </a:extLst>
          </p:cNvPr>
          <p:cNvSpPr txBox="1"/>
          <p:nvPr/>
        </p:nvSpPr>
        <p:spPr>
          <a:xfrm>
            <a:off x="8432191" y="3854307"/>
            <a:ext cx="2753741" cy="129490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spcBef>
                <a:spcPts val="800"/>
              </a:spcBef>
              <a:buFont typeface="Wingdings" panose="05000000000000000000" pitchFamily="2" charset="2"/>
              <a:buChar char="l"/>
              <a:defRPr/>
            </a:pPr>
            <a:r>
              <a:rPr lang="zh-CN" altLang="en-US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改变束流长度，测量剖面的激光能量，以及法拉第筒位置，</a:t>
            </a:r>
            <a:r>
              <a:rPr lang="en-US" altLang="zh-CN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50Mhz</a:t>
            </a:r>
            <a:r>
              <a:rPr lang="zh-CN" altLang="en-US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滤波后的剖面都没有变化</a:t>
            </a:r>
          </a:p>
        </p:txBody>
      </p:sp>
    </p:spTree>
    <p:extLst>
      <p:ext uri="{BB962C8B-B14F-4D97-AF65-F5344CB8AC3E}">
        <p14:creationId xmlns:p14="http://schemas.microsoft.com/office/powerpoint/2010/main" val="506569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22BCC-8259-B182-6802-16378982C5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A93A0C-E2E6-4D3B-A46D-1BE2C901E7B7}" type="datetime1">
              <a:rPr lang="zh-CN" altLang="en-US" smtClean="0"/>
              <a:t>2025/5/16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C6BA1-3127-125B-D9E5-3A6535664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张彪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AA4F1-DE08-BC51-FE39-E13309466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02" name="标题 6">
            <a:extLst>
              <a:ext uri="{FF2B5EF4-FFF2-40B4-BE49-F238E27FC236}">
                <a16:creationId xmlns:a16="http://schemas.microsoft.com/office/drawing/2014/main" id="{AF52A4F2-3649-4EBB-916A-EE3F1D88830F}"/>
              </a:ext>
            </a:extLst>
          </p:cNvPr>
          <p:cNvSpPr txBox="1">
            <a:spLocks/>
          </p:cNvSpPr>
          <p:nvPr/>
        </p:nvSpPr>
        <p:spPr>
          <a:xfrm>
            <a:off x="2267430" y="0"/>
            <a:ext cx="7657140" cy="6463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样机设计</a:t>
            </a:r>
            <a:r>
              <a:rPr lang="en-US" altLang="zh-CN" sz="3200" dirty="0"/>
              <a:t>——</a:t>
            </a:r>
            <a:r>
              <a:rPr lang="zh-CN" altLang="en-US" sz="3200" dirty="0"/>
              <a:t>激光器选择</a:t>
            </a: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CE6395FA-5103-46E7-85BB-EE488DA32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0" y="933032"/>
            <a:ext cx="3403459" cy="2125368"/>
          </a:xfrm>
          <a:prstGeom prst="rect">
            <a:avLst/>
          </a:prstGeom>
        </p:spPr>
      </p:pic>
      <p:sp>
        <p:nvSpPr>
          <p:cNvPr id="42" name="矩形 41">
            <a:extLst>
              <a:ext uri="{FF2B5EF4-FFF2-40B4-BE49-F238E27FC236}">
                <a16:creationId xmlns:a16="http://schemas.microsoft.com/office/drawing/2014/main" id="{128DBA54-E5E7-4DDE-B554-2B207A1752E5}"/>
              </a:ext>
            </a:extLst>
          </p:cNvPr>
          <p:cNvSpPr/>
          <p:nvPr/>
        </p:nvSpPr>
        <p:spPr>
          <a:xfrm>
            <a:off x="1055440" y="3140968"/>
            <a:ext cx="104214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镭宝光电</a:t>
            </a:r>
            <a:r>
              <a:rPr lang="en-US" altLang="zh-CN" b="1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Nimma-900 </a:t>
            </a:r>
            <a:r>
              <a:rPr lang="zh-CN" altLang="en-US" b="1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激光器</a:t>
            </a:r>
            <a:r>
              <a:rPr lang="zh-CN" altLang="en-US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：</a:t>
            </a:r>
            <a:endParaRPr lang="en-US" altLang="zh-CN" dirty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输出波长：</a:t>
            </a:r>
            <a:r>
              <a:rPr lang="en-US" altLang="zh-CN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1064nm				</a:t>
            </a:r>
            <a:r>
              <a:rPr lang="zh-CN" altLang="en-US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可保证有较大的剥离截面</a:t>
            </a:r>
            <a:endParaRPr lang="en-US" altLang="zh-CN" dirty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重复频率：</a:t>
            </a:r>
            <a:r>
              <a:rPr lang="en-US" altLang="zh-CN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1-10 Hz				</a:t>
            </a:r>
            <a:r>
              <a:rPr lang="zh-CN" altLang="en-US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与束流保持同步</a:t>
            </a:r>
            <a:endParaRPr lang="en-US" altLang="zh-CN" dirty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单脉冲能量：</a:t>
            </a:r>
            <a:r>
              <a:rPr lang="en-US" altLang="zh-CN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~900 </a:t>
            </a:r>
            <a:r>
              <a:rPr lang="en-US" altLang="zh-CN" dirty="0" err="1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mJ</a:t>
            </a:r>
            <a:r>
              <a:rPr lang="en-US" altLang="zh-CN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				</a:t>
            </a:r>
            <a:r>
              <a:rPr lang="zh-CN" altLang="en-US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在激光束范围内，确定</a:t>
            </a:r>
            <a:r>
              <a:rPr lang="en-US" altLang="zh-CN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99%</a:t>
            </a:r>
            <a:r>
              <a:rPr lang="zh-CN" altLang="en-US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的剥离效率</a:t>
            </a:r>
            <a:endParaRPr lang="en-US" altLang="zh-CN" dirty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能量稳定性：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RMS ≤ 0.7%			</a:t>
            </a:r>
            <a:r>
              <a:rPr lang="zh-CN" altLang="en-US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保证剥离电子不受激光能量改变变化</a:t>
            </a:r>
            <a:endParaRPr lang="en-US" altLang="zh-CN" dirty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脉冲宽度：</a:t>
            </a:r>
            <a:r>
              <a:rPr lang="en-US" altLang="zh-CN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FWHM ≤ 9 ns			</a:t>
            </a:r>
            <a:r>
              <a:rPr lang="zh-CN" altLang="en-US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时间分辨率大于</a:t>
            </a:r>
            <a:r>
              <a:rPr lang="en-US" altLang="zh-CN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30ns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脉冲宽度抖动：</a:t>
            </a:r>
            <a:r>
              <a:rPr lang="en-US" altLang="zh-CN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 ≤ 0.5 ns				</a:t>
            </a:r>
            <a:r>
              <a:rPr lang="zh-CN" altLang="en-US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保证剥离电子受激光变化影响小</a:t>
            </a:r>
            <a:endParaRPr lang="en-US" altLang="zh-CN" dirty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脉冲时间抖动：</a:t>
            </a:r>
            <a:r>
              <a:rPr lang="en-US" altLang="zh-CN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0.72ns				</a:t>
            </a:r>
            <a:r>
              <a:rPr lang="zh-CN" altLang="en-US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保证激光遇到的束团数量，位置相同</a:t>
            </a:r>
            <a:endParaRPr lang="en-US" altLang="zh-CN" dirty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束斑大小：</a:t>
            </a:r>
            <a:r>
              <a:rPr lang="en-US" altLang="zh-CN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7~9 mm</a:t>
            </a:r>
            <a:r>
              <a:rPr lang="zh-CN" altLang="en-US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（根据输出能量变化）</a:t>
            </a:r>
            <a:endParaRPr lang="en-US" altLang="zh-CN" dirty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发散角：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 ≤ 0.6 </a:t>
            </a:r>
            <a:r>
              <a:rPr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mrad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				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确保激光传输效率高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指向稳定性：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≤ 30 </a:t>
            </a:r>
            <a:r>
              <a:rPr lang="el-GR" altLang="zh-CN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μ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rad				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保证激光位置稳定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偏振：水平</a:t>
            </a:r>
            <a:endParaRPr lang="en-US" altLang="zh-CN" dirty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3" name="Picture 2" descr="http://www.beamtech-laser.com/uploadfile/2023/0419/20230419103130623.jpg">
            <a:extLst>
              <a:ext uri="{FF2B5EF4-FFF2-40B4-BE49-F238E27FC236}">
                <a16:creationId xmlns:a16="http://schemas.microsoft.com/office/drawing/2014/main" id="{B6E8C6CD-6F89-423B-952D-4EC39478E8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3" t="14767" r="14308" b="10032"/>
          <a:stretch>
            <a:fillRect/>
          </a:stretch>
        </p:blipFill>
        <p:spPr bwMode="auto">
          <a:xfrm>
            <a:off x="1343472" y="1312314"/>
            <a:ext cx="2819167" cy="168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60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22BCC-8259-B182-6802-16378982C5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A93A0C-E2E6-4D3B-A46D-1BE2C901E7B7}" type="datetime1">
              <a:rPr lang="zh-CN" altLang="en-US" smtClean="0"/>
              <a:t>2025/5/16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C6BA1-3127-125B-D9E5-3A6535664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张彪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AA4F1-DE08-BC51-FE39-E13309466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02" name="标题 6">
            <a:extLst>
              <a:ext uri="{FF2B5EF4-FFF2-40B4-BE49-F238E27FC236}">
                <a16:creationId xmlns:a16="http://schemas.microsoft.com/office/drawing/2014/main" id="{AF52A4F2-3649-4EBB-916A-EE3F1D88830F}"/>
              </a:ext>
            </a:extLst>
          </p:cNvPr>
          <p:cNvSpPr txBox="1">
            <a:spLocks/>
          </p:cNvSpPr>
          <p:nvPr/>
        </p:nvSpPr>
        <p:spPr>
          <a:xfrm>
            <a:off x="2267430" y="0"/>
            <a:ext cx="7657140" cy="6463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样机设计</a:t>
            </a:r>
            <a:r>
              <a:rPr lang="en-US" altLang="zh-CN" sz="3200" dirty="0"/>
              <a:t>——</a:t>
            </a:r>
            <a:r>
              <a:rPr lang="zh-CN" altLang="en-US" sz="3200" dirty="0"/>
              <a:t>相互作用腔设计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C76D2B7-6080-4752-AC57-873A2FB292CB}"/>
              </a:ext>
            </a:extLst>
          </p:cNvPr>
          <p:cNvGrpSpPr/>
          <p:nvPr/>
        </p:nvGrpSpPr>
        <p:grpSpPr>
          <a:xfrm>
            <a:off x="1017456" y="1111118"/>
            <a:ext cx="4538720" cy="3944012"/>
            <a:chOff x="1017456" y="1111118"/>
            <a:chExt cx="4538720" cy="3944012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A40F78AC-21C8-4B03-AAEE-F34450EB42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95779" y="1111118"/>
              <a:ext cx="3337180" cy="3672060"/>
              <a:chOff x="1415480" y="-1645989"/>
              <a:chExt cx="6696744" cy="7368753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8C9A6624-552D-4FD1-82BC-2A322F0453A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05444" y="2710011"/>
                <a:ext cx="648000" cy="64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F1A10880-D0A2-4F76-8AC3-5CD524631162}"/>
                  </a:ext>
                </a:extLst>
              </p:cNvPr>
              <p:cNvSpPr txBox="1"/>
              <p:nvPr/>
            </p:nvSpPr>
            <p:spPr>
              <a:xfrm>
                <a:off x="1886422" y="2298156"/>
                <a:ext cx="1473274" cy="3705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zh-CN" altLang="en-US" sz="1200" dirty="0"/>
                  <a:t>半径</a:t>
                </a:r>
                <a:r>
                  <a:rPr lang="en-US" altLang="zh-CN" sz="1200" dirty="0"/>
                  <a:t>18mm</a:t>
                </a:r>
                <a:endParaRPr lang="zh-CN" altLang="en-US" sz="1200" dirty="0"/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7184FFF7-BA72-4EA9-A14B-2DA9CBA4013A}"/>
                  </a:ext>
                </a:extLst>
              </p:cNvPr>
              <p:cNvSpPr/>
              <p:nvPr/>
            </p:nvSpPr>
            <p:spPr>
              <a:xfrm>
                <a:off x="1415480" y="1774011"/>
                <a:ext cx="6696744" cy="2520000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3BC056E1-2E3A-45AB-8751-BA14177249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29444" y="3034011"/>
                <a:ext cx="1296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1F0C8E51-A8FB-4C13-98AC-2ED236FDA836}"/>
                  </a:ext>
                </a:extLst>
              </p:cNvPr>
              <p:cNvSpPr txBox="1"/>
              <p:nvPr/>
            </p:nvSpPr>
            <p:spPr>
              <a:xfrm>
                <a:off x="2718604" y="3163932"/>
                <a:ext cx="855658" cy="3705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altLang="zh-CN" sz="1200" dirty="0"/>
                  <a:t>36mm</a:t>
                </a:r>
                <a:endParaRPr lang="zh-CN" altLang="en-US" sz="1200" dirty="0"/>
              </a:p>
            </p:txBody>
          </p: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C95FAD32-F3D8-4A4B-AEE4-238532027C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79776" y="4294011"/>
                <a:ext cx="0" cy="100719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A314DF27-4159-4A4F-82FB-17BAA484A178}"/>
                  </a:ext>
                </a:extLst>
              </p:cNvPr>
              <p:cNvSpPr/>
              <p:nvPr/>
            </p:nvSpPr>
            <p:spPr>
              <a:xfrm>
                <a:off x="3825444" y="549208"/>
                <a:ext cx="864000" cy="475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E2052367-23FD-48BF-A8F4-9AEE2D018F99}"/>
                  </a:ext>
                </a:extLst>
              </p:cNvPr>
              <p:cNvSpPr txBox="1"/>
              <p:nvPr/>
            </p:nvSpPr>
            <p:spPr>
              <a:xfrm>
                <a:off x="3820390" y="5352193"/>
                <a:ext cx="855658" cy="3705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altLang="zh-CN" sz="1200" dirty="0"/>
                  <a:t>24mm</a:t>
                </a:r>
                <a:endParaRPr lang="zh-CN" altLang="en-US" sz="1200" dirty="0"/>
              </a:p>
            </p:txBody>
          </p: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078ACACD-B233-4D98-BB0C-A49D2816B029}"/>
                  </a:ext>
                </a:extLst>
              </p:cNvPr>
              <p:cNvCxnSpPr>
                <a:cxnSpLocks/>
                <a:stCxn id="26" idx="3"/>
                <a:endCxn id="26" idx="1"/>
              </p:cNvCxnSpPr>
              <p:nvPr/>
            </p:nvCxnSpPr>
            <p:spPr>
              <a:xfrm flipH="1">
                <a:off x="1415480" y="3034011"/>
                <a:ext cx="669674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31AE94D2-B04A-4A05-9BFE-080DDCACF5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71864" y="1414011"/>
                <a:ext cx="0" cy="162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不完整圆 33">
                <a:extLst>
                  <a:ext uri="{FF2B5EF4-FFF2-40B4-BE49-F238E27FC236}">
                    <a16:creationId xmlns:a16="http://schemas.microsoft.com/office/drawing/2014/main" id="{72EB2FC9-F45F-4059-8EA0-1BC176E71D7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03512" y="-1645989"/>
                <a:ext cx="6120680" cy="6120000"/>
              </a:xfrm>
              <a:prstGeom prst="pie">
                <a:avLst>
                  <a:gd name="adj1" fmla="val 0"/>
                  <a:gd name="adj2" fmla="val 541055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BE6A79D9-F521-4C2E-A629-FBD4BA34DB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12024" y="-745989"/>
                <a:ext cx="0" cy="21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5B6BF472-58DA-4361-A068-9A459C05A703}"/>
                  </a:ext>
                </a:extLst>
              </p:cNvPr>
              <p:cNvSpPr/>
              <p:nvPr/>
            </p:nvSpPr>
            <p:spPr>
              <a:xfrm>
                <a:off x="5412024" y="-816429"/>
                <a:ext cx="1800000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41EB677E-5C33-4A65-A056-58549DE87B2E}"/>
                  </a:ext>
                </a:extLst>
              </p:cNvPr>
              <p:cNvSpPr txBox="1"/>
              <p:nvPr/>
            </p:nvSpPr>
            <p:spPr>
              <a:xfrm>
                <a:off x="6478716" y="305918"/>
                <a:ext cx="855658" cy="3705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altLang="zh-CN" sz="1200" dirty="0"/>
                  <a:t>60mm</a:t>
                </a:r>
                <a:endParaRPr lang="zh-CN" altLang="en-US" sz="1200" dirty="0"/>
              </a:p>
            </p:txBody>
          </p:sp>
        </p:grp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2C76F01F-DC50-46A6-8476-CC0952A5B8A8}"/>
                </a:ext>
              </a:extLst>
            </p:cNvPr>
            <p:cNvCxnSpPr>
              <a:cxnSpLocks/>
            </p:cNvCxnSpPr>
            <p:nvPr/>
          </p:nvCxnSpPr>
          <p:spPr>
            <a:xfrm>
              <a:off x="3635868" y="2636003"/>
              <a:ext cx="0" cy="80729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C3C87669-3534-4570-AAD5-6D079FADA39F}"/>
                </a:ext>
              </a:extLst>
            </p:cNvPr>
            <p:cNvSpPr txBox="1"/>
            <p:nvPr/>
          </p:nvSpPr>
          <p:spPr>
            <a:xfrm>
              <a:off x="3801280" y="3030431"/>
              <a:ext cx="66162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altLang="zh-CN" sz="1200" dirty="0">
                  <a:solidFill>
                    <a:srgbClr val="FF0000"/>
                  </a:solidFill>
                </a:rPr>
                <a:t>45mm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4B8A709B-76C7-4B20-AB2B-BB27129F588E}"/>
                </a:ext>
              </a:extLst>
            </p:cNvPr>
            <p:cNvSpPr txBox="1"/>
            <p:nvPr/>
          </p:nvSpPr>
          <p:spPr>
            <a:xfrm>
              <a:off x="1017456" y="2963194"/>
              <a:ext cx="7663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zh-CN" altLang="en-US" sz="1200" dirty="0"/>
                <a:t>半径</a:t>
              </a:r>
              <a:r>
                <a:rPr lang="en-US" altLang="zh-CN" sz="1200" dirty="0"/>
                <a:t>35mm</a:t>
              </a:r>
              <a:endParaRPr lang="zh-CN" altLang="en-US" sz="1200" dirty="0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168CC533-C71E-4F18-9DFA-614DB227F7EB}"/>
                </a:ext>
              </a:extLst>
            </p:cNvPr>
            <p:cNvSpPr txBox="1"/>
            <p:nvPr/>
          </p:nvSpPr>
          <p:spPr>
            <a:xfrm>
              <a:off x="2419216" y="4839686"/>
              <a:ext cx="35907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zh-CN" altLang="en-US" sz="1400" dirty="0"/>
                <a:t>线圈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0C2943A6-419C-49BC-A1F3-4DD7EAFE86A0}"/>
                </a:ext>
              </a:extLst>
            </p:cNvPr>
            <p:cNvSpPr txBox="1"/>
            <p:nvPr/>
          </p:nvSpPr>
          <p:spPr>
            <a:xfrm>
              <a:off x="3276795" y="1218051"/>
              <a:ext cx="71814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zh-CN" altLang="en-US" sz="1400" dirty="0"/>
                <a:t>法拉第筒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FCF6258E-439F-49A5-B3EE-596CD3AF1F89}"/>
                </a:ext>
              </a:extLst>
            </p:cNvPr>
            <p:cNvSpPr txBox="1"/>
            <p:nvPr/>
          </p:nvSpPr>
          <p:spPr>
            <a:xfrm>
              <a:off x="4003276" y="1187429"/>
              <a:ext cx="85600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zh-CN" altLang="en-US" sz="1400" dirty="0"/>
                <a:t>半径</a:t>
              </a:r>
              <a:r>
                <a:rPr lang="en-US" altLang="zh-CN" sz="1400" dirty="0"/>
                <a:t>25mm</a:t>
              </a:r>
              <a:endParaRPr lang="zh-CN" altLang="en-US" sz="1400" dirty="0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446B4627-7EC5-42B9-AEA6-B78EB29A8C43}"/>
                </a:ext>
              </a:extLst>
            </p:cNvPr>
            <p:cNvSpPr/>
            <p:nvPr/>
          </p:nvSpPr>
          <p:spPr>
            <a:xfrm>
              <a:off x="2949614" y="1468407"/>
              <a:ext cx="1332000" cy="1368705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CA969BC4-A953-49F0-B8D9-F373E420C06D}"/>
                </a:ext>
              </a:extLst>
            </p:cNvPr>
            <p:cNvSpPr txBox="1"/>
            <p:nvPr/>
          </p:nvSpPr>
          <p:spPr>
            <a:xfrm>
              <a:off x="4341100" y="2225707"/>
              <a:ext cx="121507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zh-CN" altLang="en-US" sz="1400" dirty="0"/>
                <a:t>管道半径</a:t>
              </a:r>
              <a:r>
                <a:rPr lang="en-US" altLang="zh-CN" sz="1400" dirty="0"/>
                <a:t>37mm</a:t>
              </a:r>
              <a:endParaRPr lang="zh-CN" altLang="en-US" sz="1400" dirty="0"/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956804C3-B2C8-4254-A379-E17035C65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840" y="1641479"/>
            <a:ext cx="3730406" cy="2748170"/>
          </a:xfrm>
          <a:prstGeom prst="rect">
            <a:avLst/>
          </a:prstGeom>
        </p:spPr>
      </p:pic>
      <p:sp>
        <p:nvSpPr>
          <p:cNvPr id="39" name="矩形 38">
            <a:extLst>
              <a:ext uri="{FF2B5EF4-FFF2-40B4-BE49-F238E27FC236}">
                <a16:creationId xmlns:a16="http://schemas.microsoft.com/office/drawing/2014/main" id="{0F1F5582-9537-4D39-932D-4724257A059D}"/>
              </a:ext>
            </a:extLst>
          </p:cNvPr>
          <p:cNvSpPr/>
          <p:nvPr/>
        </p:nvSpPr>
        <p:spPr>
          <a:xfrm>
            <a:off x="3459079" y="5251207"/>
            <a:ext cx="5273842" cy="1117692"/>
          </a:xfrm>
          <a:prstGeom prst="rect">
            <a:avLst/>
          </a:prstGeom>
          <a:solidFill>
            <a:srgbClr val="C0000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1BF0D3B0-1133-4EE0-85D9-42A1AAE3D9BA}"/>
              </a:ext>
            </a:extLst>
          </p:cNvPr>
          <p:cNvSpPr txBox="1"/>
          <p:nvPr/>
        </p:nvSpPr>
        <p:spPr>
          <a:xfrm>
            <a:off x="3419626" y="5371670"/>
            <a:ext cx="5313294" cy="781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spcBef>
                <a:spcPts val="800"/>
              </a:spcBef>
              <a:buFont typeface="Wingdings" panose="05000000000000000000" pitchFamily="2" charset="2"/>
              <a:buChar char="l"/>
              <a:defRPr/>
            </a:pPr>
            <a:r>
              <a:rPr lang="zh-CN" altLang="en-US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采用蜂窝网屏蔽束流电磁干扰，屏蔽性能为</a:t>
            </a:r>
            <a:r>
              <a:rPr lang="en-US" altLang="zh-CN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-52.6dB</a:t>
            </a:r>
            <a:r>
              <a:rPr lang="zh-CN" altLang="en-US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1600" b="1" kern="1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285750" indent="-285750">
              <a:lnSpc>
                <a:spcPct val="125000"/>
              </a:lnSpc>
              <a:spcBef>
                <a:spcPts val="800"/>
              </a:spcBef>
              <a:buFont typeface="Wingdings" panose="05000000000000000000" pitchFamily="2" charset="2"/>
              <a:buChar char="l"/>
              <a:defRPr/>
            </a:pPr>
            <a:r>
              <a:rPr lang="zh-CN" altLang="en-US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采用</a:t>
            </a:r>
            <a:r>
              <a:rPr lang="en-US" altLang="zh-CN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MCP</a:t>
            </a:r>
            <a:r>
              <a:rPr lang="zh-CN" altLang="en-US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对剥离电子进行倍增，随后被法拉第筒收集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FD66A6D-BF04-48FA-9F04-AD2C18A07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570" y="2919590"/>
            <a:ext cx="2020121" cy="1370328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5A66C1A6-0A95-4163-BE7A-0344A20BC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014" y="1587944"/>
            <a:ext cx="1777842" cy="112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29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22BCC-8259-B182-6802-16378982C5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A93A0C-E2E6-4D3B-A46D-1BE2C901E7B7}" type="datetime1">
              <a:rPr lang="zh-CN" altLang="en-US" smtClean="0"/>
              <a:t>2025/5/16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C6BA1-3127-125B-D9E5-3A6535664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张彪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AA4F1-DE08-BC51-FE39-E13309466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02" name="标题 6">
            <a:extLst>
              <a:ext uri="{FF2B5EF4-FFF2-40B4-BE49-F238E27FC236}">
                <a16:creationId xmlns:a16="http://schemas.microsoft.com/office/drawing/2014/main" id="{AF52A4F2-3649-4EBB-916A-EE3F1D88830F}"/>
              </a:ext>
            </a:extLst>
          </p:cNvPr>
          <p:cNvSpPr txBox="1">
            <a:spLocks/>
          </p:cNvSpPr>
          <p:nvPr/>
        </p:nvSpPr>
        <p:spPr>
          <a:xfrm>
            <a:off x="2267430" y="0"/>
            <a:ext cx="7657140" cy="6463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样机设计</a:t>
            </a:r>
            <a:r>
              <a:rPr lang="en-US" altLang="zh-CN" sz="3200" dirty="0"/>
              <a:t>——</a:t>
            </a:r>
            <a:r>
              <a:rPr lang="zh-CN" altLang="en-US" sz="3200" dirty="0"/>
              <a:t>磁铁设计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719C4ED-68A3-4BC1-8D32-C829AA4EF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1460091"/>
            <a:ext cx="3336001" cy="318944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4AA4479-AD34-43F1-BA13-856F2868D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816" y="1460091"/>
            <a:ext cx="2876091" cy="318944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9B337C1-6943-4BB8-AA6A-4F614730FD96}"/>
              </a:ext>
            </a:extLst>
          </p:cNvPr>
          <p:cNvSpPr txBox="1"/>
          <p:nvPr/>
        </p:nvSpPr>
        <p:spPr>
          <a:xfrm>
            <a:off x="4799856" y="3710047"/>
            <a:ext cx="7181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1400" dirty="0">
                <a:solidFill>
                  <a:schemeClr val="tx2"/>
                </a:solidFill>
              </a:rPr>
              <a:t>铁芯出口</a:t>
            </a:r>
          </a:p>
        </p:txBody>
      </p:sp>
      <p:sp>
        <p:nvSpPr>
          <p:cNvPr id="194" name="文本框 193">
            <a:extLst>
              <a:ext uri="{FF2B5EF4-FFF2-40B4-BE49-F238E27FC236}">
                <a16:creationId xmlns:a16="http://schemas.microsoft.com/office/drawing/2014/main" id="{A921FC5A-380E-4FFD-A540-746DC27A60E3}"/>
              </a:ext>
            </a:extLst>
          </p:cNvPr>
          <p:cNvSpPr txBox="1"/>
          <p:nvPr/>
        </p:nvSpPr>
        <p:spPr>
          <a:xfrm>
            <a:off x="5499065" y="3930265"/>
            <a:ext cx="6011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1400" dirty="0">
                <a:solidFill>
                  <a:schemeClr val="tx2"/>
                </a:solidFill>
              </a:rPr>
              <a:t>+25mm</a:t>
            </a:r>
            <a:endParaRPr lang="zh-CN" altLang="en-US" sz="1400" dirty="0">
              <a:solidFill>
                <a:schemeClr val="tx2"/>
              </a:solidFill>
            </a:endParaRPr>
          </a:p>
        </p:txBody>
      </p:sp>
      <p:sp>
        <p:nvSpPr>
          <p:cNvPr id="196" name="文本框 195">
            <a:extLst>
              <a:ext uri="{FF2B5EF4-FFF2-40B4-BE49-F238E27FC236}">
                <a16:creationId xmlns:a16="http://schemas.microsoft.com/office/drawing/2014/main" id="{F4377193-15C8-4F0D-BEBE-B0476805B656}"/>
              </a:ext>
            </a:extLst>
          </p:cNvPr>
          <p:cNvSpPr txBox="1"/>
          <p:nvPr/>
        </p:nvSpPr>
        <p:spPr>
          <a:xfrm>
            <a:off x="6328382" y="3714821"/>
            <a:ext cx="41838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1400" dirty="0">
                <a:solidFill>
                  <a:schemeClr val="tx2"/>
                </a:solidFill>
              </a:rPr>
              <a:t>FC</a:t>
            </a:r>
            <a:r>
              <a:rPr lang="zh-CN" altLang="en-US" sz="1400" dirty="0">
                <a:solidFill>
                  <a:schemeClr val="tx2"/>
                </a:solidFill>
              </a:rPr>
              <a:t>处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5C66324-C78B-409F-9719-3382E8C94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5947" y="1460091"/>
            <a:ext cx="4246984" cy="3193045"/>
          </a:xfrm>
          <a:prstGeom prst="rect">
            <a:avLst/>
          </a:prstGeom>
        </p:spPr>
      </p:pic>
      <p:sp>
        <p:nvSpPr>
          <p:cNvPr id="198" name="文本框 197">
            <a:extLst>
              <a:ext uri="{FF2B5EF4-FFF2-40B4-BE49-F238E27FC236}">
                <a16:creationId xmlns:a16="http://schemas.microsoft.com/office/drawing/2014/main" id="{49AB6C8E-5404-47DF-897E-5AF5D114B702}"/>
              </a:ext>
            </a:extLst>
          </p:cNvPr>
          <p:cNvSpPr txBox="1"/>
          <p:nvPr/>
        </p:nvSpPr>
        <p:spPr>
          <a:xfrm>
            <a:off x="1180641" y="5614186"/>
            <a:ext cx="11162348" cy="3715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spcBef>
                <a:spcPts val="800"/>
              </a:spcBef>
              <a:buFont typeface="Wingdings" panose="05000000000000000000" pitchFamily="2" charset="2"/>
              <a:buChar char="l"/>
              <a:defRPr/>
            </a:pPr>
            <a:r>
              <a:rPr lang="zh-CN" altLang="en-US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设计磁铁对</a:t>
            </a:r>
            <a:r>
              <a:rPr lang="en-US" altLang="zh-CN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43.5keV</a:t>
            </a:r>
            <a:r>
              <a:rPr lang="zh-CN" altLang="en-US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电子偏转半径</a:t>
            </a:r>
            <a:r>
              <a:rPr lang="en-US" altLang="zh-CN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80mm</a:t>
            </a:r>
            <a:r>
              <a:rPr lang="zh-CN" altLang="en-US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，铁芯间距</a:t>
            </a:r>
            <a:r>
              <a:rPr lang="en-US" altLang="zh-CN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80mm,</a:t>
            </a:r>
            <a:r>
              <a:rPr lang="zh-CN" altLang="en-US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在标称磁铁电流</a:t>
            </a:r>
            <a:r>
              <a:rPr lang="en-US" altLang="zh-CN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4.4A</a:t>
            </a:r>
            <a:r>
              <a:rPr lang="zh-CN" altLang="en-US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下，最大磁感应强度为</a:t>
            </a:r>
            <a:r>
              <a:rPr lang="en-US" altLang="zh-CN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95Gs</a:t>
            </a:r>
            <a:r>
              <a:rPr lang="zh-CN" altLang="en-US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16459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22BCC-8259-B182-6802-16378982C5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A93A0C-E2E6-4D3B-A46D-1BE2C901E7B7}" type="datetime1">
              <a:rPr lang="zh-CN" altLang="en-US" smtClean="0"/>
              <a:t>2025/5/16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C6BA1-3127-125B-D9E5-3A6535664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张彪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AA4F1-DE08-BC51-FE39-E13309466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02" name="标题 6">
            <a:extLst>
              <a:ext uri="{FF2B5EF4-FFF2-40B4-BE49-F238E27FC236}">
                <a16:creationId xmlns:a16="http://schemas.microsoft.com/office/drawing/2014/main" id="{AF52A4F2-3649-4EBB-916A-EE3F1D88830F}"/>
              </a:ext>
            </a:extLst>
          </p:cNvPr>
          <p:cNvSpPr txBox="1">
            <a:spLocks/>
          </p:cNvSpPr>
          <p:nvPr/>
        </p:nvSpPr>
        <p:spPr>
          <a:xfrm>
            <a:off x="2267430" y="0"/>
            <a:ext cx="7657140" cy="6463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样机设计</a:t>
            </a:r>
            <a:r>
              <a:rPr lang="en-US" altLang="zh-CN" sz="3200" dirty="0"/>
              <a:t>——</a:t>
            </a:r>
            <a:r>
              <a:rPr lang="zh-CN" altLang="en-US" sz="3200" dirty="0"/>
              <a:t>定时设置</a:t>
            </a:r>
          </a:p>
        </p:txBody>
      </p: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624EE7EC-00FD-4083-84D9-23915D9BDBA0}"/>
              </a:ext>
            </a:extLst>
          </p:cNvPr>
          <p:cNvGrpSpPr/>
          <p:nvPr/>
        </p:nvGrpSpPr>
        <p:grpSpPr>
          <a:xfrm>
            <a:off x="5899013" y="889554"/>
            <a:ext cx="4314196" cy="4045429"/>
            <a:chOff x="1022771" y="925566"/>
            <a:chExt cx="5404982" cy="6135499"/>
          </a:xfrm>
        </p:grpSpPr>
        <p:cxnSp>
          <p:nvCxnSpPr>
            <p:cNvPr id="3" name="连接符: 肘形 2">
              <a:extLst>
                <a:ext uri="{FF2B5EF4-FFF2-40B4-BE49-F238E27FC236}">
                  <a16:creationId xmlns:a16="http://schemas.microsoft.com/office/drawing/2014/main" id="{4D9C12FF-7559-41C2-91AE-0C9072875B41}"/>
                </a:ext>
              </a:extLst>
            </p:cNvPr>
            <p:cNvCxnSpPr>
              <a:cxnSpLocks/>
            </p:cNvCxnSpPr>
            <p:nvPr/>
          </p:nvCxnSpPr>
          <p:spPr>
            <a:xfrm>
              <a:off x="1022772" y="925566"/>
              <a:ext cx="5404981" cy="1276391"/>
            </a:xfrm>
            <a:prstGeom prst="bentConnector3">
              <a:avLst>
                <a:gd name="adj1" fmla="val 30"/>
              </a:avLst>
            </a:prstGeom>
            <a:ln w="28575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2D15452B-E0C7-4F0D-B93E-B03B06922D07}"/>
                </a:ext>
              </a:extLst>
            </p:cNvPr>
            <p:cNvSpPr/>
            <p:nvPr/>
          </p:nvSpPr>
          <p:spPr>
            <a:xfrm>
              <a:off x="1198857" y="1481877"/>
              <a:ext cx="181710" cy="72589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9790D22E-0A6F-41C5-8F83-23B303E474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8856" y="1265853"/>
              <a:ext cx="0" cy="221991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id="{1C542688-992E-4562-8B3E-CF1A995A39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6297" y="1265853"/>
              <a:ext cx="0" cy="221991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97F43A67-39E5-4115-9EDB-7D4EDF22B5BE}"/>
                </a:ext>
              </a:extLst>
            </p:cNvPr>
            <p:cNvCxnSpPr>
              <a:cxnSpLocks/>
            </p:cNvCxnSpPr>
            <p:nvPr/>
          </p:nvCxnSpPr>
          <p:spPr>
            <a:xfrm>
              <a:off x="1198857" y="1337861"/>
              <a:ext cx="2067440" cy="0"/>
            </a:xfrm>
            <a:prstGeom prst="straightConnector1">
              <a:avLst/>
            </a:prstGeom>
            <a:ln w="3175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矩形 108">
              <a:extLst>
                <a:ext uri="{FF2B5EF4-FFF2-40B4-BE49-F238E27FC236}">
                  <a16:creationId xmlns:a16="http://schemas.microsoft.com/office/drawing/2014/main" id="{5ECB5698-FE6B-4080-A3B7-208B961F6E4C}"/>
                </a:ext>
              </a:extLst>
            </p:cNvPr>
            <p:cNvSpPr/>
            <p:nvPr/>
          </p:nvSpPr>
          <p:spPr>
            <a:xfrm>
              <a:off x="3266297" y="1481877"/>
              <a:ext cx="181710" cy="72589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矩形 109">
              <a:extLst>
                <a:ext uri="{FF2B5EF4-FFF2-40B4-BE49-F238E27FC236}">
                  <a16:creationId xmlns:a16="http://schemas.microsoft.com/office/drawing/2014/main" id="{E9788813-0099-48E7-B754-5392964B3705}"/>
                </a:ext>
              </a:extLst>
            </p:cNvPr>
            <p:cNvSpPr/>
            <p:nvPr/>
          </p:nvSpPr>
          <p:spPr>
            <a:xfrm>
              <a:off x="5333737" y="1481877"/>
              <a:ext cx="181710" cy="72589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BCC4D041-1A65-431A-8714-BB4AB70B07BB}"/>
                </a:ext>
              </a:extLst>
            </p:cNvPr>
            <p:cNvSpPr txBox="1"/>
            <p:nvPr/>
          </p:nvSpPr>
          <p:spPr>
            <a:xfrm>
              <a:off x="1959058" y="1013818"/>
              <a:ext cx="610523" cy="3267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altLang="zh-CN" sz="1400" dirty="0">
                  <a:solidFill>
                    <a:schemeClr val="tx2"/>
                  </a:solidFill>
                </a:rPr>
                <a:t>1/25 s</a:t>
              </a:r>
              <a:endParaRPr lang="zh-CN" altLang="en-US" sz="1400" dirty="0">
                <a:solidFill>
                  <a:schemeClr val="tx2"/>
                </a:solidFill>
              </a:endParaRPr>
            </a:p>
          </p:txBody>
        </p:sp>
        <p:cxnSp>
          <p:nvCxnSpPr>
            <p:cNvPr id="41" name="直接箭头连接符 40">
              <a:extLst>
                <a:ext uri="{FF2B5EF4-FFF2-40B4-BE49-F238E27FC236}">
                  <a16:creationId xmlns:a16="http://schemas.microsoft.com/office/drawing/2014/main" id="{740AF6A1-8E8D-4B9A-A338-65D4A7AB4B7D}"/>
                </a:ext>
              </a:extLst>
            </p:cNvPr>
            <p:cNvCxnSpPr>
              <a:cxnSpLocks/>
            </p:cNvCxnSpPr>
            <p:nvPr/>
          </p:nvCxnSpPr>
          <p:spPr>
            <a:xfrm>
              <a:off x="1022771" y="1778293"/>
              <a:ext cx="176085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箭头连接符 116">
              <a:extLst>
                <a:ext uri="{FF2B5EF4-FFF2-40B4-BE49-F238E27FC236}">
                  <a16:creationId xmlns:a16="http://schemas.microsoft.com/office/drawing/2014/main" id="{07F96BE7-DB0D-4ADC-B929-85A138F422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0567" y="1778293"/>
              <a:ext cx="467984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文本框 118">
              <a:extLst>
                <a:ext uri="{FF2B5EF4-FFF2-40B4-BE49-F238E27FC236}">
                  <a16:creationId xmlns:a16="http://schemas.microsoft.com/office/drawing/2014/main" id="{540B71A8-DEEF-432F-ACB0-4E9025242620}"/>
                </a:ext>
              </a:extLst>
            </p:cNvPr>
            <p:cNvSpPr txBox="1"/>
            <p:nvPr/>
          </p:nvSpPr>
          <p:spPr>
            <a:xfrm>
              <a:off x="1458015" y="1400817"/>
              <a:ext cx="678806" cy="3267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altLang="zh-CN" sz="1400" dirty="0">
                  <a:solidFill>
                    <a:schemeClr val="tx2"/>
                  </a:solidFill>
                </a:rPr>
                <a:t>750 </a:t>
              </a:r>
              <a:r>
                <a:rPr lang="en-US" altLang="zh-CN" sz="1400" dirty="0" err="1">
                  <a:solidFill>
                    <a:schemeClr val="tx2"/>
                  </a:solidFill>
                </a:rPr>
                <a:t>μs</a:t>
              </a:r>
              <a:endParaRPr lang="zh-CN" altLang="en-US" sz="1400" dirty="0">
                <a:solidFill>
                  <a:schemeClr val="tx2"/>
                </a:solidFill>
              </a:endParaRPr>
            </a:p>
          </p:txBody>
        </p:sp>
        <p:cxnSp>
          <p:nvCxnSpPr>
            <p:cNvPr id="120" name="连接符: 肘形 119">
              <a:extLst>
                <a:ext uri="{FF2B5EF4-FFF2-40B4-BE49-F238E27FC236}">
                  <a16:creationId xmlns:a16="http://schemas.microsoft.com/office/drawing/2014/main" id="{36A6D892-2783-414D-8457-ADA0AC87D4B4}"/>
                </a:ext>
              </a:extLst>
            </p:cNvPr>
            <p:cNvCxnSpPr>
              <a:cxnSpLocks/>
            </p:cNvCxnSpPr>
            <p:nvPr/>
          </p:nvCxnSpPr>
          <p:spPr>
            <a:xfrm>
              <a:off x="1022772" y="2511268"/>
              <a:ext cx="5404981" cy="1276391"/>
            </a:xfrm>
            <a:prstGeom prst="bentConnector3">
              <a:avLst>
                <a:gd name="adj1" fmla="val 30"/>
              </a:avLst>
            </a:prstGeom>
            <a:ln w="28575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134864F2-D091-407E-B8B4-B3E093D7C53E}"/>
                </a:ext>
              </a:extLst>
            </p:cNvPr>
            <p:cNvSpPr/>
            <p:nvPr/>
          </p:nvSpPr>
          <p:spPr>
            <a:xfrm>
              <a:off x="1189847" y="3066055"/>
              <a:ext cx="755747" cy="72589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id="{9E6EBFCE-70F5-49E0-B7C7-D9C58526CD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8857" y="2511268"/>
              <a:ext cx="0" cy="554787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矩形 150">
              <a:extLst>
                <a:ext uri="{FF2B5EF4-FFF2-40B4-BE49-F238E27FC236}">
                  <a16:creationId xmlns:a16="http://schemas.microsoft.com/office/drawing/2014/main" id="{6DD26A5E-A057-4F8B-837D-7BD2A3474EE1}"/>
                </a:ext>
              </a:extLst>
            </p:cNvPr>
            <p:cNvSpPr/>
            <p:nvPr/>
          </p:nvSpPr>
          <p:spPr>
            <a:xfrm>
              <a:off x="2826654" y="3066055"/>
              <a:ext cx="755747" cy="72589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矩形 151">
              <a:extLst>
                <a:ext uri="{FF2B5EF4-FFF2-40B4-BE49-F238E27FC236}">
                  <a16:creationId xmlns:a16="http://schemas.microsoft.com/office/drawing/2014/main" id="{3EEACBA4-47AC-43FA-B8B0-69CFD0390B5A}"/>
                </a:ext>
              </a:extLst>
            </p:cNvPr>
            <p:cNvSpPr/>
            <p:nvPr/>
          </p:nvSpPr>
          <p:spPr>
            <a:xfrm>
              <a:off x="4842707" y="3066055"/>
              <a:ext cx="755747" cy="72589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ED5F9C8B-5AE1-4AFD-B7DF-1D244A0C16A2}"/>
                </a:ext>
              </a:extLst>
            </p:cNvPr>
            <p:cNvSpPr/>
            <p:nvPr/>
          </p:nvSpPr>
          <p:spPr>
            <a:xfrm>
              <a:off x="4319445" y="3567408"/>
              <a:ext cx="164092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66E3CB2D-A718-4B52-9EEA-3F21F861516E}"/>
                </a:ext>
              </a:extLst>
            </p:cNvPr>
            <p:cNvSpPr/>
            <p:nvPr/>
          </p:nvSpPr>
          <p:spPr>
            <a:xfrm>
              <a:off x="4312648" y="3643123"/>
              <a:ext cx="60614" cy="293358"/>
            </a:xfrm>
            <a:custGeom>
              <a:avLst/>
              <a:gdLst>
                <a:gd name="connsiteX0" fmla="*/ 243164 w 358236"/>
                <a:gd name="connsiteY0" fmla="*/ 0 h 1473200"/>
                <a:gd name="connsiteX1" fmla="*/ 1864 w 358236"/>
                <a:gd name="connsiteY1" fmla="*/ 565150 h 1473200"/>
                <a:gd name="connsiteX2" fmla="*/ 357464 w 358236"/>
                <a:gd name="connsiteY2" fmla="*/ 1009650 h 1473200"/>
                <a:gd name="connsiteX3" fmla="*/ 78064 w 358236"/>
                <a:gd name="connsiteY3" fmla="*/ 1473200 h 147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236" h="1473200">
                  <a:moveTo>
                    <a:pt x="243164" y="0"/>
                  </a:moveTo>
                  <a:cubicBezTo>
                    <a:pt x="112989" y="198437"/>
                    <a:pt x="-17186" y="396875"/>
                    <a:pt x="1864" y="565150"/>
                  </a:cubicBezTo>
                  <a:cubicBezTo>
                    <a:pt x="20914" y="733425"/>
                    <a:pt x="344764" y="858308"/>
                    <a:pt x="357464" y="1009650"/>
                  </a:cubicBezTo>
                  <a:cubicBezTo>
                    <a:pt x="370164" y="1160992"/>
                    <a:pt x="224114" y="1317096"/>
                    <a:pt x="78064" y="1473200"/>
                  </a:cubicBezTo>
                </a:path>
              </a:pathLst>
            </a:cu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3" name="任意多边形: 形状 152">
              <a:extLst>
                <a:ext uri="{FF2B5EF4-FFF2-40B4-BE49-F238E27FC236}">
                  <a16:creationId xmlns:a16="http://schemas.microsoft.com/office/drawing/2014/main" id="{2FC95C6D-600D-47DD-A9F5-D5375E014F68}"/>
                </a:ext>
              </a:extLst>
            </p:cNvPr>
            <p:cNvSpPr/>
            <p:nvPr/>
          </p:nvSpPr>
          <p:spPr>
            <a:xfrm>
              <a:off x="4444221" y="3636204"/>
              <a:ext cx="60614" cy="293358"/>
            </a:xfrm>
            <a:custGeom>
              <a:avLst/>
              <a:gdLst>
                <a:gd name="connsiteX0" fmla="*/ 243164 w 358236"/>
                <a:gd name="connsiteY0" fmla="*/ 0 h 1473200"/>
                <a:gd name="connsiteX1" fmla="*/ 1864 w 358236"/>
                <a:gd name="connsiteY1" fmla="*/ 565150 h 1473200"/>
                <a:gd name="connsiteX2" fmla="*/ 357464 w 358236"/>
                <a:gd name="connsiteY2" fmla="*/ 1009650 h 1473200"/>
                <a:gd name="connsiteX3" fmla="*/ 78064 w 358236"/>
                <a:gd name="connsiteY3" fmla="*/ 1473200 h 147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236" h="1473200">
                  <a:moveTo>
                    <a:pt x="243164" y="0"/>
                  </a:moveTo>
                  <a:cubicBezTo>
                    <a:pt x="112989" y="198437"/>
                    <a:pt x="-17186" y="396875"/>
                    <a:pt x="1864" y="565150"/>
                  </a:cubicBezTo>
                  <a:cubicBezTo>
                    <a:pt x="20914" y="733425"/>
                    <a:pt x="344764" y="858308"/>
                    <a:pt x="357464" y="1009650"/>
                  </a:cubicBezTo>
                  <a:cubicBezTo>
                    <a:pt x="370164" y="1160992"/>
                    <a:pt x="224114" y="1317096"/>
                    <a:pt x="78064" y="1473200"/>
                  </a:cubicBezTo>
                </a:path>
              </a:pathLst>
            </a:cu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9F15EC32-BE63-4638-8CC5-D7970CB6E26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39489" y="2557865"/>
              <a:ext cx="232" cy="122501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箭头连接符 73">
              <a:extLst>
                <a:ext uri="{FF2B5EF4-FFF2-40B4-BE49-F238E27FC236}">
                  <a16:creationId xmlns:a16="http://schemas.microsoft.com/office/drawing/2014/main" id="{AD62A5BF-FD96-4C36-ADF7-9575F698F0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8857" y="2201957"/>
              <a:ext cx="2067439" cy="446242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箭头连接符 76">
              <a:extLst>
                <a:ext uri="{FF2B5EF4-FFF2-40B4-BE49-F238E27FC236}">
                  <a16:creationId xmlns:a16="http://schemas.microsoft.com/office/drawing/2014/main" id="{07A9A2A6-A1AE-42F2-B875-7294EEF3DB5A}"/>
                </a:ext>
              </a:extLst>
            </p:cNvPr>
            <p:cNvCxnSpPr>
              <a:cxnSpLocks/>
            </p:cNvCxnSpPr>
            <p:nvPr/>
          </p:nvCxnSpPr>
          <p:spPr>
            <a:xfrm>
              <a:off x="3455740" y="2201957"/>
              <a:ext cx="2683981" cy="50405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连接符 154">
              <a:extLst>
                <a:ext uri="{FF2B5EF4-FFF2-40B4-BE49-F238E27FC236}">
                  <a16:creationId xmlns:a16="http://schemas.microsoft.com/office/drawing/2014/main" id="{C30B5FB8-CE9C-482B-95DA-61C52AFF76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6654" y="2706013"/>
              <a:ext cx="0" cy="381101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箭头连接符 156">
              <a:extLst>
                <a:ext uri="{FF2B5EF4-FFF2-40B4-BE49-F238E27FC236}">
                  <a16:creationId xmlns:a16="http://schemas.microsoft.com/office/drawing/2014/main" id="{D200A864-5328-4025-B1F7-A8F9B21C4EB7}"/>
                </a:ext>
              </a:extLst>
            </p:cNvPr>
            <p:cNvCxnSpPr>
              <a:cxnSpLocks/>
            </p:cNvCxnSpPr>
            <p:nvPr/>
          </p:nvCxnSpPr>
          <p:spPr>
            <a:xfrm>
              <a:off x="1189847" y="2901921"/>
              <a:ext cx="1636807" cy="0"/>
            </a:xfrm>
            <a:prstGeom prst="straightConnector1">
              <a:avLst/>
            </a:prstGeom>
            <a:ln w="3175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文本框 158">
              <a:extLst>
                <a:ext uri="{FF2B5EF4-FFF2-40B4-BE49-F238E27FC236}">
                  <a16:creationId xmlns:a16="http://schemas.microsoft.com/office/drawing/2014/main" id="{BB42A8F6-6482-4489-B7F1-4932B29EA042}"/>
                </a:ext>
              </a:extLst>
            </p:cNvPr>
            <p:cNvSpPr txBox="1"/>
            <p:nvPr/>
          </p:nvSpPr>
          <p:spPr>
            <a:xfrm>
              <a:off x="1823528" y="2536832"/>
              <a:ext cx="429777" cy="3267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altLang="zh-CN" sz="1400" dirty="0">
                  <a:solidFill>
                    <a:schemeClr val="tx2"/>
                  </a:solidFill>
                </a:rPr>
                <a:t>1 </a:t>
              </a:r>
              <a:r>
                <a:rPr lang="en-US" altLang="zh-CN" sz="1400" dirty="0" err="1">
                  <a:solidFill>
                    <a:schemeClr val="tx2"/>
                  </a:solidFill>
                </a:rPr>
                <a:t>μs</a:t>
              </a:r>
              <a:endParaRPr lang="zh-CN" altLang="en-US" sz="1400" dirty="0">
                <a:solidFill>
                  <a:schemeClr val="tx2"/>
                </a:solidFill>
              </a:endParaRPr>
            </a:p>
          </p:txBody>
        </p:sp>
        <p:cxnSp>
          <p:nvCxnSpPr>
            <p:cNvPr id="170" name="连接符: 肘形 169">
              <a:extLst>
                <a:ext uri="{FF2B5EF4-FFF2-40B4-BE49-F238E27FC236}">
                  <a16:creationId xmlns:a16="http://schemas.microsoft.com/office/drawing/2014/main" id="{D492B4B1-6C5B-4080-9BAA-A9443E64F35D}"/>
                </a:ext>
              </a:extLst>
            </p:cNvPr>
            <p:cNvCxnSpPr>
              <a:cxnSpLocks/>
            </p:cNvCxnSpPr>
            <p:nvPr/>
          </p:nvCxnSpPr>
          <p:spPr>
            <a:xfrm>
              <a:off x="1022771" y="4091159"/>
              <a:ext cx="5404981" cy="1276391"/>
            </a:xfrm>
            <a:prstGeom prst="bentConnector3">
              <a:avLst>
                <a:gd name="adj1" fmla="val 30"/>
              </a:avLst>
            </a:prstGeom>
            <a:ln w="28575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矩形 170">
              <a:extLst>
                <a:ext uri="{FF2B5EF4-FFF2-40B4-BE49-F238E27FC236}">
                  <a16:creationId xmlns:a16="http://schemas.microsoft.com/office/drawing/2014/main" id="{858A3322-17FA-466E-B125-AA01FD9C055B}"/>
                </a:ext>
              </a:extLst>
            </p:cNvPr>
            <p:cNvSpPr/>
            <p:nvPr/>
          </p:nvSpPr>
          <p:spPr>
            <a:xfrm>
              <a:off x="1189847" y="4655932"/>
              <a:ext cx="257953" cy="72589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2" name="直接连接符 171">
              <a:extLst>
                <a:ext uri="{FF2B5EF4-FFF2-40B4-BE49-F238E27FC236}">
                  <a16:creationId xmlns:a16="http://schemas.microsoft.com/office/drawing/2014/main" id="{874E4785-4DF7-4DBA-A8B0-C4E3379656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9846" y="4152329"/>
              <a:ext cx="0" cy="554787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矩形 175">
              <a:extLst>
                <a:ext uri="{FF2B5EF4-FFF2-40B4-BE49-F238E27FC236}">
                  <a16:creationId xmlns:a16="http://schemas.microsoft.com/office/drawing/2014/main" id="{7A34F306-33B4-4152-A653-A0883A204CE6}"/>
                </a:ext>
              </a:extLst>
            </p:cNvPr>
            <p:cNvSpPr/>
            <p:nvPr/>
          </p:nvSpPr>
          <p:spPr>
            <a:xfrm>
              <a:off x="5334546" y="5147299"/>
              <a:ext cx="164092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7" name="任意多边形: 形状 176">
              <a:extLst>
                <a:ext uri="{FF2B5EF4-FFF2-40B4-BE49-F238E27FC236}">
                  <a16:creationId xmlns:a16="http://schemas.microsoft.com/office/drawing/2014/main" id="{79923E32-2155-4A0D-88BD-91F2262D9635}"/>
                </a:ext>
              </a:extLst>
            </p:cNvPr>
            <p:cNvSpPr/>
            <p:nvPr/>
          </p:nvSpPr>
          <p:spPr>
            <a:xfrm>
              <a:off x="5327749" y="5223014"/>
              <a:ext cx="60614" cy="293358"/>
            </a:xfrm>
            <a:custGeom>
              <a:avLst/>
              <a:gdLst>
                <a:gd name="connsiteX0" fmla="*/ 243164 w 358236"/>
                <a:gd name="connsiteY0" fmla="*/ 0 h 1473200"/>
                <a:gd name="connsiteX1" fmla="*/ 1864 w 358236"/>
                <a:gd name="connsiteY1" fmla="*/ 565150 h 1473200"/>
                <a:gd name="connsiteX2" fmla="*/ 357464 w 358236"/>
                <a:gd name="connsiteY2" fmla="*/ 1009650 h 1473200"/>
                <a:gd name="connsiteX3" fmla="*/ 78064 w 358236"/>
                <a:gd name="connsiteY3" fmla="*/ 1473200 h 147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236" h="1473200">
                  <a:moveTo>
                    <a:pt x="243164" y="0"/>
                  </a:moveTo>
                  <a:cubicBezTo>
                    <a:pt x="112989" y="198437"/>
                    <a:pt x="-17186" y="396875"/>
                    <a:pt x="1864" y="565150"/>
                  </a:cubicBezTo>
                  <a:cubicBezTo>
                    <a:pt x="20914" y="733425"/>
                    <a:pt x="344764" y="858308"/>
                    <a:pt x="357464" y="1009650"/>
                  </a:cubicBezTo>
                  <a:cubicBezTo>
                    <a:pt x="370164" y="1160992"/>
                    <a:pt x="224114" y="1317096"/>
                    <a:pt x="78064" y="1473200"/>
                  </a:cubicBezTo>
                </a:path>
              </a:pathLst>
            </a:cu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8" name="任意多边形: 形状 177">
              <a:extLst>
                <a:ext uri="{FF2B5EF4-FFF2-40B4-BE49-F238E27FC236}">
                  <a16:creationId xmlns:a16="http://schemas.microsoft.com/office/drawing/2014/main" id="{14FA9BAB-04E4-42FB-B6A6-3FF825B6E93B}"/>
                </a:ext>
              </a:extLst>
            </p:cNvPr>
            <p:cNvSpPr/>
            <p:nvPr/>
          </p:nvSpPr>
          <p:spPr>
            <a:xfrm>
              <a:off x="5459322" y="5216095"/>
              <a:ext cx="60614" cy="293358"/>
            </a:xfrm>
            <a:custGeom>
              <a:avLst/>
              <a:gdLst>
                <a:gd name="connsiteX0" fmla="*/ 243164 w 358236"/>
                <a:gd name="connsiteY0" fmla="*/ 0 h 1473200"/>
                <a:gd name="connsiteX1" fmla="*/ 1864 w 358236"/>
                <a:gd name="connsiteY1" fmla="*/ 565150 h 1473200"/>
                <a:gd name="connsiteX2" fmla="*/ 357464 w 358236"/>
                <a:gd name="connsiteY2" fmla="*/ 1009650 h 1473200"/>
                <a:gd name="connsiteX3" fmla="*/ 78064 w 358236"/>
                <a:gd name="connsiteY3" fmla="*/ 1473200 h 147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236" h="1473200">
                  <a:moveTo>
                    <a:pt x="243164" y="0"/>
                  </a:moveTo>
                  <a:cubicBezTo>
                    <a:pt x="112989" y="198437"/>
                    <a:pt x="-17186" y="396875"/>
                    <a:pt x="1864" y="565150"/>
                  </a:cubicBezTo>
                  <a:cubicBezTo>
                    <a:pt x="20914" y="733425"/>
                    <a:pt x="344764" y="858308"/>
                    <a:pt x="357464" y="1009650"/>
                  </a:cubicBezTo>
                  <a:cubicBezTo>
                    <a:pt x="370164" y="1160992"/>
                    <a:pt x="224114" y="1317096"/>
                    <a:pt x="78064" y="1473200"/>
                  </a:cubicBezTo>
                </a:path>
              </a:pathLst>
            </a:cu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9" name="直接连接符 178">
              <a:extLst>
                <a:ext uri="{FF2B5EF4-FFF2-40B4-BE49-F238E27FC236}">
                  <a16:creationId xmlns:a16="http://schemas.microsoft.com/office/drawing/2014/main" id="{9D4A1ADA-A829-4657-A423-C76FE586DE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39488" y="4137756"/>
              <a:ext cx="232" cy="122501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>
              <a:extLst>
                <a:ext uri="{FF2B5EF4-FFF2-40B4-BE49-F238E27FC236}">
                  <a16:creationId xmlns:a16="http://schemas.microsoft.com/office/drawing/2014/main" id="{9C5A00B4-8670-471B-94F3-99C95F13B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45741" y="4291930"/>
              <a:ext cx="0" cy="381101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箭头连接符 180">
              <a:extLst>
                <a:ext uri="{FF2B5EF4-FFF2-40B4-BE49-F238E27FC236}">
                  <a16:creationId xmlns:a16="http://schemas.microsoft.com/office/drawing/2014/main" id="{7E627ED9-5219-422C-9405-5A8EBDBA8640}"/>
                </a:ext>
              </a:extLst>
            </p:cNvPr>
            <p:cNvCxnSpPr>
              <a:cxnSpLocks/>
            </p:cNvCxnSpPr>
            <p:nvPr/>
          </p:nvCxnSpPr>
          <p:spPr>
            <a:xfrm>
              <a:off x="1189846" y="4481812"/>
              <a:ext cx="536340" cy="0"/>
            </a:xfrm>
            <a:prstGeom prst="straightConnector1">
              <a:avLst/>
            </a:prstGeom>
            <a:ln w="3175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文本框 181">
              <a:extLst>
                <a:ext uri="{FF2B5EF4-FFF2-40B4-BE49-F238E27FC236}">
                  <a16:creationId xmlns:a16="http://schemas.microsoft.com/office/drawing/2014/main" id="{9A040F7C-A7A9-48A9-B91E-82744B1970FF}"/>
                </a:ext>
              </a:extLst>
            </p:cNvPr>
            <p:cNvSpPr txBox="1"/>
            <p:nvPr/>
          </p:nvSpPr>
          <p:spPr>
            <a:xfrm>
              <a:off x="1530163" y="4128192"/>
              <a:ext cx="735038" cy="3267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altLang="zh-CN" sz="1400" dirty="0">
                  <a:solidFill>
                    <a:schemeClr val="tx2"/>
                  </a:solidFill>
                </a:rPr>
                <a:t>3.08 ns</a:t>
              </a:r>
              <a:endParaRPr lang="zh-CN" alt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183" name="矩形 182">
              <a:extLst>
                <a:ext uri="{FF2B5EF4-FFF2-40B4-BE49-F238E27FC236}">
                  <a16:creationId xmlns:a16="http://schemas.microsoft.com/office/drawing/2014/main" id="{C9907214-9636-497E-B63E-00EB1E629C64}"/>
                </a:ext>
              </a:extLst>
            </p:cNvPr>
            <p:cNvSpPr/>
            <p:nvPr/>
          </p:nvSpPr>
          <p:spPr>
            <a:xfrm>
              <a:off x="1726186" y="4655932"/>
              <a:ext cx="257953" cy="72589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4" name="矩形 183">
              <a:extLst>
                <a:ext uri="{FF2B5EF4-FFF2-40B4-BE49-F238E27FC236}">
                  <a16:creationId xmlns:a16="http://schemas.microsoft.com/office/drawing/2014/main" id="{C3C0EAE8-57B1-4E68-8E43-F68B1264B21B}"/>
                </a:ext>
              </a:extLst>
            </p:cNvPr>
            <p:cNvSpPr/>
            <p:nvPr/>
          </p:nvSpPr>
          <p:spPr>
            <a:xfrm>
              <a:off x="2262525" y="4655932"/>
              <a:ext cx="257953" cy="72589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5" name="矩形 184">
              <a:extLst>
                <a:ext uri="{FF2B5EF4-FFF2-40B4-BE49-F238E27FC236}">
                  <a16:creationId xmlns:a16="http://schemas.microsoft.com/office/drawing/2014/main" id="{DE49BAEB-3EFB-4C16-BFDD-83F0447D0504}"/>
                </a:ext>
              </a:extLst>
            </p:cNvPr>
            <p:cNvSpPr/>
            <p:nvPr/>
          </p:nvSpPr>
          <p:spPr>
            <a:xfrm>
              <a:off x="2798864" y="4655932"/>
              <a:ext cx="257953" cy="72589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6" name="矩形 185">
              <a:extLst>
                <a:ext uri="{FF2B5EF4-FFF2-40B4-BE49-F238E27FC236}">
                  <a16:creationId xmlns:a16="http://schemas.microsoft.com/office/drawing/2014/main" id="{346345D8-2494-4FA4-95A2-7033EF1F57A7}"/>
                </a:ext>
              </a:extLst>
            </p:cNvPr>
            <p:cNvSpPr/>
            <p:nvPr/>
          </p:nvSpPr>
          <p:spPr>
            <a:xfrm>
              <a:off x="3335203" y="4655932"/>
              <a:ext cx="257953" cy="72589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7" name="矩形 186">
              <a:extLst>
                <a:ext uri="{FF2B5EF4-FFF2-40B4-BE49-F238E27FC236}">
                  <a16:creationId xmlns:a16="http://schemas.microsoft.com/office/drawing/2014/main" id="{964A744F-3116-4D63-AD71-8317A05A3431}"/>
                </a:ext>
              </a:extLst>
            </p:cNvPr>
            <p:cNvSpPr/>
            <p:nvPr/>
          </p:nvSpPr>
          <p:spPr>
            <a:xfrm>
              <a:off x="3871542" y="4655932"/>
              <a:ext cx="257953" cy="72589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8" name="矩形 187">
              <a:extLst>
                <a:ext uri="{FF2B5EF4-FFF2-40B4-BE49-F238E27FC236}">
                  <a16:creationId xmlns:a16="http://schemas.microsoft.com/office/drawing/2014/main" id="{150BF48C-4B94-4C80-B95D-ACF9015E4B47}"/>
                </a:ext>
              </a:extLst>
            </p:cNvPr>
            <p:cNvSpPr/>
            <p:nvPr/>
          </p:nvSpPr>
          <p:spPr>
            <a:xfrm>
              <a:off x="4944218" y="4655932"/>
              <a:ext cx="257953" cy="72589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9" name="矩形 188">
              <a:extLst>
                <a:ext uri="{FF2B5EF4-FFF2-40B4-BE49-F238E27FC236}">
                  <a16:creationId xmlns:a16="http://schemas.microsoft.com/office/drawing/2014/main" id="{45065F9C-E41B-4FF9-9851-92C7D03DCD75}"/>
                </a:ext>
              </a:extLst>
            </p:cNvPr>
            <p:cNvSpPr/>
            <p:nvPr/>
          </p:nvSpPr>
          <p:spPr>
            <a:xfrm>
              <a:off x="5802546" y="4649319"/>
              <a:ext cx="257953" cy="72589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0" name="矩形 189">
              <a:extLst>
                <a:ext uri="{FF2B5EF4-FFF2-40B4-BE49-F238E27FC236}">
                  <a16:creationId xmlns:a16="http://schemas.microsoft.com/office/drawing/2014/main" id="{7FE3A3BF-CE6C-4BD2-8F27-5723F721BCFE}"/>
                </a:ext>
              </a:extLst>
            </p:cNvPr>
            <p:cNvSpPr/>
            <p:nvPr/>
          </p:nvSpPr>
          <p:spPr>
            <a:xfrm>
              <a:off x="4407881" y="4655932"/>
              <a:ext cx="257953" cy="72589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1" name="直接箭头连接符 190">
              <a:extLst>
                <a:ext uri="{FF2B5EF4-FFF2-40B4-BE49-F238E27FC236}">
                  <a16:creationId xmlns:a16="http://schemas.microsoft.com/office/drawing/2014/main" id="{57F7386B-DE5C-4942-A4E4-AFC1F06AF393}"/>
                </a:ext>
              </a:extLst>
            </p:cNvPr>
            <p:cNvCxnSpPr>
              <a:cxnSpLocks/>
            </p:cNvCxnSpPr>
            <p:nvPr/>
          </p:nvCxnSpPr>
          <p:spPr>
            <a:xfrm>
              <a:off x="3335524" y="4482480"/>
              <a:ext cx="536340" cy="0"/>
            </a:xfrm>
            <a:prstGeom prst="straightConnector1">
              <a:avLst/>
            </a:prstGeom>
            <a:ln w="3175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接连接符 191">
              <a:extLst>
                <a:ext uri="{FF2B5EF4-FFF2-40B4-BE49-F238E27FC236}">
                  <a16:creationId xmlns:a16="http://schemas.microsoft.com/office/drawing/2014/main" id="{4E5F99FB-402C-4908-A65D-CEC073CEA5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1864" y="4291930"/>
              <a:ext cx="0" cy="381101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文本框 192">
              <a:extLst>
                <a:ext uri="{FF2B5EF4-FFF2-40B4-BE49-F238E27FC236}">
                  <a16:creationId xmlns:a16="http://schemas.microsoft.com/office/drawing/2014/main" id="{789328D7-0B46-4198-A1DC-4A8443236E53}"/>
                </a:ext>
              </a:extLst>
            </p:cNvPr>
            <p:cNvSpPr txBox="1"/>
            <p:nvPr/>
          </p:nvSpPr>
          <p:spPr>
            <a:xfrm>
              <a:off x="3287688" y="3950111"/>
              <a:ext cx="897711" cy="3267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altLang="zh-CN" sz="1400" dirty="0">
                  <a:solidFill>
                    <a:schemeClr val="tx2"/>
                  </a:solidFill>
                </a:rPr>
                <a:t>324 MHz</a:t>
              </a:r>
              <a:endParaRPr lang="zh-CN" altLang="en-US" sz="1400" dirty="0">
                <a:solidFill>
                  <a:schemeClr val="tx2"/>
                </a:solidFill>
              </a:endParaRPr>
            </a:p>
          </p:txBody>
        </p:sp>
        <p:cxnSp>
          <p:nvCxnSpPr>
            <p:cNvPr id="195" name="直接箭头连接符 194">
              <a:extLst>
                <a:ext uri="{FF2B5EF4-FFF2-40B4-BE49-F238E27FC236}">
                  <a16:creationId xmlns:a16="http://schemas.microsoft.com/office/drawing/2014/main" id="{9F1DCD57-42BD-42DE-824E-EF47CEC183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1125" y="3800709"/>
              <a:ext cx="1607739" cy="396909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箭头连接符 200">
              <a:extLst>
                <a:ext uri="{FF2B5EF4-FFF2-40B4-BE49-F238E27FC236}">
                  <a16:creationId xmlns:a16="http://schemas.microsoft.com/office/drawing/2014/main" id="{8B2E67C6-F525-4641-847D-E2ACFFB15AF2}"/>
                </a:ext>
              </a:extLst>
            </p:cNvPr>
            <p:cNvCxnSpPr>
              <a:cxnSpLocks/>
            </p:cNvCxnSpPr>
            <p:nvPr/>
          </p:nvCxnSpPr>
          <p:spPr>
            <a:xfrm>
              <a:off x="3582401" y="3791946"/>
              <a:ext cx="2549587" cy="46348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连接符: 肘形 203">
              <a:extLst>
                <a:ext uri="{FF2B5EF4-FFF2-40B4-BE49-F238E27FC236}">
                  <a16:creationId xmlns:a16="http://schemas.microsoft.com/office/drawing/2014/main" id="{30A3395A-717B-461C-9A19-BE665A8CD491}"/>
                </a:ext>
              </a:extLst>
            </p:cNvPr>
            <p:cNvCxnSpPr>
              <a:cxnSpLocks/>
            </p:cNvCxnSpPr>
            <p:nvPr/>
          </p:nvCxnSpPr>
          <p:spPr>
            <a:xfrm>
              <a:off x="1022772" y="5628881"/>
              <a:ext cx="5404981" cy="1276391"/>
            </a:xfrm>
            <a:prstGeom prst="bentConnector3">
              <a:avLst>
                <a:gd name="adj1" fmla="val 30"/>
              </a:avLst>
            </a:prstGeom>
            <a:ln w="28575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" name="图片 101">
              <a:extLst>
                <a:ext uri="{FF2B5EF4-FFF2-40B4-BE49-F238E27FC236}">
                  <a16:creationId xmlns:a16="http://schemas.microsoft.com/office/drawing/2014/main" id="{6D0A24E5-2D5A-42A5-B4BD-CADC79563D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750" r="22702"/>
            <a:stretch/>
          </p:blipFill>
          <p:spPr>
            <a:xfrm>
              <a:off x="1465408" y="5945400"/>
              <a:ext cx="4251140" cy="1115665"/>
            </a:xfrm>
            <a:prstGeom prst="rect">
              <a:avLst/>
            </a:prstGeom>
          </p:spPr>
        </p:pic>
        <p:cxnSp>
          <p:nvCxnSpPr>
            <p:cNvPr id="207" name="直接连接符 206">
              <a:extLst>
                <a:ext uri="{FF2B5EF4-FFF2-40B4-BE49-F238E27FC236}">
                  <a16:creationId xmlns:a16="http://schemas.microsoft.com/office/drawing/2014/main" id="{094EB9B4-C5D4-4B3C-B918-5843CA6481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7608" y="6309320"/>
              <a:ext cx="0" cy="221991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>
              <a:extLst>
                <a:ext uri="{FF2B5EF4-FFF2-40B4-BE49-F238E27FC236}">
                  <a16:creationId xmlns:a16="http://schemas.microsoft.com/office/drawing/2014/main" id="{B5523254-F946-44D4-9903-0371757808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13008" y="6309320"/>
              <a:ext cx="0" cy="221991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箭头连接符 208">
              <a:extLst>
                <a:ext uri="{FF2B5EF4-FFF2-40B4-BE49-F238E27FC236}">
                  <a16:creationId xmlns:a16="http://schemas.microsoft.com/office/drawing/2014/main" id="{9ACF5F8A-1A1A-4289-B4C1-8C1778ADD277}"/>
                </a:ext>
              </a:extLst>
            </p:cNvPr>
            <p:cNvCxnSpPr>
              <a:cxnSpLocks/>
            </p:cNvCxnSpPr>
            <p:nvPr/>
          </p:nvCxnSpPr>
          <p:spPr>
            <a:xfrm>
              <a:off x="2567609" y="6381328"/>
              <a:ext cx="1915092" cy="0"/>
            </a:xfrm>
            <a:prstGeom prst="straightConnector1">
              <a:avLst/>
            </a:prstGeom>
            <a:ln w="3175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文本框 209">
              <a:extLst>
                <a:ext uri="{FF2B5EF4-FFF2-40B4-BE49-F238E27FC236}">
                  <a16:creationId xmlns:a16="http://schemas.microsoft.com/office/drawing/2014/main" id="{A5A5D844-AD70-44B0-8ED8-C7B157F330B2}"/>
                </a:ext>
              </a:extLst>
            </p:cNvPr>
            <p:cNvSpPr txBox="1"/>
            <p:nvPr/>
          </p:nvSpPr>
          <p:spPr>
            <a:xfrm>
              <a:off x="3287688" y="6392850"/>
              <a:ext cx="735038" cy="3267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altLang="zh-CN" sz="1400" dirty="0">
                  <a:solidFill>
                    <a:schemeClr val="tx2"/>
                  </a:solidFill>
                </a:rPr>
                <a:t>9.89 ns</a:t>
              </a:r>
              <a:endParaRPr lang="zh-CN" altLang="en-US" sz="1400" dirty="0">
                <a:solidFill>
                  <a:schemeClr val="tx2"/>
                </a:solidFill>
              </a:endParaRPr>
            </a:p>
          </p:txBody>
        </p:sp>
      </p:grpSp>
      <p:sp>
        <p:nvSpPr>
          <p:cNvPr id="105" name="文本框 104">
            <a:extLst>
              <a:ext uri="{FF2B5EF4-FFF2-40B4-BE49-F238E27FC236}">
                <a16:creationId xmlns:a16="http://schemas.microsoft.com/office/drawing/2014/main" id="{50C3B8C4-EC41-4E1B-9BFC-B46A72D4F846}"/>
              </a:ext>
            </a:extLst>
          </p:cNvPr>
          <p:cNvSpPr txBox="1"/>
          <p:nvPr/>
        </p:nvSpPr>
        <p:spPr>
          <a:xfrm>
            <a:off x="10454808" y="1202910"/>
            <a:ext cx="98424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1400" dirty="0">
                <a:solidFill>
                  <a:schemeClr val="tx2"/>
                </a:solidFill>
              </a:rPr>
              <a:t>CSNS </a:t>
            </a:r>
            <a:r>
              <a:rPr lang="en-US" altLang="zh-CN" sz="1400" dirty="0" err="1">
                <a:solidFill>
                  <a:schemeClr val="tx2"/>
                </a:solidFill>
              </a:rPr>
              <a:t>Linac</a:t>
            </a:r>
            <a:endParaRPr lang="en-US" altLang="zh-CN" sz="1400" dirty="0">
              <a:solidFill>
                <a:schemeClr val="tx2"/>
              </a:solidFill>
            </a:endParaRPr>
          </a:p>
          <a:p>
            <a:pPr algn="l"/>
            <a:r>
              <a:rPr lang="en-US" altLang="zh-CN" sz="1400" dirty="0">
                <a:solidFill>
                  <a:schemeClr val="tx2"/>
                </a:solidFill>
              </a:rPr>
              <a:t>Macro-</a:t>
            </a:r>
            <a:r>
              <a:rPr lang="en-US" altLang="zh-CN" sz="1400" dirty="0" err="1">
                <a:solidFill>
                  <a:schemeClr val="tx2"/>
                </a:solidFill>
              </a:rPr>
              <a:t>pluse</a:t>
            </a:r>
            <a:endParaRPr lang="zh-CN" altLang="en-US" sz="1400" dirty="0">
              <a:solidFill>
                <a:schemeClr val="tx2"/>
              </a:solidFill>
            </a:endParaRPr>
          </a:p>
        </p:txBody>
      </p:sp>
      <p:sp>
        <p:nvSpPr>
          <p:cNvPr id="211" name="文本框 210">
            <a:extLst>
              <a:ext uri="{FF2B5EF4-FFF2-40B4-BE49-F238E27FC236}">
                <a16:creationId xmlns:a16="http://schemas.microsoft.com/office/drawing/2014/main" id="{FBADCE38-1D63-4DD6-8097-3D25F2D6DBDB}"/>
              </a:ext>
            </a:extLst>
          </p:cNvPr>
          <p:cNvSpPr txBox="1"/>
          <p:nvPr/>
        </p:nvSpPr>
        <p:spPr>
          <a:xfrm>
            <a:off x="10501301" y="2292744"/>
            <a:ext cx="99386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1400" dirty="0">
                <a:solidFill>
                  <a:schemeClr val="tx2"/>
                </a:solidFill>
              </a:rPr>
              <a:t>Intermediate</a:t>
            </a:r>
          </a:p>
          <a:p>
            <a:pPr algn="l"/>
            <a:r>
              <a:rPr lang="en-US" altLang="zh-CN" sz="1400" dirty="0">
                <a:solidFill>
                  <a:schemeClr val="tx2"/>
                </a:solidFill>
              </a:rPr>
              <a:t>bunch</a:t>
            </a:r>
            <a:endParaRPr lang="zh-CN" altLang="en-US" sz="1400" dirty="0">
              <a:solidFill>
                <a:schemeClr val="tx2"/>
              </a:solidFill>
            </a:endParaRPr>
          </a:p>
        </p:txBody>
      </p:sp>
      <p:sp>
        <p:nvSpPr>
          <p:cNvPr id="212" name="文本框 211">
            <a:extLst>
              <a:ext uri="{FF2B5EF4-FFF2-40B4-BE49-F238E27FC236}">
                <a16:creationId xmlns:a16="http://schemas.microsoft.com/office/drawing/2014/main" id="{52402A35-2492-4E9D-A148-198194BE5479}"/>
              </a:ext>
            </a:extLst>
          </p:cNvPr>
          <p:cNvSpPr txBox="1"/>
          <p:nvPr/>
        </p:nvSpPr>
        <p:spPr>
          <a:xfrm>
            <a:off x="10570374" y="3508849"/>
            <a:ext cx="113116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1400" dirty="0">
                <a:solidFill>
                  <a:schemeClr val="tx2"/>
                </a:solidFill>
              </a:rPr>
              <a:t>Micro-bunch</a:t>
            </a:r>
            <a:endParaRPr lang="zh-CN" altLang="en-US" sz="1400" dirty="0">
              <a:solidFill>
                <a:schemeClr val="tx2"/>
              </a:solidFill>
            </a:endParaRPr>
          </a:p>
        </p:txBody>
      </p:sp>
      <p:sp>
        <p:nvSpPr>
          <p:cNvPr id="213" name="文本框 212">
            <a:extLst>
              <a:ext uri="{FF2B5EF4-FFF2-40B4-BE49-F238E27FC236}">
                <a16:creationId xmlns:a16="http://schemas.microsoft.com/office/drawing/2014/main" id="{F4FB8CB4-BCF2-45B8-BAD1-C5C72CF5B497}"/>
              </a:ext>
            </a:extLst>
          </p:cNvPr>
          <p:cNvSpPr txBox="1"/>
          <p:nvPr/>
        </p:nvSpPr>
        <p:spPr>
          <a:xfrm>
            <a:off x="10566516" y="4557385"/>
            <a:ext cx="103998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1400" dirty="0">
                <a:solidFill>
                  <a:schemeClr val="tx2"/>
                </a:solidFill>
              </a:rPr>
              <a:t>Laser pulse</a:t>
            </a:r>
            <a:endParaRPr lang="zh-CN" altLang="en-US" sz="1400" dirty="0">
              <a:solidFill>
                <a:schemeClr val="tx2"/>
              </a:solidFill>
            </a:endParaRPr>
          </a:p>
        </p:txBody>
      </p:sp>
      <p:cxnSp>
        <p:nvCxnSpPr>
          <p:cNvPr id="214" name="直接连接符 213">
            <a:extLst>
              <a:ext uri="{FF2B5EF4-FFF2-40B4-BE49-F238E27FC236}">
                <a16:creationId xmlns:a16="http://schemas.microsoft.com/office/drawing/2014/main" id="{7F335973-BBD2-4372-A8EB-89705C39CDAF}"/>
              </a:ext>
            </a:extLst>
          </p:cNvPr>
          <p:cNvCxnSpPr>
            <a:cxnSpLocks/>
          </p:cNvCxnSpPr>
          <p:nvPr/>
        </p:nvCxnSpPr>
        <p:spPr>
          <a:xfrm flipV="1">
            <a:off x="6460471" y="3182640"/>
            <a:ext cx="0" cy="20027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3B805A7F-9888-4FCB-B3D1-3DE1A92BEADD}"/>
              </a:ext>
            </a:extLst>
          </p:cNvPr>
          <p:cNvGrpSpPr/>
          <p:nvPr/>
        </p:nvGrpSpPr>
        <p:grpSpPr>
          <a:xfrm>
            <a:off x="435414" y="912753"/>
            <a:ext cx="4427201" cy="4321175"/>
            <a:chOff x="-120831" y="912753"/>
            <a:chExt cx="4983447" cy="4864100"/>
          </a:xfrm>
        </p:grpSpPr>
        <p:cxnSp>
          <p:nvCxnSpPr>
            <p:cNvPr id="215" name="Straight Arrow Connector 9">
              <a:extLst>
                <a:ext uri="{FF2B5EF4-FFF2-40B4-BE49-F238E27FC236}">
                  <a16:creationId xmlns:a16="http://schemas.microsoft.com/office/drawing/2014/main" id="{6EA742F8-CAAD-4076-9641-A06D8457719D}"/>
                </a:ext>
              </a:extLst>
            </p:cNvPr>
            <p:cNvCxnSpPr/>
            <p:nvPr/>
          </p:nvCxnSpPr>
          <p:spPr>
            <a:xfrm>
              <a:off x="2422629" y="1336615"/>
              <a:ext cx="0" cy="365125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10">
              <a:extLst>
                <a:ext uri="{FF2B5EF4-FFF2-40B4-BE49-F238E27FC236}">
                  <a16:creationId xmlns:a16="http://schemas.microsoft.com/office/drawing/2014/main" id="{82B75A80-A2D4-408A-A603-885EF9FCE811}"/>
                </a:ext>
              </a:extLst>
            </p:cNvPr>
            <p:cNvCxnSpPr/>
            <p:nvPr/>
          </p:nvCxnSpPr>
          <p:spPr>
            <a:xfrm>
              <a:off x="3821216" y="1342965"/>
              <a:ext cx="0" cy="350838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11">
              <a:extLst>
                <a:ext uri="{FF2B5EF4-FFF2-40B4-BE49-F238E27FC236}">
                  <a16:creationId xmlns:a16="http://schemas.microsoft.com/office/drawing/2014/main" id="{6B24BDAF-DFF0-4F08-B4BE-BD34ADC1EA21}"/>
                </a:ext>
              </a:extLst>
            </p:cNvPr>
            <p:cNvCxnSpPr/>
            <p:nvPr/>
          </p:nvCxnSpPr>
          <p:spPr>
            <a:xfrm>
              <a:off x="2428979" y="1325503"/>
              <a:ext cx="1398587" cy="0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12">
              <a:extLst>
                <a:ext uri="{FF2B5EF4-FFF2-40B4-BE49-F238E27FC236}">
                  <a16:creationId xmlns:a16="http://schemas.microsoft.com/office/drawing/2014/main" id="{D4B60B43-5FEE-4DE8-AD11-94E0EB14E0B1}"/>
                </a:ext>
              </a:extLst>
            </p:cNvPr>
            <p:cNvCxnSpPr/>
            <p:nvPr/>
          </p:nvCxnSpPr>
          <p:spPr>
            <a:xfrm>
              <a:off x="3821216" y="1693803"/>
              <a:ext cx="1001713" cy="0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13">
              <a:extLst>
                <a:ext uri="{FF2B5EF4-FFF2-40B4-BE49-F238E27FC236}">
                  <a16:creationId xmlns:a16="http://schemas.microsoft.com/office/drawing/2014/main" id="{5D17ACC4-4985-4F54-BED1-E47241EEEDA9}"/>
                </a:ext>
              </a:extLst>
            </p:cNvPr>
            <p:cNvCxnSpPr/>
            <p:nvPr/>
          </p:nvCxnSpPr>
          <p:spPr>
            <a:xfrm>
              <a:off x="1868591" y="1693803"/>
              <a:ext cx="560388" cy="0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Oval 14">
              <a:extLst>
                <a:ext uri="{FF2B5EF4-FFF2-40B4-BE49-F238E27FC236}">
                  <a16:creationId xmlns:a16="http://schemas.microsoft.com/office/drawing/2014/main" id="{E6D2D515-B61E-4C26-83D7-E9D40ED1B113}"/>
                </a:ext>
              </a:extLst>
            </p:cNvPr>
            <p:cNvSpPr/>
            <p:nvPr/>
          </p:nvSpPr>
          <p:spPr>
            <a:xfrm>
              <a:off x="2440091" y="1744603"/>
              <a:ext cx="1363663" cy="225425"/>
            </a:xfrm>
            <a:prstGeom prst="ellipse">
              <a:avLst/>
            </a:prstGeom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221" name="Straight Arrow Connector 21">
              <a:extLst>
                <a:ext uri="{FF2B5EF4-FFF2-40B4-BE49-F238E27FC236}">
                  <a16:creationId xmlns:a16="http://schemas.microsoft.com/office/drawing/2014/main" id="{84FDCB1F-F65C-410E-97E7-EA9963A741F6}"/>
                </a:ext>
              </a:extLst>
            </p:cNvPr>
            <p:cNvCxnSpPr/>
            <p:nvPr/>
          </p:nvCxnSpPr>
          <p:spPr>
            <a:xfrm>
              <a:off x="1868591" y="2660590"/>
              <a:ext cx="371475" cy="0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Arrow Connector 23">
              <a:extLst>
                <a:ext uri="{FF2B5EF4-FFF2-40B4-BE49-F238E27FC236}">
                  <a16:creationId xmlns:a16="http://schemas.microsoft.com/office/drawing/2014/main" id="{344C4E19-6B60-4B83-99EE-7F4884FE0A13}"/>
                </a:ext>
              </a:extLst>
            </p:cNvPr>
            <p:cNvCxnSpPr/>
            <p:nvPr/>
          </p:nvCxnSpPr>
          <p:spPr>
            <a:xfrm>
              <a:off x="2233716" y="2292290"/>
              <a:ext cx="0" cy="365125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Oval 35">
              <a:extLst>
                <a:ext uri="{FF2B5EF4-FFF2-40B4-BE49-F238E27FC236}">
                  <a16:creationId xmlns:a16="http://schemas.microsoft.com/office/drawing/2014/main" id="{665340A4-B8C8-4728-9CA1-64B9A10C0D54}"/>
                </a:ext>
              </a:extLst>
            </p:cNvPr>
            <p:cNvSpPr/>
            <p:nvPr/>
          </p:nvSpPr>
          <p:spPr>
            <a:xfrm>
              <a:off x="3262416" y="2774890"/>
              <a:ext cx="206375" cy="88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4" name="Rectangle 36">
              <a:extLst>
                <a:ext uri="{FF2B5EF4-FFF2-40B4-BE49-F238E27FC236}">
                  <a16:creationId xmlns:a16="http://schemas.microsoft.com/office/drawing/2014/main" id="{1ADE0A9D-2B37-4F79-9FFC-89846AE8F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931" y="1396940"/>
              <a:ext cx="1366837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RF ion source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@500us/25Hz</a:t>
              </a:r>
            </a:p>
          </p:txBody>
        </p:sp>
        <p:sp>
          <p:nvSpPr>
            <p:cNvPr id="225" name="Rectangle 37">
              <a:extLst>
                <a:ext uri="{FF2B5EF4-FFF2-40B4-BE49-F238E27FC236}">
                  <a16:creationId xmlns:a16="http://schemas.microsoft.com/office/drawing/2014/main" id="{8D82AD77-7CC8-4147-BB94-D218FC04D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65" y="2406590"/>
              <a:ext cx="1560512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chopper@1MHz</a:t>
              </a:r>
              <a:endPara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6" name="Rectangle 38">
              <a:extLst>
                <a:ext uri="{FF2B5EF4-FFF2-40B4-BE49-F238E27FC236}">
                  <a16:creationId xmlns:a16="http://schemas.microsoft.com/office/drawing/2014/main" id="{FD14E52A-3EBB-4C89-A385-72762B4FF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0831" y="3949032"/>
              <a:ext cx="176371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81MHz@324MHZ</a:t>
              </a:r>
              <a:endParaRPr lang="zh-CN" altLang="en-US" sz="16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7" name="Rectangle 39">
              <a:extLst>
                <a:ext uri="{FF2B5EF4-FFF2-40B4-BE49-F238E27FC236}">
                  <a16:creationId xmlns:a16="http://schemas.microsoft.com/office/drawing/2014/main" id="{7D295508-68BD-4E4D-BE85-1DAD5E4E3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820" y="3278128"/>
              <a:ext cx="1500187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RFQ@324MHz</a:t>
              </a:r>
              <a:endPara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28" name="Straight Connector 42">
              <a:extLst>
                <a:ext uri="{FF2B5EF4-FFF2-40B4-BE49-F238E27FC236}">
                  <a16:creationId xmlns:a16="http://schemas.microsoft.com/office/drawing/2014/main" id="{1A20B38F-215C-4755-AD39-C69BC243D1A3}"/>
                </a:ext>
              </a:extLst>
            </p:cNvPr>
            <p:cNvCxnSpPr/>
            <p:nvPr/>
          </p:nvCxnSpPr>
          <p:spPr>
            <a:xfrm>
              <a:off x="1857479" y="1342965"/>
              <a:ext cx="0" cy="4433888"/>
            </a:xfrm>
            <a:prstGeom prst="line">
              <a:avLst/>
            </a:prstGeom>
            <a:ln w="952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48">
              <a:extLst>
                <a:ext uri="{FF2B5EF4-FFF2-40B4-BE49-F238E27FC236}">
                  <a16:creationId xmlns:a16="http://schemas.microsoft.com/office/drawing/2014/main" id="{FA328F62-D464-41FC-96DF-08632E2798E4}"/>
                </a:ext>
              </a:extLst>
            </p:cNvPr>
            <p:cNvCxnSpPr/>
            <p:nvPr/>
          </p:nvCxnSpPr>
          <p:spPr>
            <a:xfrm>
              <a:off x="2421041" y="1228665"/>
              <a:ext cx="1406525" cy="0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Rectangle 49">
              <a:extLst>
                <a:ext uri="{FF2B5EF4-FFF2-40B4-BE49-F238E27FC236}">
                  <a16:creationId xmlns:a16="http://schemas.microsoft.com/office/drawing/2014/main" id="{15541D56-489A-4FBF-8E6E-E59F73C40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8541" y="912753"/>
              <a:ext cx="68262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550μs</a:t>
              </a:r>
            </a:p>
          </p:txBody>
        </p:sp>
        <p:sp>
          <p:nvSpPr>
            <p:cNvPr id="231" name="Rectangle 50">
              <a:extLst>
                <a:ext uri="{FF2B5EF4-FFF2-40B4-BE49-F238E27FC236}">
                  <a16:creationId xmlns:a16="http://schemas.microsoft.com/office/drawing/2014/main" id="{5A744B1C-AD69-4222-B1DF-7925D5B57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1579" y="1084203"/>
              <a:ext cx="4127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T0</a:t>
              </a:r>
            </a:p>
          </p:txBody>
        </p:sp>
        <p:cxnSp>
          <p:nvCxnSpPr>
            <p:cNvPr id="232" name="Straight Arrow Connector 54">
              <a:extLst>
                <a:ext uri="{FF2B5EF4-FFF2-40B4-BE49-F238E27FC236}">
                  <a16:creationId xmlns:a16="http://schemas.microsoft.com/office/drawing/2014/main" id="{07D2688A-66A8-4B00-935D-08DCBC8C7E2A}"/>
                </a:ext>
              </a:extLst>
            </p:cNvPr>
            <p:cNvCxnSpPr/>
            <p:nvPr/>
          </p:nvCxnSpPr>
          <p:spPr>
            <a:xfrm>
              <a:off x="2233716" y="2297053"/>
              <a:ext cx="206375" cy="0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Arrow Connector 55">
              <a:extLst>
                <a:ext uri="{FF2B5EF4-FFF2-40B4-BE49-F238E27FC236}">
                  <a16:creationId xmlns:a16="http://schemas.microsoft.com/office/drawing/2014/main" id="{AC17718A-1434-4AE0-89AD-9209A367C7B7}"/>
                </a:ext>
              </a:extLst>
            </p:cNvPr>
            <p:cNvCxnSpPr/>
            <p:nvPr/>
          </p:nvCxnSpPr>
          <p:spPr>
            <a:xfrm>
              <a:off x="2440091" y="2297053"/>
              <a:ext cx="0" cy="366712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Arrow Connector 56">
              <a:extLst>
                <a:ext uri="{FF2B5EF4-FFF2-40B4-BE49-F238E27FC236}">
                  <a16:creationId xmlns:a16="http://schemas.microsoft.com/office/drawing/2014/main" id="{641989F3-F79B-4664-9981-7CD361A3F359}"/>
                </a:ext>
              </a:extLst>
            </p:cNvPr>
            <p:cNvCxnSpPr/>
            <p:nvPr/>
          </p:nvCxnSpPr>
          <p:spPr>
            <a:xfrm>
              <a:off x="2443266" y="2660590"/>
              <a:ext cx="206375" cy="0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Arrow Connector 57">
              <a:extLst>
                <a:ext uri="{FF2B5EF4-FFF2-40B4-BE49-F238E27FC236}">
                  <a16:creationId xmlns:a16="http://schemas.microsoft.com/office/drawing/2014/main" id="{45D7084B-0127-445A-B974-5F1D439D0E7C}"/>
                </a:ext>
              </a:extLst>
            </p:cNvPr>
            <p:cNvCxnSpPr/>
            <p:nvPr/>
          </p:nvCxnSpPr>
          <p:spPr>
            <a:xfrm>
              <a:off x="2643291" y="2292290"/>
              <a:ext cx="0" cy="365125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58">
              <a:extLst>
                <a:ext uri="{FF2B5EF4-FFF2-40B4-BE49-F238E27FC236}">
                  <a16:creationId xmlns:a16="http://schemas.microsoft.com/office/drawing/2014/main" id="{14A35458-BF3B-4253-8A1F-A1FF75A6558E}"/>
                </a:ext>
              </a:extLst>
            </p:cNvPr>
            <p:cNvCxnSpPr/>
            <p:nvPr/>
          </p:nvCxnSpPr>
          <p:spPr>
            <a:xfrm>
              <a:off x="2643291" y="2297053"/>
              <a:ext cx="206375" cy="0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59">
              <a:extLst>
                <a:ext uri="{FF2B5EF4-FFF2-40B4-BE49-F238E27FC236}">
                  <a16:creationId xmlns:a16="http://schemas.microsoft.com/office/drawing/2014/main" id="{53D3F431-F892-4312-9764-88D1A9A09735}"/>
                </a:ext>
              </a:extLst>
            </p:cNvPr>
            <p:cNvCxnSpPr/>
            <p:nvPr/>
          </p:nvCxnSpPr>
          <p:spPr>
            <a:xfrm>
              <a:off x="2849666" y="2297053"/>
              <a:ext cx="0" cy="366712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60">
              <a:extLst>
                <a:ext uri="{FF2B5EF4-FFF2-40B4-BE49-F238E27FC236}">
                  <a16:creationId xmlns:a16="http://schemas.microsoft.com/office/drawing/2014/main" id="{EA6283B1-2991-4432-AB3C-3AEE5B1253C0}"/>
                </a:ext>
              </a:extLst>
            </p:cNvPr>
            <p:cNvCxnSpPr/>
            <p:nvPr/>
          </p:nvCxnSpPr>
          <p:spPr>
            <a:xfrm>
              <a:off x="2859191" y="2663765"/>
              <a:ext cx="206375" cy="0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61">
              <a:extLst>
                <a:ext uri="{FF2B5EF4-FFF2-40B4-BE49-F238E27FC236}">
                  <a16:creationId xmlns:a16="http://schemas.microsoft.com/office/drawing/2014/main" id="{0D15F8F5-1F63-44B7-949E-054F522CB998}"/>
                </a:ext>
              </a:extLst>
            </p:cNvPr>
            <p:cNvCxnSpPr/>
            <p:nvPr/>
          </p:nvCxnSpPr>
          <p:spPr>
            <a:xfrm>
              <a:off x="3059216" y="2295465"/>
              <a:ext cx="0" cy="365125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Arrow Connector 62">
              <a:extLst>
                <a:ext uri="{FF2B5EF4-FFF2-40B4-BE49-F238E27FC236}">
                  <a16:creationId xmlns:a16="http://schemas.microsoft.com/office/drawing/2014/main" id="{0748ABD3-AFB6-4F87-9E45-26EF29AE7632}"/>
                </a:ext>
              </a:extLst>
            </p:cNvPr>
            <p:cNvCxnSpPr/>
            <p:nvPr/>
          </p:nvCxnSpPr>
          <p:spPr>
            <a:xfrm>
              <a:off x="3059216" y="2300228"/>
              <a:ext cx="204788" cy="0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Arrow Connector 63">
              <a:extLst>
                <a:ext uri="{FF2B5EF4-FFF2-40B4-BE49-F238E27FC236}">
                  <a16:creationId xmlns:a16="http://schemas.microsoft.com/office/drawing/2014/main" id="{B7DA8993-99E5-4670-B133-B95C300D6C0D}"/>
                </a:ext>
              </a:extLst>
            </p:cNvPr>
            <p:cNvCxnSpPr/>
            <p:nvPr/>
          </p:nvCxnSpPr>
          <p:spPr>
            <a:xfrm>
              <a:off x="3264004" y="2300228"/>
              <a:ext cx="0" cy="366712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Arrow Connector 64">
              <a:extLst>
                <a:ext uri="{FF2B5EF4-FFF2-40B4-BE49-F238E27FC236}">
                  <a16:creationId xmlns:a16="http://schemas.microsoft.com/office/drawing/2014/main" id="{578D6DB7-E445-4393-AC4E-4EB69AA2B927}"/>
                </a:ext>
              </a:extLst>
            </p:cNvPr>
            <p:cNvCxnSpPr/>
            <p:nvPr/>
          </p:nvCxnSpPr>
          <p:spPr>
            <a:xfrm>
              <a:off x="3262416" y="2674878"/>
              <a:ext cx="204788" cy="0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Arrow Connector 65">
              <a:extLst>
                <a:ext uri="{FF2B5EF4-FFF2-40B4-BE49-F238E27FC236}">
                  <a16:creationId xmlns:a16="http://schemas.microsoft.com/office/drawing/2014/main" id="{B5E27FA1-3297-4B59-AA8E-923729E83C0F}"/>
                </a:ext>
              </a:extLst>
            </p:cNvPr>
            <p:cNvCxnSpPr/>
            <p:nvPr/>
          </p:nvCxnSpPr>
          <p:spPr>
            <a:xfrm>
              <a:off x="3460854" y="2306578"/>
              <a:ext cx="0" cy="365125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66">
              <a:extLst>
                <a:ext uri="{FF2B5EF4-FFF2-40B4-BE49-F238E27FC236}">
                  <a16:creationId xmlns:a16="http://schemas.microsoft.com/office/drawing/2014/main" id="{9119F32C-0022-47E4-A128-F30F2A61A279}"/>
                </a:ext>
              </a:extLst>
            </p:cNvPr>
            <p:cNvCxnSpPr/>
            <p:nvPr/>
          </p:nvCxnSpPr>
          <p:spPr>
            <a:xfrm>
              <a:off x="3460854" y="2312928"/>
              <a:ext cx="206375" cy="0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67">
              <a:extLst>
                <a:ext uri="{FF2B5EF4-FFF2-40B4-BE49-F238E27FC236}">
                  <a16:creationId xmlns:a16="http://schemas.microsoft.com/office/drawing/2014/main" id="{34DB15C8-71B3-4216-AB1D-D0DA2D5E1690}"/>
                </a:ext>
              </a:extLst>
            </p:cNvPr>
            <p:cNvCxnSpPr/>
            <p:nvPr/>
          </p:nvCxnSpPr>
          <p:spPr>
            <a:xfrm>
              <a:off x="3667229" y="2312928"/>
              <a:ext cx="0" cy="365125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68">
              <a:extLst>
                <a:ext uri="{FF2B5EF4-FFF2-40B4-BE49-F238E27FC236}">
                  <a16:creationId xmlns:a16="http://schemas.microsoft.com/office/drawing/2014/main" id="{AD900BDB-43D7-42F5-82CD-59E0B7788DFA}"/>
                </a:ext>
              </a:extLst>
            </p:cNvPr>
            <p:cNvCxnSpPr/>
            <p:nvPr/>
          </p:nvCxnSpPr>
          <p:spPr>
            <a:xfrm>
              <a:off x="3675166" y="2674878"/>
              <a:ext cx="204788" cy="0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Arrow Connector 69">
              <a:extLst>
                <a:ext uri="{FF2B5EF4-FFF2-40B4-BE49-F238E27FC236}">
                  <a16:creationId xmlns:a16="http://schemas.microsoft.com/office/drawing/2014/main" id="{E7B74EBB-133C-49F8-8ED5-CDE71A7D57D6}"/>
                </a:ext>
              </a:extLst>
            </p:cNvPr>
            <p:cNvCxnSpPr/>
            <p:nvPr/>
          </p:nvCxnSpPr>
          <p:spPr>
            <a:xfrm>
              <a:off x="3873604" y="2306578"/>
              <a:ext cx="0" cy="365125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Arrow Connector 70">
              <a:extLst>
                <a:ext uri="{FF2B5EF4-FFF2-40B4-BE49-F238E27FC236}">
                  <a16:creationId xmlns:a16="http://schemas.microsoft.com/office/drawing/2014/main" id="{2329C9BA-AEE2-48D4-8CB7-6778DDA83279}"/>
                </a:ext>
              </a:extLst>
            </p:cNvPr>
            <p:cNvCxnSpPr/>
            <p:nvPr/>
          </p:nvCxnSpPr>
          <p:spPr>
            <a:xfrm>
              <a:off x="3873604" y="2312928"/>
              <a:ext cx="206375" cy="0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Arrow Connector 71">
              <a:extLst>
                <a:ext uri="{FF2B5EF4-FFF2-40B4-BE49-F238E27FC236}">
                  <a16:creationId xmlns:a16="http://schemas.microsoft.com/office/drawing/2014/main" id="{16FF9DB7-9EF7-4FA8-A319-1E38B8450AF2}"/>
                </a:ext>
              </a:extLst>
            </p:cNvPr>
            <p:cNvCxnSpPr/>
            <p:nvPr/>
          </p:nvCxnSpPr>
          <p:spPr>
            <a:xfrm>
              <a:off x="4079979" y="2312928"/>
              <a:ext cx="0" cy="365125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Arrow Connector 72">
              <a:extLst>
                <a:ext uri="{FF2B5EF4-FFF2-40B4-BE49-F238E27FC236}">
                  <a16:creationId xmlns:a16="http://schemas.microsoft.com/office/drawing/2014/main" id="{24909BE4-F7F5-44AB-9CD1-3F082C994A61}"/>
                </a:ext>
              </a:extLst>
            </p:cNvPr>
            <p:cNvCxnSpPr/>
            <p:nvPr/>
          </p:nvCxnSpPr>
          <p:spPr>
            <a:xfrm flipV="1">
              <a:off x="4079979" y="2668528"/>
              <a:ext cx="706437" cy="3175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Oval 224">
              <a:extLst>
                <a:ext uri="{FF2B5EF4-FFF2-40B4-BE49-F238E27FC236}">
                  <a16:creationId xmlns:a16="http://schemas.microsoft.com/office/drawing/2014/main" id="{3226C422-F5E9-44E2-936F-C02A0BAC348F}"/>
                </a:ext>
              </a:extLst>
            </p:cNvPr>
            <p:cNvSpPr/>
            <p:nvPr/>
          </p:nvSpPr>
          <p:spPr>
            <a:xfrm>
              <a:off x="2849666" y="2774890"/>
              <a:ext cx="204788" cy="88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2" name="Oval 225">
              <a:extLst>
                <a:ext uri="{FF2B5EF4-FFF2-40B4-BE49-F238E27FC236}">
                  <a16:creationId xmlns:a16="http://schemas.microsoft.com/office/drawing/2014/main" id="{A9AFC7AE-B544-45D9-9907-5FADC45102B3}"/>
                </a:ext>
              </a:extLst>
            </p:cNvPr>
            <p:cNvSpPr/>
            <p:nvPr/>
          </p:nvSpPr>
          <p:spPr>
            <a:xfrm>
              <a:off x="2428979" y="2774890"/>
              <a:ext cx="206375" cy="88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3" name="Oval 226">
              <a:extLst>
                <a:ext uri="{FF2B5EF4-FFF2-40B4-BE49-F238E27FC236}">
                  <a16:creationId xmlns:a16="http://schemas.microsoft.com/office/drawing/2014/main" id="{71B5171F-E934-4B6C-8752-F53100D3C611}"/>
                </a:ext>
              </a:extLst>
            </p:cNvPr>
            <p:cNvSpPr/>
            <p:nvPr/>
          </p:nvSpPr>
          <p:spPr>
            <a:xfrm>
              <a:off x="3662466" y="2774890"/>
              <a:ext cx="204788" cy="88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4" name="Oval 227">
              <a:extLst>
                <a:ext uri="{FF2B5EF4-FFF2-40B4-BE49-F238E27FC236}">
                  <a16:creationId xmlns:a16="http://schemas.microsoft.com/office/drawing/2014/main" id="{5ECB629A-2F4E-4F3C-ACD3-269EC0BA59FA}"/>
                </a:ext>
              </a:extLst>
            </p:cNvPr>
            <p:cNvSpPr/>
            <p:nvPr/>
          </p:nvSpPr>
          <p:spPr>
            <a:xfrm>
              <a:off x="3319566" y="3760728"/>
              <a:ext cx="46038" cy="88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5" name="Oval 228">
              <a:extLst>
                <a:ext uri="{FF2B5EF4-FFF2-40B4-BE49-F238E27FC236}">
                  <a16:creationId xmlns:a16="http://schemas.microsoft.com/office/drawing/2014/main" id="{F7880943-C452-4231-BD80-C45B1DDE89EC}"/>
                </a:ext>
              </a:extLst>
            </p:cNvPr>
            <p:cNvSpPr/>
            <p:nvPr/>
          </p:nvSpPr>
          <p:spPr>
            <a:xfrm>
              <a:off x="3457679" y="3760728"/>
              <a:ext cx="46037" cy="88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256" name="Straight Connector 229">
              <a:extLst>
                <a:ext uri="{FF2B5EF4-FFF2-40B4-BE49-F238E27FC236}">
                  <a16:creationId xmlns:a16="http://schemas.microsoft.com/office/drawing/2014/main" id="{66432063-296D-4FAF-829B-679ADAC8C2D5}"/>
                </a:ext>
              </a:extLst>
            </p:cNvPr>
            <p:cNvCxnSpPr/>
            <p:nvPr/>
          </p:nvCxnSpPr>
          <p:spPr>
            <a:xfrm>
              <a:off x="3343379" y="3401953"/>
              <a:ext cx="0" cy="358775"/>
            </a:xfrm>
            <a:prstGeom prst="line">
              <a:avLst/>
            </a:prstGeom>
            <a:ln w="952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32">
              <a:extLst>
                <a:ext uri="{FF2B5EF4-FFF2-40B4-BE49-F238E27FC236}">
                  <a16:creationId xmlns:a16="http://schemas.microsoft.com/office/drawing/2014/main" id="{26EADA37-D20A-4548-AB1D-518720A31C8E}"/>
                </a:ext>
              </a:extLst>
            </p:cNvPr>
            <p:cNvCxnSpPr/>
            <p:nvPr/>
          </p:nvCxnSpPr>
          <p:spPr>
            <a:xfrm>
              <a:off x="3481491" y="3400365"/>
              <a:ext cx="0" cy="360363"/>
            </a:xfrm>
            <a:prstGeom prst="line">
              <a:avLst/>
            </a:prstGeom>
            <a:ln w="952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8" name="Oval 233">
              <a:extLst>
                <a:ext uri="{FF2B5EF4-FFF2-40B4-BE49-F238E27FC236}">
                  <a16:creationId xmlns:a16="http://schemas.microsoft.com/office/drawing/2014/main" id="{336E5F19-3222-4667-828F-3336CB5D132E}"/>
                </a:ext>
              </a:extLst>
            </p:cNvPr>
            <p:cNvSpPr/>
            <p:nvPr/>
          </p:nvSpPr>
          <p:spPr>
            <a:xfrm>
              <a:off x="3183041" y="3760728"/>
              <a:ext cx="44450" cy="88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259" name="Straight Connector 234">
              <a:extLst>
                <a:ext uri="{FF2B5EF4-FFF2-40B4-BE49-F238E27FC236}">
                  <a16:creationId xmlns:a16="http://schemas.microsoft.com/office/drawing/2014/main" id="{5B9CC8BB-8766-4817-B6AB-254106F885C4}"/>
                </a:ext>
              </a:extLst>
            </p:cNvPr>
            <p:cNvCxnSpPr/>
            <p:nvPr/>
          </p:nvCxnSpPr>
          <p:spPr>
            <a:xfrm>
              <a:off x="3205266" y="3400365"/>
              <a:ext cx="0" cy="360363"/>
            </a:xfrm>
            <a:prstGeom prst="line">
              <a:avLst/>
            </a:prstGeom>
            <a:ln w="952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Arrow Connector 239">
              <a:extLst>
                <a:ext uri="{FF2B5EF4-FFF2-40B4-BE49-F238E27FC236}">
                  <a16:creationId xmlns:a16="http://schemas.microsoft.com/office/drawing/2014/main" id="{5580F58C-009B-4EF7-92C2-64737497CC65}"/>
                </a:ext>
              </a:extLst>
            </p:cNvPr>
            <p:cNvCxnSpPr/>
            <p:nvPr/>
          </p:nvCxnSpPr>
          <p:spPr>
            <a:xfrm>
              <a:off x="3216379" y="5222815"/>
              <a:ext cx="0" cy="365125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Arrow Connector 240">
              <a:extLst>
                <a:ext uri="{FF2B5EF4-FFF2-40B4-BE49-F238E27FC236}">
                  <a16:creationId xmlns:a16="http://schemas.microsoft.com/office/drawing/2014/main" id="{184A1852-717F-4ED1-BD01-5C5A4A43C9B4}"/>
                </a:ext>
              </a:extLst>
            </p:cNvPr>
            <p:cNvCxnSpPr/>
            <p:nvPr/>
          </p:nvCxnSpPr>
          <p:spPr>
            <a:xfrm>
              <a:off x="3830741" y="5222815"/>
              <a:ext cx="0" cy="349250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Arrow Connector 242">
              <a:extLst>
                <a:ext uri="{FF2B5EF4-FFF2-40B4-BE49-F238E27FC236}">
                  <a16:creationId xmlns:a16="http://schemas.microsoft.com/office/drawing/2014/main" id="{32F92203-4FA9-46B6-8F89-D62592DA9A0B}"/>
                </a:ext>
              </a:extLst>
            </p:cNvPr>
            <p:cNvCxnSpPr/>
            <p:nvPr/>
          </p:nvCxnSpPr>
          <p:spPr>
            <a:xfrm>
              <a:off x="3824391" y="5572065"/>
              <a:ext cx="1038225" cy="0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Arrow Connector 243">
              <a:extLst>
                <a:ext uri="{FF2B5EF4-FFF2-40B4-BE49-F238E27FC236}">
                  <a16:creationId xmlns:a16="http://schemas.microsoft.com/office/drawing/2014/main" id="{FF930C75-54D9-4C6E-83DF-38865A6D197A}"/>
                </a:ext>
              </a:extLst>
            </p:cNvPr>
            <p:cNvCxnSpPr/>
            <p:nvPr/>
          </p:nvCxnSpPr>
          <p:spPr>
            <a:xfrm>
              <a:off x="1876529" y="5587940"/>
              <a:ext cx="1339850" cy="0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Rectangle 244">
              <a:extLst>
                <a:ext uri="{FF2B5EF4-FFF2-40B4-BE49-F238E27FC236}">
                  <a16:creationId xmlns:a16="http://schemas.microsoft.com/office/drawing/2014/main" id="{CA8E9C4A-0798-46F3-80EC-1F96A0A06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0" y="5337115"/>
              <a:ext cx="16525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trigger@324MHz</a:t>
              </a:r>
              <a:endPara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65" name="Freeform 97">
              <a:extLst>
                <a:ext uri="{FF2B5EF4-FFF2-40B4-BE49-F238E27FC236}">
                  <a16:creationId xmlns:a16="http://schemas.microsoft.com/office/drawing/2014/main" id="{BCD6F036-5D19-449D-A1F2-5B645AF80FFD}"/>
                </a:ext>
              </a:extLst>
            </p:cNvPr>
            <p:cNvSpPr/>
            <p:nvPr/>
          </p:nvSpPr>
          <p:spPr>
            <a:xfrm>
              <a:off x="2549629" y="3219390"/>
              <a:ext cx="133350" cy="361950"/>
            </a:xfrm>
            <a:custGeom>
              <a:avLst/>
              <a:gdLst>
                <a:gd name="connsiteX0" fmla="*/ 0 w 293046"/>
                <a:gd name="connsiteY0" fmla="*/ 65531 h 148929"/>
                <a:gd name="connsiteX1" fmla="*/ 68505 w 293046"/>
                <a:gd name="connsiteY1" fmla="*/ 4 h 148929"/>
                <a:gd name="connsiteX2" fmla="*/ 131054 w 293046"/>
                <a:gd name="connsiteY2" fmla="*/ 62552 h 148929"/>
                <a:gd name="connsiteX3" fmla="*/ 202538 w 293046"/>
                <a:gd name="connsiteY3" fmla="*/ 148929 h 148929"/>
                <a:gd name="connsiteX4" fmla="*/ 285936 w 293046"/>
                <a:gd name="connsiteY4" fmla="*/ 62552 h 148929"/>
                <a:gd name="connsiteX5" fmla="*/ 282957 w 293046"/>
                <a:gd name="connsiteY5" fmla="*/ 68509 h 14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046" h="148929">
                  <a:moveTo>
                    <a:pt x="0" y="65531"/>
                  </a:moveTo>
                  <a:cubicBezTo>
                    <a:pt x="23331" y="33016"/>
                    <a:pt x="46663" y="501"/>
                    <a:pt x="68505" y="4"/>
                  </a:cubicBezTo>
                  <a:cubicBezTo>
                    <a:pt x="90347" y="-493"/>
                    <a:pt x="108715" y="37731"/>
                    <a:pt x="131054" y="62552"/>
                  </a:cubicBezTo>
                  <a:cubicBezTo>
                    <a:pt x="153393" y="87373"/>
                    <a:pt x="176724" y="148929"/>
                    <a:pt x="202538" y="148929"/>
                  </a:cubicBezTo>
                  <a:cubicBezTo>
                    <a:pt x="228352" y="148929"/>
                    <a:pt x="272533" y="75955"/>
                    <a:pt x="285936" y="62552"/>
                  </a:cubicBezTo>
                  <a:cubicBezTo>
                    <a:pt x="299339" y="49149"/>
                    <a:pt x="291148" y="58829"/>
                    <a:pt x="282957" y="68509"/>
                  </a:cubicBezTo>
                </a:path>
              </a:pathLst>
            </a:cu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6" name="Freeform 98">
              <a:extLst>
                <a:ext uri="{FF2B5EF4-FFF2-40B4-BE49-F238E27FC236}">
                  <a16:creationId xmlns:a16="http://schemas.microsoft.com/office/drawing/2014/main" id="{72850244-1783-42B9-929A-EAC3FD98D5C3}"/>
                </a:ext>
              </a:extLst>
            </p:cNvPr>
            <p:cNvSpPr/>
            <p:nvPr/>
          </p:nvSpPr>
          <p:spPr>
            <a:xfrm>
              <a:off x="2682979" y="3219390"/>
              <a:ext cx="133350" cy="361950"/>
            </a:xfrm>
            <a:custGeom>
              <a:avLst/>
              <a:gdLst>
                <a:gd name="connsiteX0" fmla="*/ 0 w 293046"/>
                <a:gd name="connsiteY0" fmla="*/ 65531 h 148929"/>
                <a:gd name="connsiteX1" fmla="*/ 68505 w 293046"/>
                <a:gd name="connsiteY1" fmla="*/ 4 h 148929"/>
                <a:gd name="connsiteX2" fmla="*/ 131054 w 293046"/>
                <a:gd name="connsiteY2" fmla="*/ 62552 h 148929"/>
                <a:gd name="connsiteX3" fmla="*/ 202538 w 293046"/>
                <a:gd name="connsiteY3" fmla="*/ 148929 h 148929"/>
                <a:gd name="connsiteX4" fmla="*/ 285936 w 293046"/>
                <a:gd name="connsiteY4" fmla="*/ 62552 h 148929"/>
                <a:gd name="connsiteX5" fmla="*/ 282957 w 293046"/>
                <a:gd name="connsiteY5" fmla="*/ 68509 h 14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046" h="148929">
                  <a:moveTo>
                    <a:pt x="0" y="65531"/>
                  </a:moveTo>
                  <a:cubicBezTo>
                    <a:pt x="23331" y="33016"/>
                    <a:pt x="46663" y="501"/>
                    <a:pt x="68505" y="4"/>
                  </a:cubicBezTo>
                  <a:cubicBezTo>
                    <a:pt x="90347" y="-493"/>
                    <a:pt x="108715" y="37731"/>
                    <a:pt x="131054" y="62552"/>
                  </a:cubicBezTo>
                  <a:cubicBezTo>
                    <a:pt x="153393" y="87373"/>
                    <a:pt x="176724" y="148929"/>
                    <a:pt x="202538" y="148929"/>
                  </a:cubicBezTo>
                  <a:cubicBezTo>
                    <a:pt x="228352" y="148929"/>
                    <a:pt x="272533" y="75955"/>
                    <a:pt x="285936" y="62552"/>
                  </a:cubicBezTo>
                  <a:cubicBezTo>
                    <a:pt x="299339" y="49149"/>
                    <a:pt x="291148" y="58829"/>
                    <a:pt x="282957" y="68509"/>
                  </a:cubicBezTo>
                </a:path>
              </a:pathLst>
            </a:cu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7" name="Freeform 99">
              <a:extLst>
                <a:ext uri="{FF2B5EF4-FFF2-40B4-BE49-F238E27FC236}">
                  <a16:creationId xmlns:a16="http://schemas.microsoft.com/office/drawing/2014/main" id="{7DE297D5-38C2-424A-A1FF-72B8FA7136E6}"/>
                </a:ext>
              </a:extLst>
            </p:cNvPr>
            <p:cNvSpPr/>
            <p:nvPr/>
          </p:nvSpPr>
          <p:spPr>
            <a:xfrm>
              <a:off x="2814741" y="3219390"/>
              <a:ext cx="133350" cy="361950"/>
            </a:xfrm>
            <a:custGeom>
              <a:avLst/>
              <a:gdLst>
                <a:gd name="connsiteX0" fmla="*/ 0 w 293046"/>
                <a:gd name="connsiteY0" fmla="*/ 65531 h 148929"/>
                <a:gd name="connsiteX1" fmla="*/ 68505 w 293046"/>
                <a:gd name="connsiteY1" fmla="*/ 4 h 148929"/>
                <a:gd name="connsiteX2" fmla="*/ 131054 w 293046"/>
                <a:gd name="connsiteY2" fmla="*/ 62552 h 148929"/>
                <a:gd name="connsiteX3" fmla="*/ 202538 w 293046"/>
                <a:gd name="connsiteY3" fmla="*/ 148929 h 148929"/>
                <a:gd name="connsiteX4" fmla="*/ 285936 w 293046"/>
                <a:gd name="connsiteY4" fmla="*/ 62552 h 148929"/>
                <a:gd name="connsiteX5" fmla="*/ 282957 w 293046"/>
                <a:gd name="connsiteY5" fmla="*/ 68509 h 14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046" h="148929">
                  <a:moveTo>
                    <a:pt x="0" y="65531"/>
                  </a:moveTo>
                  <a:cubicBezTo>
                    <a:pt x="23331" y="33016"/>
                    <a:pt x="46663" y="501"/>
                    <a:pt x="68505" y="4"/>
                  </a:cubicBezTo>
                  <a:cubicBezTo>
                    <a:pt x="90347" y="-493"/>
                    <a:pt x="108715" y="37731"/>
                    <a:pt x="131054" y="62552"/>
                  </a:cubicBezTo>
                  <a:cubicBezTo>
                    <a:pt x="153393" y="87373"/>
                    <a:pt x="176724" y="148929"/>
                    <a:pt x="202538" y="148929"/>
                  </a:cubicBezTo>
                  <a:cubicBezTo>
                    <a:pt x="228352" y="148929"/>
                    <a:pt x="272533" y="75955"/>
                    <a:pt x="285936" y="62552"/>
                  </a:cubicBezTo>
                  <a:cubicBezTo>
                    <a:pt x="299339" y="49149"/>
                    <a:pt x="291148" y="58829"/>
                    <a:pt x="282957" y="68509"/>
                  </a:cubicBezTo>
                </a:path>
              </a:pathLst>
            </a:cu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8" name="Freeform 100">
              <a:extLst>
                <a:ext uri="{FF2B5EF4-FFF2-40B4-BE49-F238E27FC236}">
                  <a16:creationId xmlns:a16="http://schemas.microsoft.com/office/drawing/2014/main" id="{BC77690B-8A67-4321-AC87-32C789C0DCD8}"/>
                </a:ext>
              </a:extLst>
            </p:cNvPr>
            <p:cNvSpPr/>
            <p:nvPr/>
          </p:nvSpPr>
          <p:spPr>
            <a:xfrm>
              <a:off x="2948091" y="3219390"/>
              <a:ext cx="133350" cy="361950"/>
            </a:xfrm>
            <a:custGeom>
              <a:avLst/>
              <a:gdLst>
                <a:gd name="connsiteX0" fmla="*/ 0 w 293046"/>
                <a:gd name="connsiteY0" fmla="*/ 65531 h 148929"/>
                <a:gd name="connsiteX1" fmla="*/ 68505 w 293046"/>
                <a:gd name="connsiteY1" fmla="*/ 4 h 148929"/>
                <a:gd name="connsiteX2" fmla="*/ 131054 w 293046"/>
                <a:gd name="connsiteY2" fmla="*/ 62552 h 148929"/>
                <a:gd name="connsiteX3" fmla="*/ 202538 w 293046"/>
                <a:gd name="connsiteY3" fmla="*/ 148929 h 148929"/>
                <a:gd name="connsiteX4" fmla="*/ 285936 w 293046"/>
                <a:gd name="connsiteY4" fmla="*/ 62552 h 148929"/>
                <a:gd name="connsiteX5" fmla="*/ 282957 w 293046"/>
                <a:gd name="connsiteY5" fmla="*/ 68509 h 14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046" h="148929">
                  <a:moveTo>
                    <a:pt x="0" y="65531"/>
                  </a:moveTo>
                  <a:cubicBezTo>
                    <a:pt x="23331" y="33016"/>
                    <a:pt x="46663" y="501"/>
                    <a:pt x="68505" y="4"/>
                  </a:cubicBezTo>
                  <a:cubicBezTo>
                    <a:pt x="90347" y="-493"/>
                    <a:pt x="108715" y="37731"/>
                    <a:pt x="131054" y="62552"/>
                  </a:cubicBezTo>
                  <a:cubicBezTo>
                    <a:pt x="153393" y="87373"/>
                    <a:pt x="176724" y="148929"/>
                    <a:pt x="202538" y="148929"/>
                  </a:cubicBezTo>
                  <a:cubicBezTo>
                    <a:pt x="228352" y="148929"/>
                    <a:pt x="272533" y="75955"/>
                    <a:pt x="285936" y="62552"/>
                  </a:cubicBezTo>
                  <a:cubicBezTo>
                    <a:pt x="299339" y="49149"/>
                    <a:pt x="291148" y="58829"/>
                    <a:pt x="282957" y="68509"/>
                  </a:cubicBezTo>
                </a:path>
              </a:pathLst>
            </a:cu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9" name="Freeform 101">
              <a:extLst>
                <a:ext uri="{FF2B5EF4-FFF2-40B4-BE49-F238E27FC236}">
                  <a16:creationId xmlns:a16="http://schemas.microsoft.com/office/drawing/2014/main" id="{4ACFE149-6BD2-485D-B956-34221BE0E479}"/>
                </a:ext>
              </a:extLst>
            </p:cNvPr>
            <p:cNvSpPr/>
            <p:nvPr/>
          </p:nvSpPr>
          <p:spPr>
            <a:xfrm>
              <a:off x="3079854" y="3219390"/>
              <a:ext cx="133350" cy="361950"/>
            </a:xfrm>
            <a:custGeom>
              <a:avLst/>
              <a:gdLst>
                <a:gd name="connsiteX0" fmla="*/ 0 w 293046"/>
                <a:gd name="connsiteY0" fmla="*/ 65531 h 148929"/>
                <a:gd name="connsiteX1" fmla="*/ 68505 w 293046"/>
                <a:gd name="connsiteY1" fmla="*/ 4 h 148929"/>
                <a:gd name="connsiteX2" fmla="*/ 131054 w 293046"/>
                <a:gd name="connsiteY2" fmla="*/ 62552 h 148929"/>
                <a:gd name="connsiteX3" fmla="*/ 202538 w 293046"/>
                <a:gd name="connsiteY3" fmla="*/ 148929 h 148929"/>
                <a:gd name="connsiteX4" fmla="*/ 285936 w 293046"/>
                <a:gd name="connsiteY4" fmla="*/ 62552 h 148929"/>
                <a:gd name="connsiteX5" fmla="*/ 282957 w 293046"/>
                <a:gd name="connsiteY5" fmla="*/ 68509 h 14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046" h="148929">
                  <a:moveTo>
                    <a:pt x="0" y="65531"/>
                  </a:moveTo>
                  <a:cubicBezTo>
                    <a:pt x="23331" y="33016"/>
                    <a:pt x="46663" y="501"/>
                    <a:pt x="68505" y="4"/>
                  </a:cubicBezTo>
                  <a:cubicBezTo>
                    <a:pt x="90347" y="-493"/>
                    <a:pt x="108715" y="37731"/>
                    <a:pt x="131054" y="62552"/>
                  </a:cubicBezTo>
                  <a:cubicBezTo>
                    <a:pt x="153393" y="87373"/>
                    <a:pt x="176724" y="148929"/>
                    <a:pt x="202538" y="148929"/>
                  </a:cubicBezTo>
                  <a:cubicBezTo>
                    <a:pt x="228352" y="148929"/>
                    <a:pt x="272533" y="75955"/>
                    <a:pt x="285936" y="62552"/>
                  </a:cubicBezTo>
                  <a:cubicBezTo>
                    <a:pt x="299339" y="49149"/>
                    <a:pt x="291148" y="58829"/>
                    <a:pt x="282957" y="68509"/>
                  </a:cubicBezTo>
                </a:path>
              </a:pathLst>
            </a:cu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70" name="Freeform 102">
              <a:extLst>
                <a:ext uri="{FF2B5EF4-FFF2-40B4-BE49-F238E27FC236}">
                  <a16:creationId xmlns:a16="http://schemas.microsoft.com/office/drawing/2014/main" id="{3DB9D6F1-70DF-4E74-8AF8-51CB766ADD89}"/>
                </a:ext>
              </a:extLst>
            </p:cNvPr>
            <p:cNvSpPr/>
            <p:nvPr/>
          </p:nvSpPr>
          <p:spPr>
            <a:xfrm>
              <a:off x="1886054" y="3219390"/>
              <a:ext cx="133350" cy="361950"/>
            </a:xfrm>
            <a:custGeom>
              <a:avLst/>
              <a:gdLst>
                <a:gd name="connsiteX0" fmla="*/ 0 w 293046"/>
                <a:gd name="connsiteY0" fmla="*/ 65531 h 148929"/>
                <a:gd name="connsiteX1" fmla="*/ 68505 w 293046"/>
                <a:gd name="connsiteY1" fmla="*/ 4 h 148929"/>
                <a:gd name="connsiteX2" fmla="*/ 131054 w 293046"/>
                <a:gd name="connsiteY2" fmla="*/ 62552 h 148929"/>
                <a:gd name="connsiteX3" fmla="*/ 202538 w 293046"/>
                <a:gd name="connsiteY3" fmla="*/ 148929 h 148929"/>
                <a:gd name="connsiteX4" fmla="*/ 285936 w 293046"/>
                <a:gd name="connsiteY4" fmla="*/ 62552 h 148929"/>
                <a:gd name="connsiteX5" fmla="*/ 282957 w 293046"/>
                <a:gd name="connsiteY5" fmla="*/ 68509 h 14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046" h="148929">
                  <a:moveTo>
                    <a:pt x="0" y="65531"/>
                  </a:moveTo>
                  <a:cubicBezTo>
                    <a:pt x="23331" y="33016"/>
                    <a:pt x="46663" y="501"/>
                    <a:pt x="68505" y="4"/>
                  </a:cubicBezTo>
                  <a:cubicBezTo>
                    <a:pt x="90347" y="-493"/>
                    <a:pt x="108715" y="37731"/>
                    <a:pt x="131054" y="62552"/>
                  </a:cubicBezTo>
                  <a:cubicBezTo>
                    <a:pt x="153393" y="87373"/>
                    <a:pt x="176724" y="148929"/>
                    <a:pt x="202538" y="148929"/>
                  </a:cubicBezTo>
                  <a:cubicBezTo>
                    <a:pt x="228352" y="148929"/>
                    <a:pt x="272533" y="75955"/>
                    <a:pt x="285936" y="62552"/>
                  </a:cubicBezTo>
                  <a:cubicBezTo>
                    <a:pt x="299339" y="49149"/>
                    <a:pt x="291148" y="58829"/>
                    <a:pt x="282957" y="68509"/>
                  </a:cubicBezTo>
                </a:path>
              </a:pathLst>
            </a:cu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71" name="Freeform 103">
              <a:extLst>
                <a:ext uri="{FF2B5EF4-FFF2-40B4-BE49-F238E27FC236}">
                  <a16:creationId xmlns:a16="http://schemas.microsoft.com/office/drawing/2014/main" id="{14F02D84-2983-49A4-8C9C-C5C60C7F9B9C}"/>
                </a:ext>
              </a:extLst>
            </p:cNvPr>
            <p:cNvSpPr/>
            <p:nvPr/>
          </p:nvSpPr>
          <p:spPr>
            <a:xfrm>
              <a:off x="2019404" y="3219390"/>
              <a:ext cx="133350" cy="361950"/>
            </a:xfrm>
            <a:custGeom>
              <a:avLst/>
              <a:gdLst>
                <a:gd name="connsiteX0" fmla="*/ 0 w 293046"/>
                <a:gd name="connsiteY0" fmla="*/ 65531 h 148929"/>
                <a:gd name="connsiteX1" fmla="*/ 68505 w 293046"/>
                <a:gd name="connsiteY1" fmla="*/ 4 h 148929"/>
                <a:gd name="connsiteX2" fmla="*/ 131054 w 293046"/>
                <a:gd name="connsiteY2" fmla="*/ 62552 h 148929"/>
                <a:gd name="connsiteX3" fmla="*/ 202538 w 293046"/>
                <a:gd name="connsiteY3" fmla="*/ 148929 h 148929"/>
                <a:gd name="connsiteX4" fmla="*/ 285936 w 293046"/>
                <a:gd name="connsiteY4" fmla="*/ 62552 h 148929"/>
                <a:gd name="connsiteX5" fmla="*/ 282957 w 293046"/>
                <a:gd name="connsiteY5" fmla="*/ 68509 h 14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046" h="148929">
                  <a:moveTo>
                    <a:pt x="0" y="65531"/>
                  </a:moveTo>
                  <a:cubicBezTo>
                    <a:pt x="23331" y="33016"/>
                    <a:pt x="46663" y="501"/>
                    <a:pt x="68505" y="4"/>
                  </a:cubicBezTo>
                  <a:cubicBezTo>
                    <a:pt x="90347" y="-493"/>
                    <a:pt x="108715" y="37731"/>
                    <a:pt x="131054" y="62552"/>
                  </a:cubicBezTo>
                  <a:cubicBezTo>
                    <a:pt x="153393" y="87373"/>
                    <a:pt x="176724" y="148929"/>
                    <a:pt x="202538" y="148929"/>
                  </a:cubicBezTo>
                  <a:cubicBezTo>
                    <a:pt x="228352" y="148929"/>
                    <a:pt x="272533" y="75955"/>
                    <a:pt x="285936" y="62552"/>
                  </a:cubicBezTo>
                  <a:cubicBezTo>
                    <a:pt x="299339" y="49149"/>
                    <a:pt x="291148" y="58829"/>
                    <a:pt x="282957" y="68509"/>
                  </a:cubicBezTo>
                </a:path>
              </a:pathLst>
            </a:cu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72" name="Freeform 104">
              <a:extLst>
                <a:ext uri="{FF2B5EF4-FFF2-40B4-BE49-F238E27FC236}">
                  <a16:creationId xmlns:a16="http://schemas.microsoft.com/office/drawing/2014/main" id="{4185A335-5C93-4514-A06C-7F88BB391B97}"/>
                </a:ext>
              </a:extLst>
            </p:cNvPr>
            <p:cNvSpPr/>
            <p:nvPr/>
          </p:nvSpPr>
          <p:spPr>
            <a:xfrm>
              <a:off x="2151166" y="3219390"/>
              <a:ext cx="133350" cy="361950"/>
            </a:xfrm>
            <a:custGeom>
              <a:avLst/>
              <a:gdLst>
                <a:gd name="connsiteX0" fmla="*/ 0 w 293046"/>
                <a:gd name="connsiteY0" fmla="*/ 65531 h 148929"/>
                <a:gd name="connsiteX1" fmla="*/ 68505 w 293046"/>
                <a:gd name="connsiteY1" fmla="*/ 4 h 148929"/>
                <a:gd name="connsiteX2" fmla="*/ 131054 w 293046"/>
                <a:gd name="connsiteY2" fmla="*/ 62552 h 148929"/>
                <a:gd name="connsiteX3" fmla="*/ 202538 w 293046"/>
                <a:gd name="connsiteY3" fmla="*/ 148929 h 148929"/>
                <a:gd name="connsiteX4" fmla="*/ 285936 w 293046"/>
                <a:gd name="connsiteY4" fmla="*/ 62552 h 148929"/>
                <a:gd name="connsiteX5" fmla="*/ 282957 w 293046"/>
                <a:gd name="connsiteY5" fmla="*/ 68509 h 14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046" h="148929">
                  <a:moveTo>
                    <a:pt x="0" y="65531"/>
                  </a:moveTo>
                  <a:cubicBezTo>
                    <a:pt x="23331" y="33016"/>
                    <a:pt x="46663" y="501"/>
                    <a:pt x="68505" y="4"/>
                  </a:cubicBezTo>
                  <a:cubicBezTo>
                    <a:pt x="90347" y="-493"/>
                    <a:pt x="108715" y="37731"/>
                    <a:pt x="131054" y="62552"/>
                  </a:cubicBezTo>
                  <a:cubicBezTo>
                    <a:pt x="153393" y="87373"/>
                    <a:pt x="176724" y="148929"/>
                    <a:pt x="202538" y="148929"/>
                  </a:cubicBezTo>
                  <a:cubicBezTo>
                    <a:pt x="228352" y="148929"/>
                    <a:pt x="272533" y="75955"/>
                    <a:pt x="285936" y="62552"/>
                  </a:cubicBezTo>
                  <a:cubicBezTo>
                    <a:pt x="299339" y="49149"/>
                    <a:pt x="291148" y="58829"/>
                    <a:pt x="282957" y="68509"/>
                  </a:cubicBezTo>
                </a:path>
              </a:pathLst>
            </a:cu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73" name="Freeform 105">
              <a:extLst>
                <a:ext uri="{FF2B5EF4-FFF2-40B4-BE49-F238E27FC236}">
                  <a16:creationId xmlns:a16="http://schemas.microsoft.com/office/drawing/2014/main" id="{83388CB2-6423-43AF-B696-325EBE7713C4}"/>
                </a:ext>
              </a:extLst>
            </p:cNvPr>
            <p:cNvSpPr/>
            <p:nvPr/>
          </p:nvSpPr>
          <p:spPr>
            <a:xfrm>
              <a:off x="2284516" y="3219390"/>
              <a:ext cx="133350" cy="361950"/>
            </a:xfrm>
            <a:custGeom>
              <a:avLst/>
              <a:gdLst>
                <a:gd name="connsiteX0" fmla="*/ 0 w 293046"/>
                <a:gd name="connsiteY0" fmla="*/ 65531 h 148929"/>
                <a:gd name="connsiteX1" fmla="*/ 68505 w 293046"/>
                <a:gd name="connsiteY1" fmla="*/ 4 h 148929"/>
                <a:gd name="connsiteX2" fmla="*/ 131054 w 293046"/>
                <a:gd name="connsiteY2" fmla="*/ 62552 h 148929"/>
                <a:gd name="connsiteX3" fmla="*/ 202538 w 293046"/>
                <a:gd name="connsiteY3" fmla="*/ 148929 h 148929"/>
                <a:gd name="connsiteX4" fmla="*/ 285936 w 293046"/>
                <a:gd name="connsiteY4" fmla="*/ 62552 h 148929"/>
                <a:gd name="connsiteX5" fmla="*/ 282957 w 293046"/>
                <a:gd name="connsiteY5" fmla="*/ 68509 h 14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046" h="148929">
                  <a:moveTo>
                    <a:pt x="0" y="65531"/>
                  </a:moveTo>
                  <a:cubicBezTo>
                    <a:pt x="23331" y="33016"/>
                    <a:pt x="46663" y="501"/>
                    <a:pt x="68505" y="4"/>
                  </a:cubicBezTo>
                  <a:cubicBezTo>
                    <a:pt x="90347" y="-493"/>
                    <a:pt x="108715" y="37731"/>
                    <a:pt x="131054" y="62552"/>
                  </a:cubicBezTo>
                  <a:cubicBezTo>
                    <a:pt x="153393" y="87373"/>
                    <a:pt x="176724" y="148929"/>
                    <a:pt x="202538" y="148929"/>
                  </a:cubicBezTo>
                  <a:cubicBezTo>
                    <a:pt x="228352" y="148929"/>
                    <a:pt x="272533" y="75955"/>
                    <a:pt x="285936" y="62552"/>
                  </a:cubicBezTo>
                  <a:cubicBezTo>
                    <a:pt x="299339" y="49149"/>
                    <a:pt x="291148" y="58829"/>
                    <a:pt x="282957" y="68509"/>
                  </a:cubicBezTo>
                </a:path>
              </a:pathLst>
            </a:cu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74" name="Freeform 106">
              <a:extLst>
                <a:ext uri="{FF2B5EF4-FFF2-40B4-BE49-F238E27FC236}">
                  <a16:creationId xmlns:a16="http://schemas.microsoft.com/office/drawing/2014/main" id="{1C124F5E-E740-42B0-BC23-77132AF9E9B9}"/>
                </a:ext>
              </a:extLst>
            </p:cNvPr>
            <p:cNvSpPr/>
            <p:nvPr/>
          </p:nvSpPr>
          <p:spPr>
            <a:xfrm>
              <a:off x="2416279" y="3219390"/>
              <a:ext cx="133350" cy="361950"/>
            </a:xfrm>
            <a:custGeom>
              <a:avLst/>
              <a:gdLst>
                <a:gd name="connsiteX0" fmla="*/ 0 w 293046"/>
                <a:gd name="connsiteY0" fmla="*/ 65531 h 148929"/>
                <a:gd name="connsiteX1" fmla="*/ 68505 w 293046"/>
                <a:gd name="connsiteY1" fmla="*/ 4 h 148929"/>
                <a:gd name="connsiteX2" fmla="*/ 131054 w 293046"/>
                <a:gd name="connsiteY2" fmla="*/ 62552 h 148929"/>
                <a:gd name="connsiteX3" fmla="*/ 202538 w 293046"/>
                <a:gd name="connsiteY3" fmla="*/ 148929 h 148929"/>
                <a:gd name="connsiteX4" fmla="*/ 285936 w 293046"/>
                <a:gd name="connsiteY4" fmla="*/ 62552 h 148929"/>
                <a:gd name="connsiteX5" fmla="*/ 282957 w 293046"/>
                <a:gd name="connsiteY5" fmla="*/ 68509 h 14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046" h="148929">
                  <a:moveTo>
                    <a:pt x="0" y="65531"/>
                  </a:moveTo>
                  <a:cubicBezTo>
                    <a:pt x="23331" y="33016"/>
                    <a:pt x="46663" y="501"/>
                    <a:pt x="68505" y="4"/>
                  </a:cubicBezTo>
                  <a:cubicBezTo>
                    <a:pt x="90347" y="-493"/>
                    <a:pt x="108715" y="37731"/>
                    <a:pt x="131054" y="62552"/>
                  </a:cubicBezTo>
                  <a:cubicBezTo>
                    <a:pt x="153393" y="87373"/>
                    <a:pt x="176724" y="148929"/>
                    <a:pt x="202538" y="148929"/>
                  </a:cubicBezTo>
                  <a:cubicBezTo>
                    <a:pt x="228352" y="148929"/>
                    <a:pt x="272533" y="75955"/>
                    <a:pt x="285936" y="62552"/>
                  </a:cubicBezTo>
                  <a:cubicBezTo>
                    <a:pt x="299339" y="49149"/>
                    <a:pt x="291148" y="58829"/>
                    <a:pt x="282957" y="68509"/>
                  </a:cubicBezTo>
                </a:path>
              </a:pathLst>
            </a:cu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75" name="Freeform 107">
              <a:extLst>
                <a:ext uri="{FF2B5EF4-FFF2-40B4-BE49-F238E27FC236}">
                  <a16:creationId xmlns:a16="http://schemas.microsoft.com/office/drawing/2014/main" id="{9F9B7998-4083-45FA-815D-86B55AE735D2}"/>
                </a:ext>
              </a:extLst>
            </p:cNvPr>
            <p:cNvSpPr/>
            <p:nvPr/>
          </p:nvSpPr>
          <p:spPr>
            <a:xfrm>
              <a:off x="3878366" y="3219390"/>
              <a:ext cx="133350" cy="361950"/>
            </a:xfrm>
            <a:custGeom>
              <a:avLst/>
              <a:gdLst>
                <a:gd name="connsiteX0" fmla="*/ 0 w 293046"/>
                <a:gd name="connsiteY0" fmla="*/ 65531 h 148929"/>
                <a:gd name="connsiteX1" fmla="*/ 68505 w 293046"/>
                <a:gd name="connsiteY1" fmla="*/ 4 h 148929"/>
                <a:gd name="connsiteX2" fmla="*/ 131054 w 293046"/>
                <a:gd name="connsiteY2" fmla="*/ 62552 h 148929"/>
                <a:gd name="connsiteX3" fmla="*/ 202538 w 293046"/>
                <a:gd name="connsiteY3" fmla="*/ 148929 h 148929"/>
                <a:gd name="connsiteX4" fmla="*/ 285936 w 293046"/>
                <a:gd name="connsiteY4" fmla="*/ 62552 h 148929"/>
                <a:gd name="connsiteX5" fmla="*/ 282957 w 293046"/>
                <a:gd name="connsiteY5" fmla="*/ 68509 h 14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046" h="148929">
                  <a:moveTo>
                    <a:pt x="0" y="65531"/>
                  </a:moveTo>
                  <a:cubicBezTo>
                    <a:pt x="23331" y="33016"/>
                    <a:pt x="46663" y="501"/>
                    <a:pt x="68505" y="4"/>
                  </a:cubicBezTo>
                  <a:cubicBezTo>
                    <a:pt x="90347" y="-493"/>
                    <a:pt x="108715" y="37731"/>
                    <a:pt x="131054" y="62552"/>
                  </a:cubicBezTo>
                  <a:cubicBezTo>
                    <a:pt x="153393" y="87373"/>
                    <a:pt x="176724" y="148929"/>
                    <a:pt x="202538" y="148929"/>
                  </a:cubicBezTo>
                  <a:cubicBezTo>
                    <a:pt x="228352" y="148929"/>
                    <a:pt x="272533" y="75955"/>
                    <a:pt x="285936" y="62552"/>
                  </a:cubicBezTo>
                  <a:cubicBezTo>
                    <a:pt x="299339" y="49149"/>
                    <a:pt x="291148" y="58829"/>
                    <a:pt x="282957" y="68509"/>
                  </a:cubicBezTo>
                </a:path>
              </a:pathLst>
            </a:cu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76" name="Freeform 108">
              <a:extLst>
                <a:ext uri="{FF2B5EF4-FFF2-40B4-BE49-F238E27FC236}">
                  <a16:creationId xmlns:a16="http://schemas.microsoft.com/office/drawing/2014/main" id="{DCBBB1E9-3C3C-4848-87DF-E6797C329FFE}"/>
                </a:ext>
              </a:extLst>
            </p:cNvPr>
            <p:cNvSpPr/>
            <p:nvPr/>
          </p:nvSpPr>
          <p:spPr>
            <a:xfrm>
              <a:off x="4011716" y="3219390"/>
              <a:ext cx="133350" cy="361950"/>
            </a:xfrm>
            <a:custGeom>
              <a:avLst/>
              <a:gdLst>
                <a:gd name="connsiteX0" fmla="*/ 0 w 293046"/>
                <a:gd name="connsiteY0" fmla="*/ 65531 h 148929"/>
                <a:gd name="connsiteX1" fmla="*/ 68505 w 293046"/>
                <a:gd name="connsiteY1" fmla="*/ 4 h 148929"/>
                <a:gd name="connsiteX2" fmla="*/ 131054 w 293046"/>
                <a:gd name="connsiteY2" fmla="*/ 62552 h 148929"/>
                <a:gd name="connsiteX3" fmla="*/ 202538 w 293046"/>
                <a:gd name="connsiteY3" fmla="*/ 148929 h 148929"/>
                <a:gd name="connsiteX4" fmla="*/ 285936 w 293046"/>
                <a:gd name="connsiteY4" fmla="*/ 62552 h 148929"/>
                <a:gd name="connsiteX5" fmla="*/ 282957 w 293046"/>
                <a:gd name="connsiteY5" fmla="*/ 68509 h 14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046" h="148929">
                  <a:moveTo>
                    <a:pt x="0" y="65531"/>
                  </a:moveTo>
                  <a:cubicBezTo>
                    <a:pt x="23331" y="33016"/>
                    <a:pt x="46663" y="501"/>
                    <a:pt x="68505" y="4"/>
                  </a:cubicBezTo>
                  <a:cubicBezTo>
                    <a:pt x="90347" y="-493"/>
                    <a:pt x="108715" y="37731"/>
                    <a:pt x="131054" y="62552"/>
                  </a:cubicBezTo>
                  <a:cubicBezTo>
                    <a:pt x="153393" y="87373"/>
                    <a:pt x="176724" y="148929"/>
                    <a:pt x="202538" y="148929"/>
                  </a:cubicBezTo>
                  <a:cubicBezTo>
                    <a:pt x="228352" y="148929"/>
                    <a:pt x="272533" y="75955"/>
                    <a:pt x="285936" y="62552"/>
                  </a:cubicBezTo>
                  <a:cubicBezTo>
                    <a:pt x="299339" y="49149"/>
                    <a:pt x="291148" y="58829"/>
                    <a:pt x="282957" y="68509"/>
                  </a:cubicBezTo>
                </a:path>
              </a:pathLst>
            </a:cu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77" name="Freeform 109">
              <a:extLst>
                <a:ext uri="{FF2B5EF4-FFF2-40B4-BE49-F238E27FC236}">
                  <a16:creationId xmlns:a16="http://schemas.microsoft.com/office/drawing/2014/main" id="{4870A7F7-EFDF-4733-BA39-CBA3069D5178}"/>
                </a:ext>
              </a:extLst>
            </p:cNvPr>
            <p:cNvSpPr/>
            <p:nvPr/>
          </p:nvSpPr>
          <p:spPr>
            <a:xfrm>
              <a:off x="4143479" y="3219390"/>
              <a:ext cx="133350" cy="361950"/>
            </a:xfrm>
            <a:custGeom>
              <a:avLst/>
              <a:gdLst>
                <a:gd name="connsiteX0" fmla="*/ 0 w 293046"/>
                <a:gd name="connsiteY0" fmla="*/ 65531 h 148929"/>
                <a:gd name="connsiteX1" fmla="*/ 68505 w 293046"/>
                <a:gd name="connsiteY1" fmla="*/ 4 h 148929"/>
                <a:gd name="connsiteX2" fmla="*/ 131054 w 293046"/>
                <a:gd name="connsiteY2" fmla="*/ 62552 h 148929"/>
                <a:gd name="connsiteX3" fmla="*/ 202538 w 293046"/>
                <a:gd name="connsiteY3" fmla="*/ 148929 h 148929"/>
                <a:gd name="connsiteX4" fmla="*/ 285936 w 293046"/>
                <a:gd name="connsiteY4" fmla="*/ 62552 h 148929"/>
                <a:gd name="connsiteX5" fmla="*/ 282957 w 293046"/>
                <a:gd name="connsiteY5" fmla="*/ 68509 h 14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046" h="148929">
                  <a:moveTo>
                    <a:pt x="0" y="65531"/>
                  </a:moveTo>
                  <a:cubicBezTo>
                    <a:pt x="23331" y="33016"/>
                    <a:pt x="46663" y="501"/>
                    <a:pt x="68505" y="4"/>
                  </a:cubicBezTo>
                  <a:cubicBezTo>
                    <a:pt x="90347" y="-493"/>
                    <a:pt x="108715" y="37731"/>
                    <a:pt x="131054" y="62552"/>
                  </a:cubicBezTo>
                  <a:cubicBezTo>
                    <a:pt x="153393" y="87373"/>
                    <a:pt x="176724" y="148929"/>
                    <a:pt x="202538" y="148929"/>
                  </a:cubicBezTo>
                  <a:cubicBezTo>
                    <a:pt x="228352" y="148929"/>
                    <a:pt x="272533" y="75955"/>
                    <a:pt x="285936" y="62552"/>
                  </a:cubicBezTo>
                  <a:cubicBezTo>
                    <a:pt x="299339" y="49149"/>
                    <a:pt x="291148" y="58829"/>
                    <a:pt x="282957" y="68509"/>
                  </a:cubicBezTo>
                </a:path>
              </a:pathLst>
            </a:cu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78" name="Freeform 110">
              <a:extLst>
                <a:ext uri="{FF2B5EF4-FFF2-40B4-BE49-F238E27FC236}">
                  <a16:creationId xmlns:a16="http://schemas.microsoft.com/office/drawing/2014/main" id="{1F883259-27B2-49AD-A9E2-68ECE3C95031}"/>
                </a:ext>
              </a:extLst>
            </p:cNvPr>
            <p:cNvSpPr/>
            <p:nvPr/>
          </p:nvSpPr>
          <p:spPr>
            <a:xfrm>
              <a:off x="4276829" y="3219390"/>
              <a:ext cx="133350" cy="361950"/>
            </a:xfrm>
            <a:custGeom>
              <a:avLst/>
              <a:gdLst>
                <a:gd name="connsiteX0" fmla="*/ 0 w 293046"/>
                <a:gd name="connsiteY0" fmla="*/ 65531 h 148929"/>
                <a:gd name="connsiteX1" fmla="*/ 68505 w 293046"/>
                <a:gd name="connsiteY1" fmla="*/ 4 h 148929"/>
                <a:gd name="connsiteX2" fmla="*/ 131054 w 293046"/>
                <a:gd name="connsiteY2" fmla="*/ 62552 h 148929"/>
                <a:gd name="connsiteX3" fmla="*/ 202538 w 293046"/>
                <a:gd name="connsiteY3" fmla="*/ 148929 h 148929"/>
                <a:gd name="connsiteX4" fmla="*/ 285936 w 293046"/>
                <a:gd name="connsiteY4" fmla="*/ 62552 h 148929"/>
                <a:gd name="connsiteX5" fmla="*/ 282957 w 293046"/>
                <a:gd name="connsiteY5" fmla="*/ 68509 h 14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046" h="148929">
                  <a:moveTo>
                    <a:pt x="0" y="65531"/>
                  </a:moveTo>
                  <a:cubicBezTo>
                    <a:pt x="23331" y="33016"/>
                    <a:pt x="46663" y="501"/>
                    <a:pt x="68505" y="4"/>
                  </a:cubicBezTo>
                  <a:cubicBezTo>
                    <a:pt x="90347" y="-493"/>
                    <a:pt x="108715" y="37731"/>
                    <a:pt x="131054" y="62552"/>
                  </a:cubicBezTo>
                  <a:cubicBezTo>
                    <a:pt x="153393" y="87373"/>
                    <a:pt x="176724" y="148929"/>
                    <a:pt x="202538" y="148929"/>
                  </a:cubicBezTo>
                  <a:cubicBezTo>
                    <a:pt x="228352" y="148929"/>
                    <a:pt x="272533" y="75955"/>
                    <a:pt x="285936" y="62552"/>
                  </a:cubicBezTo>
                  <a:cubicBezTo>
                    <a:pt x="299339" y="49149"/>
                    <a:pt x="291148" y="58829"/>
                    <a:pt x="282957" y="68509"/>
                  </a:cubicBezTo>
                </a:path>
              </a:pathLst>
            </a:cu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79" name="Freeform 111">
              <a:extLst>
                <a:ext uri="{FF2B5EF4-FFF2-40B4-BE49-F238E27FC236}">
                  <a16:creationId xmlns:a16="http://schemas.microsoft.com/office/drawing/2014/main" id="{5838411A-3806-4324-9AB0-99DE9FD63E40}"/>
                </a:ext>
              </a:extLst>
            </p:cNvPr>
            <p:cNvSpPr/>
            <p:nvPr/>
          </p:nvSpPr>
          <p:spPr>
            <a:xfrm>
              <a:off x="4408591" y="3219390"/>
              <a:ext cx="133350" cy="361950"/>
            </a:xfrm>
            <a:custGeom>
              <a:avLst/>
              <a:gdLst>
                <a:gd name="connsiteX0" fmla="*/ 0 w 293046"/>
                <a:gd name="connsiteY0" fmla="*/ 65531 h 148929"/>
                <a:gd name="connsiteX1" fmla="*/ 68505 w 293046"/>
                <a:gd name="connsiteY1" fmla="*/ 4 h 148929"/>
                <a:gd name="connsiteX2" fmla="*/ 131054 w 293046"/>
                <a:gd name="connsiteY2" fmla="*/ 62552 h 148929"/>
                <a:gd name="connsiteX3" fmla="*/ 202538 w 293046"/>
                <a:gd name="connsiteY3" fmla="*/ 148929 h 148929"/>
                <a:gd name="connsiteX4" fmla="*/ 285936 w 293046"/>
                <a:gd name="connsiteY4" fmla="*/ 62552 h 148929"/>
                <a:gd name="connsiteX5" fmla="*/ 282957 w 293046"/>
                <a:gd name="connsiteY5" fmla="*/ 68509 h 14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046" h="148929">
                  <a:moveTo>
                    <a:pt x="0" y="65531"/>
                  </a:moveTo>
                  <a:cubicBezTo>
                    <a:pt x="23331" y="33016"/>
                    <a:pt x="46663" y="501"/>
                    <a:pt x="68505" y="4"/>
                  </a:cubicBezTo>
                  <a:cubicBezTo>
                    <a:pt x="90347" y="-493"/>
                    <a:pt x="108715" y="37731"/>
                    <a:pt x="131054" y="62552"/>
                  </a:cubicBezTo>
                  <a:cubicBezTo>
                    <a:pt x="153393" y="87373"/>
                    <a:pt x="176724" y="148929"/>
                    <a:pt x="202538" y="148929"/>
                  </a:cubicBezTo>
                  <a:cubicBezTo>
                    <a:pt x="228352" y="148929"/>
                    <a:pt x="272533" y="75955"/>
                    <a:pt x="285936" y="62552"/>
                  </a:cubicBezTo>
                  <a:cubicBezTo>
                    <a:pt x="299339" y="49149"/>
                    <a:pt x="291148" y="58829"/>
                    <a:pt x="282957" y="68509"/>
                  </a:cubicBezTo>
                </a:path>
              </a:pathLst>
            </a:cu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80" name="Freeform 112">
              <a:extLst>
                <a:ext uri="{FF2B5EF4-FFF2-40B4-BE49-F238E27FC236}">
                  <a16:creationId xmlns:a16="http://schemas.microsoft.com/office/drawing/2014/main" id="{D79FE789-070B-4AE8-879C-84A095A6CC7A}"/>
                </a:ext>
              </a:extLst>
            </p:cNvPr>
            <p:cNvSpPr/>
            <p:nvPr/>
          </p:nvSpPr>
          <p:spPr>
            <a:xfrm>
              <a:off x="3214791" y="3219390"/>
              <a:ext cx="133350" cy="361950"/>
            </a:xfrm>
            <a:custGeom>
              <a:avLst/>
              <a:gdLst>
                <a:gd name="connsiteX0" fmla="*/ 0 w 293046"/>
                <a:gd name="connsiteY0" fmla="*/ 65531 h 148929"/>
                <a:gd name="connsiteX1" fmla="*/ 68505 w 293046"/>
                <a:gd name="connsiteY1" fmla="*/ 4 h 148929"/>
                <a:gd name="connsiteX2" fmla="*/ 131054 w 293046"/>
                <a:gd name="connsiteY2" fmla="*/ 62552 h 148929"/>
                <a:gd name="connsiteX3" fmla="*/ 202538 w 293046"/>
                <a:gd name="connsiteY3" fmla="*/ 148929 h 148929"/>
                <a:gd name="connsiteX4" fmla="*/ 285936 w 293046"/>
                <a:gd name="connsiteY4" fmla="*/ 62552 h 148929"/>
                <a:gd name="connsiteX5" fmla="*/ 282957 w 293046"/>
                <a:gd name="connsiteY5" fmla="*/ 68509 h 14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046" h="148929">
                  <a:moveTo>
                    <a:pt x="0" y="65531"/>
                  </a:moveTo>
                  <a:cubicBezTo>
                    <a:pt x="23331" y="33016"/>
                    <a:pt x="46663" y="501"/>
                    <a:pt x="68505" y="4"/>
                  </a:cubicBezTo>
                  <a:cubicBezTo>
                    <a:pt x="90347" y="-493"/>
                    <a:pt x="108715" y="37731"/>
                    <a:pt x="131054" y="62552"/>
                  </a:cubicBezTo>
                  <a:cubicBezTo>
                    <a:pt x="153393" y="87373"/>
                    <a:pt x="176724" y="148929"/>
                    <a:pt x="202538" y="148929"/>
                  </a:cubicBezTo>
                  <a:cubicBezTo>
                    <a:pt x="228352" y="148929"/>
                    <a:pt x="272533" y="75955"/>
                    <a:pt x="285936" y="62552"/>
                  </a:cubicBezTo>
                  <a:cubicBezTo>
                    <a:pt x="299339" y="49149"/>
                    <a:pt x="291148" y="58829"/>
                    <a:pt x="282957" y="68509"/>
                  </a:cubicBezTo>
                </a:path>
              </a:pathLst>
            </a:cu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81" name="Freeform 113">
              <a:extLst>
                <a:ext uri="{FF2B5EF4-FFF2-40B4-BE49-F238E27FC236}">
                  <a16:creationId xmlns:a16="http://schemas.microsoft.com/office/drawing/2014/main" id="{976BD2D1-CCCC-492E-A394-C9C5D9592AC1}"/>
                </a:ext>
              </a:extLst>
            </p:cNvPr>
            <p:cNvSpPr/>
            <p:nvPr/>
          </p:nvSpPr>
          <p:spPr>
            <a:xfrm>
              <a:off x="3348141" y="3219390"/>
              <a:ext cx="133350" cy="361950"/>
            </a:xfrm>
            <a:custGeom>
              <a:avLst/>
              <a:gdLst>
                <a:gd name="connsiteX0" fmla="*/ 0 w 293046"/>
                <a:gd name="connsiteY0" fmla="*/ 65531 h 148929"/>
                <a:gd name="connsiteX1" fmla="*/ 68505 w 293046"/>
                <a:gd name="connsiteY1" fmla="*/ 4 h 148929"/>
                <a:gd name="connsiteX2" fmla="*/ 131054 w 293046"/>
                <a:gd name="connsiteY2" fmla="*/ 62552 h 148929"/>
                <a:gd name="connsiteX3" fmla="*/ 202538 w 293046"/>
                <a:gd name="connsiteY3" fmla="*/ 148929 h 148929"/>
                <a:gd name="connsiteX4" fmla="*/ 285936 w 293046"/>
                <a:gd name="connsiteY4" fmla="*/ 62552 h 148929"/>
                <a:gd name="connsiteX5" fmla="*/ 282957 w 293046"/>
                <a:gd name="connsiteY5" fmla="*/ 68509 h 14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046" h="148929">
                  <a:moveTo>
                    <a:pt x="0" y="65531"/>
                  </a:moveTo>
                  <a:cubicBezTo>
                    <a:pt x="23331" y="33016"/>
                    <a:pt x="46663" y="501"/>
                    <a:pt x="68505" y="4"/>
                  </a:cubicBezTo>
                  <a:cubicBezTo>
                    <a:pt x="90347" y="-493"/>
                    <a:pt x="108715" y="37731"/>
                    <a:pt x="131054" y="62552"/>
                  </a:cubicBezTo>
                  <a:cubicBezTo>
                    <a:pt x="153393" y="87373"/>
                    <a:pt x="176724" y="148929"/>
                    <a:pt x="202538" y="148929"/>
                  </a:cubicBezTo>
                  <a:cubicBezTo>
                    <a:pt x="228352" y="148929"/>
                    <a:pt x="272533" y="75955"/>
                    <a:pt x="285936" y="62552"/>
                  </a:cubicBezTo>
                  <a:cubicBezTo>
                    <a:pt x="299339" y="49149"/>
                    <a:pt x="291148" y="58829"/>
                    <a:pt x="282957" y="68509"/>
                  </a:cubicBezTo>
                </a:path>
              </a:pathLst>
            </a:cu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82" name="Freeform 114">
              <a:extLst>
                <a:ext uri="{FF2B5EF4-FFF2-40B4-BE49-F238E27FC236}">
                  <a16:creationId xmlns:a16="http://schemas.microsoft.com/office/drawing/2014/main" id="{6CCF756B-702A-4810-9CA9-2E8F48427A17}"/>
                </a:ext>
              </a:extLst>
            </p:cNvPr>
            <p:cNvSpPr/>
            <p:nvPr/>
          </p:nvSpPr>
          <p:spPr>
            <a:xfrm>
              <a:off x="3479904" y="3219390"/>
              <a:ext cx="133350" cy="361950"/>
            </a:xfrm>
            <a:custGeom>
              <a:avLst/>
              <a:gdLst>
                <a:gd name="connsiteX0" fmla="*/ 0 w 293046"/>
                <a:gd name="connsiteY0" fmla="*/ 65531 h 148929"/>
                <a:gd name="connsiteX1" fmla="*/ 68505 w 293046"/>
                <a:gd name="connsiteY1" fmla="*/ 4 h 148929"/>
                <a:gd name="connsiteX2" fmla="*/ 131054 w 293046"/>
                <a:gd name="connsiteY2" fmla="*/ 62552 h 148929"/>
                <a:gd name="connsiteX3" fmla="*/ 202538 w 293046"/>
                <a:gd name="connsiteY3" fmla="*/ 148929 h 148929"/>
                <a:gd name="connsiteX4" fmla="*/ 285936 w 293046"/>
                <a:gd name="connsiteY4" fmla="*/ 62552 h 148929"/>
                <a:gd name="connsiteX5" fmla="*/ 282957 w 293046"/>
                <a:gd name="connsiteY5" fmla="*/ 68509 h 14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046" h="148929">
                  <a:moveTo>
                    <a:pt x="0" y="65531"/>
                  </a:moveTo>
                  <a:cubicBezTo>
                    <a:pt x="23331" y="33016"/>
                    <a:pt x="46663" y="501"/>
                    <a:pt x="68505" y="4"/>
                  </a:cubicBezTo>
                  <a:cubicBezTo>
                    <a:pt x="90347" y="-493"/>
                    <a:pt x="108715" y="37731"/>
                    <a:pt x="131054" y="62552"/>
                  </a:cubicBezTo>
                  <a:cubicBezTo>
                    <a:pt x="153393" y="87373"/>
                    <a:pt x="176724" y="148929"/>
                    <a:pt x="202538" y="148929"/>
                  </a:cubicBezTo>
                  <a:cubicBezTo>
                    <a:pt x="228352" y="148929"/>
                    <a:pt x="272533" y="75955"/>
                    <a:pt x="285936" y="62552"/>
                  </a:cubicBezTo>
                  <a:cubicBezTo>
                    <a:pt x="299339" y="49149"/>
                    <a:pt x="291148" y="58829"/>
                    <a:pt x="282957" y="68509"/>
                  </a:cubicBezTo>
                </a:path>
              </a:pathLst>
            </a:cu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83" name="Freeform 116">
              <a:extLst>
                <a:ext uri="{FF2B5EF4-FFF2-40B4-BE49-F238E27FC236}">
                  <a16:creationId xmlns:a16="http://schemas.microsoft.com/office/drawing/2014/main" id="{EF48B573-7DD9-440E-9E8E-02BAB5D40FF1}"/>
                </a:ext>
              </a:extLst>
            </p:cNvPr>
            <p:cNvSpPr/>
            <p:nvPr/>
          </p:nvSpPr>
          <p:spPr>
            <a:xfrm>
              <a:off x="3613254" y="3219390"/>
              <a:ext cx="133350" cy="361950"/>
            </a:xfrm>
            <a:custGeom>
              <a:avLst/>
              <a:gdLst>
                <a:gd name="connsiteX0" fmla="*/ 0 w 293046"/>
                <a:gd name="connsiteY0" fmla="*/ 65531 h 148929"/>
                <a:gd name="connsiteX1" fmla="*/ 68505 w 293046"/>
                <a:gd name="connsiteY1" fmla="*/ 4 h 148929"/>
                <a:gd name="connsiteX2" fmla="*/ 131054 w 293046"/>
                <a:gd name="connsiteY2" fmla="*/ 62552 h 148929"/>
                <a:gd name="connsiteX3" fmla="*/ 202538 w 293046"/>
                <a:gd name="connsiteY3" fmla="*/ 148929 h 148929"/>
                <a:gd name="connsiteX4" fmla="*/ 285936 w 293046"/>
                <a:gd name="connsiteY4" fmla="*/ 62552 h 148929"/>
                <a:gd name="connsiteX5" fmla="*/ 282957 w 293046"/>
                <a:gd name="connsiteY5" fmla="*/ 68509 h 14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046" h="148929">
                  <a:moveTo>
                    <a:pt x="0" y="65531"/>
                  </a:moveTo>
                  <a:cubicBezTo>
                    <a:pt x="23331" y="33016"/>
                    <a:pt x="46663" y="501"/>
                    <a:pt x="68505" y="4"/>
                  </a:cubicBezTo>
                  <a:cubicBezTo>
                    <a:pt x="90347" y="-493"/>
                    <a:pt x="108715" y="37731"/>
                    <a:pt x="131054" y="62552"/>
                  </a:cubicBezTo>
                  <a:cubicBezTo>
                    <a:pt x="153393" y="87373"/>
                    <a:pt x="176724" y="148929"/>
                    <a:pt x="202538" y="148929"/>
                  </a:cubicBezTo>
                  <a:cubicBezTo>
                    <a:pt x="228352" y="148929"/>
                    <a:pt x="272533" y="75955"/>
                    <a:pt x="285936" y="62552"/>
                  </a:cubicBezTo>
                  <a:cubicBezTo>
                    <a:pt x="299339" y="49149"/>
                    <a:pt x="291148" y="58829"/>
                    <a:pt x="282957" y="68509"/>
                  </a:cubicBezTo>
                </a:path>
              </a:pathLst>
            </a:cu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84" name="Freeform 117">
              <a:extLst>
                <a:ext uri="{FF2B5EF4-FFF2-40B4-BE49-F238E27FC236}">
                  <a16:creationId xmlns:a16="http://schemas.microsoft.com/office/drawing/2014/main" id="{816CECD4-2E9F-4DF7-B961-19DABF4DD29C}"/>
                </a:ext>
              </a:extLst>
            </p:cNvPr>
            <p:cNvSpPr/>
            <p:nvPr/>
          </p:nvSpPr>
          <p:spPr>
            <a:xfrm>
              <a:off x="3745016" y="3219390"/>
              <a:ext cx="133350" cy="361950"/>
            </a:xfrm>
            <a:custGeom>
              <a:avLst/>
              <a:gdLst>
                <a:gd name="connsiteX0" fmla="*/ 0 w 293046"/>
                <a:gd name="connsiteY0" fmla="*/ 65531 h 148929"/>
                <a:gd name="connsiteX1" fmla="*/ 68505 w 293046"/>
                <a:gd name="connsiteY1" fmla="*/ 4 h 148929"/>
                <a:gd name="connsiteX2" fmla="*/ 131054 w 293046"/>
                <a:gd name="connsiteY2" fmla="*/ 62552 h 148929"/>
                <a:gd name="connsiteX3" fmla="*/ 202538 w 293046"/>
                <a:gd name="connsiteY3" fmla="*/ 148929 h 148929"/>
                <a:gd name="connsiteX4" fmla="*/ 285936 w 293046"/>
                <a:gd name="connsiteY4" fmla="*/ 62552 h 148929"/>
                <a:gd name="connsiteX5" fmla="*/ 282957 w 293046"/>
                <a:gd name="connsiteY5" fmla="*/ 68509 h 14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046" h="148929">
                  <a:moveTo>
                    <a:pt x="0" y="65531"/>
                  </a:moveTo>
                  <a:cubicBezTo>
                    <a:pt x="23331" y="33016"/>
                    <a:pt x="46663" y="501"/>
                    <a:pt x="68505" y="4"/>
                  </a:cubicBezTo>
                  <a:cubicBezTo>
                    <a:pt x="90347" y="-493"/>
                    <a:pt x="108715" y="37731"/>
                    <a:pt x="131054" y="62552"/>
                  </a:cubicBezTo>
                  <a:cubicBezTo>
                    <a:pt x="153393" y="87373"/>
                    <a:pt x="176724" y="148929"/>
                    <a:pt x="202538" y="148929"/>
                  </a:cubicBezTo>
                  <a:cubicBezTo>
                    <a:pt x="228352" y="148929"/>
                    <a:pt x="272533" y="75955"/>
                    <a:pt x="285936" y="62552"/>
                  </a:cubicBezTo>
                  <a:cubicBezTo>
                    <a:pt x="299339" y="49149"/>
                    <a:pt x="291148" y="58829"/>
                    <a:pt x="282957" y="68509"/>
                  </a:cubicBezTo>
                </a:path>
              </a:pathLst>
            </a:cu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285" name="Straight Arrow Connector 120">
              <a:extLst>
                <a:ext uri="{FF2B5EF4-FFF2-40B4-BE49-F238E27FC236}">
                  <a16:creationId xmlns:a16="http://schemas.microsoft.com/office/drawing/2014/main" id="{36990B9E-794E-495F-825B-F7AD80F345D8}"/>
                </a:ext>
              </a:extLst>
            </p:cNvPr>
            <p:cNvCxnSpPr/>
            <p:nvPr/>
          </p:nvCxnSpPr>
          <p:spPr>
            <a:xfrm>
              <a:off x="1847954" y="4319528"/>
              <a:ext cx="257175" cy="0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Arrow Connector 121">
              <a:extLst>
                <a:ext uri="{FF2B5EF4-FFF2-40B4-BE49-F238E27FC236}">
                  <a16:creationId xmlns:a16="http://schemas.microsoft.com/office/drawing/2014/main" id="{EF63F795-B8C5-49B3-B865-D8DA28558689}"/>
                </a:ext>
              </a:extLst>
            </p:cNvPr>
            <p:cNvCxnSpPr/>
            <p:nvPr/>
          </p:nvCxnSpPr>
          <p:spPr>
            <a:xfrm>
              <a:off x="2103541" y="3959165"/>
              <a:ext cx="0" cy="365125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Arrow Connector 122">
              <a:extLst>
                <a:ext uri="{FF2B5EF4-FFF2-40B4-BE49-F238E27FC236}">
                  <a16:creationId xmlns:a16="http://schemas.microsoft.com/office/drawing/2014/main" id="{284B8880-BF52-47B5-9693-82633C91FAE3}"/>
                </a:ext>
              </a:extLst>
            </p:cNvPr>
            <p:cNvCxnSpPr/>
            <p:nvPr/>
          </p:nvCxnSpPr>
          <p:spPr>
            <a:xfrm>
              <a:off x="2098779" y="3962340"/>
              <a:ext cx="282575" cy="0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Arrow Connector 123">
              <a:extLst>
                <a:ext uri="{FF2B5EF4-FFF2-40B4-BE49-F238E27FC236}">
                  <a16:creationId xmlns:a16="http://schemas.microsoft.com/office/drawing/2014/main" id="{AA08793A-C4C4-46EB-9A25-067D18F6C0B4}"/>
                </a:ext>
              </a:extLst>
            </p:cNvPr>
            <p:cNvCxnSpPr/>
            <p:nvPr/>
          </p:nvCxnSpPr>
          <p:spPr>
            <a:xfrm>
              <a:off x="2379766" y="3959165"/>
              <a:ext cx="0" cy="365125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Arrow Connector 124">
              <a:extLst>
                <a:ext uri="{FF2B5EF4-FFF2-40B4-BE49-F238E27FC236}">
                  <a16:creationId xmlns:a16="http://schemas.microsoft.com/office/drawing/2014/main" id="{D4AEEEC6-904B-4735-9743-0F9F0D57E20B}"/>
                </a:ext>
              </a:extLst>
            </p:cNvPr>
            <p:cNvCxnSpPr/>
            <p:nvPr/>
          </p:nvCxnSpPr>
          <p:spPr>
            <a:xfrm>
              <a:off x="2371829" y="4324290"/>
              <a:ext cx="282575" cy="0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Arrow Connector 125">
              <a:extLst>
                <a:ext uri="{FF2B5EF4-FFF2-40B4-BE49-F238E27FC236}">
                  <a16:creationId xmlns:a16="http://schemas.microsoft.com/office/drawing/2014/main" id="{D25DE924-6F58-42B3-99FB-929AF3AFF6C5}"/>
                </a:ext>
              </a:extLst>
            </p:cNvPr>
            <p:cNvCxnSpPr/>
            <p:nvPr/>
          </p:nvCxnSpPr>
          <p:spPr>
            <a:xfrm>
              <a:off x="2654404" y="3962340"/>
              <a:ext cx="0" cy="365125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Arrow Connector 126">
              <a:extLst>
                <a:ext uri="{FF2B5EF4-FFF2-40B4-BE49-F238E27FC236}">
                  <a16:creationId xmlns:a16="http://schemas.microsoft.com/office/drawing/2014/main" id="{0D308DC7-2A26-4457-86A2-2418965AA51E}"/>
                </a:ext>
              </a:extLst>
            </p:cNvPr>
            <p:cNvCxnSpPr/>
            <p:nvPr/>
          </p:nvCxnSpPr>
          <p:spPr>
            <a:xfrm>
              <a:off x="2648054" y="3967103"/>
              <a:ext cx="282575" cy="0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Arrow Connector 127">
              <a:extLst>
                <a:ext uri="{FF2B5EF4-FFF2-40B4-BE49-F238E27FC236}">
                  <a16:creationId xmlns:a16="http://schemas.microsoft.com/office/drawing/2014/main" id="{68F33FA6-0575-4E46-9A2C-4A6F5B802FD7}"/>
                </a:ext>
              </a:extLst>
            </p:cNvPr>
            <p:cNvCxnSpPr/>
            <p:nvPr/>
          </p:nvCxnSpPr>
          <p:spPr>
            <a:xfrm>
              <a:off x="2930629" y="3962340"/>
              <a:ext cx="0" cy="365125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Arrow Connector 128">
              <a:extLst>
                <a:ext uri="{FF2B5EF4-FFF2-40B4-BE49-F238E27FC236}">
                  <a16:creationId xmlns:a16="http://schemas.microsoft.com/office/drawing/2014/main" id="{8C40B38B-1746-47AA-8956-1B6973D5C04A}"/>
                </a:ext>
              </a:extLst>
            </p:cNvPr>
            <p:cNvCxnSpPr/>
            <p:nvPr/>
          </p:nvCxnSpPr>
          <p:spPr>
            <a:xfrm>
              <a:off x="2921104" y="4327465"/>
              <a:ext cx="282575" cy="0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133">
              <a:extLst>
                <a:ext uri="{FF2B5EF4-FFF2-40B4-BE49-F238E27FC236}">
                  <a16:creationId xmlns:a16="http://schemas.microsoft.com/office/drawing/2014/main" id="{30892C80-6713-4486-BBA9-4F02EE3B293F}"/>
                </a:ext>
              </a:extLst>
            </p:cNvPr>
            <p:cNvCxnSpPr/>
            <p:nvPr/>
          </p:nvCxnSpPr>
          <p:spPr>
            <a:xfrm>
              <a:off x="3216379" y="4359215"/>
              <a:ext cx="0" cy="360363"/>
            </a:xfrm>
            <a:prstGeom prst="line">
              <a:avLst/>
            </a:prstGeom>
            <a:ln w="952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134">
              <a:extLst>
                <a:ext uri="{FF2B5EF4-FFF2-40B4-BE49-F238E27FC236}">
                  <a16:creationId xmlns:a16="http://schemas.microsoft.com/office/drawing/2014/main" id="{21814DFB-2523-4E67-BEA2-62E37C99DFB5}"/>
                </a:ext>
              </a:extLst>
            </p:cNvPr>
            <p:cNvCxnSpPr/>
            <p:nvPr/>
          </p:nvCxnSpPr>
          <p:spPr>
            <a:xfrm>
              <a:off x="3205266" y="3960753"/>
              <a:ext cx="0" cy="365125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Arrow Connector 135">
              <a:extLst>
                <a:ext uri="{FF2B5EF4-FFF2-40B4-BE49-F238E27FC236}">
                  <a16:creationId xmlns:a16="http://schemas.microsoft.com/office/drawing/2014/main" id="{27F37FB4-6728-45BC-9E44-70362CCF50FB}"/>
                </a:ext>
              </a:extLst>
            </p:cNvPr>
            <p:cNvCxnSpPr/>
            <p:nvPr/>
          </p:nvCxnSpPr>
          <p:spPr>
            <a:xfrm>
              <a:off x="3200504" y="3965515"/>
              <a:ext cx="282575" cy="0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Arrow Connector 136">
              <a:extLst>
                <a:ext uri="{FF2B5EF4-FFF2-40B4-BE49-F238E27FC236}">
                  <a16:creationId xmlns:a16="http://schemas.microsoft.com/office/drawing/2014/main" id="{F9BD0151-F358-4A48-9081-BB27BDDB4236}"/>
                </a:ext>
              </a:extLst>
            </p:cNvPr>
            <p:cNvCxnSpPr/>
            <p:nvPr/>
          </p:nvCxnSpPr>
          <p:spPr>
            <a:xfrm>
              <a:off x="3481491" y="3960753"/>
              <a:ext cx="0" cy="365125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Arrow Connector 137">
              <a:extLst>
                <a:ext uri="{FF2B5EF4-FFF2-40B4-BE49-F238E27FC236}">
                  <a16:creationId xmlns:a16="http://schemas.microsoft.com/office/drawing/2014/main" id="{C8181A1C-E3AC-46C8-85DC-229184BFF8F1}"/>
                </a:ext>
              </a:extLst>
            </p:cNvPr>
            <p:cNvCxnSpPr/>
            <p:nvPr/>
          </p:nvCxnSpPr>
          <p:spPr>
            <a:xfrm>
              <a:off x="3473554" y="4325878"/>
              <a:ext cx="282575" cy="0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Arrow Connector 138">
              <a:extLst>
                <a:ext uri="{FF2B5EF4-FFF2-40B4-BE49-F238E27FC236}">
                  <a16:creationId xmlns:a16="http://schemas.microsoft.com/office/drawing/2014/main" id="{BA725A7C-300E-4903-9601-8E8D7D27B054}"/>
                </a:ext>
              </a:extLst>
            </p:cNvPr>
            <p:cNvCxnSpPr/>
            <p:nvPr/>
          </p:nvCxnSpPr>
          <p:spPr>
            <a:xfrm>
              <a:off x="3756129" y="3965515"/>
              <a:ext cx="0" cy="365125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Arrow Connector 139">
              <a:extLst>
                <a:ext uri="{FF2B5EF4-FFF2-40B4-BE49-F238E27FC236}">
                  <a16:creationId xmlns:a16="http://schemas.microsoft.com/office/drawing/2014/main" id="{28869063-914A-45A5-B9FD-9E4626E3B255}"/>
                </a:ext>
              </a:extLst>
            </p:cNvPr>
            <p:cNvCxnSpPr/>
            <p:nvPr/>
          </p:nvCxnSpPr>
          <p:spPr>
            <a:xfrm>
              <a:off x="3749779" y="3970278"/>
              <a:ext cx="282575" cy="0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Arrow Connector 140">
              <a:extLst>
                <a:ext uri="{FF2B5EF4-FFF2-40B4-BE49-F238E27FC236}">
                  <a16:creationId xmlns:a16="http://schemas.microsoft.com/office/drawing/2014/main" id="{015BA5A2-D222-4F01-BE49-1B1179E10F3F}"/>
                </a:ext>
              </a:extLst>
            </p:cNvPr>
            <p:cNvCxnSpPr/>
            <p:nvPr/>
          </p:nvCxnSpPr>
          <p:spPr>
            <a:xfrm>
              <a:off x="4032354" y="3965515"/>
              <a:ext cx="0" cy="365125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Arrow Connector 141">
              <a:extLst>
                <a:ext uri="{FF2B5EF4-FFF2-40B4-BE49-F238E27FC236}">
                  <a16:creationId xmlns:a16="http://schemas.microsoft.com/office/drawing/2014/main" id="{09177C46-8590-4C68-A020-503B82A629DD}"/>
                </a:ext>
              </a:extLst>
            </p:cNvPr>
            <p:cNvCxnSpPr/>
            <p:nvPr/>
          </p:nvCxnSpPr>
          <p:spPr>
            <a:xfrm>
              <a:off x="4022829" y="4330640"/>
              <a:ext cx="282575" cy="0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Arrow Connector 142">
              <a:extLst>
                <a:ext uri="{FF2B5EF4-FFF2-40B4-BE49-F238E27FC236}">
                  <a16:creationId xmlns:a16="http://schemas.microsoft.com/office/drawing/2014/main" id="{810CB711-07B1-4964-B06E-BD939EE9E837}"/>
                </a:ext>
              </a:extLst>
            </p:cNvPr>
            <p:cNvCxnSpPr/>
            <p:nvPr/>
          </p:nvCxnSpPr>
          <p:spPr>
            <a:xfrm>
              <a:off x="4305404" y="3970278"/>
              <a:ext cx="0" cy="365125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Arrow Connector 143">
              <a:extLst>
                <a:ext uri="{FF2B5EF4-FFF2-40B4-BE49-F238E27FC236}">
                  <a16:creationId xmlns:a16="http://schemas.microsoft.com/office/drawing/2014/main" id="{E9B6D7F2-B1C1-4ACB-ADC7-EE1453F3CC31}"/>
                </a:ext>
              </a:extLst>
            </p:cNvPr>
            <p:cNvCxnSpPr/>
            <p:nvPr/>
          </p:nvCxnSpPr>
          <p:spPr>
            <a:xfrm>
              <a:off x="4300641" y="3975040"/>
              <a:ext cx="282575" cy="0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Arrow Connector 144">
              <a:extLst>
                <a:ext uri="{FF2B5EF4-FFF2-40B4-BE49-F238E27FC236}">
                  <a16:creationId xmlns:a16="http://schemas.microsoft.com/office/drawing/2014/main" id="{23BFA58A-7789-402D-81DE-A32A9199CC2C}"/>
                </a:ext>
              </a:extLst>
            </p:cNvPr>
            <p:cNvCxnSpPr/>
            <p:nvPr/>
          </p:nvCxnSpPr>
          <p:spPr>
            <a:xfrm>
              <a:off x="4581629" y="3970278"/>
              <a:ext cx="0" cy="365125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Arrow Connector 145">
              <a:extLst>
                <a:ext uri="{FF2B5EF4-FFF2-40B4-BE49-F238E27FC236}">
                  <a16:creationId xmlns:a16="http://schemas.microsoft.com/office/drawing/2014/main" id="{132E7BA0-98F5-4A73-8963-6DF6A26DEA91}"/>
                </a:ext>
              </a:extLst>
            </p:cNvPr>
            <p:cNvCxnSpPr/>
            <p:nvPr/>
          </p:nvCxnSpPr>
          <p:spPr>
            <a:xfrm>
              <a:off x="4573691" y="4335403"/>
              <a:ext cx="282575" cy="0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Arrow Connector 148">
              <a:extLst>
                <a:ext uri="{FF2B5EF4-FFF2-40B4-BE49-F238E27FC236}">
                  <a16:creationId xmlns:a16="http://schemas.microsoft.com/office/drawing/2014/main" id="{CDF084F0-488D-4640-917C-54865815D5B2}"/>
                </a:ext>
              </a:extLst>
            </p:cNvPr>
            <p:cNvCxnSpPr/>
            <p:nvPr/>
          </p:nvCxnSpPr>
          <p:spPr>
            <a:xfrm>
              <a:off x="3111604" y="4611628"/>
              <a:ext cx="0" cy="365125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Arrow Connector 149">
              <a:extLst>
                <a:ext uri="{FF2B5EF4-FFF2-40B4-BE49-F238E27FC236}">
                  <a16:creationId xmlns:a16="http://schemas.microsoft.com/office/drawing/2014/main" id="{6FC02382-EE98-4B7D-A5D3-CC6EC20D89B1}"/>
                </a:ext>
              </a:extLst>
            </p:cNvPr>
            <p:cNvCxnSpPr/>
            <p:nvPr/>
          </p:nvCxnSpPr>
          <p:spPr>
            <a:xfrm>
              <a:off x="3724379" y="4611628"/>
              <a:ext cx="0" cy="349250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Arrow Connector 150">
              <a:extLst>
                <a:ext uri="{FF2B5EF4-FFF2-40B4-BE49-F238E27FC236}">
                  <a16:creationId xmlns:a16="http://schemas.microsoft.com/office/drawing/2014/main" id="{3082E9F5-E254-433A-BE4A-90F718769691}"/>
                </a:ext>
              </a:extLst>
            </p:cNvPr>
            <p:cNvCxnSpPr/>
            <p:nvPr/>
          </p:nvCxnSpPr>
          <p:spPr>
            <a:xfrm>
              <a:off x="3111604" y="4611628"/>
              <a:ext cx="612775" cy="0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Arrow Connector 151">
              <a:extLst>
                <a:ext uri="{FF2B5EF4-FFF2-40B4-BE49-F238E27FC236}">
                  <a16:creationId xmlns:a16="http://schemas.microsoft.com/office/drawing/2014/main" id="{D821EB05-B121-4D83-A067-196D10160F88}"/>
                </a:ext>
              </a:extLst>
            </p:cNvPr>
            <p:cNvCxnSpPr/>
            <p:nvPr/>
          </p:nvCxnSpPr>
          <p:spPr>
            <a:xfrm>
              <a:off x="3724379" y="4960878"/>
              <a:ext cx="1038225" cy="0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Arrow Connector 152">
              <a:extLst>
                <a:ext uri="{FF2B5EF4-FFF2-40B4-BE49-F238E27FC236}">
                  <a16:creationId xmlns:a16="http://schemas.microsoft.com/office/drawing/2014/main" id="{B5EFE8A4-143A-4F8E-AD77-895D7541193B}"/>
                </a:ext>
              </a:extLst>
            </p:cNvPr>
            <p:cNvCxnSpPr/>
            <p:nvPr/>
          </p:nvCxnSpPr>
          <p:spPr>
            <a:xfrm>
              <a:off x="1847954" y="4976753"/>
              <a:ext cx="1263650" cy="0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2" name="Rectangle 244">
              <a:extLst>
                <a:ext uri="{FF2B5EF4-FFF2-40B4-BE49-F238E27FC236}">
                  <a16:creationId xmlns:a16="http://schemas.microsoft.com/office/drawing/2014/main" id="{98DB3539-A22B-4911-94C3-52C2076CD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931" y="4737040"/>
              <a:ext cx="136683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trigger@25Hz</a:t>
              </a:r>
              <a:endPara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13" name="Straight Arrow Connector 161">
              <a:extLst>
                <a:ext uri="{FF2B5EF4-FFF2-40B4-BE49-F238E27FC236}">
                  <a16:creationId xmlns:a16="http://schemas.microsoft.com/office/drawing/2014/main" id="{915CB4B6-C20F-498E-BC27-F53703EADAEC}"/>
                </a:ext>
              </a:extLst>
            </p:cNvPr>
            <p:cNvCxnSpPr/>
            <p:nvPr/>
          </p:nvCxnSpPr>
          <p:spPr>
            <a:xfrm>
              <a:off x="3213204" y="5230753"/>
              <a:ext cx="612775" cy="0"/>
            </a:xfrm>
            <a:prstGeom prst="straightConnector1">
              <a:avLst/>
            </a:prstGeom>
            <a:ln w="158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Arrow Connector 22">
              <a:extLst>
                <a:ext uri="{FF2B5EF4-FFF2-40B4-BE49-F238E27FC236}">
                  <a16:creationId xmlns:a16="http://schemas.microsoft.com/office/drawing/2014/main" id="{52AEED3F-4CCB-4B8A-B8DC-AF5F8DCFE4BB}"/>
                </a:ext>
              </a:extLst>
            </p:cNvPr>
            <p:cNvCxnSpPr/>
            <p:nvPr/>
          </p:nvCxnSpPr>
          <p:spPr>
            <a:xfrm>
              <a:off x="3262416" y="2968565"/>
              <a:ext cx="220663" cy="0"/>
            </a:xfrm>
            <a:prstGeom prst="straightConnector1">
              <a:avLst/>
            </a:prstGeom>
            <a:ln w="15875"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Rectangle 259">
              <a:extLst>
                <a:ext uri="{FF2B5EF4-FFF2-40B4-BE49-F238E27FC236}">
                  <a16:creationId xmlns:a16="http://schemas.microsoft.com/office/drawing/2014/main" id="{814AFA3B-2950-453E-893F-DF8B845AF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1166" y="2863790"/>
              <a:ext cx="6143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500ns</a:t>
              </a:r>
            </a:p>
          </p:txBody>
        </p:sp>
        <p:cxnSp>
          <p:nvCxnSpPr>
            <p:cNvPr id="316" name="Straight Arrow Connector 168">
              <a:extLst>
                <a:ext uri="{FF2B5EF4-FFF2-40B4-BE49-F238E27FC236}">
                  <a16:creationId xmlns:a16="http://schemas.microsoft.com/office/drawing/2014/main" id="{54E16EB9-8BF6-45FB-936D-03B22B243E30}"/>
                </a:ext>
              </a:extLst>
            </p:cNvPr>
            <p:cNvCxnSpPr/>
            <p:nvPr/>
          </p:nvCxnSpPr>
          <p:spPr>
            <a:xfrm>
              <a:off x="3205266" y="3689290"/>
              <a:ext cx="142875" cy="0"/>
            </a:xfrm>
            <a:prstGeom prst="straightConnector1">
              <a:avLst/>
            </a:prstGeom>
            <a:ln w="15875"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" name="Rectangle 259">
              <a:extLst>
                <a:ext uri="{FF2B5EF4-FFF2-40B4-BE49-F238E27FC236}">
                  <a16:creationId xmlns:a16="http://schemas.microsoft.com/office/drawing/2014/main" id="{DEFE4ED0-CE4B-44D9-BE4B-B87A9D5FB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966" y="3535303"/>
              <a:ext cx="65881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3.08ns</a:t>
              </a:r>
            </a:p>
          </p:txBody>
        </p:sp>
        <p:sp>
          <p:nvSpPr>
            <p:cNvPr id="318" name="Rectangle 259">
              <a:extLst>
                <a:ext uri="{FF2B5EF4-FFF2-40B4-BE49-F238E27FC236}">
                  <a16:creationId xmlns:a16="http://schemas.microsoft.com/office/drawing/2014/main" id="{1060E7A4-3AD2-4F73-92AF-C6DAEA57C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4416" y="3670240"/>
              <a:ext cx="660400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12.3ns</a:t>
              </a:r>
            </a:p>
          </p:txBody>
        </p:sp>
        <p:cxnSp>
          <p:nvCxnSpPr>
            <p:cNvPr id="319" name="Straight Arrow Connector 172">
              <a:extLst>
                <a:ext uri="{FF2B5EF4-FFF2-40B4-BE49-F238E27FC236}">
                  <a16:creationId xmlns:a16="http://schemas.microsoft.com/office/drawing/2014/main" id="{A60431FC-C7FB-4A57-ABEC-145966B863E1}"/>
                </a:ext>
              </a:extLst>
            </p:cNvPr>
            <p:cNvCxnSpPr/>
            <p:nvPr/>
          </p:nvCxnSpPr>
          <p:spPr>
            <a:xfrm>
              <a:off x="3749779" y="3833753"/>
              <a:ext cx="276225" cy="0"/>
            </a:xfrm>
            <a:prstGeom prst="straightConnector1">
              <a:avLst/>
            </a:prstGeom>
            <a:ln w="15875"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175">
              <a:extLst>
                <a:ext uri="{FF2B5EF4-FFF2-40B4-BE49-F238E27FC236}">
                  <a16:creationId xmlns:a16="http://schemas.microsoft.com/office/drawing/2014/main" id="{3838419C-B7F1-4C33-A7F1-4837D4817C2B}"/>
                </a:ext>
              </a:extLst>
            </p:cNvPr>
            <p:cNvCxnSpPr/>
            <p:nvPr/>
          </p:nvCxnSpPr>
          <p:spPr>
            <a:xfrm>
              <a:off x="3216379" y="4697353"/>
              <a:ext cx="0" cy="360362"/>
            </a:xfrm>
            <a:prstGeom prst="line">
              <a:avLst/>
            </a:prstGeom>
            <a:ln w="952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176">
              <a:extLst>
                <a:ext uri="{FF2B5EF4-FFF2-40B4-BE49-F238E27FC236}">
                  <a16:creationId xmlns:a16="http://schemas.microsoft.com/office/drawing/2014/main" id="{0AA660F3-5013-4679-98B2-22E4C6F69C33}"/>
                </a:ext>
              </a:extLst>
            </p:cNvPr>
            <p:cNvCxnSpPr/>
            <p:nvPr/>
          </p:nvCxnSpPr>
          <p:spPr>
            <a:xfrm>
              <a:off x="3216379" y="5051365"/>
              <a:ext cx="0" cy="360363"/>
            </a:xfrm>
            <a:prstGeom prst="line">
              <a:avLst/>
            </a:prstGeom>
            <a:ln w="952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Rectangle 259">
              <a:extLst>
                <a:ext uri="{FF2B5EF4-FFF2-40B4-BE49-F238E27FC236}">
                  <a16:creationId xmlns:a16="http://schemas.microsoft.com/office/drawing/2014/main" id="{FF713651-8868-4486-B421-131DAFB73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5054" y="4446528"/>
              <a:ext cx="5302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10μs</a:t>
              </a:r>
            </a:p>
          </p:txBody>
        </p:sp>
        <p:cxnSp>
          <p:nvCxnSpPr>
            <p:cNvPr id="323" name="Straight Arrow Connector 179">
              <a:extLst>
                <a:ext uri="{FF2B5EF4-FFF2-40B4-BE49-F238E27FC236}">
                  <a16:creationId xmlns:a16="http://schemas.microsoft.com/office/drawing/2014/main" id="{008C2EE1-5A6B-455F-B5B1-935380CB0A0D}"/>
                </a:ext>
              </a:extLst>
            </p:cNvPr>
            <p:cNvCxnSpPr/>
            <p:nvPr/>
          </p:nvCxnSpPr>
          <p:spPr>
            <a:xfrm>
              <a:off x="3770416" y="4611628"/>
              <a:ext cx="276225" cy="0"/>
            </a:xfrm>
            <a:prstGeom prst="straightConnector1">
              <a:avLst/>
            </a:prstGeom>
            <a:ln w="15875"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4" name="Rectangle 259">
              <a:extLst>
                <a:ext uri="{FF2B5EF4-FFF2-40B4-BE49-F238E27FC236}">
                  <a16:creationId xmlns:a16="http://schemas.microsoft.com/office/drawing/2014/main" id="{5FF3C785-0400-4F5B-9D72-2359D79A1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0466" y="5068828"/>
              <a:ext cx="53181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10μs</a:t>
              </a:r>
            </a:p>
          </p:txBody>
        </p:sp>
        <p:cxnSp>
          <p:nvCxnSpPr>
            <p:cNvPr id="325" name="Straight Arrow Connector 181">
              <a:extLst>
                <a:ext uri="{FF2B5EF4-FFF2-40B4-BE49-F238E27FC236}">
                  <a16:creationId xmlns:a16="http://schemas.microsoft.com/office/drawing/2014/main" id="{41EB9FCB-C223-47FA-9C64-EEDCCF8542A1}"/>
                </a:ext>
              </a:extLst>
            </p:cNvPr>
            <p:cNvCxnSpPr/>
            <p:nvPr/>
          </p:nvCxnSpPr>
          <p:spPr>
            <a:xfrm>
              <a:off x="3895829" y="5233928"/>
              <a:ext cx="276225" cy="0"/>
            </a:xfrm>
            <a:prstGeom prst="straightConnector1">
              <a:avLst/>
            </a:prstGeom>
            <a:ln w="15875"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文本框 114">
            <a:extLst>
              <a:ext uri="{FF2B5EF4-FFF2-40B4-BE49-F238E27FC236}">
                <a16:creationId xmlns:a16="http://schemas.microsoft.com/office/drawing/2014/main" id="{9C448B63-2B1A-482C-B7E0-ACF0275B2C25}"/>
              </a:ext>
            </a:extLst>
          </p:cNvPr>
          <p:cNvSpPr txBox="1"/>
          <p:nvPr/>
        </p:nvSpPr>
        <p:spPr>
          <a:xfrm>
            <a:off x="7215191" y="5231251"/>
            <a:ext cx="192360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dirty="0"/>
              <a:t>束流</a:t>
            </a:r>
            <a:r>
              <a:rPr lang="en-US" altLang="zh-CN" dirty="0"/>
              <a:t>-</a:t>
            </a:r>
            <a:r>
              <a:rPr lang="zh-CN" altLang="en-US" dirty="0"/>
              <a:t>激光时间结构</a:t>
            </a:r>
          </a:p>
        </p:txBody>
      </p:sp>
      <p:sp>
        <p:nvSpPr>
          <p:cNvPr id="328" name="文本框 327">
            <a:extLst>
              <a:ext uri="{FF2B5EF4-FFF2-40B4-BE49-F238E27FC236}">
                <a16:creationId xmlns:a16="http://schemas.microsoft.com/office/drawing/2014/main" id="{EF5D6886-7B21-404E-B869-E59EDA8567C6}"/>
              </a:ext>
            </a:extLst>
          </p:cNvPr>
          <p:cNvSpPr txBox="1"/>
          <p:nvPr/>
        </p:nvSpPr>
        <p:spPr>
          <a:xfrm>
            <a:off x="2513047" y="5209951"/>
            <a:ext cx="138499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dirty="0"/>
              <a:t>激光触发结构</a:t>
            </a:r>
          </a:p>
        </p:txBody>
      </p:sp>
      <p:sp>
        <p:nvSpPr>
          <p:cNvPr id="194" name="文本框 193">
            <a:extLst>
              <a:ext uri="{FF2B5EF4-FFF2-40B4-BE49-F238E27FC236}">
                <a16:creationId xmlns:a16="http://schemas.microsoft.com/office/drawing/2014/main" id="{D7C82F80-E462-4809-A414-8A3640C9C301}"/>
              </a:ext>
            </a:extLst>
          </p:cNvPr>
          <p:cNvSpPr txBox="1"/>
          <p:nvPr/>
        </p:nvSpPr>
        <p:spPr>
          <a:xfrm>
            <a:off x="1218839" y="5802369"/>
            <a:ext cx="9351535" cy="3715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spcBef>
                <a:spcPts val="800"/>
              </a:spcBef>
              <a:buFont typeface="Wingdings" panose="05000000000000000000" pitchFamily="2" charset="2"/>
              <a:buChar char="l"/>
              <a:defRPr/>
            </a:pPr>
            <a:r>
              <a:rPr lang="zh-CN" altLang="en-US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采用与束流同步的</a:t>
            </a:r>
            <a:r>
              <a:rPr lang="en-US" altLang="zh-CN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81MHz</a:t>
            </a:r>
            <a:r>
              <a:rPr lang="zh-CN" altLang="en-US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信号与异步</a:t>
            </a:r>
            <a:r>
              <a:rPr lang="en-US" altLang="zh-CN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25Hz</a:t>
            </a:r>
            <a:r>
              <a:rPr lang="zh-CN" altLang="en-US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触发信号，生成新的与束流同步的</a:t>
            </a:r>
            <a:r>
              <a:rPr lang="en-US" altLang="zh-CN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25Hz</a:t>
            </a:r>
            <a:r>
              <a:rPr lang="zh-CN" altLang="en-US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激光器触发信号</a:t>
            </a:r>
          </a:p>
        </p:txBody>
      </p:sp>
    </p:spTree>
    <p:extLst>
      <p:ext uri="{BB962C8B-B14F-4D97-AF65-F5344CB8AC3E}">
        <p14:creationId xmlns:p14="http://schemas.microsoft.com/office/powerpoint/2010/main" val="325718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22BCC-8259-B182-6802-16378982C5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A93A0C-E2E6-4D3B-A46D-1BE2C901E7B7}" type="datetime1">
              <a:rPr lang="zh-CN" altLang="en-US" smtClean="0"/>
              <a:t>2025/5/16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C6BA1-3127-125B-D9E5-3A6535664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张彪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AA4F1-DE08-BC51-FE39-E13309466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E5F843F5-AEE7-41E2-AEE1-02917045D375}"/>
              </a:ext>
            </a:extLst>
          </p:cNvPr>
          <p:cNvGrpSpPr/>
          <p:nvPr/>
        </p:nvGrpSpPr>
        <p:grpSpPr>
          <a:xfrm>
            <a:off x="3881215" y="1424214"/>
            <a:ext cx="7516761" cy="1733716"/>
            <a:chOff x="831474" y="1376759"/>
            <a:chExt cx="6889683" cy="1589083"/>
          </a:xfrm>
        </p:grpSpPr>
        <p:grpSp>
          <p:nvGrpSpPr>
            <p:cNvPr id="122" name="组合 121">
              <a:extLst>
                <a:ext uri="{FF2B5EF4-FFF2-40B4-BE49-F238E27FC236}">
                  <a16:creationId xmlns:a16="http://schemas.microsoft.com/office/drawing/2014/main" id="{0621C798-EA9C-417C-A6C1-DF6A2602BE8F}"/>
                </a:ext>
              </a:extLst>
            </p:cNvPr>
            <p:cNvGrpSpPr/>
            <p:nvPr/>
          </p:nvGrpSpPr>
          <p:grpSpPr>
            <a:xfrm>
              <a:off x="831474" y="1376759"/>
              <a:ext cx="6889683" cy="1589083"/>
              <a:chOff x="4107473" y="2109793"/>
              <a:chExt cx="6889683" cy="1589083"/>
            </a:xfrm>
          </p:grpSpPr>
          <p:grpSp>
            <p:nvGrpSpPr>
              <p:cNvPr id="44" name="Group 7">
                <a:extLst>
                  <a:ext uri="{FF2B5EF4-FFF2-40B4-BE49-F238E27FC236}">
                    <a16:creationId xmlns:a16="http://schemas.microsoft.com/office/drawing/2014/main" id="{E0A74332-DDA4-49FE-91F6-7A62D030969B}"/>
                  </a:ext>
                </a:extLst>
              </p:cNvPr>
              <p:cNvGrpSpPr/>
              <p:nvPr/>
            </p:nvGrpSpPr>
            <p:grpSpPr>
              <a:xfrm>
                <a:off x="4107473" y="2109793"/>
                <a:ext cx="6889683" cy="1589083"/>
                <a:chOff x="3252811" y="4386748"/>
                <a:chExt cx="7277099" cy="1700985"/>
              </a:xfrm>
            </p:grpSpPr>
            <p:pic>
              <p:nvPicPr>
                <p:cNvPr id="46" name="Picture 9">
                  <a:extLst>
                    <a:ext uri="{FF2B5EF4-FFF2-40B4-BE49-F238E27FC236}">
                      <a16:creationId xmlns:a16="http://schemas.microsoft.com/office/drawing/2014/main" id="{0FA6B7E4-3E46-45A7-9E7E-4E80735DCF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252811" y="4386748"/>
                  <a:ext cx="7277099" cy="1397000"/>
                </a:xfrm>
                <a:prstGeom prst="rect">
                  <a:avLst/>
                </a:prstGeom>
              </p:spPr>
            </p:pic>
            <p:grpSp>
              <p:nvGrpSpPr>
                <p:cNvPr id="47" name="Group 10">
                  <a:extLst>
                    <a:ext uri="{FF2B5EF4-FFF2-40B4-BE49-F238E27FC236}">
                      <a16:creationId xmlns:a16="http://schemas.microsoft.com/office/drawing/2014/main" id="{D83C4D26-4CE8-4114-8BAE-D869CA78770E}"/>
                    </a:ext>
                  </a:extLst>
                </p:cNvPr>
                <p:cNvGrpSpPr/>
                <p:nvPr/>
              </p:nvGrpSpPr>
              <p:grpSpPr>
                <a:xfrm>
                  <a:off x="3449664" y="4582127"/>
                  <a:ext cx="5456580" cy="1505606"/>
                  <a:chOff x="3449664" y="4582127"/>
                  <a:chExt cx="5456580" cy="1505606"/>
                </a:xfrm>
              </p:grpSpPr>
              <p:sp>
                <p:nvSpPr>
                  <p:cNvPr id="48" name="Rectangle 11">
                    <a:extLst>
                      <a:ext uri="{FF2B5EF4-FFF2-40B4-BE49-F238E27FC236}">
                        <a16:creationId xmlns:a16="http://schemas.microsoft.com/office/drawing/2014/main" id="{AF2FAA24-49C7-4366-95DD-BD64342DC9AC}"/>
                      </a:ext>
                    </a:extLst>
                  </p:cNvPr>
                  <p:cNvSpPr/>
                  <p:nvPr/>
                </p:nvSpPr>
                <p:spPr>
                  <a:xfrm>
                    <a:off x="8681617" y="5605705"/>
                    <a:ext cx="224627" cy="251773"/>
                  </a:xfrm>
                  <a:prstGeom prst="rect">
                    <a:avLst/>
                  </a:prstGeom>
                  <a:solidFill>
                    <a:schemeClr val="bg2">
                      <a:lumMod val="9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H" dirty="0"/>
                  </a:p>
                </p:txBody>
              </p:sp>
              <p:sp>
                <p:nvSpPr>
                  <p:cNvPr id="49" name="Rectangle 12">
                    <a:extLst>
                      <a:ext uri="{FF2B5EF4-FFF2-40B4-BE49-F238E27FC236}">
                        <a16:creationId xmlns:a16="http://schemas.microsoft.com/office/drawing/2014/main" id="{F402C5E7-DDA6-45E6-B242-3CCB480270CB}"/>
                      </a:ext>
                    </a:extLst>
                  </p:cNvPr>
                  <p:cNvSpPr/>
                  <p:nvPr/>
                </p:nvSpPr>
                <p:spPr>
                  <a:xfrm>
                    <a:off x="8769010" y="5613657"/>
                    <a:ext cx="45719" cy="216024"/>
                  </a:xfrm>
                  <a:prstGeom prst="rect">
                    <a:avLst/>
                  </a:prstGeom>
                  <a:pattFill prst="wdDnDiag">
                    <a:fgClr>
                      <a:schemeClr val="accent1"/>
                    </a:fgClr>
                    <a:bgClr>
                      <a:schemeClr val="bg1"/>
                    </a:bgClr>
                  </a:pattFill>
                  <a:scene3d>
                    <a:camera prst="orthographicFront">
                      <a:rot lat="0" lon="0" rev="18900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H" dirty="0"/>
                  </a:p>
                </p:txBody>
              </p:sp>
              <p:sp>
                <p:nvSpPr>
                  <p:cNvPr id="50" name="Rectangle 13">
                    <a:extLst>
                      <a:ext uri="{FF2B5EF4-FFF2-40B4-BE49-F238E27FC236}">
                        <a16:creationId xmlns:a16="http://schemas.microsoft.com/office/drawing/2014/main" id="{23B8DD45-542C-486C-9EE8-BD234CB40803}"/>
                      </a:ext>
                    </a:extLst>
                  </p:cNvPr>
                  <p:cNvSpPr/>
                  <p:nvPr/>
                </p:nvSpPr>
                <p:spPr>
                  <a:xfrm>
                    <a:off x="6076202" y="5605705"/>
                    <a:ext cx="224627" cy="251773"/>
                  </a:xfrm>
                  <a:prstGeom prst="rect">
                    <a:avLst/>
                  </a:prstGeom>
                  <a:solidFill>
                    <a:schemeClr val="bg2">
                      <a:lumMod val="90000"/>
                    </a:schemeClr>
                  </a:soli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H" dirty="0"/>
                  </a:p>
                </p:txBody>
              </p:sp>
              <p:sp>
                <p:nvSpPr>
                  <p:cNvPr id="51" name="Rectangle 14">
                    <a:extLst>
                      <a:ext uri="{FF2B5EF4-FFF2-40B4-BE49-F238E27FC236}">
                        <a16:creationId xmlns:a16="http://schemas.microsoft.com/office/drawing/2014/main" id="{0686C803-F1A8-4515-8B84-6464F979E68A}"/>
                      </a:ext>
                    </a:extLst>
                  </p:cNvPr>
                  <p:cNvSpPr/>
                  <p:nvPr/>
                </p:nvSpPr>
                <p:spPr>
                  <a:xfrm>
                    <a:off x="6163595" y="5613657"/>
                    <a:ext cx="45719" cy="216024"/>
                  </a:xfrm>
                  <a:prstGeom prst="rect">
                    <a:avLst/>
                  </a:prstGeom>
                  <a:pattFill prst="wdDnDiag">
                    <a:fgClr>
                      <a:schemeClr val="accent1"/>
                    </a:fgClr>
                    <a:bgClr>
                      <a:schemeClr val="bg1"/>
                    </a:bgClr>
                  </a:pattFill>
                  <a:scene3d>
                    <a:camera prst="orthographicFront">
                      <a:rot lat="0" lon="0" rev="1890000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H" dirty="0"/>
                  </a:p>
                </p:txBody>
              </p:sp>
              <p:sp>
                <p:nvSpPr>
                  <p:cNvPr id="55" name="Rounded Rectangle 18">
                    <a:extLst>
                      <a:ext uri="{FF2B5EF4-FFF2-40B4-BE49-F238E27FC236}">
                        <a16:creationId xmlns:a16="http://schemas.microsoft.com/office/drawing/2014/main" id="{399AA45C-BC29-4F23-875C-A61AFD7793F7}"/>
                      </a:ext>
                    </a:extLst>
                  </p:cNvPr>
                  <p:cNvSpPr/>
                  <p:nvPr/>
                </p:nvSpPr>
                <p:spPr>
                  <a:xfrm>
                    <a:off x="5065212" y="4889832"/>
                    <a:ext cx="2226365" cy="195416"/>
                  </a:xfrm>
                  <a:prstGeom prst="roundRect">
                    <a:avLst/>
                  </a:prstGeom>
                  <a:solidFill>
                    <a:schemeClr val="accent2">
                      <a:lumMod val="60000"/>
                      <a:lumOff val="40000"/>
                      <a:alpha val="50419"/>
                    </a:schemeClr>
                  </a:solidFill>
                  <a:ln>
                    <a:solidFill>
                      <a:schemeClr val="accent1">
                        <a:shade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H" dirty="0"/>
                  </a:p>
                </p:txBody>
              </p:sp>
              <p:grpSp>
                <p:nvGrpSpPr>
                  <p:cNvPr id="56" name="Group 19">
                    <a:extLst>
                      <a:ext uri="{FF2B5EF4-FFF2-40B4-BE49-F238E27FC236}">
                        <a16:creationId xmlns:a16="http://schemas.microsoft.com/office/drawing/2014/main" id="{D4678687-43AA-4736-A998-8C61FDB1A712}"/>
                      </a:ext>
                    </a:extLst>
                  </p:cNvPr>
                  <p:cNvGrpSpPr/>
                  <p:nvPr/>
                </p:nvGrpSpPr>
                <p:grpSpPr>
                  <a:xfrm>
                    <a:off x="3449664" y="5453046"/>
                    <a:ext cx="652165" cy="634687"/>
                    <a:chOff x="1254633" y="5032760"/>
                    <a:chExt cx="957319" cy="951062"/>
                  </a:xfrm>
                </p:grpSpPr>
                <p:pic>
                  <p:nvPicPr>
                    <p:cNvPr id="67" name="Picture 30" descr="A blue circle with white text&#10;&#10;Description automatically generated">
                      <a:extLst>
                        <a:ext uri="{FF2B5EF4-FFF2-40B4-BE49-F238E27FC236}">
                          <a16:creationId xmlns:a16="http://schemas.microsoft.com/office/drawing/2014/main" id="{BE41E3AA-FA78-423B-BEB1-09F6EE75CD3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1254633" y="5032760"/>
                      <a:ext cx="868365" cy="868365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68" name="Straight Connector 31">
                      <a:extLst>
                        <a:ext uri="{FF2B5EF4-FFF2-40B4-BE49-F238E27FC236}">
                          <a16:creationId xmlns:a16="http://schemas.microsoft.com/office/drawing/2014/main" id="{F423EB41-8E81-4613-87FD-390AC5A48C8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327868" y="5804451"/>
                      <a:ext cx="190831" cy="0"/>
                    </a:xfrm>
                    <a:prstGeom prst="line">
                      <a:avLst/>
                    </a:prstGeom>
                    <a:ln w="12700">
                      <a:solidFill>
                        <a:srgbClr val="FFFF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9" name="TextBox 32">
                      <a:extLst>
                        <a:ext uri="{FF2B5EF4-FFF2-40B4-BE49-F238E27FC236}">
                          <a16:creationId xmlns:a16="http://schemas.microsoft.com/office/drawing/2014/main" id="{C85378F2-9C86-431A-A50B-1A300F225A2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56707" y="5660985"/>
                      <a:ext cx="755245" cy="32283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800" b="1" dirty="0">
                          <a:solidFill>
                            <a:srgbClr val="FFFF00"/>
                          </a:solidFill>
                        </a:rPr>
                        <a:t>5</a:t>
                      </a:r>
                      <a:r>
                        <a:rPr lang="zh-CN" altLang="en-US" sz="800" b="1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altLang="zh-CN" sz="800" b="1" dirty="0">
                          <a:solidFill>
                            <a:srgbClr val="FFFF00"/>
                          </a:solidFill>
                        </a:rPr>
                        <a:t>mm</a:t>
                      </a:r>
                      <a:endParaRPr lang="en-CH" sz="800" b="1" dirty="0">
                        <a:solidFill>
                          <a:srgbClr val="FFFF00"/>
                        </a:solidFill>
                      </a:endParaRPr>
                    </a:p>
                  </p:txBody>
                </p:sp>
              </p:grpSp>
              <p:cxnSp>
                <p:nvCxnSpPr>
                  <p:cNvPr id="57" name="Straight Connector 20">
                    <a:extLst>
                      <a:ext uri="{FF2B5EF4-FFF2-40B4-BE49-F238E27FC236}">
                        <a16:creationId xmlns:a16="http://schemas.microsoft.com/office/drawing/2014/main" id="{CE0D4AEC-95C4-4976-ABC2-6470934C39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042415" y="5695271"/>
                    <a:ext cx="3736056" cy="14245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22">
                    <a:extLst>
                      <a:ext uri="{FF2B5EF4-FFF2-40B4-BE49-F238E27FC236}">
                        <a16:creationId xmlns:a16="http://schemas.microsoft.com/office/drawing/2014/main" id="{3A4CF2DF-1425-40CC-B011-8CE5EADC536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778471" y="5129783"/>
                    <a:ext cx="0" cy="565488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0" name="TextBox 23">
                    <a:extLst>
                      <a:ext uri="{FF2B5EF4-FFF2-40B4-BE49-F238E27FC236}">
                        <a16:creationId xmlns:a16="http://schemas.microsoft.com/office/drawing/2014/main" id="{8F5BA18F-AAAE-4A59-AB9D-694F5177FF47}"/>
                      </a:ext>
                    </a:extLst>
                  </p:cNvPr>
                  <p:cNvSpPr txBox="1"/>
                  <p:nvPr/>
                </p:nvSpPr>
                <p:spPr>
                  <a:xfrm>
                    <a:off x="5040784" y="5795438"/>
                    <a:ext cx="1381234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1200" b="1" dirty="0">
                        <a:solidFill>
                          <a:srgbClr val="0A84FF"/>
                        </a:solidFill>
                      </a:rPr>
                      <a:t>1064</a:t>
                    </a:r>
                    <a:r>
                      <a:rPr lang="zh-CN" altLang="en-US" sz="1200" b="1" dirty="0">
                        <a:solidFill>
                          <a:srgbClr val="0A84FF"/>
                        </a:solidFill>
                      </a:rPr>
                      <a:t> </a:t>
                    </a:r>
                    <a:r>
                      <a:rPr lang="en-US" altLang="zh-CN" sz="1200" b="1" dirty="0">
                        <a:solidFill>
                          <a:srgbClr val="0A84FF"/>
                        </a:solidFill>
                      </a:rPr>
                      <a:t>nm</a:t>
                    </a:r>
                    <a:r>
                      <a:rPr lang="zh-CN" altLang="en-US" sz="1200" b="1" dirty="0">
                        <a:solidFill>
                          <a:srgbClr val="0A84FF"/>
                        </a:solidFill>
                      </a:rPr>
                      <a:t> </a:t>
                    </a:r>
                    <a:r>
                      <a:rPr lang="en-US" altLang="zh-CN" sz="1200" b="1" dirty="0">
                        <a:solidFill>
                          <a:srgbClr val="0A84FF"/>
                        </a:solidFill>
                      </a:rPr>
                      <a:t>laser</a:t>
                    </a:r>
                    <a:endParaRPr lang="en-CH" sz="1200" b="1" dirty="0">
                      <a:solidFill>
                        <a:srgbClr val="0A84FF"/>
                      </a:solidFill>
                    </a:endParaRPr>
                  </a:p>
                </p:txBody>
              </p:sp>
              <p:sp>
                <p:nvSpPr>
                  <p:cNvPr id="65" name="TextBox 28">
                    <a:extLst>
                      <a:ext uri="{FF2B5EF4-FFF2-40B4-BE49-F238E27FC236}">
                        <a16:creationId xmlns:a16="http://schemas.microsoft.com/office/drawing/2014/main" id="{2AF1EF95-0A9D-4176-B8F5-53A883C4A435}"/>
                      </a:ext>
                    </a:extLst>
                  </p:cNvPr>
                  <p:cNvSpPr txBox="1"/>
                  <p:nvPr/>
                </p:nvSpPr>
                <p:spPr>
                  <a:xfrm>
                    <a:off x="5528524" y="5060931"/>
                    <a:ext cx="1332088" cy="2845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/>
                      <a:t>SRF cavities</a:t>
                    </a:r>
                    <a:endParaRPr lang="en-CH" sz="1200" b="1" dirty="0"/>
                  </a:p>
                </p:txBody>
              </p:sp>
              <p:sp>
                <p:nvSpPr>
                  <p:cNvPr id="66" name="TextBox 29">
                    <a:extLst>
                      <a:ext uri="{FF2B5EF4-FFF2-40B4-BE49-F238E27FC236}">
                        <a16:creationId xmlns:a16="http://schemas.microsoft.com/office/drawing/2014/main" id="{11FEADDA-B944-41BC-8012-2A89C907F163}"/>
                      </a:ext>
                    </a:extLst>
                  </p:cNvPr>
                  <p:cNvSpPr txBox="1"/>
                  <p:nvPr/>
                </p:nvSpPr>
                <p:spPr>
                  <a:xfrm>
                    <a:off x="3918147" y="4582127"/>
                    <a:ext cx="1381234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/>
                      <a:t>DTL</a:t>
                    </a:r>
                    <a:endParaRPr lang="en-CH" sz="1200" b="1" dirty="0"/>
                  </a:p>
                </p:txBody>
              </p:sp>
            </p:grpSp>
          </p:grpSp>
          <p:pic>
            <p:nvPicPr>
              <p:cNvPr id="45" name="Picture 8">
                <a:extLst>
                  <a:ext uri="{FF2B5EF4-FFF2-40B4-BE49-F238E27FC236}">
                    <a16:creationId xmlns:a16="http://schemas.microsoft.com/office/drawing/2014/main" id="{FDDA7F5F-B82E-4C71-BEC9-16A0B52A30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12585" y="3064651"/>
                <a:ext cx="967166" cy="591695"/>
              </a:xfrm>
              <a:prstGeom prst="rect">
                <a:avLst/>
              </a:prstGeom>
            </p:spPr>
          </p:pic>
        </p:grpSp>
        <p:sp>
          <p:nvSpPr>
            <p:cNvPr id="43" name="TextBox 6">
              <a:extLst>
                <a:ext uri="{FF2B5EF4-FFF2-40B4-BE49-F238E27FC236}">
                  <a16:creationId xmlns:a16="http://schemas.microsoft.com/office/drawing/2014/main" id="{E58DEFA8-95F7-48AF-9BC7-190C6DE36657}"/>
                </a:ext>
              </a:extLst>
            </p:cNvPr>
            <p:cNvSpPr txBox="1"/>
            <p:nvPr/>
          </p:nvSpPr>
          <p:spPr>
            <a:xfrm>
              <a:off x="4640212" y="1617064"/>
              <a:ext cx="1307700" cy="258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HEBT</a:t>
              </a:r>
              <a:endParaRPr lang="en-CH" sz="1200" b="1" dirty="0"/>
            </a:p>
          </p:txBody>
        </p:sp>
      </p:grpSp>
      <p:grpSp>
        <p:nvGrpSpPr>
          <p:cNvPr id="124" name="组合 123">
            <a:extLst>
              <a:ext uri="{FF2B5EF4-FFF2-40B4-BE49-F238E27FC236}">
                <a16:creationId xmlns:a16="http://schemas.microsoft.com/office/drawing/2014/main" id="{2EF5B037-5094-4D14-9A90-EF4992C39A97}"/>
              </a:ext>
            </a:extLst>
          </p:cNvPr>
          <p:cNvGrpSpPr/>
          <p:nvPr/>
        </p:nvGrpSpPr>
        <p:grpSpPr>
          <a:xfrm>
            <a:off x="868862" y="1109080"/>
            <a:ext cx="2432450" cy="2275030"/>
            <a:chOff x="6627640" y="2191984"/>
            <a:chExt cx="4884299" cy="4568203"/>
          </a:xfrm>
        </p:grpSpPr>
        <p:grpSp>
          <p:nvGrpSpPr>
            <p:cNvPr id="126" name="组合 125">
              <a:extLst>
                <a:ext uri="{FF2B5EF4-FFF2-40B4-BE49-F238E27FC236}">
                  <a16:creationId xmlns:a16="http://schemas.microsoft.com/office/drawing/2014/main" id="{790F8C25-ECA8-47AC-B2F7-21DAD2331C25}"/>
                </a:ext>
              </a:extLst>
            </p:cNvPr>
            <p:cNvGrpSpPr/>
            <p:nvPr/>
          </p:nvGrpSpPr>
          <p:grpSpPr>
            <a:xfrm flipH="1">
              <a:off x="6656527" y="2191984"/>
              <a:ext cx="3412406" cy="1741902"/>
              <a:chOff x="2923128" y="4761138"/>
              <a:chExt cx="3412406" cy="1741902"/>
            </a:xfrm>
          </p:grpSpPr>
          <p:pic>
            <p:nvPicPr>
              <p:cNvPr id="127" name="图片 126">
                <a:extLst>
                  <a:ext uri="{FF2B5EF4-FFF2-40B4-BE49-F238E27FC236}">
                    <a16:creationId xmlns:a16="http://schemas.microsoft.com/office/drawing/2014/main" id="{A5166BE3-2C8D-4DCB-A202-85AA4363FA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057" r="4578" b="23222"/>
              <a:stretch/>
            </p:blipFill>
            <p:spPr>
              <a:xfrm>
                <a:off x="2923128" y="4761138"/>
                <a:ext cx="3412406" cy="1741902"/>
              </a:xfrm>
              <a:prstGeom prst="rect">
                <a:avLst/>
              </a:prstGeom>
            </p:spPr>
          </p:pic>
          <p:sp>
            <p:nvSpPr>
              <p:cNvPr id="128" name="箭头: 上 127">
                <a:extLst>
                  <a:ext uri="{FF2B5EF4-FFF2-40B4-BE49-F238E27FC236}">
                    <a16:creationId xmlns:a16="http://schemas.microsoft.com/office/drawing/2014/main" id="{10350B4B-9A09-4A18-A324-D29BE6F03AFC}"/>
                  </a:ext>
                </a:extLst>
              </p:cNvPr>
              <p:cNvSpPr/>
              <p:nvPr/>
            </p:nvSpPr>
            <p:spPr>
              <a:xfrm rot="5400000">
                <a:off x="5155091" y="5038418"/>
                <a:ext cx="90802" cy="1593842"/>
              </a:xfrm>
              <a:prstGeom prst="up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箭头: 上 128">
                <a:extLst>
                  <a:ext uri="{FF2B5EF4-FFF2-40B4-BE49-F238E27FC236}">
                    <a16:creationId xmlns:a16="http://schemas.microsoft.com/office/drawing/2014/main" id="{F44BC018-BC92-4135-A00F-23DF751BF48B}"/>
                  </a:ext>
                </a:extLst>
              </p:cNvPr>
              <p:cNvSpPr/>
              <p:nvPr/>
            </p:nvSpPr>
            <p:spPr>
              <a:xfrm rot="19622326">
                <a:off x="5881647" y="5391650"/>
                <a:ext cx="101451" cy="403133"/>
              </a:xfrm>
              <a:prstGeom prst="up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箭头: 左 129">
                <a:extLst>
                  <a:ext uri="{FF2B5EF4-FFF2-40B4-BE49-F238E27FC236}">
                    <a16:creationId xmlns:a16="http://schemas.microsoft.com/office/drawing/2014/main" id="{C9232377-D20E-4F15-946B-D76D9A0A1291}"/>
                  </a:ext>
                </a:extLst>
              </p:cNvPr>
              <p:cNvSpPr/>
              <p:nvPr/>
            </p:nvSpPr>
            <p:spPr>
              <a:xfrm>
                <a:off x="3498057" y="5296871"/>
                <a:ext cx="2282088" cy="99625"/>
              </a:xfrm>
              <a:prstGeom prst="lef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1" name="箭头: 上 130">
                <a:extLst>
                  <a:ext uri="{FF2B5EF4-FFF2-40B4-BE49-F238E27FC236}">
                    <a16:creationId xmlns:a16="http://schemas.microsoft.com/office/drawing/2014/main" id="{88D338AC-5967-4E5F-BB65-0FA25FE3084F}"/>
                  </a:ext>
                </a:extLst>
              </p:cNvPr>
              <p:cNvSpPr/>
              <p:nvPr/>
            </p:nvSpPr>
            <p:spPr>
              <a:xfrm rot="2828704">
                <a:off x="3431033" y="5109133"/>
                <a:ext cx="102951" cy="272315"/>
              </a:xfrm>
              <a:prstGeom prst="up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箭头: 左 131">
                <a:extLst>
                  <a:ext uri="{FF2B5EF4-FFF2-40B4-BE49-F238E27FC236}">
                    <a16:creationId xmlns:a16="http://schemas.microsoft.com/office/drawing/2014/main" id="{0C15AF60-7C11-4156-954C-12A96738CC65}"/>
                  </a:ext>
                </a:extLst>
              </p:cNvPr>
              <p:cNvSpPr/>
              <p:nvPr/>
            </p:nvSpPr>
            <p:spPr>
              <a:xfrm>
                <a:off x="3126094" y="5056473"/>
                <a:ext cx="443178" cy="99625"/>
              </a:xfrm>
              <a:prstGeom prst="lef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3" name="组合 132">
              <a:extLst>
                <a:ext uri="{FF2B5EF4-FFF2-40B4-BE49-F238E27FC236}">
                  <a16:creationId xmlns:a16="http://schemas.microsoft.com/office/drawing/2014/main" id="{D2AEFC1F-C76B-47FF-9C49-338C92E84A22}"/>
                </a:ext>
              </a:extLst>
            </p:cNvPr>
            <p:cNvGrpSpPr/>
            <p:nvPr/>
          </p:nvGrpSpPr>
          <p:grpSpPr>
            <a:xfrm flipH="1">
              <a:off x="10116995" y="2191984"/>
              <a:ext cx="1394944" cy="1741902"/>
              <a:chOff x="846140" y="4467765"/>
              <a:chExt cx="1595234" cy="1976507"/>
            </a:xfrm>
          </p:grpSpPr>
          <p:pic>
            <p:nvPicPr>
              <p:cNvPr id="134" name="图片 133">
                <a:extLst>
                  <a:ext uri="{FF2B5EF4-FFF2-40B4-BE49-F238E27FC236}">
                    <a16:creationId xmlns:a16="http://schemas.microsoft.com/office/drawing/2014/main" id="{44617E05-719F-4400-BAA9-03E993CBAA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444" r="585" b="14546"/>
              <a:stretch/>
            </p:blipFill>
            <p:spPr>
              <a:xfrm>
                <a:off x="846140" y="4467765"/>
                <a:ext cx="1595234" cy="1976507"/>
              </a:xfrm>
              <a:prstGeom prst="rect">
                <a:avLst/>
              </a:prstGeom>
            </p:spPr>
          </p:pic>
          <p:sp>
            <p:nvSpPr>
              <p:cNvPr id="135" name="箭头: 左 134">
                <a:extLst>
                  <a:ext uri="{FF2B5EF4-FFF2-40B4-BE49-F238E27FC236}">
                    <a16:creationId xmlns:a16="http://schemas.microsoft.com/office/drawing/2014/main" id="{076759CD-B7DE-4467-A209-D268B3EB1DE6}"/>
                  </a:ext>
                </a:extLst>
              </p:cNvPr>
              <p:cNvSpPr/>
              <p:nvPr/>
            </p:nvSpPr>
            <p:spPr>
              <a:xfrm>
                <a:off x="1659472" y="4888705"/>
                <a:ext cx="778297" cy="92456"/>
              </a:xfrm>
              <a:prstGeom prst="lef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6" name="组合 135">
              <a:extLst>
                <a:ext uri="{FF2B5EF4-FFF2-40B4-BE49-F238E27FC236}">
                  <a16:creationId xmlns:a16="http://schemas.microsoft.com/office/drawing/2014/main" id="{49B4A7E5-2775-4774-B2DF-1232ED2C9440}"/>
                </a:ext>
              </a:extLst>
            </p:cNvPr>
            <p:cNvGrpSpPr/>
            <p:nvPr/>
          </p:nvGrpSpPr>
          <p:grpSpPr>
            <a:xfrm>
              <a:off x="6639246" y="3963399"/>
              <a:ext cx="2088911" cy="2780791"/>
              <a:chOff x="848186" y="1394403"/>
              <a:chExt cx="2269800" cy="3026406"/>
            </a:xfrm>
          </p:grpSpPr>
          <p:pic>
            <p:nvPicPr>
              <p:cNvPr id="137" name="图片 136">
                <a:extLst>
                  <a:ext uri="{FF2B5EF4-FFF2-40B4-BE49-F238E27FC236}">
                    <a16:creationId xmlns:a16="http://schemas.microsoft.com/office/drawing/2014/main" id="{5B4CC8A0-5094-4769-8C9B-DDD062624F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69883" y="1772706"/>
                <a:ext cx="3026406" cy="2269800"/>
              </a:xfrm>
              <a:prstGeom prst="rect">
                <a:avLst/>
              </a:prstGeom>
            </p:spPr>
          </p:pic>
          <p:sp>
            <p:nvSpPr>
              <p:cNvPr id="138" name="箭头: 上 137">
                <a:extLst>
                  <a:ext uri="{FF2B5EF4-FFF2-40B4-BE49-F238E27FC236}">
                    <a16:creationId xmlns:a16="http://schemas.microsoft.com/office/drawing/2014/main" id="{798F2D02-31C9-4274-A00D-3C0AEFBC6524}"/>
                  </a:ext>
                </a:extLst>
              </p:cNvPr>
              <p:cNvSpPr/>
              <p:nvPr/>
            </p:nvSpPr>
            <p:spPr>
              <a:xfrm rot="762906">
                <a:off x="1832746" y="2956418"/>
                <a:ext cx="90386" cy="409621"/>
              </a:xfrm>
              <a:prstGeom prst="up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9" name="组合 138">
              <a:extLst>
                <a:ext uri="{FF2B5EF4-FFF2-40B4-BE49-F238E27FC236}">
                  <a16:creationId xmlns:a16="http://schemas.microsoft.com/office/drawing/2014/main" id="{A082BF8C-87FE-4D8D-A830-699F3E2083AF}"/>
                </a:ext>
              </a:extLst>
            </p:cNvPr>
            <p:cNvGrpSpPr/>
            <p:nvPr/>
          </p:nvGrpSpPr>
          <p:grpSpPr>
            <a:xfrm>
              <a:off x="8965395" y="3979396"/>
              <a:ext cx="2543227" cy="2780791"/>
              <a:chOff x="3224081" y="1425854"/>
              <a:chExt cx="2731384" cy="3189949"/>
            </a:xfrm>
          </p:grpSpPr>
          <p:pic>
            <p:nvPicPr>
              <p:cNvPr id="140" name="图片 139">
                <a:extLst>
                  <a:ext uri="{FF2B5EF4-FFF2-40B4-BE49-F238E27FC236}">
                    <a16:creationId xmlns:a16="http://schemas.microsoft.com/office/drawing/2014/main" id="{0F60EC2F-C829-4C7E-86CB-CC7372D580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2994798" y="1655137"/>
                <a:ext cx="3189949" cy="2731384"/>
              </a:xfrm>
              <a:prstGeom prst="rect">
                <a:avLst/>
              </a:prstGeom>
            </p:spPr>
          </p:pic>
          <p:sp>
            <p:nvSpPr>
              <p:cNvPr id="141" name="箭头: 左 140">
                <a:extLst>
                  <a:ext uri="{FF2B5EF4-FFF2-40B4-BE49-F238E27FC236}">
                    <a16:creationId xmlns:a16="http://schemas.microsoft.com/office/drawing/2014/main" id="{26FBC5D4-6183-43AB-A804-D494DA618436}"/>
                  </a:ext>
                </a:extLst>
              </p:cNvPr>
              <p:cNvSpPr/>
              <p:nvPr/>
            </p:nvSpPr>
            <p:spPr>
              <a:xfrm rot="8205259">
                <a:off x="4145888" y="4294140"/>
                <a:ext cx="589501" cy="131491"/>
              </a:xfrm>
              <a:prstGeom prst="lef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箭头: 左 141">
                <a:extLst>
                  <a:ext uri="{FF2B5EF4-FFF2-40B4-BE49-F238E27FC236}">
                    <a16:creationId xmlns:a16="http://schemas.microsoft.com/office/drawing/2014/main" id="{47B783F2-817C-4B4C-B68C-C22F27CAC8FB}"/>
                  </a:ext>
                </a:extLst>
              </p:cNvPr>
              <p:cNvSpPr/>
              <p:nvPr/>
            </p:nvSpPr>
            <p:spPr>
              <a:xfrm rot="5400000">
                <a:off x="4508422" y="3365336"/>
                <a:ext cx="545030" cy="142220"/>
              </a:xfrm>
              <a:prstGeom prst="lef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3" name="箭头: 左 142">
                <a:extLst>
                  <a:ext uri="{FF2B5EF4-FFF2-40B4-BE49-F238E27FC236}">
                    <a16:creationId xmlns:a16="http://schemas.microsoft.com/office/drawing/2014/main" id="{D24D10E2-9891-480B-BF38-157977E4F96E}"/>
                  </a:ext>
                </a:extLst>
              </p:cNvPr>
              <p:cNvSpPr/>
              <p:nvPr/>
            </p:nvSpPr>
            <p:spPr>
              <a:xfrm rot="170158">
                <a:off x="4259454" y="2937658"/>
                <a:ext cx="484189" cy="131491"/>
              </a:xfrm>
              <a:prstGeom prst="lef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箭头: 左 143">
                <a:extLst>
                  <a:ext uri="{FF2B5EF4-FFF2-40B4-BE49-F238E27FC236}">
                    <a16:creationId xmlns:a16="http://schemas.microsoft.com/office/drawing/2014/main" id="{0E32FDFE-7410-4156-A8BE-7DCB80D4A15D}"/>
                  </a:ext>
                </a:extLst>
              </p:cNvPr>
              <p:cNvSpPr/>
              <p:nvPr/>
            </p:nvSpPr>
            <p:spPr>
              <a:xfrm rot="5400000">
                <a:off x="4423789" y="2485229"/>
                <a:ext cx="728701" cy="142220"/>
              </a:xfrm>
              <a:prstGeom prst="lef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箭头: 左 144">
                <a:extLst>
                  <a:ext uri="{FF2B5EF4-FFF2-40B4-BE49-F238E27FC236}">
                    <a16:creationId xmlns:a16="http://schemas.microsoft.com/office/drawing/2014/main" id="{CB0251C1-D917-4846-9D17-F82D90E02E74}"/>
                  </a:ext>
                </a:extLst>
              </p:cNvPr>
              <p:cNvSpPr/>
              <p:nvPr/>
            </p:nvSpPr>
            <p:spPr>
              <a:xfrm>
                <a:off x="4105583" y="2085240"/>
                <a:ext cx="484189" cy="131491"/>
              </a:xfrm>
              <a:prstGeom prst="lef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箭头: 左 145">
                <a:extLst>
                  <a:ext uri="{FF2B5EF4-FFF2-40B4-BE49-F238E27FC236}">
                    <a16:creationId xmlns:a16="http://schemas.microsoft.com/office/drawing/2014/main" id="{9C7099AC-36C8-4345-95B4-0698E1AD8077}"/>
                  </a:ext>
                </a:extLst>
              </p:cNvPr>
              <p:cNvSpPr/>
              <p:nvPr/>
            </p:nvSpPr>
            <p:spPr>
              <a:xfrm rot="16200000">
                <a:off x="3754493" y="2344709"/>
                <a:ext cx="447663" cy="142220"/>
              </a:xfrm>
              <a:prstGeom prst="lef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7" name="椭圆 146">
              <a:extLst>
                <a:ext uri="{FF2B5EF4-FFF2-40B4-BE49-F238E27FC236}">
                  <a16:creationId xmlns:a16="http://schemas.microsoft.com/office/drawing/2014/main" id="{A98DEAA3-4517-4FD7-B826-6E861D19DB87}"/>
                </a:ext>
              </a:extLst>
            </p:cNvPr>
            <p:cNvSpPr/>
            <p:nvPr/>
          </p:nvSpPr>
          <p:spPr>
            <a:xfrm>
              <a:off x="6771656" y="2276415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1</a:t>
              </a:r>
              <a:endParaRPr lang="zh-CN" altLang="en-US" dirty="0"/>
            </a:p>
          </p:txBody>
        </p:sp>
        <p:sp>
          <p:nvSpPr>
            <p:cNvPr id="148" name="椭圆 147">
              <a:extLst>
                <a:ext uri="{FF2B5EF4-FFF2-40B4-BE49-F238E27FC236}">
                  <a16:creationId xmlns:a16="http://schemas.microsoft.com/office/drawing/2014/main" id="{A3B5970D-3B1A-42F4-8F97-9215EB7869BD}"/>
                </a:ext>
              </a:extLst>
            </p:cNvPr>
            <p:cNvSpPr/>
            <p:nvPr/>
          </p:nvSpPr>
          <p:spPr>
            <a:xfrm>
              <a:off x="11194734" y="3611594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2</a:t>
              </a:r>
              <a:endParaRPr lang="zh-CN" altLang="en-US" dirty="0"/>
            </a:p>
          </p:txBody>
        </p:sp>
        <p:sp>
          <p:nvSpPr>
            <p:cNvPr id="149" name="椭圆 148">
              <a:extLst>
                <a:ext uri="{FF2B5EF4-FFF2-40B4-BE49-F238E27FC236}">
                  <a16:creationId xmlns:a16="http://schemas.microsoft.com/office/drawing/2014/main" id="{B4115120-C41B-45AF-9598-CCA1AD0DD408}"/>
                </a:ext>
              </a:extLst>
            </p:cNvPr>
            <p:cNvSpPr/>
            <p:nvPr/>
          </p:nvSpPr>
          <p:spPr>
            <a:xfrm>
              <a:off x="6627640" y="4114212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3</a:t>
              </a:r>
              <a:endParaRPr lang="zh-CN" altLang="en-US" dirty="0"/>
            </a:p>
          </p:txBody>
        </p:sp>
        <p:sp>
          <p:nvSpPr>
            <p:cNvPr id="150" name="椭圆 149">
              <a:extLst>
                <a:ext uri="{FF2B5EF4-FFF2-40B4-BE49-F238E27FC236}">
                  <a16:creationId xmlns:a16="http://schemas.microsoft.com/office/drawing/2014/main" id="{48016CB6-14A7-443F-B7A9-925F729F32A5}"/>
                </a:ext>
              </a:extLst>
            </p:cNvPr>
            <p:cNvSpPr/>
            <p:nvPr/>
          </p:nvSpPr>
          <p:spPr>
            <a:xfrm>
              <a:off x="9176903" y="4020373"/>
              <a:ext cx="245886" cy="251088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4</a:t>
              </a:r>
              <a:endParaRPr lang="zh-CN" altLang="en-US" dirty="0"/>
            </a:p>
          </p:txBody>
        </p:sp>
      </p:grpSp>
      <p:sp>
        <p:nvSpPr>
          <p:cNvPr id="165" name="文本框 164">
            <a:extLst>
              <a:ext uri="{FF2B5EF4-FFF2-40B4-BE49-F238E27FC236}">
                <a16:creationId xmlns:a16="http://schemas.microsoft.com/office/drawing/2014/main" id="{5FF7A223-EC66-43D5-BFDA-3E4B8E559C4D}"/>
              </a:ext>
            </a:extLst>
          </p:cNvPr>
          <p:cNvSpPr txBox="1"/>
          <p:nvPr/>
        </p:nvSpPr>
        <p:spPr>
          <a:xfrm>
            <a:off x="9058043" y="4102040"/>
            <a:ext cx="295211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1600" dirty="0">
                <a:solidFill>
                  <a:schemeClr val="tx2"/>
                </a:solidFill>
              </a:rPr>
              <a:t>实验目标</a:t>
            </a:r>
            <a:endParaRPr lang="en-US" altLang="zh-CN" sz="1600" dirty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zh-CN" altLang="en-US" sz="1400" b="0" dirty="0">
                <a:solidFill>
                  <a:schemeClr val="tx2"/>
                </a:solidFill>
              </a:rPr>
              <a:t>验证基于激光剥离原理的剖面测量方法的可行性</a:t>
            </a:r>
            <a:endParaRPr lang="en-US" altLang="zh-CN" sz="1400" b="0" dirty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zh-CN" altLang="en-US" sz="1400" b="0" dirty="0">
                <a:solidFill>
                  <a:schemeClr val="tx2"/>
                </a:solidFill>
              </a:rPr>
              <a:t>优化激光光路以及相互作用腔</a:t>
            </a:r>
            <a:endParaRPr lang="en-US" altLang="zh-CN" sz="1400" b="0" dirty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zh-CN" altLang="en-US" sz="1400" b="0" dirty="0">
                <a:solidFill>
                  <a:schemeClr val="tx2"/>
                </a:solidFill>
              </a:rPr>
              <a:t>为</a:t>
            </a:r>
            <a:r>
              <a:rPr lang="zh-CN" altLang="en-US" sz="1400" dirty="0">
                <a:solidFill>
                  <a:schemeClr val="tx2"/>
                </a:solidFill>
              </a:rPr>
              <a:t>后续发射度测量以及能散测量奠定基础</a:t>
            </a:r>
            <a:endParaRPr lang="en-CH" altLang="zh-CN" sz="1400" b="0" dirty="0">
              <a:solidFill>
                <a:schemeClr val="tx2"/>
              </a:solidFill>
            </a:endParaRPr>
          </a:p>
        </p:txBody>
      </p:sp>
      <p:sp>
        <p:nvSpPr>
          <p:cNvPr id="202" name="标题 6">
            <a:extLst>
              <a:ext uri="{FF2B5EF4-FFF2-40B4-BE49-F238E27FC236}">
                <a16:creationId xmlns:a16="http://schemas.microsoft.com/office/drawing/2014/main" id="{AF52A4F2-3649-4EBB-916A-EE3F1D88830F}"/>
              </a:ext>
            </a:extLst>
          </p:cNvPr>
          <p:cNvSpPr txBox="1">
            <a:spLocks/>
          </p:cNvSpPr>
          <p:nvPr/>
        </p:nvSpPr>
        <p:spPr>
          <a:xfrm>
            <a:off x="2267430" y="0"/>
            <a:ext cx="7657140" cy="6463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实验概述</a:t>
            </a:r>
          </a:p>
        </p:txBody>
      </p:sp>
      <p:grpSp>
        <p:nvGrpSpPr>
          <p:cNvPr id="1038" name="组合 1037">
            <a:extLst>
              <a:ext uri="{FF2B5EF4-FFF2-40B4-BE49-F238E27FC236}">
                <a16:creationId xmlns:a16="http://schemas.microsoft.com/office/drawing/2014/main" id="{1EAA2310-28B6-4044-BFE3-60B5184D41C2}"/>
              </a:ext>
            </a:extLst>
          </p:cNvPr>
          <p:cNvGrpSpPr/>
          <p:nvPr/>
        </p:nvGrpSpPr>
        <p:grpSpPr>
          <a:xfrm>
            <a:off x="196029" y="4196331"/>
            <a:ext cx="8808847" cy="2121046"/>
            <a:chOff x="2812657" y="3916848"/>
            <a:chExt cx="8808847" cy="2121046"/>
          </a:xfrm>
        </p:grpSpPr>
        <p:grpSp>
          <p:nvGrpSpPr>
            <p:cNvPr id="1037" name="组合 1036">
              <a:extLst>
                <a:ext uri="{FF2B5EF4-FFF2-40B4-BE49-F238E27FC236}">
                  <a16:creationId xmlns:a16="http://schemas.microsoft.com/office/drawing/2014/main" id="{D95F5E55-9F1B-4ACE-8A8A-F0DA906BE0E4}"/>
                </a:ext>
              </a:extLst>
            </p:cNvPr>
            <p:cNvGrpSpPr/>
            <p:nvPr/>
          </p:nvGrpSpPr>
          <p:grpSpPr>
            <a:xfrm>
              <a:off x="2812657" y="3916848"/>
              <a:ext cx="8808847" cy="2121046"/>
              <a:chOff x="2249469" y="1493478"/>
              <a:chExt cx="8808847" cy="2121046"/>
            </a:xfrm>
          </p:grpSpPr>
          <p:grpSp>
            <p:nvGrpSpPr>
              <p:cNvPr id="1030" name="组合 1029">
                <a:extLst>
                  <a:ext uri="{FF2B5EF4-FFF2-40B4-BE49-F238E27FC236}">
                    <a16:creationId xmlns:a16="http://schemas.microsoft.com/office/drawing/2014/main" id="{52D6DCA0-1436-451B-8739-B90A8BC0F583}"/>
                  </a:ext>
                </a:extLst>
              </p:cNvPr>
              <p:cNvGrpSpPr/>
              <p:nvPr/>
            </p:nvGrpSpPr>
            <p:grpSpPr>
              <a:xfrm>
                <a:off x="2249469" y="1516917"/>
                <a:ext cx="8808847" cy="2097607"/>
                <a:chOff x="432825" y="3661328"/>
                <a:chExt cx="8808847" cy="2097607"/>
              </a:xfrm>
            </p:grpSpPr>
            <p:grpSp>
              <p:nvGrpSpPr>
                <p:cNvPr id="31" name="组合 30">
                  <a:extLst>
                    <a:ext uri="{FF2B5EF4-FFF2-40B4-BE49-F238E27FC236}">
                      <a16:creationId xmlns:a16="http://schemas.microsoft.com/office/drawing/2014/main" id="{8D47CC4F-E607-457F-9969-34F6F87C549E}"/>
                    </a:ext>
                  </a:extLst>
                </p:cNvPr>
                <p:cNvGrpSpPr/>
                <p:nvPr/>
              </p:nvGrpSpPr>
              <p:grpSpPr>
                <a:xfrm>
                  <a:off x="432825" y="3661328"/>
                  <a:ext cx="8808847" cy="2097607"/>
                  <a:chOff x="1150345" y="2530116"/>
                  <a:chExt cx="9487812" cy="2259287"/>
                </a:xfrm>
              </p:grpSpPr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630ABE1B-6316-FE69-21E8-E7CCC18E8155}"/>
                      </a:ext>
                    </a:extLst>
                  </p:cNvPr>
                  <p:cNvSpPr txBox="1"/>
                  <p:nvPr/>
                </p:nvSpPr>
                <p:spPr>
                  <a:xfrm>
                    <a:off x="6577264" y="3697651"/>
                    <a:ext cx="6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/>
                    <a:endParaRPr lang="en-CH" dirty="0"/>
                  </a:p>
                </p:txBody>
              </p:sp>
              <p:sp>
                <p:nvSpPr>
                  <p:cNvPr id="9" name="箭头: 右 8">
                    <a:extLst>
                      <a:ext uri="{FF2B5EF4-FFF2-40B4-BE49-F238E27FC236}">
                        <a16:creationId xmlns:a16="http://schemas.microsoft.com/office/drawing/2014/main" id="{18FF5CFF-3FA4-4E5C-910F-943B0B4A9DC6}"/>
                      </a:ext>
                    </a:extLst>
                  </p:cNvPr>
                  <p:cNvSpPr/>
                  <p:nvPr/>
                </p:nvSpPr>
                <p:spPr>
                  <a:xfrm>
                    <a:off x="1199457" y="3010874"/>
                    <a:ext cx="9438700" cy="792088"/>
                  </a:xfrm>
                  <a:prstGeom prst="rightArrow">
                    <a:avLst/>
                  </a:prstGeom>
                  <a:gradFill flip="none" rotWithShape="1">
                    <a:gsLst>
                      <a:gs pos="66000">
                        <a:srgbClr val="FFA955"/>
                      </a:gs>
                      <a:gs pos="33000">
                        <a:srgbClr val="FFD63A"/>
                      </a:gs>
                      <a:gs pos="0">
                        <a:srgbClr val="6DE1D2"/>
                      </a:gs>
                      <a:gs pos="100000">
                        <a:srgbClr val="F75A5A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  <p:sp>
                <p:nvSpPr>
                  <p:cNvPr id="12" name="椭圆 11">
                    <a:extLst>
                      <a:ext uri="{FF2B5EF4-FFF2-40B4-BE49-F238E27FC236}">
                        <a16:creationId xmlns:a16="http://schemas.microsoft.com/office/drawing/2014/main" id="{D8C49952-8E51-4554-A9CF-6D999848CC3D}"/>
                      </a:ext>
                    </a:extLst>
                  </p:cNvPr>
                  <p:cNvSpPr/>
                  <p:nvPr/>
                </p:nvSpPr>
                <p:spPr>
                  <a:xfrm>
                    <a:off x="1204123" y="3785998"/>
                    <a:ext cx="216024" cy="216024"/>
                  </a:xfrm>
                  <a:prstGeom prst="ellipse">
                    <a:avLst/>
                  </a:prstGeom>
                  <a:solidFill>
                    <a:srgbClr val="7BE0C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" name="椭圆 14">
                    <a:extLst>
                      <a:ext uri="{FF2B5EF4-FFF2-40B4-BE49-F238E27FC236}">
                        <a16:creationId xmlns:a16="http://schemas.microsoft.com/office/drawing/2014/main" id="{D9918520-CCBC-4365-8571-905A802B3A62}"/>
                      </a:ext>
                    </a:extLst>
                  </p:cNvPr>
                  <p:cNvSpPr/>
                  <p:nvPr/>
                </p:nvSpPr>
                <p:spPr>
                  <a:xfrm>
                    <a:off x="2411713" y="2788423"/>
                    <a:ext cx="216024" cy="216024"/>
                  </a:xfrm>
                  <a:prstGeom prst="ellipse">
                    <a:avLst/>
                  </a:prstGeom>
                  <a:solidFill>
                    <a:srgbClr val="ABDC9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solidFill>
                        <a:srgbClr val="A1DD9C"/>
                      </a:solidFill>
                    </a:endParaRPr>
                  </a:p>
                </p:txBody>
              </p:sp>
              <p:sp>
                <p:nvSpPr>
                  <p:cNvPr id="16" name="椭圆 15">
                    <a:extLst>
                      <a:ext uri="{FF2B5EF4-FFF2-40B4-BE49-F238E27FC236}">
                        <a16:creationId xmlns:a16="http://schemas.microsoft.com/office/drawing/2014/main" id="{019A3489-A98E-42FD-82D3-1BA4D9474F94}"/>
                      </a:ext>
                    </a:extLst>
                  </p:cNvPr>
                  <p:cNvSpPr/>
                  <p:nvPr/>
                </p:nvSpPr>
                <p:spPr>
                  <a:xfrm>
                    <a:off x="5532551" y="3783415"/>
                    <a:ext cx="216024" cy="216024"/>
                  </a:xfrm>
                  <a:prstGeom prst="ellipse">
                    <a:avLst/>
                  </a:prstGeom>
                  <a:solidFill>
                    <a:srgbClr val="FFC34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" name="椭圆 16">
                    <a:extLst>
                      <a:ext uri="{FF2B5EF4-FFF2-40B4-BE49-F238E27FC236}">
                        <a16:creationId xmlns:a16="http://schemas.microsoft.com/office/drawing/2014/main" id="{091C5832-8564-401E-BD1D-2CAA8DE43595}"/>
                      </a:ext>
                    </a:extLst>
                  </p:cNvPr>
                  <p:cNvSpPr/>
                  <p:nvPr/>
                </p:nvSpPr>
                <p:spPr>
                  <a:xfrm>
                    <a:off x="6280755" y="2801066"/>
                    <a:ext cx="216024" cy="216024"/>
                  </a:xfrm>
                  <a:prstGeom prst="ellipse">
                    <a:avLst/>
                  </a:prstGeom>
                  <a:solidFill>
                    <a:srgbClr val="FFB84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" name="文本框 13">
                    <a:extLst>
                      <a:ext uri="{FF2B5EF4-FFF2-40B4-BE49-F238E27FC236}">
                        <a16:creationId xmlns:a16="http://schemas.microsoft.com/office/drawing/2014/main" id="{1452F944-E541-4661-974D-D2D0164AE5A6}"/>
                      </a:ext>
                    </a:extLst>
                  </p:cNvPr>
                  <p:cNvSpPr txBox="1"/>
                  <p:nvPr/>
                </p:nvSpPr>
                <p:spPr>
                  <a:xfrm>
                    <a:off x="1150345" y="4088121"/>
                    <a:ext cx="1467596" cy="4640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zh-CN" altLang="en-US" sz="1400" dirty="0">
                        <a:solidFill>
                          <a:schemeClr val="tx2"/>
                        </a:solidFill>
                      </a:rPr>
                      <a:t>搭建剖面测量样机，调试光路</a:t>
                    </a:r>
                  </a:p>
                </p:txBody>
              </p:sp>
              <p:sp>
                <p:nvSpPr>
                  <p:cNvPr id="33" name="文本框 32">
                    <a:extLst>
                      <a:ext uri="{FF2B5EF4-FFF2-40B4-BE49-F238E27FC236}">
                        <a16:creationId xmlns:a16="http://schemas.microsoft.com/office/drawing/2014/main" id="{3812BF74-7F34-4F49-A5ED-573B0F6CC2A6}"/>
                      </a:ext>
                    </a:extLst>
                  </p:cNvPr>
                  <p:cNvSpPr txBox="1"/>
                  <p:nvPr/>
                </p:nvSpPr>
                <p:spPr>
                  <a:xfrm>
                    <a:off x="2977800" y="4093254"/>
                    <a:ext cx="1936664" cy="69614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zh-CN" altLang="en-US" sz="1400" dirty="0">
                        <a:solidFill>
                          <a:schemeClr val="tx2"/>
                        </a:solidFill>
                      </a:rPr>
                      <a:t>评估</a:t>
                    </a:r>
                    <a:r>
                      <a:rPr lang="en-US" altLang="zh-CN" sz="1400" dirty="0">
                        <a:solidFill>
                          <a:schemeClr val="tx2"/>
                        </a:solidFill>
                      </a:rPr>
                      <a:t>MCP</a:t>
                    </a:r>
                    <a:r>
                      <a:rPr lang="zh-CN" altLang="en-US" sz="1400" dirty="0">
                        <a:solidFill>
                          <a:schemeClr val="tx2"/>
                        </a:solidFill>
                      </a:rPr>
                      <a:t>压差，激光功率，磁铁电流等对剥离电子收集的影响</a:t>
                    </a:r>
                    <a:endParaRPr lang="en-US" altLang="zh-CN" sz="1400" dirty="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34" name="椭圆 33">
                    <a:extLst>
                      <a:ext uri="{FF2B5EF4-FFF2-40B4-BE49-F238E27FC236}">
                        <a16:creationId xmlns:a16="http://schemas.microsoft.com/office/drawing/2014/main" id="{50699973-0452-4454-B584-952CDA904E42}"/>
                      </a:ext>
                    </a:extLst>
                  </p:cNvPr>
                  <p:cNvSpPr/>
                  <p:nvPr/>
                </p:nvSpPr>
                <p:spPr>
                  <a:xfrm>
                    <a:off x="7640335" y="3785998"/>
                    <a:ext cx="216024" cy="216024"/>
                  </a:xfrm>
                  <a:prstGeom prst="ellipse">
                    <a:avLst/>
                  </a:prstGeom>
                  <a:solidFill>
                    <a:srgbClr val="FEA15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5" name="文本框 34">
                    <a:extLst>
                      <a:ext uri="{FF2B5EF4-FFF2-40B4-BE49-F238E27FC236}">
                        <a16:creationId xmlns:a16="http://schemas.microsoft.com/office/drawing/2014/main" id="{222AA6DF-0B4F-4619-A317-3ED51A9746E4}"/>
                      </a:ext>
                    </a:extLst>
                  </p:cNvPr>
                  <p:cNvSpPr txBox="1"/>
                  <p:nvPr/>
                </p:nvSpPr>
                <p:spPr>
                  <a:xfrm>
                    <a:off x="5321281" y="4094349"/>
                    <a:ext cx="1678357" cy="4640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zh-CN" altLang="en-US" sz="1400" dirty="0">
                        <a:solidFill>
                          <a:schemeClr val="tx2"/>
                        </a:solidFill>
                      </a:rPr>
                      <a:t>研究不同激光能量对剖面测量的影响</a:t>
                    </a:r>
                  </a:p>
                </p:txBody>
              </p:sp>
              <p:sp>
                <p:nvSpPr>
                  <p:cNvPr id="36" name="文本框 35">
                    <a:extLst>
                      <a:ext uri="{FF2B5EF4-FFF2-40B4-BE49-F238E27FC236}">
                        <a16:creationId xmlns:a16="http://schemas.microsoft.com/office/drawing/2014/main" id="{10E3C40A-736A-4C88-9CEC-44C67BBBC62D}"/>
                      </a:ext>
                    </a:extLst>
                  </p:cNvPr>
                  <p:cNvSpPr txBox="1"/>
                  <p:nvPr/>
                </p:nvSpPr>
                <p:spPr>
                  <a:xfrm>
                    <a:off x="6195299" y="2530116"/>
                    <a:ext cx="1678357" cy="23205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zh-CN" altLang="en-US" sz="1400" dirty="0">
                        <a:solidFill>
                          <a:schemeClr val="tx2"/>
                        </a:solidFill>
                      </a:rPr>
                      <a:t>四极铁扫描</a:t>
                    </a:r>
                    <a:endParaRPr lang="en-US" altLang="zh-CN" sz="1400" dirty="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37" name="文本框 36">
                    <a:extLst>
                      <a:ext uri="{FF2B5EF4-FFF2-40B4-BE49-F238E27FC236}">
                        <a16:creationId xmlns:a16="http://schemas.microsoft.com/office/drawing/2014/main" id="{39F1F610-E31D-4339-9609-A1A59378E906}"/>
                      </a:ext>
                    </a:extLst>
                  </p:cNvPr>
                  <p:cNvSpPr txBox="1"/>
                  <p:nvPr/>
                </p:nvSpPr>
                <p:spPr>
                  <a:xfrm>
                    <a:off x="7645165" y="4116141"/>
                    <a:ext cx="1522479" cy="4640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zh-CN" altLang="en-US" sz="1400" dirty="0">
                        <a:solidFill>
                          <a:schemeClr val="tx2"/>
                        </a:solidFill>
                      </a:rPr>
                      <a:t>测量束团脉冲内剖面演化</a:t>
                    </a:r>
                    <a:endParaRPr lang="en-US" altLang="zh-CN" sz="1400" dirty="0">
                      <a:solidFill>
                        <a:schemeClr val="tx2"/>
                      </a:solidFill>
                    </a:endParaRPr>
                  </a:p>
                </p:txBody>
              </p:sp>
            </p:grpSp>
            <p:sp>
              <p:nvSpPr>
                <p:cNvPr id="154" name="文本框 153">
                  <a:extLst>
                    <a:ext uri="{FF2B5EF4-FFF2-40B4-BE49-F238E27FC236}">
                      <a16:creationId xmlns:a16="http://schemas.microsoft.com/office/drawing/2014/main" id="{E9C6290F-F1D5-4C0B-96AB-CC08F5F244A5}"/>
                    </a:ext>
                  </a:extLst>
                </p:cNvPr>
                <p:cNvSpPr txBox="1"/>
                <p:nvPr/>
              </p:nvSpPr>
              <p:spPr>
                <a:xfrm>
                  <a:off x="580989" y="4755008"/>
                  <a:ext cx="1176454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1400" dirty="0">
                      <a:solidFill>
                        <a:srgbClr val="7BE0C4"/>
                      </a:solidFill>
                    </a:rPr>
                    <a:t>2024.9~10</a:t>
                  </a:r>
                </a:p>
              </p:txBody>
            </p:sp>
            <p:sp>
              <p:nvSpPr>
                <p:cNvPr id="156" name="文本框 155">
                  <a:extLst>
                    <a:ext uri="{FF2B5EF4-FFF2-40B4-BE49-F238E27FC236}">
                      <a16:creationId xmlns:a16="http://schemas.microsoft.com/office/drawing/2014/main" id="{ED1AE8CA-1BE6-4A0A-AB0D-1D52C038F110}"/>
                    </a:ext>
                  </a:extLst>
                </p:cNvPr>
                <p:cNvSpPr txBox="1"/>
                <p:nvPr/>
              </p:nvSpPr>
              <p:spPr>
                <a:xfrm>
                  <a:off x="1795397" y="3845783"/>
                  <a:ext cx="1061052" cy="3083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1400" dirty="0">
                      <a:solidFill>
                        <a:srgbClr val="B1DC8B"/>
                      </a:solidFill>
                    </a:rPr>
                    <a:t>2024.11.19</a:t>
                  </a:r>
                  <a:endParaRPr lang="zh-CN" altLang="en-US" sz="1400" dirty="0">
                    <a:solidFill>
                      <a:srgbClr val="B1DC8B"/>
                    </a:solidFill>
                  </a:endParaRPr>
                </a:p>
              </p:txBody>
            </p:sp>
            <p:sp>
              <p:nvSpPr>
                <p:cNvPr id="158" name="文本框 157">
                  <a:extLst>
                    <a:ext uri="{FF2B5EF4-FFF2-40B4-BE49-F238E27FC236}">
                      <a16:creationId xmlns:a16="http://schemas.microsoft.com/office/drawing/2014/main" id="{08A6AF7B-2B62-47F0-8BF2-16DDAF6DB4E9}"/>
                    </a:ext>
                  </a:extLst>
                </p:cNvPr>
                <p:cNvSpPr txBox="1"/>
                <p:nvPr/>
              </p:nvSpPr>
              <p:spPr>
                <a:xfrm>
                  <a:off x="4576449" y="4769295"/>
                  <a:ext cx="1061840" cy="30564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1400" dirty="0">
                      <a:solidFill>
                        <a:srgbClr val="FFBD49"/>
                      </a:solidFill>
                    </a:rPr>
                    <a:t>2025.2.8</a:t>
                  </a:r>
                  <a:endParaRPr lang="en-US" altLang="zh-CN" sz="1800" dirty="0">
                    <a:solidFill>
                      <a:srgbClr val="FFBD49"/>
                    </a:solidFill>
                  </a:endParaRPr>
                </a:p>
              </p:txBody>
            </p:sp>
            <p:sp>
              <p:nvSpPr>
                <p:cNvPr id="160" name="文本框 159">
                  <a:extLst>
                    <a:ext uri="{FF2B5EF4-FFF2-40B4-BE49-F238E27FC236}">
                      <a16:creationId xmlns:a16="http://schemas.microsoft.com/office/drawing/2014/main" id="{49DBB890-ABB7-407C-BC3C-263EB89D525D}"/>
                    </a:ext>
                  </a:extLst>
                </p:cNvPr>
                <p:cNvSpPr txBox="1"/>
                <p:nvPr/>
              </p:nvSpPr>
              <p:spPr>
                <a:xfrm>
                  <a:off x="5281927" y="3859639"/>
                  <a:ext cx="1176454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1400" dirty="0">
                      <a:solidFill>
                        <a:srgbClr val="FFB051"/>
                      </a:solidFill>
                    </a:rPr>
                    <a:t>2025.3.26</a:t>
                  </a:r>
                  <a:endParaRPr lang="en-US" altLang="zh-CN" sz="1800" dirty="0">
                    <a:solidFill>
                      <a:srgbClr val="FFB051"/>
                    </a:solidFill>
                  </a:endParaRPr>
                </a:p>
              </p:txBody>
            </p:sp>
            <p:sp>
              <p:nvSpPr>
                <p:cNvPr id="162" name="文本框 161">
                  <a:extLst>
                    <a:ext uri="{FF2B5EF4-FFF2-40B4-BE49-F238E27FC236}">
                      <a16:creationId xmlns:a16="http://schemas.microsoft.com/office/drawing/2014/main" id="{BFCFB03F-EC5C-436D-A1A2-96AAB88ADC1B}"/>
                    </a:ext>
                  </a:extLst>
                </p:cNvPr>
                <p:cNvSpPr txBox="1"/>
                <p:nvPr/>
              </p:nvSpPr>
              <p:spPr>
                <a:xfrm>
                  <a:off x="6625044" y="4769295"/>
                  <a:ext cx="1033495" cy="30564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1400" dirty="0">
                      <a:solidFill>
                        <a:srgbClr val="FD9256"/>
                      </a:solidFill>
                    </a:rPr>
                    <a:t>2025.4.22</a:t>
                  </a:r>
                </a:p>
              </p:txBody>
            </p:sp>
          </p:grpSp>
          <p:sp>
            <p:nvSpPr>
              <p:cNvPr id="166" name="椭圆 165">
                <a:extLst>
                  <a:ext uri="{FF2B5EF4-FFF2-40B4-BE49-F238E27FC236}">
                    <a16:creationId xmlns:a16="http://schemas.microsoft.com/office/drawing/2014/main" id="{79166D24-6302-4557-A142-996DA50A75BC}"/>
                  </a:ext>
                </a:extLst>
              </p:cNvPr>
              <p:cNvSpPr/>
              <p:nvPr/>
            </p:nvSpPr>
            <p:spPr>
              <a:xfrm>
                <a:off x="4188781" y="2710288"/>
                <a:ext cx="200565" cy="200565"/>
              </a:xfrm>
              <a:prstGeom prst="ellipse">
                <a:avLst/>
              </a:prstGeom>
              <a:solidFill>
                <a:srgbClr val="D1D9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67" name="文本框 166">
                <a:extLst>
                  <a:ext uri="{FF2B5EF4-FFF2-40B4-BE49-F238E27FC236}">
                    <a16:creationId xmlns:a16="http://schemas.microsoft.com/office/drawing/2014/main" id="{993BBDA5-3946-4C5A-8443-71A29FC86331}"/>
                  </a:ext>
                </a:extLst>
              </p:cNvPr>
              <p:cNvSpPr txBox="1"/>
              <p:nvPr/>
            </p:nvSpPr>
            <p:spPr>
              <a:xfrm>
                <a:off x="4277040" y="2651864"/>
                <a:ext cx="124846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rgbClr val="EAD850"/>
                    </a:solidFill>
                  </a:rPr>
                  <a:t>2024.12.16</a:t>
                </a:r>
                <a:endParaRPr lang="zh-CN" altLang="en-US" sz="1400" dirty="0">
                  <a:solidFill>
                    <a:srgbClr val="EAD850"/>
                  </a:solidFill>
                </a:endParaRPr>
              </a:p>
            </p:txBody>
          </p:sp>
          <p:sp>
            <p:nvSpPr>
              <p:cNvPr id="168" name="文本框 167">
                <a:extLst>
                  <a:ext uri="{FF2B5EF4-FFF2-40B4-BE49-F238E27FC236}">
                    <a16:creationId xmlns:a16="http://schemas.microsoft.com/office/drawing/2014/main" id="{7BFF5304-C8F3-4514-A54C-7FB231DD7B02}"/>
                  </a:ext>
                </a:extLst>
              </p:cNvPr>
              <p:cNvSpPr txBox="1"/>
              <p:nvPr/>
            </p:nvSpPr>
            <p:spPr>
              <a:xfrm>
                <a:off x="3269736" y="1494834"/>
                <a:ext cx="155825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2"/>
                    </a:solidFill>
                  </a:rPr>
                  <a:t>Y</a:t>
                </a:r>
                <a:r>
                  <a:rPr lang="zh-CN" altLang="en-US" sz="1400" dirty="0">
                    <a:solidFill>
                      <a:schemeClr val="tx2"/>
                    </a:solidFill>
                  </a:rPr>
                  <a:t>方向剖面测量</a:t>
                </a:r>
                <a:endParaRPr lang="en-US" altLang="zh-CN" sz="1400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1033" name="直接连接符 1032">
                <a:extLst>
                  <a:ext uri="{FF2B5EF4-FFF2-40B4-BE49-F238E27FC236}">
                    <a16:creationId xmlns:a16="http://schemas.microsoft.com/office/drawing/2014/main" id="{B01DC112-5ED3-4AAB-9CBD-21FF525F65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5961" y="2176336"/>
                <a:ext cx="0" cy="346844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文本框 173">
                <a:extLst>
                  <a:ext uri="{FF2B5EF4-FFF2-40B4-BE49-F238E27FC236}">
                    <a16:creationId xmlns:a16="http://schemas.microsoft.com/office/drawing/2014/main" id="{F86F2FB9-5967-498C-8C06-A5A9B9EB7E19}"/>
                  </a:ext>
                </a:extLst>
              </p:cNvPr>
              <p:cNvSpPr txBox="1"/>
              <p:nvPr/>
            </p:nvSpPr>
            <p:spPr>
              <a:xfrm>
                <a:off x="4993161" y="1493478"/>
                <a:ext cx="155825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tx2"/>
                    </a:solidFill>
                  </a:rPr>
                  <a:t>更换相互作用腔</a:t>
                </a:r>
                <a:endParaRPr lang="en-US" altLang="zh-CN" sz="14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96" name="椭圆 195">
                <a:extLst>
                  <a:ext uri="{FF2B5EF4-FFF2-40B4-BE49-F238E27FC236}">
                    <a16:creationId xmlns:a16="http://schemas.microsoft.com/office/drawing/2014/main" id="{C2AF21D3-960A-4678-A1CC-6F319C7E51A9}"/>
                  </a:ext>
                </a:extLst>
              </p:cNvPr>
              <p:cNvSpPr/>
              <p:nvPr/>
            </p:nvSpPr>
            <p:spPr>
              <a:xfrm>
                <a:off x="5201776" y="1777608"/>
                <a:ext cx="200565" cy="200565"/>
              </a:xfrm>
              <a:prstGeom prst="ellipse">
                <a:avLst/>
              </a:prstGeom>
              <a:solidFill>
                <a:srgbClr val="FFD4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文本框 196">
                <a:extLst>
                  <a:ext uri="{FF2B5EF4-FFF2-40B4-BE49-F238E27FC236}">
                    <a16:creationId xmlns:a16="http://schemas.microsoft.com/office/drawing/2014/main" id="{A1C0DBBA-3EE8-483E-B956-F32744EEE9FD}"/>
                  </a:ext>
                </a:extLst>
              </p:cNvPr>
              <p:cNvSpPr txBox="1"/>
              <p:nvPr/>
            </p:nvSpPr>
            <p:spPr>
              <a:xfrm>
                <a:off x="5300010" y="1731414"/>
                <a:ext cx="94000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rgbClr val="FFCC40"/>
                    </a:solidFill>
                  </a:rPr>
                  <a:t>2024.2</a:t>
                </a:r>
              </a:p>
            </p:txBody>
          </p:sp>
          <p:sp>
            <p:nvSpPr>
              <p:cNvPr id="198" name="文本框 197">
                <a:extLst>
                  <a:ext uri="{FF2B5EF4-FFF2-40B4-BE49-F238E27FC236}">
                    <a16:creationId xmlns:a16="http://schemas.microsoft.com/office/drawing/2014/main" id="{0196227C-1254-4E97-B8EF-DC8B6E73B363}"/>
                  </a:ext>
                </a:extLst>
              </p:cNvPr>
              <p:cNvSpPr txBox="1"/>
              <p:nvPr/>
            </p:nvSpPr>
            <p:spPr>
              <a:xfrm>
                <a:off x="9319116" y="1528128"/>
                <a:ext cx="155825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tx2"/>
                    </a:solidFill>
                  </a:rPr>
                  <a:t>相互作用腔升级</a:t>
                </a:r>
                <a:endParaRPr lang="en-US" altLang="zh-CN" sz="14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99" name="椭圆 198">
                <a:extLst>
                  <a:ext uri="{FF2B5EF4-FFF2-40B4-BE49-F238E27FC236}">
                    <a16:creationId xmlns:a16="http://schemas.microsoft.com/office/drawing/2014/main" id="{A7BF4466-E2C2-4284-A621-45DFFD0C8937}"/>
                  </a:ext>
                </a:extLst>
              </p:cNvPr>
              <p:cNvSpPr/>
              <p:nvPr/>
            </p:nvSpPr>
            <p:spPr>
              <a:xfrm>
                <a:off x="9527731" y="1812258"/>
                <a:ext cx="200565" cy="200565"/>
              </a:xfrm>
              <a:prstGeom prst="ellipse">
                <a:avLst/>
              </a:prstGeom>
              <a:solidFill>
                <a:srgbClr val="FB80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文本框 199">
                <a:extLst>
                  <a:ext uri="{FF2B5EF4-FFF2-40B4-BE49-F238E27FC236}">
                    <a16:creationId xmlns:a16="http://schemas.microsoft.com/office/drawing/2014/main" id="{45780CF7-7CD8-451E-9B42-66587B7AB925}"/>
                  </a:ext>
                </a:extLst>
              </p:cNvPr>
              <p:cNvSpPr txBox="1"/>
              <p:nvPr/>
            </p:nvSpPr>
            <p:spPr>
              <a:xfrm>
                <a:off x="9625965" y="1766064"/>
                <a:ext cx="94000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rgbClr val="F97258"/>
                    </a:solidFill>
                  </a:rPr>
                  <a:t>2025.9</a:t>
                </a:r>
              </a:p>
            </p:txBody>
          </p:sp>
        </p:grpSp>
        <p:cxnSp>
          <p:nvCxnSpPr>
            <p:cNvPr id="203" name="直接连接符 202">
              <a:extLst>
                <a:ext uri="{FF2B5EF4-FFF2-40B4-BE49-F238E27FC236}">
                  <a16:creationId xmlns:a16="http://schemas.microsoft.com/office/drawing/2014/main" id="{D44535B8-40B5-4EB4-BC53-E4DE76E05E5A}"/>
                </a:ext>
              </a:extLst>
            </p:cNvPr>
            <p:cNvCxnSpPr>
              <a:cxnSpLocks/>
            </p:cNvCxnSpPr>
            <p:nvPr/>
          </p:nvCxnSpPr>
          <p:spPr>
            <a:xfrm>
              <a:off x="9989137" y="4578684"/>
              <a:ext cx="0" cy="346844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7099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22BCC-8259-B182-6802-16378982C5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A93A0C-E2E6-4D3B-A46D-1BE2C901E7B7}" type="datetime1">
              <a:rPr lang="zh-CN" altLang="en-US" smtClean="0"/>
              <a:t>2025/5/16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C6BA1-3127-125B-D9E5-3A6535664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张彪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AA4F1-DE08-BC51-FE39-E13309466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0ABE1B-6316-FE69-21E8-E7CCC18E8155}"/>
              </a:ext>
            </a:extLst>
          </p:cNvPr>
          <p:cNvSpPr txBox="1"/>
          <p:nvPr/>
        </p:nvSpPr>
        <p:spPr>
          <a:xfrm>
            <a:off x="6577264" y="371374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en-CH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54A115A-AAAD-436F-9D6B-6746CBB46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0" y="1789900"/>
            <a:ext cx="2760864" cy="216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CB36E82-32A9-415D-8A9C-44FB72DD4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345" y="1843864"/>
            <a:ext cx="2846552" cy="21600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9F89F47-8BF8-4FD4-9D4A-D66D70F3A16F}"/>
              </a:ext>
            </a:extLst>
          </p:cNvPr>
          <p:cNvSpPr txBox="1"/>
          <p:nvPr/>
        </p:nvSpPr>
        <p:spPr>
          <a:xfrm>
            <a:off x="4598365" y="2136340"/>
            <a:ext cx="103714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l-GR" altLang="zh-CN" sz="1200" dirty="0"/>
              <a:t>σ</a:t>
            </a:r>
            <a:r>
              <a:rPr lang="en-US" altLang="zh-CN" sz="1200" dirty="0"/>
              <a:t> = 0.851±0.01</a:t>
            </a:r>
            <a:endParaRPr lang="zh-CN" altLang="en-US" sz="12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D4FCE36-6A0A-42B5-ABE3-ABED7E62A9E4}"/>
              </a:ext>
            </a:extLst>
          </p:cNvPr>
          <p:cNvSpPr txBox="1"/>
          <p:nvPr/>
        </p:nvSpPr>
        <p:spPr>
          <a:xfrm>
            <a:off x="1672495" y="4337889"/>
            <a:ext cx="246381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FF0000"/>
                </a:solidFill>
              </a:rPr>
              <a:t>With C1 by oscilloscope</a:t>
            </a:r>
          </a:p>
          <a:p>
            <a:r>
              <a:rPr lang="en-US" altLang="zh-CN" sz="1200" dirty="0"/>
              <a:t>Laser Power:		100%</a:t>
            </a:r>
          </a:p>
          <a:p>
            <a:pPr algn="l"/>
            <a:r>
              <a:rPr lang="en-US" altLang="zh-CN" sz="1200" dirty="0"/>
              <a:t>Magnet Current:	4.72A</a:t>
            </a:r>
          </a:p>
          <a:p>
            <a:pPr algn="l"/>
            <a:r>
              <a:rPr lang="en-US" altLang="zh-CN" sz="1200" dirty="0"/>
              <a:t>MCP Voltage:	600V</a:t>
            </a:r>
          </a:p>
          <a:p>
            <a:pPr algn="l"/>
            <a:r>
              <a:rPr lang="en-US" altLang="zh-CN" sz="1200" dirty="0"/>
              <a:t>Beam Current:	14mA</a:t>
            </a:r>
          </a:p>
          <a:p>
            <a:pPr algn="l"/>
            <a:r>
              <a:rPr lang="en-US" altLang="zh-CN" sz="1200" dirty="0"/>
              <a:t>Beam Pulse:		85us</a:t>
            </a:r>
          </a:p>
          <a:p>
            <a:pPr algn="l"/>
            <a:r>
              <a:rPr lang="en-US" altLang="zh-CN" sz="1200" dirty="0"/>
              <a:t>Focus Lens:		0mm</a:t>
            </a:r>
            <a:endParaRPr lang="zh-CN" altLang="en-US" sz="1200" dirty="0"/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26D5D2AF-AF10-49D8-93B8-8966A4C4792F}"/>
              </a:ext>
            </a:extLst>
          </p:cNvPr>
          <p:cNvSpPr txBox="1"/>
          <p:nvPr/>
        </p:nvSpPr>
        <p:spPr>
          <a:xfrm>
            <a:off x="11660596" y="417424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en-CH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1F17AAC4-1207-4ED7-BBB7-4C684A1EB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9274" y="1830747"/>
            <a:ext cx="2814866" cy="216000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1553873F-E0DA-4607-878B-EDDAFDCBCF72}"/>
              </a:ext>
            </a:extLst>
          </p:cNvPr>
          <p:cNvSpPr txBox="1"/>
          <p:nvPr/>
        </p:nvSpPr>
        <p:spPr>
          <a:xfrm>
            <a:off x="8168688" y="4337889"/>
            <a:ext cx="246381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FF0000"/>
                </a:solidFill>
              </a:rPr>
              <a:t>Without C1 by oscilloscope</a:t>
            </a:r>
          </a:p>
          <a:p>
            <a:r>
              <a:rPr lang="en-US" altLang="zh-CN" sz="1200" dirty="0"/>
              <a:t>Laser Power:		50%</a:t>
            </a:r>
          </a:p>
          <a:p>
            <a:pPr algn="l"/>
            <a:r>
              <a:rPr lang="en-US" altLang="zh-CN" sz="1200" dirty="0"/>
              <a:t>Magnet Current:	5.5A</a:t>
            </a:r>
          </a:p>
          <a:p>
            <a:pPr algn="l"/>
            <a:r>
              <a:rPr lang="en-US" altLang="zh-CN" sz="1200" dirty="0"/>
              <a:t>MCP Voltage:	650V</a:t>
            </a:r>
          </a:p>
          <a:p>
            <a:pPr algn="l"/>
            <a:r>
              <a:rPr lang="en-US" altLang="zh-CN" sz="1200" dirty="0"/>
              <a:t>Beam Current:	14mA</a:t>
            </a:r>
          </a:p>
          <a:p>
            <a:pPr algn="l"/>
            <a:r>
              <a:rPr lang="en-US" altLang="zh-CN" sz="1200" dirty="0"/>
              <a:t>Beam Pulse:		85us</a:t>
            </a:r>
          </a:p>
          <a:p>
            <a:pPr algn="l"/>
            <a:r>
              <a:rPr lang="en-US" altLang="zh-CN" sz="1200" dirty="0"/>
              <a:t>Focus Lens:		0mm</a:t>
            </a:r>
            <a:endParaRPr lang="zh-CN" altLang="en-US" sz="12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0D188EE-15B5-4C83-B32E-7AED7C7E2AC3}"/>
              </a:ext>
            </a:extLst>
          </p:cNvPr>
          <p:cNvSpPr txBox="1"/>
          <p:nvPr/>
        </p:nvSpPr>
        <p:spPr>
          <a:xfrm>
            <a:off x="10632504" y="1951674"/>
            <a:ext cx="11221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l-GR" altLang="zh-CN" sz="1200" dirty="0"/>
              <a:t>σ</a:t>
            </a:r>
            <a:r>
              <a:rPr lang="en-US" altLang="zh-CN" sz="1200" dirty="0"/>
              <a:t> = 1.129±0.016</a:t>
            </a:r>
            <a:endParaRPr lang="zh-CN" altLang="en-US" sz="1200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E64B6691-5919-423A-957D-D4BDD456EE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9954" y="1830747"/>
            <a:ext cx="2909926" cy="2160000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B93C4442-6891-439F-B990-94F0B771842E}"/>
              </a:ext>
            </a:extLst>
          </p:cNvPr>
          <p:cNvGrpSpPr/>
          <p:nvPr/>
        </p:nvGrpSpPr>
        <p:grpSpPr>
          <a:xfrm>
            <a:off x="274685" y="830435"/>
            <a:ext cx="6991672" cy="679082"/>
            <a:chOff x="494913" y="1096908"/>
            <a:chExt cx="6991672" cy="679082"/>
          </a:xfrm>
        </p:grpSpPr>
        <p:sp>
          <p:nvSpPr>
            <p:cNvPr id="22" name="平行四边形 21">
              <a:extLst>
                <a:ext uri="{FF2B5EF4-FFF2-40B4-BE49-F238E27FC236}">
                  <a16:creationId xmlns:a16="http://schemas.microsoft.com/office/drawing/2014/main" id="{717C342D-E227-436F-B72A-E837FAC3E8A0}"/>
                </a:ext>
              </a:extLst>
            </p:cNvPr>
            <p:cNvSpPr/>
            <p:nvPr/>
          </p:nvSpPr>
          <p:spPr>
            <a:xfrm flipH="1">
              <a:off x="1790700" y="1106338"/>
              <a:ext cx="556260" cy="408043"/>
            </a:xfrm>
            <a:prstGeom prst="parallelogram">
              <a:avLst>
                <a:gd name="adj" fmla="val 51144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164E5598-8F80-4C7B-80D0-F0855B26C7F6}"/>
                </a:ext>
              </a:extLst>
            </p:cNvPr>
            <p:cNvSpPr/>
            <p:nvPr/>
          </p:nvSpPr>
          <p:spPr>
            <a:xfrm>
              <a:off x="494913" y="1096908"/>
              <a:ext cx="1646678" cy="679082"/>
            </a:xfrm>
            <a:custGeom>
              <a:avLst/>
              <a:gdLst>
                <a:gd name="connsiteX0" fmla="*/ 0 w 1646678"/>
                <a:gd name="connsiteY0" fmla="*/ 0 h 679082"/>
                <a:gd name="connsiteX1" fmla="*/ 1437128 w 1646678"/>
                <a:gd name="connsiteY1" fmla="*/ 0 h 679082"/>
                <a:gd name="connsiteX2" fmla="*/ 1437128 w 1646678"/>
                <a:gd name="connsiteY2" fmla="*/ 1 h 679082"/>
                <a:gd name="connsiteX3" fmla="*/ 1646678 w 1646678"/>
                <a:gd name="connsiteY3" fmla="*/ 1 h 679082"/>
                <a:gd name="connsiteX4" fmla="*/ 1307199 w 1646678"/>
                <a:gd name="connsiteY4" fmla="*/ 679082 h 679082"/>
                <a:gd name="connsiteX5" fmla="*/ 209550 w 1646678"/>
                <a:gd name="connsiteY5" fmla="*/ 679082 h 679082"/>
                <a:gd name="connsiteX6" fmla="*/ 209550 w 1646678"/>
                <a:gd name="connsiteY6" fmla="*/ 679081 h 679082"/>
                <a:gd name="connsiteX7" fmla="*/ 0 w 1646678"/>
                <a:gd name="connsiteY7" fmla="*/ 679081 h 6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6678" h="679082">
                  <a:moveTo>
                    <a:pt x="0" y="0"/>
                  </a:moveTo>
                  <a:lnTo>
                    <a:pt x="1437128" y="0"/>
                  </a:lnTo>
                  <a:lnTo>
                    <a:pt x="1437128" y="1"/>
                  </a:lnTo>
                  <a:lnTo>
                    <a:pt x="1646678" y="1"/>
                  </a:lnTo>
                  <a:lnTo>
                    <a:pt x="1307199" y="679082"/>
                  </a:lnTo>
                  <a:lnTo>
                    <a:pt x="209550" y="679082"/>
                  </a:lnTo>
                  <a:lnTo>
                    <a:pt x="209550" y="679081"/>
                  </a:lnTo>
                  <a:lnTo>
                    <a:pt x="0" y="67908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37F5E25A-4D9A-47B2-B378-D7CFE2276E51}"/>
                </a:ext>
              </a:extLst>
            </p:cNvPr>
            <p:cNvSpPr txBox="1"/>
            <p:nvPr/>
          </p:nvSpPr>
          <p:spPr>
            <a:xfrm>
              <a:off x="728016" y="1213955"/>
              <a:ext cx="67585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实现束流</a:t>
              </a:r>
              <a:r>
                <a:rPr lang="en-US" altLang="zh-CN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Y</a:t>
              </a:r>
              <a:r>
                <a:rPr lang="zh-CN" altLang="en-US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方向剖面测量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037A3137-57D2-49A2-B499-3858BD022C83}"/>
                </a:ext>
              </a:extLst>
            </p:cNvPr>
            <p:cNvSpPr txBox="1"/>
            <p:nvPr/>
          </p:nvSpPr>
          <p:spPr>
            <a:xfrm>
              <a:off x="574191" y="1197922"/>
              <a:ext cx="1386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成果</a:t>
              </a:r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9" name="标题 6">
            <a:extLst>
              <a:ext uri="{FF2B5EF4-FFF2-40B4-BE49-F238E27FC236}">
                <a16:creationId xmlns:a16="http://schemas.microsoft.com/office/drawing/2014/main" id="{419C0801-6421-4301-A4A0-72E85DB0BF57}"/>
              </a:ext>
            </a:extLst>
          </p:cNvPr>
          <p:cNvSpPr txBox="1">
            <a:spLocks/>
          </p:cNvSpPr>
          <p:nvPr/>
        </p:nvSpPr>
        <p:spPr>
          <a:xfrm>
            <a:off x="2267430" y="0"/>
            <a:ext cx="7657140" cy="6463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阶段</a:t>
            </a:r>
            <a:r>
              <a:rPr lang="en-US" altLang="zh-CN" sz="3200" dirty="0"/>
              <a:t>1-</a:t>
            </a:r>
            <a:r>
              <a:rPr lang="zh-CN" altLang="en-US" sz="3200" dirty="0"/>
              <a:t>带有</a:t>
            </a:r>
            <a:r>
              <a:rPr lang="en-US" altLang="zh-CN" sz="3200" dirty="0"/>
              <a:t>MCP</a:t>
            </a:r>
            <a:r>
              <a:rPr lang="zh-CN" altLang="en-US" sz="3200" dirty="0"/>
              <a:t>的相互作用腔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0CC755E7-9CE8-484B-A812-9316D40CC866}"/>
              </a:ext>
            </a:extLst>
          </p:cNvPr>
          <p:cNvSpPr txBox="1"/>
          <p:nvPr/>
        </p:nvSpPr>
        <p:spPr>
          <a:xfrm>
            <a:off x="2440014" y="4020784"/>
            <a:ext cx="101066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1600" dirty="0">
                <a:solidFill>
                  <a:schemeClr val="tx2"/>
                </a:solidFill>
              </a:rPr>
              <a:t>2024.11.19</a:t>
            </a:r>
            <a:endParaRPr lang="zh-CN" altLang="en-US" sz="1600" dirty="0">
              <a:solidFill>
                <a:schemeClr val="tx2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05858F9-E7C5-43B5-B988-7CE7354A6AF4}"/>
              </a:ext>
            </a:extLst>
          </p:cNvPr>
          <p:cNvSpPr txBox="1"/>
          <p:nvPr/>
        </p:nvSpPr>
        <p:spPr>
          <a:xfrm>
            <a:off x="8852386" y="3984585"/>
            <a:ext cx="102592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1600" dirty="0">
                <a:solidFill>
                  <a:schemeClr val="tx2"/>
                </a:solidFill>
              </a:rPr>
              <a:t>2024.12.16</a:t>
            </a:r>
            <a:endParaRPr lang="zh-CN" altLang="en-US" sz="1600" dirty="0">
              <a:solidFill>
                <a:schemeClr val="tx2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EB3A838-AE17-4E4E-9F03-17BBA8127378}"/>
              </a:ext>
            </a:extLst>
          </p:cNvPr>
          <p:cNvSpPr txBox="1"/>
          <p:nvPr/>
        </p:nvSpPr>
        <p:spPr>
          <a:xfrm>
            <a:off x="1563908" y="5827583"/>
            <a:ext cx="9193759" cy="4569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在使用</a:t>
            </a:r>
            <a:r>
              <a:rPr lang="en-US" altLang="zh-CN" sz="2000" kern="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MCP</a:t>
            </a: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的情况下，不使用前置放大器也可满足剖面测量的信号强度要求。</a:t>
            </a:r>
          </a:p>
        </p:txBody>
      </p:sp>
    </p:spTree>
    <p:extLst>
      <p:ext uri="{BB962C8B-B14F-4D97-AF65-F5344CB8AC3E}">
        <p14:creationId xmlns:p14="http://schemas.microsoft.com/office/powerpoint/2010/main" val="1397355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22BCC-8259-B182-6802-16378982C5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A93A0C-E2E6-4D3B-A46D-1BE2C901E7B7}" type="datetime1">
              <a:rPr lang="zh-CN" altLang="en-US" smtClean="0"/>
              <a:t>2025/5/16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C6BA1-3127-125B-D9E5-3A6535664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张彪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AA4F1-DE08-BC51-FE39-E13309466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0ABE1B-6316-FE69-21E8-E7CCC18E8155}"/>
              </a:ext>
            </a:extLst>
          </p:cNvPr>
          <p:cNvSpPr txBox="1"/>
          <p:nvPr/>
        </p:nvSpPr>
        <p:spPr>
          <a:xfrm>
            <a:off x="6577264" y="371374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en-CH" dirty="0"/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26D5D2AF-AF10-49D8-93B8-8966A4C4792F}"/>
              </a:ext>
            </a:extLst>
          </p:cNvPr>
          <p:cNvSpPr txBox="1"/>
          <p:nvPr/>
        </p:nvSpPr>
        <p:spPr>
          <a:xfrm>
            <a:off x="11660596" y="417424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en-CH" dirty="0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B93C4442-6891-439F-B990-94F0B771842E}"/>
              </a:ext>
            </a:extLst>
          </p:cNvPr>
          <p:cNvGrpSpPr/>
          <p:nvPr/>
        </p:nvGrpSpPr>
        <p:grpSpPr>
          <a:xfrm>
            <a:off x="274685" y="830435"/>
            <a:ext cx="8224325" cy="679082"/>
            <a:chOff x="494913" y="1096908"/>
            <a:chExt cx="8224325" cy="679082"/>
          </a:xfrm>
        </p:grpSpPr>
        <p:sp>
          <p:nvSpPr>
            <p:cNvPr id="22" name="平行四边形 21">
              <a:extLst>
                <a:ext uri="{FF2B5EF4-FFF2-40B4-BE49-F238E27FC236}">
                  <a16:creationId xmlns:a16="http://schemas.microsoft.com/office/drawing/2014/main" id="{717C342D-E227-436F-B72A-E837FAC3E8A0}"/>
                </a:ext>
              </a:extLst>
            </p:cNvPr>
            <p:cNvSpPr/>
            <p:nvPr/>
          </p:nvSpPr>
          <p:spPr>
            <a:xfrm flipH="1">
              <a:off x="1790700" y="1106338"/>
              <a:ext cx="556260" cy="408043"/>
            </a:xfrm>
            <a:prstGeom prst="parallelogram">
              <a:avLst>
                <a:gd name="adj" fmla="val 51144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164E5598-8F80-4C7B-80D0-F0855B26C7F6}"/>
                </a:ext>
              </a:extLst>
            </p:cNvPr>
            <p:cNvSpPr/>
            <p:nvPr/>
          </p:nvSpPr>
          <p:spPr>
            <a:xfrm>
              <a:off x="494913" y="1096908"/>
              <a:ext cx="1646678" cy="679082"/>
            </a:xfrm>
            <a:custGeom>
              <a:avLst/>
              <a:gdLst>
                <a:gd name="connsiteX0" fmla="*/ 0 w 1646678"/>
                <a:gd name="connsiteY0" fmla="*/ 0 h 679082"/>
                <a:gd name="connsiteX1" fmla="*/ 1437128 w 1646678"/>
                <a:gd name="connsiteY1" fmla="*/ 0 h 679082"/>
                <a:gd name="connsiteX2" fmla="*/ 1437128 w 1646678"/>
                <a:gd name="connsiteY2" fmla="*/ 1 h 679082"/>
                <a:gd name="connsiteX3" fmla="*/ 1646678 w 1646678"/>
                <a:gd name="connsiteY3" fmla="*/ 1 h 679082"/>
                <a:gd name="connsiteX4" fmla="*/ 1307199 w 1646678"/>
                <a:gd name="connsiteY4" fmla="*/ 679082 h 679082"/>
                <a:gd name="connsiteX5" fmla="*/ 209550 w 1646678"/>
                <a:gd name="connsiteY5" fmla="*/ 679082 h 679082"/>
                <a:gd name="connsiteX6" fmla="*/ 209550 w 1646678"/>
                <a:gd name="connsiteY6" fmla="*/ 679081 h 679082"/>
                <a:gd name="connsiteX7" fmla="*/ 0 w 1646678"/>
                <a:gd name="connsiteY7" fmla="*/ 679081 h 6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6678" h="679082">
                  <a:moveTo>
                    <a:pt x="0" y="0"/>
                  </a:moveTo>
                  <a:lnTo>
                    <a:pt x="1437128" y="0"/>
                  </a:lnTo>
                  <a:lnTo>
                    <a:pt x="1437128" y="1"/>
                  </a:lnTo>
                  <a:lnTo>
                    <a:pt x="1646678" y="1"/>
                  </a:lnTo>
                  <a:lnTo>
                    <a:pt x="1307199" y="679082"/>
                  </a:lnTo>
                  <a:lnTo>
                    <a:pt x="209550" y="679082"/>
                  </a:lnTo>
                  <a:lnTo>
                    <a:pt x="209550" y="679081"/>
                  </a:lnTo>
                  <a:lnTo>
                    <a:pt x="0" y="67908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37F5E25A-4D9A-47B2-B378-D7CFE2276E51}"/>
                </a:ext>
              </a:extLst>
            </p:cNvPr>
            <p:cNvSpPr txBox="1"/>
            <p:nvPr/>
          </p:nvSpPr>
          <p:spPr>
            <a:xfrm>
              <a:off x="1960669" y="1180217"/>
              <a:ext cx="67585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评估</a:t>
              </a:r>
              <a:r>
                <a:rPr lang="en-US" altLang="zh-CN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MCP</a:t>
              </a:r>
              <a:r>
                <a:rPr lang="zh-CN" altLang="en-US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压差，激光能量对剖面测量的影响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037A3137-57D2-49A2-B499-3858BD022C83}"/>
                </a:ext>
              </a:extLst>
            </p:cNvPr>
            <p:cNvSpPr txBox="1"/>
            <p:nvPr/>
          </p:nvSpPr>
          <p:spPr>
            <a:xfrm>
              <a:off x="574191" y="1197922"/>
              <a:ext cx="1386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成果</a:t>
              </a:r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9" name="标题 6">
            <a:extLst>
              <a:ext uri="{FF2B5EF4-FFF2-40B4-BE49-F238E27FC236}">
                <a16:creationId xmlns:a16="http://schemas.microsoft.com/office/drawing/2014/main" id="{419C0801-6421-4301-A4A0-72E85DB0BF57}"/>
              </a:ext>
            </a:extLst>
          </p:cNvPr>
          <p:cNvSpPr txBox="1">
            <a:spLocks/>
          </p:cNvSpPr>
          <p:nvPr/>
        </p:nvSpPr>
        <p:spPr>
          <a:xfrm>
            <a:off x="2267430" y="0"/>
            <a:ext cx="7657140" cy="6463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阶段</a:t>
            </a:r>
            <a:r>
              <a:rPr lang="en-US" altLang="zh-CN" sz="3200" dirty="0"/>
              <a:t>1-</a:t>
            </a:r>
            <a:r>
              <a:rPr lang="zh-CN" altLang="en-US" sz="3200" dirty="0"/>
              <a:t>带有</a:t>
            </a:r>
            <a:r>
              <a:rPr lang="en-US" altLang="zh-CN" sz="3200" dirty="0"/>
              <a:t>MCP</a:t>
            </a:r>
            <a:r>
              <a:rPr lang="zh-CN" altLang="en-US" sz="3200" dirty="0"/>
              <a:t>的相互作用腔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949C5AE6-E378-47D9-9751-27F11C5002F9}"/>
              </a:ext>
            </a:extLst>
          </p:cNvPr>
          <p:cNvSpPr txBox="1">
            <a:spLocks/>
          </p:cNvSpPr>
          <p:nvPr/>
        </p:nvSpPr>
        <p:spPr>
          <a:xfrm>
            <a:off x="731912" y="6566990"/>
            <a:ext cx="1584176" cy="2910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A93A0C-E2E6-4D3B-A46D-1BE2C901E7B7}" type="datetime1">
              <a:rPr lang="zh-CN" altLang="en-US" smtClean="0"/>
              <a:pPr/>
              <a:t>2025/5/16</a:t>
            </a:fld>
            <a:endParaRPr lang="en-US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A69495FD-9C32-4E40-AAA2-0FE4EFFB842A}"/>
              </a:ext>
            </a:extLst>
          </p:cNvPr>
          <p:cNvSpPr txBox="1">
            <a:spLocks/>
          </p:cNvSpPr>
          <p:nvPr/>
        </p:nvSpPr>
        <p:spPr>
          <a:xfrm>
            <a:off x="2826654" y="6566990"/>
            <a:ext cx="6538693" cy="2910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张彪 </a:t>
            </a:r>
            <a:endParaRPr lang="en-US" dirty="0"/>
          </a:p>
        </p:txBody>
      </p:sp>
      <p:sp>
        <p:nvSpPr>
          <p:cNvPr id="33" name="TextBox 6">
            <a:extLst>
              <a:ext uri="{FF2B5EF4-FFF2-40B4-BE49-F238E27FC236}">
                <a16:creationId xmlns:a16="http://schemas.microsoft.com/office/drawing/2014/main" id="{443DBDC6-4AEC-4CF7-A6E5-2DEE069DF5DC}"/>
              </a:ext>
            </a:extLst>
          </p:cNvPr>
          <p:cNvSpPr txBox="1"/>
          <p:nvPr/>
        </p:nvSpPr>
        <p:spPr>
          <a:xfrm>
            <a:off x="6577264" y="371374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en-CH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D847A20C-5088-4FD0-AE74-9014B0797E24}"/>
              </a:ext>
            </a:extLst>
          </p:cNvPr>
          <p:cNvSpPr txBox="1"/>
          <p:nvPr/>
        </p:nvSpPr>
        <p:spPr>
          <a:xfrm>
            <a:off x="9457227" y="1795141"/>
            <a:ext cx="230425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FF0000"/>
                </a:solidFill>
              </a:rPr>
              <a:t>By PXIe-5160 </a:t>
            </a:r>
          </a:p>
          <a:p>
            <a:pPr algn="l"/>
            <a:r>
              <a:rPr lang="en-US" altLang="zh-CN" sz="1200" dirty="0"/>
              <a:t>Magnet Current:	5.9A</a:t>
            </a:r>
          </a:p>
          <a:p>
            <a:pPr algn="l"/>
            <a:r>
              <a:rPr lang="en-US" altLang="zh-CN" sz="1200" dirty="0"/>
              <a:t>MCP Voltage:	725V</a:t>
            </a:r>
          </a:p>
          <a:p>
            <a:pPr algn="l"/>
            <a:r>
              <a:rPr lang="en-US" altLang="zh-CN" sz="1200" dirty="0"/>
              <a:t>Beam Current:	14mA</a:t>
            </a:r>
          </a:p>
          <a:p>
            <a:pPr algn="l"/>
            <a:r>
              <a:rPr lang="en-US" altLang="zh-CN" sz="1200" dirty="0"/>
              <a:t>Beam Pulse:		85us</a:t>
            </a:r>
          </a:p>
          <a:p>
            <a:pPr algn="l"/>
            <a:r>
              <a:rPr lang="en-US" altLang="zh-CN" sz="1200" dirty="0"/>
              <a:t>Focus Lens:		0mm</a:t>
            </a:r>
            <a:endParaRPr lang="zh-CN" altLang="en-US" sz="1200" dirty="0"/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30C85770-65B9-4585-A763-3F7CE0C01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58" y="1503306"/>
            <a:ext cx="2372127" cy="180000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5B42D23A-F069-42BD-989F-C9A7E4230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57" y="3502622"/>
            <a:ext cx="2372127" cy="1800000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E5BE4BD0-C911-4703-A2D2-42D0C55A55B7}"/>
              </a:ext>
            </a:extLst>
          </p:cNvPr>
          <p:cNvSpPr txBox="1"/>
          <p:nvPr/>
        </p:nvSpPr>
        <p:spPr>
          <a:xfrm>
            <a:off x="9460038" y="3811362"/>
            <a:ext cx="230425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FF0000"/>
                </a:solidFill>
              </a:rPr>
              <a:t>By PXIe-5160 </a:t>
            </a:r>
          </a:p>
          <a:p>
            <a:pPr algn="l"/>
            <a:r>
              <a:rPr lang="en-US" altLang="zh-CN" sz="1200" dirty="0"/>
              <a:t>Magnet Current:	5.9A</a:t>
            </a:r>
          </a:p>
          <a:p>
            <a:pPr algn="l"/>
            <a:r>
              <a:rPr lang="en-US" altLang="zh-CN" sz="1200" dirty="0"/>
              <a:t>Laser Power:		37mJ</a:t>
            </a:r>
          </a:p>
          <a:p>
            <a:pPr algn="l"/>
            <a:r>
              <a:rPr lang="en-US" altLang="zh-CN" sz="1200" dirty="0"/>
              <a:t>Beam Current:	14mA</a:t>
            </a:r>
          </a:p>
          <a:p>
            <a:pPr algn="l"/>
            <a:r>
              <a:rPr lang="en-US" altLang="zh-CN" sz="1200" dirty="0"/>
              <a:t>Beam Pulse:		85us</a:t>
            </a:r>
          </a:p>
          <a:p>
            <a:pPr algn="l"/>
            <a:r>
              <a:rPr lang="en-US" altLang="zh-CN" sz="1200" dirty="0"/>
              <a:t>Focus Lens:		0mm</a:t>
            </a:r>
            <a:endParaRPr lang="zh-CN" altLang="en-US" sz="1200" dirty="0"/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31B9470F-3606-4AD2-8E59-A9C54459E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366" y="1476810"/>
            <a:ext cx="2401421" cy="180000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FF7E84EF-06E6-4ADD-9204-A6EA1FB8E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4268" y="1485358"/>
            <a:ext cx="2319316" cy="1800000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A8AED68C-ECD1-4EEB-932A-85EDD2937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5555" y="3502622"/>
            <a:ext cx="2401422" cy="18000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73C0CFC8-770B-4E29-BA17-242F94CE29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7573" y="3502622"/>
            <a:ext cx="2319315" cy="1800000"/>
          </a:xfrm>
          <a:prstGeom prst="rect">
            <a:avLst/>
          </a:prstGeom>
        </p:spPr>
      </p:pic>
      <p:sp>
        <p:nvSpPr>
          <p:cNvPr id="42" name="矩形 41">
            <a:extLst>
              <a:ext uri="{FF2B5EF4-FFF2-40B4-BE49-F238E27FC236}">
                <a16:creationId xmlns:a16="http://schemas.microsoft.com/office/drawing/2014/main" id="{AC1C3AC1-D0C9-48E1-A823-B0275067E234}"/>
              </a:ext>
            </a:extLst>
          </p:cNvPr>
          <p:cNvSpPr/>
          <p:nvPr/>
        </p:nvSpPr>
        <p:spPr>
          <a:xfrm>
            <a:off x="519999" y="5354694"/>
            <a:ext cx="11293955" cy="1117692"/>
          </a:xfrm>
          <a:prstGeom prst="rect">
            <a:avLst/>
          </a:prstGeom>
          <a:solidFill>
            <a:srgbClr val="C0000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4C97986B-6267-4B45-BA87-31A4014B1E0A}"/>
                  </a:ext>
                </a:extLst>
              </p:cNvPr>
              <p:cNvSpPr txBox="1"/>
              <p:nvPr/>
            </p:nvSpPr>
            <p:spPr>
              <a:xfrm>
                <a:off x="480546" y="5475157"/>
                <a:ext cx="11162348" cy="105477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25000"/>
                  </a:lnSpc>
                  <a:spcBef>
                    <a:spcPts val="800"/>
                  </a:spcBef>
                  <a:buFont typeface="Wingdings" panose="05000000000000000000" pitchFamily="2" charset="2"/>
                  <a:buChar char="l"/>
                  <a:defRPr/>
                </a:pPr>
                <a:r>
                  <a:rPr lang="zh-CN" altLang="en-US" sz="1600" b="1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剖面计算值随剖面峰值增加而增加，原因是</a:t>
                </a:r>
                <a:r>
                  <a:rPr lang="en-US" altLang="zh-CN" sz="1600" b="1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MCP</a:t>
                </a:r>
                <a:r>
                  <a:rPr lang="zh-CN" altLang="en-US" sz="1600" b="1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在束流中心位置接受到剥离电子过多，带电流饱和，增益下降。</a:t>
                </a:r>
                <a:endParaRPr lang="en-US" altLang="zh-CN" sz="1600" b="1" kern="10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  <a:p>
                <a:pPr marL="285750" indent="-285750">
                  <a:lnSpc>
                    <a:spcPct val="125000"/>
                  </a:lnSpc>
                  <a:spcBef>
                    <a:spcPts val="800"/>
                  </a:spcBef>
                  <a:buFont typeface="Wingdings" panose="05000000000000000000" pitchFamily="2" charset="2"/>
                  <a:buChar char="l"/>
                  <a:defRPr/>
                </a:pPr>
                <a:r>
                  <a:rPr lang="zh-CN" altLang="en-US" sz="1600" b="1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采用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sz="1600" b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zh-CN" altLang="en-US" sz="1600" b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Arial" panose="020B0604020202020204" pitchFamily="34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zh-CN" altLang="en-US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zh-CN" altLang="en-US" sz="1600" b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Arial" panose="020B0604020202020204" pitchFamily="34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zh-CN" altLang="en-US" sz="1600" b="1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+mn-ea"/>
                                <a:sym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en-US" sz="1600" b="1" i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+mn-ea"/>
                                    <a:sym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1600" b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+mn-ea"/>
                                    <a:sym typeface="Arial" panose="020B0604020202020204" pitchFamily="34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zh-CN" altLang="en-US" sz="1600" b="1" i="1" kern="1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+mn-ea"/>
                                        <a:sym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CN" altLang="en-US" sz="1600" b="1" i="1" kern="10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+mn-ea"/>
                                            <a:sym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CN" altLang="en-US" sz="1600" b="1" kern="10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+mn-ea"/>
                                            <a:sym typeface="Arial" panose="020B0604020202020204" pitchFamily="34" charset="0"/>
                                          </a:rPr>
                                          <m:t>𝑥</m:t>
                                        </m:r>
                                        <m:r>
                                          <a:rPr lang="zh-CN" altLang="en-US" sz="1600" b="1" kern="10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+mn-ea"/>
                                            <a:sym typeface="Arial" panose="020B0604020202020204" pitchFamily="34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en-US" sz="1600" b="1" i="1" kern="10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微软雅黑" panose="020B0503020204020204" pitchFamily="34" charset="-122"/>
                                                <a:cs typeface="+mn-ea"/>
                                                <a:sym typeface="Arial" panose="020B060402020202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sz="1600" b="1" kern="10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微软雅黑" panose="020B0503020204020204" pitchFamily="34" charset="-122"/>
                                                <a:cs typeface="+mn-ea"/>
                                                <a:sym typeface="Arial" panose="020B0604020202020204" pitchFamily="34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sz="1600" b="1" kern="10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微软雅黑" panose="020B0503020204020204" pitchFamily="34" charset="-122"/>
                                                <a:cs typeface="+mn-ea"/>
                                                <a:sym typeface="Arial" panose="020B0604020202020204" pitchFamily="34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zh-CN" altLang="en-US" sz="1600" b="1" kern="1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+mn-ea"/>
                                        <a:sym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zh-CN" altLang="en-US" sz="1600" b="1" kern="1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+mn-ea"/>
                                    <a:sym typeface="Arial" panose="020B0604020202020204" pitchFamily="34" charset="0"/>
                                  </a:rPr>
                                  <m:t>2</m:t>
                                </m:r>
                                <m:sSubSup>
                                  <m:sSubSupPr>
                                    <m:ctrlPr>
                                      <a:rPr lang="zh-CN" altLang="en-US" sz="1600" b="1" i="1" kern="1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+mn-ea"/>
                                        <a:sym typeface="Arial" panose="020B0604020202020204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600" b="1" kern="1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+mn-ea"/>
                                        <a:sym typeface="Arial" panose="020B0604020202020204" pitchFamily="34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zh-CN" altLang="en-US" sz="1600" b="1" kern="1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+mn-ea"/>
                                        <a:sym typeface="Arial" panose="020B0604020202020204" pitchFamily="34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zh-CN" altLang="en-US" sz="1600" b="1" kern="1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+mn-ea"/>
                                        <a:sym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</m:func>
                    <m:r>
                      <a:rPr lang="zh-CN" altLang="en-US" sz="1600" b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zh-CN" altLang="en-US" sz="1600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sz="1600" b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zh-CN" altLang="en-US" sz="1600" b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zh-CN" altLang="en-US" sz="1600" b="1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对剖面进行拟合，其中</a:t>
                </a:r>
                <a:r>
                  <a:rPr lang="en-US" altLang="zh-CN" sz="1600" b="1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a</a:t>
                </a:r>
                <a:r>
                  <a:rPr lang="en-US" altLang="zh-CN" sz="1600" b="1" kern="100" baseline="-250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4</a:t>
                </a:r>
                <a:r>
                  <a:rPr lang="zh-CN" altLang="en-US" sz="1600" b="1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随激光功率变化而改变，说明高功率激光的杂散光也会产生剥离电子。</a:t>
                </a: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4C97986B-6267-4B45-BA87-31A4014B1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46" y="5475157"/>
                <a:ext cx="11162348" cy="1054776"/>
              </a:xfrm>
              <a:prstGeom prst="rect">
                <a:avLst/>
              </a:prstGeom>
              <a:blipFill>
                <a:blip r:embed="rId8"/>
                <a:stretch>
                  <a:fillRect l="-218" r="-2130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文本框 43">
            <a:extLst>
              <a:ext uri="{FF2B5EF4-FFF2-40B4-BE49-F238E27FC236}">
                <a16:creationId xmlns:a16="http://schemas.microsoft.com/office/drawing/2014/main" id="{57CA8E4C-8D4A-4D02-BC68-EE693596152D}"/>
              </a:ext>
            </a:extLst>
          </p:cNvPr>
          <p:cNvSpPr txBox="1"/>
          <p:nvPr/>
        </p:nvSpPr>
        <p:spPr>
          <a:xfrm>
            <a:off x="9987065" y="3215362"/>
            <a:ext cx="91210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1600" dirty="0">
                <a:solidFill>
                  <a:schemeClr val="tx2"/>
                </a:solidFill>
              </a:rPr>
              <a:t>2025.1.13</a:t>
            </a:r>
            <a:endParaRPr lang="zh-CN" alt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502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22BCC-8259-B182-6802-16378982C5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A93A0C-E2E6-4D3B-A46D-1BE2C901E7B7}" type="datetime1">
              <a:rPr lang="zh-CN" altLang="en-US" smtClean="0"/>
              <a:t>2025/5/16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C6BA1-3127-125B-D9E5-3A6535664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张彪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AA4F1-DE08-BC51-FE39-E13309466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0ABE1B-6316-FE69-21E8-E7CCC18E8155}"/>
              </a:ext>
            </a:extLst>
          </p:cNvPr>
          <p:cNvSpPr txBox="1"/>
          <p:nvPr/>
        </p:nvSpPr>
        <p:spPr>
          <a:xfrm>
            <a:off x="6577264" y="371374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en-CH" dirty="0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B93C4442-6891-439F-B990-94F0B771842E}"/>
              </a:ext>
            </a:extLst>
          </p:cNvPr>
          <p:cNvGrpSpPr/>
          <p:nvPr/>
        </p:nvGrpSpPr>
        <p:grpSpPr>
          <a:xfrm>
            <a:off x="274685" y="830435"/>
            <a:ext cx="6973443" cy="679082"/>
            <a:chOff x="494913" y="1096908"/>
            <a:chExt cx="6973443" cy="679082"/>
          </a:xfrm>
        </p:grpSpPr>
        <p:sp>
          <p:nvSpPr>
            <p:cNvPr id="22" name="平行四边形 21">
              <a:extLst>
                <a:ext uri="{FF2B5EF4-FFF2-40B4-BE49-F238E27FC236}">
                  <a16:creationId xmlns:a16="http://schemas.microsoft.com/office/drawing/2014/main" id="{717C342D-E227-436F-B72A-E837FAC3E8A0}"/>
                </a:ext>
              </a:extLst>
            </p:cNvPr>
            <p:cNvSpPr/>
            <p:nvPr/>
          </p:nvSpPr>
          <p:spPr>
            <a:xfrm flipH="1">
              <a:off x="1790700" y="1106338"/>
              <a:ext cx="556260" cy="408043"/>
            </a:xfrm>
            <a:prstGeom prst="parallelogram">
              <a:avLst>
                <a:gd name="adj" fmla="val 51144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164E5598-8F80-4C7B-80D0-F0855B26C7F6}"/>
                </a:ext>
              </a:extLst>
            </p:cNvPr>
            <p:cNvSpPr/>
            <p:nvPr/>
          </p:nvSpPr>
          <p:spPr>
            <a:xfrm>
              <a:off x="494913" y="1096908"/>
              <a:ext cx="1646678" cy="679082"/>
            </a:xfrm>
            <a:custGeom>
              <a:avLst/>
              <a:gdLst>
                <a:gd name="connsiteX0" fmla="*/ 0 w 1646678"/>
                <a:gd name="connsiteY0" fmla="*/ 0 h 679082"/>
                <a:gd name="connsiteX1" fmla="*/ 1437128 w 1646678"/>
                <a:gd name="connsiteY1" fmla="*/ 0 h 679082"/>
                <a:gd name="connsiteX2" fmla="*/ 1437128 w 1646678"/>
                <a:gd name="connsiteY2" fmla="*/ 1 h 679082"/>
                <a:gd name="connsiteX3" fmla="*/ 1646678 w 1646678"/>
                <a:gd name="connsiteY3" fmla="*/ 1 h 679082"/>
                <a:gd name="connsiteX4" fmla="*/ 1307199 w 1646678"/>
                <a:gd name="connsiteY4" fmla="*/ 679082 h 679082"/>
                <a:gd name="connsiteX5" fmla="*/ 209550 w 1646678"/>
                <a:gd name="connsiteY5" fmla="*/ 679082 h 679082"/>
                <a:gd name="connsiteX6" fmla="*/ 209550 w 1646678"/>
                <a:gd name="connsiteY6" fmla="*/ 679081 h 679082"/>
                <a:gd name="connsiteX7" fmla="*/ 0 w 1646678"/>
                <a:gd name="connsiteY7" fmla="*/ 679081 h 6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6678" h="679082">
                  <a:moveTo>
                    <a:pt x="0" y="0"/>
                  </a:moveTo>
                  <a:lnTo>
                    <a:pt x="1437128" y="0"/>
                  </a:lnTo>
                  <a:lnTo>
                    <a:pt x="1437128" y="1"/>
                  </a:lnTo>
                  <a:lnTo>
                    <a:pt x="1646678" y="1"/>
                  </a:lnTo>
                  <a:lnTo>
                    <a:pt x="1307199" y="679082"/>
                  </a:lnTo>
                  <a:lnTo>
                    <a:pt x="209550" y="679082"/>
                  </a:lnTo>
                  <a:lnTo>
                    <a:pt x="209550" y="679081"/>
                  </a:lnTo>
                  <a:lnTo>
                    <a:pt x="0" y="67908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37F5E25A-4D9A-47B2-B378-D7CFE2276E51}"/>
                </a:ext>
              </a:extLst>
            </p:cNvPr>
            <p:cNvSpPr txBox="1"/>
            <p:nvPr/>
          </p:nvSpPr>
          <p:spPr>
            <a:xfrm>
              <a:off x="1960669" y="1180217"/>
              <a:ext cx="55076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验证激光能量对剖面测量没有影响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037A3137-57D2-49A2-B499-3858BD022C83}"/>
                </a:ext>
              </a:extLst>
            </p:cNvPr>
            <p:cNvSpPr txBox="1"/>
            <p:nvPr/>
          </p:nvSpPr>
          <p:spPr>
            <a:xfrm>
              <a:off x="574191" y="1197922"/>
              <a:ext cx="1386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成果</a:t>
              </a:r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9" name="标题 6">
            <a:extLst>
              <a:ext uri="{FF2B5EF4-FFF2-40B4-BE49-F238E27FC236}">
                <a16:creationId xmlns:a16="http://schemas.microsoft.com/office/drawing/2014/main" id="{419C0801-6421-4301-A4A0-72E85DB0BF57}"/>
              </a:ext>
            </a:extLst>
          </p:cNvPr>
          <p:cNvSpPr txBox="1">
            <a:spLocks/>
          </p:cNvSpPr>
          <p:nvPr/>
        </p:nvSpPr>
        <p:spPr>
          <a:xfrm>
            <a:off x="2267430" y="0"/>
            <a:ext cx="7657140" cy="6463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阶段</a:t>
            </a:r>
            <a:r>
              <a:rPr lang="en-US" altLang="zh-CN" sz="3200" dirty="0"/>
              <a:t>2-</a:t>
            </a:r>
            <a:r>
              <a:rPr lang="zh-CN" altLang="en-US" sz="3200" dirty="0"/>
              <a:t>取消</a:t>
            </a:r>
            <a:r>
              <a:rPr lang="en-US" altLang="zh-CN" sz="3200" dirty="0"/>
              <a:t>MCP</a:t>
            </a:r>
            <a:r>
              <a:rPr lang="zh-CN" altLang="en-US" sz="3200" dirty="0"/>
              <a:t>，下移</a:t>
            </a:r>
            <a:r>
              <a:rPr lang="en-US" altLang="zh-CN" sz="3200" dirty="0"/>
              <a:t>FC</a:t>
            </a:r>
            <a:r>
              <a:rPr lang="zh-CN" altLang="en-US" sz="3200" dirty="0"/>
              <a:t>的相互作用腔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949C5AE6-E378-47D9-9751-27F11C5002F9}"/>
              </a:ext>
            </a:extLst>
          </p:cNvPr>
          <p:cNvSpPr txBox="1">
            <a:spLocks/>
          </p:cNvSpPr>
          <p:nvPr/>
        </p:nvSpPr>
        <p:spPr>
          <a:xfrm>
            <a:off x="731912" y="6566990"/>
            <a:ext cx="1584176" cy="2910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A93A0C-E2E6-4D3B-A46D-1BE2C901E7B7}" type="datetime1">
              <a:rPr lang="zh-CN" altLang="en-US" smtClean="0"/>
              <a:pPr/>
              <a:t>2025/5/16</a:t>
            </a:fld>
            <a:endParaRPr lang="en-US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A69495FD-9C32-4E40-AAA2-0FE4EFFB842A}"/>
              </a:ext>
            </a:extLst>
          </p:cNvPr>
          <p:cNvSpPr txBox="1">
            <a:spLocks/>
          </p:cNvSpPr>
          <p:nvPr/>
        </p:nvSpPr>
        <p:spPr>
          <a:xfrm>
            <a:off x="2826654" y="6566990"/>
            <a:ext cx="6538693" cy="2910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张彪 </a:t>
            </a:r>
            <a:endParaRPr lang="en-US" dirty="0"/>
          </a:p>
        </p:txBody>
      </p:sp>
      <p:sp>
        <p:nvSpPr>
          <p:cNvPr id="33" name="TextBox 6">
            <a:extLst>
              <a:ext uri="{FF2B5EF4-FFF2-40B4-BE49-F238E27FC236}">
                <a16:creationId xmlns:a16="http://schemas.microsoft.com/office/drawing/2014/main" id="{443DBDC6-4AEC-4CF7-A6E5-2DEE069DF5DC}"/>
              </a:ext>
            </a:extLst>
          </p:cNvPr>
          <p:cNvSpPr txBox="1"/>
          <p:nvPr/>
        </p:nvSpPr>
        <p:spPr>
          <a:xfrm>
            <a:off x="6577264" y="371374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en-CH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F13FEB9-1A95-445B-87CB-4E798485C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10" y="4351037"/>
            <a:ext cx="1949492" cy="1620000"/>
          </a:xfrm>
          <a:prstGeom prst="rect">
            <a:avLst/>
          </a:prstGeom>
        </p:spPr>
      </p:pic>
      <p:pic>
        <p:nvPicPr>
          <p:cNvPr id="90" name="图片 89">
            <a:extLst>
              <a:ext uri="{FF2B5EF4-FFF2-40B4-BE49-F238E27FC236}">
                <a16:creationId xmlns:a16="http://schemas.microsoft.com/office/drawing/2014/main" id="{60632B16-2955-4E63-A0AF-D9C706EDF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12" y="1759979"/>
            <a:ext cx="2160000" cy="1540567"/>
          </a:xfrm>
          <a:prstGeom prst="rect">
            <a:avLst/>
          </a:prstGeom>
        </p:spPr>
      </p:pic>
      <p:sp>
        <p:nvSpPr>
          <p:cNvPr id="91" name="椭圆 90">
            <a:extLst>
              <a:ext uri="{FF2B5EF4-FFF2-40B4-BE49-F238E27FC236}">
                <a16:creationId xmlns:a16="http://schemas.microsoft.com/office/drawing/2014/main" id="{D4250F57-E696-4A34-859B-854B52777D97}"/>
              </a:ext>
            </a:extLst>
          </p:cNvPr>
          <p:cNvSpPr/>
          <p:nvPr/>
        </p:nvSpPr>
        <p:spPr>
          <a:xfrm>
            <a:off x="1620495" y="2066613"/>
            <a:ext cx="504056" cy="17195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DBC9F859-63DD-458A-902E-0C91E5364CDE}"/>
              </a:ext>
            </a:extLst>
          </p:cNvPr>
          <p:cNvSpPr txBox="1"/>
          <p:nvPr/>
        </p:nvSpPr>
        <p:spPr>
          <a:xfrm>
            <a:off x="2124551" y="1928113"/>
            <a:ext cx="5129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dirty="0">
                <a:solidFill>
                  <a:srgbClr val="FF0000"/>
                </a:solidFill>
              </a:rPr>
              <a:t>MCP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4" name="箭头: 下 93">
            <a:extLst>
              <a:ext uri="{FF2B5EF4-FFF2-40B4-BE49-F238E27FC236}">
                <a16:creationId xmlns:a16="http://schemas.microsoft.com/office/drawing/2014/main" id="{67C76576-0E53-4B8B-92FA-71FD9E11EC8D}"/>
              </a:ext>
            </a:extLst>
          </p:cNvPr>
          <p:cNvSpPr/>
          <p:nvPr/>
        </p:nvSpPr>
        <p:spPr>
          <a:xfrm>
            <a:off x="1588533" y="3453211"/>
            <a:ext cx="222674" cy="6530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5" name="连接符: 曲线 94">
            <a:extLst>
              <a:ext uri="{FF2B5EF4-FFF2-40B4-BE49-F238E27FC236}">
                <a16:creationId xmlns:a16="http://schemas.microsoft.com/office/drawing/2014/main" id="{BEDCD79C-ADC9-4A02-9840-9173AFF6FF9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688355" y="4274174"/>
            <a:ext cx="377956" cy="15372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文本框 95">
            <a:extLst>
              <a:ext uri="{FF2B5EF4-FFF2-40B4-BE49-F238E27FC236}">
                <a16:creationId xmlns:a16="http://schemas.microsoft.com/office/drawing/2014/main" id="{79F48CBD-A639-469F-B26C-A18B2CBE6808}"/>
              </a:ext>
            </a:extLst>
          </p:cNvPr>
          <p:cNvSpPr txBox="1"/>
          <p:nvPr/>
        </p:nvSpPr>
        <p:spPr>
          <a:xfrm>
            <a:off x="1884838" y="3920641"/>
            <a:ext cx="1688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20dB</a:t>
            </a:r>
            <a:r>
              <a:rPr lang="zh-CN" altLang="en-US" sz="1600" dirty="0"/>
              <a:t>前置放大器</a:t>
            </a:r>
          </a:p>
        </p:txBody>
      </p:sp>
      <p:pic>
        <p:nvPicPr>
          <p:cNvPr id="97" name="图片 96">
            <a:extLst>
              <a:ext uri="{FF2B5EF4-FFF2-40B4-BE49-F238E27FC236}">
                <a16:creationId xmlns:a16="http://schemas.microsoft.com/office/drawing/2014/main" id="{C242AA88-3175-415E-BC15-C1AF9C468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9725" y="1873612"/>
            <a:ext cx="2160000" cy="1339139"/>
          </a:xfrm>
          <a:prstGeom prst="rect">
            <a:avLst/>
          </a:prstGeom>
        </p:spPr>
      </p:pic>
      <p:sp>
        <p:nvSpPr>
          <p:cNvPr id="125" name="文本框 124">
            <a:extLst>
              <a:ext uri="{FF2B5EF4-FFF2-40B4-BE49-F238E27FC236}">
                <a16:creationId xmlns:a16="http://schemas.microsoft.com/office/drawing/2014/main" id="{91980A80-BFB0-46F2-9694-1C610E88FFAF}"/>
              </a:ext>
            </a:extLst>
          </p:cNvPr>
          <p:cNvSpPr txBox="1"/>
          <p:nvPr/>
        </p:nvSpPr>
        <p:spPr>
          <a:xfrm>
            <a:off x="5742155" y="6127913"/>
            <a:ext cx="2111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Beam Size:1.361±0.037</a:t>
            </a:r>
            <a:endParaRPr lang="zh-CN" altLang="en-US" sz="1200" dirty="0"/>
          </a:p>
        </p:txBody>
      </p:sp>
      <p:pic>
        <p:nvPicPr>
          <p:cNvPr id="126" name="图片 125">
            <a:extLst>
              <a:ext uri="{FF2B5EF4-FFF2-40B4-BE49-F238E27FC236}">
                <a16:creationId xmlns:a16="http://schemas.microsoft.com/office/drawing/2014/main" id="{700CB90E-B537-4520-BDA5-86C5A5EB56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9725" y="4533927"/>
            <a:ext cx="2160000" cy="1348492"/>
          </a:xfrm>
          <a:prstGeom prst="rect">
            <a:avLst/>
          </a:prstGeom>
        </p:spPr>
      </p:pic>
      <p:pic>
        <p:nvPicPr>
          <p:cNvPr id="129" name="图片 128">
            <a:extLst>
              <a:ext uri="{FF2B5EF4-FFF2-40B4-BE49-F238E27FC236}">
                <a16:creationId xmlns:a16="http://schemas.microsoft.com/office/drawing/2014/main" id="{7B0A2CE7-B83A-4CED-821A-3D534AE420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3597" y="1629000"/>
            <a:ext cx="2401421" cy="1800000"/>
          </a:xfrm>
          <a:prstGeom prst="rect">
            <a:avLst/>
          </a:prstGeom>
        </p:spPr>
      </p:pic>
      <p:sp>
        <p:nvSpPr>
          <p:cNvPr id="130" name="箭头: 下 129">
            <a:extLst>
              <a:ext uri="{FF2B5EF4-FFF2-40B4-BE49-F238E27FC236}">
                <a16:creationId xmlns:a16="http://schemas.microsoft.com/office/drawing/2014/main" id="{2C7936F2-F91E-4932-BB17-93340282CA49}"/>
              </a:ext>
            </a:extLst>
          </p:cNvPr>
          <p:cNvSpPr/>
          <p:nvPr/>
        </p:nvSpPr>
        <p:spPr>
          <a:xfrm>
            <a:off x="3838439" y="3453211"/>
            <a:ext cx="222674" cy="6530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箭头: 下 130">
            <a:extLst>
              <a:ext uri="{FF2B5EF4-FFF2-40B4-BE49-F238E27FC236}">
                <a16:creationId xmlns:a16="http://schemas.microsoft.com/office/drawing/2014/main" id="{9D969633-DEA3-46C1-8724-BC643EFB0A8F}"/>
              </a:ext>
            </a:extLst>
          </p:cNvPr>
          <p:cNvSpPr/>
          <p:nvPr/>
        </p:nvSpPr>
        <p:spPr>
          <a:xfrm>
            <a:off x="6686360" y="3427913"/>
            <a:ext cx="222674" cy="6530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2" name="图片 131">
            <a:extLst>
              <a:ext uri="{FF2B5EF4-FFF2-40B4-BE49-F238E27FC236}">
                <a16:creationId xmlns:a16="http://schemas.microsoft.com/office/drawing/2014/main" id="{383D2024-F29B-449A-A999-14D5E0B5B5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3597" y="4327913"/>
            <a:ext cx="2439810" cy="1800000"/>
          </a:xfrm>
          <a:prstGeom prst="rect">
            <a:avLst/>
          </a:prstGeom>
        </p:spPr>
      </p:pic>
      <p:sp>
        <p:nvSpPr>
          <p:cNvPr id="133" name="文本框 132">
            <a:extLst>
              <a:ext uri="{FF2B5EF4-FFF2-40B4-BE49-F238E27FC236}">
                <a16:creationId xmlns:a16="http://schemas.microsoft.com/office/drawing/2014/main" id="{764789BB-2562-4E78-B3AA-F747B413F987}"/>
              </a:ext>
            </a:extLst>
          </p:cNvPr>
          <p:cNvSpPr txBox="1"/>
          <p:nvPr/>
        </p:nvSpPr>
        <p:spPr>
          <a:xfrm>
            <a:off x="8902757" y="2981922"/>
            <a:ext cx="249436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FF0000"/>
                </a:solidFill>
              </a:rPr>
              <a:t>With C1 without </a:t>
            </a:r>
            <a:r>
              <a:rPr lang="en-US" altLang="zh-CN" sz="1200" dirty="0" err="1">
                <a:solidFill>
                  <a:srgbClr val="FF0000"/>
                </a:solidFill>
              </a:rPr>
              <a:t>mcp</a:t>
            </a:r>
            <a:r>
              <a:rPr lang="en-US" altLang="zh-CN" sz="1200" dirty="0">
                <a:solidFill>
                  <a:srgbClr val="FF0000"/>
                </a:solidFill>
              </a:rPr>
              <a:t> by PXIe-5160 </a:t>
            </a:r>
          </a:p>
          <a:p>
            <a:pPr algn="l"/>
            <a:r>
              <a:rPr lang="en-US" altLang="zh-CN" sz="1200" dirty="0"/>
              <a:t>Magnet Current:	5.9A</a:t>
            </a:r>
          </a:p>
          <a:p>
            <a:pPr algn="l"/>
            <a:r>
              <a:rPr lang="en-US" altLang="zh-CN" sz="1200" dirty="0"/>
              <a:t>Laser Power:		37mJ</a:t>
            </a:r>
          </a:p>
          <a:p>
            <a:pPr algn="l"/>
            <a:r>
              <a:rPr lang="en-US" altLang="zh-CN" sz="1200" dirty="0"/>
              <a:t>Beam Current:	14mA</a:t>
            </a:r>
          </a:p>
          <a:p>
            <a:pPr algn="l"/>
            <a:r>
              <a:rPr lang="en-US" altLang="zh-CN" sz="1200" dirty="0"/>
              <a:t>Beam Pulse:		85us</a:t>
            </a:r>
          </a:p>
          <a:p>
            <a:pPr algn="l"/>
            <a:r>
              <a:rPr lang="en-US" altLang="zh-CN" sz="1200" dirty="0"/>
              <a:t>Focus Lens:		0mm</a:t>
            </a:r>
            <a:endParaRPr lang="zh-CN" altLang="en-US" sz="1200" dirty="0"/>
          </a:p>
        </p:txBody>
      </p:sp>
      <p:pic>
        <p:nvPicPr>
          <p:cNvPr id="134" name="图片 133">
            <a:extLst>
              <a:ext uri="{FF2B5EF4-FFF2-40B4-BE49-F238E27FC236}">
                <a16:creationId xmlns:a16="http://schemas.microsoft.com/office/drawing/2014/main" id="{A48DAD70-91C2-49A2-B9BB-5978190D10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0217" y="1433319"/>
            <a:ext cx="1813203" cy="1440000"/>
          </a:xfrm>
          <a:prstGeom prst="rect">
            <a:avLst/>
          </a:prstGeom>
        </p:spPr>
      </p:pic>
      <p:pic>
        <p:nvPicPr>
          <p:cNvPr id="135" name="图片 134">
            <a:extLst>
              <a:ext uri="{FF2B5EF4-FFF2-40B4-BE49-F238E27FC236}">
                <a16:creationId xmlns:a16="http://schemas.microsoft.com/office/drawing/2014/main" id="{504633D7-E22A-42E2-831A-D1E5ECDE03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67449" y="1433319"/>
            <a:ext cx="1918827" cy="1440000"/>
          </a:xfrm>
          <a:prstGeom prst="rect">
            <a:avLst/>
          </a:prstGeom>
        </p:spPr>
      </p:pic>
      <p:sp>
        <p:nvSpPr>
          <p:cNvPr id="136" name="矩形 135">
            <a:extLst>
              <a:ext uri="{FF2B5EF4-FFF2-40B4-BE49-F238E27FC236}">
                <a16:creationId xmlns:a16="http://schemas.microsoft.com/office/drawing/2014/main" id="{D14ED16A-98A0-4084-A24A-D870FBB338E7}"/>
              </a:ext>
            </a:extLst>
          </p:cNvPr>
          <p:cNvSpPr/>
          <p:nvPr/>
        </p:nvSpPr>
        <p:spPr>
          <a:xfrm>
            <a:off x="8181964" y="4154801"/>
            <a:ext cx="3835349" cy="2317418"/>
          </a:xfrm>
          <a:prstGeom prst="rect">
            <a:avLst/>
          </a:prstGeom>
          <a:solidFill>
            <a:schemeClr val="accent1">
              <a:lumMod val="75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7" name="文本框 136">
            <a:extLst>
              <a:ext uri="{FF2B5EF4-FFF2-40B4-BE49-F238E27FC236}">
                <a16:creationId xmlns:a16="http://schemas.microsoft.com/office/drawing/2014/main" id="{2FAE88A8-D7B6-4D9D-BDEB-A6836025983A}"/>
              </a:ext>
            </a:extLst>
          </p:cNvPr>
          <p:cNvSpPr txBox="1"/>
          <p:nvPr/>
        </p:nvSpPr>
        <p:spPr>
          <a:xfrm>
            <a:off x="8349730" y="4384661"/>
            <a:ext cx="3435438" cy="17052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spcBef>
                <a:spcPts val="800"/>
              </a:spcBef>
              <a:buFont typeface="Wingdings" panose="05000000000000000000" pitchFamily="2" charset="2"/>
              <a:buChar char="l"/>
              <a:defRPr/>
            </a:pPr>
            <a:r>
              <a:rPr lang="zh-CN" altLang="en-US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经验证，</a:t>
            </a:r>
            <a:r>
              <a:rPr lang="en-US" altLang="zh-CN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MCP</a:t>
            </a:r>
            <a:r>
              <a:rPr lang="zh-CN" altLang="en-US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的饱和效应会对剖面探测产生影响。</a:t>
            </a:r>
            <a:endParaRPr lang="en-US" altLang="zh-CN" sz="1600" b="1" kern="1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285750" indent="-285750">
              <a:lnSpc>
                <a:spcPct val="125000"/>
              </a:lnSpc>
              <a:spcBef>
                <a:spcPts val="800"/>
              </a:spcBef>
              <a:buFont typeface="Wingdings" panose="05000000000000000000" pitchFamily="2" charset="2"/>
              <a:buChar char="l"/>
              <a:defRPr/>
            </a:pPr>
            <a:r>
              <a:rPr lang="zh-CN" altLang="en-US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模拟与实验同时证明，在</a:t>
            </a:r>
            <a:r>
              <a:rPr lang="en-US" altLang="zh-CN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10-400mJ</a:t>
            </a:r>
            <a:r>
              <a:rPr lang="zh-CN" altLang="en-US" sz="1600" b="1" kern="1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量级，激光能量对于剖面测量没有影响。</a:t>
            </a:r>
          </a:p>
        </p:txBody>
      </p:sp>
      <p:sp>
        <p:nvSpPr>
          <p:cNvPr id="138" name="文本框 137">
            <a:extLst>
              <a:ext uri="{FF2B5EF4-FFF2-40B4-BE49-F238E27FC236}">
                <a16:creationId xmlns:a16="http://schemas.microsoft.com/office/drawing/2014/main" id="{BC8B4038-92DA-4F47-AF8D-07AC36FC5C61}"/>
              </a:ext>
            </a:extLst>
          </p:cNvPr>
          <p:cNvSpPr txBox="1"/>
          <p:nvPr/>
        </p:nvSpPr>
        <p:spPr>
          <a:xfrm>
            <a:off x="9531010" y="1072168"/>
            <a:ext cx="79829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1600" dirty="0">
                <a:solidFill>
                  <a:schemeClr val="tx2"/>
                </a:solidFill>
              </a:rPr>
              <a:t>2025.2.8</a:t>
            </a:r>
            <a:endParaRPr lang="zh-CN" alt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178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imic_CERN" id="{F452D3E5-2FF1-CF44-B19B-D32D4C774C03}" vid="{78947655-7EED-024C-A397-CCE31F0CBB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65766</TotalTime>
  <Words>2098</Words>
  <Application>Microsoft Office PowerPoint</Application>
  <PresentationFormat>宽屏</PresentationFormat>
  <Paragraphs>357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仿宋</vt:lpstr>
      <vt:lpstr>Arial</vt:lpstr>
      <vt:lpstr>Cambria Math</vt:lpstr>
      <vt:lpstr>Times New Roman</vt:lpstr>
      <vt:lpstr>Wingdings</vt:lpstr>
      <vt:lpstr>Office Theme</vt:lpstr>
      <vt:lpstr>激光丝剖面测量汇总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b092118</dc:creator>
  <cp:lastModifiedBy>彪 张</cp:lastModifiedBy>
  <cp:revision>705</cp:revision>
  <cp:lastPrinted>2020-01-30T13:49:18Z</cp:lastPrinted>
  <dcterms:created xsi:type="dcterms:W3CDTF">2023-03-09T01:05:47Z</dcterms:created>
  <dcterms:modified xsi:type="dcterms:W3CDTF">2025-05-16T08:09:17Z</dcterms:modified>
</cp:coreProperties>
</file>