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9" r:id="rId3"/>
    <p:sldId id="283" r:id="rId4"/>
    <p:sldId id="314" r:id="rId5"/>
    <p:sldId id="355" r:id="rId6"/>
    <p:sldId id="357" r:id="rId7"/>
    <p:sldId id="348" r:id="rId8"/>
    <p:sldId id="351" r:id="rId9"/>
    <p:sldId id="352" r:id="rId10"/>
    <p:sldId id="353" r:id="rId11"/>
    <p:sldId id="35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 Jilei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4A4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0A287-CD48-4933-A1C4-A8C009DAF93B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861A4-19FD-4CB7-A55A-E1868AC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3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e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e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6.jpeg"/><Relationship Id="rId7" Type="http://schemas.openxmlformats.org/officeDocument/2006/relationships/image" Target="../media/image16.svg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svg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19845"/>
            <a:ext cx="8900809" cy="19455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6000">
                <a:srgbClr val="00B050"/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4642"/>
            <a:ext cx="3628418" cy="623358"/>
          </a:xfrm>
          <a:prstGeom prst="rect">
            <a:avLst/>
          </a:prstGeom>
        </p:spPr>
      </p:pic>
      <p:pic>
        <p:nvPicPr>
          <p:cNvPr id="1032" name="Picture 8" descr="大学校徽系列:兰州大学标志矢量图- 设计之家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9252" r="9616" b="28931"/>
          <a:stretch>
            <a:fillRect/>
          </a:stretch>
        </p:blipFill>
        <p:spPr bwMode="auto">
          <a:xfrm>
            <a:off x="8832715" y="0"/>
            <a:ext cx="3359285" cy="12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933882" y="2831331"/>
            <a:ext cx="10334625" cy="1055689"/>
          </a:xfrm>
          <a:prstGeom prst="rect">
            <a:avLst/>
          </a:prstGeom>
          <a:noFill/>
          <a:ln w="9525">
            <a:noFill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Below" fov="0">
              <a:rot lat="0" lon="0" rev="0"/>
            </a:camera>
            <a:lightRig rig="threePt" dir="t"/>
          </a:scene3d>
        </p:spPr>
        <p:txBody>
          <a:bodyPr anchor="ctr">
            <a:scene3d>
              <a:camera prst="perspectiveFront"/>
              <a:lightRig rig="threePt" dir="t"/>
            </a:scene3d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4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LW </a:t>
            </a:r>
            <a:r>
              <a:rPr lang="zh-CN" altLang="en-US" sz="4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激光实验汇总</a:t>
            </a:r>
            <a:endParaRPr lang="zh-CN" altLang="en-US" sz="4000" dirty="0">
              <a:solidFill>
                <a:schemeClr val="tx1"/>
              </a:solidFill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2357" y="5936537"/>
            <a:ext cx="1512300" cy="8148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4398"/>
            <a:ext cx="12192000" cy="12382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6000">
                <a:srgbClr val="00B050"/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2" name="Picture 8" descr="大学校徽系列:兰州大学标志矢量图- 设计之家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9252" r="9616" b="28931"/>
          <a:stretch>
            <a:fillRect/>
          </a:stretch>
        </p:blipFill>
        <p:spPr bwMode="auto">
          <a:xfrm>
            <a:off x="0" y="0"/>
            <a:ext cx="2503648" cy="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1111" y="11430"/>
            <a:ext cx="1676400" cy="903266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1262F380-CF82-410E-8DA2-4BEC1AE2B4C9}"/>
              </a:ext>
            </a:extLst>
          </p:cNvPr>
          <p:cNvGrpSpPr>
            <a:grpSpLocks noChangeAspect="1"/>
          </p:cNvGrpSpPr>
          <p:nvPr/>
        </p:nvGrpSpPr>
        <p:grpSpPr>
          <a:xfrm>
            <a:off x="1095271" y="1062388"/>
            <a:ext cx="10047213" cy="2907141"/>
            <a:chOff x="1095271" y="1062388"/>
            <a:chExt cx="10047213" cy="290714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369BE2F-5CB7-4308-A982-4D4530EF8BBE}"/>
                </a:ext>
              </a:extLst>
            </p:cNvPr>
            <p:cNvSpPr txBox="1"/>
            <p:nvPr/>
          </p:nvSpPr>
          <p:spPr>
            <a:xfrm>
              <a:off x="5111817" y="3630975"/>
              <a:ext cx="19680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14(p.m.) </a:t>
              </a:r>
              <a:r>
                <a:rPr lang="zh-CN" altLang="en-US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监测</a:t>
              </a: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A92BA51F-1F42-48EB-B21E-3DF792F4E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271" y="1066553"/>
              <a:ext cx="3096576" cy="1548288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A484047-F44D-4F41-AE71-9615EB9A8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5272" y="2611051"/>
              <a:ext cx="3096576" cy="109702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B19FB8A-1FB2-4415-8571-3B02FCFF7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9634" y="1062388"/>
              <a:ext cx="3136378" cy="156819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47FD848-42D8-4879-981C-A6455E59C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9634" y="2611051"/>
              <a:ext cx="3136378" cy="111112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C836143-2EFD-4503-9B2D-C4C71CA55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83798" y="1073653"/>
              <a:ext cx="1860619" cy="261304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78CAC5C-ABEE-4597-AE18-91BC2C22E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72203" y="1073652"/>
              <a:ext cx="1570281" cy="2613045"/>
            </a:xfrm>
            <a:prstGeom prst="rect">
              <a:avLst/>
            </a:prstGeom>
          </p:spPr>
        </p:pic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E2577C6A-534A-419C-99FB-0CFC270D0869}"/>
                </a:ext>
              </a:extLst>
            </p:cNvPr>
            <p:cNvSpPr/>
            <p:nvPr/>
          </p:nvSpPr>
          <p:spPr>
            <a:xfrm>
              <a:off x="5075623" y="2707469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D328084-B8A7-4E04-A5A2-C05CB7BF4CF8}"/>
                </a:ext>
              </a:extLst>
            </p:cNvPr>
            <p:cNvSpPr txBox="1"/>
            <p:nvPr/>
          </p:nvSpPr>
          <p:spPr>
            <a:xfrm>
              <a:off x="4589848" y="2648013"/>
              <a:ext cx="9715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0.00266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710E1C1-D4E4-4124-BC33-1751346FBF26}"/>
                </a:ext>
              </a:extLst>
            </p:cNvPr>
            <p:cNvSpPr/>
            <p:nvPr/>
          </p:nvSpPr>
          <p:spPr>
            <a:xfrm>
              <a:off x="5255659" y="2812003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3EBFE6D-CD91-4E45-881D-AA0A7964D835}"/>
                </a:ext>
              </a:extLst>
            </p:cNvPr>
            <p:cNvSpPr txBox="1"/>
            <p:nvPr/>
          </p:nvSpPr>
          <p:spPr>
            <a:xfrm>
              <a:off x="5203409" y="2658468"/>
              <a:ext cx="9715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0.00399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D040DFB3-C2A7-4111-894F-D9E863D0C45D}"/>
                </a:ext>
              </a:extLst>
            </p:cNvPr>
            <p:cNvSpPr/>
            <p:nvPr/>
          </p:nvSpPr>
          <p:spPr>
            <a:xfrm>
              <a:off x="5485902" y="3051435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1EE2E51-D6B4-49A0-A97C-8D3E6C976DCD}"/>
                </a:ext>
              </a:extLst>
            </p:cNvPr>
            <p:cNvSpPr txBox="1"/>
            <p:nvPr/>
          </p:nvSpPr>
          <p:spPr>
            <a:xfrm>
              <a:off x="5376302" y="2866390"/>
              <a:ext cx="9715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0.00666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401F85B-3ADD-42F6-A33F-0B4649DCD9B2}"/>
                </a:ext>
              </a:extLst>
            </p:cNvPr>
            <p:cNvSpPr/>
            <p:nvPr/>
          </p:nvSpPr>
          <p:spPr>
            <a:xfrm>
              <a:off x="5698709" y="3146230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AE37F53-3F9B-4A25-80FC-C1BCA453B488}"/>
                </a:ext>
              </a:extLst>
            </p:cNvPr>
            <p:cNvSpPr txBox="1"/>
            <p:nvPr/>
          </p:nvSpPr>
          <p:spPr>
            <a:xfrm>
              <a:off x="5653489" y="3011280"/>
              <a:ext cx="9715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0.0107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84E6F03E-74BA-4332-8A02-80002798908C}"/>
                </a:ext>
              </a:extLst>
            </p:cNvPr>
            <p:cNvSpPr txBox="1"/>
            <p:nvPr/>
          </p:nvSpPr>
          <p:spPr>
            <a:xfrm>
              <a:off x="1434454" y="1116527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0.94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290DE04E-F5B1-4526-87F3-5CF4A8D2BC8C}"/>
                </a:ext>
              </a:extLst>
            </p:cNvPr>
            <p:cNvSpPr txBox="1"/>
            <p:nvPr/>
          </p:nvSpPr>
          <p:spPr>
            <a:xfrm>
              <a:off x="4672188" y="1116439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1.46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56E2199E-D4E0-4524-9A29-BAC7478E6180}"/>
              </a:ext>
            </a:extLst>
          </p:cNvPr>
          <p:cNvGrpSpPr>
            <a:grpSpLocks noChangeAspect="1"/>
          </p:cNvGrpSpPr>
          <p:nvPr/>
        </p:nvGrpSpPr>
        <p:grpSpPr>
          <a:xfrm>
            <a:off x="1095271" y="3898583"/>
            <a:ext cx="10047213" cy="2951600"/>
            <a:chOff x="1095271" y="3898583"/>
            <a:chExt cx="10047213" cy="29516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1B10AC5-1413-4060-B86A-746A84C50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5272" y="3899827"/>
              <a:ext cx="3096576" cy="154828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467EBE2-43C1-40B4-9E4C-2B66879E0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95271" y="5432241"/>
              <a:ext cx="3096578" cy="109702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CF0FF32-3A6A-4AFF-A816-1E576AEA7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19634" y="3904900"/>
              <a:ext cx="3136378" cy="156818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BEA3323-6F75-48ED-B0DA-D304D5B25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19634" y="5448115"/>
              <a:ext cx="3136378" cy="111112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BDB7420-EE82-45D7-86AD-7F3A17B06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57765" y="3898583"/>
              <a:ext cx="1912684" cy="2613046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9FFD51C-EEF5-4F46-9F89-2E860C942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72203" y="3898583"/>
              <a:ext cx="1570281" cy="2613046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09D0699-E4E9-409C-BE4B-E927CCC8D012}"/>
                </a:ext>
              </a:extLst>
            </p:cNvPr>
            <p:cNvSpPr txBox="1"/>
            <p:nvPr/>
          </p:nvSpPr>
          <p:spPr>
            <a:xfrm>
              <a:off x="5111817" y="6511629"/>
              <a:ext cx="19680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16(p.m.) </a:t>
              </a:r>
              <a:r>
                <a:rPr lang="zh-CN" altLang="en-US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监测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506B7AE5-EAF6-4E3B-B3D0-C13784A177DC}"/>
                </a:ext>
              </a:extLst>
            </p:cNvPr>
            <p:cNvSpPr txBox="1"/>
            <p:nvPr/>
          </p:nvSpPr>
          <p:spPr>
            <a:xfrm>
              <a:off x="1433884" y="3944392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1.21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4B1EBF26-9D82-4050-97DC-604E5D7F5B00}"/>
                </a:ext>
              </a:extLst>
            </p:cNvPr>
            <p:cNvSpPr txBox="1"/>
            <p:nvPr/>
          </p:nvSpPr>
          <p:spPr>
            <a:xfrm>
              <a:off x="4665246" y="3955311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1.31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96B8FB75-D4BC-40A9-B066-37F6CDE94D7E}"/>
              </a:ext>
            </a:extLst>
          </p:cNvPr>
          <p:cNvSpPr txBox="1"/>
          <p:nvPr/>
        </p:nvSpPr>
        <p:spPr>
          <a:xfrm>
            <a:off x="4294715" y="393972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2025.04.21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水箱测试</a:t>
            </a:r>
          </a:p>
        </p:txBody>
      </p:sp>
    </p:spTree>
    <p:extLst>
      <p:ext uri="{BB962C8B-B14F-4D97-AF65-F5344CB8AC3E}">
        <p14:creationId xmlns:p14="http://schemas.microsoft.com/office/powerpoint/2010/main" val="190871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4398"/>
            <a:ext cx="12192000" cy="12382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6000">
                <a:srgbClr val="00B050"/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2" name="Picture 8" descr="大学校徽系列:兰州大学标志矢量图- 设计之家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9252" r="9616" b="28931"/>
          <a:stretch>
            <a:fillRect/>
          </a:stretch>
        </p:blipFill>
        <p:spPr bwMode="auto">
          <a:xfrm>
            <a:off x="0" y="0"/>
            <a:ext cx="2503648" cy="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1111" y="11430"/>
            <a:ext cx="1676400" cy="9032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18526" y="22762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2025.4.</a:t>
            </a:r>
            <a:r>
              <a:rPr lang="en-US" altLang="zh-CN" sz="2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21</a:t>
            </a:r>
            <a:r>
              <a:rPr lang="en-US" sz="2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水箱测试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9EE61CD-66AB-4EA4-82EB-D0ECA7811BA1}"/>
              </a:ext>
            </a:extLst>
          </p:cNvPr>
          <p:cNvGrpSpPr>
            <a:grpSpLocks noChangeAspect="1"/>
          </p:cNvGrpSpPr>
          <p:nvPr/>
        </p:nvGrpSpPr>
        <p:grpSpPr>
          <a:xfrm>
            <a:off x="1095271" y="1062225"/>
            <a:ext cx="10047213" cy="2907304"/>
            <a:chOff x="1095271" y="1062225"/>
            <a:chExt cx="10047213" cy="290730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369BE2F-5CB7-4308-A982-4D4530EF8BBE}"/>
                </a:ext>
              </a:extLst>
            </p:cNvPr>
            <p:cNvSpPr txBox="1"/>
            <p:nvPr/>
          </p:nvSpPr>
          <p:spPr>
            <a:xfrm>
              <a:off x="5111817" y="3630975"/>
              <a:ext cx="19680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16(p.m.) </a:t>
              </a:r>
              <a:r>
                <a:rPr lang="zh-CN" altLang="en-US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监测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BE09AA1-457F-4BFE-AE44-6027CEB00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271" y="1066523"/>
              <a:ext cx="3096576" cy="1548288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BD62A5A-7CF6-4E24-9830-A1424894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5271" y="2611174"/>
              <a:ext cx="3096578" cy="1097029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3EA9AE2-8E41-4421-ACB6-5D99CC8BD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9633" y="1062225"/>
              <a:ext cx="3136379" cy="156819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1A1A726-0E46-4134-B4C8-C6B489D1E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9631" y="2616135"/>
              <a:ext cx="3136379" cy="111112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60B03116-85D8-4138-9D76-35C896D4F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7766" y="1073652"/>
              <a:ext cx="1912684" cy="2613047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8CBAB0B-C4D5-430A-9136-97CC13680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72203" y="1076988"/>
              <a:ext cx="1570281" cy="2608956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3ED7EDF-F2C9-4808-8189-4CBD23D577FA}"/>
                </a:ext>
              </a:extLst>
            </p:cNvPr>
            <p:cNvSpPr txBox="1"/>
            <p:nvPr/>
          </p:nvSpPr>
          <p:spPr>
            <a:xfrm>
              <a:off x="1434454" y="1116527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1.21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E412E8A-E266-4428-8F69-5B2086C96307}"/>
                </a:ext>
              </a:extLst>
            </p:cNvPr>
            <p:cNvSpPr txBox="1"/>
            <p:nvPr/>
          </p:nvSpPr>
          <p:spPr>
            <a:xfrm>
              <a:off x="4672188" y="1116439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2.52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543BC11-E01A-4577-BA30-2AD5C3C1EE09}"/>
              </a:ext>
            </a:extLst>
          </p:cNvPr>
          <p:cNvGrpSpPr>
            <a:grpSpLocks noChangeAspect="1"/>
          </p:cNvGrpSpPr>
          <p:nvPr/>
        </p:nvGrpSpPr>
        <p:grpSpPr>
          <a:xfrm>
            <a:off x="1095269" y="3974914"/>
            <a:ext cx="3096577" cy="2594531"/>
            <a:chOff x="1095269" y="3727264"/>
            <a:chExt cx="3096577" cy="2594531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0F139ACE-FDAE-4F09-B758-A91CD01CF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5269" y="3727264"/>
              <a:ext cx="3096576" cy="1232382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6B76529A-C37F-4784-9FA0-8E68541A4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95270" y="4960968"/>
              <a:ext cx="3096576" cy="1360827"/>
            </a:xfrm>
            <a:prstGeom prst="rect">
              <a:avLst/>
            </a:prstGeom>
          </p:spPr>
        </p:pic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F228704-1DBB-449A-8C7B-97800FC260AF}"/>
              </a:ext>
            </a:extLst>
          </p:cNvPr>
          <p:cNvCxnSpPr/>
          <p:nvPr/>
        </p:nvCxnSpPr>
        <p:spPr>
          <a:xfrm>
            <a:off x="2238375" y="3998104"/>
            <a:ext cx="0" cy="1078721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1522CC2F-16BF-4752-AE27-04509E9622B4}"/>
              </a:ext>
            </a:extLst>
          </p:cNvPr>
          <p:cNvCxnSpPr/>
          <p:nvPr/>
        </p:nvCxnSpPr>
        <p:spPr>
          <a:xfrm>
            <a:off x="2733675" y="3998104"/>
            <a:ext cx="0" cy="1078721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37679C2-4DD8-4674-AF04-8718D3FD6785}"/>
              </a:ext>
            </a:extLst>
          </p:cNvPr>
          <p:cNvCxnSpPr/>
          <p:nvPr/>
        </p:nvCxnSpPr>
        <p:spPr>
          <a:xfrm>
            <a:off x="2228850" y="5245396"/>
            <a:ext cx="0" cy="1078721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8357340-3C08-4553-9F91-4BECC5B4B437}"/>
              </a:ext>
            </a:extLst>
          </p:cNvPr>
          <p:cNvCxnSpPr/>
          <p:nvPr/>
        </p:nvCxnSpPr>
        <p:spPr>
          <a:xfrm>
            <a:off x="2724150" y="5235871"/>
            <a:ext cx="0" cy="1078721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2AB85259-F3EE-48CD-AB13-0937AF3F42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9631" y="3969529"/>
            <a:ext cx="3233325" cy="136082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9DA79A-ADDD-4F30-AAA4-BC9E9327A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9632" y="5198060"/>
            <a:ext cx="3253550" cy="15080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DE4F3C1-AFEC-40FB-A103-A1BE195D805D}"/>
              </a:ext>
            </a:extLst>
          </p:cNvPr>
          <p:cNvSpPr txBox="1"/>
          <p:nvPr/>
        </p:nvSpPr>
        <p:spPr>
          <a:xfrm>
            <a:off x="7841673" y="4239491"/>
            <a:ext cx="386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多次开关水箱比持续开水箱的抖动大，可能是水循环引起的抖动，而持续开水箱后，一段时间趋于平稳，所以抖动更小。</a:t>
            </a:r>
            <a:endParaRPr lang="en-US" altLang="zh-CN" dirty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后续需进行多次实验加以验证</a:t>
            </a:r>
          </a:p>
        </p:txBody>
      </p:sp>
    </p:spTree>
    <p:extLst>
      <p:ext uri="{BB962C8B-B14F-4D97-AF65-F5344CB8AC3E}">
        <p14:creationId xmlns:p14="http://schemas.microsoft.com/office/powerpoint/2010/main" val="295844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4398"/>
            <a:ext cx="12192000" cy="12382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6000">
                <a:srgbClr val="00B050"/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2" name="Picture 8" descr="大学校徽系列:兰州大学标志矢量图- 设计之家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9252" r="9616" b="28931"/>
          <a:stretch>
            <a:fillRect/>
          </a:stretch>
        </p:blipFill>
        <p:spPr bwMode="auto">
          <a:xfrm>
            <a:off x="0" y="0"/>
            <a:ext cx="2503648" cy="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7026" y="0"/>
            <a:ext cx="1676400" cy="9032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51056" y="335970"/>
            <a:ext cx="3685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2023.0915 – 2023.09.17</a:t>
            </a:r>
            <a:endParaRPr lang="zh-CN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12819" y="1325405"/>
            <a:ext cx="22503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激光器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1400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输出波长：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1064nm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重复频率：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10 Hz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单脉冲能量：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~900 mJ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束斑大小：</a:t>
            </a: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7~10 mm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（根据输出能量变化）</a:t>
            </a:r>
            <a:endParaRPr lang="en-US" altLang="zh-CN" sz="1400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14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倍扩束</a:t>
            </a:r>
            <a:endParaRPr lang="en-US" altLang="zh-CN" sz="1400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723708C-9999-47ED-A5D0-6629806E2BA4}"/>
              </a:ext>
            </a:extLst>
          </p:cNvPr>
          <p:cNvGrpSpPr>
            <a:grpSpLocks noChangeAspect="1"/>
          </p:cNvGrpSpPr>
          <p:nvPr/>
        </p:nvGrpSpPr>
        <p:grpSpPr>
          <a:xfrm>
            <a:off x="1031132" y="1179264"/>
            <a:ext cx="6517532" cy="2084423"/>
            <a:chOff x="0" y="1099844"/>
            <a:chExt cx="6517532" cy="208442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9ACFFC5-ED3D-4AD3-905B-498DE348DB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1099844"/>
              <a:ext cx="6517532" cy="2084423"/>
              <a:chOff x="0" y="1004166"/>
              <a:chExt cx="8652060" cy="2767083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09597"/>
                <a:ext cx="8652060" cy="2661652"/>
              </a:xfrm>
              <a:prstGeom prst="rect">
                <a:avLst/>
              </a:prstGeom>
            </p:spPr>
          </p:pic>
          <p:cxnSp>
            <p:nvCxnSpPr>
              <p:cNvPr id="39" name="直接箭头连接符 38"/>
              <p:cNvCxnSpPr/>
              <p:nvPr/>
            </p:nvCxnSpPr>
            <p:spPr>
              <a:xfrm>
                <a:off x="2660834" y="1300986"/>
                <a:ext cx="3771900" cy="522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41"/>
              <p:cNvSpPr txBox="1"/>
              <p:nvPr/>
            </p:nvSpPr>
            <p:spPr>
              <a:xfrm>
                <a:off x="4054144" y="1004166"/>
                <a:ext cx="981432" cy="408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d=20 m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E4DF808-F64C-4F60-9A8F-22FCC5BED41E}"/>
                </a:ext>
              </a:extLst>
            </p:cNvPr>
            <p:cNvSpPr txBox="1"/>
            <p:nvPr/>
          </p:nvSpPr>
          <p:spPr>
            <a:xfrm rot="16200000">
              <a:off x="1010102" y="1637476"/>
              <a:ext cx="9143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5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608168B-4265-46EC-B171-75693E42FC45}"/>
              </a:ext>
            </a:extLst>
          </p:cNvPr>
          <p:cNvGrpSpPr/>
          <p:nvPr/>
        </p:nvGrpSpPr>
        <p:grpSpPr>
          <a:xfrm>
            <a:off x="772552" y="3429000"/>
            <a:ext cx="3728752" cy="2874466"/>
            <a:chOff x="7712623" y="3232052"/>
            <a:chExt cx="4484818" cy="3431703"/>
          </a:xfrm>
        </p:grpSpPr>
        <p:graphicFrame>
          <p:nvGraphicFramePr>
            <p:cNvPr id="38" name="对象 37">
              <a:extLst>
                <a:ext uri="{FF2B5EF4-FFF2-40B4-BE49-F238E27FC236}">
                  <a16:creationId xmlns:a16="http://schemas.microsoft.com/office/drawing/2014/main" id="{1D1F2607-7864-4E59-883F-4DF1FB0455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603369"/>
                </p:ext>
              </p:extLst>
            </p:nvPr>
          </p:nvGraphicFramePr>
          <p:xfrm>
            <a:off x="7712623" y="3232052"/>
            <a:ext cx="4484818" cy="343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6" name="Graph" r:id="rId6" imgW="3914140" imgH="2999740" progId="Origin95.Graph">
                    <p:embed/>
                  </p:oleObj>
                </mc:Choice>
                <mc:Fallback>
                  <p:oleObj name="Graph" r:id="rId6" imgW="3914140" imgH="2999740" progId="Origin95.Graph">
                    <p:embed/>
                    <p:pic>
                      <p:nvPicPr>
                        <p:cNvPr id="7" name="对象 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712623" y="3232052"/>
                          <a:ext cx="4484818" cy="34317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B7A9734-3986-43FE-AFCE-F4C32F487497}"/>
                </a:ext>
              </a:extLst>
            </p:cNvPr>
            <p:cNvSpPr txBox="1"/>
            <p:nvPr/>
          </p:nvSpPr>
          <p:spPr>
            <a:xfrm>
              <a:off x="10957416" y="3429412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~45%</a:t>
              </a:r>
              <a:endParaRPr lang="zh-C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A2FC0CA-A434-4D87-AB85-324BFFC73727}"/>
              </a:ext>
            </a:extLst>
          </p:cNvPr>
          <p:cNvSpPr txBox="1"/>
          <p:nvPr/>
        </p:nvSpPr>
        <p:spPr>
          <a:xfrm>
            <a:off x="8401240" y="3875703"/>
            <a:ext cx="3239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倍扩束传输效率低，后续使用</a:t>
            </a:r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2-4</a:t>
            </a:r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倍扩束测试</a:t>
            </a:r>
            <a:endParaRPr lang="en-US" altLang="zh-CN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激光未经过透镜中心，导致光斑形状呈现花瓣状，需对光路优化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17BF6B7-4362-41D0-B6C5-BF512E29D998}"/>
              </a:ext>
            </a:extLst>
          </p:cNvPr>
          <p:cNvGrpSpPr>
            <a:grpSpLocks noChangeAspect="1"/>
          </p:cNvGrpSpPr>
          <p:nvPr/>
        </p:nvGrpSpPr>
        <p:grpSpPr>
          <a:xfrm>
            <a:off x="4289898" y="3355867"/>
            <a:ext cx="3852153" cy="2947599"/>
            <a:chOff x="4289898" y="3355867"/>
            <a:chExt cx="3852153" cy="2947599"/>
          </a:xfrm>
        </p:grpSpPr>
        <p:graphicFrame>
          <p:nvGraphicFramePr>
            <p:cNvPr id="41" name="对象 40">
              <a:extLst>
                <a:ext uri="{FF2B5EF4-FFF2-40B4-BE49-F238E27FC236}">
                  <a16:creationId xmlns:a16="http://schemas.microsoft.com/office/drawing/2014/main" id="{95F1E501-9C24-4D30-A97D-31FBF2EC30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7571198"/>
                </p:ext>
              </p:extLst>
            </p:nvPr>
          </p:nvGraphicFramePr>
          <p:xfrm>
            <a:off x="4289898" y="3355867"/>
            <a:ext cx="3852153" cy="2947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7" name="Graph" r:id="rId8" imgW="3914140" imgH="2999740" progId="Origin95.Graph">
                    <p:embed/>
                  </p:oleObj>
                </mc:Choice>
                <mc:Fallback>
                  <p:oleObj name="Graph" r:id="rId8" imgW="3914140" imgH="2999740" progId="Origin95.Graph">
                    <p:embed/>
                    <p:pic>
                      <p:nvPicPr>
                        <p:cNvPr id="13" name="对象 12">
                          <a:extLst>
                            <a:ext uri="{FF2B5EF4-FFF2-40B4-BE49-F238E27FC236}">
                              <a16:creationId xmlns:a16="http://schemas.microsoft.com/office/drawing/2014/main" id="{E9740DD6-090E-43D1-8AED-B326054C9A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289898" y="3355867"/>
                          <a:ext cx="3852153" cy="29475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0229E9FD-F4A9-4633-AB01-E77195FBC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4857" y="5076426"/>
              <a:ext cx="712080" cy="588911"/>
            </a:xfrm>
            <a:prstGeom prst="rect">
              <a:avLst/>
            </a:prstGeom>
          </p:spPr>
        </p:pic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63AD547B-7225-4039-8646-0F34A7810BF5}"/>
                </a:ext>
              </a:extLst>
            </p:cNvPr>
            <p:cNvCxnSpPr/>
            <p:nvPr/>
          </p:nvCxnSpPr>
          <p:spPr>
            <a:xfrm flipH="1">
              <a:off x="5786937" y="5515583"/>
              <a:ext cx="61386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4398"/>
            <a:ext cx="12192000" cy="12382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6000">
                <a:srgbClr val="00B050"/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2" name="Picture 8" descr="大学校徽系列:兰州大学标志矢量图- 设计之家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9252" r="9616" b="28931"/>
          <a:stretch>
            <a:fillRect/>
          </a:stretch>
        </p:blipFill>
        <p:spPr bwMode="auto">
          <a:xfrm>
            <a:off x="0" y="0"/>
            <a:ext cx="2503648" cy="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5601" y="0"/>
            <a:ext cx="1676400" cy="90326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DCC3043-CE85-4727-B358-A9139F42441B}"/>
              </a:ext>
            </a:extLst>
          </p:cNvPr>
          <p:cNvGrpSpPr>
            <a:grpSpLocks noChangeAspect="1"/>
          </p:cNvGrpSpPr>
          <p:nvPr/>
        </p:nvGrpSpPr>
        <p:grpSpPr>
          <a:xfrm>
            <a:off x="773920" y="1148170"/>
            <a:ext cx="4053545" cy="1558487"/>
            <a:chOff x="1586753" y="1683193"/>
            <a:chExt cx="8713694" cy="33501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753" y="1683193"/>
              <a:ext cx="8713694" cy="3350198"/>
            </a:xfrm>
            <a:prstGeom prst="rect">
              <a:avLst/>
            </a:prstGeom>
          </p:spPr>
        </p:pic>
        <p:cxnSp>
          <p:nvCxnSpPr>
            <p:cNvPr id="6" name="直接箭头连接符 5"/>
            <p:cNvCxnSpPr/>
            <p:nvPr/>
          </p:nvCxnSpPr>
          <p:spPr>
            <a:xfrm>
              <a:off x="4276165" y="2528047"/>
              <a:ext cx="384585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5701553" y="1928119"/>
              <a:ext cx="710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m</a:t>
              </a:r>
              <a:endParaRPr lang="zh-C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BD9FC056-0B4E-4B74-A464-0A52F9EB4F43}"/>
              </a:ext>
            </a:extLst>
          </p:cNvPr>
          <p:cNvSpPr/>
          <p:nvPr/>
        </p:nvSpPr>
        <p:spPr>
          <a:xfrm>
            <a:off x="4206171" y="335970"/>
            <a:ext cx="3775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2023.10.13 – 2023.10.16</a:t>
            </a:r>
            <a:endParaRPr lang="zh-CN" altLang="en-US" sz="2800" b="1" dirty="0">
              <a:solidFill>
                <a:srgbClr val="000099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C47A48-B634-4069-A77B-21DD4737EE3E}"/>
              </a:ext>
            </a:extLst>
          </p:cNvPr>
          <p:cNvSpPr txBox="1"/>
          <p:nvPr/>
        </p:nvSpPr>
        <p:spPr>
          <a:xfrm>
            <a:off x="5136187" y="1413868"/>
            <a:ext cx="571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光路优化：扩束前端加入折返系统，保证激光通过扩束系统中心轴，并尝试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倍扩束</a:t>
            </a:r>
          </a:p>
        </p:txBody>
      </p:sp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B47CE79F-FB54-4EBE-8671-14B3DF724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46297"/>
              </p:ext>
            </p:extLst>
          </p:nvPr>
        </p:nvGraphicFramePr>
        <p:xfrm>
          <a:off x="4163931" y="2816602"/>
          <a:ext cx="3626976" cy="277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Graph" r:id="rId6" imgW="3914140" imgH="2999740" progId="Origin95.Graph">
                  <p:embed/>
                </p:oleObj>
              </mc:Choice>
              <mc:Fallback>
                <p:oleObj name="Graph" r:id="rId6" imgW="3914140" imgH="2999740" progId="Origin95.Graph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63931" y="2816602"/>
                        <a:ext cx="3626976" cy="277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E47727C0-EC92-4B6E-9701-43FDD2DE2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148382"/>
              </p:ext>
            </p:extLst>
          </p:nvPr>
        </p:nvGraphicFramePr>
        <p:xfrm>
          <a:off x="365765" y="2820594"/>
          <a:ext cx="3626974" cy="277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Graph" r:id="rId8" imgW="3914140" imgH="2999740" progId="Origin95.Graph">
                  <p:embed/>
                </p:oleObj>
              </mc:Choice>
              <mc:Fallback>
                <p:oleObj name="Graph" r:id="rId8" imgW="3914140" imgH="2999740" progId="Origin95.Graph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765" y="2820594"/>
                        <a:ext cx="3626974" cy="277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D12771AA-6CE8-495D-BF05-C44DEEC25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42507"/>
              </p:ext>
            </p:extLst>
          </p:nvPr>
        </p:nvGraphicFramePr>
        <p:xfrm>
          <a:off x="7884390" y="2706658"/>
          <a:ext cx="3770527" cy="2885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Graph" r:id="rId10" imgW="3914140" imgH="2999740" progId="Origin95.Graph">
                  <p:embed/>
                </p:oleObj>
              </mc:Choice>
              <mc:Fallback>
                <p:oleObj name="Graph" r:id="rId10" imgW="3914140" imgH="2999740" progId="Origin95.Graph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84390" y="2706658"/>
                        <a:ext cx="3770527" cy="2885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本框 39">
            <a:extLst>
              <a:ext uri="{FF2B5EF4-FFF2-40B4-BE49-F238E27FC236}">
                <a16:creationId xmlns:a16="http://schemas.microsoft.com/office/drawing/2014/main" id="{E0B44000-ACD6-445C-B9D1-34D21F985B44}"/>
              </a:ext>
            </a:extLst>
          </p:cNvPr>
          <p:cNvSpPr txBox="1"/>
          <p:nvPr/>
        </p:nvSpPr>
        <p:spPr>
          <a:xfrm>
            <a:off x="8718883" y="5442078"/>
            <a:ext cx="2486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~40m transmission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74F0F78-74B8-4378-AF20-D97BE3EE9758}"/>
              </a:ext>
            </a:extLst>
          </p:cNvPr>
          <p:cNvSpPr txBox="1"/>
          <p:nvPr/>
        </p:nvSpPr>
        <p:spPr>
          <a:xfrm>
            <a:off x="616165" y="5442078"/>
            <a:ext cx="3547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1600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after ~40m transmission @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焦点位置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045AC01-0A68-4E40-9A32-07B01F99513F}"/>
              </a:ext>
            </a:extLst>
          </p:cNvPr>
          <p:cNvSpPr txBox="1"/>
          <p:nvPr/>
        </p:nvSpPr>
        <p:spPr>
          <a:xfrm>
            <a:off x="4186162" y="5442078"/>
            <a:ext cx="356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1600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after ~40m transmission @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焦点附近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7EE85D-94A1-4F61-B7E2-7784FE5EB248}"/>
              </a:ext>
            </a:extLst>
          </p:cNvPr>
          <p:cNvSpPr txBox="1"/>
          <p:nvPr/>
        </p:nvSpPr>
        <p:spPr>
          <a:xfrm>
            <a:off x="613121" y="5886637"/>
            <a:ext cx="974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M2</a:t>
            </a:r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测量过程中，焦点位置的选取会严重影响</a:t>
            </a:r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M2</a:t>
            </a:r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测量结果</a:t>
            </a:r>
            <a:endParaRPr lang="en-US" altLang="zh-CN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倍扩束后的传输效率均在</a:t>
            </a:r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80%</a:t>
            </a:r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附近，但</a:t>
            </a:r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倍扩束后的品质因素更好，且前后对称性更好</a:t>
            </a:r>
            <a:endParaRPr lang="en-US" altLang="zh-CN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后续使用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倍扩束系统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4398"/>
            <a:ext cx="12192000" cy="12382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6000">
                <a:srgbClr val="00B050"/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2" name="Picture 8" descr="大学校徽系列:兰州大学标志矢量图- 设计之家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9252" r="9616" b="28931"/>
          <a:stretch>
            <a:fillRect/>
          </a:stretch>
        </p:blipFill>
        <p:spPr bwMode="auto">
          <a:xfrm>
            <a:off x="0" y="0"/>
            <a:ext cx="2503648" cy="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5601" y="0"/>
            <a:ext cx="1676400" cy="9032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" y="3720863"/>
            <a:ext cx="2343391" cy="3005789"/>
          </a:xfrm>
          <a:prstGeom prst="rect">
            <a:avLst/>
          </a:prstGeom>
        </p:spPr>
      </p:pic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239519" y="1302060"/>
            <a:ext cx="6029655" cy="2377248"/>
            <a:chOff x="1233" y="1905"/>
            <a:chExt cx="17507" cy="6864"/>
          </a:xfrm>
        </p:grpSpPr>
        <p:grpSp>
          <p:nvGrpSpPr>
            <p:cNvPr id="12" name="组合 11"/>
            <p:cNvGrpSpPr/>
            <p:nvPr/>
          </p:nvGrpSpPr>
          <p:grpSpPr>
            <a:xfrm>
              <a:off x="1233" y="1905"/>
              <a:ext cx="17507" cy="6864"/>
              <a:chOff x="931" y="1886"/>
              <a:chExt cx="17507" cy="686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931" y="2719"/>
                <a:ext cx="16999" cy="6031"/>
                <a:chOff x="931" y="2719"/>
                <a:chExt cx="16999" cy="6031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2021" y="2719"/>
                  <a:ext cx="15909" cy="6031"/>
                  <a:chOff x="539" y="1635"/>
                  <a:chExt cx="15909" cy="6031"/>
                </a:xfrm>
              </p:grpSpPr>
              <p:sp>
                <p:nvSpPr>
                  <p:cNvPr id="42" name="流程图: 合并 41"/>
                  <p:cNvSpPr/>
                  <p:nvPr/>
                </p:nvSpPr>
                <p:spPr>
                  <a:xfrm rot="10800000">
                    <a:off x="4589" y="2602"/>
                    <a:ext cx="120" cy="1050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pic>
                <p:nvPicPr>
                  <p:cNvPr id="43" name="图片 42" descr="圆柱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539" y="2685"/>
                    <a:ext cx="1186" cy="1237"/>
                  </a:xfrm>
                  <a:prstGeom prst="rect">
                    <a:avLst/>
                  </a:prstGeom>
                </p:spPr>
              </p:pic>
              <p:sp>
                <p:nvSpPr>
                  <p:cNvPr id="44" name="圆角矩形 43"/>
                  <p:cNvSpPr/>
                  <p:nvPr/>
                </p:nvSpPr>
                <p:spPr>
                  <a:xfrm>
                    <a:off x="750" y="1653"/>
                    <a:ext cx="764" cy="1530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45" name="文本框 44"/>
                  <p:cNvSpPr txBox="1"/>
                  <p:nvPr/>
                </p:nvSpPr>
                <p:spPr>
                  <a:xfrm rot="16200000">
                    <a:off x="392" y="2135"/>
                    <a:ext cx="1480" cy="4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00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rPr>
                      <a:t>laser</a:t>
                    </a:r>
                  </a:p>
                </p:txBody>
              </p:sp>
              <p:cxnSp>
                <p:nvCxnSpPr>
                  <p:cNvPr id="46" name="直接连接符 45"/>
                  <p:cNvCxnSpPr>
                    <a:stCxn id="43" idx="0"/>
                    <a:endCxn id="48" idx="3"/>
                  </p:cNvCxnSpPr>
                  <p:nvPr/>
                </p:nvCxnSpPr>
                <p:spPr>
                  <a:xfrm>
                    <a:off x="1132" y="3922"/>
                    <a:ext cx="9" cy="996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>
                    <a:stCxn id="48" idx="3"/>
                  </p:cNvCxnSpPr>
                  <p:nvPr/>
                </p:nvCxnSpPr>
                <p:spPr>
                  <a:xfrm>
                    <a:off x="1141" y="4918"/>
                    <a:ext cx="1077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矩形 47"/>
                  <p:cNvSpPr/>
                  <p:nvPr/>
                </p:nvSpPr>
                <p:spPr>
                  <a:xfrm rot="18960000">
                    <a:off x="1044" y="4617"/>
                    <a:ext cx="113" cy="68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0" scaled="0"/>
                  </a:gradFill>
                  <a:ln w="12700" cmpd="sng">
                    <a:solidFill>
                      <a:srgbClr val="BEBEBE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49" name="直接连接符 48"/>
                  <p:cNvCxnSpPr/>
                  <p:nvPr/>
                </p:nvCxnSpPr>
                <p:spPr>
                  <a:xfrm flipH="1">
                    <a:off x="2175" y="4912"/>
                    <a:ext cx="0" cy="454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矩形 49"/>
                  <p:cNvSpPr/>
                  <p:nvPr/>
                </p:nvSpPr>
                <p:spPr>
                  <a:xfrm rot="18960000">
                    <a:off x="2159" y="4533"/>
                    <a:ext cx="113" cy="68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0800000" scaled="0"/>
                  </a:gradFill>
                  <a:ln w="12700" cmpd="sng">
                    <a:solidFill>
                      <a:srgbClr val="BEBEBE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1740" y="5287"/>
                    <a:ext cx="788" cy="1403"/>
                  </a:xfrm>
                  <a:prstGeom prst="rect">
                    <a:avLst/>
                  </a:prstGeom>
                  <a:solidFill>
                    <a:srgbClr val="2E5496">
                      <a:alpha val="0"/>
                    </a:srgbClr>
                  </a:solidFill>
                  <a:ln w="15875" cmpd="sng">
                    <a:solidFill>
                      <a:schemeClr val="accent1">
                        <a:shade val="50000"/>
                      </a:schemeClr>
                    </a:solidFill>
                    <a:prstDash val="lgDashDotDot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52" name="流程图: 合并 51"/>
                  <p:cNvSpPr/>
                  <p:nvPr/>
                </p:nvSpPr>
                <p:spPr>
                  <a:xfrm rot="10800000">
                    <a:off x="2113" y="5455"/>
                    <a:ext cx="120" cy="1050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53" name="流程图: 终止 52"/>
                  <p:cNvSpPr/>
                  <p:nvPr/>
                </p:nvSpPr>
                <p:spPr>
                  <a:xfrm>
                    <a:off x="1983" y="5351"/>
                    <a:ext cx="340" cy="113"/>
                  </a:xfrm>
                  <a:prstGeom prst="flowChartTerminator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6200000" scaled="0"/>
                  </a:gradFill>
                  <a:ln>
                    <a:solidFill>
                      <a:srgbClr val="BEBEBE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54" name="直接连接符 53"/>
                  <p:cNvCxnSpPr/>
                  <p:nvPr/>
                </p:nvCxnSpPr>
                <p:spPr>
                  <a:xfrm>
                    <a:off x="2175" y="6594"/>
                    <a:ext cx="0" cy="720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/>
                  <p:cNvCxnSpPr>
                    <a:stCxn id="56" idx="3"/>
                  </p:cNvCxnSpPr>
                  <p:nvPr/>
                </p:nvCxnSpPr>
                <p:spPr>
                  <a:xfrm flipV="1">
                    <a:off x="2156" y="7285"/>
                    <a:ext cx="994" cy="2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矩形 55"/>
                  <p:cNvSpPr/>
                  <p:nvPr/>
                </p:nvSpPr>
                <p:spPr>
                  <a:xfrm rot="18960000">
                    <a:off x="2059" y="6986"/>
                    <a:ext cx="113" cy="68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0800000" scaled="0"/>
                  </a:gradFill>
                  <a:ln w="12700" cmpd="sng">
                    <a:solidFill>
                      <a:srgbClr val="BEBEBE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863" y="5384"/>
                    <a:ext cx="1120" cy="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000" b="1"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位移台</a:t>
                    </a:r>
                  </a:p>
                </p:txBody>
              </p:sp>
              <p:cxnSp>
                <p:nvCxnSpPr>
                  <p:cNvPr id="58" name="直接连接符 57"/>
                  <p:cNvCxnSpPr/>
                  <p:nvPr/>
                </p:nvCxnSpPr>
                <p:spPr>
                  <a:xfrm>
                    <a:off x="3150" y="4840"/>
                    <a:ext cx="0" cy="2438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矩形 58"/>
                  <p:cNvSpPr/>
                  <p:nvPr/>
                </p:nvSpPr>
                <p:spPr>
                  <a:xfrm rot="13440000">
                    <a:off x="3114" y="6986"/>
                    <a:ext cx="113" cy="68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0"/>
                  </a:gradFill>
                  <a:ln w="12700" cmpd="sng">
                    <a:solidFill>
                      <a:srgbClr val="BEBEBE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60" name="直接连接符 59"/>
                  <p:cNvCxnSpPr/>
                  <p:nvPr/>
                </p:nvCxnSpPr>
                <p:spPr>
                  <a:xfrm flipV="1">
                    <a:off x="3136" y="4840"/>
                    <a:ext cx="2721" cy="2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矩形 60"/>
                  <p:cNvSpPr/>
                  <p:nvPr/>
                </p:nvSpPr>
                <p:spPr>
                  <a:xfrm rot="13440000">
                    <a:off x="3044" y="4473"/>
                    <a:ext cx="113" cy="68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0"/>
                  </a:gradFill>
                  <a:ln w="12700" cmpd="sng">
                    <a:solidFill>
                      <a:srgbClr val="BEBEBE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62" name="直接连接符 61"/>
                  <p:cNvCxnSpPr/>
                  <p:nvPr/>
                </p:nvCxnSpPr>
                <p:spPr>
                  <a:xfrm flipV="1">
                    <a:off x="5813" y="4808"/>
                    <a:ext cx="10293" cy="16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/>
                  <p:nvPr/>
                </p:nvCxnSpPr>
                <p:spPr>
                  <a:xfrm>
                    <a:off x="16096" y="4823"/>
                    <a:ext cx="0" cy="680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矩形 63"/>
                  <p:cNvSpPr/>
                  <p:nvPr/>
                </p:nvSpPr>
                <p:spPr>
                  <a:xfrm rot="18360000" flipH="1">
                    <a:off x="15996" y="4420"/>
                    <a:ext cx="120" cy="68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0"/>
                  </a:gradFill>
                  <a:ln w="12700" cmpd="sng">
                    <a:solidFill>
                      <a:srgbClr val="BEBEBE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65" name="直接连接符 64"/>
                  <p:cNvCxnSpPr/>
                  <p:nvPr/>
                </p:nvCxnSpPr>
                <p:spPr>
                  <a:xfrm flipV="1">
                    <a:off x="5836" y="5445"/>
                    <a:ext cx="10245" cy="40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/>
                  <p:nvPr/>
                </p:nvCxnSpPr>
                <p:spPr>
                  <a:xfrm flipV="1">
                    <a:off x="4029" y="5496"/>
                    <a:ext cx="1871" cy="2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>
                  <a:xfrm>
                    <a:off x="4040" y="5455"/>
                    <a:ext cx="0" cy="1417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矩形 67"/>
                  <p:cNvSpPr/>
                  <p:nvPr/>
                </p:nvSpPr>
                <p:spPr>
                  <a:xfrm rot="13440000">
                    <a:off x="3904" y="5101"/>
                    <a:ext cx="113" cy="68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0"/>
                  </a:gradFill>
                  <a:ln w="12700" cmpd="sng">
                    <a:solidFill>
                      <a:srgbClr val="BEBEBE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69" name="直接连接符 68"/>
                  <p:cNvCxnSpPr/>
                  <p:nvPr/>
                </p:nvCxnSpPr>
                <p:spPr>
                  <a:xfrm flipV="1">
                    <a:off x="3977" y="6870"/>
                    <a:ext cx="1984" cy="2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矩形 69"/>
                  <p:cNvSpPr/>
                  <p:nvPr/>
                </p:nvSpPr>
                <p:spPr>
                  <a:xfrm rot="18960000">
                    <a:off x="3909" y="6577"/>
                    <a:ext cx="113" cy="68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0800000" scaled="0"/>
                  </a:gradFill>
                  <a:ln w="12700" cmpd="sng">
                    <a:solidFill>
                      <a:srgbClr val="BEBEBE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71" name="矩形 70"/>
                  <p:cNvSpPr/>
                  <p:nvPr/>
                </p:nvSpPr>
                <p:spPr>
                  <a:xfrm rot="13440000">
                    <a:off x="16018" y="5146"/>
                    <a:ext cx="113" cy="68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0"/>
                  </a:gradFill>
                  <a:ln w="12700" cmpd="sng">
                    <a:solidFill>
                      <a:srgbClr val="BEBEBE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72" name="直接连接符 71"/>
                  <p:cNvCxnSpPr/>
                  <p:nvPr/>
                </p:nvCxnSpPr>
                <p:spPr>
                  <a:xfrm>
                    <a:off x="16096" y="6151"/>
                    <a:ext cx="0" cy="680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>
                    <a:off x="5970" y="6148"/>
                    <a:ext cx="10188" cy="4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矩形 73"/>
                  <p:cNvSpPr/>
                  <p:nvPr/>
                </p:nvSpPr>
                <p:spPr>
                  <a:xfrm rot="18360000" flipH="1">
                    <a:off x="16048" y="5784"/>
                    <a:ext cx="120" cy="68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0"/>
                  </a:gradFill>
                  <a:ln w="12700" cmpd="sng">
                    <a:solidFill>
                      <a:srgbClr val="BEBEBE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75" name="直接连接符 74"/>
                  <p:cNvCxnSpPr/>
                  <p:nvPr/>
                </p:nvCxnSpPr>
                <p:spPr>
                  <a:xfrm flipV="1">
                    <a:off x="4654" y="6149"/>
                    <a:ext cx="1361" cy="2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/>
                </p:nvCxnSpPr>
                <p:spPr>
                  <a:xfrm>
                    <a:off x="4654" y="3698"/>
                    <a:ext cx="0" cy="2551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矩形 76"/>
                  <p:cNvSpPr/>
                  <p:nvPr/>
                </p:nvSpPr>
                <p:spPr>
                  <a:xfrm rot="18960000">
                    <a:off x="4508" y="5851"/>
                    <a:ext cx="113" cy="68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0800000" scaled="0"/>
                  </a:gradFill>
                  <a:ln w="12700" cmpd="sng">
                    <a:solidFill>
                      <a:srgbClr val="BEBEBE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grpSp>
                <p:nvGrpSpPr>
                  <p:cNvPr id="78" name="组合 77"/>
                  <p:cNvGrpSpPr/>
                  <p:nvPr/>
                </p:nvGrpSpPr>
                <p:grpSpPr>
                  <a:xfrm>
                    <a:off x="4428" y="2182"/>
                    <a:ext cx="442" cy="509"/>
                    <a:chOff x="4373" y="1942"/>
                    <a:chExt cx="442" cy="509"/>
                  </a:xfrm>
                </p:grpSpPr>
                <p:sp>
                  <p:nvSpPr>
                    <p:cNvPr id="81" name="矩形 80"/>
                    <p:cNvSpPr/>
                    <p:nvPr/>
                  </p:nvSpPr>
                  <p:spPr>
                    <a:xfrm>
                      <a:off x="4519" y="2332"/>
                      <a:ext cx="165" cy="119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tx1">
                            <a:lumMod val="95000"/>
                            <a:lumOff val="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lumMod val="75000"/>
                      </a:schemeClr>
                    </a:lnRef>
                    <a:fillRef idx="1">
                      <a:schemeClr val="accent1"/>
                    </a:fillRef>
                    <a:effectRef idx="0">
                      <a:srgbClr val="FFFFFF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000"/>
                    </a:p>
                  </p:txBody>
                </p:sp>
                <p:sp>
                  <p:nvSpPr>
                    <p:cNvPr id="82" name="矩形 81"/>
                    <p:cNvSpPr/>
                    <p:nvPr/>
                  </p:nvSpPr>
                  <p:spPr>
                    <a:xfrm>
                      <a:off x="4373" y="1942"/>
                      <a:ext cx="442" cy="391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lumMod val="75000"/>
                      </a:schemeClr>
                    </a:lnRef>
                    <a:fillRef idx="1">
                      <a:schemeClr val="accent1"/>
                    </a:fillRef>
                    <a:effectRef idx="0">
                      <a:srgbClr val="FFFFFF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000"/>
                    </a:p>
                  </p:txBody>
                </p:sp>
              </p:grpSp>
              <p:sp>
                <p:nvSpPr>
                  <p:cNvPr id="79" name="矩形 78"/>
                  <p:cNvSpPr/>
                  <p:nvPr/>
                </p:nvSpPr>
                <p:spPr>
                  <a:xfrm>
                    <a:off x="4040" y="2032"/>
                    <a:ext cx="1195" cy="1890"/>
                  </a:xfrm>
                  <a:prstGeom prst="rect">
                    <a:avLst/>
                  </a:prstGeom>
                  <a:noFill/>
                  <a:ln w="15875">
                    <a:prstDash val="lgDashDotDot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80" name="流程图: 终止 79"/>
                  <p:cNvSpPr/>
                  <p:nvPr/>
                </p:nvSpPr>
                <p:spPr>
                  <a:xfrm>
                    <a:off x="1938" y="6505"/>
                    <a:ext cx="454" cy="113"/>
                  </a:xfrm>
                  <a:prstGeom prst="flowChartTerminator">
                    <a:avLst/>
                  </a:prstGeom>
                  <a:gradFill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rgbClr val="2E5496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6200000" scaled="0"/>
                  </a:gradFill>
                  <a:ln>
                    <a:solidFill>
                      <a:srgbClr val="BEBEBE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931" y="2908"/>
                  <a:ext cx="16648" cy="5544"/>
                  <a:chOff x="504" y="2890"/>
                  <a:chExt cx="16648" cy="5544"/>
                </a:xfrm>
              </p:grpSpPr>
              <p:cxnSp>
                <p:nvCxnSpPr>
                  <p:cNvPr id="22" name="直接连接符 21"/>
                  <p:cNvCxnSpPr/>
                  <p:nvPr/>
                </p:nvCxnSpPr>
                <p:spPr>
                  <a:xfrm flipV="1">
                    <a:off x="6900" y="7883"/>
                    <a:ext cx="10252" cy="48"/>
                  </a:xfrm>
                  <a:prstGeom prst="line">
                    <a:avLst/>
                  </a:prstGeom>
                  <a:ln w="762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文本框 22"/>
                  <p:cNvSpPr txBox="1"/>
                  <p:nvPr/>
                </p:nvSpPr>
                <p:spPr>
                  <a:xfrm>
                    <a:off x="6119" y="3564"/>
                    <a:ext cx="1750" cy="7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b="1" dirty="0"/>
                      <a:t>profile</a:t>
                    </a:r>
                  </a:p>
                </p:txBody>
              </p:sp>
              <p:sp>
                <p:nvSpPr>
                  <p:cNvPr id="24" name="文本框 23"/>
                  <p:cNvSpPr txBox="1"/>
                  <p:nvPr/>
                </p:nvSpPr>
                <p:spPr>
                  <a:xfrm rot="16200000">
                    <a:off x="2331" y="6689"/>
                    <a:ext cx="2774" cy="7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000" b="1" dirty="0"/>
                      <a:t>3X expander</a:t>
                    </a:r>
                  </a:p>
                </p:txBody>
              </p:sp>
              <p:sp>
                <p:nvSpPr>
                  <p:cNvPr id="25" name="圆柱形 24"/>
                  <p:cNvSpPr/>
                  <p:nvPr/>
                </p:nvSpPr>
                <p:spPr>
                  <a:xfrm rot="18660000">
                    <a:off x="2631" y="4999"/>
                    <a:ext cx="165" cy="794"/>
                  </a:xfrm>
                  <a:prstGeom prst="can">
                    <a:avLst/>
                  </a:prstGeom>
                  <a:solidFill>
                    <a:srgbClr val="BEBEBE"/>
                  </a:solidFill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26" name="直接箭头连接符 25"/>
                  <p:cNvCxnSpPr>
                    <a:endCxn id="50" idx="0"/>
                  </p:cNvCxnSpPr>
                  <p:nvPr/>
                </p:nvCxnSpPr>
                <p:spPr>
                  <a:xfrm>
                    <a:off x="2316" y="5062"/>
                    <a:ext cx="719" cy="632"/>
                  </a:xfrm>
                  <a:prstGeom prst="straightConnector1">
                    <a:avLst/>
                  </a:prstGeom>
                  <a:ln>
                    <a:solidFill>
                      <a:srgbClr val="2E5496"/>
                    </a:solidFill>
                    <a:prstDash val="sysDot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10213" y="4530"/>
                    <a:ext cx="1749" cy="4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r>
                      <a:rPr lang="en-US" altLang="zh-CN" sz="1000" b="1" dirty="0"/>
                      <a:t>40m</a:t>
                    </a:r>
                  </a:p>
                  <a:p>
                    <a:endParaRPr lang="en-US" altLang="zh-CN" sz="1000" b="1" dirty="0"/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4407" y="3354"/>
                    <a:ext cx="1120" cy="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000" b="1" dirty="0"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a:t>位移台</a:t>
                    </a:r>
                  </a:p>
                </p:txBody>
              </p:sp>
              <p:sp>
                <p:nvSpPr>
                  <p:cNvPr id="29" name="文本框 28"/>
                  <p:cNvSpPr txBox="1"/>
                  <p:nvPr/>
                </p:nvSpPr>
                <p:spPr>
                  <a:xfrm>
                    <a:off x="2858" y="5283"/>
                    <a:ext cx="1600" cy="4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000" b="1" dirty="0"/>
                      <a:t>Dump</a:t>
                    </a:r>
                  </a:p>
                </p:txBody>
              </p:sp>
              <p:sp>
                <p:nvSpPr>
                  <p:cNvPr id="30" name="文本框 29"/>
                  <p:cNvSpPr txBox="1"/>
                  <p:nvPr/>
                </p:nvSpPr>
                <p:spPr>
                  <a:xfrm>
                    <a:off x="2273" y="4660"/>
                    <a:ext cx="1256" cy="4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000" b="1" dirty="0"/>
                      <a:t>LPA</a:t>
                    </a:r>
                  </a:p>
                </p:txBody>
              </p:sp>
              <p:pic>
                <p:nvPicPr>
                  <p:cNvPr id="31" name="图片 30" descr="微波炉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62" y="2890"/>
                    <a:ext cx="867" cy="867"/>
                  </a:xfrm>
                  <a:prstGeom prst="rect">
                    <a:avLst/>
                  </a:prstGeom>
                </p:spPr>
              </p:pic>
              <p:sp>
                <p:nvSpPr>
                  <p:cNvPr id="32" name="任意多边形 31"/>
                  <p:cNvSpPr/>
                  <p:nvPr/>
                </p:nvSpPr>
                <p:spPr>
                  <a:xfrm>
                    <a:off x="3184" y="3668"/>
                    <a:ext cx="541" cy="580"/>
                  </a:xfrm>
                  <a:custGeom>
                    <a:avLst/>
                    <a:gdLst>
                      <a:gd name="connisteX0" fmla="*/ 342900 w 342900"/>
                      <a:gd name="connsiteY0" fmla="*/ 0 h 304800"/>
                      <a:gd name="connisteX1" fmla="*/ 276225 w 342900"/>
                      <a:gd name="connsiteY1" fmla="*/ 9525 h 304800"/>
                      <a:gd name="connisteX2" fmla="*/ 209550 w 342900"/>
                      <a:gd name="connsiteY2" fmla="*/ 9525 h 304800"/>
                      <a:gd name="connisteX3" fmla="*/ 142875 w 342900"/>
                      <a:gd name="connsiteY3" fmla="*/ 38100 h 304800"/>
                      <a:gd name="connisteX4" fmla="*/ 85725 w 342900"/>
                      <a:gd name="connsiteY4" fmla="*/ 104775 h 304800"/>
                      <a:gd name="connisteX5" fmla="*/ 47625 w 342900"/>
                      <a:gd name="connsiteY5" fmla="*/ 171450 h 304800"/>
                      <a:gd name="connisteX6" fmla="*/ 9525 w 342900"/>
                      <a:gd name="connsiteY6" fmla="*/ 238125 h 304800"/>
                      <a:gd name="connisteX7" fmla="*/ 0 w 342900"/>
                      <a:gd name="connsiteY7" fmla="*/ 304800 h 304800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  <a:cxn ang="0">
                        <a:pos x="connisteX5" y="connsiteY5"/>
                      </a:cxn>
                      <a:cxn ang="0">
                        <a:pos x="connisteX6" y="connsiteY6"/>
                      </a:cxn>
                      <a:cxn ang="0">
                        <a:pos x="connisteX7" y="connsiteY7"/>
                      </a:cxn>
                    </a:cxnLst>
                    <a:rect l="l" t="t" r="r" b="b"/>
                    <a:pathLst>
                      <a:path w="342900" h="304800">
                        <a:moveTo>
                          <a:pt x="342900" y="0"/>
                        </a:moveTo>
                        <a:cubicBezTo>
                          <a:pt x="330835" y="1905"/>
                          <a:pt x="302895" y="7620"/>
                          <a:pt x="276225" y="9525"/>
                        </a:cubicBezTo>
                        <a:cubicBezTo>
                          <a:pt x="249555" y="11430"/>
                          <a:pt x="236220" y="3810"/>
                          <a:pt x="209550" y="9525"/>
                        </a:cubicBezTo>
                        <a:cubicBezTo>
                          <a:pt x="182880" y="15240"/>
                          <a:pt x="167640" y="19050"/>
                          <a:pt x="142875" y="38100"/>
                        </a:cubicBezTo>
                        <a:cubicBezTo>
                          <a:pt x="118110" y="57150"/>
                          <a:pt x="104775" y="78105"/>
                          <a:pt x="85725" y="104775"/>
                        </a:cubicBezTo>
                        <a:cubicBezTo>
                          <a:pt x="66675" y="131445"/>
                          <a:pt x="62865" y="144780"/>
                          <a:pt x="47625" y="171450"/>
                        </a:cubicBezTo>
                        <a:cubicBezTo>
                          <a:pt x="32385" y="198120"/>
                          <a:pt x="19050" y="211455"/>
                          <a:pt x="9525" y="238125"/>
                        </a:cubicBezTo>
                        <a:cubicBezTo>
                          <a:pt x="0" y="264795"/>
                          <a:pt x="1270" y="292735"/>
                          <a:pt x="0" y="304800"/>
                        </a:cubicBezTo>
                      </a:path>
                    </a:pathLst>
                  </a:cu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33" name="流程图: 磁盘 32"/>
                  <p:cNvSpPr/>
                  <p:nvPr/>
                </p:nvSpPr>
                <p:spPr>
                  <a:xfrm rot="10800000">
                    <a:off x="3008" y="4181"/>
                    <a:ext cx="375" cy="240"/>
                  </a:xfrm>
                  <a:prstGeom prst="flowChartMagneticDisk">
                    <a:avLst/>
                  </a:prstGeom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34" name="文本框 33"/>
                  <p:cNvSpPr txBox="1"/>
                  <p:nvPr/>
                </p:nvSpPr>
                <p:spPr>
                  <a:xfrm>
                    <a:off x="3287" y="3513"/>
                    <a:ext cx="2115" cy="11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b="1" dirty="0"/>
                      <a:t>power meter</a:t>
                    </a:r>
                  </a:p>
                </p:txBody>
              </p:sp>
              <p:pic>
                <p:nvPicPr>
                  <p:cNvPr id="35" name="图片 34" descr="笔记本电脑"/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4" y="5191"/>
                    <a:ext cx="859" cy="859"/>
                  </a:xfrm>
                  <a:prstGeom prst="rect">
                    <a:avLst/>
                  </a:prstGeom>
                </p:spPr>
              </p:pic>
              <p:grpSp>
                <p:nvGrpSpPr>
                  <p:cNvPr id="36" name="组合 35"/>
                  <p:cNvGrpSpPr/>
                  <p:nvPr/>
                </p:nvGrpSpPr>
                <p:grpSpPr>
                  <a:xfrm>
                    <a:off x="504" y="4181"/>
                    <a:ext cx="5501" cy="3512"/>
                    <a:chOff x="504" y="4181"/>
                    <a:chExt cx="5501" cy="3512"/>
                  </a:xfrm>
                </p:grpSpPr>
                <p:sp>
                  <p:nvSpPr>
                    <p:cNvPr id="39" name="椭圆 38"/>
                    <p:cNvSpPr/>
                    <p:nvPr/>
                  </p:nvSpPr>
                  <p:spPr>
                    <a:xfrm>
                      <a:off x="5440" y="4585"/>
                      <a:ext cx="565" cy="21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rgbClr val="2E5496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lumMod val="75000"/>
                      </a:schemeClr>
                    </a:lnRef>
                    <a:fillRef idx="1">
                      <a:schemeClr val="accent1"/>
                    </a:fillRef>
                    <a:effectRef idx="0">
                      <a:srgbClr val="FFFFFF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000"/>
                    </a:p>
                  </p:txBody>
                </p:sp>
                <p:sp>
                  <p:nvSpPr>
                    <p:cNvPr id="40" name="椭圆 39"/>
                    <p:cNvSpPr/>
                    <p:nvPr/>
                  </p:nvSpPr>
                  <p:spPr>
                    <a:xfrm>
                      <a:off x="5512" y="4181"/>
                      <a:ext cx="400" cy="189"/>
                    </a:xfrm>
                    <a:prstGeom prst="ellipse">
                      <a:avLst/>
                    </a:prstGeom>
                    <a:noFill/>
                    <a:ln w="28575" cmpd="sng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lumMod val="75000"/>
                      </a:schemeClr>
                    </a:lnRef>
                    <a:fillRef idx="1">
                      <a:schemeClr val="accent1"/>
                    </a:fillRef>
                    <a:effectRef idx="0">
                      <a:srgbClr val="FFFFFF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000"/>
                    </a:p>
                  </p:txBody>
                </p:sp>
                <p:cxnSp>
                  <p:nvCxnSpPr>
                    <p:cNvPr id="41" name="肘形连接符 40"/>
                    <p:cNvCxnSpPr/>
                    <p:nvPr/>
                  </p:nvCxnSpPr>
                  <p:spPr>
                    <a:xfrm rot="10800000" flipH="1" flipV="1">
                      <a:off x="504" y="5621"/>
                      <a:ext cx="2238" cy="2072"/>
                    </a:xfrm>
                    <a:prstGeom prst="bentConnector3">
                      <a:avLst>
                        <a:gd name="adj1" fmla="val -16756"/>
                      </a:avLst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7" name="矩形 36"/>
                  <p:cNvSpPr/>
                  <p:nvPr/>
                </p:nvSpPr>
                <p:spPr>
                  <a:xfrm>
                    <a:off x="5940" y="3345"/>
                    <a:ext cx="227" cy="113"/>
                  </a:xfrm>
                  <a:prstGeom prst="rect">
                    <a:avLst/>
                  </a:prstGeom>
                  <a:pattFill prst="wdDnDiag">
                    <a:fgClr>
                      <a:schemeClr val="tx1"/>
                    </a:fgClr>
                    <a:bgClr>
                      <a:srgbClr val="C8C8C8"/>
                    </a:bgClr>
                  </a:pattFill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38" name="矩形 37"/>
                  <p:cNvSpPr/>
                  <p:nvPr/>
                </p:nvSpPr>
                <p:spPr>
                  <a:xfrm>
                    <a:off x="6167" y="3248"/>
                    <a:ext cx="85" cy="317"/>
                  </a:xfrm>
                  <a:prstGeom prst="rect">
                    <a:avLst/>
                  </a:prstGeom>
                  <a:pattFill prst="pct30">
                    <a:fgClr>
                      <a:schemeClr val="bg1">
                        <a:lumMod val="50000"/>
                      </a:schemeClr>
                    </a:fgClr>
                    <a:bgClr>
                      <a:srgbClr val="C8C8C8"/>
                    </a:bgClr>
                  </a:pattFill>
                  <a:ln>
                    <a:solidFill>
                      <a:schemeClr val="bg1">
                        <a:lumMod val="50000"/>
                        <a:alpha val="99000"/>
                      </a:schemeClr>
                    </a:solidFill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</p:grpSp>
          </p:grpSp>
          <p:sp>
            <p:nvSpPr>
              <p:cNvPr id="15" name="文本框 14"/>
              <p:cNvSpPr txBox="1"/>
              <p:nvPr/>
            </p:nvSpPr>
            <p:spPr>
              <a:xfrm>
                <a:off x="9600" y="3061"/>
                <a:ext cx="1513" cy="5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zh-CN" altLang="en-US" sz="1000"/>
              </a:p>
            </p:txBody>
          </p:sp>
          <p:sp>
            <p:nvSpPr>
              <p:cNvPr id="16" name="矩形 15"/>
              <p:cNvSpPr/>
              <p:nvPr/>
            </p:nvSpPr>
            <p:spPr>
              <a:xfrm rot="13500000">
                <a:off x="17513" y="7616"/>
                <a:ext cx="113" cy="68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2E5496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0"/>
              </a:gradFill>
              <a:ln w="12700" cmpd="sng">
                <a:solidFill>
                  <a:srgbClr val="BEBEBE"/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400" y="1886"/>
                <a:ext cx="2912" cy="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TABLE-1</a:t>
                </a:r>
                <a:endPara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5920" y="4179"/>
                <a:ext cx="2518" cy="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TABLE-2</a:t>
                </a:r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 flipV="1">
                <a:off x="6785" y="5091"/>
                <a:ext cx="10658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cxnSp>
          <p:nvCxnSpPr>
            <p:cNvPr id="13" name="肘形连接符 12"/>
            <p:cNvCxnSpPr>
              <a:stCxn id="82" idx="0"/>
            </p:cNvCxnSpPr>
            <p:nvPr/>
          </p:nvCxnSpPr>
          <p:spPr>
            <a:xfrm rot="16200000" flipH="1" flipV="1">
              <a:off x="3038" y="2253"/>
              <a:ext cx="2363" cy="4427"/>
            </a:xfrm>
            <a:prstGeom prst="bentConnector4">
              <a:avLst>
                <a:gd name="adj1" fmla="val -29919"/>
                <a:gd name="adj2" fmla="val 92026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DD6F4CA0-5161-4D79-AD6A-C8AF65A5E070}"/>
              </a:ext>
            </a:extLst>
          </p:cNvPr>
          <p:cNvSpPr/>
          <p:nvPr/>
        </p:nvSpPr>
        <p:spPr>
          <a:xfrm>
            <a:off x="3920039" y="335970"/>
            <a:ext cx="4347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2024.04.16 160 m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传输实验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D2D351-097A-4465-A319-FFD842E52F69}"/>
              </a:ext>
            </a:extLst>
          </p:cNvPr>
          <p:cNvSpPr txBox="1"/>
          <p:nvPr/>
        </p:nvSpPr>
        <p:spPr>
          <a:xfrm>
            <a:off x="6464891" y="2535108"/>
            <a:ext cx="5181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光路优化：添加电动衰减器，调节激光能量</a:t>
            </a:r>
            <a:endParaRPr lang="en-US" altLang="zh-CN" sz="20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实验过程中精细调节扩束系统，实现了</a:t>
            </a:r>
            <a:r>
              <a:rPr lang="en-US" altLang="zh-CN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92.8%</a:t>
            </a:r>
            <a:r>
              <a:rPr lang="zh-CN" altLang="en-US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的传输效率、</a:t>
            </a:r>
            <a:r>
              <a:rPr lang="en-US" altLang="zh-CN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M2</a:t>
            </a:r>
            <a:r>
              <a:rPr lang="zh-CN" altLang="en-US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好于</a:t>
            </a:r>
            <a:r>
              <a:rPr lang="en-US" altLang="zh-CN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，指向稳定性为</a:t>
            </a:r>
            <a:r>
              <a:rPr lang="en-US" altLang="zh-CN" sz="2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±28um</a:t>
            </a:r>
            <a:endParaRPr lang="zh-CN" altLang="en-US" sz="20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5" name="图片 84">
            <a:extLst>
              <a:ext uri="{FF2B5EF4-FFF2-40B4-BE49-F238E27FC236}">
                <a16:creationId xmlns:a16="http://schemas.microsoft.com/office/drawing/2014/main" id="{D7E5EFD0-5CE7-4C75-9FFA-271BB8C583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0683" y="3805716"/>
            <a:ext cx="4009949" cy="2792999"/>
          </a:xfrm>
          <a:prstGeom prst="rect">
            <a:avLst/>
          </a:prstGeom>
        </p:spPr>
      </p:pic>
      <p:grpSp>
        <p:nvGrpSpPr>
          <p:cNvPr id="95" name="组合 94">
            <a:extLst>
              <a:ext uri="{FF2B5EF4-FFF2-40B4-BE49-F238E27FC236}">
                <a16:creationId xmlns:a16="http://schemas.microsoft.com/office/drawing/2014/main" id="{BBEE5519-F626-40B7-882D-9760A2FFACBF}"/>
              </a:ext>
            </a:extLst>
          </p:cNvPr>
          <p:cNvGrpSpPr>
            <a:grpSpLocks noChangeAspect="1"/>
          </p:cNvGrpSpPr>
          <p:nvPr/>
        </p:nvGrpSpPr>
        <p:grpSpPr>
          <a:xfrm>
            <a:off x="6093871" y="3870398"/>
            <a:ext cx="5912726" cy="2844425"/>
            <a:chOff x="6093871" y="3685567"/>
            <a:chExt cx="5912726" cy="2844425"/>
          </a:xfrm>
        </p:grpSpPr>
        <p:graphicFrame>
          <p:nvGraphicFramePr>
            <p:cNvPr id="86" name="对象 85">
              <a:extLst>
                <a:ext uri="{FF2B5EF4-FFF2-40B4-BE49-F238E27FC236}">
                  <a16:creationId xmlns:a16="http://schemas.microsoft.com/office/drawing/2014/main" id="{C63C6442-6692-4B81-AB29-24564D60D47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5014708"/>
                </p:ext>
              </p:extLst>
            </p:nvPr>
          </p:nvGraphicFramePr>
          <p:xfrm>
            <a:off x="7312370" y="3685567"/>
            <a:ext cx="3720772" cy="2844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Graph" r:id="rId13" imgW="3914140" imgH="2999740" progId="Origin95.Graph">
                    <p:embed/>
                  </p:oleObj>
                </mc:Choice>
                <mc:Fallback>
                  <p:oleObj name="Graph" r:id="rId13" imgW="3914140" imgH="2999740" progId="Origin95.Graph">
                    <p:embed/>
                    <p:pic>
                      <p:nvPicPr>
                        <p:cNvPr id="7" name="对象 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312370" y="3685567"/>
                          <a:ext cx="3720772" cy="2844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1B7B4331-5C8E-4433-9F18-343A32E0C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69174" y="4427995"/>
              <a:ext cx="1107056" cy="1188060"/>
            </a:xfrm>
            <a:prstGeom prst="rect">
              <a:avLst/>
            </a:prstGeom>
          </p:spPr>
        </p:pic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ABFBAD99-9FAC-4C7D-9093-946684126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899541" y="4427995"/>
              <a:ext cx="1107056" cy="1113932"/>
            </a:xfrm>
            <a:prstGeom prst="rect">
              <a:avLst/>
            </a:prstGeom>
          </p:spPr>
        </p:pic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375C450E-C633-4594-8C3E-A1F4035FB9DF}"/>
                </a:ext>
              </a:extLst>
            </p:cNvPr>
            <p:cNvSpPr txBox="1"/>
            <p:nvPr/>
          </p:nvSpPr>
          <p:spPr>
            <a:xfrm>
              <a:off x="6093871" y="5627184"/>
              <a:ext cx="1492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新宋体" panose="02010609030101010101" pitchFamily="49" charset="-122"/>
                  <a:ea typeface="新宋体" panose="02010609030101010101" pitchFamily="49" charset="-122"/>
                </a:rPr>
                <a:t>聚焦前</a:t>
              </a:r>
              <a:r>
                <a:rPr lang="en-US" altLang="zh-CN" sz="1200" dirty="0">
                  <a:latin typeface="新宋体" panose="02010609030101010101" pitchFamily="49" charset="-122"/>
                  <a:ea typeface="新宋体" panose="02010609030101010101" pitchFamily="49" charset="-122"/>
                </a:rPr>
                <a:t>4mm</a:t>
              </a:r>
              <a:r>
                <a:rPr lang="zh-CN" altLang="en-US" sz="1200" dirty="0">
                  <a:latin typeface="新宋体" panose="02010609030101010101" pitchFamily="49" charset="-122"/>
                  <a:ea typeface="新宋体" panose="02010609030101010101" pitchFamily="49" charset="-122"/>
                </a:rPr>
                <a:t>激光束斑</a:t>
              </a: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F62AF85E-8C32-4556-867C-2F0287AB6F4D}"/>
                </a:ext>
              </a:extLst>
            </p:cNvPr>
            <p:cNvSpPr txBox="1"/>
            <p:nvPr/>
          </p:nvSpPr>
          <p:spPr>
            <a:xfrm>
              <a:off x="11103786" y="5565629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新宋体" panose="02010609030101010101" pitchFamily="49" charset="-122"/>
                  <a:ea typeface="新宋体" panose="02010609030101010101" pitchFamily="49" charset="-122"/>
                </a:rPr>
                <a:t>0mm</a:t>
              </a:r>
              <a:r>
                <a:rPr lang="zh-CN" altLang="en-US" sz="1600" dirty="0">
                  <a:latin typeface="新宋体" panose="02010609030101010101" pitchFamily="49" charset="-122"/>
                  <a:ea typeface="新宋体" panose="02010609030101010101" pitchFamily="49" charset="-122"/>
                </a:rPr>
                <a:t>焦斑</a:t>
              </a:r>
            </a:p>
          </p:txBody>
        </p: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49826C35-9F15-45D9-937D-822E2061BC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6230" y="5023446"/>
              <a:ext cx="602858" cy="1787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9FF52548-FE38-4A82-A2B4-A597A551FD94}"/>
              </a:ext>
            </a:extLst>
          </p:cNvPr>
          <p:cNvCxnSpPr>
            <a:cxnSpLocks/>
          </p:cNvCxnSpPr>
          <p:nvPr/>
        </p:nvCxnSpPr>
        <p:spPr>
          <a:xfrm flipV="1">
            <a:off x="9260923" y="5541927"/>
            <a:ext cx="1638618" cy="5196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>
            <a:extLst>
              <a:ext uri="{FF2B5EF4-FFF2-40B4-BE49-F238E27FC236}">
                <a16:creationId xmlns:a16="http://schemas.microsoft.com/office/drawing/2014/main" id="{1CB633E9-0281-4D39-9B7E-D5A868C43834}"/>
              </a:ext>
            </a:extLst>
          </p:cNvPr>
          <p:cNvSpPr txBox="1"/>
          <p:nvPr/>
        </p:nvSpPr>
        <p:spPr>
          <a:xfrm>
            <a:off x="6488066" y="1050275"/>
            <a:ext cx="4381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Arial Narrow" panose="020B0606020202030204" pitchFamily="34" charset="0"/>
                <a:ea typeface="新宋体" panose="02010609030101010101" pitchFamily="49" charset="-122"/>
              </a:rPr>
              <a:t>能量损耗</a:t>
            </a:r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：</a:t>
            </a:r>
            <a:endParaRPr lang="en-US" altLang="zh-CN" dirty="0">
              <a:latin typeface="Arial Narrow" panose="020B0606020202030204" pitchFamily="34" charset="0"/>
              <a:ea typeface="新宋体" panose="02010609030101010101" pitchFamily="49" charset="-122"/>
            </a:endParaRPr>
          </a:p>
          <a:p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能量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@</a:t>
            </a:r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激光出口：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820±10 </a:t>
            </a:r>
            <a:r>
              <a:rPr lang="en-US" altLang="zh-CN" dirty="0" err="1">
                <a:latin typeface="Arial Narrow" panose="020B0606020202030204" pitchFamily="34" charset="0"/>
                <a:ea typeface="新宋体" panose="02010609030101010101" pitchFamily="49" charset="-122"/>
              </a:rPr>
              <a:t>mJ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          </a:t>
            </a:r>
          </a:p>
          <a:p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能量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@after-expander: 679±3 mJ  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能量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@~100m: 630±4 </a:t>
            </a:r>
            <a:r>
              <a:rPr lang="en-US" altLang="zh-CN" b="1" dirty="0" err="1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mJ</a:t>
            </a:r>
            <a:endParaRPr lang="en-US" altLang="zh-CN" b="1" dirty="0">
              <a:solidFill>
                <a:srgbClr val="FF0000"/>
              </a:solidFill>
              <a:latin typeface="Arial Narrow" panose="020B0606020202030204" pitchFamily="34" charset="0"/>
              <a:ea typeface="新宋体" panose="02010609030101010101" pitchFamily="49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±3mm</a:t>
            </a:r>
            <a:r>
              <a:rPr lang="zh-CN" altLang="en-US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范围束斑直径变化：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330 ~ 440 </a:t>
            </a:r>
            <a:r>
              <a:rPr lang="el-GR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μ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m</a:t>
            </a:r>
            <a:endParaRPr lang="zh-CN" altLang="en-US" b="1" dirty="0">
              <a:solidFill>
                <a:srgbClr val="FF0000"/>
              </a:solidFill>
              <a:latin typeface="Arial Narrow" panose="020B0606020202030204" pitchFamily="34" charset="0"/>
              <a:ea typeface="新宋体" panose="02010609030101010101" pitchFamily="49" charset="-122"/>
            </a:endParaRPr>
          </a:p>
          <a:p>
            <a:endParaRPr lang="en-US" altLang="zh-CN" dirty="0">
              <a:latin typeface="Arial Narrow" panose="020B0606020202030204" pitchFamily="34" charset="0"/>
              <a:ea typeface="新宋体" panose="02010609030101010101" pitchFamily="49" charset="-122"/>
            </a:endParaRPr>
          </a:p>
          <a:p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       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01E376BF-3D45-4A87-A550-D117B1750C7D}"/>
              </a:ext>
            </a:extLst>
          </p:cNvPr>
          <p:cNvSpPr txBox="1"/>
          <p:nvPr/>
        </p:nvSpPr>
        <p:spPr>
          <a:xfrm>
            <a:off x="9601150" y="1302060"/>
            <a:ext cx="2856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传输效率：</a:t>
            </a:r>
            <a:r>
              <a:rPr lang="en-US" altLang="zh-CN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92.8%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最小焦斑直径：</a:t>
            </a:r>
            <a:r>
              <a:rPr lang="en-US" altLang="zh-CN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42 </a:t>
            </a:r>
            <a:r>
              <a:rPr lang="el-GR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μ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m</a:t>
            </a:r>
          </a:p>
          <a:p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 beam size: 10 mm</a:t>
            </a:r>
          </a:p>
          <a:p>
            <a:endParaRPr lang="en-US" altLang="zh-CN" b="1" dirty="0">
              <a:solidFill>
                <a:srgbClr val="FF0000"/>
              </a:solidFill>
              <a:latin typeface="Arial Narrow" panose="020B0606020202030204" pitchFamily="34" charset="0"/>
              <a:ea typeface="新宋体" panose="0201060903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4398"/>
            <a:ext cx="12192000" cy="12382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6000">
                <a:srgbClr val="00B050"/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2" name="Picture 8" descr="大学校徽系列:兰州大学标志矢量图- 设计之家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9252" r="9616" b="28931"/>
          <a:stretch>
            <a:fillRect/>
          </a:stretch>
        </p:blipFill>
        <p:spPr bwMode="auto">
          <a:xfrm>
            <a:off x="0" y="0"/>
            <a:ext cx="2503648" cy="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1111" y="11430"/>
            <a:ext cx="1676400" cy="90326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A26B72B-DE3C-4B9C-83AA-3CB72F8FC946}"/>
              </a:ext>
            </a:extLst>
          </p:cNvPr>
          <p:cNvSpPr/>
          <p:nvPr/>
        </p:nvSpPr>
        <p:spPr>
          <a:xfrm>
            <a:off x="3512077" y="335970"/>
            <a:ext cx="5163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2024.08.27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辅隧道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60 m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传输实验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DB8ACCF2-F394-490C-A302-A1570732E1EF}"/>
              </a:ext>
            </a:extLst>
          </p:cNvPr>
          <p:cNvSpPr txBox="1"/>
          <p:nvPr/>
        </p:nvSpPr>
        <p:spPr>
          <a:xfrm>
            <a:off x="7458704" y="6249733"/>
            <a:ext cx="1656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焦点位置光斑</a:t>
            </a:r>
          </a:p>
        </p:txBody>
      </p:sp>
      <p:grpSp>
        <p:nvGrpSpPr>
          <p:cNvPr id="1028" name="组合 1027">
            <a:extLst>
              <a:ext uri="{FF2B5EF4-FFF2-40B4-BE49-F238E27FC236}">
                <a16:creationId xmlns:a16="http://schemas.microsoft.com/office/drawing/2014/main" id="{145C6330-260A-4553-81D9-9D5FAB94A80B}"/>
              </a:ext>
            </a:extLst>
          </p:cNvPr>
          <p:cNvGrpSpPr>
            <a:grpSpLocks noChangeAspect="1"/>
          </p:cNvGrpSpPr>
          <p:nvPr/>
        </p:nvGrpSpPr>
        <p:grpSpPr>
          <a:xfrm>
            <a:off x="4327282" y="3918293"/>
            <a:ext cx="4271418" cy="2882342"/>
            <a:chOff x="5919024" y="4014568"/>
            <a:chExt cx="4271418" cy="2882342"/>
          </a:xfrm>
        </p:grpSpPr>
        <p:pic>
          <p:nvPicPr>
            <p:cNvPr id="18" name="Picture 10" descr="5_2024-08-27_21-52-55-669">
              <a:extLst>
                <a:ext uri="{FF2B5EF4-FFF2-40B4-BE49-F238E27FC236}">
                  <a16:creationId xmlns:a16="http://schemas.microsoft.com/office/drawing/2014/main" id="{9B457D5F-9F1E-48D4-BE1B-7236DE23D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902" t="59052" r="49948" b="39934"/>
            <a:stretch>
              <a:fillRect/>
            </a:stretch>
          </p:blipFill>
          <p:spPr>
            <a:xfrm>
              <a:off x="9110324" y="5271249"/>
              <a:ext cx="1080118" cy="953046"/>
            </a:xfrm>
            <a:prstGeom prst="rect">
              <a:avLst/>
            </a:prstGeom>
          </p:spPr>
        </p:pic>
        <p:pic>
          <p:nvPicPr>
            <p:cNvPr id="22" name="Picture 2" descr="Y-M2-result">
              <a:extLst>
                <a:ext uri="{FF2B5EF4-FFF2-40B4-BE49-F238E27FC236}">
                  <a16:creationId xmlns:a16="http://schemas.microsoft.com/office/drawing/2014/main" id="{BBD8F666-CE2E-40E5-89D5-7C22764B2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092" t="8472" r="11996" b="4861"/>
            <a:stretch>
              <a:fillRect/>
            </a:stretch>
          </p:blipFill>
          <p:spPr>
            <a:xfrm>
              <a:off x="5919024" y="4014568"/>
              <a:ext cx="3191300" cy="2648570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6390667-78AB-437D-A077-0904DFBAF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0249" y="5551714"/>
              <a:ext cx="1750075" cy="517495"/>
            </a:xfrm>
            <a:prstGeom prst="straightConnector1">
              <a:avLst/>
            </a:prstGeom>
            <a:ln w="31750" cap="rnd">
              <a:solidFill>
                <a:schemeClr val="accent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0E95D00E-E9B6-4989-B164-3BA0E11748FF}"/>
                </a:ext>
              </a:extLst>
            </p:cNvPr>
            <p:cNvSpPr txBox="1"/>
            <p:nvPr/>
          </p:nvSpPr>
          <p:spPr>
            <a:xfrm>
              <a:off x="6521968" y="6619911"/>
              <a:ext cx="2228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轴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M2</a:t>
              </a:r>
              <a:r>
                <a: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拟合结果</a:t>
              </a:r>
            </a:p>
          </p:txBody>
        </p:sp>
      </p:grpSp>
      <p:grpSp>
        <p:nvGrpSpPr>
          <p:cNvPr id="1024" name="组合 1023">
            <a:extLst>
              <a:ext uri="{FF2B5EF4-FFF2-40B4-BE49-F238E27FC236}">
                <a16:creationId xmlns:a16="http://schemas.microsoft.com/office/drawing/2014/main" id="{7CCC75E0-936D-4AE2-BE9E-48FFA7A8B5ED}"/>
              </a:ext>
            </a:extLst>
          </p:cNvPr>
          <p:cNvGrpSpPr>
            <a:grpSpLocks noChangeAspect="1"/>
          </p:cNvGrpSpPr>
          <p:nvPr/>
        </p:nvGrpSpPr>
        <p:grpSpPr>
          <a:xfrm>
            <a:off x="-387307" y="3950878"/>
            <a:ext cx="4733784" cy="2849757"/>
            <a:chOff x="7284636" y="1194466"/>
            <a:chExt cx="4733784" cy="2849757"/>
          </a:xfrm>
        </p:grpSpPr>
        <p:pic>
          <p:nvPicPr>
            <p:cNvPr id="2" name="Picture 1" descr="M2 result"/>
            <p:cNvPicPr>
              <a:picLocks noChangeAspect="1"/>
            </p:cNvPicPr>
            <p:nvPr/>
          </p:nvPicPr>
          <p:blipFill>
            <a:blip r:embed="rId6"/>
            <a:srcRect l="8410" t="8587" r="12052" b="4939"/>
            <a:stretch>
              <a:fillRect/>
            </a:stretch>
          </p:blipFill>
          <p:spPr>
            <a:xfrm>
              <a:off x="8827120" y="1194466"/>
              <a:ext cx="3191300" cy="2654973"/>
            </a:xfrm>
            <a:prstGeom prst="rect">
              <a:avLst/>
            </a:prstGeom>
          </p:spPr>
        </p:pic>
        <p:pic>
          <p:nvPicPr>
            <p:cNvPr id="14" name="Picture 13" descr="1_2024-08-27_22-07-04-912"/>
            <p:cNvPicPr>
              <a:picLocks noChangeAspect="1"/>
            </p:cNvPicPr>
            <p:nvPr/>
          </p:nvPicPr>
          <p:blipFill>
            <a:blip r:embed="rId7"/>
            <a:srcRect l="48587" t="58397" r="48771" b="38858"/>
            <a:stretch>
              <a:fillRect/>
            </a:stretch>
          </p:blipFill>
          <p:spPr>
            <a:xfrm>
              <a:off x="7747002" y="2434036"/>
              <a:ext cx="1052658" cy="1093966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>
              <a:cxnSpLocks/>
            </p:cNvCxnSpPr>
            <p:nvPr/>
          </p:nvCxnSpPr>
          <p:spPr>
            <a:xfrm flipH="1" flipV="1">
              <a:off x="8827120" y="2860646"/>
              <a:ext cx="1035328" cy="91631"/>
            </a:xfrm>
            <a:prstGeom prst="straightConnector1">
              <a:avLst/>
            </a:prstGeom>
            <a:ln w="31750" cap="rnd">
              <a:solidFill>
                <a:schemeClr val="accent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5706220E-F0DA-44EC-92AB-F0BD8FAE7618}"/>
                </a:ext>
              </a:extLst>
            </p:cNvPr>
            <p:cNvSpPr txBox="1"/>
            <p:nvPr/>
          </p:nvSpPr>
          <p:spPr>
            <a:xfrm>
              <a:off x="7284636" y="3475986"/>
              <a:ext cx="19773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聚焦前</a:t>
              </a:r>
              <a:r>
                <a:rPr lang="en-US" altLang="zh-CN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2mm</a:t>
              </a:r>
              <a:r>
                <a:rPr lang="zh-CN" alt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光斑</a:t>
              </a:r>
              <a:endPara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4">
              <a:extLst>
                <a:ext uri="{FF2B5EF4-FFF2-40B4-BE49-F238E27FC236}">
                  <a16:creationId xmlns:a16="http://schemas.microsoft.com/office/drawing/2014/main" id="{3CB9FFFF-6090-4AD3-950B-4369BA5ADECD}"/>
                </a:ext>
              </a:extLst>
            </p:cNvPr>
            <p:cNvSpPr txBox="1"/>
            <p:nvPr/>
          </p:nvSpPr>
          <p:spPr>
            <a:xfrm>
              <a:off x="9452239" y="3767224"/>
              <a:ext cx="2228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轴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M2</a:t>
              </a:r>
              <a:r>
                <a: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拟合结果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C1DF527-58E3-44D6-949F-94859FDB3F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61" y="1119332"/>
            <a:ext cx="5512012" cy="275600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AA93BC1D-E0FD-4580-807F-660ABFCF0921}"/>
              </a:ext>
            </a:extLst>
          </p:cNvPr>
          <p:cNvGrpSpPr>
            <a:grpSpLocks noChangeAspect="1"/>
          </p:cNvGrpSpPr>
          <p:nvPr/>
        </p:nvGrpSpPr>
        <p:grpSpPr>
          <a:xfrm>
            <a:off x="6328852" y="1038225"/>
            <a:ext cx="4988637" cy="2969681"/>
            <a:chOff x="93791" y="3849439"/>
            <a:chExt cx="4988637" cy="2969681"/>
          </a:xfrm>
        </p:grpSpPr>
        <p:pic>
          <p:nvPicPr>
            <p:cNvPr id="128" name="Picture 2" descr="X-axis, Y-axis center coordinates">
              <a:extLst>
                <a:ext uri="{FF2B5EF4-FFF2-40B4-BE49-F238E27FC236}">
                  <a16:creationId xmlns:a16="http://schemas.microsoft.com/office/drawing/2014/main" id="{6EE1D5BA-7E43-413B-8903-B382D2A33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791" y="3849439"/>
              <a:ext cx="3545782" cy="2713819"/>
            </a:xfrm>
            <a:prstGeom prst="rect">
              <a:avLst/>
            </a:prstGeom>
          </p:spPr>
        </p:pic>
        <p:pic>
          <p:nvPicPr>
            <p:cNvPr id="129" name="Picture 1" descr="X-axis count">
              <a:extLst>
                <a:ext uri="{FF2B5EF4-FFF2-40B4-BE49-F238E27FC236}">
                  <a16:creationId xmlns:a16="http://schemas.microsoft.com/office/drawing/2014/main" id="{99BA11A3-EC57-4229-82BA-757C02DBD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9403" t="8778" r="12797" b="5389"/>
            <a:stretch>
              <a:fillRect/>
            </a:stretch>
          </p:blipFill>
          <p:spPr>
            <a:xfrm>
              <a:off x="3599618" y="4008043"/>
              <a:ext cx="1482810" cy="1251880"/>
            </a:xfrm>
            <a:prstGeom prst="rect">
              <a:avLst/>
            </a:prstGeom>
          </p:spPr>
        </p:pic>
        <p:pic>
          <p:nvPicPr>
            <p:cNvPr id="130" name="Picture 4" descr="Y-axis count">
              <a:extLst>
                <a:ext uri="{FF2B5EF4-FFF2-40B4-BE49-F238E27FC236}">
                  <a16:creationId xmlns:a16="http://schemas.microsoft.com/office/drawing/2014/main" id="{733C2642-496D-4F6C-9C6B-379161CC6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9672" t="8611" r="12421" b="5157"/>
            <a:stretch>
              <a:fillRect/>
            </a:stretch>
          </p:blipFill>
          <p:spPr>
            <a:xfrm>
              <a:off x="3599618" y="5127919"/>
              <a:ext cx="1477978" cy="125187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C4D7BF4-EB32-45F5-818B-E06EFBB71C5A}"/>
                </a:ext>
              </a:extLst>
            </p:cNvPr>
            <p:cNvSpPr txBox="1"/>
            <p:nvPr/>
          </p:nvSpPr>
          <p:spPr>
            <a:xfrm>
              <a:off x="1775277" y="6511343"/>
              <a:ext cx="19569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指向稳定性</a:t>
              </a:r>
              <a:r>
                <a:rPr lang="en-US" altLang="zh-CN" sz="14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30min</a:t>
              </a:r>
              <a:r>
                <a:rPr lang="zh-CN" altLang="en-US" sz="14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监测</a:t>
              </a:r>
            </a:p>
          </p:txBody>
        </p:sp>
      </p:grpSp>
      <p:sp>
        <p:nvSpPr>
          <p:cNvPr id="137" name="文本框 136">
            <a:extLst>
              <a:ext uri="{FF2B5EF4-FFF2-40B4-BE49-F238E27FC236}">
                <a16:creationId xmlns:a16="http://schemas.microsoft.com/office/drawing/2014/main" id="{B0126770-18F1-49DC-B5D2-FC67A1AF1AED}"/>
              </a:ext>
            </a:extLst>
          </p:cNvPr>
          <p:cNvSpPr txBox="1"/>
          <p:nvPr/>
        </p:nvSpPr>
        <p:spPr>
          <a:xfrm>
            <a:off x="8675670" y="4076812"/>
            <a:ext cx="36327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Arial Narrow" panose="020B0606020202030204" pitchFamily="34" charset="0"/>
                <a:ea typeface="新宋体" panose="02010609030101010101" pitchFamily="49" charset="-122"/>
              </a:rPr>
              <a:t>能量损耗</a:t>
            </a:r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：</a:t>
            </a:r>
            <a:endParaRPr lang="en-US" altLang="zh-CN" dirty="0">
              <a:latin typeface="Arial Narrow" panose="020B0606020202030204" pitchFamily="34" charset="0"/>
              <a:ea typeface="新宋体" panose="02010609030101010101" pitchFamily="49" charset="-122"/>
            </a:endParaRPr>
          </a:p>
          <a:p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能量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@</a:t>
            </a:r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激光出口：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781±3 </a:t>
            </a:r>
            <a:r>
              <a:rPr lang="en-US" altLang="zh-CN" dirty="0" err="1">
                <a:latin typeface="Arial Narrow" panose="020B0606020202030204" pitchFamily="34" charset="0"/>
                <a:ea typeface="新宋体" panose="02010609030101010101" pitchFamily="49" charset="-122"/>
              </a:rPr>
              <a:t>mJ</a:t>
            </a:r>
            <a:endParaRPr lang="en-US" altLang="zh-CN" dirty="0">
              <a:latin typeface="Arial Narrow" panose="020B0606020202030204" pitchFamily="34" charset="0"/>
              <a:ea typeface="新宋体" panose="02010609030101010101" pitchFamily="49" charset="-122"/>
            </a:endParaRPr>
          </a:p>
          <a:p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能量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@after-expander: 591±3 </a:t>
            </a:r>
            <a:r>
              <a:rPr lang="en-US" altLang="zh-CN" dirty="0" err="1">
                <a:latin typeface="Arial Narrow" panose="020B0606020202030204" pitchFamily="34" charset="0"/>
                <a:ea typeface="新宋体" panose="02010609030101010101" pitchFamily="49" charset="-122"/>
              </a:rPr>
              <a:t>mJ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  </a:t>
            </a:r>
          </a:p>
          <a:p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beam size: 10 mm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能量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@~60m: 519±3.3 </a:t>
            </a:r>
            <a:r>
              <a:rPr lang="en-US" altLang="zh-CN" b="1" dirty="0" err="1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mJ</a:t>
            </a:r>
            <a:endParaRPr lang="en-US" altLang="zh-CN" b="1" dirty="0">
              <a:solidFill>
                <a:srgbClr val="FF0000"/>
              </a:solidFill>
              <a:latin typeface="Arial Narrow" panose="020B0606020202030204" pitchFamily="34" charset="0"/>
              <a:ea typeface="新宋体" panose="0201060903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传输效率：</a:t>
            </a:r>
            <a:r>
              <a:rPr lang="en-US" altLang="zh-CN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87.8%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最小焦斑直径：</a:t>
            </a:r>
            <a:r>
              <a:rPr lang="en-US" altLang="zh-CN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44 </a:t>
            </a:r>
            <a:r>
              <a:rPr lang="el-GR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μ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m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±3mm</a:t>
            </a:r>
            <a:r>
              <a:rPr lang="zh-CN" altLang="en-US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束斑直径：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72.4 ~ 195.25 </a:t>
            </a:r>
            <a:r>
              <a:rPr lang="el-GR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μ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m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  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指向稳定性：</a:t>
            </a:r>
            <a:r>
              <a:rPr lang="en-US" altLang="zh-CN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±15 um</a:t>
            </a:r>
          </a:p>
        </p:txBody>
      </p:sp>
    </p:spTree>
    <p:extLst>
      <p:ext uri="{BB962C8B-B14F-4D97-AF65-F5344CB8AC3E}">
        <p14:creationId xmlns:p14="http://schemas.microsoft.com/office/powerpoint/2010/main" val="168701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4398"/>
            <a:ext cx="12192000" cy="12382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6000">
                <a:srgbClr val="00B050"/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2" name="Picture 8" descr="大学校徽系列:兰州大学标志矢量图- 设计之家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9252" r="9616" b="28931"/>
          <a:stretch>
            <a:fillRect/>
          </a:stretch>
        </p:blipFill>
        <p:spPr bwMode="auto">
          <a:xfrm>
            <a:off x="0" y="0"/>
            <a:ext cx="2503648" cy="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1111" y="11430"/>
            <a:ext cx="1676400" cy="90326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4C2A85FA-3389-40A2-90D8-6E24AAC4A9F7}"/>
              </a:ext>
            </a:extLst>
          </p:cNvPr>
          <p:cNvSpPr/>
          <p:nvPr/>
        </p:nvSpPr>
        <p:spPr>
          <a:xfrm>
            <a:off x="3707643" y="335970"/>
            <a:ext cx="4772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2024.09.02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探测位置传输实验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05FA76A-8254-4DC1-AB66-AA9D2FCCF9C9}"/>
              </a:ext>
            </a:extLst>
          </p:cNvPr>
          <p:cNvGrpSpPr>
            <a:grpSpLocks noChangeAspect="1"/>
          </p:cNvGrpSpPr>
          <p:nvPr/>
        </p:nvGrpSpPr>
        <p:grpSpPr>
          <a:xfrm>
            <a:off x="135967" y="3878687"/>
            <a:ext cx="6536807" cy="2895334"/>
            <a:chOff x="2030079" y="3771824"/>
            <a:chExt cx="6536807" cy="2895334"/>
          </a:xfrm>
        </p:grpSpPr>
        <p:pic>
          <p:nvPicPr>
            <p:cNvPr id="3" name="Picture 2" descr="X-axis M2 result"/>
            <p:cNvPicPr>
              <a:picLocks noChangeAspect="1"/>
            </p:cNvPicPr>
            <p:nvPr/>
          </p:nvPicPr>
          <p:blipFill>
            <a:blip r:embed="rId4"/>
            <a:srcRect l="8914" t="9861" r="12315" b="5157"/>
            <a:stretch>
              <a:fillRect/>
            </a:stretch>
          </p:blipFill>
          <p:spPr>
            <a:xfrm>
              <a:off x="2030079" y="3801536"/>
              <a:ext cx="3217685" cy="2656800"/>
            </a:xfrm>
            <a:prstGeom prst="rect">
              <a:avLst/>
            </a:prstGeom>
          </p:spPr>
        </p:pic>
        <p:pic>
          <p:nvPicPr>
            <p:cNvPr id="21" name="Picture 1" descr="Y-axis result">
              <a:extLst>
                <a:ext uri="{FF2B5EF4-FFF2-40B4-BE49-F238E27FC236}">
                  <a16:creationId xmlns:a16="http://schemas.microsoft.com/office/drawing/2014/main" id="{DAE93681-AD1D-4535-B36D-4194F276F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340" t="10278" r="12464" b="3889"/>
            <a:stretch>
              <a:fillRect/>
            </a:stretch>
          </p:blipFill>
          <p:spPr>
            <a:xfrm>
              <a:off x="5278450" y="3771824"/>
              <a:ext cx="3288436" cy="2727468"/>
            </a:xfrm>
            <a:prstGeom prst="rect">
              <a:avLst/>
            </a:prstGeom>
          </p:spPr>
        </p:pic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8624EA8F-179D-4046-9290-9E2D1FB36435}"/>
                </a:ext>
              </a:extLst>
            </p:cNvPr>
            <p:cNvSpPr txBox="1"/>
            <p:nvPr/>
          </p:nvSpPr>
          <p:spPr>
            <a:xfrm>
              <a:off x="6077060" y="6390110"/>
              <a:ext cx="2228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轴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M2</a:t>
              </a:r>
              <a:r>
                <a: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拟合结果</a:t>
              </a:r>
            </a:p>
          </p:txBody>
        </p:sp>
        <p:sp>
          <p:nvSpPr>
            <p:cNvPr id="35" name="Text Box 24">
              <a:extLst>
                <a:ext uri="{FF2B5EF4-FFF2-40B4-BE49-F238E27FC236}">
                  <a16:creationId xmlns:a16="http://schemas.microsoft.com/office/drawing/2014/main" id="{C654D41E-ED56-4814-8CA6-E3E4A531FD8C}"/>
                </a:ext>
              </a:extLst>
            </p:cNvPr>
            <p:cNvSpPr txBox="1"/>
            <p:nvPr/>
          </p:nvSpPr>
          <p:spPr>
            <a:xfrm>
              <a:off x="2705506" y="6390159"/>
              <a:ext cx="2228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轴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M2</a:t>
              </a:r>
              <a:r>
                <a: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拟合结果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3DE7E67-4DBC-4583-8C35-A62CB2F6C63D}"/>
              </a:ext>
            </a:extLst>
          </p:cNvPr>
          <p:cNvGrpSpPr>
            <a:grpSpLocks noChangeAspect="1"/>
          </p:cNvGrpSpPr>
          <p:nvPr/>
        </p:nvGrpSpPr>
        <p:grpSpPr>
          <a:xfrm>
            <a:off x="7268632" y="1115132"/>
            <a:ext cx="4824594" cy="2679718"/>
            <a:chOff x="7097" y="4132864"/>
            <a:chExt cx="4903619" cy="2723611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6180F83-8729-46B8-910F-F57DA9E7C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7" y="4132864"/>
              <a:ext cx="3559176" cy="2723611"/>
            </a:xfrm>
            <a:prstGeom prst="rect">
              <a:avLst/>
            </a:prstGeom>
          </p:spPr>
        </p:pic>
        <p:pic>
          <p:nvPicPr>
            <p:cNvPr id="38" name="Picture 4" descr="Statistical distribution of X-axis spot">
              <a:extLst>
                <a:ext uri="{FF2B5EF4-FFF2-40B4-BE49-F238E27FC236}">
                  <a16:creationId xmlns:a16="http://schemas.microsoft.com/office/drawing/2014/main" id="{3FB4B9E7-C487-4171-A05B-09DB37B71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9452" t="9352" r="13390" b="5925"/>
            <a:stretch>
              <a:fillRect/>
            </a:stretch>
          </p:blipFill>
          <p:spPr>
            <a:xfrm>
              <a:off x="3399062" y="4371557"/>
              <a:ext cx="1478289" cy="1242287"/>
            </a:xfrm>
            <a:prstGeom prst="rect">
              <a:avLst/>
            </a:prstGeom>
          </p:spPr>
        </p:pic>
        <p:pic>
          <p:nvPicPr>
            <p:cNvPr id="39" name="Picture 10" descr="Statistical distribution of Y-axis spot">
              <a:extLst>
                <a:ext uri="{FF2B5EF4-FFF2-40B4-BE49-F238E27FC236}">
                  <a16:creationId xmlns:a16="http://schemas.microsoft.com/office/drawing/2014/main" id="{AF715A68-259A-4048-AE6B-04BB32BF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9141" t="9167" r="11252" b="4741"/>
            <a:stretch>
              <a:fillRect/>
            </a:stretch>
          </p:blipFill>
          <p:spPr>
            <a:xfrm>
              <a:off x="3369649" y="5567359"/>
              <a:ext cx="1541067" cy="1275753"/>
            </a:xfrm>
            <a:prstGeom prst="rect">
              <a:avLst/>
            </a:prstGeom>
          </p:spPr>
        </p:pic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90BBB18-3AAE-4DBA-BE6C-C08156812ED0}"/>
              </a:ext>
            </a:extLst>
          </p:cNvPr>
          <p:cNvGrpSpPr>
            <a:grpSpLocks noChangeAspect="1"/>
          </p:cNvGrpSpPr>
          <p:nvPr/>
        </p:nvGrpSpPr>
        <p:grpSpPr>
          <a:xfrm>
            <a:off x="-3447" y="1409727"/>
            <a:ext cx="7403518" cy="2135740"/>
            <a:chOff x="173580" y="1353382"/>
            <a:chExt cx="7492146" cy="2161307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91FCEEAE-88BE-4924-8A78-243954695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3580" y="1353382"/>
              <a:ext cx="7492146" cy="2161307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49535D7-22BC-4575-BFE3-23BEF52DB0A1}"/>
                </a:ext>
              </a:extLst>
            </p:cNvPr>
            <p:cNvSpPr txBox="1"/>
            <p:nvPr/>
          </p:nvSpPr>
          <p:spPr>
            <a:xfrm>
              <a:off x="6906743" y="2265641"/>
              <a:ext cx="662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探测腔</a:t>
              </a: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15F4BD7A-0BC8-4BE2-8CE5-7475C6976C05}"/>
                </a:ext>
              </a:extLst>
            </p:cNvPr>
            <p:cNvSpPr/>
            <p:nvPr/>
          </p:nvSpPr>
          <p:spPr>
            <a:xfrm>
              <a:off x="6906743" y="2860645"/>
              <a:ext cx="45719" cy="916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CC2A93B-C5F1-4F28-A8A1-34CBB0F807FB}"/>
                </a:ext>
              </a:extLst>
            </p:cNvPr>
            <p:cNvSpPr txBox="1"/>
            <p:nvPr/>
          </p:nvSpPr>
          <p:spPr>
            <a:xfrm>
              <a:off x="6555911" y="2921083"/>
              <a:ext cx="7931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测量位置</a:t>
              </a: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36FDC7D4-A2F0-4B17-80C6-314B07C27DF6}"/>
              </a:ext>
            </a:extLst>
          </p:cNvPr>
          <p:cNvSpPr txBox="1"/>
          <p:nvPr/>
        </p:nvSpPr>
        <p:spPr>
          <a:xfrm>
            <a:off x="6919979" y="4121401"/>
            <a:ext cx="50289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Arial Narrow" panose="020B0606020202030204" pitchFamily="34" charset="0"/>
                <a:ea typeface="新宋体" panose="02010609030101010101" pitchFamily="49" charset="-122"/>
              </a:rPr>
              <a:t>能量损耗</a:t>
            </a:r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：</a:t>
            </a:r>
            <a:endParaRPr lang="en-US" altLang="zh-CN" dirty="0">
              <a:latin typeface="Arial Narrow" panose="020B0606020202030204" pitchFamily="34" charset="0"/>
              <a:ea typeface="新宋体" panose="02010609030101010101" pitchFamily="49" charset="-122"/>
            </a:endParaRPr>
          </a:p>
          <a:p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能量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@</a:t>
            </a:r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激光出口：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781±3 mJ          beam size: 10 mm</a:t>
            </a:r>
          </a:p>
          <a:p>
            <a:r>
              <a:rPr lang="zh-CN" altLang="en-US" dirty="0">
                <a:latin typeface="Arial Narrow" panose="020B0606020202030204" pitchFamily="34" charset="0"/>
                <a:ea typeface="新宋体" panose="02010609030101010101" pitchFamily="49" charset="-122"/>
              </a:rPr>
              <a:t>能量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@after-expander: 591±3 mJ  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能量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@~100m: 495±3.39 </a:t>
            </a:r>
            <a:r>
              <a:rPr lang="en-US" altLang="zh-CN" b="1" dirty="0" err="1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mJ</a:t>
            </a:r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   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传输效率：</a:t>
            </a:r>
            <a:r>
              <a:rPr lang="en-US" altLang="zh-CN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83.8%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最小焦斑直径：</a:t>
            </a:r>
            <a:r>
              <a:rPr lang="en-US" altLang="zh-CN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35.75 </a:t>
            </a:r>
            <a:r>
              <a:rPr lang="el-GR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μ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m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±3mm</a:t>
            </a:r>
            <a:r>
              <a:rPr lang="zh-CN" altLang="en-US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范围束斑直径变化：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98 ~ 112.75 </a:t>
            </a:r>
            <a:r>
              <a:rPr lang="el-GR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μ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m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指向稳定性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σ</a:t>
            </a:r>
            <a:r>
              <a:rPr lang="zh-CN" altLang="en-US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  <a:ea typeface="新宋体" panose="02010609030101010101" pitchFamily="49" charset="-122"/>
              </a:rPr>
              <a:t>1.9um</a:t>
            </a:r>
            <a:endParaRPr lang="zh-CN" altLang="en-US" b="1" dirty="0">
              <a:solidFill>
                <a:srgbClr val="FF0000"/>
              </a:solidFill>
              <a:latin typeface="Arial Narrow" panose="020B0606020202030204" pitchFamily="34" charset="0"/>
              <a:ea typeface="新宋体" panose="02010609030101010101" pitchFamily="49" charset="-122"/>
            </a:endParaRPr>
          </a:p>
          <a:p>
            <a:r>
              <a:rPr lang="en-US" altLang="zh-CN" dirty="0">
                <a:latin typeface="Arial Narrow" panose="020B0606020202030204" pitchFamily="34" charset="0"/>
                <a:ea typeface="新宋体" panose="02010609030101010101" pitchFamily="49" charset="-122"/>
              </a:rPr>
              <a:t>     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9DFFE49-D94C-49C4-AD67-C29578C1C50A}"/>
              </a:ext>
            </a:extLst>
          </p:cNvPr>
          <p:cNvSpPr txBox="1"/>
          <p:nvPr/>
        </p:nvSpPr>
        <p:spPr>
          <a:xfrm>
            <a:off x="8871213" y="3717868"/>
            <a:ext cx="1956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指向稳定性</a:t>
            </a:r>
            <a:r>
              <a:rPr lang="en-US" altLang="zh-CN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20min</a:t>
            </a:r>
            <a:r>
              <a:rPr lang="zh-CN" altLang="en-US" sz="14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监测</a:t>
            </a:r>
          </a:p>
        </p:txBody>
      </p:sp>
    </p:spTree>
    <p:extLst>
      <p:ext uri="{BB962C8B-B14F-4D97-AF65-F5344CB8AC3E}">
        <p14:creationId xmlns:p14="http://schemas.microsoft.com/office/powerpoint/2010/main" val="46836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4398"/>
            <a:ext cx="12192000" cy="12382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6000">
                <a:srgbClr val="00B050"/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2" name="Picture 8" descr="大学校徽系列:兰州大学标志矢量图- 设计之家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9252" r="9616" b="28931"/>
          <a:stretch>
            <a:fillRect/>
          </a:stretch>
        </p:blipFill>
        <p:spPr bwMode="auto">
          <a:xfrm>
            <a:off x="0" y="0"/>
            <a:ext cx="2503648" cy="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1111" y="11430"/>
            <a:ext cx="1676400" cy="9032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79774" y="393972"/>
            <a:ext cx="5032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2025.4.7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首次指向稳定性测试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85685DAD-836A-45CD-9CC7-3E32E337E456}"/>
              </a:ext>
            </a:extLst>
          </p:cNvPr>
          <p:cNvGrpSpPr>
            <a:grpSpLocks noChangeAspect="1"/>
          </p:cNvGrpSpPr>
          <p:nvPr/>
        </p:nvGrpSpPr>
        <p:grpSpPr>
          <a:xfrm>
            <a:off x="1118039" y="1074375"/>
            <a:ext cx="10015838" cy="2895154"/>
            <a:chOff x="1118039" y="1074375"/>
            <a:chExt cx="10015838" cy="2895154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142EB277-1DA4-4C36-82DF-E99A212DDE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18039" y="1074375"/>
              <a:ext cx="10015838" cy="2895154"/>
              <a:chOff x="1118039" y="1074375"/>
              <a:chExt cx="10015838" cy="2895154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69BE2F-5CB7-4308-A982-4D4530EF8BBE}"/>
                  </a:ext>
                </a:extLst>
              </p:cNvPr>
              <p:cNvSpPr txBox="1"/>
              <p:nvPr/>
            </p:nvSpPr>
            <p:spPr>
              <a:xfrm>
                <a:off x="5111817" y="3630975"/>
                <a:ext cx="19680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4.7 24h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监测</a:t>
                </a:r>
              </a:p>
            </p:txBody>
          </p:sp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54A05291-0CC9-42F8-8131-90935D0B3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346" y="1074375"/>
                <a:ext cx="3099499" cy="1551699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07DC8E55-3584-4426-BBAA-6228A3978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039" y="2609111"/>
                <a:ext cx="3099499" cy="1098064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126772C7-115E-409A-8E60-0BF20A5CC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9410" y="1074375"/>
                <a:ext cx="3147917" cy="1544261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914A6DF9-473A-44C3-A22F-3639EE8AA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9410" y="2609111"/>
                <a:ext cx="3147917" cy="1115217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2E1BB6F8-79B0-4D90-8068-4B91766FB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68892" y="1074375"/>
                <a:ext cx="1903245" cy="2604225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08216C6F-70DF-4A88-8F9C-7B82B4017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72973" y="1074376"/>
                <a:ext cx="1560904" cy="2604224"/>
              </a:xfrm>
              <a:prstGeom prst="rect">
                <a:avLst/>
              </a:prstGeom>
            </p:spPr>
          </p:pic>
        </p:grp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3D1E6A0-E15A-42EF-AE3F-015F1212EA31}"/>
                </a:ext>
              </a:extLst>
            </p:cNvPr>
            <p:cNvSpPr txBox="1"/>
            <p:nvPr/>
          </p:nvSpPr>
          <p:spPr>
            <a:xfrm>
              <a:off x="1453504" y="1126052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1.77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064FBAD5-F2E2-443F-B24B-60DF7091E644}"/>
                </a:ext>
              </a:extLst>
            </p:cNvPr>
            <p:cNvSpPr txBox="1"/>
            <p:nvPr/>
          </p:nvSpPr>
          <p:spPr>
            <a:xfrm>
              <a:off x="4662663" y="1097389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1.54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4E8EBF2-AE3A-468A-AB0E-1B338D830122}"/>
              </a:ext>
            </a:extLst>
          </p:cNvPr>
          <p:cNvGrpSpPr>
            <a:grpSpLocks noChangeAspect="1"/>
          </p:cNvGrpSpPr>
          <p:nvPr/>
        </p:nvGrpSpPr>
        <p:grpSpPr>
          <a:xfrm>
            <a:off x="1118038" y="3965625"/>
            <a:ext cx="10019915" cy="2892375"/>
            <a:chOff x="1118038" y="3965625"/>
            <a:chExt cx="10019915" cy="2892375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40D24B19-25CF-4E0D-BD9F-20044DB621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18038" y="3965625"/>
              <a:ext cx="10019915" cy="2892375"/>
              <a:chOff x="1118038" y="3965625"/>
              <a:chExt cx="10019915" cy="2892375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050E10E3-5673-43B5-ABC0-7F9DDBBAE5D3}"/>
                  </a:ext>
                </a:extLst>
              </p:cNvPr>
              <p:cNvGrpSpPr/>
              <p:nvPr/>
            </p:nvGrpSpPr>
            <p:grpSpPr>
              <a:xfrm>
                <a:off x="1118038" y="3965625"/>
                <a:ext cx="10019915" cy="2892375"/>
                <a:chOff x="1118038" y="3965625"/>
                <a:chExt cx="10019915" cy="2892375"/>
              </a:xfrm>
            </p:grpSpPr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FEB99F9-FC0E-4F3E-8769-0BD2D1808F06}"/>
                    </a:ext>
                  </a:extLst>
                </p:cNvPr>
                <p:cNvSpPr txBox="1"/>
                <p:nvPr/>
              </p:nvSpPr>
              <p:spPr>
                <a:xfrm>
                  <a:off x="5111817" y="6519446"/>
                  <a:ext cx="19680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latin typeface="Times New Roman" panose="02020603050405020304" pitchFamily="18" charset="0"/>
                      <a:ea typeface="仿宋" panose="02010609060101010101" pitchFamily="49" charset="-122"/>
                      <a:cs typeface="Times New Roman" panose="02020603050405020304" pitchFamily="18" charset="0"/>
                    </a:rPr>
                    <a:t>4.9 1h</a:t>
                  </a:r>
                  <a:r>
                    <a:rPr lang="zh-CN" altLang="en-US" sz="1600" dirty="0">
                      <a:latin typeface="Times New Roman" panose="02020603050405020304" pitchFamily="18" charset="0"/>
                      <a:ea typeface="仿宋" panose="02010609060101010101" pitchFamily="49" charset="-122"/>
                      <a:cs typeface="Times New Roman" panose="02020603050405020304" pitchFamily="18" charset="0"/>
                    </a:rPr>
                    <a:t>监测</a:t>
                  </a:r>
                  <a:r>
                    <a:rPr lang="en-US" altLang="zh-CN" sz="1600" dirty="0">
                      <a:latin typeface="Times New Roman" panose="02020603050405020304" pitchFamily="18" charset="0"/>
                      <a:ea typeface="仿宋" panose="02010609060101010101" pitchFamily="49" charset="-122"/>
                      <a:cs typeface="Times New Roman" panose="02020603050405020304" pitchFamily="18" charset="0"/>
                    </a:rPr>
                    <a:t>(a.m.)</a:t>
                  </a:r>
                  <a:endParaRPr lang="zh-CN" altLang="en-US" sz="16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50" name="图片 49">
                  <a:extLst>
                    <a:ext uri="{FF2B5EF4-FFF2-40B4-BE49-F238E27FC236}">
                      <a16:creationId xmlns:a16="http://schemas.microsoft.com/office/drawing/2014/main" id="{B0D8AC4F-17A8-458A-828D-A114ABBAC3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18039" y="3973875"/>
                  <a:ext cx="3099499" cy="1549750"/>
                </a:xfrm>
                <a:prstGeom prst="rect">
                  <a:avLst/>
                </a:prstGeom>
              </p:spPr>
            </p:pic>
            <p:pic>
              <p:nvPicPr>
                <p:cNvPr id="51" name="图片 50">
                  <a:extLst>
                    <a:ext uri="{FF2B5EF4-FFF2-40B4-BE49-F238E27FC236}">
                      <a16:creationId xmlns:a16="http://schemas.microsoft.com/office/drawing/2014/main" id="{701A311B-0310-447F-8A2D-1DF0F8E6A0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8038" y="5486693"/>
                  <a:ext cx="3099500" cy="1098064"/>
                </a:xfrm>
                <a:prstGeom prst="rect">
                  <a:avLst/>
                </a:prstGeom>
              </p:spPr>
            </p:pic>
            <p:pic>
              <p:nvPicPr>
                <p:cNvPr id="52" name="图片 51">
                  <a:extLst>
                    <a:ext uri="{FF2B5EF4-FFF2-40B4-BE49-F238E27FC236}">
                      <a16:creationId xmlns:a16="http://schemas.microsoft.com/office/drawing/2014/main" id="{98ABE74A-5139-4FF1-A0BD-2CA1CB4553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15450" y="3973875"/>
                  <a:ext cx="3151877" cy="1544261"/>
                </a:xfrm>
                <a:prstGeom prst="rect">
                  <a:avLst/>
                </a:prstGeom>
              </p:spPr>
            </p:pic>
            <p:pic>
              <p:nvPicPr>
                <p:cNvPr id="53" name="图片 52">
                  <a:extLst>
                    <a:ext uri="{FF2B5EF4-FFF2-40B4-BE49-F238E27FC236}">
                      <a16:creationId xmlns:a16="http://schemas.microsoft.com/office/drawing/2014/main" id="{FDA2FB7F-B80B-4BC7-8470-A6ECF800B8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15450" y="5486693"/>
                  <a:ext cx="3151877" cy="1116620"/>
                </a:xfrm>
                <a:prstGeom prst="rect">
                  <a:avLst/>
                </a:prstGeom>
              </p:spPr>
            </p:pic>
            <p:pic>
              <p:nvPicPr>
                <p:cNvPr id="54" name="图片 53">
                  <a:extLst>
                    <a:ext uri="{FF2B5EF4-FFF2-40B4-BE49-F238E27FC236}">
                      <a16:creationId xmlns:a16="http://schemas.microsoft.com/office/drawing/2014/main" id="{DC33A793-E0ED-4DB3-B30A-945E93E142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74598" y="3969529"/>
                  <a:ext cx="1897539" cy="2596418"/>
                </a:xfrm>
                <a:prstGeom prst="rect">
                  <a:avLst/>
                </a:prstGeom>
              </p:spPr>
            </p:pic>
            <p:pic>
              <p:nvPicPr>
                <p:cNvPr id="55" name="图片 54">
                  <a:extLst>
                    <a:ext uri="{FF2B5EF4-FFF2-40B4-BE49-F238E27FC236}">
                      <a16:creationId xmlns:a16="http://schemas.microsoft.com/office/drawing/2014/main" id="{69C4B0EB-102F-4EEB-854A-D5A2B9E46A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72973" y="3965625"/>
                  <a:ext cx="1564980" cy="2604225"/>
                </a:xfrm>
                <a:prstGeom prst="rect">
                  <a:avLst/>
                </a:prstGeom>
              </p:spPr>
            </p:pic>
          </p:grp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DE6AB492-841B-4227-8F79-8540AA05D555}"/>
                  </a:ext>
                </a:extLst>
              </p:cNvPr>
              <p:cNvSpPr/>
              <p:nvPr/>
            </p:nvSpPr>
            <p:spPr>
              <a:xfrm>
                <a:off x="1743075" y="607749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A5ED35DB-779F-4CC5-95CC-72BAAEBB2571}"/>
                  </a:ext>
                </a:extLst>
              </p:cNvPr>
              <p:cNvSpPr txBox="1"/>
              <p:nvPr/>
            </p:nvSpPr>
            <p:spPr>
              <a:xfrm>
                <a:off x="1375409" y="5883820"/>
                <a:ext cx="7810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0.00204</a:t>
                </a:r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1A793F25-C11E-4AE3-AB98-33F058B8241C}"/>
                  </a:ext>
                </a:extLst>
              </p:cNvPr>
              <p:cNvSpPr txBox="1"/>
              <p:nvPr/>
            </p:nvSpPr>
            <p:spPr>
              <a:xfrm>
                <a:off x="4563506" y="5890176"/>
                <a:ext cx="7810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0.00204</a:t>
                </a:r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EC001033-47D1-4002-8F5E-0FA2FF1D7762}"/>
                  </a:ext>
                </a:extLst>
              </p:cNvPr>
              <p:cNvSpPr/>
              <p:nvPr/>
            </p:nvSpPr>
            <p:spPr>
              <a:xfrm>
                <a:off x="4954031" y="6123211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1FFA2E58-817F-45EB-B998-B4CC8B6D9B5E}"/>
                </a:ext>
              </a:extLst>
            </p:cNvPr>
            <p:cNvSpPr txBox="1"/>
            <p:nvPr/>
          </p:nvSpPr>
          <p:spPr>
            <a:xfrm>
              <a:off x="1458113" y="4020395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1.49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3500C75C-A3C8-4240-93F9-2001A8662574}"/>
                </a:ext>
              </a:extLst>
            </p:cNvPr>
            <p:cNvSpPr txBox="1"/>
            <p:nvPr/>
          </p:nvSpPr>
          <p:spPr>
            <a:xfrm>
              <a:off x="4664631" y="3989917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1.40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32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4398"/>
            <a:ext cx="12192000" cy="12382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6000">
                <a:srgbClr val="00B050"/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2" name="Picture 8" descr="大学校徽系列:兰州大学标志矢量图- 设计之家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9252" r="9616" b="28931"/>
          <a:stretch>
            <a:fillRect/>
          </a:stretch>
        </p:blipFill>
        <p:spPr bwMode="auto">
          <a:xfrm>
            <a:off x="0" y="0"/>
            <a:ext cx="2503648" cy="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1111" y="11430"/>
            <a:ext cx="1676400" cy="90326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911A641-7D2E-4288-AC63-16833981500E}"/>
              </a:ext>
            </a:extLst>
          </p:cNvPr>
          <p:cNvGrpSpPr>
            <a:grpSpLocks noChangeAspect="1"/>
          </p:cNvGrpSpPr>
          <p:nvPr/>
        </p:nvGrpSpPr>
        <p:grpSpPr>
          <a:xfrm>
            <a:off x="1118038" y="1074131"/>
            <a:ext cx="9988258" cy="2895398"/>
            <a:chOff x="1118038" y="1074131"/>
            <a:chExt cx="9988258" cy="2895398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7010978-B4F0-4E12-82FB-1B0D3D8874C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18038" y="1074131"/>
              <a:ext cx="9988258" cy="2895398"/>
              <a:chOff x="1118038" y="1074131"/>
              <a:chExt cx="9988258" cy="2895398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69BE2F-5CB7-4308-A982-4D4530EF8BBE}"/>
                  </a:ext>
                </a:extLst>
              </p:cNvPr>
              <p:cNvSpPr txBox="1"/>
              <p:nvPr/>
            </p:nvSpPr>
            <p:spPr>
              <a:xfrm>
                <a:off x="5111817" y="3630975"/>
                <a:ext cx="19680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4.9 1h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监测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(p.m.)</a:t>
                </a:r>
                <a:endParaRPr lang="zh-CN" altLang="en-US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3BD4593F-69A2-4D89-A8CD-824F7EDA2D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038" y="1076009"/>
                <a:ext cx="3099499" cy="1549750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27FCA26B-BDF7-4FF5-8601-700C2591E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038" y="2618636"/>
                <a:ext cx="3099499" cy="1098064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23987B73-F1BF-4DBA-AC28-122D47733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5450" y="1080664"/>
                <a:ext cx="3153579" cy="1545095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769F5074-38B9-4491-A9E9-DD3CAD5AF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5449" y="2619667"/>
                <a:ext cx="3151877" cy="1116620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5BBE1D87-AF5A-47C0-8342-E2434D524A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74598" y="1074131"/>
                <a:ext cx="1897539" cy="2600482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E051AB49-2245-4890-BDBD-035FCD3A0A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79408" y="1074131"/>
                <a:ext cx="1526888" cy="2600481"/>
              </a:xfrm>
              <a:prstGeom prst="rect">
                <a:avLst/>
              </a:prstGeom>
            </p:spPr>
          </p:pic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1122FC24-03A4-4D0E-A2D9-2A57F1515857}"/>
                  </a:ext>
                </a:extLst>
              </p:cNvPr>
              <p:cNvSpPr/>
              <p:nvPr/>
            </p:nvSpPr>
            <p:spPr>
              <a:xfrm>
                <a:off x="1933575" y="315511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CA4F7C8D-ACB0-429E-B7ED-54950E5400F5}"/>
                  </a:ext>
                </a:extLst>
              </p:cNvPr>
              <p:cNvSpPr/>
              <p:nvPr/>
            </p:nvSpPr>
            <p:spPr>
              <a:xfrm>
                <a:off x="5149917" y="3170798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9EAFFEA-249E-46D3-B437-D6BD35F02CE9}"/>
                  </a:ext>
                </a:extLst>
              </p:cNvPr>
              <p:cNvSpPr txBox="1"/>
              <p:nvPr/>
            </p:nvSpPr>
            <p:spPr>
              <a:xfrm>
                <a:off x="1622506" y="2963304"/>
                <a:ext cx="6762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0.00312</a:t>
                </a:r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60134111-BD8B-4485-B192-72C6C02FFB5F}"/>
                  </a:ext>
                </a:extLst>
              </p:cNvPr>
              <p:cNvSpPr txBox="1"/>
              <p:nvPr/>
            </p:nvSpPr>
            <p:spPr>
              <a:xfrm>
                <a:off x="4834638" y="2983868"/>
                <a:ext cx="6762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0.00312</a:t>
                </a:r>
                <a:endParaRPr lang="zh-CN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273183BE-4E0D-4E41-AEFA-B6626199BE9F}"/>
                </a:ext>
              </a:extLst>
            </p:cNvPr>
            <p:cNvSpPr txBox="1"/>
            <p:nvPr/>
          </p:nvSpPr>
          <p:spPr>
            <a:xfrm>
              <a:off x="4662663" y="1097389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1.875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467C41A3-307D-4A18-9741-F700B8D85C84}"/>
                </a:ext>
              </a:extLst>
            </p:cNvPr>
            <p:cNvSpPr txBox="1"/>
            <p:nvPr/>
          </p:nvSpPr>
          <p:spPr>
            <a:xfrm>
              <a:off x="1453504" y="1126052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1.88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3BB3CA9-FD59-42A7-9CCF-223AE4EADD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5271" y="3942198"/>
            <a:ext cx="10044426" cy="2915802"/>
            <a:chOff x="1095271" y="3942198"/>
            <a:chExt cx="10044426" cy="291580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FEB99F9-FC0E-4F3E-8769-0BD2D1808F06}"/>
                </a:ext>
              </a:extLst>
            </p:cNvPr>
            <p:cNvSpPr txBox="1"/>
            <p:nvPr/>
          </p:nvSpPr>
          <p:spPr>
            <a:xfrm>
              <a:off x="5111817" y="6519446"/>
              <a:ext cx="19680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4.10 1h</a:t>
              </a:r>
              <a:r>
                <a:rPr lang="zh-CN" altLang="en-US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监测</a:t>
              </a:r>
              <a:r>
                <a:rPr lang="en-US" altLang="zh-CN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(a.m.)</a:t>
              </a:r>
              <a:endPara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BE652A3-603C-4796-9616-17D39E5F7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8039" y="3942198"/>
              <a:ext cx="3096576" cy="154828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1F9FB75-6FDE-4769-A8D1-1C3AF8557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95271" y="5478628"/>
              <a:ext cx="3096576" cy="109702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BE8DAA9-5383-40C4-8DE6-575F2880C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25673" y="3970300"/>
              <a:ext cx="3141653" cy="153925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D3CC568-34C9-4599-B31D-9EE68AB2C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21887" y="5493116"/>
              <a:ext cx="3141653" cy="111299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CE8ABBC-1B3D-4BA2-AEA3-1B2DD9467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69469" y="3942198"/>
              <a:ext cx="1897539" cy="259235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8B1E3CF-4FFD-4212-A5CD-BD74080D9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79408" y="3942198"/>
              <a:ext cx="1560289" cy="2592355"/>
            </a:xfrm>
            <a:prstGeom prst="rect">
              <a:avLst/>
            </a:prstGeom>
          </p:spPr>
        </p:pic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22EC4EC1-5A59-40A4-B2F8-8AA52D552E2A}"/>
                </a:ext>
              </a:extLst>
            </p:cNvPr>
            <p:cNvSpPr txBox="1"/>
            <p:nvPr/>
          </p:nvSpPr>
          <p:spPr>
            <a:xfrm>
              <a:off x="1458113" y="3991820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2.16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B807F309-D666-40D5-960A-781544091FE8}"/>
                </a:ext>
              </a:extLst>
            </p:cNvPr>
            <p:cNvSpPr txBox="1"/>
            <p:nvPr/>
          </p:nvSpPr>
          <p:spPr>
            <a:xfrm>
              <a:off x="4664631" y="3989917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1.52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4F7E116E-9866-43F0-A821-606660855868}"/>
                </a:ext>
              </a:extLst>
            </p:cNvPr>
            <p:cNvSpPr txBox="1"/>
            <p:nvPr/>
          </p:nvSpPr>
          <p:spPr>
            <a:xfrm>
              <a:off x="1967284" y="5535770"/>
              <a:ext cx="6762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0.00412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99E950ED-F118-4612-8B46-0A0B7FCE6469}"/>
                </a:ext>
              </a:extLst>
            </p:cNvPr>
            <p:cNvSpPr txBox="1"/>
            <p:nvPr/>
          </p:nvSpPr>
          <p:spPr>
            <a:xfrm>
              <a:off x="5222106" y="5547971"/>
              <a:ext cx="6762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0.00412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901116C2-A254-4487-BE16-9A83482695C0}"/>
              </a:ext>
            </a:extLst>
          </p:cNvPr>
          <p:cNvSpPr txBox="1"/>
          <p:nvPr/>
        </p:nvSpPr>
        <p:spPr>
          <a:xfrm>
            <a:off x="3579774" y="393972"/>
            <a:ext cx="5032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2025.4.7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首次指向稳定性测试</a:t>
            </a:r>
          </a:p>
        </p:txBody>
      </p:sp>
    </p:spTree>
    <p:extLst>
      <p:ext uri="{BB962C8B-B14F-4D97-AF65-F5344CB8AC3E}">
        <p14:creationId xmlns:p14="http://schemas.microsoft.com/office/powerpoint/2010/main" val="422154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4398"/>
            <a:ext cx="12192000" cy="123827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46000">
                <a:srgbClr val="00B050"/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2" name="Picture 8" descr="大学校徽系列:兰州大学标志矢量图- 设计之家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9252" r="9616" b="28931"/>
          <a:stretch>
            <a:fillRect/>
          </a:stretch>
        </p:blipFill>
        <p:spPr bwMode="auto">
          <a:xfrm>
            <a:off x="0" y="0"/>
            <a:ext cx="2503648" cy="9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1111" y="11430"/>
            <a:ext cx="1676400" cy="903266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8EC2113E-CDF5-4A56-9DEE-ABEFF5244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331" y="5202911"/>
            <a:ext cx="3269880" cy="1477734"/>
          </a:xfrm>
          <a:prstGeom prst="rect">
            <a:avLst/>
          </a:prstGeom>
        </p:spPr>
      </p:pic>
      <p:grpSp>
        <p:nvGrpSpPr>
          <p:cNvPr id="69" name="组合 68">
            <a:extLst>
              <a:ext uri="{FF2B5EF4-FFF2-40B4-BE49-F238E27FC236}">
                <a16:creationId xmlns:a16="http://schemas.microsoft.com/office/drawing/2014/main" id="{BFB8317B-A090-43E3-AA60-03CA7DA30428}"/>
              </a:ext>
            </a:extLst>
          </p:cNvPr>
          <p:cNvGrpSpPr>
            <a:grpSpLocks noChangeAspect="1"/>
          </p:cNvGrpSpPr>
          <p:nvPr/>
        </p:nvGrpSpPr>
        <p:grpSpPr>
          <a:xfrm>
            <a:off x="1095271" y="1038226"/>
            <a:ext cx="10046852" cy="2931303"/>
            <a:chOff x="1095271" y="1038226"/>
            <a:chExt cx="10046852" cy="2931303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B2730BF-BD8E-48D4-8815-EC58F1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5272" y="1038226"/>
              <a:ext cx="3096576" cy="1550236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02C9C56-E183-4501-9632-A79EA5996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5271" y="2629192"/>
              <a:ext cx="3096576" cy="109702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6323449-AA82-463A-B04C-C9E8C4455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1887" y="1073653"/>
              <a:ext cx="3141653" cy="1541188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88EFD2E-5873-4943-A084-732E804DD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1888" y="2619667"/>
              <a:ext cx="3141652" cy="111299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B7F0E9C8-0195-4E1B-8C64-7F7838C3B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60658" y="1073653"/>
              <a:ext cx="1915715" cy="2600481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79521BD-0AEC-4A31-97FE-89193E73F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81019" y="1073653"/>
              <a:ext cx="1561104" cy="2600481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D1C45EC-241C-475B-A9DD-602364A679F5}"/>
                </a:ext>
              </a:extLst>
            </p:cNvPr>
            <p:cNvSpPr txBox="1"/>
            <p:nvPr/>
          </p:nvSpPr>
          <p:spPr>
            <a:xfrm>
              <a:off x="1443979" y="1087952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2.43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0E03DE2-BF6C-430C-B3E8-73373733A5B3}"/>
                </a:ext>
              </a:extLst>
            </p:cNvPr>
            <p:cNvSpPr txBox="1"/>
            <p:nvPr/>
          </p:nvSpPr>
          <p:spPr>
            <a:xfrm>
              <a:off x="4662663" y="1097389"/>
              <a:ext cx="1114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σ</a:t>
              </a:r>
              <a:r>
                <a:rPr lang="en-US" altLang="zh-CN" sz="1200" baseline="-250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1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= 1.96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6932B74-CB45-4939-8B6A-2BB20F02AD4F}"/>
                </a:ext>
              </a:extLst>
            </p:cNvPr>
            <p:cNvSpPr/>
            <p:nvPr/>
          </p:nvSpPr>
          <p:spPr>
            <a:xfrm>
              <a:off x="1968806" y="305034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2E13F03-E546-4AA9-9806-8A54AAAABB9E}"/>
                </a:ext>
              </a:extLst>
            </p:cNvPr>
            <p:cNvSpPr txBox="1"/>
            <p:nvPr/>
          </p:nvSpPr>
          <p:spPr>
            <a:xfrm>
              <a:off x="1502081" y="2849840"/>
              <a:ext cx="9334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0.00363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1416197-8F82-4D94-B543-62AB9D155FBB}"/>
                </a:ext>
              </a:extLst>
            </p:cNvPr>
            <p:cNvSpPr txBox="1"/>
            <p:nvPr/>
          </p:nvSpPr>
          <p:spPr>
            <a:xfrm>
              <a:off x="1967284" y="2685999"/>
              <a:ext cx="6762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0.00426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BBB5FD3-99AB-437B-AEE1-0E61BD667DC2}"/>
                </a:ext>
              </a:extLst>
            </p:cNvPr>
            <p:cNvSpPr txBox="1"/>
            <p:nvPr/>
          </p:nvSpPr>
          <p:spPr>
            <a:xfrm>
              <a:off x="5216438" y="2685998"/>
              <a:ext cx="6762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0.00426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D6EA3E1A-48FA-4040-92CE-F6B62A3DA5E4}"/>
                </a:ext>
              </a:extLst>
            </p:cNvPr>
            <p:cNvSpPr/>
            <p:nvPr/>
          </p:nvSpPr>
          <p:spPr>
            <a:xfrm>
              <a:off x="5216438" y="3084020"/>
              <a:ext cx="45719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0195D8E-60FE-423F-AF79-3F9B95D008B2}"/>
                </a:ext>
              </a:extLst>
            </p:cNvPr>
            <p:cNvSpPr txBox="1"/>
            <p:nvPr/>
          </p:nvSpPr>
          <p:spPr>
            <a:xfrm>
              <a:off x="4772572" y="2878840"/>
              <a:ext cx="9334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0.00363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E495AFD9-86C1-4DA9-AED3-17016BE3950F}"/>
                </a:ext>
              </a:extLst>
            </p:cNvPr>
            <p:cNvSpPr txBox="1"/>
            <p:nvPr/>
          </p:nvSpPr>
          <p:spPr>
            <a:xfrm>
              <a:off x="5111817" y="3630975"/>
              <a:ext cx="19680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4.10 1h</a:t>
              </a:r>
              <a:r>
                <a:rPr lang="zh-CN" altLang="en-US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监测</a:t>
              </a:r>
              <a:r>
                <a:rPr lang="en-US" altLang="zh-CN" sz="16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(p.m.)</a:t>
              </a:r>
              <a:endPara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8BBFF59A-EC92-48F7-A6B9-723CDCB267CC}"/>
              </a:ext>
            </a:extLst>
          </p:cNvPr>
          <p:cNvGrpSpPr>
            <a:grpSpLocks noChangeAspect="1"/>
          </p:cNvGrpSpPr>
          <p:nvPr/>
        </p:nvGrpSpPr>
        <p:grpSpPr>
          <a:xfrm>
            <a:off x="1028005" y="3884546"/>
            <a:ext cx="6498206" cy="3006778"/>
            <a:chOff x="2409343" y="3884546"/>
            <a:chExt cx="6498206" cy="3006778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0C76EC1-7A80-4D5D-8685-ED0B965C3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343" y="3915212"/>
              <a:ext cx="3249105" cy="2784947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5E7A7929-E2D2-4370-9955-DE3B277E6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8448" y="3884546"/>
              <a:ext cx="3249101" cy="1321063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19C57C82-70D1-4BE1-B4F5-D9A3EFC47C01}"/>
                </a:ext>
              </a:extLst>
            </p:cNvPr>
            <p:cNvSpPr txBox="1"/>
            <p:nvPr/>
          </p:nvSpPr>
          <p:spPr>
            <a:xfrm>
              <a:off x="4471295" y="6552770"/>
              <a:ext cx="3249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水箱持续运行，不同时段测量汇总</a:t>
              </a:r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EE1F5DB6-F6B8-44D9-8679-75A7030FAB97}"/>
                </a:ext>
              </a:extLst>
            </p:cNvPr>
            <p:cNvCxnSpPr/>
            <p:nvPr/>
          </p:nvCxnSpPr>
          <p:spPr>
            <a:xfrm>
              <a:off x="7829550" y="3969529"/>
              <a:ext cx="0" cy="1088246"/>
            </a:xfrm>
            <a:prstGeom prst="line">
              <a:avLst/>
            </a:prstGeom>
            <a:ln w="95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0D4E4D8-A2F2-4F01-A809-C10E3E0E4ED3}"/>
                </a:ext>
              </a:extLst>
            </p:cNvPr>
            <p:cNvCxnSpPr/>
            <p:nvPr/>
          </p:nvCxnSpPr>
          <p:spPr>
            <a:xfrm>
              <a:off x="8048625" y="3969529"/>
              <a:ext cx="0" cy="1088246"/>
            </a:xfrm>
            <a:prstGeom prst="line">
              <a:avLst/>
            </a:prstGeom>
            <a:ln w="95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FA3E1E5-E745-439E-83DD-20DE2E92B3F2}"/>
                </a:ext>
              </a:extLst>
            </p:cNvPr>
            <p:cNvCxnSpPr/>
            <p:nvPr/>
          </p:nvCxnSpPr>
          <p:spPr>
            <a:xfrm>
              <a:off x="8218052" y="3969529"/>
              <a:ext cx="0" cy="1088246"/>
            </a:xfrm>
            <a:prstGeom prst="line">
              <a:avLst/>
            </a:prstGeom>
            <a:ln w="95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8A4F187E-4982-4078-97B2-E63E8E8298D4}"/>
                </a:ext>
              </a:extLst>
            </p:cNvPr>
            <p:cNvCxnSpPr>
              <a:cxnSpLocks/>
            </p:cNvCxnSpPr>
            <p:nvPr/>
          </p:nvCxnSpPr>
          <p:spPr>
            <a:xfrm>
              <a:off x="8448675" y="4533900"/>
              <a:ext cx="0" cy="523875"/>
            </a:xfrm>
            <a:prstGeom prst="line">
              <a:avLst/>
            </a:prstGeom>
            <a:ln w="95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612004FA-E008-4F7B-801D-7F61FE789FFE}"/>
                </a:ext>
              </a:extLst>
            </p:cNvPr>
            <p:cNvCxnSpPr/>
            <p:nvPr/>
          </p:nvCxnSpPr>
          <p:spPr>
            <a:xfrm>
              <a:off x="7829550" y="5241011"/>
              <a:ext cx="0" cy="1088246"/>
            </a:xfrm>
            <a:prstGeom prst="line">
              <a:avLst/>
            </a:prstGeom>
            <a:ln w="95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EF25312B-6507-44F9-9A23-6F9BD36DE383}"/>
                </a:ext>
              </a:extLst>
            </p:cNvPr>
            <p:cNvCxnSpPr/>
            <p:nvPr/>
          </p:nvCxnSpPr>
          <p:spPr>
            <a:xfrm>
              <a:off x="8048625" y="5250536"/>
              <a:ext cx="0" cy="1088246"/>
            </a:xfrm>
            <a:prstGeom prst="line">
              <a:avLst/>
            </a:prstGeom>
            <a:ln w="95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4D368458-9CBE-4AE7-BC76-0D5D2F33B908}"/>
                </a:ext>
              </a:extLst>
            </p:cNvPr>
            <p:cNvCxnSpPr/>
            <p:nvPr/>
          </p:nvCxnSpPr>
          <p:spPr>
            <a:xfrm>
              <a:off x="8216029" y="5250536"/>
              <a:ext cx="0" cy="1088246"/>
            </a:xfrm>
            <a:prstGeom prst="line">
              <a:avLst/>
            </a:prstGeom>
            <a:ln w="95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B33225F5-3C0B-4886-B03E-BC68B71B70C1}"/>
                </a:ext>
              </a:extLst>
            </p:cNvPr>
            <p:cNvCxnSpPr>
              <a:cxnSpLocks/>
            </p:cNvCxnSpPr>
            <p:nvPr/>
          </p:nvCxnSpPr>
          <p:spPr>
            <a:xfrm>
              <a:off x="8448675" y="5814907"/>
              <a:ext cx="0" cy="523875"/>
            </a:xfrm>
            <a:prstGeom prst="line">
              <a:avLst/>
            </a:prstGeom>
            <a:ln w="95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F0768CAC-CB8C-48EA-9D0D-2543809534BE}"/>
              </a:ext>
            </a:extLst>
          </p:cNvPr>
          <p:cNvSpPr txBox="1"/>
          <p:nvPr/>
        </p:nvSpPr>
        <p:spPr>
          <a:xfrm>
            <a:off x="3579774" y="393972"/>
            <a:ext cx="5032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2025.4.7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首次指向稳定性测试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2BB429-5C4E-4BA8-B155-433739D77F4E}"/>
              </a:ext>
            </a:extLst>
          </p:cNvPr>
          <p:cNvSpPr txBox="1"/>
          <p:nvPr/>
        </p:nvSpPr>
        <p:spPr>
          <a:xfrm>
            <a:off x="7937770" y="4307457"/>
            <a:ext cx="3715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结果表明，不关闭水箱，多次启动激光器时，激光抖动</a:t>
            </a:r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&lt;10um</a:t>
            </a:r>
          </a:p>
          <a:p>
            <a:endParaRPr lang="en-US" altLang="zh-CN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号测量中，上下午均有一个周期为</a:t>
            </a:r>
            <a:r>
              <a:rPr lang="en-US" altLang="zh-CN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分多钟的震荡，原因暂定</a:t>
            </a:r>
            <a:endParaRPr lang="en-US" altLang="zh-CN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44309</TotalTime>
  <Words>710</Words>
  <Application>Microsoft Office PowerPoint</Application>
  <PresentationFormat>宽屏</PresentationFormat>
  <Paragraphs>129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FangSong</vt:lpstr>
      <vt:lpstr>等线</vt:lpstr>
      <vt:lpstr>等线 Light</vt:lpstr>
      <vt:lpstr>仿宋</vt:lpstr>
      <vt:lpstr>宋体</vt:lpstr>
      <vt:lpstr>微软雅黑</vt:lpstr>
      <vt:lpstr>新宋体</vt:lpstr>
      <vt:lpstr>Arial</vt:lpstr>
      <vt:lpstr>Arial Narrow</vt:lpstr>
      <vt:lpstr>Cambria</vt:lpstr>
      <vt:lpstr>Times New Roman</vt:lpstr>
      <vt:lpstr>Wingdings</vt:lpstr>
      <vt:lpstr>Office 主题​​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丁鹏基</dc:creator>
  <cp:lastModifiedBy>dell</cp:lastModifiedBy>
  <cp:revision>295</cp:revision>
  <dcterms:created xsi:type="dcterms:W3CDTF">2023-07-14T06:06:00Z</dcterms:created>
  <dcterms:modified xsi:type="dcterms:W3CDTF">2025-05-16T08:03:37Z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C31F42375CC143718BE2F6EBD892C763_12</vt:lpwstr>
  </property>
  <property fmtid="{D5CDD505-2E9C-101B-9397-08002B2CF9AE}" pid="3" name="KSOProductBuildVer">
    <vt:lpwstr>1033-12.2.0.18165</vt:lpwstr>
  </property>
</Properties>
</file>