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6" r:id="rId2"/>
    <p:sldId id="366" r:id="rId3"/>
    <p:sldId id="586" r:id="rId4"/>
    <p:sldId id="6610" r:id="rId5"/>
    <p:sldId id="6615" r:id="rId6"/>
    <p:sldId id="6618" r:id="rId7"/>
    <p:sldId id="6619" r:id="rId8"/>
    <p:sldId id="6617" r:id="rId9"/>
    <p:sldId id="6623" r:id="rId10"/>
    <p:sldId id="6624" r:id="rId11"/>
    <p:sldId id="598" r:id="rId12"/>
    <p:sldId id="6622" r:id="rId13"/>
    <p:sldId id="6625" r:id="rId14"/>
    <p:sldId id="6626" r:id="rId15"/>
    <p:sldId id="6627" r:id="rId16"/>
    <p:sldId id="6628" r:id="rId17"/>
    <p:sldId id="6629" r:id="rId18"/>
    <p:sldId id="6609" r:id="rId19"/>
    <p:sldId id="6608" r:id="rId20"/>
    <p:sldId id="6631" r:id="rId21"/>
    <p:sldId id="541" r:id="rId22"/>
    <p:sldId id="469" r:id="rId23"/>
    <p:sldId id="649" r:id="rId24"/>
    <p:sldId id="482" r:id="rId25"/>
    <p:sldId id="6582" r:id="rId26"/>
    <p:sldId id="479" r:id="rId27"/>
    <p:sldId id="6630" r:id="rId28"/>
    <p:sldId id="6607" r:id="rId29"/>
    <p:sldId id="6632" r:id="rId30"/>
    <p:sldId id="492" r:id="rId31"/>
    <p:sldId id="511" r:id="rId32"/>
    <p:sldId id="1055" r:id="rId33"/>
    <p:sldId id="3868" r:id="rId34"/>
    <p:sldId id="3865" r:id="rId35"/>
    <p:sldId id="1163" r:id="rId36"/>
    <p:sldId id="616" r:id="rId37"/>
    <p:sldId id="612" r:id="rId38"/>
    <p:sldId id="6601" r:id="rId39"/>
    <p:sldId id="3922" r:id="rId40"/>
    <p:sldId id="1178" r:id="rId41"/>
    <p:sldId id="3910" r:id="rId42"/>
    <p:sldId id="3924" r:id="rId43"/>
    <p:sldId id="6636" r:id="rId44"/>
    <p:sldId id="6638" r:id="rId45"/>
    <p:sldId id="6580" r:id="rId46"/>
    <p:sldId id="6634" r:id="rId47"/>
    <p:sldId id="6633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0F0"/>
    <a:srgbClr val="2E2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86418" autoAdjust="0"/>
  </p:normalViewPr>
  <p:slideViewPr>
    <p:cSldViewPr snapToGrid="0">
      <p:cViewPr varScale="1">
        <p:scale>
          <a:sx n="87" d="100"/>
          <a:sy n="87" d="100"/>
        </p:scale>
        <p:origin x="69" y="1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B488A-A307-4564-A4A6-5CED438D5E6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D8915F5-FFC1-4E62-AE49-ADA63EC9B334}">
      <dgm:prSet phldrT="[文本]" custT="1"/>
      <dgm:spPr>
        <a:solidFill>
          <a:srgbClr val="FFFF00"/>
        </a:solidFill>
      </dgm:spPr>
      <dgm:t>
        <a:bodyPr/>
        <a:lstStyle/>
        <a:p>
          <a:r>
            <a: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北京谱仪</a:t>
          </a:r>
          <a:r>
            <a:rPr lang="en-US" altLang="zh-CN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 </a:t>
          </a:r>
          <a:r>
            <a:rPr lang="en-US" altLang="zh-CN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-</a:t>
          </a:r>
          <a:r>
            <a: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粲物理实验研究</a:t>
          </a:r>
          <a:endParaRPr lang="zh-CN" altLang="en-US" sz="2800" b="1" dirty="0">
            <a:solidFill>
              <a:srgbClr val="FF00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6CF388C4-2794-4F2B-8B8A-18B265DC9108}" type="parTrans" cxnId="{15078835-4862-4BB1-8209-53746F44874E}">
      <dgm:prSet/>
      <dgm:spPr/>
      <dgm:t>
        <a:bodyPr/>
        <a:lstStyle/>
        <a:p>
          <a:endParaRPr lang="zh-CN" altLang="en-US"/>
        </a:p>
      </dgm:t>
    </dgm:pt>
    <dgm:pt modelId="{DD877631-3181-4964-95E3-A4E8AB542FDC}" type="sibTrans" cxnId="{15078835-4862-4BB1-8209-53746F44874E}">
      <dgm:prSet/>
      <dgm:spPr/>
      <dgm:t>
        <a:bodyPr/>
        <a:lstStyle/>
        <a:p>
          <a:endParaRPr lang="zh-CN" altLang="en-US"/>
        </a:p>
      </dgm:t>
    </dgm:pt>
    <dgm:pt modelId="{C967820D-AB4C-4DB3-9708-C2DFF2BB6870}">
      <dgm:prSet phldrT="[文本]" custT="1"/>
      <dgm:spPr>
        <a:solidFill>
          <a:srgbClr val="FFCCFF"/>
        </a:solidFill>
      </dgm:spPr>
      <dgm:t>
        <a:bodyPr/>
        <a:lstStyle/>
        <a:p>
          <a:r>
            <a:rPr lang="zh-CN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软件</a:t>
          </a:r>
          <a:r>
            <a:rPr lang="zh-CN" alt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改进</a:t>
          </a:r>
        </a:p>
      </dgm:t>
    </dgm:pt>
    <dgm:pt modelId="{3696EBF3-CA66-47A9-B6C6-AD9D474500C9}" type="parTrans" cxnId="{5925798B-1202-4C8E-B6BA-244EC0130EB2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7E6C040E-DF81-4914-B5C7-1AB67C9DB665}" type="sibTrans" cxnId="{5925798B-1202-4C8E-B6BA-244EC0130EB2}">
      <dgm:prSet/>
      <dgm:spPr/>
      <dgm:t>
        <a:bodyPr/>
        <a:lstStyle/>
        <a:p>
          <a:endParaRPr lang="zh-CN" altLang="en-US"/>
        </a:p>
      </dgm:t>
    </dgm:pt>
    <dgm:pt modelId="{6FA78C51-694A-4243-918B-B1C4F36A4FCF}">
      <dgm:prSet phldrT="[文本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rPr>
            <a:t>类粲偶素和粲偶素</a:t>
          </a:r>
        </a:p>
      </dgm:t>
    </dgm:pt>
    <dgm:pt modelId="{1469E125-1FDE-4F2D-82B4-30376E516F2E}" type="parTrans" cxnId="{C895583F-88CE-4479-B86D-1B68599CC2A6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ABB35B0D-4591-4FDA-B962-BC3E7A6EE382}" type="sibTrans" cxnId="{C895583F-88CE-4479-B86D-1B68599CC2A6}">
      <dgm:prSet/>
      <dgm:spPr/>
      <dgm:t>
        <a:bodyPr/>
        <a:lstStyle/>
        <a:p>
          <a:endParaRPr lang="zh-CN" altLang="en-US"/>
        </a:p>
      </dgm:t>
    </dgm:pt>
    <dgm:pt modelId="{7E915559-E834-4B7B-B6A5-17A1BCD3E630}">
      <dgm:prSet phldrT="[文本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新物理</a:t>
          </a:r>
        </a:p>
      </dgm:t>
    </dgm:pt>
    <dgm:pt modelId="{4151AE8A-374A-4B3D-BE94-7F1AA35543F4}" type="parTrans" cxnId="{522DF3C3-234D-4AC2-ADD7-88E8F3D44676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0A5DD267-5001-4662-97A9-64ADDAC0D4F1}" type="sibTrans" cxnId="{522DF3C3-234D-4AC2-ADD7-88E8F3D44676}">
      <dgm:prSet/>
      <dgm:spPr/>
      <dgm:t>
        <a:bodyPr/>
        <a:lstStyle/>
        <a:p>
          <a:endParaRPr lang="zh-CN" altLang="en-US"/>
        </a:p>
      </dgm:t>
    </dgm:pt>
    <dgm:pt modelId="{FDFF48BC-87A5-4FBB-B2DE-E9043778F6CB}">
      <dgm:prSet phldrT="[文本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轻强子谱</a:t>
          </a:r>
        </a:p>
      </dgm:t>
    </dgm:pt>
    <dgm:pt modelId="{E4B81923-6883-481F-95C6-315DD991A074}" type="parTrans" cxnId="{A0C9C5E1-2803-4E4B-AC88-91C6C0FA5C1A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D37B8382-E934-4A3F-95F9-87AF584A4CCF}" type="sibTrans" cxnId="{A0C9C5E1-2803-4E4B-AC88-91C6C0FA5C1A}">
      <dgm:prSet/>
      <dgm:spPr/>
      <dgm:t>
        <a:bodyPr/>
        <a:lstStyle/>
        <a:p>
          <a:endParaRPr lang="zh-CN" altLang="en-US"/>
        </a:p>
      </dgm:t>
    </dgm:pt>
    <dgm:pt modelId="{B3E4B3F5-F62D-4F00-84EF-D0D4CFB0020F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粲物理</a:t>
          </a:r>
        </a:p>
      </dgm:t>
    </dgm:pt>
    <dgm:pt modelId="{E899E843-B042-4519-BAE2-D6D43DE342D2}" type="parTrans" cxnId="{3E036B97-8D71-4DE9-9C24-20ED71BCE0F1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DA07F29C-0723-43D0-93B3-FD35B7772D1D}" type="sibTrans" cxnId="{3E036B97-8D71-4DE9-9C24-20ED71BCE0F1}">
      <dgm:prSet/>
      <dgm:spPr/>
      <dgm:t>
        <a:bodyPr/>
        <a:lstStyle/>
        <a:p>
          <a:endParaRPr lang="zh-CN" altLang="en-US"/>
        </a:p>
      </dgm:t>
    </dgm:pt>
    <dgm:pt modelId="{3121235A-AC45-4E1B-96F7-9034B98A05E7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</a:t>
          </a:r>
          <a:r>
            <a:rPr 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 </a:t>
          </a:r>
          <a:r>
            <a:rPr lang="zh-CN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及</a:t>
          </a:r>
          <a:r>
            <a:rPr lang="en-US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QCD</a:t>
          </a:r>
          <a:r>
            <a:rPr lang="zh-CN" sz="20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物理</a:t>
          </a:r>
          <a:endParaRPr lang="zh-CN" altLang="en-US" sz="2000" b="1" dirty="0">
            <a:solidFill>
              <a:schemeClr val="tx1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87A4A05-B0A7-47DE-AA9F-D9D81B5B4CA8}" type="parTrans" cxnId="{DAE5EDAB-8155-419D-B0EF-F618E9937F2E}">
      <dgm:prSet/>
      <dgm:spPr>
        <a:solidFill>
          <a:srgbClr val="FF9933"/>
        </a:solidFill>
      </dgm:spPr>
      <dgm:t>
        <a:bodyPr/>
        <a:lstStyle/>
        <a:p>
          <a:endParaRPr lang="zh-CN" altLang="en-US"/>
        </a:p>
      </dgm:t>
    </dgm:pt>
    <dgm:pt modelId="{262E0FDA-2944-4A0D-B9D3-CAE091A52B5E}" type="sibTrans" cxnId="{DAE5EDAB-8155-419D-B0EF-F618E9937F2E}">
      <dgm:prSet/>
      <dgm:spPr/>
      <dgm:t>
        <a:bodyPr/>
        <a:lstStyle/>
        <a:p>
          <a:endParaRPr lang="zh-CN" altLang="en-US"/>
        </a:p>
      </dgm:t>
    </dgm:pt>
    <dgm:pt modelId="{2FA2E48A-BA27-4A17-8CEB-4BF1323092A3}" type="pres">
      <dgm:prSet presAssocID="{A87B488A-A307-4564-A4A6-5CED438D5E6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EDDCBC-C2AF-4877-BD95-2982037A2CDE}" type="pres">
      <dgm:prSet presAssocID="{ED8915F5-FFC1-4E62-AE49-ADA63EC9B334}" presName="centerShape" presStyleLbl="node0" presStyleIdx="0" presStyleCnt="1" custScaleX="152336" custScaleY="147083"/>
      <dgm:spPr/>
    </dgm:pt>
    <dgm:pt modelId="{6AEE2D3F-95D4-4461-A1AC-07C9EC5C4E55}" type="pres">
      <dgm:prSet presAssocID="{3696EBF3-CA66-47A9-B6C6-AD9D474500C9}" presName="parTrans" presStyleLbl="sibTrans2D1" presStyleIdx="0" presStyleCnt="6"/>
      <dgm:spPr/>
    </dgm:pt>
    <dgm:pt modelId="{4AD1D806-3C36-495D-B1FA-89BE10688DEA}" type="pres">
      <dgm:prSet presAssocID="{3696EBF3-CA66-47A9-B6C6-AD9D474500C9}" presName="connectorText" presStyleLbl="sibTrans2D1" presStyleIdx="0" presStyleCnt="6"/>
      <dgm:spPr/>
    </dgm:pt>
    <dgm:pt modelId="{40884641-9B94-4268-982B-C94969111142}" type="pres">
      <dgm:prSet presAssocID="{C967820D-AB4C-4DB3-9708-C2DFF2BB6870}" presName="node" presStyleLbl="node1" presStyleIdx="0" presStyleCnt="6">
        <dgm:presLayoutVars>
          <dgm:bulletEnabled val="1"/>
        </dgm:presLayoutVars>
      </dgm:prSet>
      <dgm:spPr/>
    </dgm:pt>
    <dgm:pt modelId="{31020604-25E1-4A34-81B7-3A09FB9C0433}" type="pres">
      <dgm:prSet presAssocID="{E899E843-B042-4519-BAE2-D6D43DE342D2}" presName="parTrans" presStyleLbl="sibTrans2D1" presStyleIdx="1" presStyleCnt="6"/>
      <dgm:spPr/>
    </dgm:pt>
    <dgm:pt modelId="{DDE533CC-9B9E-4EE8-AE29-B6EDA6DC861F}" type="pres">
      <dgm:prSet presAssocID="{E899E843-B042-4519-BAE2-D6D43DE342D2}" presName="connectorText" presStyleLbl="sibTrans2D1" presStyleIdx="1" presStyleCnt="6"/>
      <dgm:spPr/>
    </dgm:pt>
    <dgm:pt modelId="{5E9B2504-8866-42D0-91FC-03903410848F}" type="pres">
      <dgm:prSet presAssocID="{B3E4B3F5-F62D-4F00-84EF-D0D4CFB0020F}" presName="node" presStyleLbl="node1" presStyleIdx="1" presStyleCnt="6">
        <dgm:presLayoutVars>
          <dgm:bulletEnabled val="1"/>
        </dgm:presLayoutVars>
      </dgm:prSet>
      <dgm:spPr/>
    </dgm:pt>
    <dgm:pt modelId="{55128ACE-E867-4C54-AC4E-B91BC5C5C673}" type="pres">
      <dgm:prSet presAssocID="{E87A4A05-B0A7-47DE-AA9F-D9D81B5B4CA8}" presName="parTrans" presStyleLbl="sibTrans2D1" presStyleIdx="2" presStyleCnt="6"/>
      <dgm:spPr/>
    </dgm:pt>
    <dgm:pt modelId="{18C3F647-2C94-4BF3-A57A-5249D3CAB654}" type="pres">
      <dgm:prSet presAssocID="{E87A4A05-B0A7-47DE-AA9F-D9D81B5B4CA8}" presName="connectorText" presStyleLbl="sibTrans2D1" presStyleIdx="2" presStyleCnt="6"/>
      <dgm:spPr/>
    </dgm:pt>
    <dgm:pt modelId="{75C231C7-46D3-4CEA-9C1A-6F0EBC99159F}" type="pres">
      <dgm:prSet presAssocID="{3121235A-AC45-4E1B-96F7-9034B98A05E7}" presName="node" presStyleLbl="node1" presStyleIdx="2" presStyleCnt="6">
        <dgm:presLayoutVars>
          <dgm:bulletEnabled val="1"/>
        </dgm:presLayoutVars>
      </dgm:prSet>
      <dgm:spPr/>
    </dgm:pt>
    <dgm:pt modelId="{0EEBEE10-DACD-4634-B00E-79E2463222D7}" type="pres">
      <dgm:prSet presAssocID="{1469E125-1FDE-4F2D-82B4-30376E516F2E}" presName="parTrans" presStyleLbl="sibTrans2D1" presStyleIdx="3" presStyleCnt="6"/>
      <dgm:spPr/>
    </dgm:pt>
    <dgm:pt modelId="{69461CBD-3E3F-4638-BA92-EC3360E13754}" type="pres">
      <dgm:prSet presAssocID="{1469E125-1FDE-4F2D-82B4-30376E516F2E}" presName="connectorText" presStyleLbl="sibTrans2D1" presStyleIdx="3" presStyleCnt="6"/>
      <dgm:spPr/>
    </dgm:pt>
    <dgm:pt modelId="{B4556559-5D82-47A6-9564-99C646815060}" type="pres">
      <dgm:prSet presAssocID="{6FA78C51-694A-4243-918B-B1C4F36A4FCF}" presName="node" presStyleLbl="node1" presStyleIdx="3" presStyleCnt="6">
        <dgm:presLayoutVars>
          <dgm:bulletEnabled val="1"/>
        </dgm:presLayoutVars>
      </dgm:prSet>
      <dgm:spPr/>
    </dgm:pt>
    <dgm:pt modelId="{A7A1CB2A-4276-49C1-A4A5-55FA3B8036F3}" type="pres">
      <dgm:prSet presAssocID="{4151AE8A-374A-4B3D-BE94-7F1AA35543F4}" presName="parTrans" presStyleLbl="sibTrans2D1" presStyleIdx="4" presStyleCnt="6"/>
      <dgm:spPr/>
    </dgm:pt>
    <dgm:pt modelId="{11EC9B83-ACC8-477D-882D-F7CB008B24DF}" type="pres">
      <dgm:prSet presAssocID="{4151AE8A-374A-4B3D-BE94-7F1AA35543F4}" presName="connectorText" presStyleLbl="sibTrans2D1" presStyleIdx="4" presStyleCnt="6"/>
      <dgm:spPr/>
    </dgm:pt>
    <dgm:pt modelId="{35FB9941-2ACA-409E-BD13-0C7C00F6B296}" type="pres">
      <dgm:prSet presAssocID="{7E915559-E834-4B7B-B6A5-17A1BCD3E630}" presName="node" presStyleLbl="node1" presStyleIdx="4" presStyleCnt="6">
        <dgm:presLayoutVars>
          <dgm:bulletEnabled val="1"/>
        </dgm:presLayoutVars>
      </dgm:prSet>
      <dgm:spPr/>
    </dgm:pt>
    <dgm:pt modelId="{C06404C7-1FF8-4E40-9874-EB7202D33D9A}" type="pres">
      <dgm:prSet presAssocID="{E4B81923-6883-481F-95C6-315DD991A074}" presName="parTrans" presStyleLbl="sibTrans2D1" presStyleIdx="5" presStyleCnt="6"/>
      <dgm:spPr/>
    </dgm:pt>
    <dgm:pt modelId="{668752EB-CD7F-467D-94A7-9210C41B79A9}" type="pres">
      <dgm:prSet presAssocID="{E4B81923-6883-481F-95C6-315DD991A074}" presName="connectorText" presStyleLbl="sibTrans2D1" presStyleIdx="5" presStyleCnt="6"/>
      <dgm:spPr/>
    </dgm:pt>
    <dgm:pt modelId="{26447105-DA21-40F6-8E06-E6D5C024C944}" type="pres">
      <dgm:prSet presAssocID="{FDFF48BC-87A5-4FBB-B2DE-E9043778F6CB}" presName="node" presStyleLbl="node1" presStyleIdx="5" presStyleCnt="6">
        <dgm:presLayoutVars>
          <dgm:bulletEnabled val="1"/>
        </dgm:presLayoutVars>
      </dgm:prSet>
      <dgm:spPr/>
    </dgm:pt>
  </dgm:ptLst>
  <dgm:cxnLst>
    <dgm:cxn modelId="{D83D6B0C-A0D7-4C84-BFE1-F830B4DA609C}" type="presOf" srcId="{E4B81923-6883-481F-95C6-315DD991A074}" destId="{C06404C7-1FF8-4E40-9874-EB7202D33D9A}" srcOrd="0" destOrd="0" presId="urn:microsoft.com/office/officeart/2005/8/layout/radial5"/>
    <dgm:cxn modelId="{2BFE4E0F-F0A1-4239-B035-7E615F8F7DE8}" type="presOf" srcId="{E87A4A05-B0A7-47DE-AA9F-D9D81B5B4CA8}" destId="{55128ACE-E867-4C54-AC4E-B91BC5C5C673}" srcOrd="0" destOrd="0" presId="urn:microsoft.com/office/officeart/2005/8/layout/radial5"/>
    <dgm:cxn modelId="{31134112-8636-42EA-A55A-D0FBA469085C}" type="presOf" srcId="{3121235A-AC45-4E1B-96F7-9034B98A05E7}" destId="{75C231C7-46D3-4CEA-9C1A-6F0EBC99159F}" srcOrd="0" destOrd="0" presId="urn:microsoft.com/office/officeart/2005/8/layout/radial5"/>
    <dgm:cxn modelId="{85C0BC1C-58F4-4E53-9171-204776CF4539}" type="presOf" srcId="{1469E125-1FDE-4F2D-82B4-30376E516F2E}" destId="{69461CBD-3E3F-4638-BA92-EC3360E13754}" srcOrd="1" destOrd="0" presId="urn:microsoft.com/office/officeart/2005/8/layout/radial5"/>
    <dgm:cxn modelId="{690AB21E-0645-432F-9196-585AAE611D65}" type="presOf" srcId="{ED8915F5-FFC1-4E62-AE49-ADA63EC9B334}" destId="{EAEDDCBC-C2AF-4877-BD95-2982037A2CDE}" srcOrd="0" destOrd="0" presId="urn:microsoft.com/office/officeart/2005/8/layout/radial5"/>
    <dgm:cxn modelId="{A6A4192C-9A27-4282-BBCD-491044A8F899}" type="presOf" srcId="{E899E843-B042-4519-BAE2-D6D43DE342D2}" destId="{31020604-25E1-4A34-81B7-3A09FB9C0433}" srcOrd="0" destOrd="0" presId="urn:microsoft.com/office/officeart/2005/8/layout/radial5"/>
    <dgm:cxn modelId="{15078835-4862-4BB1-8209-53746F44874E}" srcId="{A87B488A-A307-4564-A4A6-5CED438D5E6F}" destId="{ED8915F5-FFC1-4E62-AE49-ADA63EC9B334}" srcOrd="0" destOrd="0" parTransId="{6CF388C4-2794-4F2B-8B8A-18B265DC9108}" sibTransId="{DD877631-3181-4964-95E3-A4E8AB542FDC}"/>
    <dgm:cxn modelId="{C895583F-88CE-4479-B86D-1B68599CC2A6}" srcId="{ED8915F5-FFC1-4E62-AE49-ADA63EC9B334}" destId="{6FA78C51-694A-4243-918B-B1C4F36A4FCF}" srcOrd="3" destOrd="0" parTransId="{1469E125-1FDE-4F2D-82B4-30376E516F2E}" sibTransId="{ABB35B0D-4591-4FDA-B962-BC3E7A6EE382}"/>
    <dgm:cxn modelId="{BBAA2D62-E28B-4E10-8BDC-5F338DF5AC2B}" type="presOf" srcId="{A87B488A-A307-4564-A4A6-5CED438D5E6F}" destId="{2FA2E48A-BA27-4A17-8CEB-4BF1323092A3}" srcOrd="0" destOrd="0" presId="urn:microsoft.com/office/officeart/2005/8/layout/radial5"/>
    <dgm:cxn modelId="{5925798B-1202-4C8E-B6BA-244EC0130EB2}" srcId="{ED8915F5-FFC1-4E62-AE49-ADA63EC9B334}" destId="{C967820D-AB4C-4DB3-9708-C2DFF2BB6870}" srcOrd="0" destOrd="0" parTransId="{3696EBF3-CA66-47A9-B6C6-AD9D474500C9}" sibTransId="{7E6C040E-DF81-4914-B5C7-1AB67C9DB665}"/>
    <dgm:cxn modelId="{BB28428D-95F6-42A1-8B84-E2AD1A857684}" type="presOf" srcId="{3696EBF3-CA66-47A9-B6C6-AD9D474500C9}" destId="{4AD1D806-3C36-495D-B1FA-89BE10688DEA}" srcOrd="1" destOrd="0" presId="urn:microsoft.com/office/officeart/2005/8/layout/radial5"/>
    <dgm:cxn modelId="{DAAD2992-14E8-46E8-93CA-7DD549AC65E4}" type="presOf" srcId="{4151AE8A-374A-4B3D-BE94-7F1AA35543F4}" destId="{11EC9B83-ACC8-477D-882D-F7CB008B24DF}" srcOrd="1" destOrd="0" presId="urn:microsoft.com/office/officeart/2005/8/layout/radial5"/>
    <dgm:cxn modelId="{3E036B97-8D71-4DE9-9C24-20ED71BCE0F1}" srcId="{ED8915F5-FFC1-4E62-AE49-ADA63EC9B334}" destId="{B3E4B3F5-F62D-4F00-84EF-D0D4CFB0020F}" srcOrd="1" destOrd="0" parTransId="{E899E843-B042-4519-BAE2-D6D43DE342D2}" sibTransId="{DA07F29C-0723-43D0-93B3-FD35B7772D1D}"/>
    <dgm:cxn modelId="{C0915D9E-EC08-41F4-8942-063CFF6EDAB5}" type="presOf" srcId="{E899E843-B042-4519-BAE2-D6D43DE342D2}" destId="{DDE533CC-9B9E-4EE8-AE29-B6EDA6DC861F}" srcOrd="1" destOrd="0" presId="urn:microsoft.com/office/officeart/2005/8/layout/radial5"/>
    <dgm:cxn modelId="{DAE5EDAB-8155-419D-B0EF-F618E9937F2E}" srcId="{ED8915F5-FFC1-4E62-AE49-ADA63EC9B334}" destId="{3121235A-AC45-4E1B-96F7-9034B98A05E7}" srcOrd="2" destOrd="0" parTransId="{E87A4A05-B0A7-47DE-AA9F-D9D81B5B4CA8}" sibTransId="{262E0FDA-2944-4A0D-B9D3-CAE091A52B5E}"/>
    <dgm:cxn modelId="{00F8EEB0-D097-48B1-8AE1-DC4D0D1E588A}" type="presOf" srcId="{B3E4B3F5-F62D-4F00-84EF-D0D4CFB0020F}" destId="{5E9B2504-8866-42D0-91FC-03903410848F}" srcOrd="0" destOrd="0" presId="urn:microsoft.com/office/officeart/2005/8/layout/radial5"/>
    <dgm:cxn modelId="{CBA2CCB8-A9CB-4968-9B8A-9F35E25691FB}" type="presOf" srcId="{E87A4A05-B0A7-47DE-AA9F-D9D81B5B4CA8}" destId="{18C3F647-2C94-4BF3-A57A-5249D3CAB654}" srcOrd="1" destOrd="0" presId="urn:microsoft.com/office/officeart/2005/8/layout/radial5"/>
    <dgm:cxn modelId="{522DF3C3-234D-4AC2-ADD7-88E8F3D44676}" srcId="{ED8915F5-FFC1-4E62-AE49-ADA63EC9B334}" destId="{7E915559-E834-4B7B-B6A5-17A1BCD3E630}" srcOrd="4" destOrd="0" parTransId="{4151AE8A-374A-4B3D-BE94-7F1AA35543F4}" sibTransId="{0A5DD267-5001-4662-97A9-64ADDAC0D4F1}"/>
    <dgm:cxn modelId="{9B7CE0C4-5BEE-48F1-B17F-EE01D08FAB75}" type="presOf" srcId="{E4B81923-6883-481F-95C6-315DD991A074}" destId="{668752EB-CD7F-467D-94A7-9210C41B79A9}" srcOrd="1" destOrd="0" presId="urn:microsoft.com/office/officeart/2005/8/layout/radial5"/>
    <dgm:cxn modelId="{52D23DD5-7C4A-4F1D-9C13-B8ABB08F45A8}" type="presOf" srcId="{7E915559-E834-4B7B-B6A5-17A1BCD3E630}" destId="{35FB9941-2ACA-409E-BD13-0C7C00F6B296}" srcOrd="0" destOrd="0" presId="urn:microsoft.com/office/officeart/2005/8/layout/radial5"/>
    <dgm:cxn modelId="{8B5809D7-DDF1-4D04-A135-D665CC49EE16}" type="presOf" srcId="{6FA78C51-694A-4243-918B-B1C4F36A4FCF}" destId="{B4556559-5D82-47A6-9564-99C646815060}" srcOrd="0" destOrd="0" presId="urn:microsoft.com/office/officeart/2005/8/layout/radial5"/>
    <dgm:cxn modelId="{000446E0-6B8D-43FD-AEA6-8E2A4E9D207E}" type="presOf" srcId="{1469E125-1FDE-4F2D-82B4-30376E516F2E}" destId="{0EEBEE10-DACD-4634-B00E-79E2463222D7}" srcOrd="0" destOrd="0" presId="urn:microsoft.com/office/officeart/2005/8/layout/radial5"/>
    <dgm:cxn modelId="{A0C9C5E1-2803-4E4B-AC88-91C6C0FA5C1A}" srcId="{ED8915F5-FFC1-4E62-AE49-ADA63EC9B334}" destId="{FDFF48BC-87A5-4FBB-B2DE-E9043778F6CB}" srcOrd="5" destOrd="0" parTransId="{E4B81923-6883-481F-95C6-315DD991A074}" sibTransId="{D37B8382-E934-4A3F-95F9-87AF584A4CCF}"/>
    <dgm:cxn modelId="{A7D81BE8-E278-492D-9F54-9B26453BEF51}" type="presOf" srcId="{FDFF48BC-87A5-4FBB-B2DE-E9043778F6CB}" destId="{26447105-DA21-40F6-8E06-E6D5C024C944}" srcOrd="0" destOrd="0" presId="urn:microsoft.com/office/officeart/2005/8/layout/radial5"/>
    <dgm:cxn modelId="{06B0EAF4-4995-4ED8-9EE7-516335016BD6}" type="presOf" srcId="{3696EBF3-CA66-47A9-B6C6-AD9D474500C9}" destId="{6AEE2D3F-95D4-4461-A1AC-07C9EC5C4E55}" srcOrd="0" destOrd="0" presId="urn:microsoft.com/office/officeart/2005/8/layout/radial5"/>
    <dgm:cxn modelId="{57E7A8F6-2EBC-4DB4-A22C-4B66C6F50686}" type="presOf" srcId="{C967820D-AB4C-4DB3-9708-C2DFF2BB6870}" destId="{40884641-9B94-4268-982B-C94969111142}" srcOrd="0" destOrd="0" presId="urn:microsoft.com/office/officeart/2005/8/layout/radial5"/>
    <dgm:cxn modelId="{E27FEFF6-99C4-4CB7-8A48-B39C7BAF16AC}" type="presOf" srcId="{4151AE8A-374A-4B3D-BE94-7F1AA35543F4}" destId="{A7A1CB2A-4276-49C1-A4A5-55FA3B8036F3}" srcOrd="0" destOrd="0" presId="urn:microsoft.com/office/officeart/2005/8/layout/radial5"/>
    <dgm:cxn modelId="{966DDE70-EEA6-49ED-91E3-40793C9415ED}" type="presParOf" srcId="{2FA2E48A-BA27-4A17-8CEB-4BF1323092A3}" destId="{EAEDDCBC-C2AF-4877-BD95-2982037A2CDE}" srcOrd="0" destOrd="0" presId="urn:microsoft.com/office/officeart/2005/8/layout/radial5"/>
    <dgm:cxn modelId="{803086C0-8123-4801-AD79-4F2E80DF86B7}" type="presParOf" srcId="{2FA2E48A-BA27-4A17-8CEB-4BF1323092A3}" destId="{6AEE2D3F-95D4-4461-A1AC-07C9EC5C4E55}" srcOrd="1" destOrd="0" presId="urn:microsoft.com/office/officeart/2005/8/layout/radial5"/>
    <dgm:cxn modelId="{AAC26DAC-5568-4716-AA73-1DDC8070632F}" type="presParOf" srcId="{6AEE2D3F-95D4-4461-A1AC-07C9EC5C4E55}" destId="{4AD1D806-3C36-495D-B1FA-89BE10688DEA}" srcOrd="0" destOrd="0" presId="urn:microsoft.com/office/officeart/2005/8/layout/radial5"/>
    <dgm:cxn modelId="{98EB41DA-7189-4DF0-BC65-1A7D962DDBEC}" type="presParOf" srcId="{2FA2E48A-BA27-4A17-8CEB-4BF1323092A3}" destId="{40884641-9B94-4268-982B-C94969111142}" srcOrd="2" destOrd="0" presId="urn:microsoft.com/office/officeart/2005/8/layout/radial5"/>
    <dgm:cxn modelId="{56366DED-6E25-48C7-A6FB-11E002980F9F}" type="presParOf" srcId="{2FA2E48A-BA27-4A17-8CEB-4BF1323092A3}" destId="{31020604-25E1-4A34-81B7-3A09FB9C0433}" srcOrd="3" destOrd="0" presId="urn:microsoft.com/office/officeart/2005/8/layout/radial5"/>
    <dgm:cxn modelId="{DF0F2789-C57D-4242-A18F-B4F7E6B4A90D}" type="presParOf" srcId="{31020604-25E1-4A34-81B7-3A09FB9C0433}" destId="{DDE533CC-9B9E-4EE8-AE29-B6EDA6DC861F}" srcOrd="0" destOrd="0" presId="urn:microsoft.com/office/officeart/2005/8/layout/radial5"/>
    <dgm:cxn modelId="{E87F3C34-C26F-4E9A-BFF3-DB557810B30E}" type="presParOf" srcId="{2FA2E48A-BA27-4A17-8CEB-4BF1323092A3}" destId="{5E9B2504-8866-42D0-91FC-03903410848F}" srcOrd="4" destOrd="0" presId="urn:microsoft.com/office/officeart/2005/8/layout/radial5"/>
    <dgm:cxn modelId="{E670804A-463F-49EC-9E69-8F797DAA8269}" type="presParOf" srcId="{2FA2E48A-BA27-4A17-8CEB-4BF1323092A3}" destId="{55128ACE-E867-4C54-AC4E-B91BC5C5C673}" srcOrd="5" destOrd="0" presId="urn:microsoft.com/office/officeart/2005/8/layout/radial5"/>
    <dgm:cxn modelId="{630DBC48-E351-4AFD-A353-B16C51AFE215}" type="presParOf" srcId="{55128ACE-E867-4C54-AC4E-B91BC5C5C673}" destId="{18C3F647-2C94-4BF3-A57A-5249D3CAB654}" srcOrd="0" destOrd="0" presId="urn:microsoft.com/office/officeart/2005/8/layout/radial5"/>
    <dgm:cxn modelId="{72919FB3-6446-42C1-9730-5AAACE4B6A1E}" type="presParOf" srcId="{2FA2E48A-BA27-4A17-8CEB-4BF1323092A3}" destId="{75C231C7-46D3-4CEA-9C1A-6F0EBC99159F}" srcOrd="6" destOrd="0" presId="urn:microsoft.com/office/officeart/2005/8/layout/radial5"/>
    <dgm:cxn modelId="{C32E70B6-1CB2-4FDC-B177-4B89E52A83AE}" type="presParOf" srcId="{2FA2E48A-BA27-4A17-8CEB-4BF1323092A3}" destId="{0EEBEE10-DACD-4634-B00E-79E2463222D7}" srcOrd="7" destOrd="0" presId="urn:microsoft.com/office/officeart/2005/8/layout/radial5"/>
    <dgm:cxn modelId="{9B1DE7E3-4392-476F-B662-82C81564F1D3}" type="presParOf" srcId="{0EEBEE10-DACD-4634-B00E-79E2463222D7}" destId="{69461CBD-3E3F-4638-BA92-EC3360E13754}" srcOrd="0" destOrd="0" presId="urn:microsoft.com/office/officeart/2005/8/layout/radial5"/>
    <dgm:cxn modelId="{E9CBDA60-9E34-42C3-A11A-A0CC107A7C5E}" type="presParOf" srcId="{2FA2E48A-BA27-4A17-8CEB-4BF1323092A3}" destId="{B4556559-5D82-47A6-9564-99C646815060}" srcOrd="8" destOrd="0" presId="urn:microsoft.com/office/officeart/2005/8/layout/radial5"/>
    <dgm:cxn modelId="{11E78196-16FA-44FC-AEC0-87F9CB8591AB}" type="presParOf" srcId="{2FA2E48A-BA27-4A17-8CEB-4BF1323092A3}" destId="{A7A1CB2A-4276-49C1-A4A5-55FA3B8036F3}" srcOrd="9" destOrd="0" presId="urn:microsoft.com/office/officeart/2005/8/layout/radial5"/>
    <dgm:cxn modelId="{8AC828CF-DB17-469A-8EDD-23719E50F9FC}" type="presParOf" srcId="{A7A1CB2A-4276-49C1-A4A5-55FA3B8036F3}" destId="{11EC9B83-ACC8-477D-882D-F7CB008B24DF}" srcOrd="0" destOrd="0" presId="urn:microsoft.com/office/officeart/2005/8/layout/radial5"/>
    <dgm:cxn modelId="{82306F1E-E450-44B1-9167-D20D946AD33C}" type="presParOf" srcId="{2FA2E48A-BA27-4A17-8CEB-4BF1323092A3}" destId="{35FB9941-2ACA-409E-BD13-0C7C00F6B296}" srcOrd="10" destOrd="0" presId="urn:microsoft.com/office/officeart/2005/8/layout/radial5"/>
    <dgm:cxn modelId="{59BB98BD-870F-4F77-BB67-5BA19BDC2922}" type="presParOf" srcId="{2FA2E48A-BA27-4A17-8CEB-4BF1323092A3}" destId="{C06404C7-1FF8-4E40-9874-EB7202D33D9A}" srcOrd="11" destOrd="0" presId="urn:microsoft.com/office/officeart/2005/8/layout/radial5"/>
    <dgm:cxn modelId="{7F00D067-BCD6-48BA-8D2E-24F09934265F}" type="presParOf" srcId="{C06404C7-1FF8-4E40-9874-EB7202D33D9A}" destId="{668752EB-CD7F-467D-94A7-9210C41B79A9}" srcOrd="0" destOrd="0" presId="urn:microsoft.com/office/officeart/2005/8/layout/radial5"/>
    <dgm:cxn modelId="{840B3E60-009C-41C3-B904-43AABA06D3E9}" type="presParOf" srcId="{2FA2E48A-BA27-4A17-8CEB-4BF1323092A3}" destId="{26447105-DA21-40F6-8E06-E6D5C024C944}" srcOrd="12" destOrd="0" presId="urn:microsoft.com/office/officeart/2005/8/layout/radial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DDCBC-C2AF-4877-BD95-2982037A2CDE}">
      <dsp:nvSpPr>
        <dsp:cNvPr id="0" name=""/>
        <dsp:cNvSpPr/>
      </dsp:nvSpPr>
      <dsp:spPr>
        <a:xfrm>
          <a:off x="2458947" y="1772748"/>
          <a:ext cx="2316622" cy="2236738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北京谱仪</a:t>
          </a:r>
          <a:r>
            <a:rPr lang="en-US" altLang="zh-CN" sz="2800" b="1" kern="1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 </a:t>
          </a:r>
          <a:r>
            <a:rPr lang="en-US" altLang="zh-CN" sz="2800" b="1" kern="1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-</a:t>
          </a:r>
          <a:r>
            <a:rPr lang="zh-CN" altLang="en-US" sz="2800" b="1" kern="12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粲物理实验研究</a:t>
          </a:r>
          <a:endParaRPr lang="zh-CN" altLang="en-US" sz="2800" b="1" kern="1200" dirty="0">
            <a:solidFill>
              <a:srgbClr val="FF0000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2798208" y="2100311"/>
        <a:ext cx="1638100" cy="1581612"/>
      </dsp:txXfrm>
    </dsp:sp>
    <dsp:sp modelId="{6AEE2D3F-95D4-4461-A1AC-07C9EC5C4E55}">
      <dsp:nvSpPr>
        <dsp:cNvPr id="0" name=""/>
        <dsp:cNvSpPr/>
      </dsp:nvSpPr>
      <dsp:spPr>
        <a:xfrm rot="16200000">
          <a:off x="3551429" y="1393742"/>
          <a:ext cx="131659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3571178" y="1516901"/>
        <a:ext cx="92161" cy="310229"/>
      </dsp:txXfrm>
    </dsp:sp>
    <dsp:sp modelId="{40884641-9B94-4268-982B-C94969111142}">
      <dsp:nvSpPr>
        <dsp:cNvPr id="0" name=""/>
        <dsp:cNvSpPr/>
      </dsp:nvSpPr>
      <dsp:spPr>
        <a:xfrm>
          <a:off x="2856892" y="3601"/>
          <a:ext cx="1520732" cy="1520732"/>
        </a:xfrm>
        <a:prstGeom prst="ellipse">
          <a:avLst/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软件</a:t>
          </a:r>
          <a:r>
            <a:rPr lang="zh-CN" alt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改进</a:t>
          </a:r>
        </a:p>
      </dsp:txBody>
      <dsp:txXfrm>
        <a:off x="3079598" y="226307"/>
        <a:ext cx="1075320" cy="1075320"/>
      </dsp:txXfrm>
    </dsp:sp>
    <dsp:sp modelId="{31020604-25E1-4A34-81B7-3A09FB9C0433}">
      <dsp:nvSpPr>
        <dsp:cNvPr id="0" name=""/>
        <dsp:cNvSpPr/>
      </dsp:nvSpPr>
      <dsp:spPr>
        <a:xfrm rot="19800000">
          <a:off x="4645319" y="2005557"/>
          <a:ext cx="115994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4647650" y="2117667"/>
        <a:ext cx="81196" cy="310229"/>
      </dsp:txXfrm>
    </dsp:sp>
    <dsp:sp modelId="{5E9B2504-8866-42D0-91FC-03903410848F}">
      <dsp:nvSpPr>
        <dsp:cNvPr id="0" name=""/>
        <dsp:cNvSpPr/>
      </dsp:nvSpPr>
      <dsp:spPr>
        <a:xfrm>
          <a:off x="4699058" y="1067176"/>
          <a:ext cx="1520732" cy="1520732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粲物理</a:t>
          </a:r>
        </a:p>
      </dsp:txBody>
      <dsp:txXfrm>
        <a:off x="4921764" y="1289882"/>
        <a:ext cx="1075320" cy="1075320"/>
      </dsp:txXfrm>
    </dsp:sp>
    <dsp:sp modelId="{55128ACE-E867-4C54-AC4E-B91BC5C5C673}">
      <dsp:nvSpPr>
        <dsp:cNvPr id="0" name=""/>
        <dsp:cNvSpPr/>
      </dsp:nvSpPr>
      <dsp:spPr>
        <a:xfrm rot="1800000">
          <a:off x="4645319" y="3259628"/>
          <a:ext cx="115994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4647650" y="3354339"/>
        <a:ext cx="81196" cy="310229"/>
      </dsp:txXfrm>
    </dsp:sp>
    <dsp:sp modelId="{75C231C7-46D3-4CEA-9C1A-6F0EBC99159F}">
      <dsp:nvSpPr>
        <dsp:cNvPr id="0" name=""/>
        <dsp:cNvSpPr/>
      </dsp:nvSpPr>
      <dsp:spPr>
        <a:xfrm>
          <a:off x="4699058" y="3194325"/>
          <a:ext cx="1520732" cy="1520732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Symbol"/>
            </a:rPr>
            <a:t></a:t>
          </a:r>
          <a:r>
            <a:rPr 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 </a:t>
          </a:r>
          <a:r>
            <a:rPr lang="zh-CN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及</a:t>
          </a:r>
          <a:r>
            <a:rPr 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QCD</a:t>
          </a:r>
          <a:r>
            <a:rPr lang="zh-CN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物理</a:t>
          </a:r>
          <a:endParaRPr lang="zh-CN" altLang="en-US" sz="2000" b="1" kern="1200" dirty="0">
            <a:solidFill>
              <a:schemeClr val="tx1"/>
            </a:solidFill>
            <a:latin typeface="华文楷体" panose="02010600040101010101" pitchFamily="2" charset="-122"/>
            <a:ea typeface="华文楷体" panose="02010600040101010101" pitchFamily="2" charset="-122"/>
          </a:endParaRPr>
        </a:p>
      </dsp:txBody>
      <dsp:txXfrm>
        <a:off x="4921764" y="3417031"/>
        <a:ext cx="1075320" cy="1075320"/>
      </dsp:txXfrm>
    </dsp:sp>
    <dsp:sp modelId="{0EEBEE10-DACD-4634-B00E-79E2463222D7}">
      <dsp:nvSpPr>
        <dsp:cNvPr id="0" name=""/>
        <dsp:cNvSpPr/>
      </dsp:nvSpPr>
      <dsp:spPr>
        <a:xfrm rot="5400000">
          <a:off x="3551429" y="3871443"/>
          <a:ext cx="131659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>
        <a:off x="3571178" y="3955104"/>
        <a:ext cx="92161" cy="310229"/>
      </dsp:txXfrm>
    </dsp:sp>
    <dsp:sp modelId="{B4556559-5D82-47A6-9564-99C646815060}">
      <dsp:nvSpPr>
        <dsp:cNvPr id="0" name=""/>
        <dsp:cNvSpPr/>
      </dsp:nvSpPr>
      <dsp:spPr>
        <a:xfrm>
          <a:off x="2856892" y="4257900"/>
          <a:ext cx="1520732" cy="1520732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rPr>
            <a:t>类粲偶素和粲偶素</a:t>
          </a:r>
        </a:p>
      </dsp:txBody>
      <dsp:txXfrm>
        <a:off x="3079598" y="4480606"/>
        <a:ext cx="1075320" cy="1075320"/>
      </dsp:txXfrm>
    </dsp:sp>
    <dsp:sp modelId="{A7A1CB2A-4276-49C1-A4A5-55FA3B8036F3}">
      <dsp:nvSpPr>
        <dsp:cNvPr id="0" name=""/>
        <dsp:cNvSpPr/>
      </dsp:nvSpPr>
      <dsp:spPr>
        <a:xfrm rot="9000000">
          <a:off x="2473203" y="3259628"/>
          <a:ext cx="115994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 rot="10800000">
        <a:off x="2505670" y="3354339"/>
        <a:ext cx="81196" cy="310229"/>
      </dsp:txXfrm>
    </dsp:sp>
    <dsp:sp modelId="{35FB9941-2ACA-409E-BD13-0C7C00F6B296}">
      <dsp:nvSpPr>
        <dsp:cNvPr id="0" name=""/>
        <dsp:cNvSpPr/>
      </dsp:nvSpPr>
      <dsp:spPr>
        <a:xfrm>
          <a:off x="1014727" y="3194325"/>
          <a:ext cx="1520732" cy="1520732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新物理</a:t>
          </a:r>
        </a:p>
      </dsp:txBody>
      <dsp:txXfrm>
        <a:off x="1237433" y="3417031"/>
        <a:ext cx="1075320" cy="1075320"/>
      </dsp:txXfrm>
    </dsp:sp>
    <dsp:sp modelId="{C06404C7-1FF8-4E40-9874-EB7202D33D9A}">
      <dsp:nvSpPr>
        <dsp:cNvPr id="0" name=""/>
        <dsp:cNvSpPr/>
      </dsp:nvSpPr>
      <dsp:spPr>
        <a:xfrm rot="12600000">
          <a:off x="2473203" y="2005557"/>
          <a:ext cx="115994" cy="517049"/>
        </a:xfrm>
        <a:prstGeom prst="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200" kern="1200"/>
        </a:p>
      </dsp:txBody>
      <dsp:txXfrm rot="10800000">
        <a:off x="2505670" y="2117667"/>
        <a:ext cx="81196" cy="310229"/>
      </dsp:txXfrm>
    </dsp:sp>
    <dsp:sp modelId="{26447105-DA21-40F6-8E06-E6D5C024C944}">
      <dsp:nvSpPr>
        <dsp:cNvPr id="0" name=""/>
        <dsp:cNvSpPr/>
      </dsp:nvSpPr>
      <dsp:spPr>
        <a:xfrm>
          <a:off x="1014727" y="1067176"/>
          <a:ext cx="1520732" cy="1520732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rPr>
            <a:t>轻强子谱</a:t>
          </a:r>
        </a:p>
      </dsp:txBody>
      <dsp:txXfrm>
        <a:off x="1237433" y="1289882"/>
        <a:ext cx="1075320" cy="1075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312ED-F2F8-4024-9DF1-4F0153873E4F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B4205-994A-477E-9D3F-82669241E5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5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（</a:t>
            </a:r>
            <a:r>
              <a:rPr lang="en-US" altLang="zh-CN" dirty="0"/>
              <a:t>P2-4). 2</a:t>
            </a:r>
            <a:r>
              <a:rPr lang="zh-CN" altLang="en-US" dirty="0"/>
              <a:t>（</a:t>
            </a:r>
            <a:r>
              <a:rPr lang="en-US" altLang="zh-CN" dirty="0"/>
              <a:t>P5).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5721C-2F9F-4A25-A54D-7E3D514A90A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33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16ADD5B-8C49-4519-A113-9A8CC44895B6}" type="slidenum">
              <a:rPr lang="en-US" altLang="zh-CN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5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685817" indent="-263776" defTabSz="91442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055103" indent="-211021" defTabSz="91442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477145" indent="-211021" defTabSz="91442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1899186" indent="-211021" defTabSz="91442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94307B-56A0-405B-B08F-7629993F75DC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ABA3AF3-E572-7A4A-878F-978D599138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A7258D5D-EC97-B14A-B4B3-33392435957B}" type="slidenum">
              <a:rPr lang="en-US" altLang="zh-C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CBDFFF47-4EF2-9941-A2E1-B262CF089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5EC667B4-CF94-254C-BBB5-511B6DCC0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A9123F70-C858-F742-BD43-9DF25C64B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32B18F6-919C-464F-9A21-13CA95E3D0AD}" type="slidenum">
              <a:rPr lang="en-US" altLang="zh-C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8F76F04D-0993-534A-B0B9-28A8CE336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A9C077DE-B43F-5B45-B639-BDD776D3C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61A54-3090-034C-A592-C21BBDF7A032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532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514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ffectLst/>
                <a:latin typeface="Helvetica" pitchFamily="2" charset="0"/>
              </a:rPr>
              <a:t>直线加速器产生的负氢离子通过注入区的碳 膜被剥离掉两个电子而转换为质子注入到快循环同步质子加速器中。之所以采用负氢离子直线加速器，是因为对于平均流强很高的强流质子同步加速器，负氢离子剥离是目前最可行的注入方式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质子打钨靶：</a:t>
            </a:r>
            <a:r>
              <a:rPr lang="zh-CN" altLang="en-US" dirty="0">
                <a:effectLst/>
                <a:latin typeface="Helvetica" pitchFamily="2" charset="0"/>
              </a:rPr>
              <a:t>原子的核内级联和核外级联等复杂的核反应产生</a:t>
            </a:r>
            <a:r>
              <a:rPr kumimoji="1" lang="zh-CN" altLang="en-US" dirty="0"/>
              <a:t>中子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在国家安全、社会民生等方面有诸多重要应用</a:t>
            </a:r>
            <a:r>
              <a:rPr kumimoji="1" lang="zh-CN" altLang="en-US" sz="12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28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94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自世界上建造第一台加速器以来，七十多年中加速器的能量大致提高了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个数量级（参见左图），同时每单位能量的造价降低了约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个数量级，如此惊人的发展速度在所有的科学领域都是少见的。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08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FF00"/>
                </a:solidFill>
                <a:ea typeface="宋体"/>
                <a:cs typeface="Times New Roman" panose="02020603050405020304" pitchFamily="18" charset="0"/>
              </a:rPr>
              <a:t>The essence of the strong interaction and the hadron structure. </a:t>
            </a: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FF00"/>
                </a:solidFill>
                <a:ea typeface="宋体"/>
                <a:cs typeface="Times New Roman" panose="02020603050405020304" pitchFamily="18" charset="0"/>
              </a:rPr>
              <a:t>Explore exotic matter and matter anti-matter asymmetry</a:t>
            </a:r>
            <a:endParaRPr lang="en-US" altLang="zh-CN" sz="1200" b="1" dirty="0">
              <a:solidFill>
                <a:srgbClr val="FFFF00"/>
              </a:solidFill>
              <a:ea typeface="华文楷体"/>
              <a:cs typeface="Times New Roman" panose="02020603050405020304" pitchFamily="18" charset="0"/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FF00"/>
                </a:solidFill>
                <a:ea typeface="华文楷体"/>
                <a:cs typeface="Times New Roman" panose="02020603050405020304" pitchFamily="18" charset="0"/>
              </a:rPr>
              <a:t>Search for new phenomenon and new  physics: CLVP, dark matter particle, dark photon…</a:t>
            </a: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zh-CN" sz="1200" b="1" dirty="0">
              <a:solidFill>
                <a:srgbClr val="FFFF00"/>
              </a:solidFill>
              <a:ea typeface="华文楷体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</a:pPr>
            <a:r>
              <a:rPr lang="en-US" altLang="zh-CN" sz="1200" b="1" dirty="0" err="1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E</a:t>
            </a:r>
            <a:r>
              <a:rPr lang="en-US" altLang="zh-CN" sz="1200" b="1" baseline="-25000" dirty="0" err="1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cm</a:t>
            </a: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: 2-7 GeV, L: &gt; 0.5</a:t>
            </a: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 panose="02010600040101010101" pitchFamily="2" charset="-122"/>
                <a:cs typeface="华文楷体"/>
                <a:sym typeface="Symbol" panose="05050102010706020507" pitchFamily="18" charset="2"/>
              </a:rPr>
              <a:t></a:t>
            </a: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10</a:t>
            </a:r>
            <a:r>
              <a:rPr lang="en-US" altLang="zh-CN" sz="1200" b="1" baseline="30000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35 </a:t>
            </a: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cm</a:t>
            </a:r>
            <a:r>
              <a:rPr lang="en-US" altLang="zh-CN" sz="1200" b="1" baseline="30000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-2</a:t>
            </a: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 s</a:t>
            </a:r>
            <a:r>
              <a:rPr lang="en-US" altLang="zh-CN" sz="1200" b="1" baseline="30000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-1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Double ring:  800 m,  Injector: ~300 m </a:t>
            </a: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Estimated cost: R&amp;D 300 M RMB, Construction 4.5 B RMB </a:t>
            </a:r>
            <a:endParaRPr lang="en-US" altLang="zh-CN" sz="1200" b="1" dirty="0">
              <a:solidFill>
                <a:srgbClr val="FFFF00"/>
              </a:solidFill>
              <a:latin typeface="+mj-lt"/>
              <a:ea typeface="宋体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</a:pPr>
            <a:r>
              <a:rPr lang="en-US" altLang="zh-CN" sz="1200" b="1" dirty="0">
                <a:solidFill>
                  <a:srgbClr val="FFFF00"/>
                </a:solidFill>
                <a:latin typeface="+mj-lt"/>
                <a:ea typeface="宋体"/>
                <a:cs typeface="Times New Roman" panose="02020603050405020304" pitchFamily="18" charset="0"/>
              </a:rPr>
              <a:t>4 years R&amp;D, 7 years construction, operation for 15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873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1911</a:t>
            </a:r>
            <a:r>
              <a:rPr lang="zh-CN" altLang="en-US" dirty="0"/>
              <a:t>年，卢瑟福根据</a:t>
            </a:r>
            <a:r>
              <a:rPr lang="en-US" altLang="zh-CN" dirty="0"/>
              <a:t>α</a:t>
            </a:r>
            <a:r>
              <a:rPr lang="zh-CN" altLang="en-US" dirty="0"/>
              <a:t>粒子散射实验现象提出原子核式结构模型。该实验被评为“物理最美实验”之一。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49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5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6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15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897F67-FBC3-0E40-AD73-05A2C7680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8BC8E-8A1F-EF45-B068-21AD44077A0B}" type="slidenum">
              <a:rPr lang="en-GB" altLang="zh-CN"/>
              <a:pPr/>
              <a:t>9</a:t>
            </a:fld>
            <a:endParaRPr lang="en-GB" altLang="zh-CN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99562362-07A8-E940-95B1-3755234C6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E9C8F94B-EE7D-7348-BB8B-26D0ADE79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26372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43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4205-994A-477E-9D3F-82669241E5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7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616ADD5B-8C49-4519-A113-9A8CC44895B6}" type="slidenum">
              <a:rPr lang="en-US" altLang="zh-CN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4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4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93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89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4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5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67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6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8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04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81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9D5B-3438-422E-8026-B5B322A066BC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9.em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28.emf"/><Relationship Id="rId5" Type="http://schemas.openxmlformats.org/officeDocument/2006/relationships/image" Target="../media/image24.jpeg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3.jpeg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3.wmf"/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2.png"/><Relationship Id="rId5" Type="http://schemas.openxmlformats.org/officeDocument/2006/relationships/image" Target="../media/image78.wmf"/><Relationship Id="rId15" Type="http://schemas.openxmlformats.org/officeDocument/2006/relationships/image" Target="../media/image84.wmf"/><Relationship Id="rId10" Type="http://schemas.openxmlformats.org/officeDocument/2006/relationships/image" Target="../media/image8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hyperlink" Target="%20http:/journals.aps.org/prl/abstract/10.1103/PhysRevLett.111.24200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7" Type="http://schemas.openxmlformats.org/officeDocument/2006/relationships/image" Target="../media/image106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tiff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122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81610" y="684331"/>
            <a:ext cx="12192000" cy="25202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CN" altLang="en-US" sz="54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“大机器”探索“小宇宙”</a:t>
            </a:r>
            <a:br>
              <a:rPr lang="en-US" altLang="zh-CN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br>
            <a:r>
              <a:rPr lang="zh-CN" altLang="en-US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               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br>
              <a:rPr lang="en-US" altLang="zh-CN" sz="1800" dirty="0">
                <a:solidFill>
                  <a:srgbClr val="2E2DB5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endParaRPr lang="zh-CN" altLang="en-US" sz="1800" dirty="0">
              <a:solidFill>
                <a:srgbClr val="2E2DB5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2730" y="2823210"/>
            <a:ext cx="6400800" cy="60579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ea typeface="黑体" panose="02010609060101010101" pitchFamily="49" charset="-122"/>
              </a:rPr>
              <a:t>房双世（高能物理研究所</a:t>
            </a:r>
            <a:r>
              <a:rPr lang="zh-CN" altLang="en-US" sz="2800" dirty="0">
                <a:ea typeface="黑体" panose="02010609060101010101" pitchFamily="49" charset="-122"/>
              </a:rPr>
              <a:t>）</a:t>
            </a:r>
            <a:endParaRPr lang="en-US" altLang="zh-CN" sz="2800" dirty="0">
              <a:ea typeface="黑体" panose="02010609060101010101" pitchFamily="49" charset="-122"/>
            </a:endParaRPr>
          </a:p>
        </p:txBody>
      </p:sp>
      <p:pic>
        <p:nvPicPr>
          <p:cNvPr id="1028" name="Picture 4" descr="F:\Research\15 Images\Templates and logos\IHEP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9" b="100000" l="0" r="100000">
                        <a14:foregroundMark x1="63522" y1="14019" x2="94969" y2="21807"/>
                        <a14:foregroundMark x1="17400" y1="77570" x2="17400" y2="77570"/>
                        <a14:foregroundMark x1="18029" y1="73832" x2="34172" y2="84424"/>
                        <a14:foregroundMark x1="55346" y1="20872" x2="25577" y2="39564"/>
                        <a14:foregroundMark x1="74004" y1="59813" x2="68973" y2="76012"/>
                        <a14:foregroundMark x1="76939" y1="38629" x2="93082" y2="37383"/>
                        <a14:foregroundMark x1="7757" y1="38941" x2="14465" y2="51402"/>
                        <a14:foregroundMark x1="6709" y1="45794" x2="14885" y2="61994"/>
                        <a14:foregroundMark x1="5660" y1="53894" x2="20126" y2="67913"/>
                        <a14:foregroundMark x1="10692" y1="40187" x2="26834" y2="55140"/>
                        <a14:foregroundMark x1="13836" y1="85981" x2="62474" y2="86916"/>
                        <a14:foregroundMark x1="47799" y1="92523" x2="47799" y2="92523"/>
                        <a14:foregroundMark x1="75052" y1="13707" x2="75052" y2="13707"/>
                        <a14:foregroundMark x1="45912" y1="17134" x2="45912" y2="17134"/>
                        <a14:foregroundMark x1="40461" y1="19626" x2="40461" y2="19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56" y="0"/>
            <a:ext cx="1798647" cy="121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4218DE27-9BAD-FF47-A4F7-1AFE66B1E85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286000" y="4046220"/>
            <a:ext cx="6663690" cy="21374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400" dirty="0">
                <a:latin typeface="楷体_GB2312" pitchFamily="49" charset="-122"/>
                <a:ea typeface="楷体_GB2312" pitchFamily="49" charset="-122"/>
              </a:rPr>
              <a:t>       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zh-CN" sz="35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zh-CN" altLang="en-US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河南师范大学，</a:t>
            </a:r>
            <a:r>
              <a:rPr lang="en-US" altLang="zh-CN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lang="zh-CN" altLang="en-US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CN" altLang="en-US" sz="3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endParaRPr lang="en-US" altLang="zh-CN" sz="35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zh-CN" sz="2400" dirty="0">
              <a:solidFill>
                <a:srgbClr val="006699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chemeClr val="hlink"/>
              </a:solidFill>
              <a:latin typeface="Times" pitchFamily="18" charset="0"/>
            </a:endParaRPr>
          </a:p>
        </p:txBody>
      </p:sp>
      <p:pic>
        <p:nvPicPr>
          <p:cNvPr id="116738" name="Picture 2">
            <a:extLst>
              <a:ext uri="{FF2B5EF4-FFF2-40B4-BE49-F238E27FC236}">
                <a16:creationId xmlns:a16="http://schemas.microsoft.com/office/drawing/2014/main" id="{BCB0C480-24FC-3D43-8C2C-412B3FB9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7" y="221081"/>
            <a:ext cx="1426210" cy="14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48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45D7C7C7-BB1F-AE45-A0C9-9564F761750C}"/>
              </a:ext>
            </a:extLst>
          </p:cNvPr>
          <p:cNvSpPr txBox="1"/>
          <p:nvPr/>
        </p:nvSpPr>
        <p:spPr>
          <a:xfrm rot="16200000">
            <a:off x="-929112" y="3059672"/>
            <a:ext cx="298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怎么寻找夸克？</a:t>
            </a:r>
            <a:endParaRPr lang="zh-CN" altLang="en-US" sz="3200" dirty="0"/>
          </a:p>
        </p:txBody>
      </p:sp>
      <p:pic>
        <p:nvPicPr>
          <p:cNvPr id="31" name="Picture 5" descr="bnl">
            <a:extLst>
              <a:ext uri="{FF2B5EF4-FFF2-40B4-BE49-F238E27FC236}">
                <a16:creationId xmlns:a16="http://schemas.microsoft.com/office/drawing/2014/main" id="{79119AD1-A8F0-9946-960E-0291935A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"/>
          <a:stretch>
            <a:fillRect/>
          </a:stretch>
        </p:blipFill>
        <p:spPr bwMode="auto">
          <a:xfrm>
            <a:off x="4385122" y="691849"/>
            <a:ext cx="2357009" cy="2566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73CFC4EA-79D4-F449-B554-DF6593D969FA}"/>
              </a:ext>
            </a:extLst>
          </p:cNvPr>
          <p:cNvSpPr txBox="1"/>
          <p:nvPr/>
        </p:nvSpPr>
        <p:spPr>
          <a:xfrm>
            <a:off x="173386" y="5683"/>
            <a:ext cx="11528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“十一月革命</a:t>
            </a:r>
            <a:r>
              <a:rPr lang="sv-SE" altLang="zh-CN" sz="32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2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：发现第四种夸克</a:t>
            </a:r>
            <a:r>
              <a:rPr lang="en-US" altLang="zh-CN" sz="32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en-US" altLang="zh-CN" sz="32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harm)</a:t>
            </a:r>
            <a:endParaRPr lang="en-GB" altLang="zh-CN" sz="3200" b="1" dirty="0">
              <a:solidFill>
                <a:srgbClr val="2F2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" name="Picture 3" descr="richter">
            <a:extLst>
              <a:ext uri="{FF2B5EF4-FFF2-40B4-BE49-F238E27FC236}">
                <a16:creationId xmlns:a16="http://schemas.microsoft.com/office/drawing/2014/main" id="{38FAD351-D4E9-3145-B04A-E9E4A582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98" y="3699426"/>
            <a:ext cx="1479860" cy="208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ting">
            <a:extLst>
              <a:ext uri="{FF2B5EF4-FFF2-40B4-BE49-F238E27FC236}">
                <a16:creationId xmlns:a16="http://schemas.microsoft.com/office/drawing/2014/main" id="{61E1530B-4573-1543-98DA-9C7D2763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33" y="922193"/>
            <a:ext cx="1462955" cy="206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00A0590F-3889-6F47-83D2-033B823BAFE0}"/>
              </a:ext>
            </a:extLst>
          </p:cNvPr>
          <p:cNvSpPr txBox="1"/>
          <p:nvPr/>
        </p:nvSpPr>
        <p:spPr>
          <a:xfrm>
            <a:off x="2004078" y="3085364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丁肇中</a:t>
            </a:r>
            <a:r>
              <a:rPr lang="en-US" altLang="zh-CN" sz="24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(BNL)</a:t>
            </a:r>
            <a:endParaRPr lang="zh-CN" altLang="en-US" sz="24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85FC13F-7DC6-2B47-92FE-206CB1F7F155}"/>
              </a:ext>
            </a:extLst>
          </p:cNvPr>
          <p:cNvSpPr txBox="1"/>
          <p:nvPr/>
        </p:nvSpPr>
        <p:spPr>
          <a:xfrm>
            <a:off x="1482241" y="5958371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BurtonRichet</a:t>
            </a:r>
            <a:r>
              <a:rPr lang="zh-CN" alt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（</a:t>
            </a:r>
            <a:r>
              <a:rPr lang="en-US" altLang="zh-CN" b="1" dirty="0">
                <a:solidFill>
                  <a:srgbClr val="333333"/>
                </a:solidFill>
                <a:latin typeface="Arial" panose="020B0604020202020204" pitchFamily="34" charset="0"/>
              </a:rPr>
              <a:t>SLAC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</a:rPr>
              <a:t>）</a:t>
            </a:r>
            <a:endParaRPr lang="zh-CN" altLang="en-US" dirty="0"/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866BE530-2B19-AA42-950F-C6DCF54A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56" y="0"/>
            <a:ext cx="3918601" cy="717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9">
            <a:extLst>
              <a:ext uri="{FF2B5EF4-FFF2-40B4-BE49-F238E27FC236}">
                <a16:creationId xmlns:a16="http://schemas.microsoft.com/office/drawing/2014/main" id="{521BC19A-576C-DF44-9942-389F643FCC53}"/>
              </a:ext>
            </a:extLst>
          </p:cNvPr>
          <p:cNvGrpSpPr>
            <a:grpSpLocks/>
          </p:cNvGrpSpPr>
          <p:nvPr/>
        </p:nvGrpSpPr>
        <p:grpSpPr bwMode="auto">
          <a:xfrm>
            <a:off x="4069845" y="3486831"/>
            <a:ext cx="2828496" cy="3156016"/>
            <a:chOff x="1585" y="1632"/>
            <a:chExt cx="1643" cy="2685"/>
          </a:xfrm>
        </p:grpSpPr>
        <p:pic>
          <p:nvPicPr>
            <p:cNvPr id="22" name="Picture 10" descr="slac">
              <a:extLst>
                <a:ext uri="{FF2B5EF4-FFF2-40B4-BE49-F238E27FC236}">
                  <a16:creationId xmlns:a16="http://schemas.microsoft.com/office/drawing/2014/main" id="{5DD8DC1E-1446-A745-94C5-B040E482D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1632"/>
              <a:ext cx="1643" cy="249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" name="Object 11">
              <a:extLst>
                <a:ext uri="{FF2B5EF4-FFF2-40B4-BE49-F238E27FC236}">
                  <a16:creationId xmlns:a16="http://schemas.microsoft.com/office/drawing/2014/main" id="{C4B01807-BA61-F94B-B0B1-3D150A3FFC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76" y="1936"/>
            <a:ext cx="648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3698200" imgH="4686300" progId="Equation.DSMT4">
                    <p:embed/>
                  </p:oleObj>
                </mc:Choice>
                <mc:Fallback>
                  <p:oleObj name="Equation" r:id="rId8" imgW="23698200" imgH="4686300" progId="Equation.DSMT4">
                    <p:embed/>
                    <p:pic>
                      <p:nvPicPr>
                        <p:cNvPr id="27" name="Object 11">
                          <a:extLst>
                            <a:ext uri="{FF2B5EF4-FFF2-40B4-BE49-F238E27FC236}">
                              <a16:creationId xmlns:a16="http://schemas.microsoft.com/office/drawing/2014/main" id="{88C874C9-4DA2-4B46-B200-E79F5E22BC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6" y="1936"/>
                          <a:ext cx="648" cy="128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12">
              <a:extLst>
                <a:ext uri="{FF2B5EF4-FFF2-40B4-BE49-F238E27FC236}">
                  <a16:creationId xmlns:a16="http://schemas.microsoft.com/office/drawing/2014/main" id="{122BF977-254B-984D-A16D-C2BBCA1110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288496"/>
                </p:ext>
              </p:extLst>
            </p:nvPr>
          </p:nvGraphicFramePr>
          <p:xfrm>
            <a:off x="2480" y="3610"/>
            <a:ext cx="488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7843500" imgH="4686300" progId="Equation.DSMT4">
                    <p:embed/>
                  </p:oleObj>
                </mc:Choice>
                <mc:Fallback>
                  <p:oleObj name="Equation" r:id="rId10" imgW="17843500" imgH="4686300" progId="Equation.DSMT4">
                    <p:embed/>
                    <p:pic>
                      <p:nvPicPr>
                        <p:cNvPr id="28" name="Object 12">
                          <a:extLst>
                            <a:ext uri="{FF2B5EF4-FFF2-40B4-BE49-F238E27FC236}">
                              <a16:creationId xmlns:a16="http://schemas.microsoft.com/office/drawing/2014/main" id="{44EE88E9-78E1-994E-B0FF-1F87EDB9BD9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0" y="3610"/>
                          <a:ext cx="488" cy="128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13">
              <a:extLst>
                <a:ext uri="{FF2B5EF4-FFF2-40B4-BE49-F238E27FC236}">
                  <a16:creationId xmlns:a16="http://schemas.microsoft.com/office/drawing/2014/main" id="{6E967762-4F0A-5249-9F6A-C9C57F6C51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56" y="2736"/>
            <a:ext cx="536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9596100" imgH="5270500" progId="Equation.DSMT4">
                    <p:embed/>
                  </p:oleObj>
                </mc:Choice>
                <mc:Fallback>
                  <p:oleObj name="Equation" r:id="rId12" imgW="19596100" imgH="5270500" progId="Equation.DSMT4">
                    <p:embed/>
                    <p:pic>
                      <p:nvPicPr>
                        <p:cNvPr id="29" name="Object 13">
                          <a:extLst>
                            <a:ext uri="{FF2B5EF4-FFF2-40B4-BE49-F238E27FC236}">
                              <a16:creationId xmlns:a16="http://schemas.microsoft.com/office/drawing/2014/main" id="{3468C372-B26C-A049-ABDC-645612C2032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6" y="2736"/>
                          <a:ext cx="536" cy="144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14">
              <a:extLst>
                <a:ext uri="{FF2B5EF4-FFF2-40B4-BE49-F238E27FC236}">
                  <a16:creationId xmlns:a16="http://schemas.microsoft.com/office/drawing/2014/main" id="{63115766-B110-C942-9ECD-CCA3C55182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8714265"/>
                </p:ext>
              </p:extLst>
            </p:nvPr>
          </p:nvGraphicFramePr>
          <p:xfrm>
            <a:off x="2337" y="4157"/>
            <a:ext cx="480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7551400" imgH="5854700" progId="Equation.DSMT4">
                    <p:embed/>
                  </p:oleObj>
                </mc:Choice>
                <mc:Fallback>
                  <p:oleObj name="Equation" r:id="rId14" imgW="17551400" imgH="5854700" progId="Equation.DSMT4">
                    <p:embed/>
                    <p:pic>
                      <p:nvPicPr>
                        <p:cNvPr id="30" name="Object 14">
                          <a:extLst>
                            <a:ext uri="{FF2B5EF4-FFF2-40B4-BE49-F238E27FC236}">
                              <a16:creationId xmlns:a16="http://schemas.microsoft.com/office/drawing/2014/main" id="{CEF1E892-420B-D24D-A6CF-970AEFF5EC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7" y="4157"/>
                          <a:ext cx="480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5982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77215"/>
          <a:stretch/>
        </p:blipFill>
        <p:spPr>
          <a:xfrm>
            <a:off x="1151308" y="1420887"/>
            <a:ext cx="4967547" cy="918949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52" y="-9098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革命性原理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-II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：强聚焦原理（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&gt; 10 </a:t>
            </a:r>
            <a:r>
              <a:rPr lang="en-US" altLang="zh-CN" sz="4000" b="1" kern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GeV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5" name="矩形 24"/>
          <p:cNvSpPr/>
          <p:nvPr/>
        </p:nvSpPr>
        <p:spPr>
          <a:xfrm>
            <a:off x="567154" y="6295966"/>
            <a:ext cx="10940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1952</a:t>
            </a:r>
            <a:r>
              <a:rPr lang="zh-CN" altLang="en-US" sz="1600" dirty="0">
                <a:ea typeface="黑体" panose="02010609060101010101" pitchFamily="49" charset="-122"/>
              </a:rPr>
              <a:t>年，美国科学家柯隆</a:t>
            </a:r>
            <a:r>
              <a:rPr lang="en-US" altLang="zh-CN" sz="1600" dirty="0">
                <a:ea typeface="黑体" panose="02010609060101010101" pitchFamily="49" charset="-122"/>
              </a:rPr>
              <a:t>(</a:t>
            </a:r>
            <a:r>
              <a:rPr lang="en-US" altLang="zh-CN" sz="1600" dirty="0" err="1">
                <a:ea typeface="黑体" panose="02010609060101010101" pitchFamily="49" charset="-122"/>
              </a:rPr>
              <a:t>E.D.Courant</a:t>
            </a:r>
            <a:r>
              <a:rPr lang="en-US" altLang="zh-CN" sz="1600" dirty="0">
                <a:ea typeface="黑体" panose="02010609060101010101" pitchFamily="49" charset="-122"/>
              </a:rPr>
              <a:t>)</a:t>
            </a:r>
            <a:r>
              <a:rPr lang="zh-CN" altLang="en-US" sz="1600" dirty="0">
                <a:ea typeface="黑体" panose="02010609060101010101" pitchFamily="49" charset="-122"/>
              </a:rPr>
              <a:t>、李温斯顿</a:t>
            </a:r>
            <a:r>
              <a:rPr lang="en-US" altLang="zh-CN" sz="1600" dirty="0">
                <a:ea typeface="黑体" panose="02010609060101010101" pitchFamily="49" charset="-122"/>
              </a:rPr>
              <a:t>(</a:t>
            </a:r>
            <a:r>
              <a:rPr lang="en-US" altLang="zh-CN" sz="1600" dirty="0" err="1">
                <a:ea typeface="黑体" panose="02010609060101010101" pitchFamily="49" charset="-122"/>
              </a:rPr>
              <a:t>M.S.Livingston</a:t>
            </a:r>
            <a:r>
              <a:rPr lang="en-US" altLang="zh-CN" sz="1600" dirty="0">
                <a:ea typeface="黑体" panose="02010609060101010101" pitchFamily="49" charset="-122"/>
              </a:rPr>
              <a:t>)</a:t>
            </a:r>
            <a:r>
              <a:rPr lang="zh-CN" altLang="en-US" sz="1600" dirty="0">
                <a:ea typeface="黑体" panose="02010609060101010101" pitchFamily="49" charset="-122"/>
              </a:rPr>
              <a:t>和史耐德</a:t>
            </a:r>
            <a:r>
              <a:rPr lang="en-US" altLang="zh-CN" sz="1600" dirty="0">
                <a:ea typeface="黑体" panose="02010609060101010101" pitchFamily="49" charset="-122"/>
              </a:rPr>
              <a:t>(</a:t>
            </a:r>
            <a:r>
              <a:rPr lang="en-US" altLang="zh-CN" sz="1600" dirty="0" err="1">
                <a:ea typeface="黑体" panose="02010609060101010101" pitchFamily="49" charset="-122"/>
              </a:rPr>
              <a:t>H.S.Schneider</a:t>
            </a:r>
            <a:r>
              <a:rPr lang="en-US" altLang="zh-CN" sz="1600" dirty="0">
                <a:ea typeface="黑体" panose="02010609060101010101" pitchFamily="49" charset="-122"/>
              </a:rPr>
              <a:t>)</a:t>
            </a:r>
            <a:r>
              <a:rPr lang="zh-CN" altLang="en-US" sz="1600" dirty="0">
                <a:ea typeface="黑体" panose="02010609060101010101" pitchFamily="49" charset="-122"/>
              </a:rPr>
              <a:t>提出</a:t>
            </a:r>
            <a:r>
              <a:rPr lang="en-US" altLang="zh-CN" sz="1600" dirty="0">
                <a:ea typeface="黑体" panose="02010609060101010101" pitchFamily="49" charset="-122"/>
              </a:rPr>
              <a:t> 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5" y="3897699"/>
            <a:ext cx="3394475" cy="226298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584" y="870830"/>
            <a:ext cx="4590961" cy="261684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921" y="3854721"/>
            <a:ext cx="2863928" cy="213244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732426" y="3029492"/>
            <a:ext cx="440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奠定了现代高能加速器的基本结构</a:t>
            </a:r>
            <a:endParaRPr lang="en-US" altLang="zh-CN" sz="2000" kern="0" dirty="0">
              <a:solidFill>
                <a:srgbClr val="0000FF"/>
              </a:solidFill>
              <a:ea typeface="黑体" pitchFamily="2" charset="-122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大量独立的聚焦磁铁（四极磁铁）</a:t>
            </a:r>
          </a:p>
        </p:txBody>
      </p:sp>
      <p:sp>
        <p:nvSpPr>
          <p:cNvPr id="3" name="矩形 2"/>
          <p:cNvSpPr/>
          <p:nvPr/>
        </p:nvSpPr>
        <p:spPr>
          <a:xfrm>
            <a:off x="7267903" y="4493172"/>
            <a:ext cx="268014" cy="23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7" descr="agfocus">
            <a:extLst>
              <a:ext uri="{FF2B5EF4-FFF2-40B4-BE49-F238E27FC236}">
                <a16:creationId xmlns:a16="http://schemas.microsoft.com/office/drawing/2014/main" id="{D3747BE3-299D-DC49-A748-523830590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82" y="3858492"/>
            <a:ext cx="2251165" cy="225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961A0E5-09ED-3D43-9DE1-A8541567FDF7}"/>
              </a:ext>
            </a:extLst>
          </p:cNvPr>
          <p:cNvSpPr/>
          <p:nvPr/>
        </p:nvSpPr>
        <p:spPr>
          <a:xfrm>
            <a:off x="6701584" y="1343319"/>
            <a:ext cx="4174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kern="0" dirty="0">
                <a:solidFill>
                  <a:srgbClr val="FFFF00"/>
                </a:solidFill>
                <a:ea typeface="黑体" pitchFamily="2" charset="-122"/>
                <a:cs typeface="Times New Roman" pitchFamily="18" charset="0"/>
              </a:rPr>
              <a:t>线性与非线性束流光学</a:t>
            </a:r>
          </a:p>
        </p:txBody>
      </p:sp>
    </p:spTree>
    <p:extLst>
      <p:ext uri="{BB962C8B-B14F-4D97-AF65-F5344CB8AC3E}">
        <p14:creationId xmlns:p14="http://schemas.microsoft.com/office/powerpoint/2010/main" val="38808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AC0B29C5-EC73-4414-A507-A330A3946586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12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970" name="Picture 8" descr="D:\particle-picture\fixed_target_ex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1" y="2207066"/>
            <a:ext cx="4755755" cy="15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 Box 9"/>
          <p:cNvSpPr txBox="1">
            <a:spLocks noChangeArrowheads="1"/>
          </p:cNvSpPr>
          <p:nvPr/>
        </p:nvSpPr>
        <p:spPr bwMode="auto">
          <a:xfrm>
            <a:off x="504051" y="1561747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70C0"/>
                </a:solidFill>
                <a:latin typeface="华文新魏" pitchFamily="2" charset="-122"/>
                <a:ea typeface="华文新魏" pitchFamily="2" charset="-122"/>
              </a:rPr>
              <a:t>固定靶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719175" y="4686300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对撞机</a:t>
            </a:r>
          </a:p>
        </p:txBody>
      </p:sp>
      <p:pic>
        <p:nvPicPr>
          <p:cNvPr id="40973" name="Picture 12" descr="D:\particle-picture\colliding_be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5" y="5453063"/>
            <a:ext cx="4755755" cy="1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4ED7A85-1240-4A4A-8DE6-78A142FC8BAB}"/>
              </a:ext>
            </a:extLst>
          </p:cNvPr>
          <p:cNvSpPr/>
          <p:nvPr/>
        </p:nvSpPr>
        <p:spPr>
          <a:xfrm>
            <a:off x="991511" y="1034361"/>
            <a:ext cx="8139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用高能粒子轰击静止靶（粒子）时，只有</a:t>
            </a:r>
            <a:r>
              <a:rPr lang="zh-CN" altLang="en-US" sz="16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质心系中的能量</a:t>
            </a:r>
            <a:r>
              <a:rPr lang="zh-CN" altLang="en-US" sz="1600" dirty="0">
                <a:latin typeface="黑体" pitchFamily="49" charset="-122"/>
                <a:ea typeface="黑体" pitchFamily="49" charset="-122"/>
              </a:rPr>
              <a:t>才是粒子相互作用的有效能量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F5BECA6-11C0-C647-A5F7-EBB6C2F90BB5}"/>
              </a:ext>
            </a:extLst>
          </p:cNvPr>
          <p:cNvSpPr/>
          <p:nvPr/>
        </p:nvSpPr>
        <p:spPr>
          <a:xfrm>
            <a:off x="5763793" y="1732377"/>
            <a:ext cx="5924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能量为</a:t>
            </a:r>
            <a:r>
              <a:rPr lang="en-US" altLang="zh-CN" sz="2000" b="1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2×300  </a:t>
            </a:r>
            <a:r>
              <a:rPr lang="en-US" altLang="zh-CN" sz="2000" b="1" kern="0" dirty="0" err="1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GeV</a:t>
            </a:r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的质子、质子对撞机，与一台能量为 </a:t>
            </a:r>
            <a:r>
              <a:rPr lang="en-US" altLang="zh-CN" sz="2000" b="1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180000 </a:t>
            </a:r>
            <a:r>
              <a:rPr lang="en-US" altLang="zh-CN" sz="2000" b="1" kern="0" dirty="0" err="1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GeV</a:t>
            </a:r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的质子加速器（固定靶对撞）相当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FC38EB4-6485-224B-904C-4EFBD4ADE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773" y="2991321"/>
            <a:ext cx="4273027" cy="3224800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F8A6C6EB-070B-CA41-B69A-5100498FB3DB}"/>
              </a:ext>
            </a:extLst>
          </p:cNvPr>
          <p:cNvSpPr txBox="1">
            <a:spLocks/>
          </p:cNvSpPr>
          <p:nvPr/>
        </p:nvSpPr>
        <p:spPr>
          <a:xfrm>
            <a:off x="756045" y="181116"/>
            <a:ext cx="10327105" cy="9233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革命性原理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-III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：对撞机原理（等效能量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lang="en-US" altLang="zh-CN" sz="4000" b="1" kern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TeV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B77445-BA9A-E940-A215-110EAA2DD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672" y="1488000"/>
            <a:ext cx="2476500" cy="6244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547612-1E70-9443-A2CD-72590D3F2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553" y="4746732"/>
            <a:ext cx="1773261" cy="49651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078E5AF-5813-7E44-9C3B-5F9270153A80}"/>
              </a:ext>
            </a:extLst>
          </p:cNvPr>
          <p:cNvSpPr txBox="1"/>
          <p:nvPr/>
        </p:nvSpPr>
        <p:spPr>
          <a:xfrm>
            <a:off x="6680202" y="63075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第一台正负电子对撞机（现在意大利弗拉斯卡蒂）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40972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AC0B29C5-EC73-4414-A507-A330A3946586}" type="slidenum">
              <a:rPr lang="en-US" altLang="zh-CN">
                <a:solidFill>
                  <a:srgbClr val="000000"/>
                </a:solidFill>
                <a:latin typeface="Calibri" pitchFamily="34" charset="0"/>
              </a:rPr>
              <a:pPr eaLnBrk="1" hangingPunct="1"/>
              <a:t>13</a:t>
            </a:fld>
            <a:endParaRPr lang="en-US" altLang="zh-C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8A6C6EB-070B-CA41-B69A-5100498FB3DB}"/>
              </a:ext>
            </a:extLst>
          </p:cNvPr>
          <p:cNvSpPr txBox="1">
            <a:spLocks/>
          </p:cNvSpPr>
          <p:nvPr/>
        </p:nvSpPr>
        <p:spPr>
          <a:xfrm>
            <a:off x="756045" y="181116"/>
            <a:ext cx="10327105" cy="9233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革命性原理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-III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：对撞机原理（等效能量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lang="en-US" altLang="zh-CN" sz="4000" b="1" kern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TeV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05DC70-D874-5F46-9355-BEC47B14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934" y="3363058"/>
            <a:ext cx="4620066" cy="320530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2A8E10E-33C2-1D4C-8496-781148D821B0}"/>
              </a:ext>
            </a:extLst>
          </p:cNvPr>
          <p:cNvSpPr txBox="1"/>
          <p:nvPr/>
        </p:nvSpPr>
        <p:spPr>
          <a:xfrm>
            <a:off x="251791" y="1347273"/>
            <a:ext cx="11299597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意大利物理学家在 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1954 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年曾提出一个质心系能量 </a:t>
            </a:r>
            <a:r>
              <a:rPr lang="en-US" altLang="zh-CN" sz="2400" i="1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sz="2400" i="1" baseline="-2500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cm</a:t>
            </a:r>
            <a:r>
              <a:rPr lang="en-US" altLang="zh-CN" sz="2400" i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为 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TeV 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的加速器设想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需要用 </a:t>
            </a:r>
            <a:r>
              <a:rPr lang="en-US" altLang="zh-CN" sz="2400" i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=5000 </a:t>
            </a:r>
            <a:r>
              <a:rPr lang="en-US" altLang="zh-CN" sz="2400" dirty="0" err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TeV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的束流与静止靶中的质子相互作用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5000 </a:t>
            </a:r>
            <a:r>
              <a:rPr lang="en-US" altLang="zh-CN" sz="240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TeV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的同步加速器的偏转半径约为 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8000 km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，比地球的半径还要大！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DA489AE-FDFD-144F-B66C-C08CD2AE7CF0}"/>
              </a:ext>
            </a:extLst>
          </p:cNvPr>
          <p:cNvSpPr txBox="1"/>
          <p:nvPr/>
        </p:nvSpPr>
        <p:spPr>
          <a:xfrm>
            <a:off x="338891" y="3913488"/>
            <a:ext cx="8271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TeV=1000GeV=1000 000 MeV= </a:t>
            </a:r>
            <a:r>
              <a:rPr lang="en-US" altLang="zh-CN" sz="2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1000 000 000 000 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eV</a:t>
            </a:r>
            <a:endParaRPr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287D915-1ED0-0B48-8CE5-E4221BDE0310}"/>
              </a:ext>
            </a:extLst>
          </p:cNvPr>
          <p:cNvSpPr txBox="1"/>
          <p:nvPr/>
        </p:nvSpPr>
        <p:spPr>
          <a:xfrm>
            <a:off x="756045" y="4737892"/>
            <a:ext cx="82717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欧洲核子中心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大型强子对撞机（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Large Hadron Collider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sz="2400" i="1" baseline="-25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cm</a:t>
            </a:r>
            <a:r>
              <a:rPr lang="en-US" altLang="zh-CN" sz="24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=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14TeV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，周长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27km, 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半径</a:t>
            </a:r>
            <a:r>
              <a:rPr lang="en-US" altLang="zh-CN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4.3km </a:t>
            </a: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2400" dirty="0">
              <a:solidFill>
                <a:srgbClr val="FF0000"/>
              </a:solidFill>
            </a:endParaRPr>
          </a:p>
          <a:p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18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7156" name="Title 2"/>
          <p:cNvSpPr>
            <a:spLocks noGrp="1"/>
          </p:cNvSpPr>
          <p:nvPr>
            <p:ph type="title" idx="4294967295"/>
          </p:nvPr>
        </p:nvSpPr>
        <p:spPr>
          <a:xfrm>
            <a:off x="814917" y="260351"/>
            <a:ext cx="10361083" cy="9207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sz="40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欧洲大型强子对撞机</a:t>
            </a:r>
            <a:r>
              <a:rPr lang="en-US" altLang="zh-CN" sz="40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LHC, 27 km</a:t>
            </a:r>
            <a:r>
              <a:rPr lang="zh-CN" altLang="en-US" sz="40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40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CERN</a:t>
            </a:r>
          </a:p>
        </p:txBody>
      </p:sp>
      <p:pic>
        <p:nvPicPr>
          <p:cNvPr id="7" name="Picture 6" descr="Cern_compl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5" y="1044575"/>
            <a:ext cx="11061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588000" y="5387975"/>
            <a:ext cx="1016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92238" y="5387978"/>
            <a:ext cx="97367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Picture 11" descr="MCDD00942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163891"/>
            <a:ext cx="1168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tl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5" y="1425575"/>
            <a:ext cx="1024255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llision_pr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240">
            <a:off x="3606800" y="1965325"/>
            <a:ext cx="4673600" cy="318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1988800" y="3846513"/>
            <a:ext cx="2032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1600" y="3167063"/>
            <a:ext cx="2032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7169" name="Picture 17" descr="[IMAGE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41440"/>
            <a:ext cx="10297584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70" name="Rectangle 18"/>
          <p:cNvSpPr>
            <a:spLocks noChangeArrowheads="1"/>
          </p:cNvSpPr>
          <p:nvPr/>
        </p:nvSpPr>
        <p:spPr bwMode="auto">
          <a:xfrm>
            <a:off x="1200156" y="1325797"/>
            <a:ext cx="4093633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lnSpc>
                <a:spcPts val="2667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2012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7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月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4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日，欧洲核子中心宣布，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LHC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上的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CMS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和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ATLAS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两个探测器，同时发现了质量为</a:t>
            </a:r>
            <a:r>
              <a:rPr lang="en-US" altLang="zh-CN" sz="1867" dirty="0">
                <a:solidFill>
                  <a:srgbClr val="FFFF00"/>
                </a:solidFill>
                <a:ea typeface="黑体" panose="02010609060101010101" pitchFamily="49" charset="-122"/>
              </a:rPr>
              <a:t>126.5GeV</a:t>
            </a:r>
            <a:r>
              <a:rPr lang="zh-CN" altLang="en-US" sz="1867" dirty="0">
                <a:solidFill>
                  <a:srgbClr val="FFFF00"/>
                </a:solidFill>
                <a:ea typeface="黑体" panose="02010609060101010101" pitchFamily="49" charset="-122"/>
              </a:rPr>
              <a:t>的新玻色子，很可能就是科学家梦寐以求的希格斯玻色子。</a:t>
            </a:r>
            <a:endParaRPr lang="en-US" altLang="zh-CN" sz="1867" dirty="0">
              <a:solidFill>
                <a:srgbClr val="FFFF00"/>
              </a:solidFill>
              <a:ea typeface="黑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223938" y="3743325"/>
            <a:ext cx="558376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比利时物理学家弗朗索瓦</a:t>
            </a:r>
            <a:r>
              <a:rPr lang="en-US" altLang="zh-CN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恩格勒特和英国物理学家彼得</a:t>
            </a:r>
            <a:r>
              <a:rPr lang="en-US" altLang="zh-CN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希格斯描述了粒子物理学的标准模型，其预测的基本粒子</a:t>
            </a:r>
            <a:r>
              <a:rPr lang="en-US" altLang="zh-CN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希格斯玻色子，被欧洲大型强子对撞机通过实验发现，他们因此获得</a:t>
            </a:r>
            <a:r>
              <a:rPr lang="en-US" altLang="zh-CN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2013</a:t>
            </a:r>
            <a:r>
              <a:rPr lang="zh-CN" altLang="en-US" sz="2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年诺贝尔物理学奖</a:t>
            </a:r>
            <a:r>
              <a:rPr lang="zh-CN" altLang="en-US" sz="20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64" y="3717232"/>
            <a:ext cx="3600000" cy="180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683494" y="6233103"/>
            <a:ext cx="650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自动稳相、强聚焦、对撞机原理</a:t>
            </a:r>
          </a:p>
        </p:txBody>
      </p:sp>
    </p:spTree>
    <p:extLst>
      <p:ext uri="{BB962C8B-B14F-4D97-AF65-F5344CB8AC3E}">
        <p14:creationId xmlns:p14="http://schemas.microsoft.com/office/powerpoint/2010/main" val="14975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0046 C 0.01598 -0.01088 0.02084 -0.02129 0.0257 -0.02986 C 0.03056 -0.03796 0.03403 -0.04305 0.04028 -0.05046 C 0.04636 -0.0581 0.0566 -0.06921 0.06302 -0.07546 C 0.0698 -0.08171 0.07309 -0.08472 0.07986 -0.0875 C 0.08629 -0.09028 0.09445 -0.09074 0.10226 -0.09259 C 0.11007 -0.09444 0.12014 -0.09606 0.12552 -0.09861 C 0.13108 -0.10116 0.13421 -0.10463 0.13473 -0.10741 C 0.13559 -0.11018 0.13368 -0.1125 0.12986 -0.11481 C 0.12587 -0.11713 0.12014 -0.12037 0.11216 -0.12176 C 0.10417 -0.12315 0.09063 -0.12361 0.08195 -0.12268 C 0.07309 -0.12176 0.06441 -0.11898 0.06042 -0.1162 C 0.05608 -0.11342 0.05469 -0.10972 0.05573 -0.10602 C 0.05712 -0.10254 0.06007 -0.09815 0.06771 -0.09583 C 0.075 -0.09352 0.09202 -0.09213 0.10209 -0.09259 C 0.11216 -0.09305 0.12309 -0.0956 0.12848 -0.09861 C 0.13368 -0.10162 0.13473 -0.10694 0.13368 -0.11018 C 0.1323 -0.11342 0.12917 -0.11643 0.12188 -0.11852 C 0.11459 -0.1206 0.09966 -0.12315 0.09063 -0.12315 C 0.08125 -0.12315 0.07101 -0.12129 0.06528 -0.11852 C 0.05938 -0.11574 0.05469 -0.10972 0.05521 -0.10602 C 0.05521 -0.10231 0.06059 -0.09815 0.06771 -0.09583 C 0.07466 -0.09352 0.09115 -0.09282 0.09792 -0.09259 C 0.10469 -0.09236 0.10504 -0.09537 0.10851 -0.09398 C 0.11198 -0.09259 0.11285 -0.08634 0.11771 -0.08379 C 0.12257 -0.08125 0.12986 -0.08032 0.13733 -0.07916 C 0.14514 -0.07801 0.15677 -0.07754 0.16355 -0.07639 C 0.17032 -0.07523 0.17379 -0.07384 0.17761 -0.07268 C 0.1816 -0.07153 0.18403 -0.07014 0.18681 -0.06898 C 0.18924 -0.06782 0.18386 -0.06713 0.19306 -0.06528 C 0.20226 -0.06342 0.22952 -0.06111 0.24202 -0.05833 C 0.25486 -0.05555 0.2625 -0.05324 0.2698 -0.04907 C 0.27709 -0.04491 0.28299 -0.03773 0.28611 -0.03379 C 0.28924 -0.02986 0.29028 -0.0294 0.28889 -0.025 C 0.2875 -0.02083 0.28646 -0.01273 0.27743 -0.00694 C 0.26841 -0.00116 0.24948 0.00602 0.2349 0.00972 C 0.22049 0.01343 0.20539 0.01435 0.1908 0.01459 C 0.17622 0.01528 0.16077 0.01389 0.14757 0.01204 C 0.13421 0.01019 0.12014 0.00787 0.11007 0.00371 C 0.09966 -0.00046 0.09063 -0.00717 0.08611 -0.01296 C 0.08125 -0.01875 0.08073 -0.02662 0.08091 -0.03102 C 0.08091 -0.03565 0.08195 -0.0368 0.0875 -0.04074 C 0.09306 -0.04467 0.10278 -0.05116 0.11372 -0.05509 C 0.125 -0.05903 0.13959 -0.06227 0.154 -0.06389 C 0.16858 -0.06551 0.18681 -0.06574 0.20139 -0.06481 C 0.21563 -0.06389 0.22865 -0.0618 0.24028 -0.05879 C 0.25191 -0.05578 0.2625 -0.05162 0.27118 -0.04676 C 0.279 -0.0419 0.2849 -0.03518 0.2875 -0.03009 C 0.29011 -0.025 0.29098 -0.02199 0.28646 -0.01666 C 0.28195 -0.01134 0.27153 -0.00254 0.26007 0.00232 C 0.24844 0.00718 0.2316 0.01042 0.21754 0.0125 C 0.20348 0.01459 0.18959 0.01551 0.17466 0.01459 C 0.15921 0.01412 0.13768 0.01088 0.12448 0.00787 C 0.11094 0.00486 0.10174 0.00209 0.09445 -0.00324 C 0.08681 -0.00856 0.08004 -0.01759 0.07952 -0.02407 C 0.07865 -0.03055 0.08368 -0.03727 0.09011 -0.04259 C 0.09688 -0.04791 0.10712 -0.05301 0.11875 -0.05648 C 0.13039 -0.05995 0.14532 -0.0625 0.15973 -0.06389 C 0.17396 -0.06528 0.1908 -0.06643 0.20521 -0.06528 C 0.21945 -0.06412 0.23403 -0.06041 0.24549 -0.05741 C 0.25625 -0.0544 0.26546 -0.05116 0.27223 -0.04722 C 0.279 -0.04328 0.28438 -0.03889 0.28646 -0.03333 C 0.28855 -0.02824 0.29098 -0.02153 0.28438 -0.01504 C 0.27778 -0.0081 0.26094 0.00185 0.24688 0.00648 C 0.23282 0.01111 0.21493 0.01227 0.19948 0.01343 C 0.18403 0.01459 0.16893 0.01528 0.15382 0.01343 C 0.13855 0.01134 0.1191 0.00672 0.10764 0.00232 C 0.09584 -0.00208 0.09115 -0.00856 0.08525 -0.01296 C 0.07952 -0.01736 0.07848 -0.01991 0.07361 -0.02407 C 0.06841 -0.02824 0.06233 -0.03426 0.0566 -0.03796 C 0.05087 -0.04166 0.04636 -0.04305 0.03872 -0.04583 C 0.03143 -0.04861 0.02639 -0.05208 0.01216 -0.05463 C -0.00208 -0.05717 -0.02899 -0.05787 -0.04652 -0.06111 C -0.06406 -0.06458 -0.08107 -0.07037 -0.09288 -0.07592 C -0.10451 -0.08171 -0.10937 -0.08611 -0.11614 -0.09491 C -0.12257 -0.1037 -0.12899 -0.11643 -0.13281 -0.12824 C -0.13698 -0.14004 -0.13871 -0.15301 -0.13993 -0.16574 C -0.14132 -0.17847 -0.14184 -0.18866 -0.14097 -0.20509 C -0.14062 -0.22153 -0.13819 -0.24768 -0.13698 -0.26435 C -0.13576 -0.28102 -0.13454 -0.2919 -0.13211 -0.30463 C -0.12968 -0.31736 -0.12899 -0.33032 -0.12239 -0.34074 C -0.11579 -0.35116 -0.10347 -0.36041 -0.09218 -0.36759 C -0.08073 -0.37477 -0.06996 -0.37893 -0.05451 -0.38379 C -0.03906 -0.38866 -0.01961 -0.39305 0.0007 -0.39629 C 0.02101 -0.39953 0.04445 -0.40254 0.06719 -0.40324 C 0.08993 -0.40393 0.11476 -0.40231 0.13664 -0.4 C 0.15851 -0.39768 0.18004 -0.39352 0.19757 -0.38889 C 0.21459 -0.38426 0.22848 -0.37893 0.24132 -0.37222 C 0.25382 -0.36551 0.26684 -0.35741 0.27431 -0.34907 C 0.28177 -0.34074 0.28455 -0.32916 0.28611 -0.32268 C 0.28768 -0.3162 0.28768 -0.31574 0.28403 -0.30926 C 0.28039 -0.30278 0.27396 -0.29097 0.26407 -0.28379 C 0.25434 -0.27662 0.23785 -0.27083 0.2257 -0.26574 C 0.2132 -0.26065 0.20677 -0.25671 0.19115 -0.25324 C 0.17535 -0.24977 0.14705 -0.24699 0.13091 -0.24491 C 0.11459 -0.24282 0.1099 -0.24097 0.09306 -0.24074 C 0.07605 -0.24051 0.04844 -0.24213 0.03056 -0.24352 C 0.0125 -0.24491 0.00105 -0.24629 -0.01493 -0.24953 C -0.0309 -0.25278 -0.05225 -0.25833 -0.06562 -0.26296 C -0.07899 -0.26759 -0.08645 -0.27176 -0.09531 -0.27731 C -0.10399 -0.28287 -0.1125 -0.28889 -0.11805 -0.29629 C -0.12378 -0.3037 -0.12968 -0.31319 -0.12986 -0.32129 C -0.13038 -0.3294 -0.12708 -0.3368 -0.12118 -0.34444 C -0.11545 -0.35208 -0.10347 -0.36111 -0.09531 -0.36666 C -0.0868 -0.37222 -0.08385 -0.37291 -0.07118 -0.37731 C -0.0585 -0.38171 -0.0368 -0.38958 -0.01909 -0.39352 C -0.00139 -0.39745 0.01875 -0.39884 0.03507 -0.40046 C 0.05139 -0.40208 0.06285 -0.40278 0.07865 -0.40278 C 0.09445 -0.40278 0.11511 -0.40185 0.13108 -0.40046 C 0.14636 -0.39907 0.15973 -0.39676 0.17223 -0.39444 C 0.18438 -0.39213 0.19306 -0.38935 0.204 -0.38611 C 0.21493 -0.38287 0.22761 -0.37986 0.23785 -0.37453 C 0.24948 -0.36921 0.26146 -0.36203 0.26945 -0.35416 C 0.27743 -0.34629 0.28403 -0.33495 0.28611 -0.32685 C 0.2882 -0.31898 0.28594 -0.31203 0.2823 -0.30509 C 0.27865 -0.29815 0.27622 -0.29305 0.26407 -0.28518 C 0.25226 -0.27731 0.22761 -0.26366 0.21077 -0.25741 C 0.19375 -0.25116 0.18056 -0.25046 0.16216 -0.24768 C 0.14289 -0.24491 0.11511 -0.2419 0.09723 -0.24074 C 0.07952 -0.23958 0.06841 -0.24074 0.05382 -0.24074 C 0.03872 -0.24074 0.02639 -0.24074 0.00799 -0.24074 C -0.01041 -0.24074 -0.03906 -0.24074 -0.05659 -0.24074 C -0.07413 -0.24074 -0.08871 -0.24074 -0.09722 -0.24074 C -0.10625 -0.24074 -0.10416 -0.24236 -0.10885 -0.24074 C -0.11354 -0.23912 -0.11666 -0.23495 -0.125 -0.23102 C -0.1335 -0.22708 -0.1467 -0.22106 -0.15833 -0.21759 C -0.17014 -0.21412 -0.18177 -0.21041 -0.19583 -0.21065 C -0.20989 -0.21088 -0.22882 -0.21366 -0.24236 -0.21898 C -0.2559 -0.2243 -0.26823 -0.23449 -0.27743 -0.24213 C -0.28663 -0.24977 -0.29045 -0.2544 -0.29722 -0.26435 C -0.30399 -0.2743 -0.31267 -0.28935 -0.3184 -0.30185 C -0.32413 -0.31435 -0.3276 -0.32754 -0.33125 -0.33889 C -0.33489 -0.35023 -0.33819 -0.36018 -0.34062 -0.37037 C -0.34305 -0.38055 -0.34479 -0.39166 -0.34618 -0.4 C -0.34757 -0.40833 -0.34878 -0.41111 -0.3493 -0.41991 C -0.34982 -0.4287 -0.35139 -0.44282 -0.3493 -0.45324 C -0.34722 -0.46366 -0.34687 -0.47037 -0.3368 -0.48241 C -0.32673 -0.49444 -0.31076 -0.5118 -0.28889 -0.52546 C -0.26701 -0.53912 -0.23593 -0.55393 -0.20555 -0.56435 C -0.17517 -0.57477 -0.13402 -0.58241 -0.10642 -0.5875 C -0.07882 -0.59259 -0.06666 -0.59305 -0.03993 -0.59491 C -0.01319 -0.59676 0.02466 -0.5993 0.05382 -0.59907 C 0.08282 -0.59884 0.10365 -0.59815 0.13542 -0.59398 C 0.16702 -0.58981 0.21684 -0.57916 0.24306 -0.57361 C 0.26927 -0.56805 0.27344 -0.56782 0.29236 -0.56018 C 0.31129 -0.55254 0.33959 -0.53819 0.35625 -0.52824 C 0.37292 -0.51828 0.38264 -0.50995 0.39236 -0.50046 C 0.40209 -0.49097 0.40921 -0.48032 0.41424 -0.47129 C 0.41927 -0.46227 0.42118 -0.45324 0.42257 -0.44629 C 0.42396 -0.43935 0.42466 -0.43819 0.42257 -0.42963 C 0.42049 -0.42106 0.41702 -0.40602 0.41007 -0.39491 C 0.40313 -0.38379 0.39601 -0.37384 0.38125 -0.3625 C 0.3665 -0.35116 0.33907 -0.33611 0.32188 -0.32731 C 0.30469 -0.31852 0.29566 -0.31574 0.27778 -0.31018 C 0.25973 -0.30463 0.23282 -0.29791 0.21407 -0.29352 C 0.1948 -0.28912 0.1816 -0.28611 0.16355 -0.28333 C 0.14532 -0.28055 0.12813 -0.27824 0.10556 -0.27685 C 0.08282 -0.27546 0.05764 -0.27384 0.02813 -0.27453 C -0.00139 -0.27523 -0.04166 -0.27754 -0.07187 -0.28102 C -0.10208 -0.28449 -0.12777 -0.28866 -0.15382 -0.29491 C -0.17951 -0.30116 -0.20642 -0.31041 -0.22743 -0.31852 C -0.24843 -0.32662 -0.26336 -0.3331 -0.27986 -0.34305 C -0.29635 -0.35301 -0.31493 -0.36643 -0.32639 -0.37824 C -0.33784 -0.39004 -0.34444 -0.4044 -0.34861 -0.41435 C -0.35277 -0.4243 -0.35191 -0.42893 -0.35139 -0.43796 C -0.35086 -0.44699 -0.35156 -0.45741 -0.34514 -0.46898 C -0.33871 -0.48055 -0.32743 -0.49514 -0.31284 -0.50741 C -0.29826 -0.51967 -0.27795 -0.53287 -0.25764 -0.54305 C -0.23732 -0.55324 -0.2151 -0.5618 -0.19097 -0.56898 C -0.16684 -0.57616 -0.13593 -0.58217 -0.11302 -0.58657 C -0.08993 -0.59097 -0.07586 -0.59282 -0.05208 -0.59491 C -0.02829 -0.59699 0.0066 -0.59838 0.02986 -0.59907 C 0.05313 -0.59977 0.06302 -0.60092 0.08716 -0.59907 C 0.11094 -0.59722 0.15 -0.59236 0.17483 -0.58842 C 0.2 -0.58449 0.21493 -0.58148 0.23733 -0.57546 C 0.25973 -0.56944 0.28802 -0.56088 0.30903 -0.55231 C 0.33004 -0.54375 0.34809 -0.53356 0.3632 -0.52361 C 0.3783 -0.51366 0.38993 -0.50324 0.39931 -0.49305 C 0.40868 -0.48287 0.41546 -0.47222 0.41945 -0.46296 C 0.42344 -0.4537 0.42379 -0.44676 0.42361 -0.43796 C 0.42344 -0.42916 0.4224 -0.42037 0.41806 -0.41065 C 0.41372 -0.40092 0.40486 -0.38866 0.39757 -0.37963 C 0.39028 -0.3706 0.39236 -0.36782 0.37431 -0.35694 C 0.35625 -0.34606 0.31424 -0.32407 0.28959 -0.31389 C 0.26493 -0.3037 0.25573 -0.30231 0.22622 -0.29629 C 0.19671 -0.29028 0.14462 -0.28102 0.11285 -0.27731 C 0.08073 -0.27361 0.06441 -0.27361 0.03403 -0.27407 C 0.00365 -0.27453 -0.03611 -0.27662 -0.06909 -0.28055 C -0.10208 -0.28449 -0.13576 -0.29051 -0.16389 -0.29768 C -0.19236 -0.30486 -0.21736 -0.31435 -0.23993 -0.32407 C -0.2625 -0.33379 -0.28298 -0.34444 -0.2993 -0.35602 C -0.31562 -0.36759 -0.32951 -0.38171 -0.33819 -0.39398 C -0.34687 -0.40625 -0.35121 -0.41551 -0.35139 -0.42963 C -0.35156 -0.44375 -0.35243 -0.46157 -0.33958 -0.47916 C -0.32673 -0.49676 -0.29739 -0.5206 -0.2743 -0.53518 C -0.25121 -0.54977 -0.22829 -0.55741 -0.20069 -0.5662 C -0.17309 -0.575 -0.13698 -0.58356 -0.10902 -0.58842 C -0.08107 -0.59328 -0.05729 -0.59305 -0.03264 -0.59491 C -0.00798 -0.59676 0.0165 -0.59861 0.03924 -0.59907 C 0.06198 -0.59953 0.08091 -0.59907 0.10313 -0.59768 C 0.12605 -0.59629 0.14896 -0.59514 0.17466 -0.59074 C 0.20035 -0.58634 0.2349 -0.57778 0.25764 -0.57129 C 0.28108 -0.56481 0.29705 -0.55879 0.3132 -0.55185 C 0.32934 -0.54491 0.34115 -0.53842 0.35486 -0.52916 C 0.36858 -0.51991 0.38438 -0.51018 0.39549 -0.49629 C 0.4066 -0.48241 0.41771 -0.46041 0.42153 -0.44629 C 0.42535 -0.43217 0.42205 -0.42199 0.41875 -0.41157 C 0.41546 -0.40116 0.41007 -0.39328 0.40174 -0.38379 C 0.39341 -0.3743 0.38073 -0.36389 0.36875 -0.35509 C 0.35677 -0.34629 0.34462 -0.33889 0.32986 -0.33102 C 0.31511 -0.32315 0.30105 -0.31412 0.27986 -0.30741 C 0.25868 -0.30069 0.22813 -0.2956 0.20278 -0.29074 C 0.17726 -0.28588 0.14775 -0.28125 0.12691 -0.2787 C 0.10608 -0.27616 0.09358 -0.27662 0.07848 -0.27592 C 0.06302 -0.27523 0.04445 -0.27477 0.03542 -0.27453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-29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868 0.00093 C -0.00538 -0.00648 -0.00191 -0.01365 0.00243 -0.02129 C 0.00677 -0.02893 0.01163 -0.03726 0.01771 -0.04537 C 0.02378 -0.05347 0.03194 -0.06273 0.03889 -0.06944 C 0.04635 -0.07615 0.0533 -0.08171 0.06007 -0.08518 C 0.06649 -0.08865 0.07188 -0.08842 0.07882 -0.08981 C 0.08559 -0.0912 0.09444 -0.09236 0.10035 -0.09351 C 0.1059 -0.09467 0.10955 -0.0956 0.11215 -0.09722 C 0.11476 -0.09884 0.11493 -0.10162 0.11545 -0.1037 C 0.11615 -0.10578 0.11667 -0.10717 0.11545 -0.10926 C 0.11406 -0.11134 0.11233 -0.11389 0.10868 -0.11574 C 0.10469 -0.11759 0.0974 -0.11944 0.09132 -0.12037 C 0.08524 -0.12129 0.08021 -0.12222 0.07188 -0.12129 C 0.06354 -0.12037 0.04757 -0.11736 0.04167 -0.11481 C 0.03576 -0.11226 0.03663 -0.10949 0.03594 -0.10648 C 0.03594 -0.10347 0.03698 -0.10023 0.04132 -0.09722 C 0.04531 -0.09421 0.05417 -0.08958 0.06181 -0.08889 C 0.07014 -0.08819 0.08108 -0.09143 0.08924 -0.09259 C 0.09722 -0.09375 0.10573 -0.09421 0.11007 -0.09629 C 0.11406 -0.09838 0.11493 -0.10185 0.11545 -0.10463 C 0.1158 -0.1074 0.11667 -0.11018 0.11146 -0.11296 C 0.10608 -0.11574 0.0908 -0.12014 0.08299 -0.12129 C 0.07517 -0.12245 0.07153 -0.12129 0.06458 -0.12037 C 0.05816 -0.11944 0.04809 -0.11782 0.04323 -0.11574 C 0.03837 -0.11365 0.03681 -0.10995 0.03576 -0.1074 C 0.03472 -0.10486 0.03507 -0.10301 0.03715 -0.10092 C 0.03889 -0.09884 0.04201 -0.09629 0.04618 -0.09444 C 0.05 -0.09259 0.05608 -0.09051 0.06146 -0.08981 C 0.06649 -0.08912 0.07378 -0.08981 0.07882 -0.08981 C 0.08351 -0.08981 0.08733 -0.09051 0.08993 -0.08981 C 0.09219 -0.08912 0.09219 -0.08773 0.09444 -0.08611 C 0.09688 -0.08449 0.09861 -0.08217 0.10295 -0.08055 C 0.10747 -0.07893 0.1151 -0.07801 0.12118 -0.07685 C 0.12726 -0.07569 0.13472 -0.07476 0.13976 -0.07407 C 0.14479 -0.07338 0.14705 -0.07384 0.15139 -0.07268 C 0.15573 -0.07152 0.1592 -0.06967 0.16563 -0.06759 C 0.17205 -0.06551 0.18229 -0.0618 0.19045 -0.06018 C 0.19861 -0.05856 0.2059 -0.05856 0.21354 -0.0574 C 0.22066 -0.05625 0.22517 -0.05601 0.23264 -0.05277 C 0.24063 -0.04953 0.25469 -0.04213 0.26076 -0.03796 C 0.26684 -0.03379 0.26771 -0.03101 0.2691 -0.02777 C 0.27049 -0.02453 0.27066 -0.02222 0.2691 -0.01851 C 0.26753 -0.01481 0.26667 -0.01041 0.25938 -0.00555 C 0.25208 -0.00069 0.23611 0.00764 0.22535 0.01111 C 0.21441 0.01459 0.20573 0.01482 0.19375 0.01574 C 0.18177 0.01667 0.16753 0.01736 0.15382 0.01667 C 0.13993 0.01598 0.12361 0.01366 0.11146 0.01111 C 0.09931 0.00857 0.08906 0.0051 0.08073 0.00093 C 0.07274 -0.00324 0.0658 -0.00833 0.06285 -0.01389 C 0.05972 -0.01944 0.06111 -0.02754 0.06354 -0.0324 C 0.0658 -0.03726 0.07135 -0.04004 0.07743 -0.04351 C 0.08351 -0.04699 0.0908 -0.05069 0.10035 -0.0537 C 0.10972 -0.05671 0.12274 -0.05949 0.13507 -0.06111 C 0.14705 -0.06273 0.16128 -0.06412 0.17292 -0.06389 C 0.18472 -0.06365 0.19306 -0.06226 0.20451 -0.06018 C 0.21597 -0.0581 0.23247 -0.05463 0.24201 -0.05092 C 0.25156 -0.04722 0.25747 -0.04236 0.26215 -0.03796 C 0.26684 -0.03356 0.2691 -0.02939 0.26979 -0.025 C 0.27049 -0.0206 0.27153 -0.0162 0.26632 -0.01111 C 0.26111 -0.00601 0.24809 0.00139 0.23837 0.00556 C 0.22847 0.00973 0.21997 0.01181 0.20799 0.01389 C 0.19601 0.01598 0.18038 0.0176 0.16632 0.0176 C 0.15191 0.0176 0.13507 0.01644 0.12153 0.01389 C 0.10868 0.01135 0.09653 0.00672 0.08715 0.00278 C 0.0776 -0.00115 0.06997 -0.00509 0.06545 -0.00926 C 0.06094 -0.01342 0.05972 -0.01736 0.06059 -0.02222 C 0.06128 -0.02708 0.06406 -0.03356 0.06979 -0.03889 C 0.07552 -0.04421 0.08385 -0.04976 0.09479 -0.0537 C 0.10573 -0.05764 0.12257 -0.06041 0.13507 -0.06203 C 0.14757 -0.06365 0.15729 -0.06435 0.16979 -0.06389 C 0.18229 -0.06342 0.1974 -0.0618 0.2099 -0.05926 C 0.22274 -0.05671 0.23611 -0.05208 0.24549 -0.04814 C 0.25469 -0.04421 0.26181 -0.03935 0.26563 -0.03518 C 0.26944 -0.03101 0.26979 -0.02754 0.2691 -0.02314 C 0.2684 -0.01875 0.26753 -0.01365 0.26146 -0.00833 C 0.25538 -0.00301 0.24375 0.0044 0.23194 0.00834 C 0.22083 0.01227 0.20677 0.01412 0.19236 0.01574 C 0.17865 0.01736 0.16146 0.01852 0.1474 0.0176 C 0.13333 0.01667 0.1191 0.01366 0.10747 0.01065 C 0.09583 0.00764 0.08507 0.00371 0.07743 -0.00092 C 0.06979 -0.00555 0.06649 -0.01203 0.06146 -0.01666 C 0.05642 -0.02129 0.05434 -0.02384 0.04757 -0.0287 C 0.04045 -0.03356 0.02795 -0.04143 0.01823 -0.04537 C 0.00885 -0.0493 -0.00052 -0.05092 -0.01007 -0.05277 C -0.01962 -0.05463 -0.02413 -0.05393 -0.03854 -0.05648 C -0.05295 -0.05902 -0.08177 -0.06273 -0.09687 -0.06759 C -0.11198 -0.07245 -0.11997 -0.07685 -0.12899 -0.08611 C -0.13785 -0.09537 -0.14479 -0.11088 -0.14965 -0.12314 C -0.15469 -0.13541 -0.1566 -0.14722 -0.15799 -0.16018 C -0.15972 -0.17314 -0.16059 -0.18356 -0.16024 -0.20092 C -0.16007 -0.21828 -0.15781 -0.2456 -0.1559 -0.26481 C -0.15399 -0.28402 -0.15226 -0.30324 -0.14913 -0.31666 C -0.14601 -0.33009 -0.14514 -0.33634 -0.13715 -0.34537 C -0.12951 -0.35439 -0.11424 -0.36458 -0.10174 -0.37129 C -0.08941 -0.37801 -0.07847 -0.38125 -0.06354 -0.38518 C -0.04861 -0.38912 -0.02656 -0.39305 -0.01215 -0.39537 C 0.00226 -0.39768 0.00938 -0.39838 0.02257 -0.39907 C 0.03576 -0.39976 0.05087 -0.40023 0.06684 -0.4 C 0.08299 -0.39976 0.09861 -0.40069 0.1184 -0.39814 C 0.13819 -0.3956 0.16632 -0.39004 0.18628 -0.38426 C 0.2059 -0.37847 0.22587 -0.37037 0.23837 -0.36296 C 0.25122 -0.35555 0.25799 -0.34791 0.26285 -0.33981 C 0.26771 -0.33171 0.2684 -0.32291 0.26701 -0.31481 C 0.26563 -0.30671 0.26615 -0.30023 0.25451 -0.29074 C 0.24288 -0.28125 0.21788 -0.26551 0.1974 -0.2574 C 0.17691 -0.2493 0.15868 -0.2456 0.1316 -0.24259 C 0.10417 -0.23958 0.06059 -0.23819 0.03438 -0.23889 C 0.00816 -0.23958 -0.00417 -0.24213 -0.02535 -0.24629 C -0.04653 -0.25046 -0.07413 -0.25601 -0.09271 -0.26389 C -0.11163 -0.27176 -0.12708 -0.28379 -0.13646 -0.29351 C -0.14601 -0.30324 -0.15191 -0.31041 -0.14913 -0.32222 C -0.14601 -0.33402 -0.1342 -0.35301 -0.1184 -0.36389 C -0.1026 -0.37476 -0.075 -0.38217 -0.05382 -0.38796 C -0.03264 -0.39375 -0.0092 -0.39583 0.00938 -0.39814 C 0.02795 -0.40046 0.04132 -0.40162 0.05799 -0.40185 C 0.07465 -0.40208 0.09219 -0.40208 0.10938 -0.4 C 0.12639 -0.39791 0.14618 -0.39282 0.16076 -0.38981 C 0.17465 -0.3868 0.18368 -0.38217 0.19497 -0.38148 C 0.20625 -0.38078 0.2191 -0.38541 0.22813 -0.38518 C 0.23698 -0.38495 0.24323 -0.3831 0.24965 -0.37963 C 0.2559 -0.37615 0.26076 -0.36875 0.26563 -0.36481 C 0.27049 -0.36088 0.27326 -0.35764 0.27882 -0.35555 C 0.28438 -0.35347 0.29149 -0.35254 0.29896 -0.35185 C 0.30642 -0.35115 0.31615 -0.35162 0.32396 -0.35185 C 0.33177 -0.35208 0.33906 -0.35208 0.34549 -0.3537 C 0.35191 -0.35532 0.35764 -0.3574 0.36285 -0.36111 C 0.36806 -0.36481 0.37274 -0.37129 0.37674 -0.37592 C 0.38073 -0.38055 0.38177 -0.37963 0.38646 -0.38889 C 0.39115 -0.39814 0.40451 -0.41713 0.40521 -0.43148 C 0.4059 -0.44583 0.39497 -0.46504 0.39063 -0.475 C 0.38628 -0.48495 0.38194 -0.48657 0.37882 -0.49074 C 0.37569 -0.4949 0.37708 -0.49537 0.37188 -0.5 C 0.36667 -0.50463 0.35677 -0.51273 0.34757 -0.51851 C 0.33837 -0.5243 0.33125 -0.52801 0.31701 -0.53518 C 0.30278 -0.54236 0.28854 -0.55301 0.26215 -0.56111 C 0.23559 -0.56921 0.19566 -0.57847 0.15833 -0.58426 C 0.12153 -0.59004 0.07517 -0.59467 0.03958 -0.59629 C 0.00469 -0.59791 -0.02118 -0.59699 -0.05243 -0.59444 C -0.08368 -0.59189 -0.11927 -0.5868 -0.14774 -0.58148 C -0.17587 -0.57615 -0.1967 -0.57106 -0.22257 -0.56203 C -0.24844 -0.55301 -0.28351 -0.53773 -0.30312 -0.52685 C -0.32274 -0.51597 -0.3309 -0.50555 -0.34062 -0.49629 C -0.35035 -0.48703 -0.35642 -0.48171 -0.36146 -0.47129 C -0.36649 -0.46088 -0.37101 -0.44606 -0.37118 -0.43426 C -0.37135 -0.42245 -0.36771 -0.41088 -0.36215 -0.4 C -0.3566 -0.38912 -0.35191 -0.38125 -0.33785 -0.36944 C -0.32378 -0.35764 -0.3 -0.34027 -0.27743 -0.3287 C -0.25486 -0.31713 -0.23073 -0.30787 -0.20243 -0.3 C -0.17413 -0.29213 -0.14097 -0.28588 -0.10799 -0.28148 C -0.075 -0.27708 -0.03455 -0.27476 -0.00451 -0.27314 C 0.02552 -0.27152 0.04618 -0.27083 0.07188 -0.27222 C 0.09757 -0.27361 0.12517 -0.27754 0.14948 -0.28148 C 0.17378 -0.28541 0.19566 -0.28912 0.21806 -0.29537 C 0.24097 -0.30162 0.2625 -0.3081 0.28576 -0.31851 C 0.30903 -0.32893 0.34184 -0.34676 0.35799 -0.3574 C 0.37413 -0.36805 0.37465 -0.37199 0.38229 -0.3824 C 0.38993 -0.39282 0.4 -0.41041 0.40382 -0.42037 C 0.40764 -0.43032 0.40573 -0.43541 0.40521 -0.44166 C 0.40469 -0.44791 0.40347 -0.45115 0.40035 -0.45833 C 0.39722 -0.46551 0.39219 -0.47662 0.38646 -0.48426 C 0.38073 -0.49189 0.37743 -0.49583 0.36563 -0.50463 C 0.35382 -0.51342 0.33281 -0.52801 0.31563 -0.53703 C 0.29844 -0.54606 0.28681 -0.55069 0.26215 -0.55833 C 0.23733 -0.56597 0.19861 -0.57662 0.16753 -0.5824 C 0.13628 -0.58819 0.10503 -0.5912 0.07604 -0.59351 C 0.04688 -0.59583 0.02135 -0.59722 -0.00729 -0.59629 C -0.03594 -0.59537 -0.06753 -0.59143 -0.09618 -0.58796 C -0.12483 -0.58449 -0.15035 -0.5831 -0.17951 -0.57592 C -0.20868 -0.56875 -0.24427 -0.55764 -0.27118 -0.54444 C -0.29809 -0.53125 -0.32483 -0.51296 -0.34132 -0.49629 C -0.35781 -0.47963 -0.36615 -0.45879 -0.37049 -0.44444 C -0.37483 -0.43009 -0.37396 -0.4243 -0.36701 -0.41018 C -0.36007 -0.39606 -0.3434 -0.37291 -0.32882 -0.35926 C -0.31424 -0.3456 -0.30156 -0.33819 -0.27951 -0.32777 C -0.25747 -0.31736 -0.22292 -0.30486 -0.19618 -0.29722 C -0.16944 -0.28958 -0.14236 -0.28495 -0.11927 -0.28148 C -0.09583 -0.27801 -0.07951 -0.27731 -0.0566 -0.27592 C -0.03368 -0.27453 -0.01163 -0.27245 0.01823 -0.27314 C 0.04809 -0.27384 0.08802 -0.27546 0.12326 -0.27963 C 0.15833 -0.28379 0.19792 -0.28935 0.22969 -0.29814 C 0.26233 -0.30694 0.29253 -0.32083 0.31563 -0.3324 C 0.33872 -0.34398 0.35451 -0.35625 0.36771 -0.36759 C 0.3809 -0.37893 0.38854 -0.38912 0.39479 -0.40092 C 0.40104 -0.41273 0.40503 -0.42801 0.40521 -0.43889 C 0.40538 -0.44976 0.40122 -0.45625 0.39549 -0.46666 C 0.38976 -0.47708 0.38976 -0.48726 0.37049 -0.50185 C 0.35122 -0.51643 0.31719 -0.53958 0.27951 -0.5537 C 0.24184 -0.56782 0.18594 -0.57916 0.1441 -0.58611 C 0.10226 -0.59305 0.0691 -0.59514 0.02882 -0.59537 C -0.01163 -0.5956 -0.06007 -0.59282 -0.09896 -0.58796 C -0.13785 -0.5831 -0.17396 -0.57476 -0.20451 -0.56666 C -0.23542 -0.55856 -0.26337 -0.54861 -0.28437 -0.53889 C -0.30538 -0.52916 -0.31719 -0.51967 -0.33021 -0.50833 C -0.34323 -0.49699 -0.35608 -0.48472 -0.36285 -0.47129 C -0.36962 -0.45787 -0.37309 -0.44213 -0.37118 -0.42777 C -0.36927 -0.41342 -0.36094 -0.39838 -0.35174 -0.38518 C -0.34253 -0.37199 -0.33385 -0.36064 -0.31632 -0.34907 C -0.29878 -0.3375 -0.27101 -0.32546 -0.24618 -0.31574 C -0.22135 -0.30601 -0.19201 -0.29676 -0.16701 -0.29074 C -0.14201 -0.28472 -0.11788 -0.28217 -0.09618 -0.27963 C -0.07448 -0.27708 -0.0559 -0.27615 -0.03715 -0.275 C -0.0184 -0.27384 -0.00104 -0.27314 0.01632 -0.27222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7170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1EF23C-81AD-F84A-B05D-666F4E65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84F30F-CAB4-CB43-A5E9-BADF4D9C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1" y="826200"/>
            <a:ext cx="10300447" cy="58375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7DD179-36A8-BB4E-9147-7835543BCFE8}"/>
              </a:ext>
            </a:extLst>
          </p:cNvPr>
          <p:cNvSpPr txBox="1"/>
          <p:nvPr/>
        </p:nvSpPr>
        <p:spPr>
          <a:xfrm>
            <a:off x="3275480" y="43390"/>
            <a:ext cx="6205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名副其实的“大机器”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0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4" y="667498"/>
            <a:ext cx="9276952" cy="4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701422" y="72817"/>
            <a:ext cx="4008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-111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MS PGothic" panose="020B0600070205080204" pitchFamily="34" charset="-128"/>
                <a:cs typeface="ＭＳ Ｐゴシック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-111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-111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-111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-111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>
              <a:defRPr/>
            </a:pPr>
            <a:r>
              <a:rPr lang="en-US" sz="2200" b="1" i="1" kern="0" dirty="0">
                <a:solidFill>
                  <a:srgbClr val="FF0000"/>
                </a:solidFill>
              </a:rPr>
              <a:t>July 4 2012, “Discovery!”</a:t>
            </a:r>
          </a:p>
        </p:txBody>
      </p:sp>
      <p:sp>
        <p:nvSpPr>
          <p:cNvPr id="8" name="矩形 7"/>
          <p:cNvSpPr/>
          <p:nvPr/>
        </p:nvSpPr>
        <p:spPr>
          <a:xfrm>
            <a:off x="2430380" y="72817"/>
            <a:ext cx="67659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Higgs </a:t>
            </a:r>
            <a:r>
              <a:rPr lang="zh-CN" altLang="en-US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粒子的发现</a:t>
            </a:r>
            <a:endParaRPr lang="zh-CN" altLang="en-US" sz="3200" kern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03512" y="566728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kern="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来自于几十个国家，约</a:t>
            </a:r>
            <a:r>
              <a:rPr lang="en-US" altLang="zh-CN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300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单位共同努力的结果！</a:t>
            </a:r>
            <a:endParaRPr lang="zh-CN" altLang="en-US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03512" y="6258251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kern="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文章</a:t>
            </a:r>
            <a:r>
              <a:rPr lang="en-US" altLang="zh-CN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页，其中</a:t>
            </a:r>
            <a:r>
              <a:rPr lang="zh-CN" altLang="en-US" sz="28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</a:t>
            </a:r>
            <a:r>
              <a:rPr lang="en-US" altLang="zh-CN" sz="28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8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单位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名单占了</a:t>
            </a:r>
            <a:r>
              <a:rPr lang="en-US" altLang="zh-CN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页！</a:t>
            </a:r>
            <a:endParaRPr lang="zh-CN" altLang="en-US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111620" name="Picture 1" descr="C:\Users\Luis\Desktop\Hgg-FixedScale-Short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7" y="1322771"/>
            <a:ext cx="5224209" cy="50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102230" y="858853"/>
            <a:ext cx="128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i="1" kern="0" dirty="0">
                <a:solidFill>
                  <a:srgbClr val="FFC000"/>
                </a:solidFill>
                <a:latin typeface="Arial" charset="0"/>
              </a:rPr>
              <a:t>H</a:t>
            </a:r>
            <a:r>
              <a:rPr lang="en-US" altLang="zh-CN" sz="2800" b="1" i="1" kern="0" dirty="0">
                <a:solidFill>
                  <a:srgbClr val="FFC000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US" altLang="zh-CN" sz="2800" b="1" i="1" kern="0" dirty="0">
                <a:solidFill>
                  <a:srgbClr val="FFC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US" altLang="zh-CN" sz="2800" b="1" i="1" kern="0" dirty="0" err="1">
                <a:solidFill>
                  <a:srgbClr val="FFC000"/>
                </a:solidFill>
                <a:latin typeface="Times"/>
                <a:cs typeface="Times"/>
                <a:sym typeface="Wingdings"/>
              </a:rPr>
              <a:t>γγ</a:t>
            </a:r>
            <a:endParaRPr lang="zh-CN" altLang="en-US" kern="0" dirty="0">
              <a:solidFill>
                <a:srgbClr val="FFC000"/>
              </a:solidFill>
            </a:endParaRPr>
          </a:p>
        </p:txBody>
      </p:sp>
      <p:pic>
        <p:nvPicPr>
          <p:cNvPr id="111622" name="Picture 1" descr="C:\Users\Luis\Desktop\4l-FixedScale-NoMuProf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49" y="1303544"/>
            <a:ext cx="5224209" cy="506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102230" y="106829"/>
            <a:ext cx="5009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怎么看到</a:t>
            </a:r>
            <a:r>
              <a:rPr lang="en-US" altLang="zh-CN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 </a:t>
            </a: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希格斯粒子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？ </a:t>
            </a:r>
            <a:endParaRPr lang="zh-CN" altLang="en-US" sz="3200" kern="0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75585" y="947114"/>
            <a:ext cx="16541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i="1" kern="0" dirty="0">
                <a:solidFill>
                  <a:srgbClr val="FFC000"/>
                </a:solidFill>
                <a:latin typeface="Arial" charset="0"/>
              </a:rPr>
              <a:t>H</a:t>
            </a:r>
            <a:r>
              <a:rPr lang="en-US" altLang="zh-CN" b="1" i="1" kern="0" dirty="0">
                <a:solidFill>
                  <a:srgbClr val="FFC000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US" altLang="zh-CN" b="1" i="1" kern="0" dirty="0">
                <a:solidFill>
                  <a:srgbClr val="FFC000"/>
                </a:solidFill>
                <a:latin typeface="Arial" charset="0"/>
                <a:cs typeface="Times"/>
                <a:sym typeface="Wingdings"/>
              </a:rPr>
              <a:t>4 leptons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49923" y="6243931"/>
            <a:ext cx="4725850" cy="4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zh-CN" sz="2215" baseline="-25000" dirty="0">
                <a:latin typeface="Tahom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= 125 </a:t>
            </a:r>
            <a:r>
              <a:rPr lang="en-US" altLang="zh-CN" sz="2215" dirty="0" err="1">
                <a:latin typeface="Tahom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 ~2X10</a:t>
            </a:r>
            <a:r>
              <a:rPr lang="en-US" altLang="zh-CN" sz="2215" baseline="30000" dirty="0">
                <a:latin typeface="Tahoma" panose="020B0604030504040204" pitchFamily="34" charset="0"/>
                <a:cs typeface="Arial" panose="020B0604020202020204" pitchFamily="34" charset="0"/>
              </a:rPr>
              <a:t>-25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 Kg </a:t>
            </a:r>
          </a:p>
        </p:txBody>
      </p:sp>
    </p:spTree>
    <p:extLst>
      <p:ext uri="{BB962C8B-B14F-4D97-AF65-F5344CB8AC3E}">
        <p14:creationId xmlns:p14="http://schemas.microsoft.com/office/powerpoint/2010/main" val="39069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4" name="Picture 6">
            <a:extLst>
              <a:ext uri="{FF2B5EF4-FFF2-40B4-BE49-F238E27FC236}">
                <a16:creationId xmlns:a16="http://schemas.microsoft.com/office/drawing/2014/main" id="{DE78AEA0-3F89-7142-9D97-D491692B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11" y="174812"/>
            <a:ext cx="6297912" cy="63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2BF4AC-0012-3345-A803-B80D6FD23DD3}"/>
              </a:ext>
            </a:extLst>
          </p:cNvPr>
          <p:cNvSpPr/>
          <p:nvPr/>
        </p:nvSpPr>
        <p:spPr>
          <a:xfrm>
            <a:off x="466606" y="309281"/>
            <a:ext cx="646331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标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准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模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型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中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的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基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本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粒</a:t>
            </a:r>
            <a:endParaRPr lang="en-US" altLang="zh-CN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/>
            </a:endParaRPr>
          </a:p>
          <a:p>
            <a:pPr>
              <a:defRPr/>
            </a:pP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/>
              </a:rPr>
              <a:t>子</a:t>
            </a:r>
            <a:endParaRPr lang="zh-CN" altLang="en-US" sz="3200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626CADEA-8AE4-5A4E-AFE7-4DB95EC1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811" y="2141897"/>
            <a:ext cx="4849376" cy="196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zh-CN" sz="2215" baseline="-25000" dirty="0">
                <a:latin typeface="Tahoma" panose="020B0604030504040204" pitchFamily="34" charset="0"/>
                <a:cs typeface="Arial" panose="020B0604020202020204" pitchFamily="34" charset="0"/>
              </a:rPr>
              <a:t>H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= 125 GeV </a:t>
            </a:r>
            <a:r>
              <a:rPr lang="en-US" altLang="zh-CN" sz="2215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~2X10</a:t>
            </a:r>
            <a:r>
              <a:rPr lang="en-US" altLang="zh-CN" sz="2215" baseline="30000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-25</a:t>
            </a:r>
            <a:r>
              <a:rPr lang="en-US" altLang="zh-CN" sz="2215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Kg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zh-CN" sz="2215" baseline="-25000" dirty="0">
                <a:latin typeface="Tahoma" panose="020B0604030504040204" pitchFamily="34" charset="0"/>
                <a:cs typeface="Arial" panose="020B0604020202020204" pitchFamily="34" charset="0"/>
              </a:rPr>
              <a:t>W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= 85 GeV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zh-CN" sz="2215" baseline="-25000" dirty="0">
                <a:latin typeface="Tahom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 = 90 GeV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zh-CN" sz="2215" baseline="-25000" dirty="0">
                <a:latin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altLang="zh-CN" sz="2215" dirty="0">
                <a:latin typeface="Tahoma" panose="020B0604030504040204" pitchFamily="34" charset="0"/>
                <a:cs typeface="Arial" panose="020B0604020202020204" pitchFamily="34" charset="0"/>
              </a:rPr>
              <a:t> = 175 GeV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8319F4-E78B-AD48-976A-73A9D693843A}"/>
              </a:ext>
            </a:extLst>
          </p:cNvPr>
          <p:cNvSpPr txBox="1"/>
          <p:nvPr/>
        </p:nvSpPr>
        <p:spPr>
          <a:xfrm>
            <a:off x="6689912" y="705971"/>
            <a:ext cx="6333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质量比较重的基本粒子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0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762C3-AE5C-0547-A3FA-70D9EE1F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424" y="3088339"/>
            <a:ext cx="6714564" cy="1325563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原子          原子核       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核子</a:t>
            </a:r>
            <a:b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en-US" altLang="zh-CN" sz="3200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-10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   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en-US" altLang="zh-CN" sz="3200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-14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    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en-US" altLang="zh-CN" sz="3200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-15</a:t>
            </a:r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 </a:t>
            </a:r>
            <a:endParaRPr kumimoji="1" lang="zh-CN" alt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8545" name="Picture 1" descr="page3image3618985712">
            <a:extLst>
              <a:ext uri="{FF2B5EF4-FFF2-40B4-BE49-F238E27FC236}">
                <a16:creationId xmlns:a16="http://schemas.microsoft.com/office/drawing/2014/main" id="{5177D5F3-4A33-5542-AC11-C21FC1EA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90" y="0"/>
            <a:ext cx="12192000" cy="3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D36D14E0-B621-E340-9395-C53A8DE950A0}"/>
              </a:ext>
            </a:extLst>
          </p:cNvPr>
          <p:cNvSpPr txBox="1">
            <a:spLocks/>
          </p:cNvSpPr>
          <p:nvPr/>
        </p:nvSpPr>
        <p:spPr>
          <a:xfrm>
            <a:off x="9401735" y="-235744"/>
            <a:ext cx="3104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夸克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(10</a:t>
            </a:r>
            <a:r>
              <a:rPr kumimoji="1" lang="en-US" altLang="zh-CN" sz="3600" baseline="30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-18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m)</a:t>
            </a:r>
            <a:endParaRPr kumimoji="1"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3C9EE75-B1B2-414D-9B9B-66BE893232DE}"/>
              </a:ext>
            </a:extLst>
          </p:cNvPr>
          <p:cNvSpPr txBox="1">
            <a:spLocks/>
          </p:cNvSpPr>
          <p:nvPr/>
        </p:nvSpPr>
        <p:spPr>
          <a:xfrm>
            <a:off x="10464054" y="2980155"/>
            <a:ext cx="1506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胶子</a:t>
            </a:r>
            <a:endParaRPr kumimoji="1" lang="en-US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gluon</a:t>
            </a:r>
            <a:endParaRPr kumimoji="1"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08744E-F53D-A844-96E9-8DEE7167B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15236" r="9453" b="44763"/>
          <a:stretch/>
        </p:blipFill>
        <p:spPr>
          <a:xfrm>
            <a:off x="3115434" y="4930585"/>
            <a:ext cx="1537006" cy="14522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6FC1F3-ADB9-6A47-AE2B-F3BEA2350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9" t="54852" r="8191" b="2274"/>
          <a:stretch/>
        </p:blipFill>
        <p:spPr>
          <a:xfrm>
            <a:off x="1066945" y="4930585"/>
            <a:ext cx="1434011" cy="1452284"/>
          </a:xfrm>
          <a:prstGeom prst="rect">
            <a:avLst/>
          </a:prstGeom>
        </p:spPr>
      </p:pic>
      <p:grpSp>
        <p:nvGrpSpPr>
          <p:cNvPr id="13" name="Group 26">
            <a:extLst>
              <a:ext uri="{FF2B5EF4-FFF2-40B4-BE49-F238E27FC236}">
                <a16:creationId xmlns:a16="http://schemas.microsoft.com/office/drawing/2014/main" id="{2361F4A3-D8A6-8D45-A8E6-EA2A3C02608C}"/>
              </a:ext>
            </a:extLst>
          </p:cNvPr>
          <p:cNvGrpSpPr/>
          <p:nvPr/>
        </p:nvGrpSpPr>
        <p:grpSpPr>
          <a:xfrm>
            <a:off x="8685851" y="4585057"/>
            <a:ext cx="1857591" cy="1885176"/>
            <a:chOff x="3583421" y="599437"/>
            <a:chExt cx="2670486" cy="264700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BCE2E3B-7341-684E-BBF0-6ACD9A9C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3421" y="599437"/>
              <a:ext cx="2647001" cy="264700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E71E7C3E-7F15-DA46-8EA2-E6202D81D1F7}"/>
                </a:ext>
              </a:extLst>
            </p:cNvPr>
            <p:cNvSpPr txBox="1"/>
            <p:nvPr/>
          </p:nvSpPr>
          <p:spPr>
            <a:xfrm>
              <a:off x="4485236" y="2754423"/>
              <a:ext cx="1768671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Arial"/>
                  <a:ea typeface="黑体" panose="02010609060101010101" pitchFamily="49" charset="-122"/>
                </a:rPr>
                <a:t>质子</a:t>
              </a:r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E5659696-2A15-C544-8AD3-BACB21449B6E}"/>
              </a:ext>
            </a:extLst>
          </p:cNvPr>
          <p:cNvGrpSpPr/>
          <p:nvPr/>
        </p:nvGrpSpPr>
        <p:grpSpPr>
          <a:xfrm>
            <a:off x="6464208" y="4585061"/>
            <a:ext cx="1894371" cy="1918860"/>
            <a:chOff x="3590395" y="3291710"/>
            <a:chExt cx="2668399" cy="2632259"/>
          </a:xfrm>
          <a:solidFill>
            <a:schemeClr val="bg1"/>
          </a:solidFill>
        </p:grpSpPr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A08E2C10-EC38-FA46-9ED1-5750823D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0395" y="3291710"/>
              <a:ext cx="2632259" cy="2632259"/>
            </a:xfrm>
            <a:prstGeom prst="rect">
              <a:avLst/>
            </a:prstGeom>
            <a:grpFill/>
          </p:spPr>
        </p:pic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98CDEBD8-2B35-1943-8D15-A0738295169E}"/>
                </a:ext>
              </a:extLst>
            </p:cNvPr>
            <p:cNvSpPr txBox="1"/>
            <p:nvPr/>
          </p:nvSpPr>
          <p:spPr>
            <a:xfrm>
              <a:off x="4490123" y="5463660"/>
              <a:ext cx="17686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CN" altLang="en-US" sz="2000" dirty="0">
                  <a:solidFill>
                    <a:prstClr val="black"/>
                  </a:solidFill>
                  <a:latin typeface="Arial"/>
                  <a:ea typeface="黑体" panose="02010609060101010101" pitchFamily="49" charset="-122"/>
                </a:rPr>
                <a:t>中子</a:t>
              </a:r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1AA6D3-A1EC-8041-9EA0-C588FF0D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910"/>
            <a:ext cx="10515600" cy="470249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高能量粒子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3200" b="1" kern="0" dirty="0">
                <a:solidFill>
                  <a:srgbClr val="01458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探索原子内部结构的利器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加速器原理物理与技术问题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北京正负电子对撞机和北京谱仪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对撞机和谱仪的广泛应用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中国未来规划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dirty="0"/>
          </a:p>
          <a:p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C4BCBED9-0DE9-4B48-8B6B-0CB11811F4AD}"/>
              </a:ext>
            </a:extLst>
          </p:cNvPr>
          <p:cNvSpPr txBox="1">
            <a:spLocks/>
          </p:cNvSpPr>
          <p:nvPr/>
        </p:nvSpPr>
        <p:spPr>
          <a:xfrm>
            <a:off x="4746100" y="0"/>
            <a:ext cx="3246120" cy="173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CN" altLang="en-US" sz="4000" b="1" dirty="0">
                <a:solidFill>
                  <a:srgbClr val="2E2DB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报告内容</a:t>
            </a:r>
            <a:br>
              <a:rPr lang="en-US" altLang="zh-CN" sz="1800" dirty="0">
                <a:solidFill>
                  <a:srgbClr val="2E2DB5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endParaRPr lang="zh-CN" altLang="en-US" sz="1800" dirty="0">
              <a:solidFill>
                <a:srgbClr val="2E2DB5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217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1CD7A3F-B9CB-2845-9CAD-0AEFB822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57" y="1019150"/>
            <a:ext cx="3801238" cy="5672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64B969-01AD-574F-AE37-051DB903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73" y="1162776"/>
            <a:ext cx="3597565" cy="52085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2981424-3093-A844-8BA6-711BC3BE4CC7}"/>
              </a:ext>
            </a:extLst>
          </p:cNvPr>
          <p:cNvSpPr txBox="1"/>
          <p:nvPr/>
        </p:nvSpPr>
        <p:spPr>
          <a:xfrm>
            <a:off x="-280433" y="220964"/>
            <a:ext cx="7394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核子之外还有什么粒子？！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CC64F3D-82B3-5244-9878-67F543AC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576" y="1394202"/>
            <a:ext cx="5609424" cy="43010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69F3F17-ED95-F245-8AC5-86657F6315DA}"/>
              </a:ext>
            </a:extLst>
          </p:cNvPr>
          <p:cNvSpPr txBox="1"/>
          <p:nvPr/>
        </p:nvSpPr>
        <p:spPr>
          <a:xfrm>
            <a:off x="6178061" y="283769"/>
            <a:ext cx="6418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还有其它物质形态吗？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126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1" name="Group 6">
            <a:extLst>
              <a:ext uri="{FF2B5EF4-FFF2-40B4-BE49-F238E27FC236}">
                <a16:creationId xmlns:a16="http://schemas.microsoft.com/office/drawing/2014/main" id="{66DB8267-15E8-F746-8360-780C2AF69B03}"/>
              </a:ext>
            </a:extLst>
          </p:cNvPr>
          <p:cNvGrpSpPr>
            <a:grpSpLocks/>
          </p:cNvGrpSpPr>
          <p:nvPr/>
        </p:nvGrpSpPr>
        <p:grpSpPr bwMode="auto">
          <a:xfrm>
            <a:off x="192889" y="238379"/>
            <a:ext cx="6302543" cy="6540709"/>
            <a:chOff x="165100" y="660400"/>
            <a:chExt cx="5195888" cy="6135688"/>
          </a:xfrm>
        </p:grpSpPr>
        <p:pic>
          <p:nvPicPr>
            <p:cNvPr id="99334" name="Picture 1064" descr="Untitled1">
              <a:extLst>
                <a:ext uri="{FF2B5EF4-FFF2-40B4-BE49-F238E27FC236}">
                  <a16:creationId xmlns:a16="http://schemas.microsoft.com/office/drawing/2014/main" id="{3A3F16BC-6C11-7C4B-9776-ACE4F9706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660400"/>
              <a:ext cx="5195888" cy="613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335" name="Group 1065">
              <a:extLst>
                <a:ext uri="{FF2B5EF4-FFF2-40B4-BE49-F238E27FC236}">
                  <a16:creationId xmlns:a16="http://schemas.microsoft.com/office/drawing/2014/main" id="{D078C606-57A2-954A-95BC-1D7C1D6FA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762" y="1333501"/>
              <a:ext cx="4168777" cy="3703638"/>
              <a:chOff x="723" y="840"/>
              <a:chExt cx="2626" cy="2333"/>
            </a:xfrm>
          </p:grpSpPr>
          <p:sp>
            <p:nvSpPr>
              <p:cNvPr id="17417" name="Text Box 1050">
                <a:extLst>
                  <a:ext uri="{FF2B5EF4-FFF2-40B4-BE49-F238E27FC236}">
                    <a16:creationId xmlns:a16="http://schemas.microsoft.com/office/drawing/2014/main" id="{B5E59E82-4021-0142-BACA-ECF173041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3" y="2667"/>
                <a:ext cx="476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ADONE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18" name="Text Box 1051">
                <a:extLst>
                  <a:ext uri="{FF2B5EF4-FFF2-40B4-BE49-F238E27FC236}">
                    <a16:creationId xmlns:a16="http://schemas.microsoft.com/office/drawing/2014/main" id="{8CE04BCB-2E29-2347-9187-FD1066D549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" y="2542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SPEAR, DORIS, VEPPHI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19" name="Text Box 1052">
                <a:extLst>
                  <a:ext uri="{FF2B5EF4-FFF2-40B4-BE49-F238E27FC236}">
                    <a16:creationId xmlns:a16="http://schemas.microsoft.com/office/drawing/2014/main" id="{62B629CB-19EC-2141-887F-8E80A3E343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411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SPEARII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0" name="Text Box 1053">
                <a:extLst>
                  <a:ext uri="{FF2B5EF4-FFF2-40B4-BE49-F238E27FC236}">
                    <a16:creationId xmlns:a16="http://schemas.microsoft.com/office/drawing/2014/main" id="{F60C396F-3D73-2A44-8615-67C318E84F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1" y="2213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CESR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1" name="Text Box 1054">
                <a:extLst>
                  <a:ext uri="{FF2B5EF4-FFF2-40B4-BE49-F238E27FC236}">
                    <a16:creationId xmlns:a16="http://schemas.microsoft.com/office/drawing/2014/main" id="{A077BC98-A14B-AA43-8888-6FEECEFBCA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6" y="2322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VEPPIV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2" name="Text Box 1055">
                <a:extLst>
                  <a:ext uri="{FF2B5EF4-FFF2-40B4-BE49-F238E27FC236}">
                    <a16:creationId xmlns:a16="http://schemas.microsoft.com/office/drawing/2014/main" id="{1BDD1673-39D2-6647-810C-9781A31F8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7" y="2034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PETRA, PEP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3" name="Text Box 1056">
                <a:extLst>
                  <a:ext uri="{FF2B5EF4-FFF2-40B4-BE49-F238E27FC236}">
                    <a16:creationId xmlns:a16="http://schemas.microsoft.com/office/drawing/2014/main" id="{265ED5E1-0A62-E244-A728-ACA0B8C2C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4" y="1856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Tristan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4" name="Text Box 1057">
                <a:extLst>
                  <a:ext uri="{FF2B5EF4-FFF2-40B4-BE49-F238E27FC236}">
                    <a16:creationId xmlns:a16="http://schemas.microsoft.com/office/drawing/2014/main" id="{78A64717-80E0-AA48-A1E1-D914E978C6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675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SLC, LEP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5" name="Text Box 1058">
                <a:extLst>
                  <a:ext uri="{FF2B5EF4-FFF2-40B4-BE49-F238E27FC236}">
                    <a16:creationId xmlns:a16="http://schemas.microsoft.com/office/drawing/2014/main" id="{909977D1-E682-E845-9210-7D29F15C7B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" y="1519"/>
                <a:ext cx="886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LEP II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6" name="Text Box 1059">
                <a:extLst>
                  <a:ext uri="{FF2B5EF4-FFF2-40B4-BE49-F238E27FC236}">
                    <a16:creationId xmlns:a16="http://schemas.microsoft.com/office/drawing/2014/main" id="{A82B8733-FA47-3F4C-8638-FE2A8653E0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8" y="1322"/>
                <a:ext cx="676" cy="158"/>
              </a:xfrm>
              <a:prstGeom prst="rect">
                <a:avLst/>
              </a:prstGeom>
              <a:solidFill>
                <a:srgbClr val="C7FFE9">
                  <a:alpha val="98038"/>
                </a:srgbClr>
              </a:solidFill>
              <a:ln>
                <a:noFill/>
              </a:ln>
            </p:spPr>
            <p:txBody>
              <a:bodyPr bIns="0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Tevatron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7" name="Text Box 1060">
                <a:extLst>
                  <a:ext uri="{FF2B5EF4-FFF2-40B4-BE49-F238E27FC236}">
                    <a16:creationId xmlns:a16="http://schemas.microsoft.com/office/drawing/2014/main" id="{B2440AC9-5A92-A749-859A-A3489B949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6" y="1593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SppS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8" name="Text Box 1061">
                <a:extLst>
                  <a:ext uri="{FF2B5EF4-FFF2-40B4-BE49-F238E27FC236}">
                    <a16:creationId xmlns:a16="http://schemas.microsoft.com/office/drawing/2014/main" id="{7AD80CD0-AF35-044D-B6C1-C59DB0A119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" y="2165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ISR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9" name="Text Box 1062">
                <a:extLst>
                  <a:ext uri="{FF2B5EF4-FFF2-40B4-BE49-F238E27FC236}">
                    <a16:creationId xmlns:a16="http://schemas.microsoft.com/office/drawing/2014/main" id="{CCC958D8-C738-6A44-9D11-F71085FD4F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4" y="2984"/>
                <a:ext cx="1352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Prin-Stan, VEPPH, ACO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0" name="Text Box 1063">
                <a:extLst>
                  <a:ext uri="{FF2B5EF4-FFF2-40B4-BE49-F238E27FC236}">
                    <a16:creationId xmlns:a16="http://schemas.microsoft.com/office/drawing/2014/main" id="{A1000B91-2261-FE48-802D-24F2FC985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8" y="840"/>
                <a:ext cx="751" cy="1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05410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476375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1898650" indent="-209550">
                  <a:spcBef>
                    <a:spcPct val="20000"/>
                  </a:spcBef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3558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8130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2702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727450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1500"/>
                  </a:buClr>
                  <a:buSzPct val="120000"/>
                  <a:buFont typeface="Wingdings" pitchFamily="2" charset="2"/>
                  <a:buChar char="ü"/>
                  <a:defRPr kumimoji="1" sz="1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zh-CN" sz="1200">
                    <a:solidFill>
                      <a:srgbClr val="000000"/>
                    </a:solidFill>
                  </a:rPr>
                  <a:t>LHC</a:t>
                </a:r>
                <a:endParaRPr kumimoji="0" lang="en-US" altLang="zh-CN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9329" name="Title 1">
            <a:extLst>
              <a:ext uri="{FF2B5EF4-FFF2-40B4-BE49-F238E27FC236}">
                <a16:creationId xmlns:a16="http://schemas.microsoft.com/office/drawing/2014/main" id="{D7D3D14B-23B4-2E48-BB40-EE0B2ED53F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29875" y="341056"/>
            <a:ext cx="4430568" cy="741362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对撞机历史年表</a:t>
            </a:r>
            <a:endParaRPr lang="en-US" altLang="zh-CN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1E8682-A742-4D43-85BD-B3F3E99F6F0E}"/>
              </a:ext>
            </a:extLst>
          </p:cNvPr>
          <p:cNvGrpSpPr/>
          <p:nvPr/>
        </p:nvGrpSpPr>
        <p:grpSpPr>
          <a:xfrm>
            <a:off x="3612784" y="4087622"/>
            <a:ext cx="3459059" cy="646331"/>
            <a:chOff x="6310269" y="3761348"/>
            <a:chExt cx="3459059" cy="646331"/>
          </a:xfrm>
        </p:grpSpPr>
        <p:sp>
          <p:nvSpPr>
            <p:cNvPr id="99332" name="椭圆 1">
              <a:extLst>
                <a:ext uri="{FF2B5EF4-FFF2-40B4-BE49-F238E27FC236}">
                  <a16:creationId xmlns:a16="http://schemas.microsoft.com/office/drawing/2014/main" id="{D369CF7E-EEDC-1342-B127-07B35575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269" y="3876836"/>
              <a:ext cx="134938" cy="128588"/>
            </a:xfrm>
            <a:prstGeom prst="ellipse">
              <a:avLst/>
            </a:prstGeom>
            <a:solidFill>
              <a:srgbClr val="272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9333" name="文本框 2">
              <a:extLst>
                <a:ext uri="{FF2B5EF4-FFF2-40B4-BE49-F238E27FC236}">
                  <a16:creationId xmlns:a16="http://schemas.microsoft.com/office/drawing/2014/main" id="{904DD4AA-CB62-1F4A-B279-8D5E8806F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4429" y="3761348"/>
              <a:ext cx="31948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zh-CN" alt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北京正负电子对撞机 </a:t>
              </a:r>
              <a:endParaRPr kumimoji="1"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kumimoji="1" lang="zh-CN" alt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（</a:t>
              </a:r>
              <a:r>
                <a:rPr kumimoji="1" lang="en-US" altLang="zh-CN" dirty="0">
                  <a:solidFill>
                    <a:srgbClr val="FF0000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BEPC</a:t>
              </a:r>
              <a:r>
                <a:rPr kumimoji="1" lang="zh-CN" altLang="en-US" dirty="0">
                  <a:solidFill>
                    <a:srgbClr val="FF0000"/>
                  </a:solidFill>
                  <a:highlight>
                    <a:srgbClr val="FFFF00"/>
                  </a:highligh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）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A94B37D2-53C5-4141-B407-DBC58C5D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91" y="236244"/>
            <a:ext cx="4617629" cy="30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F15755C9-AC3F-324E-A6B5-4DE7EDC49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432" y="2961467"/>
            <a:ext cx="5538668" cy="32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None/>
            </a:pPr>
            <a:endParaRPr lang="en-US" altLang="zh-CN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1973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年，高能物理研究所成立</a:t>
            </a:r>
            <a:endParaRPr lang="en-US" altLang="zh-CN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1975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月</a:t>
            </a:r>
            <a:r>
              <a:rPr lang="zh-CN" altLang="en-US" sz="28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高能加速器预制研究基地建设计划</a:t>
            </a:r>
            <a:endParaRPr lang="en-US" altLang="zh-CN" sz="2800" b="1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标题 1">
            <a:extLst>
              <a:ext uri="{FF2B5EF4-FFF2-40B4-BE49-F238E27FC236}">
                <a16:creationId xmlns:a16="http://schemas.microsoft.com/office/drawing/2014/main" id="{44D6E1A1-9C7F-2B41-A3D9-DC1A9D0A3322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112964" y="-635501"/>
            <a:ext cx="7772400" cy="15557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Bradley Hand ITC" panose="03070402050302030203" pitchFamily="66" charset="77"/>
                <a:ea typeface="微软雅黑" panose="020B0503020204020204" pitchFamily="34" charset="-122"/>
              </a:rPr>
              <a:t>北京正负电子对撞机（</a:t>
            </a:r>
            <a:r>
              <a:rPr lang="en-US" altLang="zh-CN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BEPC</a:t>
            </a:r>
            <a:r>
              <a:rPr lang="zh-CN" altLang="en-US" sz="4000" b="1" dirty="0">
                <a:solidFill>
                  <a:srgbClr val="FF0000"/>
                </a:solidFill>
                <a:latin typeface="Bradley Hand ITC" panose="03070402050302030203" pitchFamily="66" charset="77"/>
                <a:ea typeface="微软雅黑" panose="020B0503020204020204" pitchFamily="34" charset="-122"/>
              </a:rPr>
              <a:t>）</a:t>
            </a:r>
            <a:endParaRPr lang="zh-CN" altLang="en-US" sz="4000" dirty="0">
              <a:solidFill>
                <a:srgbClr val="000099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90D03863-697F-6D47-85B1-AE06DE703E4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zh-CN" altLang="en-US"/>
          </a:p>
        </p:txBody>
      </p:sp>
      <p:pic>
        <p:nvPicPr>
          <p:cNvPr id="102404" name="Picture 5" descr=" 13-0">
            <a:extLst>
              <a:ext uri="{FF2B5EF4-FFF2-40B4-BE49-F238E27FC236}">
                <a16:creationId xmlns:a16="http://schemas.microsoft.com/office/drawing/2014/main" id="{8F0CC657-5F21-4E47-9C10-A1E60DC0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16" y="2872874"/>
            <a:ext cx="5214708" cy="357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7">
            <a:extLst>
              <a:ext uri="{FF2B5EF4-FFF2-40B4-BE49-F238E27FC236}">
                <a16:creationId xmlns:a16="http://schemas.microsoft.com/office/drawing/2014/main" id="{20C5F09D-EB10-0348-8DF6-4D93A6E68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6" y="920249"/>
            <a:ext cx="85756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1982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年，</a:t>
            </a:r>
            <a:r>
              <a:rPr lang="zh-CN" altLang="en-US" sz="28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批准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北京正负电子对撞机工程</a:t>
            </a:r>
            <a:endParaRPr lang="en-US" altLang="zh-CN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1983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年，</a:t>
            </a:r>
            <a:r>
              <a:rPr lang="zh-CN" altLang="en-US" sz="28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邓小平会见李政道</a:t>
            </a:r>
            <a:r>
              <a:rPr lang="zh-CN" altLang="en-US" sz="28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确定了对撞机方案</a:t>
            </a:r>
            <a:endParaRPr lang="en-US" altLang="zh-CN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Tx/>
              <a:buFont typeface="Wingdings" pitchFamily="2" charset="2"/>
              <a:buChar char="p"/>
            </a:pPr>
            <a:r>
              <a:rPr lang="en-US" altLang="zh-CN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1984</a:t>
            </a: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年</a:t>
            </a:r>
            <a:r>
              <a:rPr lang="en-US" altLang="zh-CN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10</a:t>
            </a: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月，北京正负电子对撞机工程 </a:t>
            </a:r>
            <a:r>
              <a:rPr lang="zh-CN" altLang="en-US" sz="28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奠基</a:t>
            </a: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en-US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02406" name="Picture 3" descr="7-邓小平奠基">
            <a:extLst>
              <a:ext uri="{FF2B5EF4-FFF2-40B4-BE49-F238E27FC236}">
                <a16:creationId xmlns:a16="http://schemas.microsoft.com/office/drawing/2014/main" id="{ACF7CF81-6A15-3E4E-A662-ECC5D85B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89" y="2872874"/>
            <a:ext cx="5206248" cy="359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16-鸟瞰005小">
            <a:extLst>
              <a:ext uri="{FF2B5EF4-FFF2-40B4-BE49-F238E27FC236}">
                <a16:creationId xmlns:a16="http://schemas.microsoft.com/office/drawing/2014/main" id="{DF4CC078-C6DF-C04C-B3CD-F2EEB522A7E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89626" y="-20171"/>
            <a:ext cx="14557572" cy="689834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D085058-EDA1-9844-9C24-B78B796E8291}"/>
              </a:ext>
            </a:extLst>
          </p:cNvPr>
          <p:cNvSpPr txBox="1"/>
          <p:nvPr/>
        </p:nvSpPr>
        <p:spPr>
          <a:xfrm>
            <a:off x="0" y="544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1988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日对撞成功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A2591B-485B-D74F-8FAE-08E6297D61F1}"/>
              </a:ext>
            </a:extLst>
          </p:cNvPr>
          <p:cNvSpPr txBox="1"/>
          <p:nvPr/>
        </p:nvSpPr>
        <p:spPr>
          <a:xfrm>
            <a:off x="797778" y="5045634"/>
            <a:ext cx="4240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带电粒子的飞行轨迹！</a:t>
            </a:r>
            <a:endParaRPr lang="en-US" altLang="zh-CN" sz="3200" b="0" i="0" u="none" strike="noStrike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1617" name="Picture 49">
            <a:extLst>
              <a:ext uri="{FF2B5EF4-FFF2-40B4-BE49-F238E27FC236}">
                <a16:creationId xmlns:a16="http://schemas.microsoft.com/office/drawing/2014/main" id="{C1D6346B-ED65-AF44-90B7-CB9A7E713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9"/>
          <a:stretch/>
        </p:blipFill>
        <p:spPr bwMode="auto">
          <a:xfrm>
            <a:off x="587187" y="1227591"/>
            <a:ext cx="4240695" cy="366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FCD4DDD6-13A8-F348-933D-63A25D24F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691" y="81337"/>
            <a:ext cx="4719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对撞机对撞成功庆功大会</a:t>
            </a:r>
          </a:p>
        </p:txBody>
      </p:sp>
      <p:pic>
        <p:nvPicPr>
          <p:cNvPr id="9" name="Picture 4" descr=" 邓小平挥手">
            <a:extLst>
              <a:ext uri="{FF2B5EF4-FFF2-40B4-BE49-F238E27FC236}">
                <a16:creationId xmlns:a16="http://schemas.microsoft.com/office/drawing/2014/main" id="{2ABC30A6-89B5-1D49-84F4-D26DE14A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7" y="897219"/>
            <a:ext cx="6659562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A2D0490-45E3-6B43-996B-19581B6C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772" y="5856972"/>
            <a:ext cx="4319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2F2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“科学技术是第一生产力”</a:t>
            </a: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87E8BF21-B424-D148-9BB0-2A58E4CAB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2943" y="281133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latin typeface="Verdana" panose="020B0604030504040204" pitchFamily="34" charset="0"/>
                <a:ea typeface="宋体" panose="02010600030101010101" pitchFamily="2" charset="-122"/>
              </a:rPr>
              <a:t>1988</a:t>
            </a:r>
            <a:r>
              <a:rPr lang="zh-CN" altLang="en-US" sz="1800" dirty="0">
                <a:latin typeface="Verdana" panose="020B060403050404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800" dirty="0">
                <a:latin typeface="Verdana" panose="020B0604030504040204" pitchFamily="34" charset="0"/>
                <a:ea typeface="宋体" panose="02010600030101010101" pitchFamily="2" charset="-122"/>
              </a:rPr>
              <a:t>10</a:t>
            </a:r>
            <a:r>
              <a:rPr lang="zh-CN" altLang="en-US" sz="1800" dirty="0">
                <a:latin typeface="Verdana" panose="020B060403050404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800" dirty="0">
                <a:latin typeface="Verdana" panose="020B0604030504040204" pitchFamily="34" charset="0"/>
                <a:ea typeface="宋体" panose="02010600030101010101" pitchFamily="2" charset="-122"/>
              </a:rPr>
              <a:t>24</a:t>
            </a:r>
            <a:r>
              <a:rPr lang="zh-CN" altLang="en-US" sz="1800" dirty="0">
                <a:latin typeface="Verdana" panose="020B0604030504040204" pitchFamily="34" charset="0"/>
                <a:ea typeface="宋体" panose="02010600030101010101" pitchFamily="2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3040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36901C4-8FA1-0F45-9EE6-31F4561B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3" y="1344903"/>
            <a:ext cx="5525638" cy="50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SC_0223-0">
            <a:extLst>
              <a:ext uri="{FF2B5EF4-FFF2-40B4-BE49-F238E27FC236}">
                <a16:creationId xmlns:a16="http://schemas.microsoft.com/office/drawing/2014/main" id="{B8E11759-1B9E-3F47-A949-5340DB31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r="-75" b="1535"/>
          <a:stretch>
            <a:fillRect/>
          </a:stretch>
        </p:blipFill>
        <p:spPr bwMode="auto">
          <a:xfrm>
            <a:off x="488131" y="2832183"/>
            <a:ext cx="4775701" cy="227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 descr="重大改造后的北京正负电子对撞机的双储存环">
            <a:extLst>
              <a:ext uri="{FF2B5EF4-FFF2-40B4-BE49-F238E27FC236}">
                <a16:creationId xmlns:a16="http://schemas.microsoft.com/office/drawing/2014/main" id="{58B92A0C-7A5C-4345-AC9B-783F7E88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17" y="1478874"/>
            <a:ext cx="6198525" cy="37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889AF7-4383-3B4C-9605-7D73866E0B99}"/>
              </a:ext>
            </a:extLst>
          </p:cNvPr>
          <p:cNvSpPr txBox="1"/>
          <p:nvPr/>
        </p:nvSpPr>
        <p:spPr>
          <a:xfrm>
            <a:off x="3120938" y="0"/>
            <a:ext cx="5950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正负电子对撞机（</a:t>
            </a:r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BEPC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2004-2008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（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BEPC-&gt;BEPCII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44FF74-D27B-8C4A-A216-B8D2F77A8C1B}"/>
              </a:ext>
            </a:extLst>
          </p:cNvPr>
          <p:cNvSpPr/>
          <p:nvPr/>
        </p:nvSpPr>
        <p:spPr>
          <a:xfrm>
            <a:off x="5989220" y="5253037"/>
            <a:ext cx="5954122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电子质量：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0.511 MeV 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 0.511 </a:t>
            </a:r>
            <a:r>
              <a:rPr lang="en-US" altLang="zh-CN" sz="1600" dirty="0">
                <a:solidFill>
                  <a:srgbClr val="FF0000"/>
                </a:solidFill>
                <a:ea typeface="黑体" panose="02010609060101010101" pitchFamily="49" charset="-122"/>
              </a:rPr>
              <a:t>×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 10</a:t>
            </a:r>
            <a:r>
              <a:rPr lang="en-US" altLang="zh-CN" sz="2000" baseline="30000" dirty="0">
                <a:solidFill>
                  <a:srgbClr val="FF0000"/>
                </a:solidFill>
                <a:ea typeface="黑体" panose="02010609060101010101" pitchFamily="49" charset="-122"/>
              </a:rPr>
              <a:t>6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 eV 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）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北京正负电子对撞机（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BEPC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）电子能量：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1-2.5 GeV </a:t>
            </a:r>
          </a:p>
          <a:p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2F20F0"/>
                </a:solidFill>
                <a:highlight>
                  <a:srgbClr val="FFFF00"/>
                </a:highlight>
                <a:ea typeface="黑体" panose="02010609060101010101" pitchFamily="49" charset="-122"/>
              </a:rPr>
              <a:t>2.5 </a:t>
            </a:r>
            <a:r>
              <a:rPr lang="en-US" altLang="zh-CN" sz="1600" dirty="0">
                <a:solidFill>
                  <a:srgbClr val="2F20F0"/>
                </a:solidFill>
                <a:highlight>
                  <a:srgbClr val="FFFF00"/>
                </a:highlight>
                <a:ea typeface="黑体" panose="02010609060101010101" pitchFamily="49" charset="-122"/>
              </a:rPr>
              <a:t>×</a:t>
            </a:r>
            <a:r>
              <a:rPr lang="en-US" altLang="zh-CN" sz="2000" dirty="0">
                <a:solidFill>
                  <a:srgbClr val="2F20F0"/>
                </a:solidFill>
                <a:highlight>
                  <a:srgbClr val="FFFF00"/>
                </a:highlight>
                <a:ea typeface="黑体" panose="02010609060101010101" pitchFamily="49" charset="-122"/>
              </a:rPr>
              <a:t> 10</a:t>
            </a:r>
            <a:r>
              <a:rPr lang="en-US" altLang="zh-CN" sz="2000" baseline="30000" dirty="0">
                <a:solidFill>
                  <a:srgbClr val="2F20F0"/>
                </a:solidFill>
                <a:highlight>
                  <a:srgbClr val="FFFF00"/>
                </a:highlight>
                <a:ea typeface="黑体" panose="02010609060101010101" pitchFamily="49" charset="-122"/>
              </a:rPr>
              <a:t>9</a:t>
            </a:r>
            <a:r>
              <a:rPr lang="en-US" altLang="zh-CN" sz="2000" dirty="0">
                <a:solidFill>
                  <a:srgbClr val="2F20F0"/>
                </a:solidFill>
                <a:highlight>
                  <a:srgbClr val="FFFF00"/>
                </a:highlight>
                <a:ea typeface="黑体" panose="02010609060101010101" pitchFamily="49" charset="-122"/>
              </a:rPr>
              <a:t> eV 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），达到</a:t>
            </a:r>
            <a:r>
              <a:rPr lang="en-US" altLang="zh-CN" sz="2000" dirty="0">
                <a:solidFill>
                  <a:srgbClr val="2F20F0"/>
                </a:solidFill>
                <a:ea typeface="黑体" panose="02010609060101010101" pitchFamily="49" charset="-122"/>
              </a:rPr>
              <a:t>0.999999979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倍的光速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E51260-93BE-6C4A-99D4-300A44F5C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40" y="2227452"/>
            <a:ext cx="3647003" cy="28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5E8405F-B5B5-644A-9D96-241C59ED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44" y="930775"/>
            <a:ext cx="10274710" cy="5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4" name="矩形 1">
            <a:extLst>
              <a:ext uri="{FF2B5EF4-FFF2-40B4-BE49-F238E27FC236}">
                <a16:creationId xmlns:a16="http://schemas.microsoft.com/office/drawing/2014/main" id="{804ED624-FF55-4B4A-B9E9-40D35CC8F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484" y="727357"/>
            <a:ext cx="6965032" cy="13849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1996-1998</a:t>
            </a:r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年，升级改造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BES</a:t>
            </a:r>
            <a:r>
              <a:rPr lang="zh-CN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Symbol" pitchFamily="2" charset="2"/>
              </a:rPr>
              <a:t>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BESII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dirty="0">
              <a:solidFill>
                <a:srgbClr val="FF0000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2004-2008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年，升级改造（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BESII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Symbol" pitchFamily="2" charset="2"/>
              </a:rPr>
              <a:t></a:t>
            </a:r>
            <a:r>
              <a:rPr lang="en-US" altLang="zh-CN" sz="2800" b="1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BESIII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800" dirty="0">
              <a:solidFill>
                <a:srgbClr val="FF0000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CN" sz="2800" dirty="0">
              <a:solidFill>
                <a:srgbClr val="FF0000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97BA1C-F6DF-4A4C-9BE0-15B1A8AF1C0E}"/>
              </a:ext>
            </a:extLst>
          </p:cNvPr>
          <p:cNvSpPr/>
          <p:nvPr/>
        </p:nvSpPr>
        <p:spPr>
          <a:xfrm>
            <a:off x="4722867" y="1593220"/>
            <a:ext cx="274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高</a:t>
            </a:r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5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米，长</a:t>
            </a:r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米，重</a:t>
            </a:r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~600</a:t>
            </a:r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5AC7EC-944E-DF42-8A31-C80A8B6A92EE}"/>
              </a:ext>
            </a:extLst>
          </p:cNvPr>
          <p:cNvSpPr txBox="1"/>
          <p:nvPr/>
        </p:nvSpPr>
        <p:spPr>
          <a:xfrm>
            <a:off x="4818439" y="72969"/>
            <a:ext cx="6142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北京谱仪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100914EC-1086-564B-B727-D6BC7FD209F2}"/>
              </a:ext>
            </a:extLst>
          </p:cNvPr>
          <p:cNvSpPr txBox="1"/>
          <p:nvPr/>
        </p:nvSpPr>
        <p:spPr>
          <a:xfrm>
            <a:off x="1555372" y="2632686"/>
            <a:ext cx="8083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0" i="0" u="none" strike="noStrike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亮度表示单位时间内探测到的事例数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11685A-2EE8-BF4E-9D38-4735E0314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" r="5085" b="17584"/>
          <a:stretch/>
        </p:blipFill>
        <p:spPr>
          <a:xfrm>
            <a:off x="-1533728" y="1299490"/>
            <a:ext cx="7081012" cy="45529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E3D0924-ADF5-E34C-9D63-6B6CE7E7BF26}"/>
              </a:ext>
            </a:extLst>
          </p:cNvPr>
          <p:cNvSpPr txBox="1"/>
          <p:nvPr/>
        </p:nvSpPr>
        <p:spPr>
          <a:xfrm>
            <a:off x="2236291" y="15687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月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日 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23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:41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， 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0.9558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6A25A7-06FA-3A48-B623-954EB222C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" t="8729" r="7709" b="27635"/>
          <a:stretch/>
        </p:blipFill>
        <p:spPr>
          <a:xfrm>
            <a:off x="-1371840" y="2373165"/>
            <a:ext cx="6893837" cy="38551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4794290-84F0-4C4D-AB2F-42F1DDF57120}"/>
              </a:ext>
            </a:extLst>
          </p:cNvPr>
          <p:cNvSpPr txBox="1"/>
          <p:nvPr/>
        </p:nvSpPr>
        <p:spPr>
          <a:xfrm>
            <a:off x="2331777" y="25694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月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5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日 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00:46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， 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0.9896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05A430F-4B3D-B44B-BB7B-EC22859CC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" t="12702" r="20690" b="30486"/>
          <a:stretch/>
        </p:blipFill>
        <p:spPr>
          <a:xfrm>
            <a:off x="5486219" y="189323"/>
            <a:ext cx="6939314" cy="38181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5EDEE49-919E-9346-B1EB-F7128ABD4E7C}"/>
              </a:ext>
            </a:extLst>
          </p:cNvPr>
          <p:cNvSpPr txBox="1"/>
          <p:nvPr/>
        </p:nvSpPr>
        <p:spPr>
          <a:xfrm>
            <a:off x="9069254" y="363926"/>
            <a:ext cx="3356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月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5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日 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20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:18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，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.9993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EAA3D2C-0CB1-7849-90C1-7D5771875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73" r="1294" b="9565"/>
          <a:stretch/>
        </p:blipFill>
        <p:spPr>
          <a:xfrm>
            <a:off x="5504039" y="1229952"/>
            <a:ext cx="6846878" cy="415964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F6A9B52-49DC-DD4A-8CD3-A864001F0A4C}"/>
              </a:ext>
            </a:extLst>
          </p:cNvPr>
          <p:cNvSpPr txBox="1"/>
          <p:nvPr/>
        </p:nvSpPr>
        <p:spPr>
          <a:xfrm>
            <a:off x="9333943" y="1551254"/>
            <a:ext cx="2963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月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5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日 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22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:29, 1.0 !!!</a:t>
            </a:r>
            <a:endParaRPr lang="zh-CN" altLang="en-US" dirty="0"/>
          </a:p>
        </p:txBody>
      </p:sp>
      <p:pic>
        <p:nvPicPr>
          <p:cNvPr id="22" name="Picture 2" descr="http://www.ihep.cas.cn/zt/bepc100/twxx/201604/W020160406629124420599.jpg">
            <a:extLst>
              <a:ext uri="{FF2B5EF4-FFF2-40B4-BE49-F238E27FC236}">
                <a16:creationId xmlns:a16="http://schemas.microsoft.com/office/drawing/2014/main" id="{A3F923D5-B1AA-D24B-B958-EB83FAECC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0" r="1182"/>
          <a:stretch/>
        </p:blipFill>
        <p:spPr bwMode="auto">
          <a:xfrm>
            <a:off x="5565104" y="2418024"/>
            <a:ext cx="6626896" cy="34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9BBB3DC-E3F7-D04F-B42E-7AC0D534FE07}"/>
              </a:ext>
            </a:extLst>
          </p:cNvPr>
          <p:cNvSpPr txBox="1"/>
          <p:nvPr/>
        </p:nvSpPr>
        <p:spPr>
          <a:xfrm>
            <a:off x="15698" y="9983"/>
            <a:ext cx="5449239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2008-2016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年，对撞机设计亮度达标，漫长之路！</a:t>
            </a:r>
            <a:endParaRPr lang="zh-CN" altLang="en-US" sz="3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931C46-3A9B-0B46-8B04-CBED126B3AFA}"/>
              </a:ext>
            </a:extLst>
          </p:cNvPr>
          <p:cNvSpPr txBox="1"/>
          <p:nvPr/>
        </p:nvSpPr>
        <p:spPr>
          <a:xfrm>
            <a:off x="6472299" y="6140961"/>
            <a:ext cx="530999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说到做到，不欠国家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0.0001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！</a:t>
            </a:r>
            <a:endParaRPr lang="zh-CN" altLang="en-US" sz="3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F3EF54C-7ADA-0E43-86BE-15C5DC6C8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9" t="11170" r="10188" b="25218"/>
          <a:stretch/>
        </p:blipFill>
        <p:spPr>
          <a:xfrm>
            <a:off x="-1324112" y="3688459"/>
            <a:ext cx="6828151" cy="37401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79597DA-9A95-1C41-8B3C-C8CF8138EEC2}"/>
              </a:ext>
            </a:extLst>
          </p:cNvPr>
          <p:cNvSpPr txBox="1"/>
          <p:nvPr/>
        </p:nvSpPr>
        <p:spPr>
          <a:xfrm>
            <a:off x="2398300" y="3861964"/>
            <a:ext cx="333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4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月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5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日 </a:t>
            </a:r>
            <a:r>
              <a:rPr kumimoji="1" lang="en-US" altLang="zh-CN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02:35</a:t>
            </a:r>
            <a:r>
              <a:rPr kumimoji="1" lang="zh-CN" altLang="en-US" sz="1800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， </a:t>
            </a:r>
            <a:r>
              <a:rPr kumimoji="1" lang="en-US" altLang="zh-CN" b="1" dirty="0">
                <a:solidFill>
                  <a:srgbClr val="FF0000"/>
                </a:solidFill>
                <a:latin typeface="Verdana" panose="020B0604030504040204" pitchFamily="34" charset="0"/>
                <a:ea typeface="华文新魏" panose="02010800040101010101" pitchFamily="2" charset="-122"/>
              </a:rPr>
              <a:t>0.9978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/>
      <p:bldP spid="21" grpId="0"/>
      <p:bldP spid="25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C3DF806A-5573-FA43-A59D-6ACF3E7F9524}"/>
              </a:ext>
            </a:extLst>
          </p:cNvPr>
          <p:cNvSpPr>
            <a:spLocks/>
          </p:cNvSpPr>
          <p:nvPr/>
        </p:nvSpPr>
        <p:spPr bwMode="auto">
          <a:xfrm>
            <a:off x="489338" y="649008"/>
            <a:ext cx="5487811" cy="5559984"/>
          </a:xfrm>
          <a:prstGeom prst="rect">
            <a:avLst/>
          </a:prstGeom>
          <a:noFill/>
          <a:ln w="28575">
            <a:solidFill>
              <a:srgbClr val="302EF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1992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 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完成</a:t>
            </a:r>
            <a:r>
              <a:rPr lang="en-US" sz="2000" b="1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τ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轻子质量测量</a:t>
            </a:r>
            <a:endParaRPr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1995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  <a:endParaRPr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2000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 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值精确测量</a:t>
            </a:r>
            <a:endParaRPr lang="en-US"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2004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  <a:endParaRPr lang="en-US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2001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 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矢量－张量末态反常压低</a:t>
            </a:r>
            <a:endParaRPr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2001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  <a:endParaRPr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2003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000" b="1" dirty="0" err="1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ψ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(3770)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态的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non-DD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衰变</a:t>
            </a:r>
            <a:endParaRPr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2010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  <a:endParaRPr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005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</a:t>
            </a:r>
            <a:r>
              <a:rPr 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：北京谱仪</a:t>
            </a: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发现新粒子</a:t>
            </a:r>
            <a:endParaRPr sz="20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2013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  <a:endParaRPr lang="en-US" altLang="zh-CN" sz="2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2013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 </a:t>
            </a: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BESIII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：北京谱仪</a:t>
            </a: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III </a:t>
            </a:r>
            <a:r>
              <a:rPr lang="zh-CN" altLang="en-US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发现四夸克物质         </a:t>
            </a: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2024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年国家自然科学奖二等奖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15EC769-6C9F-284F-BBE3-5677AE10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0"/>
            <a:ext cx="30684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物理成果累累！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B6332C-F470-6142-B3B7-51C6240E8C63}"/>
              </a:ext>
            </a:extLst>
          </p:cNvPr>
          <p:cNvGrpSpPr/>
          <p:nvPr/>
        </p:nvGrpSpPr>
        <p:grpSpPr>
          <a:xfrm>
            <a:off x="6364259" y="292386"/>
            <a:ext cx="5827741" cy="5782236"/>
            <a:chOff x="4241859" y="74840"/>
            <a:chExt cx="6480600" cy="6441141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CD33AA5-2CA5-D540-A81E-9B6F0BE66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" r="-429"/>
            <a:stretch/>
          </p:blipFill>
          <p:spPr bwMode="auto">
            <a:xfrm>
              <a:off x="4241859" y="74840"/>
              <a:ext cx="6480600" cy="64411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DE29CAB-4742-DA43-82F0-77E7C0953F47}"/>
                </a:ext>
              </a:extLst>
            </p:cNvPr>
            <p:cNvSpPr/>
            <p:nvPr/>
          </p:nvSpPr>
          <p:spPr>
            <a:xfrm>
              <a:off x="5258088" y="1050410"/>
              <a:ext cx="1048870" cy="1080450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EC2E37B-7670-D54C-B932-C9A5B442A3B9}"/>
                </a:ext>
              </a:extLst>
            </p:cNvPr>
            <p:cNvSpPr/>
            <p:nvPr/>
          </p:nvSpPr>
          <p:spPr>
            <a:xfrm>
              <a:off x="4561808" y="3475164"/>
              <a:ext cx="1008529" cy="988356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CCD7868E-F200-C84A-B036-85D8404FD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152994"/>
              </p:ext>
            </p:extLst>
          </p:nvPr>
        </p:nvGraphicFramePr>
        <p:xfrm>
          <a:off x="5660870" y="292386"/>
          <a:ext cx="7234518" cy="5782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06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6A834C4-FE95-BF45-90C0-CBEECADDB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8715" y="-20935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北京谱仪</a:t>
            </a:r>
            <a:r>
              <a:rPr kumimoji="1"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kumimoji="1"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τ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轻子质量精确测量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1B80B65C-A5FF-3140-BA14-D33FF86839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136448"/>
              </p:ext>
            </p:extLst>
          </p:nvPr>
        </p:nvGraphicFramePr>
        <p:xfrm>
          <a:off x="4052753" y="1134335"/>
          <a:ext cx="3099548" cy="57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1358640" imgH="253800" progId="Equation.3">
                  <p:embed/>
                </p:oleObj>
              </mc:Choice>
              <mc:Fallback>
                <p:oleObj name="公式" r:id="rId2" imgW="1358640" imgH="253800" progId="Equation.3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753" y="1134335"/>
                        <a:ext cx="3099548" cy="571795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195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EB4B8D62-FDC5-4048-B9AC-97DA2E8AC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88220"/>
              </p:ext>
            </p:extLst>
          </p:nvPr>
        </p:nvGraphicFramePr>
        <p:xfrm>
          <a:off x="465136" y="1650509"/>
          <a:ext cx="2739348" cy="88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422360" imgH="457200" progId="Equation.3">
                  <p:embed/>
                </p:oleObj>
              </mc:Choice>
              <mc:Fallback>
                <p:oleObj name="公式" r:id="rId4" imgW="1422360" imgH="457200" progId="Equation.3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6" y="1650509"/>
                        <a:ext cx="2739348" cy="882058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195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5710EE7A-B346-3741-80E6-91091E20F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02270" y="883519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轻子普适性是否成立？</a:t>
            </a:r>
            <a:endParaRPr lang="zh-CN" altLang="en-US" sz="2800" b="1" dirty="0">
              <a:solidFill>
                <a:srgbClr val="2F20F0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60CAB-65FD-ED45-B013-6FBCB489C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8830" y="2368029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1992</a:t>
            </a:r>
            <a:r>
              <a:rPr lang="zh-CN" altLang="en-US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年，北京谱仪：</a:t>
            </a: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5E45890-CCF3-A545-A77F-22DE6169B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241244"/>
              </p:ext>
            </p:extLst>
          </p:nvPr>
        </p:nvGraphicFramePr>
        <p:xfrm>
          <a:off x="3610035" y="2676973"/>
          <a:ext cx="34972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1726920" imgH="253800" progId="Equation.3">
                  <p:embed/>
                </p:oleObj>
              </mc:Choice>
              <mc:Fallback>
                <p:oleObj name="公式" r:id="rId6" imgW="1726920" imgH="253800" progId="Equation.3">
                  <p:embed/>
                  <p:pic>
                    <p:nvPicPr>
                      <p:cNvPr id="4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0035" y="2676973"/>
                        <a:ext cx="3497263" cy="5080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195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1EAB6547-A6D5-034D-A306-ADE067C8C3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023116"/>
              </p:ext>
            </p:extLst>
          </p:nvPr>
        </p:nvGraphicFramePr>
        <p:xfrm>
          <a:off x="306737" y="3411510"/>
          <a:ext cx="3056145" cy="88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8" imgW="1587240" imgH="457200" progId="Equation.3">
                  <p:embed/>
                </p:oleObj>
              </mc:Choice>
              <mc:Fallback>
                <p:oleObj name="公式" r:id="rId8" imgW="1587240" imgH="457200" progId="Equation.3">
                  <p:embed/>
                  <p:pic>
                    <p:nvPicPr>
                      <p:cNvPr id="5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37" y="3411510"/>
                        <a:ext cx="3056145" cy="882058"/>
                      </a:xfrm>
                      <a:prstGeom prst="rect">
                        <a:avLst/>
                      </a:prstGeom>
                      <a:solidFill>
                        <a:srgbClr val="996633">
                          <a:alpha val="56078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9B389CB1-AFE1-F548-99E7-07AAA8DEDCE1}"/>
              </a:ext>
            </a:extLst>
          </p:cNvPr>
          <p:cNvSpPr txBox="1"/>
          <p:nvPr/>
        </p:nvSpPr>
        <p:spPr>
          <a:xfrm>
            <a:off x="4449057" y="5739197"/>
            <a:ext cx="7288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证实轻子普适性！</a:t>
            </a:r>
            <a:endParaRPr lang="zh-CN" altLang="en-US" sz="3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Picture 4" descr="tau-mass">
            <a:extLst>
              <a:ext uri="{FF2B5EF4-FFF2-40B4-BE49-F238E27FC236}">
                <a16:creationId xmlns:a16="http://schemas.microsoft.com/office/drawing/2014/main" id="{F3F4492B-4FD4-F545-B17B-3B52A4ED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85" y="-13085"/>
            <a:ext cx="3677456" cy="352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80810E5-1081-774D-AD47-08D8892BAEE3}"/>
              </a:ext>
            </a:extLst>
          </p:cNvPr>
          <p:cNvSpPr txBox="1"/>
          <p:nvPr/>
        </p:nvSpPr>
        <p:spPr>
          <a:xfrm>
            <a:off x="8707287" y="414179"/>
            <a:ext cx="7288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《</a:t>
            </a:r>
            <a:r>
              <a:rPr kumimoji="1" lang="zh-CN" alt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粒子数据手册</a:t>
            </a:r>
            <a:r>
              <a:rPr kumimoji="1" lang="en-US" altLang="zh-CN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》</a:t>
            </a:r>
            <a:r>
              <a:rPr kumimoji="1" lang="zh-CN" alt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：</a:t>
            </a:r>
            <a:endParaRPr kumimoji="1" lang="en-US" altLang="zh-CN" sz="2000" b="1" dirty="0">
              <a:solidFill>
                <a:srgbClr val="FF0000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  <a:p>
            <a:r>
              <a:rPr kumimoji="1" lang="en-US" altLang="zh-CN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50</a:t>
            </a:r>
            <a:r>
              <a:rPr kumimoji="1" lang="zh-CN" alt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年最重要的精确测量之一</a:t>
            </a:r>
            <a:endParaRPr lang="zh-CN" altLang="en-US" sz="20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04D245B3-4D63-AF42-AA85-D42F2D1E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95" y="3312351"/>
            <a:ext cx="3380045" cy="351875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sx="101000" sy="101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8ACD669-760E-DF4D-A8D6-45E7F801B6E5}"/>
              </a:ext>
            </a:extLst>
          </p:cNvPr>
          <p:cNvSpPr txBox="1"/>
          <p:nvPr/>
        </p:nvSpPr>
        <p:spPr>
          <a:xfrm>
            <a:off x="-3044697" y="4578400"/>
            <a:ext cx="9164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北京谱仪</a:t>
            </a:r>
            <a:r>
              <a:rPr lang="en-US" altLang="zh-CN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III</a:t>
            </a:r>
            <a:r>
              <a:rPr lang="zh-CN" altLang="en-US" sz="2800" b="1" dirty="0">
                <a:solidFill>
                  <a:srgbClr val="2F20F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：</a:t>
            </a:r>
          </a:p>
        </p:txBody>
      </p:sp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E9ABE902-659B-8944-A4FA-B4F4D0077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743484"/>
              </p:ext>
            </p:extLst>
          </p:nvPr>
        </p:nvGraphicFramePr>
        <p:xfrm>
          <a:off x="3366353" y="4541389"/>
          <a:ext cx="39846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2" imgW="1968480" imgH="253800" progId="Equation.3">
                  <p:embed/>
                </p:oleObj>
              </mc:Choice>
              <mc:Fallback>
                <p:oleObj name="公式" r:id="rId12" imgW="1968480" imgH="253800" progId="Equation.3">
                  <p:embed/>
                  <p:pic>
                    <p:nvPicPr>
                      <p:cNvPr id="2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353" y="4541389"/>
                        <a:ext cx="3984625" cy="508000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000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7552D1BA-33E6-8247-94CA-FDB433B5C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11812"/>
              </p:ext>
            </p:extLst>
          </p:nvPr>
        </p:nvGraphicFramePr>
        <p:xfrm>
          <a:off x="454639" y="5505158"/>
          <a:ext cx="3448302" cy="100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4" imgW="1574640" imgH="457200" progId="Equation.3">
                  <p:embed/>
                </p:oleObj>
              </mc:Choice>
              <mc:Fallback>
                <p:oleObj name="公式" r:id="rId14" imgW="1574640" imgH="457200" progId="Equation.3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39" y="5505158"/>
                        <a:ext cx="3448302" cy="1003399"/>
                      </a:xfrm>
                      <a:prstGeom prst="rect">
                        <a:avLst/>
                      </a:prstGeom>
                      <a:solidFill>
                        <a:srgbClr val="996633">
                          <a:alpha val="56078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36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91" y="1860488"/>
            <a:ext cx="2318533" cy="23185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1" y="3838062"/>
            <a:ext cx="4061591" cy="23045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96581" y="6295900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ea typeface="黑体" panose="02010609060101010101" pitchFamily="49" charset="-122"/>
              </a:rPr>
              <a:t>α</a:t>
            </a:r>
            <a:r>
              <a:rPr lang="zh-CN" altLang="en-US" sz="2000" dirty="0">
                <a:ea typeface="黑体" panose="02010609060101010101" pitchFamily="49" charset="-122"/>
              </a:rPr>
              <a:t>粒子散射实验（</a:t>
            </a:r>
            <a:r>
              <a:rPr lang="en-US" altLang="zh-CN" sz="2000" dirty="0">
                <a:ea typeface="黑体" panose="02010609060101010101" pitchFamily="49" charset="-122"/>
              </a:rPr>
              <a:t>1909</a:t>
            </a:r>
            <a:r>
              <a:rPr lang="zh-CN" altLang="en-US" sz="2000" dirty="0">
                <a:ea typeface="黑体" panose="02010609060101010101" pitchFamily="49" charset="-122"/>
              </a:rPr>
              <a:t>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12" y="1882941"/>
            <a:ext cx="2359874" cy="2304565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7513348" y="2793621"/>
            <a:ext cx="530441" cy="483203"/>
          </a:xfrm>
          <a:prstGeom prst="rightArrow">
            <a:avLst>
              <a:gd name="adj1" fmla="val 50000"/>
              <a:gd name="adj2" fmla="val 41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17694" y="141286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ea typeface="黑体" panose="02010609060101010101" pitchFamily="49" charset="-122"/>
              </a:rPr>
              <a:t>原子核式结构模型</a:t>
            </a:r>
          </a:p>
        </p:txBody>
      </p:sp>
      <p:sp>
        <p:nvSpPr>
          <p:cNvPr id="13" name="矩形 12"/>
          <p:cNvSpPr/>
          <p:nvPr/>
        </p:nvSpPr>
        <p:spPr>
          <a:xfrm>
            <a:off x="5599164" y="142113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ea typeface="黑体" panose="02010609060101010101" pitchFamily="49" charset="-122"/>
              </a:rPr>
              <a:t>枣糕模型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1"/>
          <a:stretch/>
        </p:blipFill>
        <p:spPr>
          <a:xfrm>
            <a:off x="565209" y="377791"/>
            <a:ext cx="1990942" cy="236295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4553" y="3158406"/>
            <a:ext cx="167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ea typeface="黑体" panose="02010609060101010101" pitchFamily="49" charset="-122"/>
              </a:rPr>
              <a:t>欧内斯特</a:t>
            </a:r>
            <a:r>
              <a:rPr lang="en-US" altLang="zh-CN" sz="1600" dirty="0">
                <a:ea typeface="黑体" panose="02010609060101010101" pitchFamily="49" charset="-122"/>
              </a:rPr>
              <a:t>·</a:t>
            </a:r>
            <a:r>
              <a:rPr lang="zh-CN" altLang="en-US" sz="1600" dirty="0">
                <a:ea typeface="黑体" panose="02010609060101010101" pitchFamily="49" charset="-122"/>
              </a:rPr>
              <a:t>卢瑟福</a:t>
            </a:r>
            <a:endParaRPr lang="en-US" altLang="zh-CN" sz="1600" dirty="0">
              <a:ea typeface="黑体" panose="02010609060101010101" pitchFamily="49" charset="-122"/>
            </a:endParaRPr>
          </a:p>
          <a:p>
            <a:r>
              <a:rPr lang="zh-CN" altLang="en-US" sz="1600" dirty="0">
                <a:ea typeface="黑体" panose="02010609060101010101" pitchFamily="49" charset="-122"/>
              </a:rPr>
              <a:t>（</a:t>
            </a:r>
            <a:r>
              <a:rPr lang="en-US" altLang="zh-CN" sz="1600" dirty="0">
                <a:ea typeface="黑体" panose="02010609060101010101" pitchFamily="49" charset="-122"/>
              </a:rPr>
              <a:t>1871-1937</a:t>
            </a:r>
            <a:r>
              <a:rPr lang="zh-CN" altLang="en-US" sz="1600" dirty="0"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852" y="5234743"/>
            <a:ext cx="5923547" cy="877506"/>
          </a:xfrm>
        </p:spPr>
        <p:txBody>
          <a:bodyPr>
            <a:normAutofit/>
          </a:bodyPr>
          <a:lstStyle/>
          <a:p>
            <a:r>
              <a:rPr lang="zh-CN" altLang="en-US" sz="40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原子和原子核物理时代！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EC2E2F12-E0ED-5648-BD60-7A23A2386C60}"/>
              </a:ext>
            </a:extLst>
          </p:cNvPr>
          <p:cNvSpPr txBox="1">
            <a:spLocks/>
          </p:cNvSpPr>
          <p:nvPr/>
        </p:nvSpPr>
        <p:spPr>
          <a:xfrm>
            <a:off x="4272618" y="-107879"/>
            <a:ext cx="7011900" cy="124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卢瑟福实验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最美的实验</a:t>
            </a:r>
          </a:p>
        </p:txBody>
      </p:sp>
    </p:spTree>
    <p:extLst>
      <p:ext uri="{BB962C8B-B14F-4D97-AF65-F5344CB8AC3E}">
        <p14:creationId xmlns:p14="http://schemas.microsoft.com/office/powerpoint/2010/main" val="7083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图片 5">
            <a:extLst>
              <a:ext uri="{FF2B5EF4-FFF2-40B4-BE49-F238E27FC236}">
                <a16:creationId xmlns:a16="http://schemas.microsoft.com/office/drawing/2014/main" id="{4005E9C4-17C0-C247-BC25-DF9BBC785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" y="-46831"/>
            <a:ext cx="3424411" cy="27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>
            <a:extLst>
              <a:ext uri="{FF2B5EF4-FFF2-40B4-BE49-F238E27FC236}">
                <a16:creationId xmlns:a16="http://schemas.microsoft.com/office/drawing/2014/main" id="{2D36E24F-C635-D848-9EF0-5E6EE987B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687" y="-205579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北京谱仪</a:t>
            </a:r>
            <a:r>
              <a:rPr kumimoji="1" lang="en-US" altLang="zh-CN" sz="28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II</a:t>
            </a:r>
            <a:r>
              <a:rPr kumimoji="1" lang="zh-CN" alt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实验发现新粒子</a:t>
            </a:r>
            <a:endParaRPr lang="zh-CN" altLang="en-US" sz="2800" b="1" dirty="0">
              <a:solidFill>
                <a:srgbClr val="FF0000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  <p:pic>
        <p:nvPicPr>
          <p:cNvPr id="117765" name="Picture 6" descr="TDLEE030804">
            <a:extLst>
              <a:ext uri="{FF2B5EF4-FFF2-40B4-BE49-F238E27FC236}">
                <a16:creationId xmlns:a16="http://schemas.microsoft.com/office/drawing/2014/main" id="{DA681CA8-F29F-0D49-8FA6-FECE07D6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80" y="510524"/>
            <a:ext cx="4187637" cy="634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6" name="Picture 10" descr="TDLee">
            <a:extLst>
              <a:ext uri="{FF2B5EF4-FFF2-40B4-BE49-F238E27FC236}">
                <a16:creationId xmlns:a16="http://schemas.microsoft.com/office/drawing/2014/main" id="{5CB85DA5-0A62-8941-9CDB-73AB845B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426" y="705271"/>
            <a:ext cx="1270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903CC8F-0153-8644-A928-BFAAB3005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64" y="78629"/>
            <a:ext cx="2943014" cy="294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9" descr="x1835-070216-3b">
            <a:extLst>
              <a:ext uri="{FF2B5EF4-FFF2-40B4-BE49-F238E27FC236}">
                <a16:creationId xmlns:a16="http://schemas.microsoft.com/office/drawing/2014/main" id="{E9F1BB86-F9B7-6340-A075-9C19D239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58" y="3109411"/>
            <a:ext cx="4862177" cy="34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1A2D428D-85AC-544F-B39D-3F5B58E9702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-1020418" y="-38686"/>
            <a:ext cx="1305239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kumimoji="1"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北京谱仪</a:t>
            </a:r>
            <a:r>
              <a:rPr kumimoji="1"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III</a:t>
            </a:r>
            <a:r>
              <a:rPr kumimoji="1"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：发现四夸克物质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Zc</a:t>
            </a:r>
            <a:r>
              <a:rPr kumimoji="1"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(3900)</a:t>
            </a:r>
            <a:endParaRPr kumimoji="1"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1C9BC603-E665-F840-A71D-D1512D16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416"/>
            <a:ext cx="4639214" cy="3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2">
            <a:extLst>
              <a:ext uri="{FF2B5EF4-FFF2-40B4-BE49-F238E27FC236}">
                <a16:creationId xmlns:a16="http://schemas.microsoft.com/office/drawing/2014/main" id="{D4341E15-A780-6246-BB99-000A3A58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52" y="4417468"/>
            <a:ext cx="2640219" cy="23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56C4D79-EEA6-9A4C-9753-EA11AFB25187}"/>
              </a:ext>
            </a:extLst>
          </p:cNvPr>
          <p:cNvSpPr txBox="1"/>
          <p:nvPr/>
        </p:nvSpPr>
        <p:spPr>
          <a:xfrm>
            <a:off x="1151852" y="3164327"/>
            <a:ext cx="2776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PRL110, 252001 (2013)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zh-CN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F0502B0-C84B-6647-93F0-A52CF27E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51" y="723314"/>
            <a:ext cx="7822154" cy="565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4">
            <a:extLst>
              <a:ext uri="{FF2B5EF4-FFF2-40B4-BE49-F238E27FC236}">
                <a16:creationId xmlns:a16="http://schemas.microsoft.com/office/drawing/2014/main" id="{744FE538-189A-0649-842E-89A11C085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7" y="729649"/>
            <a:ext cx="5827713" cy="646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CN" sz="3600" dirty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2013</a:t>
            </a:r>
            <a:r>
              <a:rPr kumimoji="1" lang="zh-CN" altLang="en-US" sz="3600" dirty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年物理重要进展之首！</a:t>
            </a:r>
            <a:endParaRPr kumimoji="1" lang="zh-CN" altLang="en-US" sz="36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84DC547-7B61-2449-9426-137F0503639F}"/>
              </a:ext>
            </a:extLst>
          </p:cNvPr>
          <p:cNvSpPr txBox="1"/>
          <p:nvPr/>
        </p:nvSpPr>
        <p:spPr>
          <a:xfrm>
            <a:off x="4697316" y="2432299"/>
            <a:ext cx="7606686" cy="39703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发现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Zc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(3900)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入选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2013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年度“中国百篇最具影响国际学术论文”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defRPr/>
            </a:pP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BESIII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发现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Zc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(3900)”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入选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2013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年度“中国科学十大进展”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defRPr/>
            </a:pP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1295-EE37-487B-A3D5-9117ECE21C38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806219-0808-4EEC-9045-B19AF40A6DA3}"/>
              </a:ext>
            </a:extLst>
          </p:cNvPr>
          <p:cNvSpPr/>
          <p:nvPr/>
        </p:nvSpPr>
        <p:spPr>
          <a:xfrm>
            <a:off x="1273596" y="136525"/>
            <a:ext cx="11552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70000"/>
            </a:pPr>
            <a:r>
              <a:rPr lang="zh-CN" altLang="en-US" sz="2800" b="1" dirty="0">
                <a:solidFill>
                  <a:srgbClr val="3527F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北京谱仪</a:t>
            </a:r>
            <a:r>
              <a:rPr lang="en-US" altLang="zh-CN" sz="2800" b="1" dirty="0">
                <a:solidFill>
                  <a:srgbClr val="3527F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III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实验在</a:t>
            </a:r>
            <a:r>
              <a:rPr lang="zh-CN" altLang="en-US" sz="2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胶球和混杂态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研究领域取得重大进展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FD285B-34A7-FC4F-8002-AC8E1753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" y="1474955"/>
            <a:ext cx="4854052" cy="3552663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22BA1429-B614-1549-999E-0F2AC182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51" y="1616766"/>
            <a:ext cx="5180590" cy="32690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3D537B98-7162-954E-80F5-1119F051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9" y="486688"/>
            <a:ext cx="5532693" cy="9490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SzPct val="70000"/>
            </a:pPr>
            <a:endParaRPr lang="en-GB" altLang="zh-CN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itchFamily="2" charset="2"/>
              <a:buChar char="n"/>
            </a:pPr>
            <a:r>
              <a:rPr lang="zh-CN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发现具有奇特量子数的</a:t>
            </a:r>
            <a:r>
              <a:rPr lang="en-US" altLang="zh-CN" sz="2400" b="1" dirty="0">
                <a:solidFill>
                  <a:prstClr val="black"/>
                </a:solidFill>
                <a:latin typeface="Symbol" pitchFamily="2" charset="2"/>
                <a:ea typeface="Microsoft YaHei" panose="020B0503020204020204" pitchFamily="34" charset="-122"/>
              </a:rPr>
              <a:t>h</a:t>
            </a:r>
            <a:r>
              <a:rPr lang="en-US" altLang="zh-CN" sz="2400" b="1" baseline="-25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(1855)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1ED54C0-63AD-2346-8FE3-D14A6D8AFC28}"/>
              </a:ext>
            </a:extLst>
          </p:cNvPr>
          <p:cNvSpPr txBox="1"/>
          <p:nvPr/>
        </p:nvSpPr>
        <p:spPr>
          <a:xfrm>
            <a:off x="5617732" y="813731"/>
            <a:ext cx="6166021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itchFamily="2" charset="2"/>
              <a:buChar char="n"/>
            </a:pPr>
            <a:r>
              <a:rPr lang="zh-CN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发现胶球候选者</a:t>
            </a:r>
            <a:r>
              <a:rPr lang="en-US" altLang="zh-CN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CN" sz="2400" b="1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gluball</a:t>
            </a:r>
            <a:r>
              <a:rPr lang="en-US" altLang="zh-CN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-like)X(2370)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1FC4F82-D188-DC40-8421-AD98237C2ECA}"/>
              </a:ext>
            </a:extLst>
          </p:cNvPr>
          <p:cNvSpPr txBox="1"/>
          <p:nvPr/>
        </p:nvSpPr>
        <p:spPr>
          <a:xfrm>
            <a:off x="2213920" y="1674680"/>
            <a:ext cx="26016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i="0" strike="noStrike" dirty="0">
                <a:solidFill>
                  <a:srgbClr val="24ACDE"/>
                </a:solidFill>
                <a:effectLst/>
                <a:latin typeface="Verdana" panose="020B0604030504040204" pitchFamily="34" charset="0"/>
              </a:rPr>
              <a:t>PRL132,181901(2024</a:t>
            </a:r>
            <a:r>
              <a:rPr lang="en-US" altLang="zh-CN" sz="1600" b="0" i="0" u="none" strike="noStrike" dirty="0">
                <a:solidFill>
                  <a:srgbClr val="24ACDE"/>
                </a:solidFill>
                <a:effectLst/>
                <a:latin typeface="Verdana" panose="020B0604030504040204" pitchFamily="34" charset="0"/>
              </a:rPr>
              <a:t>)</a:t>
            </a:r>
            <a:endParaRPr lang="zh-CN" altLang="en-US" sz="16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AEA3FE1-BF24-9B49-A442-5FDE3FE40C7D}"/>
              </a:ext>
            </a:extLst>
          </p:cNvPr>
          <p:cNvSpPr txBox="1"/>
          <p:nvPr/>
        </p:nvSpPr>
        <p:spPr>
          <a:xfrm>
            <a:off x="7366687" y="1777836"/>
            <a:ext cx="248782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i="0" strike="noStrike" dirty="0">
                <a:solidFill>
                  <a:srgbClr val="24ACDE"/>
                </a:solidFill>
                <a:effectLst/>
                <a:latin typeface="Verdana" panose="020B0604030504040204" pitchFamily="34" charset="0"/>
              </a:rPr>
              <a:t>PRL129,192002(2022</a:t>
            </a:r>
            <a:r>
              <a:rPr lang="en-US" altLang="zh-CN" sz="1600" b="0" i="0" u="none" strike="noStrike" dirty="0">
                <a:solidFill>
                  <a:srgbClr val="24ACDE"/>
                </a:solidFill>
                <a:effectLst/>
                <a:latin typeface="Verdana" panose="020B0604030504040204" pitchFamily="34" charset="0"/>
              </a:rPr>
              <a:t>)</a:t>
            </a:r>
            <a:endParaRPr lang="zh-CN" alt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F451DB-FC5E-5B41-9C4A-262D2261C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569" y="5046879"/>
            <a:ext cx="3213983" cy="17936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10CB32-B896-8B4C-954E-A0FE1DBDD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64" y="5027618"/>
            <a:ext cx="3387086" cy="189254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DE82FDD-1919-5B4C-9C82-0B5D667E10F7}"/>
              </a:ext>
            </a:extLst>
          </p:cNvPr>
          <p:cNvSpPr txBox="1"/>
          <p:nvPr/>
        </p:nvSpPr>
        <p:spPr>
          <a:xfrm>
            <a:off x="10207552" y="5461694"/>
            <a:ext cx="465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胶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球</a:t>
            </a:r>
            <a:endParaRPr lang="zh-CN" altLang="en-US" sz="32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075D87-B105-784E-B6CB-130EBF2B6439}"/>
              </a:ext>
            </a:extLst>
          </p:cNvPr>
          <p:cNvSpPr txBox="1"/>
          <p:nvPr/>
        </p:nvSpPr>
        <p:spPr>
          <a:xfrm flipH="1">
            <a:off x="3965693" y="5288340"/>
            <a:ext cx="2440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混杂态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8041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0816D7-C9CD-42D9-881C-AE345B1A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435" y="-101602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北京谱仪</a:t>
            </a:r>
            <a:r>
              <a:rPr lang="en-US" altLang="zh-CN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III</a:t>
            </a:r>
            <a:r>
              <a:rPr lang="zh-CN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发现</a:t>
            </a:r>
            <a:r>
              <a:rPr lang="en-US" altLang="zh-CN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多个强子结构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F45B4F-5D3D-483C-BF7C-38B17C999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947B-60B6-4E6C-A19F-32A1B5CE2429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04F75E-9C8D-4C5A-ABA4-979479645B0B}"/>
              </a:ext>
            </a:extLst>
          </p:cNvPr>
          <p:cNvSpPr txBox="1"/>
          <p:nvPr/>
        </p:nvSpPr>
        <p:spPr>
          <a:xfrm>
            <a:off x="1420753" y="5448079"/>
            <a:ext cx="9569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这些发现受到国际强子物理领域的极大关注</a:t>
            </a:r>
            <a:r>
              <a:rPr kumimoji="1" lang="zh-CN" altLang="en-US" sz="3200" b="1" dirty="0">
                <a:solidFill>
                  <a:srgbClr val="2F2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9A176325-7233-5A4A-AA4D-C463010D6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389162"/>
            <a:ext cx="12192000" cy="37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73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2AE05-9369-4C17-B458-DC8FCDB9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433" y="-155602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北京谱仪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III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国际合作组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E5C1DD-AC76-4557-BCF5-9C757AF3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5947B-60B6-4E6C-A19F-32A1B5CE2429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C8ADC7-8A77-470E-8366-822B879F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69" y="1258882"/>
            <a:ext cx="9144000" cy="555449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75D59B6-C09F-4E67-8ECB-C9A995966E11}"/>
              </a:ext>
            </a:extLst>
          </p:cNvPr>
          <p:cNvGrpSpPr/>
          <p:nvPr/>
        </p:nvGrpSpPr>
        <p:grpSpPr>
          <a:xfrm>
            <a:off x="79128" y="973998"/>
            <a:ext cx="11129138" cy="5911386"/>
            <a:chOff x="1609278" y="382136"/>
            <a:chExt cx="9058722" cy="701065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87CEBB4-FBA4-4EDF-B1F3-42C90E637A3F}"/>
                </a:ext>
              </a:extLst>
            </p:cNvPr>
            <p:cNvSpPr/>
            <p:nvPr/>
          </p:nvSpPr>
          <p:spPr>
            <a:xfrm>
              <a:off x="5485544" y="2830165"/>
              <a:ext cx="5106257" cy="4562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China (60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/367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Institute of High Energy Physics (146)</a:t>
              </a:r>
              <a:r>
                <a:rPr lang="en-GB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other units(221)</a:t>
              </a:r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Beijing Institute of Petro-chemical Technology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Beihang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China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Center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of Advanced Science and Technology, F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 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Guangxi Normal University, Guangxi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Hangzhou Normal University, Henan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Henan University of Science and Technology,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Huazhong Normal University, Huangshan College, Hunan University,</a:t>
              </a:r>
            </a:p>
            <a:p>
              <a:pPr algn="ctr"/>
              <a:r>
                <a:rPr lang="en-GB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Hunan Normal University, </a:t>
              </a:r>
              <a:r>
                <a:rPr lang="en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Henan University of Technology </a:t>
              </a:r>
              <a:endPara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Institute of modern physics, Jilin University, Lanzhou University, Liaoning Normal University, Liaoning University, Nanjing Normal University, Nanjing University, Nankai University,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China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Electric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University,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Peking University,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Qufu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normal university, Shanxi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Shanxi Normal University, Sichuan University, Shandong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Shandong University, Shanghai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Jiaotong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Univeristy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Soochow University,</a:t>
              </a:r>
            </a:p>
            <a:p>
              <a:pPr algn="ctr"/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China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University,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Southeast University, Sun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Yat-sen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Tsinghua University,</a:t>
              </a:r>
              <a:r>
                <a:rPr lang="zh-CN" altLang="en-US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Chinese Academy of Sciences, University of Jinan, University of Science and Technology of China,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Science and Technology Liaoning,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South China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Wuhan University, Xinyang Normal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Zhejiang University, Zhengzhou University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" altLang="zh-CN" sz="1100" b="1" dirty="0" err="1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YunNan</a:t>
              </a:r>
              <a:r>
                <a:rPr lang="en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University ,</a:t>
              </a:r>
              <a:r>
                <a:rPr lang="en" altLang="zh-CN" sz="1100" dirty="0"/>
                <a:t> </a:t>
              </a:r>
              <a:r>
                <a:rPr lang="en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China University of Geosciences </a:t>
              </a:r>
              <a:endPara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44A3DA5-1FD1-429C-AFB5-6D3DE56FE4B0}"/>
                </a:ext>
              </a:extLst>
            </p:cNvPr>
            <p:cNvSpPr/>
            <p:nvPr/>
          </p:nvSpPr>
          <p:spPr>
            <a:xfrm>
              <a:off x="3528129" y="419847"/>
              <a:ext cx="5332843" cy="2446826"/>
            </a:xfrm>
            <a:prstGeom prst="rect">
              <a:avLst/>
            </a:prstGeom>
            <a:solidFill>
              <a:srgbClr val="00FDFF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Europe (17</a:t>
              </a:r>
              <a:r>
                <a:rPr lang="en-US" altLang="zh-CN" b="1" dirty="0"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/115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lang="en-GB" altLang="zh-CN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Germany (6):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Bochum University, </a:t>
              </a:r>
            </a:p>
            <a:p>
              <a:pPr algn="ctr"/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GSI Darmstadt, Helmholtz Institute Mainz, Johannes Gutenberg University of Mainz, Universitaet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Giessen,University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of Münster 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Italy (3): </a:t>
              </a:r>
              <a:r>
                <a:rPr lang="en-GB" altLang="zh-CN" sz="11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Ferrara University, INFN, University of Torino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Netherlands (1):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KVI/University of Groningen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Russia (2):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Budker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Institute of Nuclear Physics,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Dubna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 JINR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Sweden (1):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Uppsala University</a:t>
              </a:r>
            </a:p>
            <a:p>
              <a:pPr algn="ctr"/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Turkey (1):</a:t>
              </a:r>
              <a:r>
                <a:rPr lang="en-US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Turkish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Accelerator 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Center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 Particle Factory Group</a:t>
              </a:r>
              <a:br>
                <a:rPr lang="en-GB" altLang="zh-CN" sz="1100" b="1" dirty="0">
                  <a:solidFill>
                    <a:srgbClr val="444444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</a:br>
              <a:r>
                <a:rPr lang="en-GB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UK (2):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University of Manchester, University of Oxford </a:t>
              </a:r>
            </a:p>
            <a:p>
              <a:pPr algn="ctr"/>
              <a:r>
                <a:rPr lang="en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Poland (1)</a:t>
              </a:r>
              <a:r>
                <a:rPr lang="en" altLang="zh-CN" sz="14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Centre for Nuclear Research </a:t>
              </a:r>
            </a:p>
            <a:p>
              <a:pPr algn="ctr"/>
              <a:endPara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0B79A63-E8E3-4974-97D2-815A84535D3E}"/>
                </a:ext>
              </a:extLst>
            </p:cNvPr>
            <p:cNvSpPr/>
            <p:nvPr/>
          </p:nvSpPr>
          <p:spPr>
            <a:xfrm>
              <a:off x="2288301" y="1582848"/>
              <a:ext cx="2061881" cy="1046440"/>
            </a:xfrm>
            <a:prstGeom prst="rect">
              <a:avLst/>
            </a:prstGeom>
            <a:solidFill>
              <a:srgbClr val="00FDFF">
                <a:alpha val="1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USA(4</a:t>
              </a:r>
              <a:r>
                <a:rPr lang="en-GB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/8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br>
                <a:rPr lang="en-GB" altLang="zh-CN" dirty="0">
                  <a:solidFill>
                    <a:srgbClr val="44444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Carnegie Mellon University</a:t>
              </a:r>
              <a:b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Indiana University</a:t>
              </a:r>
              <a:br>
                <a:rPr lang="en-GB" altLang="zh-CN" sz="11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Hawaii</a:t>
              </a:r>
              <a:br>
                <a:rPr lang="en-GB" altLang="zh-CN" sz="11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Minnesota</a:t>
              </a:r>
              <a:endPara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29F245C-FBFF-41CA-87B2-5DA4266C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9278" y="942333"/>
              <a:ext cx="1447575" cy="570492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BB0EA4B-176F-411E-900C-D8F57F7E70E7}"/>
                </a:ext>
              </a:extLst>
            </p:cNvPr>
            <p:cNvSpPr/>
            <p:nvPr/>
          </p:nvSpPr>
          <p:spPr>
            <a:xfrm>
              <a:off x="8770078" y="382136"/>
              <a:ext cx="1897922" cy="2569934"/>
            </a:xfrm>
            <a:prstGeom prst="rect">
              <a:avLst/>
            </a:prstGeom>
            <a:solidFill>
              <a:srgbClr val="00FDFF">
                <a:alpha val="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Asia (6</a:t>
              </a:r>
              <a:r>
                <a:rPr lang="en-US" altLang="zh-CN" b="1" dirty="0"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/10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Medium" pitchFamily="2" charset="-128"/>
                  <a:cs typeface="Times New Roman" panose="02020603050405020304" pitchFamily="18" charset="0"/>
                </a:rPr>
                <a:t>)</a:t>
              </a:r>
              <a:endParaRPr lang="en-GB" altLang="zh-CN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Pakistan (2):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COMSATS Institute of Information Technology</a:t>
              </a:r>
              <a:endPara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the Punjab, University of Lahore</a:t>
              </a: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Mongolia (1)</a:t>
              </a:r>
              <a:r>
                <a:rPr lang="en-US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Institute of Physics and Technology</a:t>
              </a: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Korea (1</a:t>
              </a:r>
              <a:r>
                <a:rPr lang="en-GB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  <a:r>
                <a:rPr lang="en" altLang="zh-CN" sz="1100" dirty="0">
                  <a:solidFill>
                    <a:srgbClr val="181ACC"/>
                  </a:solidFill>
                </a:rPr>
                <a:t> </a:t>
              </a:r>
              <a:r>
                <a:rPr lang="en" altLang="zh-CN" sz="11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Chung-Ang University </a:t>
              </a:r>
              <a:endPara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India (1): 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Indian Institute of Technology madras</a:t>
              </a:r>
              <a:endParaRPr lang="en-GB" altLang="zh-CN" sz="11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GB" altLang="zh-CN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Thailand (1): </a:t>
              </a:r>
              <a:r>
                <a:rPr lang="en-GB" altLang="zh-CN" sz="1100" b="1" dirty="0" err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Suranaree</a:t>
              </a:r>
              <a:r>
                <a:rPr lang="en-GB" altLang="zh-CN" sz="1100" b="1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University of Technology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4B2368B-620F-4218-BC91-F1A33809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3072" y="5196979"/>
              <a:ext cx="784928" cy="57155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309FDA9-B98B-4DD2-9AB4-DA6621BEEA79}"/>
                </a:ext>
              </a:extLst>
            </p:cNvPr>
            <p:cNvSpPr/>
            <p:nvPr/>
          </p:nvSpPr>
          <p:spPr>
            <a:xfrm>
              <a:off x="1618137" y="2935021"/>
              <a:ext cx="4572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America  (</a:t>
              </a:r>
              <a:r>
                <a:rPr lang="en-GB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/1)</a:t>
              </a:r>
              <a:br>
                <a:rPr lang="en-GB" altLang="zh-CN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zh-CN" altLang="en-US" sz="16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Chile</a:t>
              </a:r>
              <a:r>
                <a:rPr lang="en-US" altLang="zh-CN" sz="14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" altLang="zh-CN" sz="1400" b="1" dirty="0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</a:t>
              </a:r>
              <a:r>
                <a:rPr lang="en" altLang="zh-CN" sz="1400" b="1" dirty="0" err="1">
                  <a:solidFill>
                    <a:srgbClr val="181A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Tarapaca</a:t>
              </a:r>
              <a:endPara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37A51B48-9127-4CC0-89B3-6D21EBC04BDC}"/>
              </a:ext>
            </a:extLst>
          </p:cNvPr>
          <p:cNvSpPr txBox="1"/>
          <p:nvPr/>
        </p:nvSpPr>
        <p:spPr>
          <a:xfrm>
            <a:off x="79128" y="4319338"/>
            <a:ext cx="4040254" cy="153830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336486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BESIII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合作组包括来自中国、美国、俄罗斯、德国、意大利、英国等</a:t>
            </a: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个国家，</a:t>
            </a: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80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多个研究单位，</a:t>
            </a:r>
            <a:r>
              <a:rPr kumimoji="0" lang="en-US" altLang="zh-CN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600</a:t>
            </a:r>
            <a:r>
              <a:rPr kumimoji="0" lang="zh-CN" altLang="en-US" sz="2000" b="1" i="0" strike="noStrike" kern="1200" cap="none" spc="0" normalizeH="0" baseline="0" noProof="0" dirty="0">
                <a:ln>
                  <a:noFill/>
                </a:ln>
                <a:solidFill>
                  <a:srgbClr val="2F2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多名合作者。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srgbClr val="2F20F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53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6D7B4-7EBC-DD45-ADA4-3E5D26AA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78" y="-135488"/>
            <a:ext cx="10515600" cy="1325563"/>
          </a:xfrm>
        </p:spPr>
        <p:txBody>
          <a:bodyPr/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加速器：只能用来开展基础研究吗？</a:t>
            </a:r>
          </a:p>
        </p:txBody>
      </p:sp>
      <p:pic>
        <p:nvPicPr>
          <p:cNvPr id="5" name="Picture 4" descr="SR">
            <a:extLst>
              <a:ext uri="{FF2B5EF4-FFF2-40B4-BE49-F238E27FC236}">
                <a16:creationId xmlns:a16="http://schemas.microsoft.com/office/drawing/2014/main" id="{3B51907C-C610-984B-936B-329700BF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2" y="1160677"/>
            <a:ext cx="3372355" cy="48691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sweeprad">
            <a:extLst>
              <a:ext uri="{FF2B5EF4-FFF2-40B4-BE49-F238E27FC236}">
                <a16:creationId xmlns:a16="http://schemas.microsoft.com/office/drawing/2014/main" id="{B892A717-E277-9142-BD7B-7F25FF3D87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33" y="2899347"/>
            <a:ext cx="3250009" cy="325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73BB66BB-F0B2-C14E-AA79-CFB327570A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3807" y="1160677"/>
          <a:ext cx="3250009" cy="14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45600" imgH="11696700" progId="Equation.3">
                  <p:embed/>
                </p:oleObj>
              </mc:Choice>
              <mc:Fallback>
                <p:oleObj name="Equation" r:id="rId4" imgW="21945600" imgH="11696700" progId="Equation.3">
                  <p:embed/>
                  <p:pic>
                    <p:nvPicPr>
                      <p:cNvPr id="7" name="Object 10">
                        <a:extLst>
                          <a:ext uri="{FF2B5EF4-FFF2-40B4-BE49-F238E27FC236}">
                            <a16:creationId xmlns:a16="http://schemas.microsoft.com/office/drawing/2014/main" id="{73BB66BB-F0B2-C14E-AA79-CFB327570A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807" y="1160677"/>
                        <a:ext cx="3250009" cy="143651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0" name="Picture 2">
            <a:extLst>
              <a:ext uri="{FF2B5EF4-FFF2-40B4-BE49-F238E27FC236}">
                <a16:creationId xmlns:a16="http://schemas.microsoft.com/office/drawing/2014/main" id="{6E926572-D68B-2E42-A4A1-217056C5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10" y="1177098"/>
            <a:ext cx="4611894" cy="28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E33E66DA-EBF6-9640-A1B3-E1D81016A5DD}"/>
              </a:ext>
            </a:extLst>
          </p:cNvPr>
          <p:cNvSpPr txBox="1">
            <a:spLocks/>
          </p:cNvSpPr>
          <p:nvPr/>
        </p:nvSpPr>
        <p:spPr>
          <a:xfrm>
            <a:off x="8819030" y="50051"/>
            <a:ext cx="4179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一机两用！</a:t>
            </a:r>
            <a:endParaRPr lang="en-US" altLang="zh-CN" sz="2800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800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北京同步辐射装置</a:t>
            </a: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03F64390-855F-614A-A2AF-6165A460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36" y="4012994"/>
            <a:ext cx="4570668" cy="279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FC327F69-A0CA-8143-897F-54C90607A278}"/>
              </a:ext>
            </a:extLst>
          </p:cNvPr>
          <p:cNvSpPr txBox="1">
            <a:spLocks/>
          </p:cNvSpPr>
          <p:nvPr/>
        </p:nvSpPr>
        <p:spPr>
          <a:xfrm>
            <a:off x="1213861" y="57887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另一重要方向：同步辐射光源</a:t>
            </a:r>
          </a:p>
        </p:txBody>
      </p:sp>
    </p:spTree>
    <p:extLst>
      <p:ext uri="{BB962C8B-B14F-4D97-AF65-F5344CB8AC3E}">
        <p14:creationId xmlns:p14="http://schemas.microsoft.com/office/powerpoint/2010/main" val="39930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70" y="-210608"/>
            <a:ext cx="11675530" cy="1325563"/>
          </a:xfrm>
        </p:spPr>
        <p:txBody>
          <a:bodyPr>
            <a:normAutofit/>
          </a:bodyPr>
          <a:lstStyle/>
          <a:p>
            <a:r>
              <a:rPr lang="en-US" altLang="zh-CN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HEPS</a:t>
            </a:r>
            <a:r>
              <a:rPr lang="zh-CN" altLang="en-US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：国内第一台衍射极限储存环光源</a:t>
            </a:r>
          </a:p>
        </p:txBody>
      </p:sp>
      <p:sp>
        <p:nvSpPr>
          <p:cNvPr id="51" name="矩形 50"/>
          <p:cNvSpPr/>
          <p:nvPr/>
        </p:nvSpPr>
        <p:spPr>
          <a:xfrm>
            <a:off x="220635" y="5633825"/>
            <a:ext cx="6593808" cy="116955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建设经费</a:t>
            </a:r>
            <a:r>
              <a:rPr lang="en-US" altLang="zh-CN" sz="2000" dirty="0">
                <a:solidFill>
                  <a:schemeClr val="bg1"/>
                </a:solidFill>
                <a:ea typeface="黑体" panose="02010609060101010101" pitchFamily="49" charset="-122"/>
              </a:rPr>
              <a:t>~48</a:t>
            </a:r>
            <a:r>
              <a:rPr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亿</a:t>
            </a:r>
            <a:endParaRPr lang="en-US" altLang="zh-CN" sz="2000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ea typeface="黑体" panose="02010609060101010101" pitchFamily="49" charset="-122"/>
              </a:rPr>
              <a:t>2019.6</a:t>
            </a:r>
            <a:r>
              <a:rPr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启动建设，预计于</a:t>
            </a:r>
            <a:r>
              <a:rPr lang="en-US" altLang="zh-CN" sz="2000" dirty="0">
                <a:solidFill>
                  <a:schemeClr val="bg1"/>
                </a:solidFill>
                <a:ea typeface="黑体" panose="02010609060101010101" pitchFamily="49" charset="-122"/>
              </a:rPr>
              <a:t>2025</a:t>
            </a:r>
            <a:r>
              <a:rPr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年建成</a:t>
            </a:r>
            <a:endParaRPr lang="en-US" altLang="zh-CN" sz="2000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建成后，使我国在高能光源领域进入世界先进水平行列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0" y="1672669"/>
            <a:ext cx="4163355" cy="311269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6471" y="903653"/>
            <a:ext cx="8084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ea typeface="黑体" panose="02010609060101010101" pitchFamily="49" charset="-122"/>
              </a:rPr>
              <a:t>高能同步辐射光源，</a:t>
            </a:r>
            <a:r>
              <a:rPr lang="en-US" altLang="zh-CN" sz="2000" dirty="0">
                <a:ea typeface="黑体" panose="02010609060101010101" pitchFamily="49" charset="-122"/>
              </a:rPr>
              <a:t>High Energy Photon Source (HEPS), 6 GeV, 1360 m</a:t>
            </a:r>
          </a:p>
        </p:txBody>
      </p:sp>
      <p:pic>
        <p:nvPicPr>
          <p:cNvPr id="16" name="Picture 4" descr="http://lssf.cas.cn/upload/files/2016011310524454HsZDFi.jpg">
            <a:extLst>
              <a:ext uri="{FF2B5EF4-FFF2-40B4-BE49-F238E27FC236}">
                <a16:creationId xmlns:a16="http://schemas.microsoft.com/office/drawing/2014/main" id="{E22AF6E7-0736-6B47-96CF-09E7775B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01" y="1579955"/>
            <a:ext cx="5324899" cy="325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4633B5A-DAD6-814B-A0A1-8A97C5787498}"/>
              </a:ext>
            </a:extLst>
          </p:cNvPr>
          <p:cNvSpPr/>
          <p:nvPr/>
        </p:nvSpPr>
        <p:spPr>
          <a:xfrm>
            <a:off x="6470151" y="1281140"/>
            <a:ext cx="4837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上海光源：我国唯一一台第三代光源</a:t>
            </a:r>
            <a:endParaRPr lang="zh-CN" altLang="en-US" sz="14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9" name="Picture 2" descr="http://p0.qhmsg.com/dr/270_500_/t010e20aa51b8e9962e.gif">
            <a:extLst>
              <a:ext uri="{FF2B5EF4-FFF2-40B4-BE49-F238E27FC236}">
                <a16:creationId xmlns:a16="http://schemas.microsoft.com/office/drawing/2014/main" id="{70D9E5CE-BAD0-D540-83F5-8021286E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62" y="4045782"/>
            <a:ext cx="2948303" cy="26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2A4893B-B67D-2947-BA3B-CFB7CDC99F98}"/>
              </a:ext>
            </a:extLst>
          </p:cNvPr>
          <p:cNvSpPr/>
          <p:nvPr/>
        </p:nvSpPr>
        <p:spPr>
          <a:xfrm>
            <a:off x="5659081" y="4736509"/>
            <a:ext cx="3231426" cy="101290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b="1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上海光源（</a:t>
            </a:r>
            <a:r>
              <a:rPr lang="en-US" altLang="zh-CN" sz="2000" b="1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2009-</a:t>
            </a:r>
            <a:r>
              <a:rPr lang="zh-CN" altLang="en-US" sz="2000" b="1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kern="0" dirty="0">
              <a:solidFill>
                <a:srgbClr val="01458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取得多项国内国际重大突破</a:t>
            </a:r>
          </a:p>
          <a:p>
            <a:pPr marL="285750" indent="-285750">
              <a:lnSpc>
                <a:spcPts val="2500"/>
              </a:lnSpc>
              <a:buFont typeface="Arial" pitchFamily="34" charset="0"/>
              <a:buChar char="•"/>
            </a:pPr>
            <a:r>
              <a:rPr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国家科技创新重要支撑设施</a:t>
            </a:r>
          </a:p>
        </p:txBody>
      </p:sp>
      <p:pic>
        <p:nvPicPr>
          <p:cNvPr id="53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t="7962" r="-416"/>
          <a:stretch/>
        </p:blipFill>
        <p:spPr bwMode="auto">
          <a:xfrm>
            <a:off x="530426" y="2521126"/>
            <a:ext cx="4163354" cy="30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CDA396E-04AB-5841-ABBB-581AB5DD209B}"/>
              </a:ext>
            </a:extLst>
          </p:cNvPr>
          <p:cNvSpPr txBox="1"/>
          <p:nvPr/>
        </p:nvSpPr>
        <p:spPr>
          <a:xfrm>
            <a:off x="-443918" y="4980493"/>
            <a:ext cx="6112042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30000"/>
              </a:spcBef>
              <a:defRPr/>
            </a:pPr>
            <a:r>
              <a:rPr kumimoji="1" lang="zh-CN" altLang="en-US" sz="28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第四代光源</a:t>
            </a:r>
            <a:endParaRPr kumimoji="1" lang="en-US" altLang="zh-CN" sz="2800" b="1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49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 animBg="1"/>
      <p:bldP spid="18" grpId="0"/>
      <p:bldP spid="17" grpId="0"/>
      <p:bldP spid="20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04BC2B1-9231-E446-98A3-75620634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600"/>
            <a:ext cx="6484802" cy="4137922"/>
          </a:xfrm>
          <a:prstGeom prst="rect">
            <a:avLst/>
          </a:prstGeom>
        </p:spPr>
      </p:pic>
      <p:pic>
        <p:nvPicPr>
          <p:cNvPr id="31750" name="Picture 6" descr="logo">
            <a:extLst>
              <a:ext uri="{FF2B5EF4-FFF2-40B4-BE49-F238E27FC236}">
                <a16:creationId xmlns:a16="http://schemas.microsoft.com/office/drawing/2014/main" id="{40B2E804-ABA0-394E-8A06-B4964BFA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8" y="247930"/>
            <a:ext cx="64389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13EA97B5-F9A0-AC4E-9B89-9F30D9C2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340" y="1883096"/>
            <a:ext cx="2710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高能所东莞分部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AEA289E7-759E-934C-84AD-8C36C5164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974" y="367732"/>
            <a:ext cx="42746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中子来源：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核反应：反应堆中子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质子打靶：散裂中子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91FB6AA-C9FA-704A-92F8-68F70A076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00" y="2482768"/>
            <a:ext cx="6026321" cy="41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99756" y="70862"/>
            <a:ext cx="6688513" cy="6541476"/>
            <a:chOff x="550328" y="872071"/>
            <a:chExt cx="7848600" cy="5886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0" t="22861" r="25246" b="13139"/>
            <a:stretch>
              <a:fillRect/>
            </a:stretch>
          </p:blipFill>
          <p:spPr bwMode="auto">
            <a:xfrm>
              <a:off x="550328" y="872071"/>
              <a:ext cx="7848600" cy="58864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762000" y="1143002"/>
              <a:ext cx="7086601" cy="4872047"/>
              <a:chOff x="528" y="624"/>
              <a:chExt cx="4464" cy="3069"/>
            </a:xfrm>
          </p:grpSpPr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672" y="912"/>
                <a:ext cx="1104" cy="25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物质基本构成</a:t>
                </a: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861" y="651"/>
                <a:ext cx="480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元素</a:t>
                </a:r>
              </a:p>
            </p:txBody>
          </p:sp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4224" y="864"/>
                <a:ext cx="768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生物科学</a:t>
                </a:r>
              </a:p>
            </p:txBody>
          </p:sp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3120" y="624"/>
                <a:ext cx="757" cy="25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先进材料</a:t>
                </a: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528" y="2112"/>
                <a:ext cx="480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工业</a:t>
                </a:r>
              </a:p>
            </p:txBody>
          </p:sp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1042" y="3391"/>
                <a:ext cx="805" cy="25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国家安全</a:t>
                </a:r>
              </a:p>
            </p:txBody>
          </p:sp>
          <p:sp>
            <p:nvSpPr>
              <p:cNvPr id="30" name="Text Box 11"/>
              <p:cNvSpPr txBox="1">
                <a:spLocks noChangeArrowheads="1"/>
              </p:cNvSpPr>
              <p:nvPr/>
            </p:nvSpPr>
            <p:spPr bwMode="auto">
              <a:xfrm>
                <a:off x="4512" y="2402"/>
                <a:ext cx="480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医药</a:t>
                </a:r>
              </a:p>
            </p:txBody>
          </p:sp>
          <p:sp>
            <p:nvSpPr>
              <p:cNvPr id="31" name="Text Box 12"/>
              <p:cNvSpPr txBox="1">
                <a:spLocks noChangeArrowheads="1"/>
              </p:cNvSpPr>
              <p:nvPr/>
            </p:nvSpPr>
            <p:spPr bwMode="auto">
              <a:xfrm>
                <a:off x="4219" y="3456"/>
                <a:ext cx="480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dirty="0">
                    <a:latin typeface="Arial" charset="0"/>
                    <a:ea typeface="宋体" charset="-122"/>
                  </a:rPr>
                  <a:t>教育</a:t>
                </a:r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1676401" y="2133602"/>
              <a:ext cx="5680077" cy="3354391"/>
              <a:chOff x="1152" y="1296"/>
              <a:chExt cx="3578" cy="2113"/>
            </a:xfrm>
          </p:grpSpPr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1632" y="1344"/>
                <a:ext cx="554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latin typeface="Arial" charset="0"/>
                    <a:ea typeface="宋体" charset="-122"/>
                  </a:rPr>
                  <a:t>对撞机</a:t>
                </a:r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256"/>
                <a:ext cx="624" cy="41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latin typeface="Arial" charset="0"/>
                    <a:ea typeface="宋体" charset="-122"/>
                  </a:rPr>
                  <a:t>工业用加速器</a:t>
                </a:r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2256" y="3172"/>
                <a:ext cx="842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latin typeface="Arial" charset="0"/>
                    <a:ea typeface="宋体" charset="-122"/>
                  </a:rPr>
                  <a:t>离子注入机</a:t>
                </a:r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3527" y="1296"/>
                <a:ext cx="595" cy="25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latin typeface="Arial" charset="0"/>
                    <a:ea typeface="宋体" charset="-122"/>
                  </a:rPr>
                  <a:t>中子源</a:t>
                </a:r>
              </a:p>
            </p:txBody>
          </p:sp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>
                <a:off x="3888" y="2160"/>
                <a:ext cx="842" cy="2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黑体" pitchFamily="49" charset="-122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zh-CN" altLang="en-US" sz="1600" dirty="0">
                    <a:latin typeface="Arial" charset="0"/>
                    <a:ea typeface="宋体" charset="-122"/>
                  </a:rPr>
                  <a:t>医用加速器</a:t>
                </a:r>
              </a:p>
            </p:txBody>
          </p:sp>
        </p:grpSp>
      </p:grp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5801359" y="2196816"/>
            <a:ext cx="649370" cy="338554"/>
          </a:xfrm>
          <a:prstGeom prst="rect">
            <a:avLst/>
          </a:prstGeom>
          <a:solidFill>
            <a:srgbClr val="CCFFFF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 dirty="0">
                <a:latin typeface="Arial" charset="0"/>
                <a:ea typeface="宋体" charset="-122"/>
              </a:rPr>
              <a:t>光源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9A88CC6-E252-4D4A-9BD8-4FEF24AB8A50}"/>
              </a:ext>
            </a:extLst>
          </p:cNvPr>
          <p:cNvSpPr txBox="1"/>
          <p:nvPr/>
        </p:nvSpPr>
        <p:spPr>
          <a:xfrm>
            <a:off x="7925810" y="1572591"/>
            <a:ext cx="280680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altLang="zh-CN" sz="3600" b="1" dirty="0">
              <a:solidFill>
                <a:srgbClr val="2F2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新物质形态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新认知手段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Text Box 12">
            <a:extLst>
              <a:ext uri="{FF2B5EF4-FFF2-40B4-BE49-F238E27FC236}">
                <a16:creationId xmlns:a16="http://schemas.microsoft.com/office/drawing/2014/main" id="{7A2D8D52-952A-6F41-BF9F-5615E17F2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351" y="1138972"/>
            <a:ext cx="649370" cy="338554"/>
          </a:xfrm>
          <a:prstGeom prst="rect">
            <a:avLst/>
          </a:prstGeom>
          <a:solidFill>
            <a:srgbClr val="CCFFFF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 dirty="0">
                <a:latin typeface="Arial" charset="0"/>
                <a:ea typeface="宋体" charset="-122"/>
              </a:rPr>
              <a:t>光源</a:t>
            </a:r>
          </a:p>
        </p:txBody>
      </p:sp>
      <p:sp>
        <p:nvSpPr>
          <p:cNvPr id="59" name="Text Box 12">
            <a:extLst>
              <a:ext uri="{FF2B5EF4-FFF2-40B4-BE49-F238E27FC236}">
                <a16:creationId xmlns:a16="http://schemas.microsoft.com/office/drawing/2014/main" id="{A5C0EA3C-872E-1747-AC35-CC63B239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440" y="5631996"/>
            <a:ext cx="649370" cy="338554"/>
          </a:xfrm>
          <a:prstGeom prst="rect">
            <a:avLst/>
          </a:prstGeom>
          <a:solidFill>
            <a:srgbClr val="CCFFFF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600" dirty="0">
                <a:latin typeface="Arial" charset="0"/>
                <a:ea typeface="宋体" charset="-122"/>
              </a:rPr>
              <a:t>能源</a:t>
            </a:r>
          </a:p>
        </p:txBody>
      </p:sp>
      <p:sp>
        <p:nvSpPr>
          <p:cNvPr id="60" name="Text Box 17">
            <a:extLst>
              <a:ext uri="{FF2B5EF4-FFF2-40B4-BE49-F238E27FC236}">
                <a16:creationId xmlns:a16="http://schemas.microsoft.com/office/drawing/2014/main" id="{7992EED4-608A-BF4F-9709-C219CE3E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859" y="3975752"/>
            <a:ext cx="1316355" cy="338554"/>
          </a:xfrm>
          <a:prstGeom prst="rect">
            <a:avLst/>
          </a:prstGeom>
          <a:solidFill>
            <a:srgbClr val="CCFFFF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黑体" pitchFamily="49" charset="-122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zh-CN" altLang="en-US" sz="1600" dirty="0">
                <a:latin typeface="Arial" charset="0"/>
              </a:rPr>
              <a:t>粒子</a:t>
            </a:r>
            <a:r>
              <a:rPr lang="zh-CN" altLang="en-US" sz="1600" dirty="0">
                <a:latin typeface="Arial" charset="0"/>
                <a:ea typeface="宋体" charset="-122"/>
              </a:rPr>
              <a:t>加速器</a:t>
            </a:r>
          </a:p>
        </p:txBody>
      </p:sp>
    </p:spTree>
    <p:extLst>
      <p:ext uri="{BB962C8B-B14F-4D97-AF65-F5344CB8AC3E}">
        <p14:creationId xmlns:p14="http://schemas.microsoft.com/office/powerpoint/2010/main" val="42130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368" y="-32420"/>
            <a:ext cx="11342171" cy="85820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共建成～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27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个</a:t>
            </a:r>
            <a:r>
              <a:rPr lang="zh-CN" altLang="en-US" sz="360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粒子物理加速器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,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计划建造的？</a:t>
            </a:r>
            <a:r>
              <a:rPr 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华文楷体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11" t="1098" r="179" b="3755"/>
          <a:stretch/>
        </p:blipFill>
        <p:spPr>
          <a:xfrm>
            <a:off x="2045368" y="836465"/>
            <a:ext cx="8614611" cy="5007543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3575054" y="1214670"/>
            <a:ext cx="1718306" cy="1357026"/>
          </a:xfrm>
          <a:prstGeom prst="borderCallout1">
            <a:avLst>
              <a:gd name="adj1" fmla="val 102073"/>
              <a:gd name="adj2" fmla="val 99074"/>
              <a:gd name="adj3" fmla="val 140326"/>
              <a:gd name="adj4" fmla="val 128632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Europe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sym typeface="Wingdings"/>
              </a:rPr>
              <a:t>HLHC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CLIC, F</a:t>
            </a:r>
            <a:r>
              <a:rPr lang="en-US" sz="2400" baseline="-25000" dirty="0">
                <a:solidFill>
                  <a:srgbClr val="FF0000"/>
                </a:solidFill>
              </a:rPr>
              <a:t>CC</a:t>
            </a:r>
            <a:r>
              <a:rPr lang="en-US" sz="24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4149797" y="3629379"/>
            <a:ext cx="975360" cy="944880"/>
          </a:xfrm>
          <a:prstGeom prst="borderCallout1">
            <a:avLst>
              <a:gd name="adj1" fmla="val 703"/>
              <a:gd name="adj2" fmla="val -718"/>
              <a:gd name="adj3" fmla="val -18276"/>
              <a:gd name="adj4" fmla="val -3163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US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EIC ?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6166278" y="1343840"/>
            <a:ext cx="1200834" cy="721360"/>
          </a:xfrm>
          <a:prstGeom prst="borderCallout1">
            <a:avLst>
              <a:gd name="adj1" fmla="val 100147"/>
              <a:gd name="adj2" fmla="val 46189"/>
              <a:gd name="adj3" fmla="val 199366"/>
              <a:gd name="adj4" fmla="val 124331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</a:rPr>
              <a:t>Russia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STCF ?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8879840" y="3988678"/>
            <a:ext cx="1402080" cy="1078132"/>
          </a:xfrm>
          <a:prstGeom prst="borderCallout1">
            <a:avLst>
              <a:gd name="adj1" fmla="val -2260"/>
              <a:gd name="adj2" fmla="val 47705"/>
              <a:gd name="adj3" fmla="val -29606"/>
              <a:gd name="adj4" fmla="val 242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Japan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SKEK-B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ILC ?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8793368" y="1013992"/>
            <a:ext cx="1763260" cy="1250402"/>
          </a:xfrm>
          <a:prstGeom prst="borderCallout1">
            <a:avLst>
              <a:gd name="adj1" fmla="val 102073"/>
              <a:gd name="adj2" fmla="val 42910"/>
              <a:gd name="adj3" fmla="val 184707"/>
              <a:gd name="adj4" fmla="val -93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China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CEPC</a:t>
            </a:r>
            <a:r>
              <a:rPr lang="zh-CN" altLang="en-US" sz="2400" dirty="0">
                <a:solidFill>
                  <a:srgbClr val="FF0000"/>
                </a:solidFill>
              </a:rPr>
              <a:t>？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STCF</a:t>
            </a:r>
            <a:r>
              <a:rPr lang="zh-CN" altLang="en-US" sz="2400" dirty="0">
                <a:solidFill>
                  <a:srgbClr val="FF0000"/>
                </a:solidFill>
              </a:rPr>
              <a:t>？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7997" y="6036933"/>
            <a:ext cx="11794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宋体"/>
              </a:rPr>
              <a:t>大国行为</a:t>
            </a:r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/>
              </a:rPr>
              <a:t>，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/>
              </a:rPr>
              <a:t>反映一个国家甚至人类的经济、科学技术和教育的综合实力。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宋体"/>
            </a:endParaRPr>
          </a:p>
        </p:txBody>
      </p:sp>
      <p:sp>
        <p:nvSpPr>
          <p:cNvPr id="12" name="Line Callout 1 9">
            <a:extLst>
              <a:ext uri="{FF2B5EF4-FFF2-40B4-BE49-F238E27FC236}">
                <a16:creationId xmlns:a16="http://schemas.microsoft.com/office/drawing/2014/main" id="{97612EE1-6953-724C-8E3C-777F726F9DF1}"/>
              </a:ext>
            </a:extLst>
          </p:cNvPr>
          <p:cNvSpPr/>
          <p:nvPr/>
        </p:nvSpPr>
        <p:spPr>
          <a:xfrm>
            <a:off x="6185215" y="4167600"/>
            <a:ext cx="1763260" cy="1250402"/>
          </a:xfrm>
          <a:prstGeom prst="borderCallout1">
            <a:avLst>
              <a:gd name="adj1" fmla="val 48189"/>
              <a:gd name="adj2" fmla="val 100227"/>
              <a:gd name="adj3" fmla="val -5812"/>
              <a:gd name="adj4" fmla="val 135986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China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CEIC?</a:t>
            </a:r>
          </a:p>
        </p:txBody>
      </p:sp>
    </p:spTree>
    <p:extLst>
      <p:ext uri="{BB962C8B-B14F-4D97-AF65-F5344CB8AC3E}">
        <p14:creationId xmlns:p14="http://schemas.microsoft.com/office/powerpoint/2010/main" val="6600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B798E64-5184-7C40-B9E0-19CA0923597F}"/>
              </a:ext>
            </a:extLst>
          </p:cNvPr>
          <p:cNvSpPr txBox="1"/>
          <p:nvPr/>
        </p:nvSpPr>
        <p:spPr>
          <a:xfrm>
            <a:off x="864558" y="2024438"/>
            <a:ext cx="10462878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高能量粒子作为“炮弹”轰击原子核，打开原子大门，探索其内部结构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高能量粒子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探索原子内部结构的利器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粒子物理 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高能物理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904160-E8BF-AD4A-954D-FFC040491A5F}"/>
              </a:ext>
            </a:extLst>
          </p:cNvPr>
          <p:cNvSpPr txBox="1"/>
          <p:nvPr/>
        </p:nvSpPr>
        <p:spPr>
          <a:xfrm>
            <a:off x="750330" y="1384827"/>
            <a:ext cx="10691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德布罗意：</a:t>
            </a:r>
            <a:r>
              <a:rPr lang="en-US" altLang="zh-CN" sz="3200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p=h/</a:t>
            </a:r>
            <a:r>
              <a:rPr lang="el-GR" altLang="zh-CN" sz="3200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λ</a:t>
            </a:r>
            <a:r>
              <a:rPr lang="zh-CN" altLang="en-US" sz="3200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，波长越小，能量越大，“探针”越细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BEFE515-E9E6-7247-8C88-B5477F8FAD46}"/>
              </a:ext>
            </a:extLst>
          </p:cNvPr>
          <p:cNvSpPr txBox="1">
            <a:spLocks/>
          </p:cNvSpPr>
          <p:nvPr/>
        </p:nvSpPr>
        <p:spPr>
          <a:xfrm>
            <a:off x="2956946" y="67694"/>
            <a:ext cx="5258038" cy="124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怎么探测原子核内部？</a:t>
            </a:r>
            <a:endParaRPr kumimoji="1"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DC15CC-6179-0040-B012-EB7DBB420ECE}"/>
              </a:ext>
            </a:extLst>
          </p:cNvPr>
          <p:cNvSpPr txBox="1"/>
          <p:nvPr/>
        </p:nvSpPr>
        <p:spPr>
          <a:xfrm>
            <a:off x="2541342" y="6117081"/>
            <a:ext cx="7513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kern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高能量带电粒子来源？</a:t>
            </a:r>
          </a:p>
        </p:txBody>
      </p:sp>
    </p:spTree>
    <p:extLst>
      <p:ext uri="{BB962C8B-B14F-4D97-AF65-F5344CB8AC3E}">
        <p14:creationId xmlns:p14="http://schemas.microsoft.com/office/powerpoint/2010/main" val="39404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1117600"/>
            <a:ext cx="5135086" cy="50838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32050" y="1060384"/>
            <a:ext cx="49073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1930</a:t>
            </a:r>
            <a:r>
              <a:rPr lang="zh-CN" altLang="en-US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年代</a:t>
            </a:r>
            <a:r>
              <a:rPr lang="en-US" altLang="zh-CN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今：</a:t>
            </a:r>
            <a:endParaRPr lang="en-US" altLang="zh-CN" sz="2800" kern="0" dirty="0">
              <a:solidFill>
                <a:srgbClr val="01458E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ea typeface="黑体" panose="02010609060101010101" pitchFamily="49" charset="-122"/>
              </a:rPr>
              <a:t>加速能量提高</a:t>
            </a:r>
            <a:r>
              <a:rPr lang="en-US" altLang="zh-CN" sz="2000" dirty="0">
                <a:ea typeface="黑体" panose="02010609060101010101" pitchFamily="49" charset="-122"/>
              </a:rPr>
              <a:t>~10</a:t>
            </a:r>
            <a:r>
              <a:rPr lang="zh-CN" altLang="en-US" sz="2000" dirty="0">
                <a:ea typeface="黑体" panose="02010609060101010101" pitchFamily="49" charset="-122"/>
              </a:rPr>
              <a:t>个量级</a:t>
            </a:r>
            <a:endParaRPr lang="en-US" altLang="zh-CN" sz="2000" dirty="0">
              <a:ea typeface="黑体" panose="02010609060101010101" pitchFamily="49" charset="-12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ea typeface="黑体" panose="02010609060101010101" pitchFamily="49" charset="-122"/>
              </a:rPr>
              <a:t>单位能量造价降低了</a:t>
            </a:r>
            <a:r>
              <a:rPr lang="en-US" altLang="zh-CN" sz="2000" dirty="0">
                <a:ea typeface="黑体" panose="02010609060101010101" pitchFamily="49" charset="-122"/>
              </a:rPr>
              <a:t>~4</a:t>
            </a:r>
            <a:r>
              <a:rPr lang="zh-CN" altLang="en-US" sz="2000" dirty="0">
                <a:ea typeface="黑体" panose="02010609060101010101" pitchFamily="49" charset="-122"/>
              </a:rPr>
              <a:t>个量级</a:t>
            </a:r>
            <a:endParaRPr lang="en-US" altLang="zh-CN" sz="2000" dirty="0">
              <a:ea typeface="黑体" panose="02010609060101010101" pitchFamily="49" charset="-122"/>
            </a:endParaRPr>
          </a:p>
          <a:p>
            <a:endParaRPr lang="en-US" altLang="zh-CN" sz="2400" dirty="0"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32050" y="2336728"/>
            <a:ext cx="567249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ea typeface="黑体" panose="02010609060101010101" pitchFamily="49" charset="-122"/>
              </a:rPr>
              <a:t>多种类型的加速器</a:t>
            </a:r>
            <a:endParaRPr lang="en-US" altLang="zh-CN" sz="2800" dirty="0">
              <a:ea typeface="黑体" panose="02010609060101010101" pitchFamily="49" charset="-122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ea typeface="黑体" panose="02010609060101010101" pitchFamily="49" charset="-122"/>
              </a:rPr>
              <a:t>直流高压加速器、回旋加速器、直线加速器、同步加速器、感应加速器</a:t>
            </a:r>
            <a:r>
              <a:rPr lang="en-US" altLang="zh-CN" sz="2000" dirty="0">
                <a:ea typeface="黑体" panose="02010609060101010101" pitchFamily="49" charset="-122"/>
              </a:rPr>
              <a:t>……</a:t>
            </a:r>
          </a:p>
          <a:p>
            <a:endParaRPr lang="en-US" altLang="zh-CN" sz="2800" dirty="0">
              <a:ea typeface="黑体" panose="02010609060101010101" pitchFamily="49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31" y="-109762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加速器的发展目标：</a:t>
            </a:r>
            <a:br>
              <a:rPr lang="en-US" altLang="zh-CN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更高（</a:t>
            </a:r>
            <a:r>
              <a:rPr lang="zh-CN" altLang="en-US" sz="3200" b="1" kern="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能量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），更亮（</a:t>
            </a:r>
            <a:r>
              <a:rPr lang="zh-CN" altLang="en-US" sz="3200" b="1" kern="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亮度</a:t>
            </a:r>
            <a:r>
              <a:rPr lang="zh-CN" altLang="en-US" sz="32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），更强（流强）</a:t>
            </a:r>
            <a:r>
              <a:rPr lang="zh-CN" altLang="en-US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32050" y="3583069"/>
            <a:ext cx="5672497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先驱性探索</a:t>
            </a:r>
            <a:endParaRPr lang="en-US" altLang="zh-CN" sz="2800" kern="0" dirty="0">
              <a:solidFill>
                <a:srgbClr val="01458E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ea typeface="黑体" panose="02010609060101010101" pitchFamily="49" charset="-122"/>
              </a:rPr>
              <a:t>直流高压、回旋加速器</a:t>
            </a:r>
            <a:endParaRPr lang="en-US" altLang="zh-CN" sz="2400" dirty="0"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ea typeface="黑体" panose="02010609060101010101" pitchFamily="49" charset="-122"/>
            </a:endParaRPr>
          </a:p>
          <a:p>
            <a:r>
              <a:rPr lang="zh-CN" altLang="en-US" sz="2800" kern="0" dirty="0">
                <a:solidFill>
                  <a:srgbClr val="01458E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革命性创新</a:t>
            </a:r>
            <a:endParaRPr lang="en-US" altLang="zh-CN" sz="2800" kern="0" dirty="0">
              <a:solidFill>
                <a:srgbClr val="01458E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ea typeface="黑体" panose="02010609060101010101" pitchFamily="49" charset="-122"/>
              </a:rPr>
              <a:t>稳相、强聚焦、对撞机</a:t>
            </a:r>
            <a:endParaRPr lang="en-US" altLang="zh-CN" sz="2400" dirty="0"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ea typeface="黑体" panose="02010609060101010101" pitchFamily="49" charset="-122"/>
            </a:endParaRPr>
          </a:p>
          <a:p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新革命性创新（预研中</a:t>
            </a:r>
            <a:r>
              <a:rPr lang="en-US" altLang="zh-C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）</a:t>
            </a:r>
            <a:endParaRPr lang="en-US" altLang="zh-CN" sz="2800" kern="0" dirty="0">
              <a:solidFill>
                <a:srgbClr val="FF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2F20F0"/>
                </a:solidFill>
                <a:ea typeface="黑体" panose="02010609060101010101" pitchFamily="49" charset="-122"/>
              </a:rPr>
              <a:t>等离子体尾场加速 </a:t>
            </a:r>
            <a:endParaRPr lang="en-US" altLang="zh-CN" sz="2400" dirty="0">
              <a:solidFill>
                <a:srgbClr val="2F20F0"/>
              </a:solidFill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94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" y="735980"/>
            <a:ext cx="12112028" cy="57923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885" y="-15071"/>
            <a:ext cx="12038230" cy="795656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Super Tau-charm Factory (STCF)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超级陶粲工厂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73300C-797F-D148-A78D-320196FBAF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DF47F-3DE3-5C44-83BD-2E6BEF0B79BA}"/>
              </a:ext>
            </a:extLst>
          </p:cNvPr>
          <p:cNvSpPr/>
          <p:nvPr/>
        </p:nvSpPr>
        <p:spPr>
          <a:xfrm>
            <a:off x="382011" y="5171932"/>
            <a:ext cx="8195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FF00"/>
                </a:solidFill>
                <a:ea typeface="华文楷体"/>
                <a:cs typeface="华文楷体"/>
              </a:rPr>
              <a:t>强相互作用的本质和强子结构</a:t>
            </a:r>
            <a:endParaRPr lang="en-US" altLang="zh-CN" sz="2400" b="1" dirty="0">
              <a:solidFill>
                <a:srgbClr val="FFFF00"/>
              </a:solidFill>
              <a:ea typeface="华文楷体"/>
              <a:cs typeface="华文楷体"/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FF00"/>
                </a:solidFill>
                <a:ea typeface="华文楷体"/>
                <a:cs typeface="华文楷体"/>
              </a:rPr>
              <a:t>奇特物资与正反物质不对称</a:t>
            </a:r>
            <a:endParaRPr lang="en-US" altLang="zh-CN" sz="2400" b="1" dirty="0">
              <a:solidFill>
                <a:srgbClr val="FFFF00"/>
              </a:solidFill>
              <a:ea typeface="华文楷体"/>
              <a:cs typeface="华文楷体"/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FF00"/>
                </a:solidFill>
                <a:ea typeface="华文楷体"/>
                <a:cs typeface="华文楷体"/>
              </a:rPr>
              <a:t>寻找新物理现象</a:t>
            </a:r>
            <a:r>
              <a:rPr lang="en-US" altLang="zh-CN" sz="2400" b="1" dirty="0">
                <a:solidFill>
                  <a:srgbClr val="FFFF00"/>
                </a:solidFill>
                <a:ea typeface="华文楷体"/>
                <a:cs typeface="华文楷体"/>
              </a:rPr>
              <a:t>(</a:t>
            </a:r>
            <a:r>
              <a:rPr lang="zh-CN" altLang="en-US" sz="2400" b="1" dirty="0">
                <a:solidFill>
                  <a:srgbClr val="FFFF00"/>
                </a:solidFill>
                <a:ea typeface="华文楷体"/>
                <a:cs typeface="华文楷体"/>
              </a:rPr>
              <a:t>暗物质粒子，暗光子，对称性破缺</a:t>
            </a:r>
            <a:r>
              <a:rPr lang="en-US" altLang="zh-CN" sz="2400" b="1" dirty="0">
                <a:solidFill>
                  <a:srgbClr val="FFFF00"/>
                </a:solidFill>
                <a:ea typeface="华文楷体"/>
                <a:cs typeface="华文楷体"/>
              </a:rPr>
              <a:t>…)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51E0F-93FA-8F85-87F7-FC6CA45416B9}"/>
              </a:ext>
            </a:extLst>
          </p:cNvPr>
          <p:cNvSpPr txBox="1"/>
          <p:nvPr/>
        </p:nvSpPr>
        <p:spPr>
          <a:xfrm>
            <a:off x="5113185" y="4134843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+mj-lt"/>
                <a:ea typeface="华文楷体"/>
              </a:rPr>
              <a:t>环型加速器</a:t>
            </a:r>
            <a:r>
              <a:rPr lang="en-CN" sz="2400" b="1">
                <a:solidFill>
                  <a:srgbClr val="FFFF00"/>
                </a:solidFill>
                <a:latin typeface="+mj-lt"/>
                <a:ea typeface="华文楷体"/>
              </a:rPr>
              <a:t>周长</a:t>
            </a:r>
            <a:r>
              <a:rPr lang="zh-CN" altLang="en-US" sz="2400" b="1" dirty="0">
                <a:solidFill>
                  <a:srgbClr val="FFFF00"/>
                </a:solidFill>
                <a:latin typeface="+mj-lt"/>
                <a:ea typeface="华文楷体"/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华文楷体"/>
              </a:rPr>
              <a:t>800</a:t>
            </a:r>
            <a:r>
              <a:rPr lang="zh-CN" altLang="en-US" sz="2400" b="1" dirty="0">
                <a:solidFill>
                  <a:srgbClr val="FFFF00"/>
                </a:solidFill>
                <a:latin typeface="+mj-lt"/>
                <a:ea typeface="华文楷体"/>
              </a:rPr>
              <a:t>米</a:t>
            </a:r>
            <a:endParaRPr lang="en-CN" sz="2400" b="1" dirty="0">
              <a:solidFill>
                <a:srgbClr val="FFFF00"/>
              </a:solidFill>
              <a:latin typeface="+mj-lt"/>
              <a:ea typeface="华文楷体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32FD9-7197-96FC-A1C2-6E8E6D5033D2}"/>
              </a:ext>
            </a:extLst>
          </p:cNvPr>
          <p:cNvSpPr txBox="1"/>
          <p:nvPr/>
        </p:nvSpPr>
        <p:spPr>
          <a:xfrm rot="604952">
            <a:off x="2350406" y="3372521"/>
            <a:ext cx="2743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直线加速器 </a:t>
            </a:r>
            <a:r>
              <a:rPr lang="en-US" altLang="zh-CN" sz="24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300 </a:t>
            </a:r>
            <a:r>
              <a:rPr lang="zh-CN" altLang="en-US" sz="2400" b="1" dirty="0">
                <a:solidFill>
                  <a:srgbClr val="FFFF00"/>
                </a:solidFill>
                <a:latin typeface="+mj-lt"/>
                <a:ea typeface="华文楷体"/>
                <a:cs typeface="华文楷体"/>
              </a:rPr>
              <a:t>米</a:t>
            </a:r>
            <a:endParaRPr lang="en-CN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2445D-5063-2241-8BF0-6B560511E32E}"/>
              </a:ext>
            </a:extLst>
          </p:cNvPr>
          <p:cNvGrpSpPr/>
          <p:nvPr/>
        </p:nvGrpSpPr>
        <p:grpSpPr>
          <a:xfrm>
            <a:off x="7432729" y="3559244"/>
            <a:ext cx="4682386" cy="2562776"/>
            <a:chOff x="7432729" y="3559244"/>
            <a:chExt cx="4682386" cy="2562776"/>
          </a:xfrm>
        </p:grpSpPr>
        <p:pic>
          <p:nvPicPr>
            <p:cNvPr id="14" name="图片 1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27153" y="3559244"/>
              <a:ext cx="3587962" cy="2562776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>
              <a:cxnSpLocks/>
            </p:cNvCxnSpPr>
            <p:nvPr/>
          </p:nvCxnSpPr>
          <p:spPr bwMode="auto">
            <a:xfrm flipH="1" flipV="1">
              <a:off x="7432729" y="3639234"/>
              <a:ext cx="1031047" cy="47527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E36E7F-A6C9-7342-B1A9-30628B3AA708}"/>
                </a:ext>
              </a:extLst>
            </p:cNvPr>
            <p:cNvSpPr txBox="1"/>
            <p:nvPr/>
          </p:nvSpPr>
          <p:spPr>
            <a:xfrm>
              <a:off x="9812854" y="492753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FF00"/>
                  </a:solidFill>
                </a:rPr>
                <a:t>粒子探测器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1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8"/>
    </mc:Choice>
    <mc:Fallback xmlns="">
      <p:transition spd="slow" advTm="4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5EED157B-4588-4518-8F1A-499082BC69A8}"/>
              </a:ext>
            </a:extLst>
          </p:cNvPr>
          <p:cNvSpPr txBox="1"/>
          <p:nvPr/>
        </p:nvSpPr>
        <p:spPr>
          <a:xfrm>
            <a:off x="145773" y="3478773"/>
            <a:ext cx="5857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黑体" pitchFamily="49" charset="-122"/>
              </a:rPr>
              <a:t>C</a:t>
            </a:r>
            <a:r>
              <a:rPr lang="en-US" altLang="zh-CN" sz="2000" dirty="0">
                <a:ea typeface="黑体" pitchFamily="49" charset="-122"/>
              </a:rPr>
              <a:t>EPC</a:t>
            </a:r>
            <a:r>
              <a:rPr lang="zh-CN" altLang="en-US" sz="2000" dirty="0">
                <a:ea typeface="黑体" pitchFamily="49" charset="-122"/>
              </a:rPr>
              <a:t>：</a:t>
            </a:r>
            <a:r>
              <a:rPr lang="en-US" altLang="zh-CN" sz="2000" dirty="0">
                <a:ea typeface="黑体" pitchFamily="49" charset="-122"/>
              </a:rPr>
              <a:t>100 km</a:t>
            </a:r>
            <a:r>
              <a:rPr lang="zh-CN" altLang="en-US" sz="2000" dirty="0">
                <a:ea typeface="黑体" pitchFamily="49" charset="-122"/>
              </a:rPr>
              <a:t>（</a:t>
            </a:r>
            <a:r>
              <a:rPr lang="zh-CN" altLang="en-US" sz="2000" b="1" dirty="0">
                <a:solidFill>
                  <a:srgbClr val="FF0000"/>
                </a:solidFill>
                <a:ea typeface="黑体" pitchFamily="49" charset="-122"/>
              </a:rPr>
              <a:t>北京五环</a:t>
            </a:r>
            <a:r>
              <a:rPr lang="zh-CN" altLang="en-US" sz="2000" dirty="0">
                <a:ea typeface="黑体" pitchFamily="49" charset="-122"/>
              </a:rPr>
              <a:t>）对撞能量 </a:t>
            </a:r>
            <a:r>
              <a:rPr lang="en-US" altLang="zh-CN" sz="2000" dirty="0">
                <a:ea typeface="黑体" pitchFamily="49" charset="-122"/>
              </a:rPr>
              <a:t>90~240 </a:t>
            </a:r>
            <a:r>
              <a:rPr lang="en-US" altLang="zh-CN" sz="2000" dirty="0" err="1">
                <a:ea typeface="黑体" pitchFamily="49" charset="-122"/>
              </a:rPr>
              <a:t>GeV</a:t>
            </a:r>
            <a:endParaRPr lang="en-US" altLang="zh-CN" sz="2000" dirty="0">
              <a:ea typeface="黑体" pitchFamily="49" charset="-122"/>
            </a:endParaRPr>
          </a:p>
          <a:p>
            <a:r>
              <a:rPr lang="en-US" altLang="zh-CN" sz="2000" kern="0" dirty="0">
                <a:solidFill>
                  <a:srgbClr val="FF0000"/>
                </a:solidFill>
                <a:ea typeface="黑体" pitchFamily="2" charset="-122"/>
                <a:cs typeface="Times New Roman" pitchFamily="18" charset="0"/>
              </a:rPr>
              <a:t>B</a:t>
            </a:r>
            <a:r>
              <a:rPr lang="en-US" altLang="zh-CN" sz="2000" kern="0" dirty="0">
                <a:ea typeface="黑体" pitchFamily="2" charset="-122"/>
                <a:cs typeface="Times New Roman" pitchFamily="18" charset="0"/>
              </a:rPr>
              <a:t>EPC</a:t>
            </a:r>
            <a:r>
              <a:rPr lang="zh-CN" altLang="en-US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长度的</a:t>
            </a:r>
            <a:r>
              <a:rPr lang="en-US" altLang="zh-CN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~400</a:t>
            </a:r>
            <a:r>
              <a:rPr lang="zh-CN" altLang="en-US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倍</a:t>
            </a:r>
            <a:r>
              <a:rPr lang="en-US" altLang="zh-CN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,  </a:t>
            </a:r>
            <a:r>
              <a:rPr lang="zh-CN" altLang="en-US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能量的</a:t>
            </a:r>
            <a:r>
              <a:rPr lang="en-US" altLang="zh-CN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~50</a:t>
            </a:r>
            <a:r>
              <a:rPr lang="zh-CN" altLang="en-US" sz="20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倍</a:t>
            </a:r>
            <a:endParaRPr lang="en-US" altLang="zh-CN" sz="2000" dirty="0">
              <a:ea typeface="黑体" pitchFamily="49" charset="-122"/>
            </a:endParaRPr>
          </a:p>
          <a:p>
            <a:r>
              <a:rPr lang="zh-CN" altLang="en-US" sz="2000" b="1" dirty="0">
                <a:ea typeface="黑体" pitchFamily="49" charset="-122"/>
              </a:rPr>
              <a:t>目标</a:t>
            </a:r>
            <a:r>
              <a:rPr lang="zh-CN" altLang="en-US" sz="2000" dirty="0">
                <a:ea typeface="黑体" pitchFamily="49" charset="-122"/>
              </a:rPr>
              <a:t>：精确研究希格斯粒子，寻找新物理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9716" y="1477442"/>
            <a:ext cx="113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a typeface="黑体" panose="02010609060101010101" pitchFamily="49" charset="-122"/>
              </a:rPr>
              <a:t>欧洲</a:t>
            </a:r>
            <a:r>
              <a:rPr lang="en-US" altLang="zh-CN" dirty="0">
                <a:solidFill>
                  <a:schemeClr val="bg1"/>
                </a:solidFill>
                <a:ea typeface="黑体" panose="02010609060101010101" pitchFamily="49" charset="-122"/>
              </a:rPr>
              <a:t>FCC</a:t>
            </a:r>
            <a:endParaRPr lang="zh-CN" altLang="en-US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47EAE108-5183-4509-8D2E-961EB214E3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282" y="1163578"/>
          <a:ext cx="2182578" cy="2235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974320" imgH="12266640" progId="Photoshop.Image.8">
                  <p:embed/>
                </p:oleObj>
              </mc:Choice>
              <mc:Fallback>
                <p:oleObj name="Image" r:id="rId2" imgW="11974320" imgH="12266640" progId="Photoshop.Image.8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47EAE108-5183-4509-8D2E-961EB214E3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282" y="1163578"/>
                        <a:ext cx="2182578" cy="2235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 txBox="1">
            <a:spLocks/>
          </p:cNvSpPr>
          <p:nvPr/>
        </p:nvSpPr>
        <p:spPr>
          <a:xfrm>
            <a:off x="838200" y="95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希格斯工厂：环形正负电子对撞机（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CEPC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824271" y="1163138"/>
          <a:ext cx="2757488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Obj Class" r:id="rId4" imgW="6523810" imgH="5361905" progId="Picture.PicObj.1">
                  <p:embed/>
                </p:oleObj>
              </mc:Choice>
              <mc:Fallback>
                <p:oleObj name="PicObj Class" r:id="rId4" imgW="6523810" imgH="5361905" progId="Picture.PicObj.1">
                  <p:embed/>
                  <p:pic>
                    <p:nvPicPr>
                      <p:cNvPr id="7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271" y="1163138"/>
                        <a:ext cx="2757488" cy="226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>
            <a:extLst>
              <a:ext uri="{FF2B5EF4-FFF2-40B4-BE49-F238E27FC236}">
                <a16:creationId xmlns:a16="http://schemas.microsoft.com/office/drawing/2014/main" id="{FA28CE02-62E1-E947-AC55-9A4D0CDA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462457"/>
            <a:ext cx="10351168" cy="239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152">
            <a:extLst>
              <a:ext uri="{FF2B5EF4-FFF2-40B4-BE49-F238E27FC236}">
                <a16:creationId xmlns:a16="http://schemas.microsoft.com/office/drawing/2014/main" id="{0A16CF22-65E2-6A48-8D82-F937A117445B}"/>
              </a:ext>
            </a:extLst>
          </p:cNvPr>
          <p:cNvGrpSpPr/>
          <p:nvPr/>
        </p:nvGrpSpPr>
        <p:grpSpPr>
          <a:xfrm>
            <a:off x="6334352" y="1335092"/>
            <a:ext cx="5109807" cy="2982368"/>
            <a:chOff x="6558855" y="3863031"/>
            <a:chExt cx="4776717" cy="2793129"/>
          </a:xfrm>
        </p:grpSpPr>
        <p:pic>
          <p:nvPicPr>
            <p:cNvPr id="10" name="Picture 58">
              <a:extLst>
                <a:ext uri="{FF2B5EF4-FFF2-40B4-BE49-F238E27FC236}">
                  <a16:creationId xmlns:a16="http://schemas.microsoft.com/office/drawing/2014/main" id="{2EB0391E-1051-D44D-A9CF-CE676CAF0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855" y="3863031"/>
              <a:ext cx="3288968" cy="2793129"/>
            </a:xfrm>
            <a:prstGeom prst="rect">
              <a:avLst/>
            </a:prstGeom>
          </p:spPr>
        </p:pic>
        <p:sp>
          <p:nvSpPr>
            <p:cNvPr id="13" name="Rectangle 117">
              <a:extLst>
                <a:ext uri="{FF2B5EF4-FFF2-40B4-BE49-F238E27FC236}">
                  <a16:creationId xmlns:a16="http://schemas.microsoft.com/office/drawing/2014/main" id="{7637ED5C-F89A-ED4F-9425-6A7BD94457E0}"/>
                </a:ext>
              </a:extLst>
            </p:cNvPr>
            <p:cNvSpPr/>
            <p:nvPr/>
          </p:nvSpPr>
          <p:spPr>
            <a:xfrm>
              <a:off x="9919799" y="5091534"/>
              <a:ext cx="1415773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Magnet (3T/2T)</a:t>
              </a:r>
            </a:p>
          </p:txBody>
        </p:sp>
        <p:sp>
          <p:nvSpPr>
            <p:cNvPr id="14" name="TextBox 118">
              <a:extLst>
                <a:ext uri="{FF2B5EF4-FFF2-40B4-BE49-F238E27FC236}">
                  <a16:creationId xmlns:a16="http://schemas.microsoft.com/office/drawing/2014/main" id="{56ABA5E8-BB16-0341-A5BB-81E8A3B5A7C1}"/>
                </a:ext>
              </a:extLst>
            </p:cNvPr>
            <p:cNvSpPr txBox="1"/>
            <p:nvPr/>
          </p:nvSpPr>
          <p:spPr>
            <a:xfrm>
              <a:off x="9672277" y="5957960"/>
              <a:ext cx="1498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Crystal ECAL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(Transverse bar)</a:t>
              </a:r>
            </a:p>
          </p:txBody>
        </p:sp>
        <p:sp>
          <p:nvSpPr>
            <p:cNvPr id="16" name="TextBox 120">
              <a:extLst>
                <a:ext uri="{FF2B5EF4-FFF2-40B4-BE49-F238E27FC236}">
                  <a16:creationId xmlns:a16="http://schemas.microsoft.com/office/drawing/2014/main" id="{31327BB4-6289-D645-8295-7F8A8F531BA8}"/>
                </a:ext>
              </a:extLst>
            </p:cNvPr>
            <p:cNvSpPr txBox="1"/>
            <p:nvPr/>
          </p:nvSpPr>
          <p:spPr>
            <a:xfrm>
              <a:off x="9963459" y="5486400"/>
              <a:ext cx="1314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PID (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DC+ToF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8" name="TextBox 121">
              <a:extLst>
                <a:ext uri="{FF2B5EF4-FFF2-40B4-BE49-F238E27FC236}">
                  <a16:creationId xmlns:a16="http://schemas.microsoft.com/office/drawing/2014/main" id="{A77D09F9-BF6A-EA42-9DF7-38D6188F563F}"/>
                </a:ext>
              </a:extLst>
            </p:cNvPr>
            <p:cNvSpPr txBox="1"/>
            <p:nvPr/>
          </p:nvSpPr>
          <p:spPr>
            <a:xfrm>
              <a:off x="6600441" y="6044378"/>
              <a:ext cx="1359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Silicon Tracker</a:t>
              </a:r>
            </a:p>
          </p:txBody>
        </p:sp>
        <p:cxnSp>
          <p:nvCxnSpPr>
            <p:cNvPr id="19" name="Straight Arrow Connector 123">
              <a:extLst>
                <a:ext uri="{FF2B5EF4-FFF2-40B4-BE49-F238E27FC236}">
                  <a16:creationId xmlns:a16="http://schemas.microsoft.com/office/drawing/2014/main" id="{0A13E3A3-7260-D84C-AB87-50BCA4373212}"/>
                </a:ext>
              </a:extLst>
            </p:cNvPr>
            <p:cNvCxnSpPr/>
            <p:nvPr/>
          </p:nvCxnSpPr>
          <p:spPr>
            <a:xfrm flipV="1">
              <a:off x="7424958" y="5181600"/>
              <a:ext cx="742122" cy="86277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25">
              <a:extLst>
                <a:ext uri="{FF2B5EF4-FFF2-40B4-BE49-F238E27FC236}">
                  <a16:creationId xmlns:a16="http://schemas.microsoft.com/office/drawing/2014/main" id="{24DD4C30-B1CE-BF41-8169-20EA148E3507}"/>
                </a:ext>
              </a:extLst>
            </p:cNvPr>
            <p:cNvCxnSpPr>
              <a:stCxn id="23" idx="1"/>
            </p:cNvCxnSpPr>
            <p:nvPr/>
          </p:nvCxnSpPr>
          <p:spPr>
            <a:xfrm flipH="1">
              <a:off x="8976362" y="4765513"/>
              <a:ext cx="975145" cy="4982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28">
              <a:extLst>
                <a:ext uri="{FF2B5EF4-FFF2-40B4-BE49-F238E27FC236}">
                  <a16:creationId xmlns:a16="http://schemas.microsoft.com/office/drawing/2014/main" id="{3A3C17C8-4C59-4E46-AA00-87DF30153496}"/>
                </a:ext>
              </a:extLst>
            </p:cNvPr>
            <p:cNvCxnSpPr/>
            <p:nvPr/>
          </p:nvCxnSpPr>
          <p:spPr>
            <a:xfrm flipH="1" flipV="1">
              <a:off x="8454590" y="5610212"/>
              <a:ext cx="1284930" cy="5007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29">
              <a:extLst>
                <a:ext uri="{FF2B5EF4-FFF2-40B4-BE49-F238E27FC236}">
                  <a16:creationId xmlns:a16="http://schemas.microsoft.com/office/drawing/2014/main" id="{5DFB80DF-4DF8-2E47-85B6-0593D8226237}"/>
                </a:ext>
              </a:extLst>
            </p:cNvPr>
            <p:cNvCxnSpPr>
              <a:stCxn id="13" idx="1"/>
            </p:cNvCxnSpPr>
            <p:nvPr/>
          </p:nvCxnSpPr>
          <p:spPr>
            <a:xfrm flipH="1" flipV="1">
              <a:off x="8976362" y="4954292"/>
              <a:ext cx="943437" cy="2911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32">
              <a:extLst>
                <a:ext uri="{FF2B5EF4-FFF2-40B4-BE49-F238E27FC236}">
                  <a16:creationId xmlns:a16="http://schemas.microsoft.com/office/drawing/2014/main" id="{572EB3DB-C25E-5B4F-9A63-9F96A4C40C77}"/>
                </a:ext>
              </a:extLst>
            </p:cNvPr>
            <p:cNvSpPr txBox="1"/>
            <p:nvPr/>
          </p:nvSpPr>
          <p:spPr>
            <a:xfrm>
              <a:off x="9951507" y="4503903"/>
              <a:ext cx="13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PFA HCAL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Partially Yoke </a:t>
              </a:r>
            </a:p>
          </p:txBody>
        </p:sp>
        <p:cxnSp>
          <p:nvCxnSpPr>
            <p:cNvPr id="24" name="Straight Arrow Connector 133">
              <a:extLst>
                <a:ext uri="{FF2B5EF4-FFF2-40B4-BE49-F238E27FC236}">
                  <a16:creationId xmlns:a16="http://schemas.microsoft.com/office/drawing/2014/main" id="{72DA9D53-E623-FF44-9147-71D362DFDE88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8474455" y="5505406"/>
              <a:ext cx="1489004" cy="1348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7">
              <a:extLst>
                <a:ext uri="{FF2B5EF4-FFF2-40B4-BE49-F238E27FC236}">
                  <a16:creationId xmlns:a16="http://schemas.microsoft.com/office/drawing/2014/main" id="{B5052525-9DA1-5A4E-9C5E-991AC5EBA0C8}"/>
                </a:ext>
              </a:extLst>
            </p:cNvPr>
            <p:cNvSpPr txBox="1"/>
            <p:nvPr/>
          </p:nvSpPr>
          <p:spPr>
            <a:xfrm>
              <a:off x="9687476" y="3969947"/>
              <a:ext cx="1579278" cy="307777"/>
            </a:xfrm>
            <a:prstGeom prst="rect">
              <a:avLst/>
            </a:prstGeom>
            <a:solidFill>
              <a:srgbClr val="99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 4</a:t>
              </a:r>
              <a:r>
                <a:rPr lang="en-US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Concept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7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743333" y="4799305"/>
            <a:ext cx="11264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终极目标</a:t>
            </a:r>
            <a:endParaRPr lang="zh-CN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233FC4-8A2F-3844-A3A6-9989F13925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4361146"/>
            <a:ext cx="1439863" cy="143986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弱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F65F1F-B1B8-C442-A673-C12205A55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2776821"/>
            <a:ext cx="1439863" cy="14398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强</a:t>
            </a:r>
            <a:r>
              <a:rPr lang="en-GB" altLang="zh-CN" dirty="0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483A9AA2-818F-2749-A85E-42934FB29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4162" y="2776821"/>
            <a:ext cx="1439862" cy="1439863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引力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A4766AD6-FAC1-0F43-B247-ECC6CAF33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1192496"/>
            <a:ext cx="1439863" cy="143986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电磁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4C783BD1-30C7-D44C-8CD6-BE361FCE7D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7717" y="2338660"/>
            <a:ext cx="2316182" cy="231618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CN" altLang="en-GB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大统一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GB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0356CD-583D-774D-93C8-1D03307C3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5969" b="10497"/>
          <a:stretch/>
        </p:blipFill>
        <p:spPr bwMode="auto">
          <a:xfrm>
            <a:off x="372415" y="963353"/>
            <a:ext cx="3045792" cy="34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93705-BC68-7F4A-8469-348E9267432C}"/>
              </a:ext>
            </a:extLst>
          </p:cNvPr>
          <p:cNvSpPr txBox="1"/>
          <p:nvPr/>
        </p:nvSpPr>
        <p:spPr>
          <a:xfrm>
            <a:off x="372415" y="0"/>
            <a:ext cx="634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kern="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格物穷理，</a:t>
            </a:r>
            <a:r>
              <a:rPr lang="zh-CN" altLang="en-US" sz="40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无尽无极</a:t>
            </a:r>
            <a:endParaRPr lang="zh-CN" altLang="en-US" sz="4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60E9CC-B4C3-C346-9B30-073FB6D96D9B}"/>
              </a:ext>
            </a:extLst>
          </p:cNvPr>
          <p:cNvSpPr txBox="1"/>
          <p:nvPr/>
        </p:nvSpPr>
        <p:spPr>
          <a:xfrm>
            <a:off x="307176" y="4987240"/>
            <a:ext cx="3239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谢家麟院士： 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领导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完成北京正负电子对撞机；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亚洲第一台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自由电子激光装置；</a:t>
            </a:r>
            <a:r>
              <a:rPr lang="en-US" altLang="zh-CN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2011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年度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最高科学技术奖</a:t>
            </a:r>
            <a:endParaRPr lang="en-US" altLang="zh-CN" sz="2000" b="0" i="0" u="none" strike="noStrike" dirty="0">
              <a:solidFill>
                <a:srgbClr val="2F20F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4" descr="F:\Research\15 Images\Templates and logos\IHEPlogo.jpg">
            <a:extLst>
              <a:ext uri="{FF2B5EF4-FFF2-40B4-BE49-F238E27FC236}">
                <a16:creationId xmlns:a16="http://schemas.microsoft.com/office/drawing/2014/main" id="{CA15596D-0589-A64F-8FB4-34A2D24B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9" b="100000" l="0" r="100000">
                        <a14:foregroundMark x1="63522" y1="14019" x2="94969" y2="21807"/>
                        <a14:foregroundMark x1="17400" y1="77570" x2="17400" y2="77570"/>
                        <a14:foregroundMark x1="18029" y1="73832" x2="34172" y2="84424"/>
                        <a14:foregroundMark x1="55346" y1="20872" x2="25577" y2="39564"/>
                        <a14:foregroundMark x1="74004" y1="59813" x2="68973" y2="76012"/>
                        <a14:foregroundMark x1="76939" y1="38629" x2="93082" y2="37383"/>
                        <a14:foregroundMark x1="7757" y1="38941" x2="14465" y2="51402"/>
                        <a14:foregroundMark x1="6709" y1="45794" x2="14885" y2="61994"/>
                        <a14:foregroundMark x1="5660" y1="53894" x2="20126" y2="67913"/>
                        <a14:foregroundMark x1="10692" y1="40187" x2="26834" y2="55140"/>
                        <a14:foregroundMark x1="13836" y1="85981" x2="62474" y2="86916"/>
                        <a14:foregroundMark x1="47799" y1="92523" x2="47799" y2="92523"/>
                        <a14:foregroundMark x1="75052" y1="13707" x2="75052" y2="13707"/>
                        <a14:foregroundMark x1="45912" y1="17134" x2="45912" y2="17134"/>
                        <a14:foregroundMark x1="40461" y1="19626" x2="40461" y2="19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99" y="-131626"/>
            <a:ext cx="3037423" cy="204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25403 0.235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1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22222E-6 L -0.25507 0.0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7.40741E-7 L -0.25507 -0.209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10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22222E-6 L 0.21081 0.00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4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 animBg="1"/>
      <p:bldP spid="9" grpId="0" animBg="1"/>
      <p:bldP spid="10" grpId="0" animBg="1"/>
      <p:bldP spid="11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743333" y="4799305"/>
            <a:ext cx="11264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终极目标</a:t>
            </a:r>
            <a:endParaRPr lang="zh-CN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233FC4-8A2F-3844-A3A6-9989F13925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4361146"/>
            <a:ext cx="1439863" cy="143986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弱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F65F1F-B1B8-C442-A673-C12205A55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2776821"/>
            <a:ext cx="1439863" cy="14398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强</a:t>
            </a:r>
            <a:r>
              <a:rPr lang="en-GB" altLang="zh-CN" dirty="0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483A9AA2-818F-2749-A85E-42934FB29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4162" y="2776821"/>
            <a:ext cx="1439862" cy="1439863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引力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A4766AD6-FAC1-0F43-B247-ECC6CAF33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667499" y="1192496"/>
            <a:ext cx="1439863" cy="143986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GB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电磁</a:t>
            </a:r>
            <a:endParaRPr lang="en-GB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4C783BD1-30C7-D44C-8CD6-BE361FCE7D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7717" y="2338660"/>
            <a:ext cx="2316182" cy="231618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CN" altLang="en-GB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大统一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GB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0356CD-583D-774D-93C8-1D03307C3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5969" b="10497"/>
          <a:stretch/>
        </p:blipFill>
        <p:spPr bwMode="auto">
          <a:xfrm>
            <a:off x="372415" y="963353"/>
            <a:ext cx="3045792" cy="34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93705-BC68-7F4A-8469-348E9267432C}"/>
              </a:ext>
            </a:extLst>
          </p:cNvPr>
          <p:cNvSpPr txBox="1"/>
          <p:nvPr/>
        </p:nvSpPr>
        <p:spPr>
          <a:xfrm>
            <a:off x="372415" y="0"/>
            <a:ext cx="634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kern="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格物穷理，</a:t>
            </a:r>
            <a:r>
              <a:rPr lang="zh-CN" altLang="en-US" sz="40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无尽无极</a:t>
            </a:r>
            <a:endParaRPr lang="zh-CN" altLang="en-US" sz="4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60E9CC-B4C3-C346-9B30-073FB6D96D9B}"/>
              </a:ext>
            </a:extLst>
          </p:cNvPr>
          <p:cNvSpPr txBox="1"/>
          <p:nvPr/>
        </p:nvSpPr>
        <p:spPr>
          <a:xfrm>
            <a:off x="307176" y="4987240"/>
            <a:ext cx="3239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谢家麟院士： 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领导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完成北京正负电子对撞机；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亚洲第一台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自由电子激光装置；</a:t>
            </a:r>
            <a:r>
              <a:rPr lang="en-US" altLang="zh-CN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2011</a:t>
            </a:r>
            <a:r>
              <a:rPr lang="zh-CN" altLang="en-US" sz="2000" b="0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年度</a:t>
            </a:r>
            <a:r>
              <a:rPr lang="zh-CN" altLang="en-US" sz="2000" b="0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最高科学技术奖</a:t>
            </a:r>
            <a:endParaRPr lang="en-US" altLang="zh-CN" sz="2000" b="0" i="0" u="none" strike="noStrike" dirty="0">
              <a:solidFill>
                <a:srgbClr val="2F20F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4" descr="F:\Research\15 Images\Templates and logos\IHEPlogo.jpg">
            <a:extLst>
              <a:ext uri="{FF2B5EF4-FFF2-40B4-BE49-F238E27FC236}">
                <a16:creationId xmlns:a16="http://schemas.microsoft.com/office/drawing/2014/main" id="{CA15596D-0589-A64F-8FB4-34A2D24B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9" b="100000" l="0" r="100000">
                        <a14:foregroundMark x1="63522" y1="14019" x2="94969" y2="21807"/>
                        <a14:foregroundMark x1="17400" y1="77570" x2="17400" y2="77570"/>
                        <a14:foregroundMark x1="18029" y1="73832" x2="34172" y2="84424"/>
                        <a14:foregroundMark x1="55346" y1="20872" x2="25577" y2="39564"/>
                        <a14:foregroundMark x1="74004" y1="59813" x2="68973" y2="76012"/>
                        <a14:foregroundMark x1="76939" y1="38629" x2="93082" y2="37383"/>
                        <a14:foregroundMark x1="7757" y1="38941" x2="14465" y2="51402"/>
                        <a14:foregroundMark x1="6709" y1="45794" x2="14885" y2="61994"/>
                        <a14:foregroundMark x1="5660" y1="53894" x2="20126" y2="67913"/>
                        <a14:foregroundMark x1="10692" y1="40187" x2="26834" y2="55140"/>
                        <a14:foregroundMark x1="13836" y1="85981" x2="62474" y2="86916"/>
                        <a14:foregroundMark x1="47799" y1="92523" x2="47799" y2="92523"/>
                        <a14:foregroundMark x1="75052" y1="13707" x2="75052" y2="13707"/>
                        <a14:foregroundMark x1="45912" y1="17134" x2="45912" y2="17134"/>
                        <a14:foregroundMark x1="40461" y1="19626" x2="40461" y2="19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99" y="-131626"/>
            <a:ext cx="3037423" cy="204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FBA75E-6170-994A-B837-A03D4BB33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894" y="707886"/>
            <a:ext cx="6189455" cy="59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8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lenovo\Desktop\77259551_42.gif">
            <a:extLst>
              <a:ext uri="{FF2B5EF4-FFF2-40B4-BE49-F238E27FC236}">
                <a16:creationId xmlns:a16="http://schemas.microsoft.com/office/drawing/2014/main" id="{4D73DAE5-A481-BD48-AD6B-C4BA9F66A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68" y="1660134"/>
            <a:ext cx="8420126" cy="47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0CD07FE-511E-8D4F-BACB-43692E69E0D2}"/>
              </a:ext>
            </a:extLst>
          </p:cNvPr>
          <p:cNvSpPr/>
          <p:nvPr/>
        </p:nvSpPr>
        <p:spPr>
          <a:xfrm>
            <a:off x="2124636" y="147917"/>
            <a:ext cx="1074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天问：</a:t>
            </a:r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宇宙完美运行的“幕后黑手”</a:t>
            </a:r>
            <a:r>
              <a:rPr lang="en-US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力的本质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942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5F7CE-2C16-3F43-B9EF-7283D35A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20" y="1897380"/>
            <a:ext cx="11597640" cy="2445861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非常感谢！</a:t>
            </a:r>
            <a:br>
              <a:rPr lang="en-US" altLang="zh-CN" sz="4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4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2037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E169F1C6-8954-E043-AEA1-26E76CB13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18"/>
          <a:stretch/>
        </p:blipFill>
        <p:spPr bwMode="auto">
          <a:xfrm>
            <a:off x="8535372" y="1160530"/>
            <a:ext cx="3326768" cy="41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F278EF-DA8E-A243-A162-800ED37E4A4E}"/>
              </a:ext>
            </a:extLst>
          </p:cNvPr>
          <p:cNvSpPr txBox="1"/>
          <p:nvPr/>
        </p:nvSpPr>
        <p:spPr>
          <a:xfrm>
            <a:off x="8378315" y="5500670"/>
            <a:ext cx="3483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叶铭汉院士（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1925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—2024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日）：</a:t>
            </a:r>
            <a:r>
              <a:rPr lang="zh-CN" altLang="en-US" b="1" i="0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领导完成北京谱仪。</a:t>
            </a:r>
            <a:endParaRPr lang="zh-CN" altLang="en-US" b="1" dirty="0">
              <a:solidFill>
                <a:srgbClr val="2F2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81F668ED-7021-0948-9DF1-3D9EF2D8A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3142"/>
          <a:stretch/>
        </p:blipFill>
        <p:spPr bwMode="auto">
          <a:xfrm>
            <a:off x="4698183" y="1160530"/>
            <a:ext cx="3276215" cy="40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54AC24C-1CE3-F64F-B857-13B9C53A62FB}"/>
              </a:ext>
            </a:extLst>
          </p:cNvPr>
          <p:cNvSpPr txBox="1"/>
          <p:nvPr/>
        </p:nvSpPr>
        <p:spPr>
          <a:xfrm>
            <a:off x="5021733" y="5427844"/>
            <a:ext cx="2952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周光召院士（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1929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—2024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日）：</a:t>
            </a:r>
            <a:r>
              <a:rPr lang="zh-CN" altLang="en-US" b="1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北京正负电子工程领导小组成员</a:t>
            </a:r>
            <a:endParaRPr lang="zh-CN" altLang="en-US" b="1" dirty="0">
              <a:solidFill>
                <a:srgbClr val="2F2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7764" name="Picture 4" descr="李政道">
            <a:extLst>
              <a:ext uri="{FF2B5EF4-FFF2-40B4-BE49-F238E27FC236}">
                <a16:creationId xmlns:a16="http://schemas.microsoft.com/office/drawing/2014/main" id="{CF2550D0-3940-1841-983B-E7D39E76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1" y="1147068"/>
            <a:ext cx="3433248" cy="40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08D6AF3-5E24-214F-BFA1-67FE7C6D45B1}"/>
              </a:ext>
            </a:extLst>
          </p:cNvPr>
          <p:cNvSpPr txBox="1"/>
          <p:nvPr/>
        </p:nvSpPr>
        <p:spPr>
          <a:xfrm>
            <a:off x="674465" y="5490312"/>
            <a:ext cx="3943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李政道院士（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1926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—2024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CN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b="1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日）：</a:t>
            </a:r>
            <a:r>
              <a:rPr lang="zh-CN" altLang="en-US" b="1" u="none" strike="noStrike" dirty="0">
                <a:solidFill>
                  <a:srgbClr val="2F20F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推动建立北京正负电子对撞机和中美高能物理会谈</a:t>
            </a:r>
            <a:endParaRPr lang="zh-CN" altLang="en-US" b="1" dirty="0">
              <a:solidFill>
                <a:srgbClr val="2F2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314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FDC15CC-6179-0040-B012-EB7DBB420ECE}"/>
              </a:ext>
            </a:extLst>
          </p:cNvPr>
          <p:cNvSpPr txBox="1"/>
          <p:nvPr/>
        </p:nvSpPr>
        <p:spPr>
          <a:xfrm rot="16200000">
            <a:off x="-1964993" y="2610103"/>
            <a:ext cx="5510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kern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  <a:t>高能量带电粒子来源？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F198E7C-1186-8547-AC9F-B713C20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52" y="185016"/>
            <a:ext cx="6108484" cy="3563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anderson-positron">
            <a:extLst>
              <a:ext uri="{FF2B5EF4-FFF2-40B4-BE49-F238E27FC236}">
                <a16:creationId xmlns:a16="http://schemas.microsoft.com/office/drawing/2014/main" id="{C68F679B-057E-4A41-9F9D-357584A7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74" y="0"/>
            <a:ext cx="25400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DA1EB4B-A8F6-1F44-9A5D-5A88D248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133" y="2728912"/>
            <a:ext cx="54070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i-FI" altLang="zh-CN" sz="2400" b="1" dirty="0">
                <a:solidFill>
                  <a:srgbClr val="FF3300"/>
                </a:solidFill>
              </a:rPr>
              <a:t>1932</a:t>
            </a:r>
            <a:r>
              <a:rPr lang="zh-CN" altLang="en-US" sz="2400" b="1" dirty="0">
                <a:solidFill>
                  <a:srgbClr val="FF3300"/>
                </a:solidFill>
              </a:rPr>
              <a:t>年， 安德逊发现</a:t>
            </a:r>
            <a:r>
              <a:rPr lang="zh-CN" altLang="en-US" sz="2400" b="1" dirty="0">
                <a:solidFill>
                  <a:srgbClr val="2F20F0"/>
                </a:solidFill>
              </a:rPr>
              <a:t>正电子</a:t>
            </a:r>
            <a:r>
              <a:rPr lang="zh-CN" altLang="en-US" sz="2400" b="1" dirty="0">
                <a:solidFill>
                  <a:srgbClr val="FF3300"/>
                </a:solidFill>
              </a:rPr>
              <a:t>！</a:t>
            </a:r>
            <a:endParaRPr lang="en-US" altLang="zh-CN" sz="2400" b="1" dirty="0">
              <a:solidFill>
                <a:srgbClr val="FF3300"/>
              </a:solidFill>
              <a:ea typeface="宋体" panose="02010600030101010101" pitchFamily="2" charset="-122"/>
            </a:endParaRP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ED922385-A7D2-604B-B825-E3A466BA4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67" y="1356776"/>
            <a:ext cx="1827214" cy="25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FA0A23C8-604F-AF43-B4DD-DCDCADE87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09" y="1357787"/>
            <a:ext cx="18272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3">
            <a:extLst>
              <a:ext uri="{FF2B5EF4-FFF2-40B4-BE49-F238E27FC236}">
                <a16:creationId xmlns:a16="http://schemas.microsoft.com/office/drawing/2014/main" id="{49383475-ADD2-DF41-B48F-A7D261840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105" y="3415741"/>
            <a:ext cx="2989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marL="1524000" indent="-15240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b="1" dirty="0">
                <a:solidFill>
                  <a:srgbClr val="FF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赵忠尧</a:t>
            </a:r>
            <a:endParaRPr lang="en-GB" altLang="zh-CN" b="1" dirty="0">
              <a:solidFill>
                <a:srgbClr val="FF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C6A0DA12-0CAE-E540-A492-858C9C6FEA36}"/>
              </a:ext>
            </a:extLst>
          </p:cNvPr>
          <p:cNvSpPr txBox="1">
            <a:spLocks/>
          </p:cNvSpPr>
          <p:nvPr/>
        </p:nvSpPr>
        <p:spPr>
          <a:xfrm>
            <a:off x="3406036" y="71055"/>
            <a:ext cx="3683440" cy="124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宇宙线：靠天吃饭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B04E9AA3-A5B5-8E45-A6A9-68ADAD8DDD3C}"/>
              </a:ext>
            </a:extLst>
          </p:cNvPr>
          <p:cNvSpPr txBox="1">
            <a:spLocks/>
          </p:cNvSpPr>
          <p:nvPr/>
        </p:nvSpPr>
        <p:spPr>
          <a:xfrm>
            <a:off x="4120535" y="5908000"/>
            <a:ext cx="4261665" cy="124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能否人工产生？</a:t>
            </a:r>
          </a:p>
        </p:txBody>
      </p:sp>
      <p:pic>
        <p:nvPicPr>
          <p:cNvPr id="20" name="Picture 4" descr="particle_discovery_before_1964">
            <a:extLst>
              <a:ext uri="{FF2B5EF4-FFF2-40B4-BE49-F238E27FC236}">
                <a16:creationId xmlns:a16="http://schemas.microsoft.com/office/drawing/2014/main" id="{D4884870-D4EF-DE47-B9DF-6A631A352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1" b="42067"/>
          <a:stretch/>
        </p:blipFill>
        <p:spPr bwMode="auto">
          <a:xfrm>
            <a:off x="1623307" y="4161514"/>
            <a:ext cx="9256119" cy="2011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3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04E9AA3-A5B5-8E45-A6A9-68ADAD8DDD3C}"/>
              </a:ext>
            </a:extLst>
          </p:cNvPr>
          <p:cNvSpPr txBox="1">
            <a:spLocks/>
          </p:cNvSpPr>
          <p:nvPr/>
        </p:nvSpPr>
        <p:spPr>
          <a:xfrm rot="16200000">
            <a:off x="-1137466" y="2239463"/>
            <a:ext cx="4261665" cy="124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b="1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能否人工产生？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B81BA342-09C6-F845-80C5-29BBF26E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87" y="0"/>
            <a:ext cx="11877431" cy="1325563"/>
          </a:xfrm>
        </p:spPr>
        <p:txBody>
          <a:bodyPr>
            <a:normAutofit/>
          </a:bodyPr>
          <a:lstStyle/>
          <a:p>
            <a:r>
              <a:rPr lang="zh-CN" altLang="en-US" sz="36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粒子加速器：</a:t>
            </a:r>
            <a:endParaRPr lang="zh-CN" alt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753CA0-5FC6-FB4F-BDA6-96678B84D3B1}"/>
              </a:ext>
            </a:extLst>
          </p:cNvPr>
          <p:cNvSpPr txBox="1"/>
          <p:nvPr/>
        </p:nvSpPr>
        <p:spPr>
          <a:xfrm>
            <a:off x="3847722" y="401171"/>
            <a:ext cx="691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ea typeface="黑体" panose="02010609060101010101" pitchFamily="49" charset="-122"/>
              </a:rPr>
              <a:t>高压加速器、直线加速器，回旋加速器</a:t>
            </a:r>
            <a:endParaRPr lang="en-US" altLang="zh-CN" sz="2800" dirty="0"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C813CD-AF44-A940-94C7-6B943775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23" y="1440143"/>
            <a:ext cx="2483327" cy="17180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A42855-01AC-9849-8B41-1CF0521EE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t="17960" r="23939" b="20568"/>
          <a:stretch/>
        </p:blipFill>
        <p:spPr>
          <a:xfrm>
            <a:off x="1613846" y="3670886"/>
            <a:ext cx="2376282" cy="283075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A51EC6A-F384-F145-85C5-85FD9B56B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42" y="3651356"/>
            <a:ext cx="2227711" cy="293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ycl1">
            <a:extLst>
              <a:ext uri="{FF2B5EF4-FFF2-40B4-BE49-F238E27FC236}">
                <a16:creationId xmlns:a16="http://schemas.microsoft.com/office/drawing/2014/main" id="{63019646-BFF7-8544-8188-829B0D05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33" y="3575303"/>
            <a:ext cx="2581442" cy="328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B37AABF1-C46E-F84E-816A-65356650C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496" y="4829890"/>
            <a:ext cx="882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cm</a:t>
            </a:r>
            <a:endParaRPr lang="en-US" altLang="zh-CN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3A444AD4-B67A-8F43-AB23-819E33A672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2843" y="5329423"/>
            <a:ext cx="1170655" cy="362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3DF69D9-D4E1-6A42-9854-1010871338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31170" b="15130"/>
          <a:stretch/>
        </p:blipFill>
        <p:spPr>
          <a:xfrm>
            <a:off x="4200791" y="1714038"/>
            <a:ext cx="4221621" cy="1294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 descr="How does a cyclotron work? Here's an animation.">
            <a:extLst>
              <a:ext uri="{FF2B5EF4-FFF2-40B4-BE49-F238E27FC236}">
                <a16:creationId xmlns:a16="http://schemas.microsoft.com/office/drawing/2014/main" id="{9A427285-9018-E742-9347-F47DADDB0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33" y="1422157"/>
            <a:ext cx="2178065" cy="195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04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418303" y="1335092"/>
            <a:ext cx="3433474" cy="3653767"/>
            <a:chOff x="7431279" y="4181374"/>
            <a:chExt cx="2413162" cy="245895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3"/>
            <a:srcRect l="64980" t="2213"/>
            <a:stretch/>
          </p:blipFill>
          <p:spPr>
            <a:xfrm>
              <a:off x="7659585" y="4181374"/>
              <a:ext cx="2184856" cy="2458951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7431279" y="5919643"/>
              <a:ext cx="1009403" cy="720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3EEE90F8-6B1C-4918-A3D7-1F985CAA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9"/>
            <a:ext cx="11075504" cy="1325563"/>
          </a:xfrm>
        </p:spPr>
        <p:txBody>
          <a:bodyPr>
            <a:normAutofit/>
          </a:bodyPr>
          <a:lstStyle/>
          <a:p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革命性原理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-I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：自动稳相原理（最高</a:t>
            </a:r>
            <a:r>
              <a:rPr lang="en-US" altLang="zh-CN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&lt; 10 </a:t>
            </a:r>
            <a:r>
              <a:rPr lang="en-US" altLang="zh-CN" sz="4000" b="1" kern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GeV</a:t>
            </a:r>
            <a:r>
              <a:rPr lang="zh-CN" altLang="en-US" sz="40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0" name="矩形 19"/>
          <p:cNvSpPr/>
          <p:nvPr/>
        </p:nvSpPr>
        <p:spPr>
          <a:xfrm>
            <a:off x="833248" y="921298"/>
            <a:ext cx="10940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1945</a:t>
            </a:r>
            <a:r>
              <a:rPr lang="zh-CN" altLang="en-US" sz="1600" dirty="0">
                <a:ea typeface="黑体" panose="02010609060101010101" pitchFamily="49" charset="-122"/>
              </a:rPr>
              <a:t>年，维克斯列尔（</a:t>
            </a:r>
            <a:r>
              <a:rPr lang="en-US" altLang="zh-CN" sz="1600" dirty="0" err="1">
                <a:ea typeface="黑体" panose="02010609060101010101" pitchFamily="49" charset="-122"/>
              </a:rPr>
              <a:t>V.I.Veksler</a:t>
            </a:r>
            <a:r>
              <a:rPr lang="zh-CN" altLang="en-US" sz="1600" dirty="0">
                <a:ea typeface="黑体" panose="02010609060101010101" pitchFamily="49" charset="-122"/>
              </a:rPr>
              <a:t>，前苏联）和麦克米伦</a:t>
            </a:r>
            <a:r>
              <a:rPr lang="en-US" altLang="zh-CN" sz="1600" dirty="0">
                <a:ea typeface="黑体" panose="02010609060101010101" pitchFamily="49" charset="-122"/>
              </a:rPr>
              <a:t>(</a:t>
            </a:r>
            <a:r>
              <a:rPr lang="en-US" altLang="zh-CN" sz="1600" dirty="0" err="1">
                <a:ea typeface="黑体" panose="02010609060101010101" pitchFamily="49" charset="-122"/>
              </a:rPr>
              <a:t>E.M.McMillan</a:t>
            </a:r>
            <a:r>
              <a:rPr lang="zh-CN" altLang="en-US" sz="1600" dirty="0">
                <a:ea typeface="黑体" panose="02010609060101010101" pitchFamily="49" charset="-122"/>
              </a:rPr>
              <a:t>，美国）独立提出</a:t>
            </a:r>
            <a:endParaRPr lang="en-US" altLang="zh-CN" sz="1600" dirty="0"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58693" y="5321149"/>
            <a:ext cx="467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维持加速场的高频频率不变，利用</a:t>
            </a:r>
            <a:r>
              <a:rPr lang="zh-CN" altLang="en-US" sz="20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磁场强度</a:t>
            </a:r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随粒子能量提高而</a:t>
            </a:r>
            <a:r>
              <a:rPr lang="zh-CN" altLang="en-US" sz="20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增加</a:t>
            </a:r>
            <a:r>
              <a:rPr lang="zh-CN" altLang="en-US" sz="2000" dirty="0">
                <a:latin typeface="黑体" pitchFamily="49" charset="-122"/>
                <a:ea typeface="黑体" pitchFamily="49" charset="-122"/>
              </a:rPr>
              <a:t>的环形磁铁来维持粒子运动的环形轨迹</a:t>
            </a:r>
            <a:endParaRPr lang="en-US" altLang="zh-CN" sz="2000" dirty="0">
              <a:latin typeface="黑体" pitchFamily="49" charset="-122"/>
              <a:ea typeface="黑体" pitchFamily="49" charset="-122"/>
            </a:endParaRPr>
          </a:p>
          <a:p>
            <a:endParaRPr lang="en-US" altLang="zh-CN" sz="2000" kern="0" dirty="0">
              <a:solidFill>
                <a:srgbClr val="0000FF"/>
              </a:solidFill>
              <a:ea typeface="黑体" pitchFamily="2" charset="-122"/>
              <a:cs typeface="Times New Roman" pitchFamily="18" charset="0"/>
            </a:endParaRPr>
          </a:p>
          <a:p>
            <a:endParaRPr lang="zh-CN" altLang="en-US" dirty="0"/>
          </a:p>
        </p:txBody>
      </p:sp>
      <p:pic>
        <p:nvPicPr>
          <p:cNvPr id="21" name="Picture 2" descr="cernsps">
            <a:extLst>
              <a:ext uri="{FF2B5EF4-FFF2-40B4-BE49-F238E27FC236}">
                <a16:creationId xmlns:a16="http://schemas.microsoft.com/office/drawing/2014/main" id="{0133042D-3A8E-B24A-96E4-1A0FFDBEB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1668914"/>
            <a:ext cx="6424807" cy="37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6FA7926-5712-2741-8BFC-9B693D0F06AC}"/>
              </a:ext>
            </a:extLst>
          </p:cNvPr>
          <p:cNvSpPr txBox="1"/>
          <p:nvPr/>
        </p:nvSpPr>
        <p:spPr>
          <a:xfrm>
            <a:off x="1537455" y="5936702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kern="0" dirty="0">
                <a:solidFill>
                  <a:srgbClr val="0000FF"/>
                </a:solidFill>
                <a:ea typeface="黑体" pitchFamily="2" charset="-122"/>
                <a:cs typeface="Times New Roman" pitchFamily="18" charset="0"/>
              </a:rPr>
              <a:t>（环形）同步加速器</a:t>
            </a:r>
            <a:endParaRPr lang="en-US" altLang="zh-CN" sz="1800" kern="0" dirty="0">
              <a:solidFill>
                <a:srgbClr val="0000FF"/>
              </a:solidFill>
              <a:ea typeface="黑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2C453DA0-0753-4543-9779-864B9EFE51B5}"/>
              </a:ext>
            </a:extLst>
          </p:cNvPr>
          <p:cNvSpPr txBox="1"/>
          <p:nvPr/>
        </p:nvSpPr>
        <p:spPr>
          <a:xfrm>
            <a:off x="676435" y="114328"/>
            <a:ext cx="7092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ea typeface="黑体" panose="02010609060101010101" pitchFamily="49" charset="-122"/>
            </a:endParaRPr>
          </a:p>
          <a:p>
            <a:r>
              <a:rPr lang="en-US" altLang="zh-CN" sz="2800" b="1" kern="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 kern="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固定靶实验：</a:t>
            </a:r>
            <a:endParaRPr lang="en-US" altLang="zh-CN" sz="2800" b="1" kern="0" dirty="0">
              <a:solidFill>
                <a:srgbClr val="2F20F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高能粒子轰击静止的靶粒子</a:t>
            </a:r>
            <a:endParaRPr lang="en-US" altLang="zh-CN" sz="28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24" name="Picture 4" descr="particle_discovery_before_1964">
            <a:extLst>
              <a:ext uri="{FF2B5EF4-FFF2-40B4-BE49-F238E27FC236}">
                <a16:creationId xmlns:a16="http://schemas.microsoft.com/office/drawing/2014/main" id="{E93A724A-8C8D-9146-AB1E-8C0A2B9A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456" y="2362401"/>
            <a:ext cx="8566944" cy="322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94F745E0-F74D-6048-98FE-490FBC2EC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317" y="6219797"/>
            <a:ext cx="8302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marL="1524000" indent="-15240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它们都是基本粒子吗？</a:t>
            </a:r>
            <a:endParaRPr lang="en-GB" altLang="zh-CN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" name="Picture 8" descr="D:\particle-picture\fixed_target_exp.gif">
            <a:extLst>
              <a:ext uri="{FF2B5EF4-FFF2-40B4-BE49-F238E27FC236}">
                <a16:creationId xmlns:a16="http://schemas.microsoft.com/office/drawing/2014/main" id="{B28DA78D-8FB0-CB4E-9C60-FE9E60DF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28"/>
            <a:ext cx="4755755" cy="158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64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>
            <a:extLst>
              <a:ext uri="{FF2B5EF4-FFF2-40B4-BE49-F238E27FC236}">
                <a16:creationId xmlns:a16="http://schemas.microsoft.com/office/drawing/2014/main" id="{B15C9D81-694E-F646-A4D1-812A6C2AF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218" y="4693907"/>
            <a:ext cx="74442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GB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打靶，发现质子内部有结构</a:t>
            </a:r>
            <a:r>
              <a:rPr lang="en-GB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  <a:p>
            <a:pPr eaLnBrk="1" hangingPunct="1"/>
            <a:endParaRPr lang="en-GB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GB" altLang="zh-CN" sz="2400" dirty="0" err="1"/>
              <a:t>Gellmann</a:t>
            </a:r>
            <a:r>
              <a:rPr lang="en-GB" altLang="zh-CN" sz="2400" dirty="0"/>
              <a:t> and Zweig (1964):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基本的物质组成单元</a:t>
            </a:r>
            <a:r>
              <a:rPr lang="zh-CN" altLang="en-US" sz="2400" dirty="0">
                <a:solidFill>
                  <a:srgbClr val="2F2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夸克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9940EB7B-57FE-B34D-84E2-08B88A629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8" y="113959"/>
            <a:ext cx="11428840" cy="42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Line 5">
            <a:extLst>
              <a:ext uri="{FF2B5EF4-FFF2-40B4-BE49-F238E27FC236}">
                <a16:creationId xmlns:a16="http://schemas.microsoft.com/office/drawing/2014/main" id="{5568AE0D-AF62-1742-8158-14736BB8C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8" y="1576137"/>
            <a:ext cx="9291630" cy="1340002"/>
          </a:xfrm>
          <a:prstGeom prst="line">
            <a:avLst/>
          </a:prstGeom>
          <a:noFill/>
          <a:ln w="38100" cap="rnd">
            <a:solidFill>
              <a:srgbClr val="FFCCFF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2B0CA28D-6B68-AA43-8991-0284BB1BC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627" y="3115379"/>
            <a:ext cx="3203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zh-CN" sz="2400" b="1" dirty="0">
                <a:solidFill>
                  <a:srgbClr val="FFCCFF"/>
                </a:solidFill>
              </a:rPr>
              <a:t>2 miles long accelerator</a:t>
            </a:r>
          </a:p>
        </p:txBody>
      </p:sp>
      <p:sp>
        <p:nvSpPr>
          <p:cNvPr id="105479" name="Oval 7">
            <a:extLst>
              <a:ext uri="{FF2B5EF4-FFF2-40B4-BE49-F238E27FC236}">
                <a16:creationId xmlns:a16="http://schemas.microsoft.com/office/drawing/2014/main" id="{0822E12F-9D28-E04D-931B-720358804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575" y="1092475"/>
            <a:ext cx="1146823" cy="1085243"/>
          </a:xfrm>
          <a:prstGeom prst="ellips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68FDA515-8F06-9240-AB45-8597B155D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2082" y="1412272"/>
            <a:ext cx="19262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zh-CN" b="1" dirty="0">
                <a:solidFill>
                  <a:srgbClr val="FFCCFF"/>
                </a:solidFill>
              </a:rPr>
              <a:t>End Station A</a:t>
            </a:r>
          </a:p>
          <a:p>
            <a:pPr eaLnBrk="1" hangingPunct="1"/>
            <a:r>
              <a:rPr lang="en-GB" altLang="zh-CN" b="1" dirty="0">
                <a:solidFill>
                  <a:srgbClr val="FFCCFF"/>
                </a:solidFill>
              </a:rPr>
              <a:t>experimental area</a:t>
            </a:r>
          </a:p>
        </p:txBody>
      </p:sp>
      <p:sp>
        <p:nvSpPr>
          <p:cNvPr id="105482" name="Oval 10">
            <a:extLst>
              <a:ext uri="{FF2B5EF4-FFF2-40B4-BE49-F238E27FC236}">
                <a16:creationId xmlns:a16="http://schemas.microsoft.com/office/drawing/2014/main" id="{EA3C623A-96A1-2A48-9FC9-94CA9F7E5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88" y="2804784"/>
            <a:ext cx="198437" cy="1857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B733C367-DCD9-9C4D-A885-B5F25AE7C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506" y="685789"/>
            <a:ext cx="7316555" cy="1069188"/>
          </a:xfrm>
        </p:spPr>
        <p:txBody>
          <a:bodyPr>
            <a:normAutofit fontScale="90000"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超级“卢瑟福实验”！</a:t>
            </a:r>
            <a:br>
              <a:rPr lang="en-US" altLang="zh-CN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GB" sz="3600" i="1" dirty="0">
                <a:highlight>
                  <a:srgbClr val="FFFF00"/>
                </a:highlight>
              </a:rPr>
              <a:t>美国</a:t>
            </a:r>
            <a:r>
              <a:rPr lang="en-US" altLang="zh-CN" sz="3600" i="1" dirty="0">
                <a:highlight>
                  <a:srgbClr val="FFFF00"/>
                </a:highlight>
              </a:rPr>
              <a:t>S</a:t>
            </a:r>
            <a:r>
              <a:rPr lang="en-GB" altLang="zh-CN" sz="3600" i="1" dirty="0" err="1">
                <a:highlight>
                  <a:srgbClr val="FFFF00"/>
                </a:highlight>
              </a:rPr>
              <a:t>tanford</a:t>
            </a:r>
            <a:r>
              <a:rPr lang="en-GB" altLang="zh-CN" sz="3600" i="1" dirty="0">
                <a:highlight>
                  <a:srgbClr val="FFFF00"/>
                </a:highlight>
              </a:rPr>
              <a:t> (SLAC), California</a:t>
            </a:r>
            <a:br>
              <a:rPr lang="en-GB" altLang="zh-CN" sz="3600" i="1" dirty="0">
                <a:highlight>
                  <a:srgbClr val="FFFF00"/>
                </a:highlight>
              </a:rPr>
            </a:br>
            <a:endParaRPr lang="en-GB" altLang="zh-CN" sz="3600" b="1" dirty="0">
              <a:solidFill>
                <a:srgbClr val="FF0000"/>
              </a:solidFill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1B964F08-75AB-9947-A95E-10FBD504982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828147" y="2792213"/>
            <a:ext cx="8302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marL="1524000" indent="-15240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2F20F0"/>
                </a:solidFill>
                <a:latin typeface="Comic Sans MS" panose="030F0902030302020204" pitchFamily="66" charset="0"/>
              </a:rPr>
              <a:t>它们都是基本粒子吗？</a:t>
            </a:r>
            <a:endParaRPr lang="en-GB" altLang="zh-CN" sz="3600" b="1" dirty="0">
              <a:solidFill>
                <a:srgbClr val="2F20F0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4DAEBE-6D2A-9749-9801-91D0CC7CBEF3}"/>
              </a:ext>
            </a:extLst>
          </p:cNvPr>
          <p:cNvSpPr txBox="1"/>
          <p:nvPr/>
        </p:nvSpPr>
        <p:spPr>
          <a:xfrm>
            <a:off x="4112086" y="6126613"/>
            <a:ext cx="2986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怎么寻找夸克？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2386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76979 -0.1925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41811</TotalTime>
  <Words>2725</Words>
  <Application>Microsoft Office PowerPoint</Application>
  <PresentationFormat>宽屏</PresentationFormat>
  <Paragraphs>401</Paragraphs>
  <Slides>47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47</vt:i4>
      </vt:variant>
    </vt:vector>
  </HeadingPairs>
  <TitlesOfParts>
    <vt:vector size="75" baseType="lpstr">
      <vt:lpstr>Arial Unicode MS</vt:lpstr>
      <vt:lpstr>-webkit-standard</vt:lpstr>
      <vt:lpstr>黑体</vt:lpstr>
      <vt:lpstr>华文楷体</vt:lpstr>
      <vt:lpstr>华文细黑</vt:lpstr>
      <vt:lpstr>华文新魏</vt:lpstr>
      <vt:lpstr>楷体_GB2312</vt:lpstr>
      <vt:lpstr>隶书</vt:lpstr>
      <vt:lpstr>宋体</vt:lpstr>
      <vt:lpstr>Microsoft YaHei</vt:lpstr>
      <vt:lpstr>Microsoft YaHei</vt:lpstr>
      <vt:lpstr>Arial</vt:lpstr>
      <vt:lpstr>Bradley Hand ITC</vt:lpstr>
      <vt:lpstr>Calibri</vt:lpstr>
      <vt:lpstr>Calibri Light</vt:lpstr>
      <vt:lpstr>Comic Sans MS</vt:lpstr>
      <vt:lpstr>Helvetica</vt:lpstr>
      <vt:lpstr>Symbol</vt:lpstr>
      <vt:lpstr>Tahoma</vt:lpstr>
      <vt:lpstr>Times</vt:lpstr>
      <vt:lpstr>Times New Roman</vt:lpstr>
      <vt:lpstr>Verdana</vt:lpstr>
      <vt:lpstr>Wingdings</vt:lpstr>
      <vt:lpstr>Office 主题</vt:lpstr>
      <vt:lpstr>Equation</vt:lpstr>
      <vt:lpstr>公式</vt:lpstr>
      <vt:lpstr>Image</vt:lpstr>
      <vt:lpstr>PicObj Class</vt:lpstr>
      <vt:lpstr>“大机器”探索“小宇宙”                       </vt:lpstr>
      <vt:lpstr>PowerPoint 演示文稿</vt:lpstr>
      <vt:lpstr>原子和原子核物理时代！</vt:lpstr>
      <vt:lpstr>PowerPoint 演示文稿</vt:lpstr>
      <vt:lpstr>PowerPoint 演示文稿</vt:lpstr>
      <vt:lpstr>    粒子加速器：</vt:lpstr>
      <vt:lpstr>革命性原理-I：自动稳相原理（最高&lt; 10 GeV）</vt:lpstr>
      <vt:lpstr>PowerPoint 演示文稿</vt:lpstr>
      <vt:lpstr>超级“卢瑟福实验”！ 美国Stanford (SLAC), California </vt:lpstr>
      <vt:lpstr>PowerPoint 演示文稿</vt:lpstr>
      <vt:lpstr>革命性原理-II：强聚焦原理（&gt; 10 GeV）</vt:lpstr>
      <vt:lpstr>PowerPoint 演示文稿</vt:lpstr>
      <vt:lpstr>PowerPoint 演示文稿</vt:lpstr>
      <vt:lpstr>欧洲大型强子对撞机LHC, 27 km， CERN</vt:lpstr>
      <vt:lpstr>PowerPoint 演示文稿</vt:lpstr>
      <vt:lpstr>PowerPoint 演示文稿</vt:lpstr>
      <vt:lpstr>PowerPoint 演示文稿</vt:lpstr>
      <vt:lpstr>PowerPoint 演示文稿</vt:lpstr>
      <vt:lpstr>原子          原子核         核子 ～10-10m   ～10-14m    ～10-15m </vt:lpstr>
      <vt:lpstr>PowerPoint 演示文稿</vt:lpstr>
      <vt:lpstr>对撞机历史年表</vt:lpstr>
      <vt:lpstr>北京正负电子对撞机（BEPC）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北京谱仪III发现30多个强子结构</vt:lpstr>
      <vt:lpstr>北京谱仪III国际合作组</vt:lpstr>
      <vt:lpstr>加速器：只能用来开展基础研究吗？</vt:lpstr>
      <vt:lpstr>HEPS：国内第一台衍射极限储存环光源</vt:lpstr>
      <vt:lpstr>PowerPoint 演示文稿</vt:lpstr>
      <vt:lpstr>PowerPoint 演示文稿</vt:lpstr>
      <vt:lpstr>共建成～27个粒子物理加速器,计划建造的？  </vt:lpstr>
      <vt:lpstr>                  加速器的发展目标：   更高（能量），更亮（亮度），更强（流强）！</vt:lpstr>
      <vt:lpstr>Super Tau-charm Factory (STCF) 超级陶粲工厂</vt:lpstr>
      <vt:lpstr>PowerPoint 演示文稿</vt:lpstr>
      <vt:lpstr>PowerPoint 演示文稿</vt:lpstr>
      <vt:lpstr>PowerPoint 演示文稿</vt:lpstr>
      <vt:lpstr>PowerPoint 演示文稿</vt:lpstr>
      <vt:lpstr>         非常感谢！ 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lei yang</cp:lastModifiedBy>
  <cp:revision>246</cp:revision>
  <dcterms:created xsi:type="dcterms:W3CDTF">2020-07-04T03:28:01Z</dcterms:created>
  <dcterms:modified xsi:type="dcterms:W3CDTF">2025-05-17T01:01:35Z</dcterms:modified>
</cp:coreProperties>
</file>