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7" r:id="rId2"/>
    <p:sldId id="258" r:id="rId3"/>
    <p:sldId id="285" r:id="rId4"/>
    <p:sldId id="513" r:id="rId5"/>
    <p:sldId id="344" r:id="rId6"/>
    <p:sldId id="427" r:id="rId7"/>
    <p:sldId id="505" r:id="rId8"/>
    <p:sldId id="296" r:id="rId9"/>
    <p:sldId id="452" r:id="rId10"/>
    <p:sldId id="492" r:id="rId11"/>
    <p:sldId id="515" r:id="rId12"/>
    <p:sldId id="511" r:id="rId13"/>
    <p:sldId id="472" r:id="rId14"/>
    <p:sldId id="476" r:id="rId15"/>
    <p:sldId id="508" r:id="rId16"/>
    <p:sldId id="509" r:id="rId17"/>
    <p:sldId id="516" r:id="rId18"/>
    <p:sldId id="462" r:id="rId19"/>
    <p:sldId id="473" r:id="rId20"/>
    <p:sldId id="474" r:id="rId21"/>
    <p:sldId id="448" r:id="rId22"/>
    <p:sldId id="477" r:id="rId23"/>
    <p:sldId id="478" r:id="rId24"/>
    <p:sldId id="504" r:id="rId25"/>
    <p:sldId id="489" r:id="rId26"/>
    <p:sldId id="487" r:id="rId27"/>
    <p:sldId id="519" r:id="rId28"/>
    <p:sldId id="518" r:id="rId29"/>
    <p:sldId id="521" r:id="rId30"/>
    <p:sldId id="520" r:id="rId31"/>
    <p:sldId id="517" r:id="rId32"/>
    <p:sldId id="490" r:id="rId33"/>
    <p:sldId id="506" r:id="rId34"/>
    <p:sldId id="484" r:id="rId35"/>
    <p:sldId id="510" r:id="rId36"/>
    <p:sldId id="491" r:id="rId37"/>
    <p:sldId id="461" r:id="rId38"/>
    <p:sldId id="479" r:id="rId39"/>
    <p:sldId id="480" r:id="rId40"/>
    <p:sldId id="481" r:id="rId41"/>
    <p:sldId id="482" r:id="rId42"/>
    <p:sldId id="483" r:id="rId43"/>
    <p:sldId id="512" r:id="rId44"/>
    <p:sldId id="283" r:id="rId45"/>
    <p:sldId id="284" r:id="rId46"/>
  </p:sldIdLst>
  <p:sldSz cx="9144000" cy="6858000" type="screen4x3"/>
  <p:notesSz cx="7099300" cy="10234613"/>
  <p:custDataLst>
    <p:tags r:id="rId48"/>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23D3"/>
    <a:srgbClr val="FF33CC"/>
    <a:srgbClr val="008000"/>
    <a:srgbClr val="00FF00"/>
    <a:srgbClr val="FF9900"/>
    <a:srgbClr val="FF6600"/>
    <a:srgbClr val="0099FF"/>
    <a:srgbClr val="00CC66"/>
    <a:srgbClr val="FFFF00"/>
    <a:srgbClr val="9933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86441" autoAdjust="0"/>
  </p:normalViewPr>
  <p:slideViewPr>
    <p:cSldViewPr showGuides="1">
      <p:cViewPr>
        <p:scale>
          <a:sx n="78" d="100"/>
          <a:sy n="78" d="100"/>
        </p:scale>
        <p:origin x="-114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4" Type="http://schemas.openxmlformats.org/officeDocument/2006/relationships/image" Target="../media/image8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97.wmf"/><Relationship Id="rId1" Type="http://schemas.openxmlformats.org/officeDocument/2006/relationships/image" Target="../media/image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31.wmf"/><Relationship Id="rId1" Type="http://schemas.openxmlformats.org/officeDocument/2006/relationships/image" Target="../media/image7.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 Id="rId4" Type="http://schemas.openxmlformats.org/officeDocument/2006/relationships/image" Target="../media/image12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3.wmf"/><Relationship Id="rId1" Type="http://schemas.openxmlformats.org/officeDocument/2006/relationships/image" Target="../media/image13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33.wmf"/><Relationship Id="rId1" Type="http://schemas.openxmlformats.org/officeDocument/2006/relationships/image" Target="../media/image14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40.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6" Type="http://schemas.openxmlformats.org/officeDocument/2006/relationships/image" Target="../media/image154.wmf"/><Relationship Id="rId5" Type="http://schemas.openxmlformats.org/officeDocument/2006/relationships/image" Target="../media/image153.wmf"/><Relationship Id="rId4" Type="http://schemas.openxmlformats.org/officeDocument/2006/relationships/image" Target="../media/image15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31.wmf"/><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noProof="1"/>
            </a:lvl1pPr>
          </a:lstStyle>
          <a:p>
            <a:pPr defTabSz="990600">
              <a:defRPr/>
            </a:pPr>
            <a:endParaRPr lang="zh-CN" altLang="en-US" dirty="0"/>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noProof="1"/>
            </a:lvl1pPr>
          </a:lstStyle>
          <a:p>
            <a:pPr defTabSz="990600">
              <a:defRPr/>
            </a:pPr>
            <a:fld id="{1BB198E8-F3C8-4D95-B77E-B57103C54EC8}" type="datetimeFigureOut">
              <a:rPr lang="zh-CN" altLang="en-US" smtClean="0"/>
              <a:pPr defTabSz="990600">
                <a:defRPr/>
              </a:pPr>
              <a:t>2025/5/18</a:t>
            </a:fld>
            <a:endParaRPr lang="zh-CN" altLang="en-US" dirty="0"/>
          </a:p>
        </p:txBody>
      </p:sp>
      <p:sp>
        <p:nvSpPr>
          <p:cNvPr id="57348" name="幻灯片图像占位符 3"/>
          <p:cNvSpPr>
            <a:spLocks noGrp="1" noRot="1" noChangeAspect="1"/>
          </p:cNvSpPr>
          <p:nvPr>
            <p:ph type="sldImg"/>
          </p:nvPr>
        </p:nvSpPr>
        <p:spPr>
          <a:xfrm>
            <a:off x="1247775" y="1279525"/>
            <a:ext cx="4603750" cy="34544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noChangeArrowheads="1"/>
          </p:cNvSpPr>
          <p:nvPr>
            <p:ph type="body" sz="quarter" idx="4294967295"/>
          </p:nvPr>
        </p:nvSpPr>
        <p:spPr bwMode="auto">
          <a:xfrm>
            <a:off x="709930" y="4925407"/>
            <a:ext cx="5679440" cy="4029879"/>
          </a:xfrm>
          <a:prstGeom prst="rect">
            <a:avLst/>
          </a:prstGeom>
          <a:noFill/>
          <a:ln w="9525">
            <a:noFill/>
            <a:miter lim="800000"/>
          </a:ln>
        </p:spPr>
        <p:txBody>
          <a:bodyPr vert="horz" wrap="square" lIns="99048" tIns="49524" rIns="99048" bIns="49524" numCol="1" anchor="t" anchorCtr="0" compatLnSpc="1"/>
          <a:lstStyle/>
          <a:p>
            <a:pPr marL="0" marR="0" lvl="0" indent="0" algn="l" defTabSz="990600" rtl="0" eaLnBrk="0" fontAlgn="base" latinLnBrk="0" hangingPunct="0">
              <a:lnSpc>
                <a:spcPct val="100000"/>
              </a:lnSpc>
              <a:spcBef>
                <a:spcPct val="0"/>
              </a:spcBef>
              <a:spcAft>
                <a:spcPct val="0"/>
              </a:spcAft>
              <a:buClrTx/>
              <a:buSzTx/>
              <a:buFontTx/>
              <a:buNone/>
              <a:defRPr/>
            </a:pPr>
            <a:r>
              <a:rPr kumimoji="0" lang="zh-CN" altLang="en-US" sz="1300" b="0" i="0" u="none" strike="noStrike" kern="1200" cap="none" spc="0" normalizeH="0" baseline="0" noProof="0" dirty="0" smtClean="0">
                <a:ln>
                  <a:noFill/>
                </a:ln>
                <a:solidFill>
                  <a:schemeClr val="tx1"/>
                </a:solidFill>
                <a:effectLst/>
                <a:uLnTx/>
                <a:uFillTx/>
                <a:latin typeface="+mn-lt"/>
                <a:ea typeface="+mn-ea"/>
                <a:cs typeface="+mn-cs"/>
              </a:rPr>
              <a:t>单击此处编辑母版文本样式</a:t>
            </a:r>
          </a:p>
          <a:p>
            <a:pPr marL="495300" marR="0" lvl="1" indent="0" algn="l" defTabSz="990600" rtl="0" eaLnBrk="0" fontAlgn="base" latinLnBrk="0" hangingPunct="0">
              <a:lnSpc>
                <a:spcPct val="100000"/>
              </a:lnSpc>
              <a:spcBef>
                <a:spcPct val="0"/>
              </a:spcBef>
              <a:spcAft>
                <a:spcPct val="0"/>
              </a:spcAft>
              <a:buClrTx/>
              <a:buSzTx/>
              <a:buFontTx/>
              <a:buNone/>
              <a:defRPr/>
            </a:pPr>
            <a:r>
              <a:rPr kumimoji="0" lang="zh-CN" altLang="en-US" sz="1300" b="0" i="0" u="none" strike="noStrike" kern="1200" cap="none" spc="0" normalizeH="0" baseline="0" noProof="0" dirty="0" smtClean="0">
                <a:ln>
                  <a:noFill/>
                </a:ln>
                <a:solidFill>
                  <a:schemeClr val="tx1"/>
                </a:solidFill>
                <a:effectLst/>
                <a:uLnTx/>
                <a:uFillTx/>
                <a:latin typeface="+mn-lt"/>
                <a:ea typeface="+mn-ea"/>
                <a:cs typeface="+mn-cs"/>
              </a:rPr>
              <a:t>第二级</a:t>
            </a:r>
          </a:p>
          <a:p>
            <a:pPr marL="990600" marR="0" lvl="2" indent="0" algn="l" defTabSz="990600" rtl="0" eaLnBrk="0" fontAlgn="base" latinLnBrk="0" hangingPunct="0">
              <a:lnSpc>
                <a:spcPct val="100000"/>
              </a:lnSpc>
              <a:spcBef>
                <a:spcPct val="0"/>
              </a:spcBef>
              <a:spcAft>
                <a:spcPct val="0"/>
              </a:spcAft>
              <a:buClrTx/>
              <a:buSzTx/>
              <a:buFontTx/>
              <a:buNone/>
              <a:defRPr/>
            </a:pPr>
            <a:r>
              <a:rPr kumimoji="0" lang="zh-CN" altLang="en-US" sz="1300" b="0" i="0" u="none" strike="noStrike" kern="1200" cap="none" spc="0" normalizeH="0" baseline="0" noProof="0" dirty="0" smtClean="0">
                <a:ln>
                  <a:noFill/>
                </a:ln>
                <a:solidFill>
                  <a:schemeClr val="tx1"/>
                </a:solidFill>
                <a:effectLst/>
                <a:uLnTx/>
                <a:uFillTx/>
                <a:latin typeface="+mn-lt"/>
                <a:ea typeface="+mn-ea"/>
                <a:cs typeface="+mn-cs"/>
              </a:rPr>
              <a:t>第三级</a:t>
            </a:r>
          </a:p>
          <a:p>
            <a:pPr marL="1485900" marR="0" lvl="3" indent="0" algn="l" defTabSz="990600" rtl="0" eaLnBrk="0" fontAlgn="base" latinLnBrk="0" hangingPunct="0">
              <a:lnSpc>
                <a:spcPct val="100000"/>
              </a:lnSpc>
              <a:spcBef>
                <a:spcPct val="0"/>
              </a:spcBef>
              <a:spcAft>
                <a:spcPct val="0"/>
              </a:spcAft>
              <a:buClrTx/>
              <a:buSzTx/>
              <a:buFontTx/>
              <a:buNone/>
              <a:defRPr/>
            </a:pPr>
            <a:r>
              <a:rPr kumimoji="0" lang="zh-CN" altLang="en-US" sz="1300" b="0" i="0" u="none" strike="noStrike" kern="1200" cap="none" spc="0" normalizeH="0" baseline="0" noProof="0" dirty="0" smtClean="0">
                <a:ln>
                  <a:noFill/>
                </a:ln>
                <a:solidFill>
                  <a:schemeClr val="tx1"/>
                </a:solidFill>
                <a:effectLst/>
                <a:uLnTx/>
                <a:uFillTx/>
                <a:latin typeface="+mn-lt"/>
                <a:ea typeface="+mn-ea"/>
                <a:cs typeface="+mn-cs"/>
              </a:rPr>
              <a:t>第四级</a:t>
            </a:r>
          </a:p>
          <a:p>
            <a:pPr marL="1981200" marR="0" lvl="4" indent="0" algn="l" defTabSz="990600" rtl="0" eaLnBrk="0" fontAlgn="base" latinLnBrk="0" hangingPunct="0">
              <a:lnSpc>
                <a:spcPct val="100000"/>
              </a:lnSpc>
              <a:spcBef>
                <a:spcPct val="0"/>
              </a:spcBef>
              <a:spcAft>
                <a:spcPct val="0"/>
              </a:spcAft>
              <a:buClrTx/>
              <a:buSzTx/>
              <a:buFontTx/>
              <a:buNone/>
              <a:defRPr/>
            </a:pPr>
            <a:r>
              <a:rPr kumimoji="0" lang="zh-CN" altLang="en-US" sz="1300" b="0" i="0" u="none" strike="noStrike" kern="1200" cap="none" spc="0" normalizeH="0" baseline="0" noProof="0" dirty="0" smtClean="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9721106"/>
            <a:ext cx="3076363" cy="513508"/>
          </a:xfrm>
          <a:prstGeom prst="rect">
            <a:avLst/>
          </a:prstGeom>
        </p:spPr>
        <p:txBody>
          <a:bodyPr vert="horz" lIns="99048" tIns="49524" rIns="99048" bIns="49524" rtlCol="0" anchor="b"/>
          <a:lstStyle>
            <a:lvl1pPr algn="l">
              <a:defRPr sz="1300" noProof="1"/>
            </a:lvl1pPr>
          </a:lstStyle>
          <a:p>
            <a:pPr defTabSz="990600">
              <a:defRPr/>
            </a:pPr>
            <a:endParaRPr lang="zh-CN" altLang="en-US" dirty="0"/>
          </a:p>
        </p:txBody>
      </p:sp>
      <p:sp>
        <p:nvSpPr>
          <p:cNvPr id="7" name="灯片编号占位符 6"/>
          <p:cNvSpPr>
            <a:spLocks noGrp="1"/>
          </p:cNvSpPr>
          <p:nvPr>
            <p:ph type="sldNum" sz="quarter" idx="5"/>
          </p:nvPr>
        </p:nvSpPr>
        <p:spPr>
          <a:xfrm>
            <a:off x="4021294" y="9721106"/>
            <a:ext cx="3076363" cy="513508"/>
          </a:xfrm>
          <a:prstGeom prst="rect">
            <a:avLst/>
          </a:prstGeom>
        </p:spPr>
        <p:txBody>
          <a:bodyPr vert="horz" wrap="square" lIns="99048" tIns="49524" rIns="99048" bIns="49524" numCol="1" anchor="b" anchorCtr="0" compatLnSpc="1"/>
          <a:lstStyle/>
          <a:p>
            <a:pPr lvl="0" algn="r" eaLnBrk="1" hangingPunct="1">
              <a:buNone/>
            </a:pPr>
            <a:fld id="{9A0DB2DC-4C9A-4742-B13C-FB6460FD3503}" type="slidenum">
              <a:rPr lang="zh-CN" altLang="en-US" sz="1300" dirty="0"/>
              <a:pPr lvl="0" algn="r" eaLnBrk="1" hangingPunct="1">
                <a:buNone/>
              </a:pPr>
              <a:t>‹#›</a:t>
            </a:fld>
            <a:endParaRPr lang="zh-CN" altLang="en-US" sz="13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a:miter lim="800000"/>
          </a:ln>
        </p:spPr>
      </p:sp>
      <p:sp>
        <p:nvSpPr>
          <p:cNvPr id="58371" name="Notes Placeholder 2"/>
          <p:cNvSpPr>
            <a:spLocks noGrp="1"/>
          </p:cNvSpPr>
          <p:nvPr>
            <p:ph type="body"/>
          </p:nvPr>
        </p:nvSpPr>
        <p:spPr/>
        <p:txBody>
          <a:bodyPr wrap="square" lIns="99048" tIns="49524" rIns="99048" bIns="49524" anchor="t" anchorCtr="0"/>
          <a:lstStyle/>
          <a:p>
            <a:pPr lvl="0" eaLnBrk="1" hangingPunct="1"/>
            <a:r>
              <a:rPr lang="zh-CN" altLang="en-US" dirty="0" smtClean="0"/>
              <a:t>大家好，非常感谢会务组的邀请，在这里汇报一下</a:t>
            </a:r>
            <a:r>
              <a:rPr lang="zh-CN" altLang="en-US" dirty="0"/>
              <a:t>我们最近的工作。</a:t>
            </a:r>
            <a:endParaRPr lang="en-US" altLang="zh-CN" dirty="0"/>
          </a:p>
          <a:p>
            <a:pPr lvl="0" eaLnBrk="1" hangingPunct="1"/>
            <a:r>
              <a:rPr lang="zh-CN" altLang="en-US" dirty="0"/>
              <a:t>我报告的题目是：用</a:t>
            </a:r>
            <a:r>
              <a:rPr lang="en-US" altLang="zh-CN" dirty="0"/>
              <a:t>SU(3)</a:t>
            </a:r>
            <a:r>
              <a:rPr lang="zh-CN" altLang="en-US" dirty="0"/>
              <a:t>味</a:t>
            </a:r>
            <a:r>
              <a:rPr lang="zh-CN" altLang="en-US" dirty="0" smtClean="0"/>
              <a:t>对称方法分析</a:t>
            </a:r>
            <a:r>
              <a:rPr lang="en-US" altLang="zh-CN" dirty="0" smtClean="0"/>
              <a:t>D</a:t>
            </a:r>
            <a:r>
              <a:rPr lang="zh-CN" altLang="en-US" dirty="0" smtClean="0"/>
              <a:t>介子的半轻衰变。内容主要基于这三个工作。</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p:sp>
      <p:sp>
        <p:nvSpPr>
          <p:cNvPr id="68611" name="备注占位符 2"/>
          <p:cNvSpPr>
            <a:spLocks noGrp="1"/>
          </p:cNvSpPr>
          <p:nvPr>
            <p:ph type="body" idx="1"/>
          </p:nvPr>
        </p:nvSpPr>
        <p:spPr/>
        <p:txBody>
          <a:bodyPr wrap="square" lIns="99048" tIns="49524" rIns="99048" bIns="49524" anchor="t" anchorCtr="0"/>
          <a:lstStyle/>
          <a:p>
            <a:pPr lvl="0"/>
            <a:r>
              <a:rPr lang="zh-CN" altLang="en-US" dirty="0"/>
              <a:t>在</a:t>
            </a:r>
            <a:r>
              <a:rPr lang="zh-CN" altLang="en-US" dirty="0" smtClean="0"/>
              <a:t>介绍</a:t>
            </a:r>
            <a:r>
              <a:rPr lang="en-US" altLang="zh-CN" dirty="0" smtClean="0"/>
              <a:t>SU(3)</a:t>
            </a:r>
            <a:r>
              <a:rPr lang="zh-CN" altLang="en-US" dirty="0" smtClean="0"/>
              <a:t>对称性求强子螺旋度振幅之前，先</a:t>
            </a:r>
            <a:r>
              <a:rPr lang="zh-CN" altLang="en-US" dirty="0"/>
              <a:t>补充说明一下</a:t>
            </a:r>
            <a:r>
              <a:rPr lang="zh-CN" altLang="en-US" dirty="0" smtClean="0"/>
              <a:t>我们的介子表示</a:t>
            </a:r>
            <a:r>
              <a:rPr lang="zh-CN" altLang="en-US" dirty="0"/>
              <a:t>符号。</a:t>
            </a:r>
            <a:endParaRPr lang="en-US" altLang="zh-CN" dirty="0"/>
          </a:p>
          <a:p>
            <a:pPr lvl="0"/>
            <a:endParaRPr lang="en-US" altLang="zh-CN" dirty="0"/>
          </a:p>
          <a:p>
            <a:pPr lvl="0"/>
            <a:r>
              <a:rPr lang="en-US" altLang="zh-CN" dirty="0" smtClean="0"/>
              <a:t>C</a:t>
            </a:r>
            <a:r>
              <a:rPr lang="zh-CN" altLang="en-US" dirty="0" smtClean="0"/>
              <a:t>夸克和三个</a:t>
            </a:r>
            <a:r>
              <a:rPr lang="en-US" altLang="zh-CN" dirty="0" err="1" smtClean="0"/>
              <a:t>uds</a:t>
            </a:r>
            <a:r>
              <a:rPr lang="zh-CN" altLang="en-US" dirty="0" smtClean="0"/>
              <a:t>轻夸克组成了璨介子反三重态，</a:t>
            </a:r>
            <a:r>
              <a:rPr lang="en-US" altLang="zh-CN" dirty="0" smtClean="0"/>
              <a:t>P</a:t>
            </a:r>
            <a:r>
              <a:rPr lang="zh-CN" altLang="en-US" dirty="0" smtClean="0"/>
              <a:t>表示由</a:t>
            </a:r>
            <a:r>
              <a:rPr lang="en-US" altLang="zh-CN" dirty="0"/>
              <a:t>uds</a:t>
            </a:r>
            <a:r>
              <a:rPr lang="zh-CN" altLang="en-US" dirty="0"/>
              <a:t>三个轻夸克组成</a:t>
            </a:r>
            <a:r>
              <a:rPr lang="zh-CN" altLang="en-US" dirty="0" smtClean="0"/>
              <a:t>的自旋</a:t>
            </a:r>
            <a:r>
              <a:rPr lang="zh-CN" altLang="en-US" dirty="0"/>
              <a:t>为</a:t>
            </a:r>
            <a:r>
              <a:rPr lang="en-US" altLang="zh-CN" dirty="0"/>
              <a:t>0</a:t>
            </a:r>
            <a:r>
              <a:rPr lang="zh-CN" altLang="en-US" dirty="0"/>
              <a:t>的赝标介子八重</a:t>
            </a:r>
            <a:r>
              <a:rPr lang="zh-CN" altLang="en-US" dirty="0" smtClean="0"/>
              <a:t>态和单态；</a:t>
            </a:r>
            <a:r>
              <a:rPr lang="en-US" altLang="zh-CN" dirty="0" smtClean="0"/>
              <a:t>V</a:t>
            </a:r>
            <a:r>
              <a:rPr lang="zh-CN" altLang="en-US" dirty="0" smtClean="0"/>
              <a:t>表示自旋</a:t>
            </a:r>
            <a:r>
              <a:rPr lang="zh-CN" altLang="en-US" dirty="0"/>
              <a:t>为</a:t>
            </a:r>
            <a:r>
              <a:rPr lang="en-US" altLang="zh-CN" dirty="0"/>
              <a:t>1</a:t>
            </a:r>
            <a:r>
              <a:rPr lang="zh-CN" altLang="en-US" dirty="0"/>
              <a:t>的矢量介子八重态；因为介子是由一个夸克和一个反夸克组成的，我们用大写</a:t>
            </a:r>
            <a:r>
              <a:rPr lang="en-US" altLang="zh-CN" dirty="0"/>
              <a:t>M</a:t>
            </a:r>
            <a:r>
              <a:rPr lang="zh-CN" altLang="en-US" dirty="0"/>
              <a:t>加一个上标和一个下标统一表示介子的八重态</a:t>
            </a:r>
            <a:r>
              <a:rPr lang="zh-CN" altLang="en-US" dirty="0" smtClean="0"/>
              <a:t>。</a:t>
            </a:r>
            <a:endParaRPr lang="en-US" altLang="zh-CN" dirty="0" smtClean="0"/>
          </a:p>
          <a:p>
            <a:pPr lvl="0"/>
            <a:endParaRPr lang="en-US" altLang="zh-CN" dirty="0" smtClean="0"/>
          </a:p>
          <a:p>
            <a:pPr defTabSz="990600">
              <a:defRPr/>
            </a:pPr>
            <a:r>
              <a:rPr lang="zh-CN" altLang="en-US" dirty="0" smtClean="0"/>
              <a:t>不像赝标介子</a:t>
            </a:r>
            <a:r>
              <a:rPr lang="en-US" altLang="zh-CN" dirty="0" smtClean="0"/>
              <a:t>8</a:t>
            </a:r>
            <a:r>
              <a:rPr lang="zh-CN" altLang="en-US" dirty="0" smtClean="0"/>
              <a:t>重态和矢量介子</a:t>
            </a:r>
            <a:r>
              <a:rPr lang="en-US" altLang="zh-CN" dirty="0" smtClean="0"/>
              <a:t>8</a:t>
            </a:r>
            <a:r>
              <a:rPr lang="zh-CN" altLang="en-US" dirty="0" smtClean="0"/>
              <a:t>重态，标量介子的结构还没有被充分认识，人们做过各种假设，假设他们是</a:t>
            </a:r>
            <a:r>
              <a:rPr lang="en-US" altLang="zh-CN" dirty="0" smtClean="0"/>
              <a:t>2</a:t>
            </a:r>
            <a:r>
              <a:rPr lang="zh-CN" altLang="en-US" dirty="0" smtClean="0"/>
              <a:t>夸克态、四夸克态、介子介子束缚态、分子态、胶球态或混合态等等。我们这个工作中只考虑</a:t>
            </a:r>
            <a:r>
              <a:rPr lang="en-US" altLang="zh-CN" dirty="0" smtClean="0"/>
              <a:t>2</a:t>
            </a:r>
            <a:r>
              <a:rPr lang="zh-CN" altLang="en-US" dirty="0" smtClean="0"/>
              <a:t>夸克态和四夸克态另种情况。</a:t>
            </a:r>
            <a:endParaRPr lang="en-US" altLang="zh-CN" dirty="0"/>
          </a:p>
        </p:txBody>
      </p:sp>
      <p:sp>
        <p:nvSpPr>
          <p:cNvPr id="68612"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zh-CN" altLang="en-US" sz="13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3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 xmlns:p14="http://schemas.microsoft.com/office/powerpoint/2010/main" val="150744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对于轻轴矢量介子，有两种量子数， </a:t>
            </a:r>
            <a:r>
              <a:rPr lang="en-US" altLang="zh-CN" dirty="0" smtClean="0"/>
              <a:t>1++</a:t>
            </a:r>
            <a:r>
              <a:rPr lang="zh-CN" altLang="en-US" dirty="0" smtClean="0"/>
              <a:t>和</a:t>
            </a:r>
            <a:r>
              <a:rPr lang="en-US" altLang="zh-CN" dirty="0" smtClean="0"/>
              <a:t>1+-</a:t>
            </a:r>
            <a:r>
              <a:rPr lang="zh-CN" altLang="en-US" dirty="0" smtClean="0"/>
              <a:t>；他们分别被定义为轴矢量介子</a:t>
            </a:r>
            <a:r>
              <a:rPr lang="en-US" altLang="zh-CN" dirty="0" smtClean="0"/>
              <a:t>A</a:t>
            </a:r>
            <a:r>
              <a:rPr lang="zh-CN" altLang="en-US" dirty="0" smtClean="0"/>
              <a:t>和轴矢量介子</a:t>
            </a:r>
            <a:r>
              <a:rPr lang="en-US" altLang="zh-CN" dirty="0" smtClean="0"/>
              <a:t>B</a:t>
            </a:r>
            <a:r>
              <a:rPr lang="zh-CN" altLang="en-US" dirty="0" smtClean="0"/>
              <a:t>，</a:t>
            </a:r>
            <a:r>
              <a:rPr lang="en-US" altLang="zh-CN" dirty="0" smtClean="0"/>
              <a:t>K11270</a:t>
            </a:r>
            <a:r>
              <a:rPr lang="zh-CN" altLang="en-US" dirty="0" smtClean="0"/>
              <a:t>和</a:t>
            </a:r>
            <a:r>
              <a:rPr lang="en-US" altLang="zh-CN" dirty="0" smtClean="0"/>
              <a:t>K11400</a:t>
            </a:r>
            <a:r>
              <a:rPr lang="zh-CN" altLang="en-US" dirty="0" smtClean="0"/>
              <a:t>，是这两种的混合，</a:t>
            </a:r>
            <a:r>
              <a:rPr lang="en-US" altLang="zh-CN" dirty="0" smtClean="0"/>
              <a:t>thetaK1</a:t>
            </a:r>
            <a:r>
              <a:rPr lang="zh-CN" altLang="en-US" dirty="0" smtClean="0"/>
              <a:t>是他们的混合角。 这里</a:t>
            </a:r>
            <a:r>
              <a:rPr lang="en-US" altLang="zh-CN" dirty="0" smtClean="0"/>
              <a:t>h1 </a:t>
            </a:r>
            <a:r>
              <a:rPr lang="zh-CN" altLang="en-US" dirty="0" smtClean="0"/>
              <a:t>和</a:t>
            </a:r>
            <a:r>
              <a:rPr lang="en-US" altLang="zh-CN" dirty="0" smtClean="0"/>
              <a:t>f1</a:t>
            </a:r>
            <a:r>
              <a:rPr lang="zh-CN" altLang="en-US" dirty="0" smtClean="0"/>
              <a:t>的质量本正态可以从味本正态得到，也包含了混合角</a:t>
            </a:r>
            <a:r>
              <a:rPr lang="en-US" altLang="zh-CN" dirty="0" smtClean="0"/>
              <a:t>theta1P1</a:t>
            </a:r>
            <a:r>
              <a:rPr lang="zh-CN" altLang="en-US" dirty="0" smtClean="0"/>
              <a:t>和</a:t>
            </a:r>
            <a:r>
              <a:rPr lang="en-US" altLang="zh-CN" dirty="0" smtClean="0"/>
              <a:t>theta3P1</a:t>
            </a:r>
            <a:r>
              <a:rPr lang="zh-CN" altLang="en-US" dirty="0" smtClean="0"/>
              <a:t>。</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轻张量介子就简单很多，只有一种量子数</a:t>
            </a:r>
            <a:r>
              <a:rPr lang="en-US" altLang="zh-CN" dirty="0" smtClean="0"/>
              <a:t>2++</a:t>
            </a:r>
            <a:r>
              <a:rPr lang="zh-CN" altLang="en-US" dirty="0" smtClean="0"/>
              <a:t>，涉及到一个混合角</a:t>
            </a:r>
            <a:r>
              <a:rPr lang="en-US" altLang="zh-CN" dirty="0" smtClean="0"/>
              <a:t>thetaf2.</a:t>
            </a:r>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a:ln/>
        </p:spPr>
      </p:sp>
      <p:sp>
        <p:nvSpPr>
          <p:cNvPr id="70659" name="备注占位符 2"/>
          <p:cNvSpPr>
            <a:spLocks noGrp="1"/>
          </p:cNvSpPr>
          <p:nvPr>
            <p:ph type="body" idx="1"/>
          </p:nvPr>
        </p:nvSpPr>
        <p:spPr>
          <a:ln/>
        </p:spPr>
        <p:txBody>
          <a:bodyPr wrap="square" lIns="99048" tIns="49524" rIns="99048" bIns="49524" anchor="t" anchorCtr="0"/>
          <a:lstStyle/>
          <a:p>
            <a:pPr lvl="0"/>
            <a:r>
              <a:rPr lang="zh-CN" altLang="en-US" dirty="0" smtClean="0"/>
              <a:t>这是</a:t>
            </a:r>
            <a:r>
              <a:rPr lang="en-US" altLang="zh-CN" dirty="0" smtClean="0"/>
              <a:t>D-&gt;</a:t>
            </a:r>
            <a:r>
              <a:rPr lang="en-US" altLang="zh-CN" dirty="0" err="1" smtClean="0"/>
              <a:t>Plv</a:t>
            </a:r>
            <a:r>
              <a:rPr lang="zh-CN" altLang="en-US" dirty="0" smtClean="0"/>
              <a:t>衰变的不可约振幅，在考虑</a:t>
            </a:r>
            <a:r>
              <a:rPr lang="en-US" altLang="zh-CN" dirty="0" smtClean="0"/>
              <a:t>SU</a:t>
            </a:r>
            <a:r>
              <a:rPr lang="zh-CN" altLang="en-US" dirty="0" smtClean="0"/>
              <a:t>（</a:t>
            </a:r>
            <a:r>
              <a:rPr lang="en-US" altLang="zh-CN" dirty="0" smtClean="0"/>
              <a:t>3</a:t>
            </a:r>
            <a:r>
              <a:rPr lang="zh-CN" altLang="en-US" dirty="0" smtClean="0"/>
              <a:t>）味破缺贡献后，这些衰变可由</a:t>
            </a:r>
            <a:r>
              <a:rPr lang="en-US" altLang="zh-CN" dirty="0" smtClean="0"/>
              <a:t>A1</a:t>
            </a:r>
            <a:r>
              <a:rPr lang="zh-CN" altLang="en-US" dirty="0" smtClean="0"/>
              <a:t>，</a:t>
            </a:r>
            <a:r>
              <a:rPr lang="en-US" altLang="zh-CN" dirty="0" smtClean="0"/>
              <a:t>A2</a:t>
            </a:r>
            <a:r>
              <a:rPr lang="zh-CN" altLang="en-US" dirty="0" smtClean="0"/>
              <a:t>，</a:t>
            </a:r>
            <a:r>
              <a:rPr lang="en-US" altLang="zh-CN" dirty="0" smtClean="0"/>
              <a:t>A3</a:t>
            </a:r>
            <a:r>
              <a:rPr lang="zh-CN" altLang="en-US" dirty="0" smtClean="0"/>
              <a:t>，</a:t>
            </a:r>
            <a:r>
              <a:rPr lang="en-US" altLang="zh-CN" dirty="0" smtClean="0"/>
              <a:t>A4</a:t>
            </a:r>
            <a:r>
              <a:rPr lang="zh-CN" altLang="en-US" dirty="0" smtClean="0"/>
              <a:t>四个参数关联；如果忽略</a:t>
            </a:r>
            <a:r>
              <a:rPr lang="en-US" altLang="zh-CN" dirty="0" smtClean="0"/>
              <a:t>SU</a:t>
            </a:r>
            <a:r>
              <a:rPr lang="zh-CN" altLang="en-US" dirty="0" smtClean="0"/>
              <a:t>（</a:t>
            </a:r>
            <a:r>
              <a:rPr lang="en-US" altLang="zh-CN" dirty="0" smtClean="0"/>
              <a:t>3</a:t>
            </a:r>
            <a:r>
              <a:rPr lang="zh-CN" altLang="en-US" dirty="0" smtClean="0"/>
              <a:t>）味破缺的贡献，这四个参数相等，也就是说所有过程的振幅都可以用一个参数关联起来。</a:t>
            </a:r>
            <a:endParaRPr lang="en-US" altLang="zh-CN" dirty="0" smtClean="0"/>
          </a:p>
          <a:p>
            <a:pPr lvl="0"/>
            <a:r>
              <a:rPr lang="zh-CN" altLang="en-US" dirty="0" smtClean="0"/>
              <a:t>不仅这些衰变振幅满足表中的关系，对应跃迁形状因子也满足这样的关系。我们的数值结果中用跃迁形状因子满足上述关系。</a:t>
            </a:r>
            <a:endParaRPr lang="zh-CN" altLang="en-US" dirty="0"/>
          </a:p>
        </p:txBody>
      </p:sp>
      <p:sp>
        <p:nvSpPr>
          <p:cNvPr id="70660"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lvl="0" algn="r" eaLnBrk="1" hangingPunct="1"/>
            <a:fld id="{9A0DB2DC-4C9A-4742-B13C-FB6460FD3503}" type="slidenum">
              <a:rPr lang="zh-CN" altLang="en-US" sz="1300" dirty="0"/>
              <a:pPr lvl="0" algn="r" eaLnBrk="1" hangingPunct="1"/>
              <a:t>15</a:t>
            </a:fld>
            <a:endParaRPr lang="zh-CN" altLang="en-US" sz="13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a:ln/>
        </p:spPr>
      </p:sp>
      <p:sp>
        <p:nvSpPr>
          <p:cNvPr id="74755" name="备注占位符 2"/>
          <p:cNvSpPr>
            <a:spLocks noGrp="1"/>
          </p:cNvSpPr>
          <p:nvPr>
            <p:ph type="body" idx="1"/>
          </p:nvPr>
        </p:nvSpPr>
        <p:spPr>
          <a:ln/>
        </p:spPr>
        <p:txBody>
          <a:bodyPr wrap="square" lIns="99048" tIns="49524" rIns="99048" bIns="49524" anchor="t" anchorCtr="0"/>
          <a:lstStyle/>
          <a:p>
            <a:pPr lvl="0"/>
            <a:r>
              <a:rPr lang="zh-CN" altLang="en-US" dirty="0"/>
              <a:t>现在给出我们</a:t>
            </a:r>
            <a:r>
              <a:rPr lang="zh-CN" altLang="en-US" dirty="0" smtClean="0"/>
              <a:t>对</a:t>
            </a:r>
            <a:r>
              <a:rPr lang="en-US" altLang="zh-CN" dirty="0" smtClean="0"/>
              <a:t>D-&gt;</a:t>
            </a:r>
            <a:r>
              <a:rPr lang="en-US" altLang="zh-CN" dirty="0" err="1" smtClean="0"/>
              <a:t>Plv</a:t>
            </a:r>
            <a:r>
              <a:rPr lang="zh-CN" altLang="en-US" dirty="0" smtClean="0"/>
              <a:t>的分支比预测</a:t>
            </a:r>
            <a:r>
              <a:rPr lang="zh-CN" altLang="en-US" dirty="0"/>
              <a:t>；这个表中第二列是</a:t>
            </a:r>
            <a:r>
              <a:rPr lang="en-US" altLang="zh-CN" dirty="0"/>
              <a:t>PDG</a:t>
            </a:r>
            <a:r>
              <a:rPr lang="zh-CN" altLang="en-US" dirty="0"/>
              <a:t>的实验</a:t>
            </a:r>
            <a:r>
              <a:rPr lang="zh-CN" altLang="en-US" dirty="0" smtClean="0"/>
              <a:t>数据。对数值结果，我们考虑了形状因子的四种情况，</a:t>
            </a:r>
            <a:r>
              <a:rPr lang="en-US" altLang="zh-CN" dirty="0" smtClean="0"/>
              <a:t>C1-3</a:t>
            </a:r>
            <a:r>
              <a:rPr lang="zh-CN" altLang="en-US" dirty="0" smtClean="0"/>
              <a:t>是只考虑</a:t>
            </a:r>
            <a:r>
              <a:rPr lang="en-US" altLang="zh-CN" dirty="0" smtClean="0"/>
              <a:t>SU(3)</a:t>
            </a:r>
            <a:r>
              <a:rPr lang="zh-CN" altLang="en-US" dirty="0" smtClean="0"/>
              <a:t>味对称性的结果，</a:t>
            </a:r>
            <a:endParaRPr lang="en-US" altLang="zh-CN" dirty="0" smtClean="0"/>
          </a:p>
          <a:p>
            <a:pPr lvl="0"/>
            <a:r>
              <a:rPr lang="zh-CN" altLang="en-US" dirty="0" smtClean="0"/>
              <a:t>其中</a:t>
            </a:r>
            <a:r>
              <a:rPr lang="en-US" altLang="zh-CN" dirty="0" smtClean="0"/>
              <a:t>C1</a:t>
            </a:r>
            <a:r>
              <a:rPr lang="zh-CN" altLang="en-US" dirty="0" smtClean="0"/>
              <a:t>是把形状因子看成常数不考虑对动量转移</a:t>
            </a:r>
            <a:r>
              <a:rPr lang="en-US" altLang="zh-CN" dirty="0" smtClean="0"/>
              <a:t>q2</a:t>
            </a:r>
            <a:r>
              <a:rPr lang="zh-CN" altLang="en-US" dirty="0" smtClean="0"/>
              <a:t>的依赖性；</a:t>
            </a:r>
            <a:r>
              <a:rPr lang="en-US" altLang="zh-CN" dirty="0" smtClean="0"/>
              <a:t>C2</a:t>
            </a:r>
            <a:r>
              <a:rPr lang="zh-CN" altLang="en-US" dirty="0" smtClean="0"/>
              <a:t>和</a:t>
            </a:r>
            <a:r>
              <a:rPr lang="en-US" altLang="zh-CN" dirty="0" smtClean="0"/>
              <a:t>C3</a:t>
            </a:r>
            <a:r>
              <a:rPr lang="zh-CN" altLang="en-US" dirty="0" smtClean="0"/>
              <a:t>是考虑了</a:t>
            </a:r>
            <a:r>
              <a:rPr lang="en-US" altLang="zh-CN" dirty="0" smtClean="0"/>
              <a:t>q2</a:t>
            </a:r>
            <a:r>
              <a:rPr lang="zh-CN" altLang="en-US" dirty="0" smtClean="0"/>
              <a:t>的不同依赖性；</a:t>
            </a:r>
            <a:r>
              <a:rPr lang="en-US" altLang="zh-CN" dirty="0" smtClean="0"/>
              <a:t>C4</a:t>
            </a:r>
            <a:r>
              <a:rPr lang="zh-CN" altLang="en-US" dirty="0" smtClean="0"/>
              <a:t>是既考虑了</a:t>
            </a:r>
            <a:r>
              <a:rPr lang="en-US" altLang="zh-CN" dirty="0" smtClean="0"/>
              <a:t>SU3</a:t>
            </a:r>
            <a:r>
              <a:rPr lang="zh-CN" altLang="en-US" dirty="0" smtClean="0"/>
              <a:t>味破缺的贡献也考虑了形状因子的</a:t>
            </a:r>
            <a:r>
              <a:rPr lang="en-US" altLang="zh-CN" dirty="0" smtClean="0"/>
              <a:t>q2</a:t>
            </a:r>
            <a:r>
              <a:rPr lang="zh-CN" altLang="en-US" dirty="0" smtClean="0"/>
              <a:t>依赖性。</a:t>
            </a:r>
            <a:endParaRPr lang="en-US" altLang="zh-CN" dirty="0" smtClean="0"/>
          </a:p>
          <a:p>
            <a:pPr lvl="0"/>
            <a:endParaRPr lang="en-US" altLang="zh-CN" dirty="0" smtClean="0"/>
          </a:p>
          <a:p>
            <a:pPr lvl="0"/>
            <a:r>
              <a:rPr lang="zh-CN" altLang="en-US" dirty="0" smtClean="0"/>
              <a:t>与实验值比较，发现</a:t>
            </a:r>
            <a:r>
              <a:rPr lang="en-US" altLang="zh-CN" dirty="0" smtClean="0"/>
              <a:t>C1</a:t>
            </a:r>
            <a:r>
              <a:rPr lang="zh-CN" altLang="en-US" dirty="0" smtClean="0"/>
              <a:t>和</a:t>
            </a:r>
            <a:r>
              <a:rPr lang="en-US" altLang="zh-CN" dirty="0" smtClean="0"/>
              <a:t>C4</a:t>
            </a:r>
            <a:r>
              <a:rPr lang="zh-CN" altLang="en-US" dirty="0" smtClean="0"/>
              <a:t>两种情况</a:t>
            </a:r>
            <a:r>
              <a:rPr lang="en-US" altLang="zh-CN" dirty="0" smtClean="0"/>
              <a:t>SU</a:t>
            </a:r>
            <a:r>
              <a:rPr lang="zh-CN" altLang="en-US" dirty="0" smtClean="0"/>
              <a:t>（</a:t>
            </a:r>
            <a:r>
              <a:rPr lang="en-US" altLang="zh-CN" dirty="0" smtClean="0"/>
              <a:t>3</a:t>
            </a:r>
            <a:r>
              <a:rPr lang="zh-CN" altLang="en-US" dirty="0" smtClean="0"/>
              <a:t>）对称性方法的预言与实验完全一致。而</a:t>
            </a:r>
            <a:r>
              <a:rPr lang="en-US" altLang="zh-CN" dirty="0" smtClean="0"/>
              <a:t>C2</a:t>
            </a:r>
            <a:r>
              <a:rPr lang="zh-CN" altLang="en-US" dirty="0" smtClean="0"/>
              <a:t>和</a:t>
            </a:r>
            <a:r>
              <a:rPr lang="en-US" altLang="zh-CN" dirty="0" smtClean="0"/>
              <a:t>C3</a:t>
            </a:r>
            <a:r>
              <a:rPr lang="zh-CN" altLang="en-US" dirty="0" smtClean="0"/>
              <a:t>两种情况，有四个过程的</a:t>
            </a:r>
            <a:r>
              <a:rPr lang="en-US" altLang="zh-CN" dirty="0" smtClean="0"/>
              <a:t>su3</a:t>
            </a:r>
            <a:r>
              <a:rPr lang="zh-CN" altLang="en-US" dirty="0" smtClean="0"/>
              <a:t>预言略大于实验上限。</a:t>
            </a:r>
            <a:endParaRPr lang="en-US" altLang="zh-CN" dirty="0" smtClean="0"/>
          </a:p>
          <a:p>
            <a:pPr lvl="0"/>
            <a:endParaRPr lang="en-US" altLang="zh-CN" dirty="0" smtClean="0"/>
          </a:p>
          <a:p>
            <a:pPr lvl="0"/>
            <a:r>
              <a:rPr lang="zh-CN" altLang="en-US" dirty="0" smtClean="0"/>
              <a:t>如绿色阴阳显示，有五个衰变还没有被实验测量，我们列出了别人研究得到的结果，我们结果和以前研究的结果一致。</a:t>
            </a:r>
            <a:endParaRPr lang="en-US" altLang="zh-CN" dirty="0" smtClean="0"/>
          </a:p>
        </p:txBody>
      </p:sp>
      <p:sp>
        <p:nvSpPr>
          <p:cNvPr id="74756"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lvl="0" algn="r" eaLnBrk="1" hangingPunct="1"/>
            <a:fld id="{9A0DB2DC-4C9A-4742-B13C-FB6460FD3503}" type="slidenum">
              <a:rPr lang="zh-CN" altLang="en-US" sz="1300" dirty="0"/>
              <a:pPr lvl="0" algn="r" eaLnBrk="1" hangingPunct="1"/>
              <a:t>16</a:t>
            </a:fld>
            <a:endParaRPr lang="zh-CN" altLang="en-US"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a:r>
              <a:rPr lang="zh-CN" altLang="en-US" dirty="0" smtClean="0"/>
              <a:t>这是</a:t>
            </a:r>
            <a:r>
              <a:rPr lang="en-US" altLang="zh-CN" dirty="0" smtClean="0"/>
              <a:t>D-&gt;</a:t>
            </a:r>
            <a:r>
              <a:rPr lang="en-US" altLang="zh-CN" dirty="0" err="1" smtClean="0"/>
              <a:t>Vlv</a:t>
            </a:r>
            <a:r>
              <a:rPr lang="zh-CN" altLang="en-US" dirty="0" smtClean="0"/>
              <a:t>的分支比预测；这个表中第二列是</a:t>
            </a:r>
            <a:r>
              <a:rPr lang="en-US" altLang="zh-CN" dirty="0" smtClean="0"/>
              <a:t>PDG</a:t>
            </a:r>
            <a:r>
              <a:rPr lang="zh-CN" altLang="en-US" dirty="0" smtClean="0"/>
              <a:t>的实验数据数值结果，可以看到许多过程已经被实验测量，</a:t>
            </a:r>
            <a:r>
              <a:rPr lang="en-US" altLang="zh-CN" dirty="0" smtClean="0"/>
              <a:t>C1-C3</a:t>
            </a:r>
            <a:r>
              <a:rPr lang="zh-CN" altLang="en-US" dirty="0" smtClean="0"/>
              <a:t>是只考虑</a:t>
            </a:r>
            <a:r>
              <a:rPr lang="en-US" altLang="zh-CN" dirty="0" smtClean="0"/>
              <a:t>SU(3)</a:t>
            </a:r>
            <a:r>
              <a:rPr lang="zh-CN" altLang="en-US" dirty="0" smtClean="0"/>
              <a:t>味对称性的结果，可以看到除了</a:t>
            </a:r>
            <a:r>
              <a:rPr lang="en-US" altLang="zh-CN" dirty="0" smtClean="0"/>
              <a:t>D+-&gt;</a:t>
            </a:r>
            <a:r>
              <a:rPr lang="en-US" altLang="zh-CN" dirty="0" err="1" smtClean="0"/>
              <a:t>omegaev</a:t>
            </a:r>
            <a:r>
              <a:rPr lang="zh-CN" altLang="en-US" dirty="0" smtClean="0"/>
              <a:t>和</a:t>
            </a:r>
            <a:r>
              <a:rPr lang="en-US" altLang="zh-CN" dirty="0" smtClean="0"/>
              <a:t>D0-》</a:t>
            </a:r>
            <a:r>
              <a:rPr lang="en-US" altLang="zh-CN" dirty="0" err="1" smtClean="0"/>
              <a:t>rhomuv</a:t>
            </a:r>
            <a:r>
              <a:rPr lang="zh-CN" altLang="en-US" dirty="0" smtClean="0"/>
              <a:t>的分支比预测略大于实验上限。而其它预测与实验的</a:t>
            </a:r>
            <a:r>
              <a:rPr lang="en-US" altLang="zh-CN" dirty="0" smtClean="0"/>
              <a:t>2sigma</a:t>
            </a:r>
            <a:r>
              <a:rPr lang="zh-CN" altLang="en-US" dirty="0" smtClean="0"/>
              <a:t>范围一直。</a:t>
            </a:r>
            <a:endParaRPr lang="en-US" altLang="zh-CN" dirty="0" smtClean="0"/>
          </a:p>
          <a:p>
            <a:pPr lvl="0"/>
            <a:r>
              <a:rPr lang="zh-CN" altLang="en-US" dirty="0" smtClean="0"/>
              <a:t>如绿色阴阳显示的有五个衰变，有的是只有实验上限，有的还没有被实验测量，我们给出了预测。其中</a:t>
            </a:r>
            <a:r>
              <a:rPr lang="en-US" altLang="zh-CN" dirty="0" smtClean="0"/>
              <a:t>Ds-》K*</a:t>
            </a:r>
            <a:r>
              <a:rPr lang="en-US" altLang="zh-CN" dirty="0" err="1" smtClean="0"/>
              <a:t>muv</a:t>
            </a:r>
            <a:r>
              <a:rPr lang="zh-CN" altLang="en-US" dirty="0" smtClean="0"/>
              <a:t>过程的预测与别人结过一致。其他四个预测是首次得到的。</a:t>
            </a:r>
            <a:endParaRPr lang="en-US" altLang="zh-CN" dirty="0" smtClean="0"/>
          </a:p>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通过</a:t>
            </a:r>
            <a:r>
              <a:rPr lang="en-US" altLang="zh-CN" dirty="0" smtClean="0"/>
              <a:t>SU(3)</a:t>
            </a:r>
            <a:r>
              <a:rPr lang="zh-CN" altLang="en-US" dirty="0" smtClean="0"/>
              <a:t>强子振幅的方程，可以得到振幅的</a:t>
            </a:r>
            <a:r>
              <a:rPr lang="en-US" altLang="zh-CN" dirty="0" smtClean="0"/>
              <a:t>SU</a:t>
            </a:r>
            <a:r>
              <a:rPr lang="zh-CN" altLang="en-US" dirty="0" smtClean="0"/>
              <a:t>（</a:t>
            </a:r>
            <a:r>
              <a:rPr lang="en-US" altLang="zh-CN" dirty="0" smtClean="0"/>
              <a:t>3</a:t>
            </a:r>
            <a:r>
              <a:rPr lang="zh-CN" altLang="en-US" dirty="0" smtClean="0"/>
              <a:t>）关系。如果考虑对称破缺效应，这些过程有</a:t>
            </a:r>
            <a:r>
              <a:rPr lang="en-US" altLang="zh-CN" dirty="0" smtClean="0"/>
              <a:t>A1-4</a:t>
            </a:r>
            <a:r>
              <a:rPr lang="zh-CN" altLang="en-US" dirty="0" smtClean="0"/>
              <a:t>，</a:t>
            </a:r>
            <a:r>
              <a:rPr lang="en-US" altLang="zh-CN" dirty="0" smtClean="0"/>
              <a:t>B1-48</a:t>
            </a:r>
            <a:r>
              <a:rPr lang="zh-CN" altLang="en-US" dirty="0" smtClean="0"/>
              <a:t>各参数关联，其中</a:t>
            </a:r>
            <a:r>
              <a:rPr lang="en-US" altLang="zh-CN" dirty="0" smtClean="0"/>
              <a:t>A1-4</a:t>
            </a:r>
            <a:r>
              <a:rPr lang="zh-CN" altLang="en-US" dirty="0" smtClean="0"/>
              <a:t>对应于末态是轴矢量介子</a:t>
            </a:r>
            <a:r>
              <a:rPr lang="en-US" altLang="zh-CN" dirty="0" smtClean="0"/>
              <a:t>A</a:t>
            </a:r>
            <a:r>
              <a:rPr lang="zh-CN" altLang="en-US" dirty="0" smtClean="0"/>
              <a:t>的，参数</a:t>
            </a:r>
            <a:r>
              <a:rPr lang="en-US" altLang="zh-CN" dirty="0" smtClean="0"/>
              <a:t>B1-4</a:t>
            </a:r>
            <a:r>
              <a:rPr lang="zh-CN" altLang="en-US" dirty="0" smtClean="0"/>
              <a:t>对应于末态是轴矢量介子</a:t>
            </a:r>
            <a:r>
              <a:rPr lang="en-US" altLang="zh-CN" dirty="0" smtClean="0"/>
              <a:t>B</a:t>
            </a:r>
            <a:r>
              <a:rPr lang="zh-CN" altLang="en-US" dirty="0" smtClean="0"/>
              <a:t>的。因为这些过程只有</a:t>
            </a:r>
            <a:r>
              <a:rPr lang="en-US" altLang="zh-CN" dirty="0" smtClean="0"/>
              <a:t>3</a:t>
            </a:r>
            <a:r>
              <a:rPr lang="zh-CN" altLang="en-US" dirty="0" smtClean="0"/>
              <a:t>个被实验测量了，三个实验值不能限制这么多的非微绕参数。因此我们忽略了</a:t>
            </a:r>
            <a:r>
              <a:rPr lang="en-US" altLang="zh-CN" dirty="0" smtClean="0"/>
              <a:t>SU</a:t>
            </a:r>
            <a:r>
              <a:rPr lang="zh-CN" altLang="en-US" dirty="0" smtClean="0"/>
              <a:t>（</a:t>
            </a:r>
            <a:r>
              <a:rPr lang="en-US" altLang="zh-CN" dirty="0" smtClean="0"/>
              <a:t>3</a:t>
            </a:r>
            <a:r>
              <a:rPr lang="zh-CN" altLang="en-US" dirty="0" smtClean="0"/>
              <a:t>）味破缺的影响，这样</a:t>
            </a:r>
            <a:r>
              <a:rPr lang="en-US" altLang="zh-CN" dirty="0" smtClean="0"/>
              <a:t>A1-4</a:t>
            </a:r>
            <a:r>
              <a:rPr lang="zh-CN" altLang="en-US" dirty="0" smtClean="0"/>
              <a:t>都相等，</a:t>
            </a:r>
            <a:r>
              <a:rPr lang="en-US" altLang="zh-CN" dirty="0" smtClean="0"/>
              <a:t>B1-4</a:t>
            </a:r>
            <a:r>
              <a:rPr lang="zh-CN" altLang="en-US" dirty="0" smtClean="0"/>
              <a:t>都相等。就只剩两个参数</a:t>
            </a:r>
            <a:r>
              <a:rPr lang="en-US" altLang="zh-CN" dirty="0" smtClean="0"/>
              <a:t>C0A</a:t>
            </a:r>
            <a:r>
              <a:rPr lang="zh-CN" altLang="en-US" dirty="0" smtClean="0"/>
              <a:t>和</a:t>
            </a:r>
            <a:r>
              <a:rPr lang="en-US" altLang="zh-CN" dirty="0" smtClean="0"/>
              <a:t>C0B</a:t>
            </a:r>
            <a:r>
              <a:rPr lang="zh-CN" altLang="en-US" dirty="0" smtClean="0"/>
              <a:t>，还有三个混合角；共</a:t>
            </a:r>
            <a:r>
              <a:rPr lang="en-US" altLang="zh-CN" dirty="0" smtClean="0"/>
              <a:t>5</a:t>
            </a:r>
            <a:r>
              <a:rPr lang="zh-CN" altLang="en-US" dirty="0" smtClean="0"/>
              <a:t>各参数。</a:t>
            </a:r>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半轻三体衰变的两个实验测量和一个上限不足以限制</a:t>
            </a:r>
            <a:r>
              <a:rPr lang="en-US" altLang="zh-CN" dirty="0" smtClean="0"/>
              <a:t>5</a:t>
            </a:r>
            <a:r>
              <a:rPr lang="zh-CN" altLang="en-US" dirty="0" smtClean="0"/>
              <a:t>个参数，并且用到轴矢量介子非轻两体强衰变和这两个四体衰变的上限等。 得到了五个参数的允许范围。图中是三个混合角的限制结果，纵轴是衰变分支比，横轴是混合角，灰色是</a:t>
            </a:r>
            <a:r>
              <a:rPr lang="en-US" altLang="zh-CN" dirty="0" smtClean="0"/>
              <a:t>2</a:t>
            </a:r>
            <a:r>
              <a:rPr lang="zh-CN" altLang="en-US" dirty="0" smtClean="0"/>
              <a:t>输入参数实验值考虑</a:t>
            </a:r>
            <a:r>
              <a:rPr lang="en-US" altLang="zh-CN" dirty="0" smtClean="0"/>
              <a:t>2sigma</a:t>
            </a:r>
            <a:r>
              <a:rPr lang="zh-CN" altLang="en-US" dirty="0" smtClean="0"/>
              <a:t>误差的结果，红色是</a:t>
            </a:r>
            <a:r>
              <a:rPr lang="en-US" altLang="zh-CN" dirty="0" smtClean="0"/>
              <a:t>1sigma</a:t>
            </a:r>
            <a:r>
              <a:rPr lang="zh-CN" altLang="en-US" dirty="0" smtClean="0"/>
              <a:t>的结果。可以看出，对每个混合角都有两个允许范围，两个范围中分支比的变化趋势相似。我们选取右边的范围进行后面的数值分析。</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a:miter lim="800000"/>
          </a:ln>
        </p:spPr>
      </p:sp>
      <p:sp>
        <p:nvSpPr>
          <p:cNvPr id="59395" name="Notes Placeholder 2"/>
          <p:cNvSpPr>
            <a:spLocks noGrp="1"/>
          </p:cNvSpPr>
          <p:nvPr>
            <p:ph type="body"/>
          </p:nvPr>
        </p:nvSpPr>
        <p:spPr/>
        <p:txBody>
          <a:bodyPr wrap="square" lIns="99048" tIns="49524" rIns="99048" bIns="49524" anchor="t" anchorCtr="0"/>
          <a:lstStyle/>
          <a:p>
            <a:pPr lvl="0" eaLnBrk="1" hangingPunct="1"/>
            <a:r>
              <a:rPr lang="zh-CN" altLang="en-US" dirty="0"/>
              <a:t>报告</a:t>
            </a:r>
            <a:r>
              <a:rPr lang="zh-CN" altLang="en-US" dirty="0" smtClean="0"/>
              <a:t>包括四个</a:t>
            </a:r>
            <a:r>
              <a:rPr lang="zh-CN" altLang="en-US" dirty="0"/>
              <a:t>部分，研究动机、</a:t>
            </a:r>
            <a:r>
              <a:rPr lang="zh-CN" altLang="en-US" dirty="0" smtClean="0"/>
              <a:t>中间两部分</a:t>
            </a:r>
            <a:r>
              <a:rPr lang="zh-CN" altLang="en-US" dirty="0"/>
              <a:t>是我们的研究工作、最后是总结。首先介绍第一部分，研究动机。</a:t>
            </a:r>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a:miter lim="800000"/>
          </a:ln>
        </p:spPr>
      </p:sp>
      <p:sp>
        <p:nvSpPr>
          <p:cNvPr id="59395" name="Notes Placeholder 2"/>
          <p:cNvSpPr>
            <a:spLocks noGrp="1"/>
          </p:cNvSpPr>
          <p:nvPr>
            <p:ph type="body"/>
          </p:nvPr>
        </p:nvSpPr>
        <p:spPr/>
        <p:txBody>
          <a:bodyPr wrap="square" lIns="99048" tIns="49524" rIns="99048" bIns="49524" anchor="t" anchorCtr="0"/>
          <a:lstStyle/>
          <a:p>
            <a:pPr lvl="0" eaLnBrk="1" hangingPunct="1"/>
            <a:r>
              <a:rPr lang="zh-CN" altLang="en-US" dirty="0"/>
              <a:t>报告</a:t>
            </a:r>
            <a:r>
              <a:rPr lang="zh-CN" altLang="en-US" dirty="0" smtClean="0"/>
              <a:t>包括四个</a:t>
            </a:r>
            <a:r>
              <a:rPr lang="zh-CN" altLang="en-US" dirty="0"/>
              <a:t>部分，研究动机、</a:t>
            </a:r>
            <a:r>
              <a:rPr lang="zh-CN" altLang="en-US" dirty="0" smtClean="0"/>
              <a:t>中间两部分</a:t>
            </a:r>
            <a:r>
              <a:rPr lang="zh-CN" altLang="en-US" dirty="0"/>
              <a:t>是我们的研究工作、最后是总结。首先介绍第一部分，研究动机。</a:t>
            </a:r>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a:miter lim="800000"/>
          </a:ln>
        </p:spPr>
      </p:sp>
      <p:sp>
        <p:nvSpPr>
          <p:cNvPr id="59395" name="Notes Placeholder 2"/>
          <p:cNvSpPr>
            <a:spLocks noGrp="1"/>
          </p:cNvSpPr>
          <p:nvPr>
            <p:ph type="body"/>
          </p:nvPr>
        </p:nvSpPr>
        <p:spPr/>
        <p:txBody>
          <a:bodyPr wrap="square" lIns="99048" tIns="49524" rIns="99048" bIns="49524" anchor="t" anchorCtr="0"/>
          <a:lstStyle/>
          <a:p>
            <a:pPr lvl="0" eaLnBrk="1" hangingPunct="1"/>
            <a:r>
              <a:rPr lang="zh-CN" altLang="en-US" dirty="0"/>
              <a:t>报告</a:t>
            </a:r>
            <a:r>
              <a:rPr lang="zh-CN" altLang="en-US" dirty="0" smtClean="0"/>
              <a:t>包括四个</a:t>
            </a:r>
            <a:r>
              <a:rPr lang="zh-CN" altLang="en-US" dirty="0"/>
              <a:t>部分，研究动机、</a:t>
            </a:r>
            <a:r>
              <a:rPr lang="zh-CN" altLang="en-US" dirty="0" smtClean="0"/>
              <a:t>中间两部分</a:t>
            </a:r>
            <a:r>
              <a:rPr lang="zh-CN" altLang="en-US" dirty="0"/>
              <a:t>是我们的研究工作、最后是总结。首先介绍第一部分，研究动机。</a:t>
            </a:r>
            <a:endParaRPr lang="en-US" altLang="zh-C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也分为四个小部分，非共振态的四体半轻衰变、轻标量共振态的贡献、矢量介子共振态的贡献，然后总体做了一个分析。</a:t>
            </a:r>
            <a:endParaRPr lang="zh-CN" altLang="en-US" dirty="0"/>
          </a:p>
        </p:txBody>
      </p:sp>
    </p:spTree>
    <p:extLst>
      <p:ext uri="{BB962C8B-B14F-4D97-AF65-F5344CB8AC3E}">
        <p14:creationId xmlns="" xmlns:p14="http://schemas.microsoft.com/office/powerpoint/2010/main" val="192406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p:sp>
      <p:sp>
        <p:nvSpPr>
          <p:cNvPr id="109571" name="备注占位符 2"/>
          <p:cNvSpPr>
            <a:spLocks noGrp="1"/>
          </p:cNvSpPr>
          <p:nvPr>
            <p:ph type="body" idx="1"/>
          </p:nvPr>
        </p:nvSpPr>
        <p:spPr/>
        <p:txBody>
          <a:bodyPr wrap="square" lIns="99048" tIns="49524" rIns="99048" bIns="49524" anchor="t" anchorCtr="0"/>
          <a:lstStyle/>
          <a:p>
            <a:pPr lvl="0"/>
            <a:r>
              <a:rPr lang="zh-CN" altLang="en-US" dirty="0"/>
              <a:t>最后给一个总结，我们用</a:t>
            </a:r>
            <a:r>
              <a:rPr lang="en-US" altLang="zh-CN" dirty="0"/>
              <a:t>SU</a:t>
            </a:r>
            <a:r>
              <a:rPr lang="zh-CN" altLang="en-US" dirty="0"/>
              <a:t>（</a:t>
            </a:r>
            <a:r>
              <a:rPr lang="en-US" altLang="zh-CN" dirty="0"/>
              <a:t>3</a:t>
            </a:r>
            <a:r>
              <a:rPr lang="zh-CN" altLang="en-US" dirty="0"/>
              <a:t>）味对称性方法研究</a:t>
            </a:r>
            <a:r>
              <a:rPr lang="zh-CN" altLang="en-US" dirty="0" smtClean="0"/>
              <a:t>了</a:t>
            </a:r>
            <a:r>
              <a:rPr lang="en-US" altLang="zh-CN" dirty="0" smtClean="0"/>
              <a:t>D</a:t>
            </a:r>
            <a:r>
              <a:rPr lang="zh-CN" altLang="en-US" dirty="0" smtClean="0"/>
              <a:t>介子半轻三体衰变和四体衰变。</a:t>
            </a:r>
            <a:endParaRPr lang="en-US" altLang="zh-CN" dirty="0"/>
          </a:p>
          <a:p>
            <a:pPr lvl="0"/>
            <a:r>
              <a:rPr lang="en-US" altLang="zh-CN" dirty="0"/>
              <a:t>SU(3)</a:t>
            </a:r>
            <a:r>
              <a:rPr lang="zh-CN" altLang="en-US" dirty="0"/>
              <a:t>对称性方法不依赖于过程的动力学细节，又能把不同衰变过程联系起来。虽然只是近似方法，但也能提供很多有用信息。</a:t>
            </a:r>
            <a:endParaRPr lang="en-US" altLang="zh-CN" dirty="0"/>
          </a:p>
          <a:p>
            <a:pPr lvl="0"/>
            <a:r>
              <a:rPr lang="zh-CN" altLang="en-US" dirty="0"/>
              <a:t>研究发现</a:t>
            </a:r>
            <a:r>
              <a:rPr lang="zh-CN" altLang="en-US" dirty="0" smtClean="0"/>
              <a:t>，</a:t>
            </a:r>
            <a:r>
              <a:rPr lang="en-US" altLang="zh-CN" dirty="0" smtClean="0"/>
              <a:t>D-&gt;P/</a:t>
            </a:r>
            <a:r>
              <a:rPr lang="en-US" altLang="zh-CN" dirty="0" err="1" smtClean="0"/>
              <a:t>Vlv</a:t>
            </a:r>
            <a:r>
              <a:rPr lang="zh-CN" altLang="en-US" dirty="0" smtClean="0"/>
              <a:t>衰变和四体</a:t>
            </a:r>
            <a:r>
              <a:rPr lang="en-US" altLang="zh-CN" dirty="0" smtClean="0"/>
              <a:t>D</a:t>
            </a:r>
            <a:r>
              <a:rPr lang="zh-CN" altLang="en-US" dirty="0" smtClean="0"/>
              <a:t>半轻衰变的</a:t>
            </a:r>
            <a:r>
              <a:rPr lang="en-US" altLang="zh-CN" dirty="0" smtClean="0"/>
              <a:t>SU</a:t>
            </a:r>
            <a:r>
              <a:rPr lang="zh-CN" altLang="en-US" dirty="0" smtClean="0"/>
              <a:t>（</a:t>
            </a:r>
            <a:r>
              <a:rPr lang="en-US" altLang="zh-CN" dirty="0" smtClean="0"/>
              <a:t>3</a:t>
            </a:r>
            <a:r>
              <a:rPr lang="zh-CN" altLang="en-US" dirty="0" smtClean="0"/>
              <a:t>）味对称性预测与当前实验值符合很好。</a:t>
            </a:r>
            <a:endParaRPr lang="en-US" altLang="zh-CN" dirty="0"/>
          </a:p>
          <a:p>
            <a:pPr lvl="0"/>
            <a:endParaRPr lang="en-US" altLang="zh-CN" dirty="0"/>
          </a:p>
          <a:p>
            <a:pPr lvl="0"/>
            <a:r>
              <a:rPr lang="zh-CN" altLang="en-US" dirty="0"/>
              <a:t>我们</a:t>
            </a:r>
            <a:r>
              <a:rPr lang="zh-CN" altLang="en-US" dirty="0" smtClean="0"/>
              <a:t>利用并且</a:t>
            </a:r>
            <a:r>
              <a:rPr lang="zh-CN" altLang="en-US" dirty="0"/>
              <a:t>很多预言是首次给出的。</a:t>
            </a:r>
            <a:endParaRPr lang="en-US" altLang="zh-CN" dirty="0"/>
          </a:p>
          <a:p>
            <a:pPr lvl="0"/>
            <a:endParaRPr lang="en-US" altLang="zh-CN" dirty="0"/>
          </a:p>
          <a:p>
            <a:pPr lvl="0"/>
            <a:r>
              <a:rPr lang="zh-CN" altLang="en-US" dirty="0"/>
              <a:t>我们预测到一些衰变比如  可能最近可能被</a:t>
            </a:r>
            <a:r>
              <a:rPr lang="en-US" altLang="zh-CN" dirty="0"/>
              <a:t>LHCb</a:t>
            </a:r>
            <a:r>
              <a:rPr lang="zh-CN" altLang="en-US" dirty="0"/>
              <a:t>实验或</a:t>
            </a:r>
            <a:r>
              <a:rPr lang="en-US" altLang="zh-CN" dirty="0"/>
              <a:t>BESIII</a:t>
            </a:r>
            <a:r>
              <a:rPr lang="zh-CN" altLang="en-US" dirty="0"/>
              <a:t>实验测量到，进而检验我们的预测。</a:t>
            </a:r>
            <a:endParaRPr lang="en-US" altLang="zh-CN" dirty="0"/>
          </a:p>
        </p:txBody>
      </p:sp>
      <p:sp>
        <p:nvSpPr>
          <p:cNvPr id="109572"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lvl="0" algn="r" eaLnBrk="1" hangingPunct="1"/>
            <a:fld id="{9A0DB2DC-4C9A-4742-B13C-FB6460FD3503}" type="slidenum">
              <a:rPr lang="zh-CN" altLang="en-US" sz="1300" dirty="0"/>
              <a:pPr lvl="0" algn="r" eaLnBrk="1" hangingPunct="1"/>
              <a:t>44</a:t>
            </a:fld>
            <a:endParaRPr lang="zh-CN" altLang="en-US" sz="13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a:miter lim="800000"/>
          </a:ln>
        </p:spPr>
      </p:sp>
      <p:sp>
        <p:nvSpPr>
          <p:cNvPr id="110595" name="Notes Placeholder 2"/>
          <p:cNvSpPr>
            <a:spLocks noGrp="1"/>
          </p:cNvSpPr>
          <p:nvPr>
            <p:ph type="body"/>
          </p:nvPr>
        </p:nvSpPr>
        <p:spPr/>
        <p:txBody>
          <a:bodyPr wrap="square" lIns="99048" tIns="49524" rIns="99048" bIns="49524" anchor="t" anchorCtr="0"/>
          <a:lstStyle/>
          <a:p>
            <a:pPr lvl="0" eaLnBrk="1" hangingPunct="1"/>
            <a:r>
              <a:rPr lang="zh-CN" altLang="en-US" dirty="0" smtClean="0"/>
              <a:t>我的报告完了，谢谢大家！</a:t>
            </a: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p:txBody>
          <a:bodyPr wrap="square" lIns="99048" tIns="49524" rIns="99048" bIns="49524" anchor="t" anchorCtr="0"/>
          <a:lstStyle/>
          <a:p>
            <a:pPr lvl="0"/>
            <a:r>
              <a:rPr lang="zh-CN" altLang="en-US" dirty="0" smtClean="0"/>
              <a:t>对于</a:t>
            </a:r>
            <a:r>
              <a:rPr lang="en-US" altLang="zh-CN" dirty="0" smtClean="0"/>
              <a:t>c-&gt;s/</a:t>
            </a:r>
            <a:r>
              <a:rPr lang="en-US" altLang="zh-CN" dirty="0" err="1" smtClean="0"/>
              <a:t>dlv</a:t>
            </a:r>
            <a:r>
              <a:rPr lang="zh-CN" altLang="en-US" dirty="0" smtClean="0"/>
              <a:t>的半轻衰变，许多</a:t>
            </a:r>
            <a:r>
              <a:rPr lang="en-US" altLang="zh-CN" dirty="0" smtClean="0"/>
              <a:t>D-&gt;P/</a:t>
            </a:r>
            <a:r>
              <a:rPr lang="en-US" altLang="zh-CN" dirty="0" err="1" smtClean="0"/>
              <a:t>Vlv</a:t>
            </a:r>
            <a:r>
              <a:rPr lang="zh-CN" altLang="en-US" dirty="0" smtClean="0"/>
              <a:t>过程已经被很好测量；</a:t>
            </a:r>
            <a:r>
              <a:rPr lang="en-US" altLang="zh-CN" dirty="0" smtClean="0"/>
              <a:t>D-&gt;</a:t>
            </a:r>
            <a:r>
              <a:rPr lang="en-US" altLang="zh-CN" dirty="0" err="1" smtClean="0"/>
              <a:t>Slv</a:t>
            </a:r>
            <a:r>
              <a:rPr lang="zh-CN" altLang="en-US" dirty="0" smtClean="0"/>
              <a:t>过程只有一个分支比被测量；对</a:t>
            </a:r>
            <a:r>
              <a:rPr lang="en-US" altLang="zh-CN" dirty="0" smtClean="0"/>
              <a:t>D</a:t>
            </a:r>
            <a:r>
              <a:rPr lang="zh-CN" altLang="en-US" dirty="0" smtClean="0"/>
              <a:t>介子衰变道两个赝标介子和轻子轻子中微子的过程，有一些非共振态分支比、</a:t>
            </a:r>
            <a:r>
              <a:rPr lang="en-US" altLang="zh-CN" dirty="0" smtClean="0"/>
              <a:t>V</a:t>
            </a:r>
            <a:r>
              <a:rPr lang="zh-CN" altLang="en-US" dirty="0" smtClean="0"/>
              <a:t>介子共振态分支比和标量介子共振态的分支比被实验测量，并且</a:t>
            </a:r>
            <a:r>
              <a:rPr lang="en-US" altLang="zh-CN" dirty="0" smtClean="0"/>
              <a:t>LHC</a:t>
            </a:r>
            <a:r>
              <a:rPr lang="zh-CN" altLang="en-US" dirty="0" smtClean="0"/>
              <a:t>、</a:t>
            </a:r>
            <a:r>
              <a:rPr lang="en-US" altLang="zh-CN" dirty="0" smtClean="0"/>
              <a:t>BESIII</a:t>
            </a:r>
            <a:r>
              <a:rPr lang="zh-CN" altLang="en-US" dirty="0" smtClean="0"/>
              <a:t>、</a:t>
            </a:r>
            <a:r>
              <a:rPr lang="en-US" altLang="zh-CN" dirty="0" err="1" smtClean="0"/>
              <a:t>BelleII</a:t>
            </a:r>
            <a:r>
              <a:rPr lang="zh-CN" altLang="en-US" dirty="0" smtClean="0"/>
              <a:t>现在可以产生很多</a:t>
            </a:r>
            <a:r>
              <a:rPr lang="en-US" altLang="zh-CN" dirty="0" smtClean="0"/>
              <a:t>D</a:t>
            </a:r>
            <a:r>
              <a:rPr lang="zh-CN" altLang="en-US" dirty="0" smtClean="0"/>
              <a:t>介子。因此对</a:t>
            </a:r>
            <a:r>
              <a:rPr lang="en-US" altLang="zh-CN" dirty="0" smtClean="0"/>
              <a:t>D-&gt;</a:t>
            </a:r>
            <a:r>
              <a:rPr lang="en-US" altLang="zh-CN" dirty="0" err="1" smtClean="0"/>
              <a:t>Slv</a:t>
            </a:r>
            <a:r>
              <a:rPr lang="zh-CN" altLang="en-US" dirty="0" smtClean="0"/>
              <a:t>和</a:t>
            </a:r>
            <a:r>
              <a:rPr lang="en-US" altLang="zh-CN" dirty="0" smtClean="0"/>
              <a:t>D-&gt;</a:t>
            </a:r>
            <a:r>
              <a:rPr lang="en-US" altLang="zh-CN" dirty="0" err="1" smtClean="0"/>
              <a:t>PPlv</a:t>
            </a:r>
            <a:r>
              <a:rPr lang="zh-CN" altLang="en-US" dirty="0" smtClean="0"/>
              <a:t>衰变</a:t>
            </a:r>
            <a:r>
              <a:rPr lang="zh-CN" altLang="en-US" dirty="0"/>
              <a:t>的理论分析也需要更加细致。</a:t>
            </a:r>
            <a:endParaRPr lang="en-US" altLang="zh-CN" dirty="0"/>
          </a:p>
          <a:p>
            <a:pPr lvl="0"/>
            <a:endParaRPr lang="en-US" altLang="zh-CN" dirty="0"/>
          </a:p>
          <a:p>
            <a:pPr lvl="0"/>
            <a:r>
              <a:rPr lang="zh-CN" altLang="en-US" dirty="0"/>
              <a:t>在理论上</a:t>
            </a:r>
            <a:r>
              <a:rPr lang="zh-CN" altLang="en-US" dirty="0" smtClean="0"/>
              <a:t>，这些半轻衰变的计算只要依赖于强子之间的跃迁形状因子。</a:t>
            </a:r>
            <a:r>
              <a:rPr lang="en-US" altLang="zh-CN" dirty="0" smtClean="0"/>
              <a:t>D-&gt;P/V</a:t>
            </a:r>
            <a:r>
              <a:rPr lang="zh-CN" altLang="en-US" dirty="0" smtClean="0"/>
              <a:t>的形状因子计算比较细致；而</a:t>
            </a:r>
            <a:r>
              <a:rPr lang="en-US" altLang="zh-CN" dirty="0" smtClean="0"/>
              <a:t>D-&gt;S</a:t>
            </a:r>
            <a:r>
              <a:rPr lang="zh-CN" altLang="en-US" dirty="0" smtClean="0"/>
              <a:t>和</a:t>
            </a:r>
            <a:r>
              <a:rPr lang="en-US" altLang="zh-CN" dirty="0" smtClean="0"/>
              <a:t>D-&gt;P1P2</a:t>
            </a:r>
            <a:r>
              <a:rPr lang="zh-CN" altLang="en-US" dirty="0" smtClean="0"/>
              <a:t>的形状因子计算相对较少。对四体半轻衰变的研究，有一些计算但主要集中在末态为两个</a:t>
            </a:r>
            <a:r>
              <a:rPr lang="en-US" altLang="zh-CN" dirty="0" smtClean="0"/>
              <a:t>pi</a:t>
            </a:r>
            <a:r>
              <a:rPr lang="zh-CN" altLang="en-US" dirty="0" smtClean="0"/>
              <a:t>介子和</a:t>
            </a:r>
            <a:r>
              <a:rPr lang="en-US" altLang="zh-CN" dirty="0" err="1" smtClean="0"/>
              <a:t>piK</a:t>
            </a:r>
            <a:r>
              <a:rPr lang="zh-CN" altLang="en-US" dirty="0" smtClean="0"/>
              <a:t>。</a:t>
            </a:r>
            <a:endParaRPr lang="en-US" altLang="zh-CN" dirty="0"/>
          </a:p>
          <a:p>
            <a:pPr lvl="0"/>
            <a:endParaRPr lang="en-US" altLang="zh-CN" dirty="0"/>
          </a:p>
          <a:p>
            <a:pPr lvl="0"/>
            <a:r>
              <a:rPr lang="zh-CN" altLang="en-US" dirty="0"/>
              <a:t>对称性方法，不涉及过程的动力学细节，能把一些过程联系起来研究，可以提供一些非常重要的信息。 </a:t>
            </a:r>
            <a:r>
              <a:rPr lang="en-US" altLang="zh-CN" dirty="0"/>
              <a:t>SU(3)</a:t>
            </a:r>
            <a:r>
              <a:rPr lang="zh-CN" altLang="en-US" dirty="0"/>
              <a:t>味对称性就是常用的一种对称性</a:t>
            </a:r>
            <a:r>
              <a:rPr lang="zh-CN" altLang="en-US" dirty="0" smtClean="0"/>
              <a:t>。</a:t>
            </a:r>
            <a:endParaRPr lang="zh-CN" altLang="en-US" dirty="0"/>
          </a:p>
        </p:txBody>
      </p:sp>
      <p:sp>
        <p:nvSpPr>
          <p:cNvPr id="60420"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lvl="0" algn="r" eaLnBrk="1" hangingPunct="1"/>
            <a:fld id="{9A0DB2DC-4C9A-4742-B13C-FB6460FD3503}" type="slidenum">
              <a:rPr lang="zh-CN" altLang="en-US" sz="1300" dirty="0"/>
              <a:pPr lvl="0" algn="r" eaLnBrk="1" hangingPunct="1"/>
              <a:t>3</a:t>
            </a:fld>
            <a:endParaRPr lang="zh-CN" altLang="en-US" sz="13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ln>
            <a:miter lim="800000"/>
          </a:ln>
        </p:spPr>
      </p:sp>
      <p:sp>
        <p:nvSpPr>
          <p:cNvPr id="61443" name="Rectangle 3"/>
          <p:cNvSpPr>
            <a:spLocks noGrp="1"/>
          </p:cNvSpPr>
          <p:nvPr>
            <p:ph type="body"/>
          </p:nvPr>
        </p:nvSpPr>
        <p:spPr/>
        <p:txBody>
          <a:bodyPr wrap="square" lIns="99048" tIns="49524" rIns="99048" bIns="49524" anchor="t" anchorCtr="0"/>
          <a:lstStyle/>
          <a:p>
            <a:pPr lvl="0" eaLnBrk="1" hangingPunct="1"/>
            <a:r>
              <a:rPr lang="zh-CN" altLang="en-US" sz="2200" dirty="0"/>
              <a:t>简单地说，</a:t>
            </a:r>
            <a:r>
              <a:rPr lang="en-US" altLang="zh-CN" sz="2200" dirty="0"/>
              <a:t>SU</a:t>
            </a:r>
            <a:r>
              <a:rPr lang="zh-CN" altLang="en-US" sz="2200" dirty="0"/>
              <a:t>（</a:t>
            </a:r>
            <a:r>
              <a:rPr lang="en-US" altLang="zh-CN" sz="2200" dirty="0"/>
              <a:t>3</a:t>
            </a:r>
            <a:r>
              <a:rPr lang="zh-CN" altLang="en-US" sz="2200" dirty="0"/>
              <a:t>）味对称性就是把三种质量比较轻的</a:t>
            </a:r>
            <a:r>
              <a:rPr lang="en-US" altLang="zh-CN" sz="2200" dirty="0"/>
              <a:t>u d s </a:t>
            </a:r>
            <a:r>
              <a:rPr lang="zh-CN" altLang="en-US" sz="2200" dirty="0"/>
              <a:t>夸克等同看待。</a:t>
            </a:r>
            <a:endParaRPr lang="en-US" altLang="zh-CN" sz="2200" dirty="0"/>
          </a:p>
          <a:p>
            <a:pPr lvl="0" eaLnBrk="1" hangingPunct="1"/>
            <a:r>
              <a:rPr lang="en-US" altLang="zh-CN" sz="2200" dirty="0"/>
              <a:t>SU(3)</a:t>
            </a:r>
            <a:r>
              <a:rPr lang="zh-CN" altLang="en-US" sz="2200" dirty="0"/>
              <a:t>味对称性方法主要有两种：一种是不可约表示方法、一种是拓扑图方法； </a:t>
            </a:r>
            <a:endParaRPr lang="en-US" altLang="zh-CN" sz="2200" dirty="0"/>
          </a:p>
          <a:p>
            <a:pPr lvl="0"/>
            <a:r>
              <a:rPr lang="zh-CN" altLang="en-US" sz="2200" dirty="0"/>
              <a:t>不可约表示方法是通过哈密顿来构建不可约表示振幅，重点在于初态和末态的</a:t>
            </a:r>
            <a:r>
              <a:rPr lang="en-US" altLang="zh-CN" sz="2200" dirty="0"/>
              <a:t>SU</a:t>
            </a:r>
            <a:r>
              <a:rPr lang="zh-CN" altLang="en-US" sz="2200" dirty="0"/>
              <a:t>（</a:t>
            </a:r>
            <a:r>
              <a:rPr lang="en-US" altLang="zh-CN" sz="2200" dirty="0"/>
              <a:t>3</a:t>
            </a:r>
            <a:r>
              <a:rPr lang="zh-CN" altLang="en-US" sz="2200" dirty="0"/>
              <a:t>）味结构而不是过程中包含的相互作用动力学细节。</a:t>
            </a:r>
            <a:endParaRPr lang="en-US" altLang="zh-CN" sz="2200" dirty="0"/>
          </a:p>
          <a:p>
            <a:pPr lvl="0"/>
            <a:r>
              <a:rPr lang="zh-CN" altLang="en-US" sz="2200" dirty="0"/>
              <a:t>拓扑图方法是用夸克线把振幅表示出来，然后通过</a:t>
            </a:r>
            <a:r>
              <a:rPr lang="en-US" altLang="zh-CN" sz="2200" dirty="0"/>
              <a:t>SU(3)</a:t>
            </a:r>
            <a:r>
              <a:rPr lang="zh-CN" altLang="en-US" sz="2200" dirty="0"/>
              <a:t>味对称性使这些振幅关联起来</a:t>
            </a:r>
            <a:r>
              <a:rPr lang="zh-CN" altLang="en-US" sz="2200" dirty="0" smtClean="0"/>
              <a:t>。</a:t>
            </a:r>
            <a:endParaRPr lang="en-US" altLang="zh-CN" sz="2200" dirty="0"/>
          </a:p>
          <a:p>
            <a:pPr lvl="0"/>
            <a:r>
              <a:rPr lang="zh-CN" altLang="en-US" sz="2200" dirty="0"/>
              <a:t>这些方法的优点是不依赖于过程的动力学细节又能把不同的衰变联系在一起；</a:t>
            </a:r>
            <a:endParaRPr lang="en-US" altLang="zh-CN" sz="2200" dirty="0"/>
          </a:p>
          <a:p>
            <a:pPr lvl="0" eaLnBrk="1" hangingPunct="1"/>
            <a:r>
              <a:rPr lang="zh-CN" altLang="en-US" sz="2200" dirty="0"/>
              <a:t>缺点是自身不能决定振幅的大小，只能通过实验或其他理论计算得到振幅。</a:t>
            </a:r>
            <a:endParaRPr lang="en-US" altLang="zh-CN" sz="2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a:ln>
            <a:miter lim="800000"/>
          </a:ln>
        </p:spPr>
      </p:sp>
      <p:sp>
        <p:nvSpPr>
          <p:cNvPr id="63491" name="备注占位符 2"/>
          <p:cNvSpPr>
            <a:spLocks noGrp="1"/>
          </p:cNvSpPr>
          <p:nvPr>
            <p:ph type="body"/>
          </p:nvPr>
        </p:nvSpPr>
        <p:spPr/>
        <p:txBody>
          <a:bodyPr wrap="square" lIns="99048" tIns="49524" rIns="99048" bIns="49524" anchor="t" anchorCtr="0"/>
          <a:lstStyle/>
          <a:p>
            <a:pPr lvl="0" fontAlgn="base"/>
            <a:r>
              <a:rPr lang="zh-CN" altLang="en-US" sz="1300" dirty="0" smtClean="0"/>
              <a:t>对于重味介子衰变变，郑海洋老师、何小刚老师、吕才典老师等研究团队用</a:t>
            </a:r>
            <a:r>
              <a:rPr lang="en-US" sz="1300" dirty="0" smtClean="0"/>
              <a:t>SU3</a:t>
            </a:r>
            <a:r>
              <a:rPr lang="zh-CN" altLang="en-US" sz="1300" dirty="0" smtClean="0"/>
              <a:t>对称性都做过很多相关工作。 工作大多集中在非轻两体衰变，但对于四体半轻衰变的研究相对较少。 而四体半轻衰变的跃迁形状因子计算相对困难。我们将用</a:t>
            </a:r>
            <a:r>
              <a:rPr lang="en-US" altLang="zh-CN" sz="1300" dirty="0" smtClean="0"/>
              <a:t>SU3</a:t>
            </a:r>
            <a:r>
              <a:rPr lang="zh-CN" altLang="en-US" sz="1300" dirty="0" smtClean="0"/>
              <a:t>味对称性研究这些衰变。</a:t>
            </a:r>
            <a:endParaRPr lang="zh-CN" altLang="en-US" sz="13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a:miter lim="800000"/>
          </a:ln>
        </p:spPr>
      </p:sp>
      <p:sp>
        <p:nvSpPr>
          <p:cNvPr id="59395" name="Notes Placeholder 2"/>
          <p:cNvSpPr>
            <a:spLocks noGrp="1"/>
          </p:cNvSpPr>
          <p:nvPr>
            <p:ph type="body"/>
          </p:nvPr>
        </p:nvSpPr>
        <p:spPr/>
        <p:txBody>
          <a:bodyPr wrap="square" lIns="99048" tIns="49524" rIns="99048" bIns="49524" anchor="t" anchorCtr="0"/>
          <a:lstStyle/>
          <a:p>
            <a:pPr lvl="0" eaLnBrk="1" hangingPunct="1"/>
            <a:r>
              <a:rPr lang="zh-CN" altLang="en-US" dirty="0"/>
              <a:t>报告</a:t>
            </a:r>
            <a:r>
              <a:rPr lang="zh-CN" altLang="en-US" dirty="0" smtClean="0"/>
              <a:t>包括四个</a:t>
            </a:r>
            <a:r>
              <a:rPr lang="zh-CN" altLang="en-US" dirty="0"/>
              <a:t>部分，研究动机、</a:t>
            </a:r>
            <a:r>
              <a:rPr lang="zh-CN" altLang="en-US" dirty="0" smtClean="0"/>
              <a:t>中间两部分</a:t>
            </a:r>
            <a:r>
              <a:rPr lang="zh-CN" altLang="en-US" dirty="0"/>
              <a:t>是我们的研究工作、最后是总结。首先介绍第一部分，研究动机。</a:t>
            </a:r>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p:sp>
      <p:sp>
        <p:nvSpPr>
          <p:cNvPr id="66563" name="备注占位符 2"/>
          <p:cNvSpPr>
            <a:spLocks noGrp="1"/>
          </p:cNvSpPr>
          <p:nvPr>
            <p:ph type="body" idx="1"/>
          </p:nvPr>
        </p:nvSpPr>
        <p:spPr/>
        <p:txBody>
          <a:bodyPr wrap="square" lIns="99048" tIns="49524" rIns="99048" bIns="49524" anchor="t" anchorCtr="0"/>
          <a:lstStyle/>
          <a:p>
            <a:pPr lvl="0"/>
            <a:r>
              <a:rPr lang="zh-CN" altLang="en-US" dirty="0" smtClean="0"/>
              <a:t>第二部分：半轻三体衰变。对于模态介子是</a:t>
            </a:r>
            <a:r>
              <a:rPr lang="en-US" altLang="zh-CN" dirty="0" smtClean="0"/>
              <a:t>P V S</a:t>
            </a:r>
            <a:r>
              <a:rPr lang="zh-CN" altLang="en-US" dirty="0" smtClean="0"/>
              <a:t>的衰变，以前开会时已经介绍过了，今天着重介绍后两种衰变。</a:t>
            </a:r>
            <a:endParaRPr lang="zh-CN" altLang="en-US" dirty="0"/>
          </a:p>
        </p:txBody>
      </p:sp>
      <p:sp>
        <p:nvSpPr>
          <p:cNvPr id="66564"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lvl="0" algn="r" eaLnBrk="1" hangingPunct="1"/>
            <a:fld id="{9A0DB2DC-4C9A-4742-B13C-FB6460FD3503}" type="slidenum">
              <a:rPr lang="zh-CN" altLang="en-US" sz="1300" dirty="0"/>
              <a:pPr lvl="0" algn="r" eaLnBrk="1" hangingPunct="1"/>
              <a:t>8</a:t>
            </a:fld>
            <a:endParaRPr lang="zh-CN" altLang="en-US" sz="13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p:sp>
      <p:sp>
        <p:nvSpPr>
          <p:cNvPr id="67587" name="备注占位符 2"/>
          <p:cNvSpPr>
            <a:spLocks noGrp="1"/>
          </p:cNvSpPr>
          <p:nvPr>
            <p:ph type="body" idx="1"/>
          </p:nvPr>
        </p:nvSpPr>
        <p:spPr/>
        <p:txBody>
          <a:bodyPr wrap="square" lIns="99048" tIns="49524" rIns="99048" bIns="49524" anchor="t" anchorCtr="0"/>
          <a:lstStyle/>
          <a:p>
            <a:pPr lvl="0"/>
            <a:r>
              <a:rPr lang="zh-CN" altLang="en-US" dirty="0" smtClean="0"/>
              <a:t>这些半轻三体衰变的研究思路是类似的。 因为轻子不参与强相互作用，可以把半轻衰变的振幅表示为轻子螺旋度振幅和强子螺旋度振幅；轻子部分很好计算。对于强子部分，可以通过跃迁形状表示出来，也可以通过</a:t>
            </a:r>
            <a:r>
              <a:rPr lang="en-US" altLang="zh-CN" dirty="0" smtClean="0"/>
              <a:t>SU3</a:t>
            </a:r>
            <a:r>
              <a:rPr lang="zh-CN" altLang="en-US" dirty="0" smtClean="0"/>
              <a:t>味对称性把不同过程联系起来</a:t>
            </a:r>
            <a:endParaRPr lang="zh-CN" altLang="en-US" dirty="0"/>
          </a:p>
        </p:txBody>
      </p:sp>
      <p:sp>
        <p:nvSpPr>
          <p:cNvPr id="67588" name="灯片编号占位符 3"/>
          <p:cNvSpPr txBox="1">
            <a:spLocks noGrp="1"/>
          </p:cNvSpPr>
          <p:nvPr>
            <p:ph type="sldNum" sz="quarter"/>
          </p:nvPr>
        </p:nvSpPr>
        <p:spPr>
          <a:xfrm>
            <a:off x="4021294" y="9721107"/>
            <a:ext cx="3076363" cy="513507"/>
          </a:xfrm>
          <a:prstGeom prst="rect">
            <a:avLst/>
          </a:prstGeom>
          <a:noFill/>
          <a:ln w="9525">
            <a:noFill/>
          </a:ln>
        </p:spPr>
        <p:txBody>
          <a:bodyPr anchor="b" anchorCtr="0"/>
          <a:lstStyle/>
          <a:p>
            <a:pPr lvl="0" algn="r" eaLnBrk="1" hangingPunct="1"/>
            <a:fld id="{9A0DB2DC-4C9A-4742-B13C-FB6460FD3503}" type="slidenum">
              <a:rPr lang="zh-CN" altLang="en-US" sz="1300" dirty="0"/>
              <a:pPr lvl="0" algn="r" eaLnBrk="1" hangingPunct="1"/>
              <a:t>9</a:t>
            </a:fld>
            <a:endParaRPr lang="zh-CN" altLang="en-US" sz="13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我们研究了分支比、轻子味普适性参数、前后反对称等；因为时间关系，今天只介绍分支比的结果。</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noProof="1" smtClean="0"/>
              <a:t>Click to edit Master title style</a:t>
            </a:r>
            <a:endParaRPr lang="en-US" noProof="1"/>
          </a:p>
        </p:txBody>
      </p:sp>
      <p:sp>
        <p:nvSpPr>
          <p:cNvPr id="3" name="Text Placeholder 2"/>
          <p:cNvSpPr>
            <a:spLocks noGrp="1"/>
          </p:cNvSpPr>
          <p:nvPr>
            <p:ph type="body" sz="half" idx="1"/>
          </p:nvPr>
        </p:nvSpPr>
        <p:spPr>
          <a:xfrm>
            <a:off x="457200" y="1600200"/>
            <a:ext cx="4038600"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Content Placeholder 3"/>
          <p:cNvSpPr>
            <a:spLocks noGrp="1"/>
          </p:cNvSpPr>
          <p:nvPr>
            <p:ph sz="quarter" idx="2"/>
          </p:nvPr>
        </p:nvSpPr>
        <p:spPr>
          <a:xfrm>
            <a:off x="4648200" y="1600200"/>
            <a:ext cx="4038600" cy="21859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Content Placeholder 4"/>
          <p:cNvSpPr>
            <a:spLocks noGrp="1"/>
          </p:cNvSpPr>
          <p:nvPr>
            <p:ph sz="quarter" idx="3"/>
          </p:nvPr>
        </p:nvSpPr>
        <p:spPr>
          <a:xfrm>
            <a:off x="4648200" y="3938588"/>
            <a:ext cx="4038600" cy="2187575"/>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7" name="Date Placeholder 5"/>
          <p:cNvSpPr>
            <a:spLocks noGrp="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Footer Placeholder 6"/>
          <p:cNvSpPr>
            <a:spLocks noGrp="1"/>
          </p:cNvSpPr>
          <p:nvPr>
            <p:ph type="ftr" sz="quarter" idx="1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Slide Number Placeholder 7"/>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lstStyle/>
          <a:p>
            <a:pPr algn="r">
              <a:buNone/>
            </a:pPr>
            <a:fld id="{9A0DB2DC-4C9A-4742-B13C-FB6460FD3503}" type="slidenum">
              <a:rPr lang="en-US" altLang="zh-CN" dirty="0"/>
              <a:pPr algn="r">
                <a:buNone/>
              </a:pPr>
              <a:t>‹#›</a:t>
            </a:fld>
            <a:endParaRPr lang="en-US" altLang="zh-CN" dirty="0"/>
          </a:p>
        </p:txBody>
      </p:sp>
    </p:spTree>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noProof="1" smtClean="0"/>
              <a:t>Click to edit Master title style</a:t>
            </a:r>
            <a:endParaRPr lang="en-US" noProof="1"/>
          </a:p>
        </p:txBody>
      </p:sp>
      <p:sp>
        <p:nvSpPr>
          <p:cNvPr id="3" name="Content Placeholder 2"/>
          <p:cNvSpPr>
            <a:spLocks noGrp="1"/>
          </p:cNvSpPr>
          <p:nvPr>
            <p:ph sz="quarter" idx="1"/>
          </p:nvPr>
        </p:nvSpPr>
        <p:spPr>
          <a:xfrm>
            <a:off x="457200" y="1600200"/>
            <a:ext cx="4038600" cy="21859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Content Placeholder 3"/>
          <p:cNvSpPr>
            <a:spLocks noGrp="1"/>
          </p:cNvSpPr>
          <p:nvPr>
            <p:ph sz="quarter" idx="2"/>
          </p:nvPr>
        </p:nvSpPr>
        <p:spPr>
          <a:xfrm>
            <a:off x="4648200" y="1600200"/>
            <a:ext cx="4038600" cy="21859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Content Placeholder 4"/>
          <p:cNvSpPr>
            <a:spLocks noGrp="1"/>
          </p:cNvSpPr>
          <p:nvPr>
            <p:ph sz="quarter" idx="3"/>
          </p:nvPr>
        </p:nvSpPr>
        <p:spPr>
          <a:xfrm>
            <a:off x="457200" y="3938588"/>
            <a:ext cx="4038600" cy="2187575"/>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6" name="Content Placeholder 5"/>
          <p:cNvSpPr>
            <a:spLocks noGrp="1"/>
          </p:cNvSpPr>
          <p:nvPr>
            <p:ph sz="quarter" idx="4"/>
          </p:nvPr>
        </p:nvSpPr>
        <p:spPr>
          <a:xfrm>
            <a:off x="4648200" y="3938588"/>
            <a:ext cx="4038600" cy="2187575"/>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7" name="日期占位符 1027"/>
          <p:cNvSpPr>
            <a:spLocks noGrp="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1028"/>
          <p:cNvSpPr>
            <a:spLocks noGrp="1"/>
          </p:cNvSpPr>
          <p:nvPr>
            <p:ph type="ftr" sz="quarter" idx="13"/>
          </p:nvPr>
        </p:nvSpPr>
        <p:spPr>
          <a:xfrm>
            <a:off x="3124200" y="6245225"/>
            <a:ext cx="28956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1029"/>
          <p:cNvSpPr>
            <a:spLocks noGrp="1"/>
          </p:cNvSpPr>
          <p:nvPr>
            <p:ph type="sldNum" sz="quarter" idx="14"/>
          </p:nvPr>
        </p:nvSpPr>
        <p:spPr>
          <a:xfrm>
            <a:off x="6553200" y="6245225"/>
            <a:ext cx="2133600" cy="476250"/>
          </a:xfrm>
          <a:prstGeom prst="rect">
            <a:avLst/>
          </a:prstGeom>
        </p:spPr>
        <p:txBody>
          <a:bodyPr vert="horz" wrap="square" lIns="91440" tIns="45720" rIns="91440" bIns="45720" numCol="1" anchor="t" anchorCtr="0" compatLnSpc="1"/>
          <a:lstStyle/>
          <a:p>
            <a:pPr algn="r">
              <a:buNone/>
            </a:pPr>
            <a:fld id="{9A0DB2DC-4C9A-4742-B13C-FB6460FD3503}" type="slidenum">
              <a:rPr lang="zh-CN" altLang="en-US" dirty="0"/>
              <a:pPr algn="r">
                <a:buNone/>
              </a:pPr>
              <a:t>‹#›</a:t>
            </a:fld>
            <a:endParaRPr lang="zh-CN" altLang="en-US" dirty="0"/>
          </a:p>
        </p:txBody>
      </p:sp>
    </p:spTree>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标题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p>
        </p:txBody>
      </p:sp>
      <p:sp>
        <p:nvSpPr>
          <p:cNvPr id="33795" name="文本占位符 1026"/>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zh-CN" altLang="en-US" dirty="0">
                <a:latin typeface="Arial" panose="020B0604020202020204" pitchFamily="34" charset="0"/>
              </a:rPr>
              <a:pPr lvl="0" eaLnBrk="1" hangingPunct="1">
                <a:buNone/>
              </a:p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oleObject" Target="../embeddings/oleObject29.bin"/><Relationship Id="rId3" Type="http://schemas.openxmlformats.org/officeDocument/2006/relationships/notesSlide" Target="../notesSlides/notesSlide10.xml"/><Relationship Id="rId7" Type="http://schemas.openxmlformats.org/officeDocument/2006/relationships/image" Target="../media/image53.emf"/><Relationship Id="rId12"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52.emf"/><Relationship Id="rId11" Type="http://schemas.openxmlformats.org/officeDocument/2006/relationships/image" Target="../media/image57.png"/><Relationship Id="rId5" Type="http://schemas.openxmlformats.org/officeDocument/2006/relationships/image" Target="../media/image51.emf"/><Relationship Id="rId10" Type="http://schemas.openxmlformats.org/officeDocument/2006/relationships/image" Target="../media/image56.png"/><Relationship Id="rId4" Type="http://schemas.openxmlformats.org/officeDocument/2006/relationships/oleObject" Target="../embeddings/oleObject28.bin"/><Relationship Id="rId9" Type="http://schemas.openxmlformats.org/officeDocument/2006/relationships/image" Target="../media/image55.emf"/></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5.emf"/><Relationship Id="rId4" Type="http://schemas.openxmlformats.org/officeDocument/2006/relationships/image" Target="../media/image6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image" Target="../media/image40.emf"/><Relationship Id="rId5" Type="http://schemas.openxmlformats.org/officeDocument/2006/relationships/oleObject" Target="../embeddings/oleObject30.bin"/><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31.bin"/><Relationship Id="rId5" Type="http://schemas.openxmlformats.org/officeDocument/2006/relationships/image" Target="../media/image15.jpe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32.bin"/><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72.png"/><Relationship Id="rId5" Type="http://schemas.openxmlformats.org/officeDocument/2006/relationships/image" Target="../media/image15.jpe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75.emf"/><Relationship Id="rId5" Type="http://schemas.openxmlformats.org/officeDocument/2006/relationships/image" Target="../media/image74.png"/><Relationship Id="rId4" Type="http://schemas.openxmlformats.org/officeDocument/2006/relationships/oleObject" Target="../embeddings/oleObject33.bin"/></Relationships>
</file>

<file path=ppt/slides/_rels/slide1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0.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18.xml"/><Relationship Id="rId7" Type="http://schemas.openxmlformats.org/officeDocument/2006/relationships/oleObject" Target="../embeddings/oleObject37.bin"/><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oleObject" Target="../embeddings/oleObject34.bin"/><Relationship Id="rId9" Type="http://schemas.openxmlformats.org/officeDocument/2006/relationships/image" Target="../media/image8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oleObject" Target="../embeddings/oleObject40.bin"/><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oleObject" Target="../embeddings/oleObject46.bin"/><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0.bin"/><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51.bin"/><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3.xml"/><Relationship Id="rId7"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oleObject" Target="../embeddings/oleObject11.bin"/><Relationship Id="rId10" Type="http://schemas.openxmlformats.org/officeDocument/2006/relationships/oleObject" Target="../embeddings/oleObject14.bin"/><Relationship Id="rId4" Type="http://schemas.openxmlformats.org/officeDocument/2006/relationships/oleObject" Target="../embeddings/oleObject10.bin"/><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15.png"/><Relationship Id="rId5" Type="http://schemas.openxmlformats.org/officeDocument/2006/relationships/oleObject" Target="../embeddings/oleObject53.bin"/><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oleObject" Target="../embeddings/oleObject54.bin"/><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8.bin"/><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29.png"/><Relationship Id="rId4" Type="http://schemas.openxmlformats.org/officeDocument/2006/relationships/oleObject" Target="../embeddings/oleObject63.bin"/></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oleObject" Target="../embeddings/oleObject64.bin"/></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oleObject" Target="../embeddings/oleObject70.bin"/></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73.bin"/><Relationship Id="rId5" Type="http://schemas.openxmlformats.org/officeDocument/2006/relationships/oleObject" Target="../embeddings/oleObject72.bin"/><Relationship Id="rId4" Type="http://schemas.openxmlformats.org/officeDocument/2006/relationships/oleObject" Target="../embeddings/oleObject71.bin"/></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oleObject" Target="../embeddings/oleObject75.bin"/><Relationship Id="rId4" Type="http://schemas.openxmlformats.org/officeDocument/2006/relationships/oleObject" Target="../embeddings/oleObject74.bin"/></Relationships>
</file>

<file path=ppt/slides/_rels/slide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6.bin"/><Relationship Id="rId7"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47.png"/><Relationship Id="rId5" Type="http://schemas.openxmlformats.org/officeDocument/2006/relationships/oleObject" Target="../embeddings/oleObject77.bin"/><Relationship Id="rId4" Type="http://schemas.openxmlformats.org/officeDocument/2006/relationships/image" Target="../media/image138.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notesSlide" Target="../notesSlides/notesSlide27.xml"/><Relationship Id="rId7" Type="http://schemas.openxmlformats.org/officeDocument/2006/relationships/oleObject" Target="../embeddings/oleObject81.bin"/><Relationship Id="rId2" Type="http://schemas.openxmlformats.org/officeDocument/2006/relationships/slideLayout" Target="../slideLayouts/slideLayout13.xml"/><Relationship Id="rId1" Type="http://schemas.openxmlformats.org/officeDocument/2006/relationships/vmlDrawing" Target="../drawings/vmlDrawing32.vml"/><Relationship Id="rId6" Type="http://schemas.openxmlformats.org/officeDocument/2006/relationships/oleObject" Target="../embeddings/oleObject80.bin"/><Relationship Id="rId5" Type="http://schemas.openxmlformats.org/officeDocument/2006/relationships/oleObject" Target="../embeddings/oleObject79.bin"/><Relationship Id="rId4" Type="http://schemas.openxmlformats.org/officeDocument/2006/relationships/oleObject" Target="../embeddings/oleObject78.bin"/><Relationship Id="rId9" Type="http://schemas.openxmlformats.org/officeDocument/2006/relationships/oleObject" Target="../embeddings/oleObject83.bin"/></Relationships>
</file>

<file path=ppt/slides/_rels/slide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5.xml"/><Relationship Id="rId7"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7.xml"/><Relationship Id="rId7"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ubtitle 2"/>
          <p:cNvSpPr txBox="1"/>
          <p:nvPr/>
        </p:nvSpPr>
        <p:spPr>
          <a:xfrm>
            <a:off x="252076" y="2780928"/>
            <a:ext cx="8866188" cy="1111334"/>
          </a:xfrm>
          <a:prstGeom prst="rect">
            <a:avLst/>
          </a:prstGeom>
          <a:noFill/>
          <a:ln w="9525">
            <a:noFill/>
          </a:ln>
        </p:spPr>
        <p:txBody>
          <a:bodyPr/>
          <a:lstStyle/>
          <a:p>
            <a:pPr algn="ctr">
              <a:spcBef>
                <a:spcPct val="20000"/>
              </a:spcBef>
            </a:pPr>
            <a:r>
              <a:rPr lang="en-US" altLang="zh-CN" sz="3200" b="1" err="1">
                <a:latin typeface="Agency FB" panose="020B0503020202020204" pitchFamily="34" charset="0"/>
                <a:cs typeface="Arial" panose="020B0604020202020204" pitchFamily="34" charset="0"/>
              </a:rPr>
              <a:t>Ru</a:t>
            </a:r>
            <a:r>
              <a:rPr lang="en-US" altLang="zh-CN" sz="3200" b="1">
                <a:latin typeface="Agency FB" panose="020B0503020202020204" pitchFamily="34" charset="0"/>
                <a:cs typeface="Arial" panose="020B0604020202020204" pitchFamily="34" charset="0"/>
              </a:rPr>
              <a:t>-Min </a:t>
            </a:r>
            <a:r>
              <a:rPr lang="en-US" altLang="zh-CN" sz="3200" b="1" smtClean="0">
                <a:latin typeface="Agency FB" panose="020B0503020202020204" pitchFamily="34" charset="0"/>
                <a:cs typeface="Arial" panose="020B0604020202020204" pitchFamily="34" charset="0"/>
              </a:rPr>
              <a:t>Wang</a:t>
            </a:r>
          </a:p>
          <a:p>
            <a:pPr algn="ctr">
              <a:spcBef>
                <a:spcPct val="20000"/>
              </a:spcBef>
            </a:pPr>
            <a:r>
              <a:rPr lang="en-US" altLang="zh-CN" sz="3200" b="1" smtClean="0">
                <a:latin typeface="Agency FB" panose="020B0503020202020204" pitchFamily="34" charset="0"/>
                <a:ea typeface="Arial" panose="020B0604020202020204" pitchFamily="34" charset="0"/>
                <a:cs typeface="Arial" panose="020B0604020202020204" pitchFamily="34" charset="0"/>
              </a:rPr>
              <a:t>Jiangxi Normal University</a:t>
            </a:r>
            <a:endParaRPr lang="en-US" altLang="zh-CN" sz="3200" b="1" dirty="0">
              <a:latin typeface="Agency FB" panose="020B0503020202020204" pitchFamily="34" charset="0"/>
              <a:ea typeface="Arial" panose="020B0604020202020204" pitchFamily="34" charset="0"/>
            </a:endParaRPr>
          </a:p>
        </p:txBody>
      </p:sp>
      <p:sp>
        <p:nvSpPr>
          <p:cNvPr id="2050" name="Title 1"/>
          <p:cNvSpPr>
            <a:spLocks noGrp="1"/>
          </p:cNvSpPr>
          <p:nvPr>
            <p:ph type="ctrTitle"/>
          </p:nvPr>
        </p:nvSpPr>
        <p:spPr bwMode="auto">
          <a:xfrm>
            <a:off x="395536" y="424386"/>
            <a:ext cx="8424936" cy="2068510"/>
          </a:xfrm>
          <a:ln w="3175">
            <a:miter lim="800000"/>
          </a:ln>
          <a:effectLst>
            <a:outerShdw blurRad="50800" dist="50800" dir="5400000" algn="ctr" rotWithShape="0">
              <a:schemeClr val="bg1"/>
            </a:outerShdw>
          </a:effectLst>
          <a:scene3d>
            <a:camera prst="orthographicFront"/>
            <a:lightRig rig="balanced" dir="t"/>
          </a:scene3d>
          <a:sp3d prstMaterial="plastic"/>
        </p:spPr>
        <p:txBody>
          <a:bodyPr vert="horz" wrap="square" lIns="91440" tIns="45720" rIns="91440" bIns="45720" numCol="1" anchor="b" anchorCtr="0" compatLnSpc="1"/>
          <a:lstStyle/>
          <a:p>
            <a:pPr lvl="0" eaLnBrk="1" hangingPunct="1">
              <a:lnSpc>
                <a:spcPct val="150000"/>
              </a:lnSpc>
              <a:defRPr/>
            </a:pPr>
            <a:r>
              <a:rPr lang="en-US" sz="4800" b="1" noProof="1">
                <a:ln w="12700">
                  <a:solidFill>
                    <a:srgbClr val="600000">
                      <a:alpha val="69000"/>
                    </a:srgbClr>
                  </a:solidFill>
                </a:ln>
                <a:solidFill>
                  <a:srgbClr val="0099FF"/>
                </a:solidFill>
                <a:latin typeface="Comic Sans MS" panose="030F0702030302020204" pitchFamily="66" charset="0"/>
              </a:rPr>
              <a:t>SU(3) flavor analysis for semileptonic D decays</a:t>
            </a:r>
            <a:endParaRPr kumimoji="0" lang="en-US" sz="4800" b="1" i="0" u="none" strike="noStrike" kern="1200" cap="none" spc="0" normalizeH="0" baseline="0" noProof="1" smtClean="0">
              <a:ln w="12700">
                <a:solidFill>
                  <a:srgbClr val="600000">
                    <a:alpha val="69000"/>
                  </a:srgbClr>
                </a:solidFill>
              </a:ln>
              <a:solidFill>
                <a:srgbClr val="0099FF"/>
              </a:solidFill>
              <a:effectLst/>
              <a:uLnTx/>
              <a:uFillTx/>
              <a:latin typeface="Comic Sans MS" panose="030F0702030302020204" pitchFamily="66" charset="0"/>
            </a:endParaRPr>
          </a:p>
        </p:txBody>
      </p:sp>
      <p:grpSp>
        <p:nvGrpSpPr>
          <p:cNvPr id="5" name="组合 4"/>
          <p:cNvGrpSpPr/>
          <p:nvPr/>
        </p:nvGrpSpPr>
        <p:grpSpPr>
          <a:xfrm>
            <a:off x="563003" y="4077072"/>
            <a:ext cx="7609397" cy="2566638"/>
            <a:chOff x="-109539" y="4077072"/>
            <a:chExt cx="7609397" cy="2566638"/>
          </a:xfrm>
        </p:grpSpPr>
        <p:grpSp>
          <p:nvGrpSpPr>
            <p:cNvPr id="12" name="组合 11"/>
            <p:cNvGrpSpPr/>
            <p:nvPr/>
          </p:nvGrpSpPr>
          <p:grpSpPr>
            <a:xfrm>
              <a:off x="-109539" y="4077072"/>
              <a:ext cx="5094817" cy="2566638"/>
              <a:chOff x="-109539" y="3713612"/>
              <a:chExt cx="5094817" cy="2566638"/>
            </a:xfrm>
          </p:grpSpPr>
          <p:grpSp>
            <p:nvGrpSpPr>
              <p:cNvPr id="9" name="组合 8"/>
              <p:cNvGrpSpPr/>
              <p:nvPr/>
            </p:nvGrpSpPr>
            <p:grpSpPr>
              <a:xfrm>
                <a:off x="-109539" y="5400793"/>
                <a:ext cx="4834098" cy="879457"/>
                <a:chOff x="-283817" y="5188383"/>
                <a:chExt cx="4834098" cy="879457"/>
              </a:xfrm>
            </p:grpSpPr>
            <p:sp>
              <p:nvSpPr>
                <p:cNvPr id="36870" name="矩形 7"/>
                <p:cNvSpPr/>
                <p:nvPr/>
              </p:nvSpPr>
              <p:spPr>
                <a:xfrm>
                  <a:off x="-235260" y="5575397"/>
                  <a:ext cx="4785541" cy="492443"/>
                </a:xfrm>
                <a:prstGeom prst="rect">
                  <a:avLst/>
                </a:prstGeom>
                <a:noFill/>
                <a:ln w="9525">
                  <a:noFill/>
                </a:ln>
              </p:spPr>
              <p:txBody>
                <a:bodyPr wrap="none">
                  <a:spAutoFit/>
                </a:bodyPr>
                <a:lstStyle/>
                <a:p>
                  <a:pPr marL="285750" indent="-285750">
                    <a:lnSpc>
                      <a:spcPct val="130000"/>
                    </a:lnSpc>
                  </a:pPr>
                  <a:r>
                    <a:rPr lang="en-US" altLang="zh-CN" sz="2000" b="1" dirty="0">
                      <a:solidFill>
                        <a:schemeClr val="bg1">
                          <a:lumMod val="50000"/>
                        </a:schemeClr>
                      </a:solidFill>
                    </a:rPr>
                    <a:t>Nuclear Physics B 995, 116349 (2023) </a:t>
                  </a:r>
                  <a:endParaRPr lang="en-US" sz="2000" b="1" dirty="0">
                    <a:solidFill>
                      <a:schemeClr val="bg1">
                        <a:lumMod val="50000"/>
                      </a:schemeClr>
                    </a:solidFill>
                  </a:endParaRPr>
                </a:p>
              </p:txBody>
            </p:sp>
            <p:sp>
              <p:nvSpPr>
                <p:cNvPr id="2" name="矩形 7"/>
                <p:cNvSpPr/>
                <p:nvPr/>
              </p:nvSpPr>
              <p:spPr>
                <a:xfrm>
                  <a:off x="-283817" y="5188383"/>
                  <a:ext cx="4096186" cy="450829"/>
                </a:xfrm>
                <a:prstGeom prst="rect">
                  <a:avLst/>
                </a:prstGeom>
                <a:noFill/>
                <a:ln w="9525">
                  <a:noFill/>
                </a:ln>
              </p:spPr>
              <p:txBody>
                <a:bodyPr wrap="none">
                  <a:spAutoFit/>
                </a:bodyPr>
                <a:lstStyle/>
                <a:p>
                  <a:pPr marL="285750" indent="-285750">
                    <a:lnSpc>
                      <a:spcPct val="130000"/>
                    </a:lnSpc>
                  </a:pPr>
                  <a:r>
                    <a:rPr lang="en-US" altLang="zh-CN" sz="2000" b="1" dirty="0" smtClean="0">
                      <a:solidFill>
                        <a:schemeClr val="bg1">
                          <a:lumMod val="50000"/>
                        </a:schemeClr>
                      </a:solidFill>
                      <a:latin typeface="Arial" panose="020B0604020202020204" pitchFamily="34" charset="0"/>
                    </a:rPr>
                    <a:t> Phys. </a:t>
                  </a:r>
                  <a:r>
                    <a:rPr lang="en-US" altLang="zh-CN" sz="2000" b="1" dirty="0" smtClean="0">
                      <a:solidFill>
                        <a:schemeClr val="bg1">
                          <a:lumMod val="50000"/>
                        </a:schemeClr>
                      </a:solidFill>
                    </a:rPr>
                    <a:t>Rev. D 107, 056022 (2023)</a:t>
                  </a:r>
                  <a:endParaRPr lang="en-US" sz="2000" dirty="0" smtClean="0">
                    <a:solidFill>
                      <a:schemeClr val="bg1">
                        <a:lumMod val="50000"/>
                      </a:schemeClr>
                    </a:solidFill>
                  </a:endParaRPr>
                </a:p>
              </p:txBody>
            </p:sp>
          </p:grpSp>
          <p:graphicFrame>
            <p:nvGraphicFramePr>
              <p:cNvPr id="10" name="对象 9"/>
              <p:cNvGraphicFramePr>
                <a:graphicFrameLocks noChangeAspect="1"/>
              </p:cNvGraphicFramePr>
              <p:nvPr>
                <p:extLst>
                  <p:ext uri="{D42A27DB-BD31-4B8C-83A1-F6EECF244321}">
                    <p14:modId xmlns="" xmlns:p14="http://schemas.microsoft.com/office/powerpoint/2010/main" val="4132496844"/>
                  </p:ext>
                </p:extLst>
              </p:nvPr>
            </p:nvGraphicFramePr>
            <p:xfrm>
              <a:off x="5147" y="3713612"/>
              <a:ext cx="2670175" cy="555625"/>
            </p:xfrm>
            <a:graphic>
              <a:graphicData uri="http://schemas.openxmlformats.org/presentationml/2006/ole">
                <p:oleObj spid="_x0000_s5330" name="Equation" r:id="rId4" imgW="1511280" imgH="241200" progId="Equation.DSMT4">
                  <p:embed/>
                </p:oleObj>
              </a:graphicData>
            </a:graphic>
          </p:graphicFrame>
          <p:graphicFrame>
            <p:nvGraphicFramePr>
              <p:cNvPr id="3" name="Object 2"/>
              <p:cNvGraphicFramePr>
                <a:graphicFrameLocks noChangeAspect="1"/>
              </p:cNvGraphicFramePr>
              <p:nvPr>
                <p:extLst>
                  <p:ext uri="{D42A27DB-BD31-4B8C-83A1-F6EECF244321}">
                    <p14:modId xmlns="" xmlns:p14="http://schemas.microsoft.com/office/powerpoint/2010/main" val="3687333730"/>
                  </p:ext>
                </p:extLst>
              </p:nvPr>
            </p:nvGraphicFramePr>
            <p:xfrm>
              <a:off x="3185078" y="3780674"/>
              <a:ext cx="1800200" cy="504729"/>
            </p:xfrm>
            <a:graphic>
              <a:graphicData uri="http://schemas.openxmlformats.org/presentationml/2006/ole">
                <p:oleObj spid="_x0000_s5331" name="Equation" r:id="rId5" imgW="863280" imgH="241200" progId="Equation.DSMT4">
                  <p:embed/>
                </p:oleObj>
              </a:graphicData>
            </a:graphic>
          </p:graphicFrame>
        </p:grpSp>
        <p:graphicFrame>
          <p:nvGraphicFramePr>
            <p:cNvPr id="14" name="Object 2"/>
            <p:cNvGraphicFramePr>
              <a:graphicFrameLocks noChangeAspect="1"/>
            </p:cNvGraphicFramePr>
            <p:nvPr>
              <p:extLst>
                <p:ext uri="{D42A27DB-BD31-4B8C-83A1-F6EECF244321}">
                  <p14:modId xmlns="" xmlns:p14="http://schemas.microsoft.com/office/powerpoint/2010/main" val="1286225935"/>
                </p:ext>
              </p:extLst>
            </p:nvPr>
          </p:nvGraphicFramePr>
          <p:xfrm>
            <a:off x="5267610" y="4115281"/>
            <a:ext cx="2232248" cy="537855"/>
          </p:xfrm>
          <a:graphic>
            <a:graphicData uri="http://schemas.openxmlformats.org/presentationml/2006/ole">
              <p:oleObj spid="_x0000_s5332" name="Equation" r:id="rId6" imgW="838080" imgH="241200" progId="Equation.DSMT4">
                <p:embed/>
              </p:oleObj>
            </a:graphicData>
          </a:graphic>
        </p:graphicFrame>
        <p:sp>
          <p:nvSpPr>
            <p:cNvPr id="4" name="矩形 3"/>
            <p:cNvSpPr/>
            <p:nvPr/>
          </p:nvSpPr>
          <p:spPr>
            <a:xfrm>
              <a:off x="-60982" y="5314906"/>
              <a:ext cx="3885166" cy="400110"/>
            </a:xfrm>
            <a:prstGeom prst="rect">
              <a:avLst/>
            </a:prstGeom>
          </p:spPr>
          <p:txBody>
            <a:bodyPr wrap="none">
              <a:spAutoFit/>
            </a:bodyPr>
            <a:lstStyle/>
            <a:p>
              <a:r>
                <a:rPr lang="en-US" altLang="zh-CN" sz="2000" b="1" dirty="0"/>
                <a:t>Eur. Phys. J. C 84, 1110(2024) </a:t>
              </a:r>
              <a:endParaRPr lang="zh-CN" altLang="en-US" sz="2000" b="1" dirty="0"/>
            </a:p>
          </p:txBody>
        </p:sp>
      </p:grpSp>
      <p:graphicFrame>
        <p:nvGraphicFramePr>
          <p:cNvPr id="15" name="Object 2"/>
          <p:cNvGraphicFramePr>
            <a:graphicFrameLocks noChangeAspect="1"/>
          </p:cNvGraphicFramePr>
          <p:nvPr>
            <p:extLst>
              <p:ext uri="{D42A27DB-BD31-4B8C-83A1-F6EECF244321}">
                <p14:modId xmlns="" xmlns:p14="http://schemas.microsoft.com/office/powerpoint/2010/main" val="1286225935"/>
              </p:ext>
            </p:extLst>
          </p:nvPr>
        </p:nvGraphicFramePr>
        <p:xfrm>
          <a:off x="5891213" y="4714875"/>
          <a:ext cx="2165350" cy="538163"/>
        </p:xfrm>
        <a:graphic>
          <a:graphicData uri="http://schemas.openxmlformats.org/presentationml/2006/ole">
            <p:oleObj spid="_x0000_s5333" name="Equation" r:id="rId7" imgW="812520" imgH="241200" progId="Equation.DSMT4">
              <p:embed/>
            </p:oleObj>
          </a:graphicData>
        </a:graphic>
      </p:graphicFrame>
      <p:graphicFrame>
        <p:nvGraphicFramePr>
          <p:cNvPr id="16" name="Object 2"/>
          <p:cNvGraphicFramePr>
            <a:graphicFrameLocks noChangeAspect="1"/>
          </p:cNvGraphicFramePr>
          <p:nvPr>
            <p:extLst>
              <p:ext uri="{D42A27DB-BD31-4B8C-83A1-F6EECF244321}">
                <p14:modId xmlns="" xmlns:p14="http://schemas.microsoft.com/office/powerpoint/2010/main" val="1286225935"/>
              </p:ext>
            </p:extLst>
          </p:nvPr>
        </p:nvGraphicFramePr>
        <p:xfrm>
          <a:off x="3786182" y="4713191"/>
          <a:ext cx="1928826" cy="464747"/>
        </p:xfrm>
        <a:graphic>
          <a:graphicData uri="http://schemas.openxmlformats.org/presentationml/2006/ole">
            <p:oleObj spid="_x0000_s5334" name="Equation" r:id="rId8" imgW="838080" imgH="241200" progId="Equation.DSMT4">
              <p:embed/>
            </p:oleObj>
          </a:graphicData>
        </a:graphic>
      </p:graphicFrame>
      <p:graphicFrame>
        <p:nvGraphicFramePr>
          <p:cNvPr id="17" name="对象 16"/>
          <p:cNvGraphicFramePr>
            <a:graphicFrameLocks noChangeAspect="1"/>
          </p:cNvGraphicFramePr>
          <p:nvPr>
            <p:extLst>
              <p:ext uri="{D42A27DB-BD31-4B8C-83A1-F6EECF244321}">
                <p14:modId xmlns="" xmlns:p14="http://schemas.microsoft.com/office/powerpoint/2010/main" val="4132496844"/>
              </p:ext>
            </p:extLst>
          </p:nvPr>
        </p:nvGraphicFramePr>
        <p:xfrm>
          <a:off x="642910" y="4659325"/>
          <a:ext cx="2647950" cy="555625"/>
        </p:xfrm>
        <a:graphic>
          <a:graphicData uri="http://schemas.openxmlformats.org/presentationml/2006/ole">
            <p:oleObj spid="_x0000_s5335" name="Equation" r:id="rId9" imgW="1498320" imgH="241200" progId="Equation.DSMT4">
              <p:embed/>
            </p:oleObj>
          </a:graphicData>
        </a:graphic>
      </p:graphicFrame>
      <p:sp>
        <p:nvSpPr>
          <p:cNvPr id="18" name="TextBox 17"/>
          <p:cNvSpPr txBox="1"/>
          <p:nvPr/>
        </p:nvSpPr>
        <p:spPr>
          <a:xfrm>
            <a:off x="5780891" y="5600658"/>
            <a:ext cx="3005951" cy="400110"/>
          </a:xfrm>
          <a:prstGeom prst="rect">
            <a:avLst/>
          </a:prstGeom>
          <a:noFill/>
        </p:spPr>
        <p:txBody>
          <a:bodyPr wrap="none" rtlCol="0">
            <a:spAutoFit/>
          </a:bodyPr>
          <a:lstStyle/>
          <a:p>
            <a:r>
              <a:rPr lang="zh-CN" altLang="en-US" sz="2000" b="1" dirty="0" smtClean="0">
                <a:solidFill>
                  <a:srgbClr val="00B050"/>
                </a:solidFill>
                <a:latin typeface="华文楷体" pitchFamily="2" charset="-122"/>
                <a:ea typeface="华文楷体" pitchFamily="2" charset="-122"/>
              </a:rPr>
              <a:t>合作者：乔怡、刘月新等</a:t>
            </a:r>
            <a:endParaRPr lang="zh-CN" altLang="en-US" sz="2000" b="1" dirty="0">
              <a:solidFill>
                <a:srgbClr val="00B050"/>
              </a:solidFill>
              <a:latin typeface="华文楷体" pitchFamily="2" charset="-122"/>
              <a:ea typeface="华文楷体" pitchFamily="2"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p:txBody>
          <a:bodyPr/>
          <a:lstStyle/>
          <a:p>
            <a:pPr algn="r">
              <a:buNone/>
            </a:pPr>
            <a:fld id="{9A0DB2DC-4C9A-4742-B13C-FB6460FD3503}" type="slidenum">
              <a:rPr lang="en-US" altLang="zh-CN" smtClean="0"/>
              <a:pPr algn="r">
                <a:buNone/>
              </a:pPr>
              <a:t>10</a:t>
            </a:fld>
            <a:endParaRPr lang="en-US" altLang="zh-CN" dirty="0"/>
          </a:p>
        </p:txBody>
      </p:sp>
      <p:pic>
        <p:nvPicPr>
          <p:cNvPr id="471042" name="Picture 2"/>
          <p:cNvPicPr>
            <a:picLocks noChangeAspect="1" noChangeArrowheads="1"/>
          </p:cNvPicPr>
          <p:nvPr/>
        </p:nvPicPr>
        <p:blipFill>
          <a:blip r:embed="rId2" cstate="print"/>
          <a:srcRect/>
          <a:stretch>
            <a:fillRect/>
          </a:stretch>
        </p:blipFill>
        <p:spPr bwMode="auto">
          <a:xfrm>
            <a:off x="428596" y="928670"/>
            <a:ext cx="8205328" cy="1714512"/>
          </a:xfrm>
          <a:prstGeom prst="rect">
            <a:avLst/>
          </a:prstGeom>
          <a:noFill/>
          <a:ln w="9525">
            <a:noFill/>
            <a:miter lim="800000"/>
            <a:headEnd/>
            <a:tailEnd/>
          </a:ln>
          <a:effectLst/>
        </p:spPr>
      </p:pic>
      <p:pic>
        <p:nvPicPr>
          <p:cNvPr id="471043" name="Picture 3"/>
          <p:cNvPicPr>
            <a:picLocks noChangeAspect="1" noChangeArrowheads="1"/>
          </p:cNvPicPr>
          <p:nvPr/>
        </p:nvPicPr>
        <p:blipFill>
          <a:blip r:embed="rId3" cstate="print"/>
          <a:srcRect/>
          <a:stretch>
            <a:fillRect/>
          </a:stretch>
        </p:blipFill>
        <p:spPr bwMode="auto">
          <a:xfrm>
            <a:off x="571472" y="2786058"/>
            <a:ext cx="6786610" cy="1802937"/>
          </a:xfrm>
          <a:prstGeom prst="rect">
            <a:avLst/>
          </a:prstGeom>
          <a:noFill/>
          <a:ln w="9525">
            <a:noFill/>
            <a:miter lim="800000"/>
            <a:headEnd/>
            <a:tailEnd/>
          </a:ln>
          <a:effectLst/>
        </p:spPr>
      </p:pic>
      <p:pic>
        <p:nvPicPr>
          <p:cNvPr id="471044" name="Picture 4"/>
          <p:cNvPicPr>
            <a:picLocks noChangeAspect="1" noChangeArrowheads="1"/>
          </p:cNvPicPr>
          <p:nvPr/>
        </p:nvPicPr>
        <p:blipFill>
          <a:blip r:embed="rId4" cstate="print"/>
          <a:srcRect/>
          <a:stretch>
            <a:fillRect/>
          </a:stretch>
        </p:blipFill>
        <p:spPr bwMode="auto">
          <a:xfrm>
            <a:off x="714348" y="4929198"/>
            <a:ext cx="7215238" cy="1489432"/>
          </a:xfrm>
          <a:prstGeom prst="rect">
            <a:avLst/>
          </a:prstGeom>
          <a:noFill/>
          <a:ln w="9525">
            <a:noFill/>
            <a:miter lim="800000"/>
            <a:headEnd/>
            <a:tailEnd/>
          </a:ln>
          <a:effectLst/>
        </p:spPr>
      </p:pic>
      <p:sp>
        <p:nvSpPr>
          <p:cNvPr id="10" name="标题 9"/>
          <p:cNvSpPr txBox="1">
            <a:spLocks noGrp="1"/>
          </p:cNvSpPr>
          <p:nvPr>
            <p:ph type="title"/>
          </p:nvPr>
        </p:nvSpPr>
        <p:spPr>
          <a:xfrm>
            <a:off x="457200" y="142852"/>
            <a:ext cx="8229600" cy="707886"/>
          </a:xfrm>
          <a:prstGeom prst="rect">
            <a:avLst/>
          </a:prstGeom>
          <a:noFill/>
        </p:spPr>
        <p:txBody>
          <a:bodyPr wrap="square" rtlCol="0">
            <a:spAutoFit/>
          </a:bodyPr>
          <a:lstStyle/>
          <a:p>
            <a:r>
              <a:rPr lang="en-US" altLang="zh-CN" sz="4000" dirty="0" smtClean="0">
                <a:solidFill>
                  <a:srgbClr val="00B0F0"/>
                </a:solidFill>
              </a:rPr>
              <a:t>Observables</a:t>
            </a:r>
            <a:endParaRPr lang="zh-CN" altLang="en-US" sz="4000" dirty="0">
              <a:solidFill>
                <a:srgbClr val="00B0F0"/>
              </a:solidFill>
            </a:endParaRPr>
          </a:p>
        </p:txBody>
      </p:sp>
      <p:sp>
        <p:nvSpPr>
          <p:cNvPr id="11" name="圆角矩形 10"/>
          <p:cNvSpPr/>
          <p:nvPr/>
        </p:nvSpPr>
        <p:spPr>
          <a:xfrm>
            <a:off x="1428728" y="4929198"/>
            <a:ext cx="1500198" cy="57150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29256" y="4857760"/>
            <a:ext cx="714380" cy="714380"/>
          </a:xfrm>
          <a:prstGeom prst="ellipse">
            <a:avLst/>
          </a:prstGeom>
          <a:noFill/>
          <a:ln w="381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箭头 12"/>
          <p:cNvSpPr/>
          <p:nvPr/>
        </p:nvSpPr>
        <p:spPr>
          <a:xfrm rot="9463042">
            <a:off x="6258116" y="4857805"/>
            <a:ext cx="830778" cy="390642"/>
          </a:xfrm>
          <a:prstGeom prst="notchedRightArrow">
            <a:avLst/>
          </a:prstGeom>
          <a:noFill/>
          <a:ln w="190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6143636" y="4429132"/>
            <a:ext cx="2634054" cy="369332"/>
          </a:xfrm>
          <a:prstGeom prst="rect">
            <a:avLst/>
          </a:prstGeom>
          <a:noFill/>
        </p:spPr>
        <p:txBody>
          <a:bodyPr wrap="none" rtlCol="0">
            <a:spAutoFit/>
          </a:bodyPr>
          <a:lstStyle/>
          <a:p>
            <a:r>
              <a:rPr lang="en-US" altLang="zh-CN" b="1" dirty="0" smtClean="0">
                <a:solidFill>
                  <a:srgbClr val="00CC66"/>
                </a:solidFill>
              </a:rPr>
              <a:t>SU(3) flavor symmetry</a:t>
            </a:r>
            <a:endParaRPr lang="zh-CN" altLang="en-US" b="1" dirty="0">
              <a:solidFill>
                <a:srgbClr val="00CC66"/>
              </a:solidFill>
            </a:endParaRPr>
          </a:p>
        </p:txBody>
      </p:sp>
    </p:spTree>
  </p:cSld>
  <p:clrMapOvr>
    <a:masterClrMapping/>
  </p:clrMapOvr>
  <p:transition>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p:cNvPicPr>
            <a:picLocks noChangeAspect="1" noChangeArrowheads="1"/>
          </p:cNvPicPr>
          <p:nvPr/>
        </p:nvPicPr>
        <p:blipFill>
          <a:blip r:embed="rId3">
            <a:lum bright="-20000" contrast="40000"/>
          </a:blip>
          <a:srcRect/>
          <a:stretch>
            <a:fillRect/>
          </a:stretch>
        </p:blipFill>
        <p:spPr bwMode="auto">
          <a:xfrm>
            <a:off x="285720" y="1936598"/>
            <a:ext cx="4357718" cy="861602"/>
          </a:xfrm>
          <a:prstGeom prst="rect">
            <a:avLst/>
          </a:prstGeom>
          <a:noFill/>
          <a:ln w="9525">
            <a:noFill/>
            <a:miter lim="800000"/>
            <a:headEnd/>
            <a:tailEnd/>
          </a:ln>
          <a:effectLst/>
        </p:spPr>
      </p:pic>
      <p:pic>
        <p:nvPicPr>
          <p:cNvPr id="179206" name="Picture 6"/>
          <p:cNvPicPr>
            <a:picLocks noChangeAspect="1" noChangeArrowheads="1"/>
          </p:cNvPicPr>
          <p:nvPr/>
        </p:nvPicPr>
        <p:blipFill>
          <a:blip r:embed="rId4">
            <a:lum bright="-20000" contrast="40000"/>
          </a:blip>
          <a:srcRect/>
          <a:stretch>
            <a:fillRect/>
          </a:stretch>
        </p:blipFill>
        <p:spPr bwMode="auto">
          <a:xfrm>
            <a:off x="4786314" y="4798464"/>
            <a:ext cx="4014972" cy="785818"/>
          </a:xfrm>
          <a:prstGeom prst="rect">
            <a:avLst/>
          </a:prstGeom>
          <a:noFill/>
          <a:ln w="9525">
            <a:noFill/>
            <a:miter lim="800000"/>
            <a:headEnd/>
            <a:tailEnd/>
          </a:ln>
          <a:effectLst/>
        </p:spPr>
      </p:pic>
      <p:pic>
        <p:nvPicPr>
          <p:cNvPr id="179207" name="Picture 7"/>
          <p:cNvPicPr>
            <a:picLocks noChangeAspect="1" noChangeArrowheads="1"/>
          </p:cNvPicPr>
          <p:nvPr/>
        </p:nvPicPr>
        <p:blipFill>
          <a:blip r:embed="rId5">
            <a:lum bright="-20000" contrast="40000"/>
          </a:blip>
          <a:srcRect/>
          <a:stretch>
            <a:fillRect/>
          </a:stretch>
        </p:blipFill>
        <p:spPr bwMode="auto">
          <a:xfrm>
            <a:off x="4714876" y="3155390"/>
            <a:ext cx="4308450" cy="785818"/>
          </a:xfrm>
          <a:prstGeom prst="rect">
            <a:avLst/>
          </a:prstGeom>
          <a:noFill/>
          <a:ln w="9525">
            <a:noFill/>
            <a:miter lim="800000"/>
            <a:headEnd/>
            <a:tailEnd/>
          </a:ln>
          <a:effectLst/>
        </p:spPr>
      </p:pic>
      <p:pic>
        <p:nvPicPr>
          <p:cNvPr id="179208" name="Picture 8"/>
          <p:cNvPicPr>
            <a:picLocks noChangeAspect="1" noChangeArrowheads="1"/>
          </p:cNvPicPr>
          <p:nvPr/>
        </p:nvPicPr>
        <p:blipFill>
          <a:blip r:embed="rId6">
            <a:lum bright="-20000" contrast="40000"/>
          </a:blip>
          <a:srcRect/>
          <a:stretch>
            <a:fillRect/>
          </a:stretch>
        </p:blipFill>
        <p:spPr bwMode="auto">
          <a:xfrm>
            <a:off x="285720" y="4798464"/>
            <a:ext cx="3670819" cy="814387"/>
          </a:xfrm>
          <a:prstGeom prst="rect">
            <a:avLst/>
          </a:prstGeom>
          <a:noFill/>
          <a:ln w="9525">
            <a:noFill/>
            <a:miter lim="800000"/>
            <a:headEnd/>
            <a:tailEnd/>
          </a:ln>
          <a:effectLst/>
        </p:spPr>
      </p:pic>
      <p:sp>
        <p:nvSpPr>
          <p:cNvPr id="12" name="TextBox 11"/>
          <p:cNvSpPr txBox="1"/>
          <p:nvPr/>
        </p:nvSpPr>
        <p:spPr>
          <a:xfrm>
            <a:off x="3006935" y="292222"/>
            <a:ext cx="3065263" cy="707886"/>
          </a:xfrm>
          <a:prstGeom prst="rect">
            <a:avLst/>
          </a:prstGeom>
          <a:noFill/>
        </p:spPr>
        <p:txBody>
          <a:bodyPr wrap="none" rtlCol="0">
            <a:spAutoFit/>
          </a:bodyPr>
          <a:lstStyle/>
          <a:p>
            <a:r>
              <a:rPr lang="en-US" altLang="zh-CN" sz="4000" dirty="0" smtClean="0">
                <a:solidFill>
                  <a:srgbClr val="00B0F0"/>
                </a:solidFill>
              </a:rPr>
              <a:t>Observables</a:t>
            </a:r>
            <a:endParaRPr lang="zh-CN" altLang="en-US" sz="4000" dirty="0">
              <a:solidFill>
                <a:srgbClr val="00B0F0"/>
              </a:solidFill>
            </a:endParaRPr>
          </a:p>
        </p:txBody>
      </p:sp>
      <p:grpSp>
        <p:nvGrpSpPr>
          <p:cNvPr id="2" name="组合 13"/>
          <p:cNvGrpSpPr/>
          <p:nvPr/>
        </p:nvGrpSpPr>
        <p:grpSpPr>
          <a:xfrm>
            <a:off x="357158" y="3369704"/>
            <a:ext cx="3214710" cy="720591"/>
            <a:chOff x="142844" y="4572008"/>
            <a:chExt cx="3214710" cy="720591"/>
          </a:xfrm>
        </p:grpSpPr>
        <p:pic>
          <p:nvPicPr>
            <p:cNvPr id="179205" name="Picture 5"/>
            <p:cNvPicPr>
              <a:picLocks noChangeAspect="1" noChangeArrowheads="1"/>
            </p:cNvPicPr>
            <p:nvPr/>
          </p:nvPicPr>
          <p:blipFill>
            <a:blip r:embed="rId7">
              <a:lum bright="-20000" contrast="40000"/>
            </a:blip>
            <a:srcRect t="17326" r="84444" b="56685"/>
            <a:stretch>
              <a:fillRect/>
            </a:stretch>
          </p:blipFill>
          <p:spPr bwMode="auto">
            <a:xfrm>
              <a:off x="142844" y="4714884"/>
              <a:ext cx="1000132" cy="428628"/>
            </a:xfrm>
            <a:prstGeom prst="rect">
              <a:avLst/>
            </a:prstGeom>
            <a:noFill/>
            <a:ln w="9525">
              <a:noFill/>
              <a:miter lim="800000"/>
              <a:headEnd/>
              <a:tailEnd/>
            </a:ln>
            <a:effectLst/>
          </p:spPr>
        </p:pic>
        <p:pic>
          <p:nvPicPr>
            <p:cNvPr id="13" name="Picture 5"/>
            <p:cNvPicPr>
              <a:picLocks noChangeAspect="1" noChangeArrowheads="1"/>
            </p:cNvPicPr>
            <p:nvPr/>
          </p:nvPicPr>
          <p:blipFill>
            <a:blip r:embed="rId7">
              <a:lum bright="-20000" contrast="40000"/>
            </a:blip>
            <a:srcRect l="17778" t="56309" r="48889"/>
            <a:stretch>
              <a:fillRect/>
            </a:stretch>
          </p:blipFill>
          <p:spPr bwMode="auto">
            <a:xfrm>
              <a:off x="1214414" y="4572008"/>
              <a:ext cx="2143140" cy="720591"/>
            </a:xfrm>
            <a:prstGeom prst="rect">
              <a:avLst/>
            </a:prstGeom>
            <a:noFill/>
            <a:ln w="9525">
              <a:noFill/>
              <a:miter lim="800000"/>
              <a:headEnd/>
              <a:tailEnd/>
            </a:ln>
            <a:effectLst/>
          </p:spPr>
        </p:pic>
      </p:grpSp>
      <p:sp>
        <p:nvSpPr>
          <p:cNvPr id="16" name="TextBox 15"/>
          <p:cNvSpPr txBox="1"/>
          <p:nvPr/>
        </p:nvSpPr>
        <p:spPr>
          <a:xfrm>
            <a:off x="295244" y="1571612"/>
            <a:ext cx="2787943" cy="369332"/>
          </a:xfrm>
          <a:prstGeom prst="rect">
            <a:avLst/>
          </a:prstGeom>
          <a:noFill/>
        </p:spPr>
        <p:txBody>
          <a:bodyPr wrap="none" rtlCol="0">
            <a:spAutoFit/>
          </a:bodyPr>
          <a:lstStyle/>
          <a:p>
            <a:r>
              <a:rPr lang="en-US" altLang="zh-CN" dirty="0" smtClean="0">
                <a:solidFill>
                  <a:srgbClr val="FF9900"/>
                </a:solidFill>
              </a:rPr>
              <a:t>lepton flavor universality :</a:t>
            </a:r>
            <a:endParaRPr lang="zh-CN" altLang="en-US" dirty="0">
              <a:solidFill>
                <a:srgbClr val="FF9900"/>
              </a:solidFill>
            </a:endParaRPr>
          </a:p>
        </p:txBody>
      </p:sp>
      <p:sp>
        <p:nvSpPr>
          <p:cNvPr id="17" name="矩形 16"/>
          <p:cNvSpPr/>
          <p:nvPr/>
        </p:nvSpPr>
        <p:spPr>
          <a:xfrm>
            <a:off x="4500562" y="2869638"/>
            <a:ext cx="3281668" cy="369332"/>
          </a:xfrm>
          <a:prstGeom prst="rect">
            <a:avLst/>
          </a:prstGeom>
        </p:spPr>
        <p:txBody>
          <a:bodyPr wrap="none">
            <a:spAutoFit/>
          </a:bodyPr>
          <a:lstStyle/>
          <a:p>
            <a:r>
              <a:rPr lang="en-US" altLang="zh-CN" dirty="0" smtClean="0">
                <a:solidFill>
                  <a:srgbClr val="FF9900"/>
                </a:solidFill>
              </a:rPr>
              <a:t>longitudinal polarizations of l</a:t>
            </a:r>
            <a:r>
              <a:rPr lang="en-US" altLang="zh-CN" baseline="30000" dirty="0" smtClean="0">
                <a:solidFill>
                  <a:srgbClr val="FF9900"/>
                </a:solidFill>
              </a:rPr>
              <a:t>+</a:t>
            </a:r>
            <a:r>
              <a:rPr lang="en-US" altLang="zh-CN" dirty="0" smtClean="0">
                <a:solidFill>
                  <a:srgbClr val="FF9900"/>
                </a:solidFill>
              </a:rPr>
              <a:t>:</a:t>
            </a:r>
            <a:endParaRPr lang="zh-CN" altLang="en-US" dirty="0">
              <a:solidFill>
                <a:srgbClr val="FF9900"/>
              </a:solidFill>
            </a:endParaRPr>
          </a:p>
        </p:txBody>
      </p:sp>
      <p:sp>
        <p:nvSpPr>
          <p:cNvPr id="18" name="矩形 17"/>
          <p:cNvSpPr/>
          <p:nvPr/>
        </p:nvSpPr>
        <p:spPr>
          <a:xfrm>
            <a:off x="188514" y="3090163"/>
            <a:ext cx="3454792" cy="369332"/>
          </a:xfrm>
          <a:prstGeom prst="rect">
            <a:avLst/>
          </a:prstGeom>
        </p:spPr>
        <p:txBody>
          <a:bodyPr wrap="none">
            <a:spAutoFit/>
          </a:bodyPr>
          <a:lstStyle/>
          <a:p>
            <a:r>
              <a:rPr lang="en-US" altLang="zh-CN" dirty="0" smtClean="0">
                <a:solidFill>
                  <a:srgbClr val="FF9900"/>
                </a:solidFill>
              </a:rPr>
              <a:t>forward-backward asymmetries:</a:t>
            </a:r>
            <a:endParaRPr lang="zh-CN" altLang="en-US" dirty="0">
              <a:solidFill>
                <a:srgbClr val="FF9900"/>
              </a:solidFill>
            </a:endParaRPr>
          </a:p>
        </p:txBody>
      </p:sp>
      <p:sp>
        <p:nvSpPr>
          <p:cNvPr id="19" name="矩形 18"/>
          <p:cNvSpPr/>
          <p:nvPr/>
        </p:nvSpPr>
        <p:spPr>
          <a:xfrm>
            <a:off x="4643438" y="4429132"/>
            <a:ext cx="3634328" cy="369332"/>
          </a:xfrm>
          <a:prstGeom prst="rect">
            <a:avLst/>
          </a:prstGeom>
        </p:spPr>
        <p:txBody>
          <a:bodyPr wrap="none">
            <a:spAutoFit/>
          </a:bodyPr>
          <a:lstStyle/>
          <a:p>
            <a:r>
              <a:rPr lang="en-US" altLang="zh-CN" dirty="0" smtClean="0">
                <a:solidFill>
                  <a:srgbClr val="FF9900"/>
                </a:solidFill>
              </a:rPr>
              <a:t>lepton-side convexity parameters:</a:t>
            </a:r>
            <a:endParaRPr lang="zh-CN" altLang="en-US" dirty="0">
              <a:solidFill>
                <a:srgbClr val="FF9900"/>
              </a:solidFill>
            </a:endParaRPr>
          </a:p>
        </p:txBody>
      </p:sp>
      <p:sp>
        <p:nvSpPr>
          <p:cNvPr id="20" name="矩形 19"/>
          <p:cNvSpPr/>
          <p:nvPr/>
        </p:nvSpPr>
        <p:spPr>
          <a:xfrm>
            <a:off x="214282" y="4357694"/>
            <a:ext cx="4061753" cy="369332"/>
          </a:xfrm>
          <a:prstGeom prst="rect">
            <a:avLst/>
          </a:prstGeom>
        </p:spPr>
        <p:txBody>
          <a:bodyPr wrap="none">
            <a:spAutoFit/>
          </a:bodyPr>
          <a:lstStyle/>
          <a:p>
            <a:r>
              <a:rPr lang="en-US" altLang="zh-CN" dirty="0" smtClean="0">
                <a:solidFill>
                  <a:srgbClr val="FF9900"/>
                </a:solidFill>
              </a:rPr>
              <a:t>longitudinal polarization fractions of V:</a:t>
            </a:r>
            <a:endParaRPr lang="zh-CN" altLang="en-US" dirty="0">
              <a:solidFill>
                <a:srgbClr val="FF9900"/>
              </a:solidFill>
            </a:endParaRPr>
          </a:p>
        </p:txBody>
      </p:sp>
      <p:sp>
        <p:nvSpPr>
          <p:cNvPr id="22" name="灯片编号占位符 21"/>
          <p:cNvSpPr>
            <a:spLocks noGrp="1"/>
          </p:cNvSpPr>
          <p:nvPr>
            <p:ph type="sldNum" sz="quarter" idx="12"/>
          </p:nvPr>
        </p:nvSpPr>
        <p:spPr>
          <a:xfrm>
            <a:off x="6553200" y="5757301"/>
            <a:ext cx="2133600" cy="476250"/>
          </a:xfrm>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11</a:t>
            </a:fld>
            <a:endParaRPr lang="zh-CN" altLang="en-US"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灯片编号占位符 5"/>
          <p:cNvSpPr txBox="1">
            <a:spLocks noGrp="1"/>
          </p:cNvSpPr>
          <p:nvPr>
            <p:ph type="sldNum" sz="quarter" idx="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aphicFrame>
        <p:nvGraphicFramePr>
          <p:cNvPr id="6146" name="Object 2"/>
          <p:cNvGraphicFramePr>
            <a:graphicFrameLocks noChangeAspect="1"/>
          </p:cNvGraphicFramePr>
          <p:nvPr/>
        </p:nvGraphicFramePr>
        <p:xfrm>
          <a:off x="2214546" y="142852"/>
          <a:ext cx="4616450" cy="565150"/>
        </p:xfrm>
        <a:graphic>
          <a:graphicData uri="http://schemas.openxmlformats.org/presentationml/2006/ole">
            <p:oleObj spid="_x0000_s546818" name="Equation" r:id="rId4" imgW="2044700" imgH="254000" progId="Equation.DSMT4">
              <p:embed/>
            </p:oleObj>
          </a:graphicData>
        </a:graphic>
      </p:graphicFrame>
      <p:cxnSp>
        <p:nvCxnSpPr>
          <p:cNvPr id="16" name="直接连接符 15"/>
          <p:cNvCxnSpPr/>
          <p:nvPr/>
        </p:nvCxnSpPr>
        <p:spPr>
          <a:xfrm rot="5400000">
            <a:off x="3071801" y="2428869"/>
            <a:ext cx="3286944" cy="794"/>
          </a:xfrm>
          <a:prstGeom prst="line">
            <a:avLst/>
          </a:prstGeom>
          <a:ln>
            <a:solidFill>
              <a:srgbClr val="FF0000"/>
            </a:solidFill>
          </a:ln>
          <a:effectLst>
            <a:reflection blurRad="6350" stA="50000" endA="300" endPos="90000" dist="50800" dir="5400000" sy="-100000" algn="bl" rotWithShape="0"/>
          </a:effectLst>
        </p:spPr>
        <p:style>
          <a:lnRef idx="3">
            <a:schemeClr val="accent6"/>
          </a:lnRef>
          <a:fillRef idx="0">
            <a:schemeClr val="accent6"/>
          </a:fillRef>
          <a:effectRef idx="2">
            <a:schemeClr val="accent6"/>
          </a:effectRef>
          <a:fontRef idx="minor">
            <a:schemeClr val="tx1"/>
          </a:fontRef>
        </p:style>
      </p:cxnSp>
      <p:sp>
        <p:nvSpPr>
          <p:cNvPr id="6161" name="灯片编号占位符 8"/>
          <p:cNvSpPr txBox="1"/>
          <p:nvPr/>
        </p:nvSpPr>
        <p:spPr>
          <a:xfrm>
            <a:off x="6553200" y="6245225"/>
            <a:ext cx="2133600" cy="476250"/>
          </a:xfrm>
          <a:prstGeom prst="rect">
            <a:avLst/>
          </a:prstGeom>
          <a:noFill/>
          <a:ln w="9525">
            <a:noFill/>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文本框 4"/>
          <p:cNvSpPr txBox="1"/>
          <p:nvPr/>
        </p:nvSpPr>
        <p:spPr>
          <a:xfrm>
            <a:off x="3788410" y="11433810"/>
            <a:ext cx="30480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21" name="内容占位符 3"/>
          <p:cNvPicPr>
            <a:picLocks noGrp="1" noChangeAspect="1"/>
          </p:cNvPicPr>
          <p:nvPr>
            <p:ph idx="1"/>
          </p:nvPr>
        </p:nvPicPr>
        <p:blipFill>
          <a:blip r:embed="rId5">
            <a:lum bright="-20000" contrast="40000"/>
          </a:blip>
          <a:srcRect r="2818"/>
          <a:stretch>
            <a:fillRect/>
          </a:stretch>
        </p:blipFill>
        <p:spPr>
          <a:xfrm>
            <a:off x="214282" y="1285860"/>
            <a:ext cx="3500462" cy="582407"/>
          </a:xfrm>
          <a:prstGeom prst="rect">
            <a:avLst/>
          </a:prstGeom>
        </p:spPr>
      </p:pic>
      <p:pic>
        <p:nvPicPr>
          <p:cNvPr id="23" name="图片 22"/>
          <p:cNvPicPr>
            <a:picLocks noChangeAspect="1"/>
          </p:cNvPicPr>
          <p:nvPr/>
        </p:nvPicPr>
        <p:blipFill>
          <a:blip r:embed="rId6">
            <a:lum bright="-20000" contrast="40000"/>
          </a:blip>
          <a:stretch>
            <a:fillRect/>
          </a:stretch>
        </p:blipFill>
        <p:spPr>
          <a:xfrm>
            <a:off x="4909535" y="1285860"/>
            <a:ext cx="3780155" cy="1388110"/>
          </a:xfrm>
          <a:prstGeom prst="rect">
            <a:avLst/>
          </a:prstGeom>
        </p:spPr>
      </p:pic>
      <p:pic>
        <p:nvPicPr>
          <p:cNvPr id="24" name="图片 23"/>
          <p:cNvPicPr>
            <a:picLocks noChangeAspect="1"/>
          </p:cNvPicPr>
          <p:nvPr/>
        </p:nvPicPr>
        <p:blipFill>
          <a:blip r:embed="rId7">
            <a:lum bright="-20000" contrast="40000"/>
          </a:blip>
          <a:stretch>
            <a:fillRect/>
          </a:stretch>
        </p:blipFill>
        <p:spPr>
          <a:xfrm>
            <a:off x="6000760" y="2786058"/>
            <a:ext cx="2877175" cy="631146"/>
          </a:xfrm>
          <a:prstGeom prst="rect">
            <a:avLst/>
          </a:prstGeom>
          <a:ln w="9525" cmpd="sng">
            <a:solidFill>
              <a:srgbClr val="00B0F0"/>
            </a:solidFill>
            <a:prstDash val="sysDash"/>
          </a:ln>
        </p:spPr>
      </p:pic>
      <p:sp>
        <p:nvSpPr>
          <p:cNvPr id="25" name="文本框 11"/>
          <p:cNvSpPr txBox="1"/>
          <p:nvPr/>
        </p:nvSpPr>
        <p:spPr>
          <a:xfrm>
            <a:off x="4838097" y="714356"/>
            <a:ext cx="4305935" cy="4603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Scalar with two quark picture</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p>
        </p:txBody>
      </p:sp>
      <p:pic>
        <p:nvPicPr>
          <p:cNvPr id="26" name="图片 25"/>
          <p:cNvPicPr>
            <a:picLocks noChangeAspect="1"/>
          </p:cNvPicPr>
          <p:nvPr/>
        </p:nvPicPr>
        <p:blipFill>
          <a:blip r:embed="rId8">
            <a:lum bright="-20000" contrast="40000"/>
          </a:blip>
          <a:stretch>
            <a:fillRect/>
          </a:stretch>
        </p:blipFill>
        <p:spPr>
          <a:xfrm>
            <a:off x="4994949" y="4592828"/>
            <a:ext cx="4006207" cy="764998"/>
          </a:xfrm>
          <a:prstGeom prst="rect">
            <a:avLst/>
          </a:prstGeom>
        </p:spPr>
      </p:pic>
      <p:pic>
        <p:nvPicPr>
          <p:cNvPr id="27" name="图片 26"/>
          <p:cNvPicPr>
            <a:picLocks noChangeAspect="1"/>
          </p:cNvPicPr>
          <p:nvPr/>
        </p:nvPicPr>
        <p:blipFill>
          <a:blip r:embed="rId9">
            <a:lum bright="-20000" contrast="40000"/>
          </a:blip>
          <a:stretch>
            <a:fillRect/>
          </a:stretch>
        </p:blipFill>
        <p:spPr>
          <a:xfrm>
            <a:off x="6072198" y="5574614"/>
            <a:ext cx="2928958" cy="640468"/>
          </a:xfrm>
          <a:prstGeom prst="rect">
            <a:avLst/>
          </a:prstGeom>
          <a:ln w="9525">
            <a:solidFill>
              <a:srgbClr val="00B0F0"/>
            </a:solidFill>
            <a:prstDash val="dashDot"/>
          </a:ln>
        </p:spPr>
      </p:pic>
      <p:sp>
        <p:nvSpPr>
          <p:cNvPr id="28" name="文本框 12"/>
          <p:cNvSpPr txBox="1"/>
          <p:nvPr/>
        </p:nvSpPr>
        <p:spPr>
          <a:xfrm>
            <a:off x="4923512" y="4040195"/>
            <a:ext cx="4305935" cy="4603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Scalar with four quark picture</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p>
        </p:txBody>
      </p:sp>
      <p:pic>
        <p:nvPicPr>
          <p:cNvPr id="50183" name="Picture 7"/>
          <p:cNvPicPr>
            <a:picLocks noChangeAspect="1" noChangeArrowheads="1"/>
          </p:cNvPicPr>
          <p:nvPr/>
        </p:nvPicPr>
        <p:blipFill>
          <a:blip r:embed="rId10" cstate="print">
            <a:lum bright="-20000" contrast="40000"/>
          </a:blip>
          <a:srcRect/>
          <a:stretch>
            <a:fillRect/>
          </a:stretch>
        </p:blipFill>
        <p:spPr bwMode="auto">
          <a:xfrm>
            <a:off x="285720" y="2183824"/>
            <a:ext cx="4071934" cy="887986"/>
          </a:xfrm>
          <a:prstGeom prst="rect">
            <a:avLst/>
          </a:prstGeom>
          <a:noFill/>
          <a:ln w="9525">
            <a:noFill/>
            <a:miter lim="800000"/>
            <a:headEnd/>
            <a:tailEnd/>
          </a:ln>
          <a:effectLst/>
        </p:spPr>
      </p:pic>
      <p:pic>
        <p:nvPicPr>
          <p:cNvPr id="50184" name="Picture 8"/>
          <p:cNvPicPr>
            <a:picLocks noChangeAspect="1" noChangeArrowheads="1"/>
          </p:cNvPicPr>
          <p:nvPr/>
        </p:nvPicPr>
        <p:blipFill>
          <a:blip r:embed="rId11" cstate="print">
            <a:lum bright="-20000" contrast="40000"/>
          </a:blip>
          <a:srcRect/>
          <a:stretch>
            <a:fillRect/>
          </a:stretch>
        </p:blipFill>
        <p:spPr bwMode="auto">
          <a:xfrm>
            <a:off x="142844" y="3284894"/>
            <a:ext cx="4453401" cy="1072800"/>
          </a:xfrm>
          <a:prstGeom prst="rect">
            <a:avLst/>
          </a:prstGeom>
          <a:noFill/>
          <a:ln w="9525">
            <a:noFill/>
            <a:miter lim="800000"/>
            <a:headEnd/>
            <a:tailEnd/>
          </a:ln>
          <a:effectLst/>
        </p:spPr>
      </p:pic>
      <p:pic>
        <p:nvPicPr>
          <p:cNvPr id="50185" name="Picture 9"/>
          <p:cNvPicPr>
            <a:picLocks noChangeAspect="1" noChangeArrowheads="1"/>
          </p:cNvPicPr>
          <p:nvPr/>
        </p:nvPicPr>
        <p:blipFill>
          <a:blip r:embed="rId12">
            <a:lum bright="-20000" contrast="40000"/>
          </a:blip>
          <a:srcRect t="9273" r="53400"/>
          <a:stretch>
            <a:fillRect/>
          </a:stretch>
        </p:blipFill>
        <p:spPr bwMode="auto">
          <a:xfrm>
            <a:off x="1428728" y="4500570"/>
            <a:ext cx="2643206" cy="587764"/>
          </a:xfrm>
          <a:prstGeom prst="rect">
            <a:avLst/>
          </a:prstGeom>
          <a:noFill/>
          <a:ln w="6350">
            <a:solidFill>
              <a:srgbClr val="00B0F0"/>
            </a:solidFill>
            <a:prstDash val="dash"/>
            <a:miter lim="800000"/>
            <a:headEnd/>
            <a:tailEnd/>
          </a:ln>
          <a:effectLst/>
        </p:spPr>
      </p:pic>
      <p:pic>
        <p:nvPicPr>
          <p:cNvPr id="33" name="Picture 9"/>
          <p:cNvPicPr>
            <a:picLocks noChangeAspect="1" noChangeArrowheads="1"/>
          </p:cNvPicPr>
          <p:nvPr/>
        </p:nvPicPr>
        <p:blipFill>
          <a:blip r:embed="rId12">
            <a:lum bright="-20000" contrast="40000"/>
          </a:blip>
          <a:srcRect l="54013" t="9273"/>
          <a:stretch>
            <a:fillRect/>
          </a:stretch>
        </p:blipFill>
        <p:spPr bwMode="auto">
          <a:xfrm>
            <a:off x="1428728" y="5500702"/>
            <a:ext cx="3101942" cy="698962"/>
          </a:xfrm>
          <a:prstGeom prst="rect">
            <a:avLst/>
          </a:prstGeom>
          <a:noFill/>
          <a:ln w="9525">
            <a:solidFill>
              <a:srgbClr val="00B0F0"/>
            </a:solidFill>
            <a:prstDash val="dash"/>
            <a:miter lim="800000"/>
            <a:headEnd/>
            <a:tailEnd/>
          </a:ln>
          <a:effectLst/>
        </p:spPr>
      </p:pic>
      <p:graphicFrame>
        <p:nvGraphicFramePr>
          <p:cNvPr id="34" name="对象 33"/>
          <p:cNvGraphicFramePr>
            <a:graphicFrameLocks noChangeAspect="1"/>
          </p:cNvGraphicFramePr>
          <p:nvPr/>
        </p:nvGraphicFramePr>
        <p:xfrm>
          <a:off x="4986340" y="5429264"/>
          <a:ext cx="514354" cy="571504"/>
        </p:xfrm>
        <a:graphic>
          <a:graphicData uri="http://schemas.openxmlformats.org/presentationml/2006/ole">
            <p:oleObj spid="_x0000_s546819" name="Equation" r:id="rId13" imgW="228501" imgH="253890" progId="Equation.DSMT4">
              <p:embed/>
            </p:oleObj>
          </a:graphicData>
        </a:graphic>
      </p:graphicFrame>
    </p:spTree>
    <p:extLst>
      <p:ext uri="{BB962C8B-B14F-4D97-AF65-F5344CB8AC3E}">
        <p14:creationId xmlns="" xmlns:p14="http://schemas.microsoft.com/office/powerpoint/2010/main" val="3733809307"/>
      </p:ext>
    </p:extLst>
  </p:cSld>
  <p:clrMapOvr>
    <a:masterClrMapping/>
  </p:clrMapOvr>
  <p:transition>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8" name="Picture 4"/>
          <p:cNvPicPr>
            <a:picLocks noChangeAspect="1" noChangeArrowheads="1"/>
          </p:cNvPicPr>
          <p:nvPr/>
        </p:nvPicPr>
        <p:blipFill rotWithShape="1">
          <a:blip r:embed="rId3" cstate="print">
            <a:lum bright="-20000" contrast="40000"/>
          </a:blip>
          <a:srcRect l="16513" t="33514" r="20676" b="22928"/>
          <a:stretch/>
        </p:blipFill>
        <p:spPr bwMode="auto">
          <a:xfrm>
            <a:off x="539552" y="4594554"/>
            <a:ext cx="4026882" cy="1802283"/>
          </a:xfrm>
          <a:prstGeom prst="rect">
            <a:avLst/>
          </a:prstGeom>
          <a:noFill/>
          <a:ln w="9525">
            <a:noFill/>
            <a:miter lim="800000"/>
            <a:headEnd/>
            <a:tailEnd/>
          </a:ln>
          <a:effectLst/>
        </p:spPr>
      </p:pic>
      <p:sp>
        <p:nvSpPr>
          <p:cNvPr id="6" name="灯片编号占位符 5"/>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369667" name="Picture 3"/>
          <p:cNvPicPr>
            <a:picLocks noChangeAspect="1" noChangeArrowheads="1"/>
          </p:cNvPicPr>
          <p:nvPr/>
        </p:nvPicPr>
        <p:blipFill>
          <a:blip r:embed="rId4" cstate="print"/>
          <a:srcRect/>
          <a:stretch>
            <a:fillRect/>
          </a:stretch>
        </p:blipFill>
        <p:spPr bwMode="auto">
          <a:xfrm>
            <a:off x="6266978" y="1364708"/>
            <a:ext cx="1938636" cy="3000396"/>
          </a:xfrm>
          <a:prstGeom prst="rect">
            <a:avLst/>
          </a:prstGeom>
          <a:noFill/>
          <a:ln w="9525">
            <a:noFill/>
            <a:miter lim="800000"/>
            <a:headEnd/>
            <a:tailEnd/>
          </a:ln>
          <a:effectLst/>
        </p:spPr>
      </p:pic>
      <p:pic>
        <p:nvPicPr>
          <p:cNvPr id="2" name="图片 1"/>
          <p:cNvPicPr>
            <a:picLocks noChangeAspect="1"/>
          </p:cNvPicPr>
          <p:nvPr/>
        </p:nvPicPr>
        <p:blipFill>
          <a:blip r:embed="rId5">
            <a:lum bright="-20000" contrast="40000"/>
          </a:blip>
          <a:stretch>
            <a:fillRect/>
          </a:stretch>
        </p:blipFill>
        <p:spPr>
          <a:xfrm>
            <a:off x="539552" y="1543251"/>
            <a:ext cx="5678966" cy="2749845"/>
          </a:xfrm>
          <a:prstGeom prst="rect">
            <a:avLst/>
          </a:prstGeom>
        </p:spPr>
      </p:pic>
      <p:sp>
        <p:nvSpPr>
          <p:cNvPr id="3" name="矩形 2"/>
          <p:cNvSpPr/>
          <p:nvPr/>
        </p:nvSpPr>
        <p:spPr>
          <a:xfrm>
            <a:off x="1370919" y="427311"/>
            <a:ext cx="6585457" cy="769441"/>
          </a:xfrm>
          <a:prstGeom prst="rect">
            <a:avLst/>
          </a:prstGeom>
        </p:spPr>
        <p:txBody>
          <a:bodyPr wrap="none">
            <a:spAutoFit/>
          </a:bodyPr>
          <a:lstStyle/>
          <a:p>
            <a:r>
              <a:rPr lang="en-US" altLang="zh-CN" sz="4400" smtClean="0">
                <a:solidFill>
                  <a:srgbClr val="00CC66"/>
                </a:solidFill>
                <a:latin typeface="+mj-lt"/>
                <a:ea typeface="+mj-ea"/>
                <a:cs typeface="+mj-cs"/>
              </a:rPr>
              <a:t>Light </a:t>
            </a:r>
            <a:r>
              <a:rPr lang="en-US" altLang="zh-CN" sz="4400">
                <a:solidFill>
                  <a:srgbClr val="00CC66"/>
                </a:solidFill>
                <a:latin typeface="+mj-lt"/>
                <a:ea typeface="+mj-ea"/>
                <a:cs typeface="+mj-cs"/>
              </a:rPr>
              <a:t>axial-vector mesons</a:t>
            </a:r>
            <a:endParaRPr lang="zh-CN" altLang="en-US" sz="4400">
              <a:solidFill>
                <a:srgbClr val="00CC66"/>
              </a:solidFill>
              <a:latin typeface="+mj-lt"/>
              <a:ea typeface="+mj-ea"/>
              <a:cs typeface="+mj-cs"/>
            </a:endParaRPr>
          </a:p>
        </p:txBody>
      </p:sp>
      <p:pic>
        <p:nvPicPr>
          <p:cNvPr id="4" name="图片 3"/>
          <p:cNvPicPr>
            <a:picLocks noChangeAspect="1"/>
          </p:cNvPicPr>
          <p:nvPr/>
        </p:nvPicPr>
        <p:blipFill rotWithShape="1">
          <a:blip r:embed="rId6"/>
          <a:srcRect t="71829"/>
          <a:stretch/>
        </p:blipFill>
        <p:spPr>
          <a:xfrm>
            <a:off x="4716016" y="4619022"/>
            <a:ext cx="4110564" cy="792087"/>
          </a:xfrm>
          <a:prstGeom prst="rect">
            <a:avLst/>
          </a:prstGeom>
        </p:spPr>
      </p:pic>
      <p:cxnSp>
        <p:nvCxnSpPr>
          <p:cNvPr id="9" name="直接连接符 8"/>
          <p:cNvCxnSpPr/>
          <p:nvPr/>
        </p:nvCxnSpPr>
        <p:spPr>
          <a:xfrm>
            <a:off x="4716016" y="4725144"/>
            <a:ext cx="72008" cy="1671693"/>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98085014"/>
      </p:ext>
    </p:extLst>
  </p:cSld>
  <p:clrMapOvr>
    <a:masterClrMapping/>
  </p:clrMapOvr>
  <p:transition>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矩形 2"/>
          <p:cNvSpPr/>
          <p:nvPr/>
        </p:nvSpPr>
        <p:spPr>
          <a:xfrm>
            <a:off x="2038913" y="643335"/>
            <a:ext cx="5269391" cy="769441"/>
          </a:xfrm>
          <a:prstGeom prst="rect">
            <a:avLst/>
          </a:prstGeom>
        </p:spPr>
        <p:txBody>
          <a:bodyPr wrap="none">
            <a:spAutoFit/>
          </a:bodyPr>
          <a:lstStyle/>
          <a:p>
            <a:r>
              <a:rPr lang="en-US" altLang="zh-CN" sz="4400" smtClean="0">
                <a:solidFill>
                  <a:srgbClr val="00CC66"/>
                </a:solidFill>
                <a:latin typeface="+mj-lt"/>
                <a:ea typeface="+mj-ea"/>
                <a:cs typeface="+mj-cs"/>
              </a:rPr>
              <a:t>Light tensor </a:t>
            </a:r>
            <a:r>
              <a:rPr lang="en-US" altLang="zh-CN" sz="4400">
                <a:solidFill>
                  <a:srgbClr val="00CC66"/>
                </a:solidFill>
                <a:latin typeface="+mj-lt"/>
                <a:ea typeface="+mj-ea"/>
                <a:cs typeface="+mj-cs"/>
              </a:rPr>
              <a:t>mesons</a:t>
            </a:r>
            <a:endParaRPr lang="zh-CN" altLang="en-US" sz="4400">
              <a:solidFill>
                <a:srgbClr val="00CC66"/>
              </a:solidFill>
              <a:latin typeface="+mj-lt"/>
              <a:ea typeface="+mj-ea"/>
              <a:cs typeface="+mj-cs"/>
            </a:endParaRPr>
          </a:p>
        </p:txBody>
      </p:sp>
      <p:pic>
        <p:nvPicPr>
          <p:cNvPr id="5" name="图片 4"/>
          <p:cNvPicPr>
            <a:picLocks noChangeAspect="1"/>
          </p:cNvPicPr>
          <p:nvPr/>
        </p:nvPicPr>
        <p:blipFill>
          <a:blip r:embed="rId3"/>
          <a:stretch>
            <a:fillRect/>
          </a:stretch>
        </p:blipFill>
        <p:spPr>
          <a:xfrm>
            <a:off x="1259632" y="2141472"/>
            <a:ext cx="5778268" cy="2016224"/>
          </a:xfrm>
          <a:prstGeom prst="rect">
            <a:avLst/>
          </a:prstGeom>
        </p:spPr>
      </p:pic>
      <p:pic>
        <p:nvPicPr>
          <p:cNvPr id="7" name="图片 6"/>
          <p:cNvPicPr>
            <a:picLocks noChangeAspect="1"/>
          </p:cNvPicPr>
          <p:nvPr/>
        </p:nvPicPr>
        <p:blipFill>
          <a:blip r:embed="rId4"/>
          <a:stretch>
            <a:fillRect/>
          </a:stretch>
        </p:blipFill>
        <p:spPr>
          <a:xfrm>
            <a:off x="6643775" y="1323537"/>
            <a:ext cx="1952450" cy="648072"/>
          </a:xfrm>
          <a:prstGeom prst="rect">
            <a:avLst/>
          </a:prstGeom>
          <a:ln w="19050">
            <a:solidFill>
              <a:srgbClr val="FF9900"/>
            </a:solidFill>
          </a:ln>
        </p:spPr>
      </p:pic>
      <p:pic>
        <p:nvPicPr>
          <p:cNvPr id="8" name="图片 7"/>
          <p:cNvPicPr>
            <a:picLocks noChangeAspect="1"/>
          </p:cNvPicPr>
          <p:nvPr/>
        </p:nvPicPr>
        <p:blipFill>
          <a:blip r:embed="rId5"/>
          <a:stretch>
            <a:fillRect/>
          </a:stretch>
        </p:blipFill>
        <p:spPr>
          <a:xfrm>
            <a:off x="1259632" y="4653136"/>
            <a:ext cx="5756280" cy="1249280"/>
          </a:xfrm>
          <a:prstGeom prst="rect">
            <a:avLst/>
          </a:prstGeom>
        </p:spPr>
      </p:pic>
    </p:spTree>
    <p:extLst>
      <p:ext uri="{BB962C8B-B14F-4D97-AF65-F5344CB8AC3E}">
        <p14:creationId xmlns="" xmlns:p14="http://schemas.microsoft.com/office/powerpoint/2010/main" val="3480319325"/>
      </p:ext>
    </p:extLst>
  </p:cSld>
  <p:clrMapOvr>
    <a:masterClrMapping/>
  </p:clrMapOvr>
  <p:transition>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250001" y="1071546"/>
            <a:ext cx="8608279" cy="4857784"/>
            <a:chOff x="464315" y="785794"/>
            <a:chExt cx="8608279" cy="4857784"/>
          </a:xfrm>
        </p:grpSpPr>
        <p:pic>
          <p:nvPicPr>
            <p:cNvPr id="54274" name="Picture 2"/>
            <p:cNvPicPr>
              <a:picLocks noChangeAspect="1" noChangeArrowheads="1"/>
            </p:cNvPicPr>
            <p:nvPr/>
          </p:nvPicPr>
          <p:blipFill>
            <a:blip r:embed="rId4">
              <a:lum bright="-20000" contrast="40000"/>
            </a:blip>
            <a:srcRect/>
            <a:stretch>
              <a:fillRect/>
            </a:stretch>
          </p:blipFill>
          <p:spPr bwMode="auto">
            <a:xfrm>
              <a:off x="464315" y="785794"/>
              <a:ext cx="8608279" cy="4857784"/>
            </a:xfrm>
            <a:prstGeom prst="rect">
              <a:avLst/>
            </a:prstGeom>
            <a:noFill/>
            <a:ln w="9525">
              <a:noFill/>
              <a:miter lim="800000"/>
              <a:headEnd/>
              <a:tailEnd/>
            </a:ln>
            <a:effectLst/>
          </p:spPr>
        </p:pic>
        <p:sp>
          <p:nvSpPr>
            <p:cNvPr id="12" name="圆角矩形 11"/>
            <p:cNvSpPr/>
            <p:nvPr/>
          </p:nvSpPr>
          <p:spPr>
            <a:xfrm>
              <a:off x="4750595" y="3929066"/>
              <a:ext cx="2143140" cy="1357322"/>
            </a:xfrm>
            <a:prstGeom prst="roundRect">
              <a:avLst/>
            </a:prstGeom>
            <a:noFill/>
            <a:ln w="254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5536413" y="2214554"/>
              <a:ext cx="500066" cy="642942"/>
            </a:xfrm>
            <a:prstGeom prst="roundRect">
              <a:avLst/>
            </a:prstGeom>
            <a:noFill/>
            <a:ln w="25400">
              <a:solidFill>
                <a:srgbClr val="CF2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464843" y="2857496"/>
              <a:ext cx="2643206" cy="1000132"/>
            </a:xfrm>
            <a:prstGeom prst="round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5536413" y="5286388"/>
              <a:ext cx="500066" cy="285752"/>
            </a:xfrm>
            <a:prstGeom prst="round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71" name="灯片编号占位符 5"/>
          <p:cNvSpPr txBox="1">
            <a:spLocks noGrp="1"/>
          </p:cNvSpPr>
          <p:nvPr>
            <p:ph type="sldNum" sz="quarter" idx="4"/>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15</a:t>
            </a:fld>
            <a:endParaRPr lang="en-US" altLang="zh-CN" sz="1400" dirty="0"/>
          </a:p>
        </p:txBody>
      </p:sp>
      <p:sp>
        <p:nvSpPr>
          <p:cNvPr id="17" name="标题 1"/>
          <p:cNvSpPr>
            <a:spLocks noGrp="1"/>
          </p:cNvSpPr>
          <p:nvPr>
            <p:ph type="title"/>
          </p:nvPr>
        </p:nvSpPr>
        <p:spPr bwMode="auto">
          <a:xfrm>
            <a:off x="142844" y="1142984"/>
            <a:ext cx="2500330" cy="785810"/>
          </a:xfrm>
          <a:solidFill>
            <a:schemeClr val="bg1"/>
          </a:solidFill>
          <a:ln>
            <a:miter lim="800000"/>
          </a:ln>
          <a:effectLst/>
          <a:scene3d>
            <a:camera prst="orthographicFront"/>
            <a:lightRig rig="balanced" dir="t"/>
          </a:scene3d>
          <a:sp3d prstMaterial="plastic"/>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1" smtClean="0">
                <a:ln w="1905">
                  <a:solidFill>
                    <a:srgbClr val="FFFF00"/>
                  </a:solidFill>
                </a:ln>
                <a:solidFill>
                  <a:srgbClr val="FF0000"/>
                </a:solidFill>
                <a:effectLst/>
                <a:uLnTx/>
                <a:uFillTx/>
                <a:latin typeface="Maiandra GD" panose="020E0502030308020204" pitchFamily="34" charset="0"/>
                <a:ea typeface="+mj-ea"/>
                <a:cs typeface="+mn-cs"/>
              </a:rPr>
              <a:t>Amplitudes</a:t>
            </a:r>
            <a:endParaRPr kumimoji="0" lang="zh-CN" altLang="en-US" sz="4000" b="1" i="0" u="none" strike="noStrike" kern="1200" cap="none" spc="0" normalizeH="0" baseline="0" noProof="1" smtClean="0">
              <a:ln w="1905">
                <a:solidFill>
                  <a:srgbClr val="FFFF00"/>
                </a:solidFill>
              </a:ln>
              <a:solidFill>
                <a:srgbClr val="FF0000"/>
              </a:solidFill>
              <a:effectLst/>
              <a:uLnTx/>
              <a:uFillTx/>
              <a:latin typeface="Maiandra GD" panose="020E0502030308020204" pitchFamily="34" charset="0"/>
              <a:ea typeface="+mj-ea"/>
              <a:cs typeface="+mn-cs"/>
            </a:endParaRPr>
          </a:p>
        </p:txBody>
      </p:sp>
      <p:graphicFrame>
        <p:nvGraphicFramePr>
          <p:cNvPr id="514051" name="Object 3"/>
          <p:cNvGraphicFramePr>
            <a:graphicFrameLocks/>
          </p:cNvGraphicFramePr>
          <p:nvPr/>
        </p:nvGraphicFramePr>
        <p:xfrm>
          <a:off x="214313" y="60325"/>
          <a:ext cx="8715375" cy="725488"/>
        </p:xfrm>
        <a:graphic>
          <a:graphicData uri="http://schemas.openxmlformats.org/presentationml/2006/ole">
            <p:oleObj spid="_x0000_s514051" name="Equation" r:id="rId5" imgW="3225600" imgH="241200" progId="Equation.DSMT4">
              <p:embed/>
            </p:oleObj>
          </a:graphicData>
        </a:graphic>
      </p:graphicFrame>
      <p:pic>
        <p:nvPicPr>
          <p:cNvPr id="11" name="图片 10"/>
          <p:cNvPicPr>
            <a:picLocks noChangeAspect="1"/>
          </p:cNvPicPr>
          <p:nvPr/>
        </p:nvPicPr>
        <p:blipFill>
          <a:blip r:embed="rId6">
            <a:duotone>
              <a:prstClr val="black"/>
              <a:schemeClr val="accent1">
                <a:tint val="45000"/>
                <a:satMod val="400000"/>
              </a:schemeClr>
            </a:duotone>
          </a:blip>
          <a:stretch>
            <a:fillRect/>
          </a:stretch>
        </p:blipFill>
        <p:spPr>
          <a:xfrm>
            <a:off x="571472" y="6215082"/>
            <a:ext cx="7711049" cy="447092"/>
          </a:xfrm>
          <a:prstGeom prst="rect">
            <a:avLst/>
          </a:prstGeom>
          <a:ln w="15875">
            <a:solidFill>
              <a:srgbClr val="9933FF"/>
            </a:solidFill>
          </a:ln>
        </p:spPr>
      </p:pic>
    </p:spTree>
  </p:cSld>
  <p:clrMapOvr>
    <a:masterClrMapping/>
  </p:clrMapOvr>
  <p:transition>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5"/>
          <p:cNvSpPr txBox="1">
            <a:spLocks noGrp="1"/>
          </p:cNvSpPr>
          <p:nvPr>
            <p:ph type="sldNum" sz="quarter" idx="4"/>
          </p:nvPr>
        </p:nvSpPr>
        <p:spPr>
          <a:ln/>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16</a:t>
            </a:fld>
            <a:endParaRPr lang="en-US" altLang="zh-CN" sz="1400" dirty="0"/>
          </a:p>
        </p:txBody>
      </p:sp>
      <p:pic>
        <p:nvPicPr>
          <p:cNvPr id="66561" name="Picture 1"/>
          <p:cNvPicPr>
            <a:picLocks noChangeAspect="1" noChangeArrowheads="1"/>
          </p:cNvPicPr>
          <p:nvPr/>
        </p:nvPicPr>
        <p:blipFill>
          <a:blip r:embed="rId4" cstate="print">
            <a:lum bright="-20000" contrast="40000"/>
          </a:blip>
          <a:srcRect/>
          <a:stretch>
            <a:fillRect/>
          </a:stretch>
        </p:blipFill>
        <p:spPr bwMode="auto">
          <a:xfrm>
            <a:off x="357158" y="785794"/>
            <a:ext cx="8429684" cy="5500726"/>
          </a:xfrm>
          <a:prstGeom prst="rect">
            <a:avLst/>
          </a:prstGeom>
          <a:noFill/>
          <a:ln w="9525">
            <a:noFill/>
            <a:miter lim="800000"/>
            <a:headEnd/>
            <a:tailEnd/>
          </a:ln>
          <a:effectLst/>
        </p:spPr>
      </p:pic>
      <p:sp>
        <p:nvSpPr>
          <p:cNvPr id="17" name="圆角矩形 16"/>
          <p:cNvSpPr/>
          <p:nvPr/>
        </p:nvSpPr>
        <p:spPr>
          <a:xfrm>
            <a:off x="4643438" y="2613038"/>
            <a:ext cx="1857388" cy="252000"/>
          </a:xfrm>
          <a:prstGeom prst="roundRect">
            <a:avLst/>
          </a:prstGeom>
          <a:solidFill>
            <a:srgbClr val="CF23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圆角矩形 17"/>
          <p:cNvSpPr/>
          <p:nvPr/>
        </p:nvSpPr>
        <p:spPr>
          <a:xfrm>
            <a:off x="4643438" y="3981510"/>
            <a:ext cx="1857388" cy="252000"/>
          </a:xfrm>
          <a:prstGeom prst="roundRect">
            <a:avLst/>
          </a:prstGeom>
          <a:solidFill>
            <a:srgbClr val="CF23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圆角矩形 18"/>
          <p:cNvSpPr/>
          <p:nvPr/>
        </p:nvSpPr>
        <p:spPr>
          <a:xfrm>
            <a:off x="4643438" y="1714488"/>
            <a:ext cx="1857388" cy="252000"/>
          </a:xfrm>
          <a:prstGeom prst="roundRect">
            <a:avLst/>
          </a:prstGeom>
          <a:solidFill>
            <a:srgbClr val="CF23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圆角矩形 19"/>
          <p:cNvSpPr/>
          <p:nvPr/>
        </p:nvSpPr>
        <p:spPr>
          <a:xfrm>
            <a:off x="4643438" y="4891210"/>
            <a:ext cx="1857388" cy="252000"/>
          </a:xfrm>
          <a:prstGeom prst="roundRect">
            <a:avLst/>
          </a:prstGeom>
          <a:solidFill>
            <a:srgbClr val="CF23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1" name="Picture 6" descr="https://img0.baidu.com/it/u=2249479792,4234414646&amp;fm=253&amp;fmt=auto&amp;app=138&amp;f=JPEG?w=487&amp;h=500"/>
          <p:cNvPicPr>
            <a:picLocks noChangeAspect="1" noChangeArrowheads="1"/>
          </p:cNvPicPr>
          <p:nvPr/>
        </p:nvPicPr>
        <p:blipFill>
          <a:blip r:embed="rId5" cstate="print">
            <a:lum bright="-10000" contrast="30000"/>
          </a:blip>
          <a:srcRect l="2799" t="2727" b="4545"/>
          <a:stretch>
            <a:fillRect/>
          </a:stretch>
        </p:blipFill>
        <p:spPr bwMode="auto">
          <a:xfrm>
            <a:off x="3643306" y="714356"/>
            <a:ext cx="583826" cy="571504"/>
          </a:xfrm>
          <a:prstGeom prst="rect">
            <a:avLst/>
          </a:prstGeom>
          <a:noFill/>
        </p:spPr>
      </p:pic>
      <p:pic>
        <p:nvPicPr>
          <p:cNvPr id="22" name="Picture 6" descr="https://img0.baidu.com/it/u=2249479792,4234414646&amp;fm=253&amp;fmt=auto&amp;app=138&amp;f=JPEG?w=487&amp;h=500"/>
          <p:cNvPicPr>
            <a:picLocks noChangeAspect="1" noChangeArrowheads="1"/>
          </p:cNvPicPr>
          <p:nvPr/>
        </p:nvPicPr>
        <p:blipFill>
          <a:blip r:embed="rId5" cstate="print">
            <a:lum bright="-10000" contrast="30000"/>
          </a:blip>
          <a:srcRect l="2799" t="2727" b="4545"/>
          <a:stretch>
            <a:fillRect/>
          </a:stretch>
        </p:blipFill>
        <p:spPr bwMode="auto">
          <a:xfrm>
            <a:off x="6786578" y="714356"/>
            <a:ext cx="583826" cy="571504"/>
          </a:xfrm>
          <a:prstGeom prst="rect">
            <a:avLst/>
          </a:prstGeom>
          <a:noFill/>
        </p:spPr>
      </p:pic>
      <p:sp>
        <p:nvSpPr>
          <p:cNvPr id="23" name="圆角矩形 22"/>
          <p:cNvSpPr/>
          <p:nvPr/>
        </p:nvSpPr>
        <p:spPr>
          <a:xfrm>
            <a:off x="571472" y="3500438"/>
            <a:ext cx="2928958" cy="214314"/>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圆角矩形 23"/>
          <p:cNvSpPr/>
          <p:nvPr/>
        </p:nvSpPr>
        <p:spPr>
          <a:xfrm>
            <a:off x="571472" y="4429132"/>
            <a:ext cx="2928958" cy="214314"/>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圆角矩形 24"/>
          <p:cNvSpPr/>
          <p:nvPr/>
        </p:nvSpPr>
        <p:spPr>
          <a:xfrm>
            <a:off x="500034" y="5572140"/>
            <a:ext cx="2928958" cy="428628"/>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 name="圆角矩形 25"/>
          <p:cNvSpPr/>
          <p:nvPr/>
        </p:nvSpPr>
        <p:spPr>
          <a:xfrm>
            <a:off x="500034" y="6072206"/>
            <a:ext cx="2928958" cy="214314"/>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515074" name="Object 2"/>
          <p:cNvGraphicFramePr>
            <a:graphicFrameLocks/>
          </p:cNvGraphicFramePr>
          <p:nvPr/>
        </p:nvGraphicFramePr>
        <p:xfrm>
          <a:off x="214282" y="60306"/>
          <a:ext cx="8715403" cy="725488"/>
        </p:xfrm>
        <a:graphic>
          <a:graphicData uri="http://schemas.openxmlformats.org/presentationml/2006/ole">
            <p:oleObj spid="_x0000_s515074" name="Equation" r:id="rId6" imgW="3225600" imgH="241200" progId="Equation.DSMT4">
              <p:embed/>
            </p:oleObj>
          </a:graphicData>
        </a:graphic>
      </p:graphicFrame>
    </p:spTree>
  </p:cSld>
  <p:clrMapOvr>
    <a:masterClrMapping/>
  </p:clrMapOvr>
  <p:transition>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4" cstate="print">
            <a:lum bright="-20000" contrast="40000"/>
          </a:blip>
          <a:srcRect/>
          <a:stretch>
            <a:fillRect/>
          </a:stretch>
        </p:blipFill>
        <p:spPr bwMode="auto">
          <a:xfrm>
            <a:off x="214282" y="857232"/>
            <a:ext cx="8001056" cy="5688789"/>
          </a:xfrm>
          <a:prstGeom prst="rect">
            <a:avLst/>
          </a:prstGeom>
          <a:noFill/>
          <a:ln w="9525">
            <a:noFill/>
            <a:miter lim="800000"/>
            <a:headEnd/>
            <a:tailEnd/>
          </a:ln>
          <a:effectLst/>
        </p:spPr>
      </p:pic>
      <p:sp>
        <p:nvSpPr>
          <p:cNvPr id="8" name="圆角矩形 7"/>
          <p:cNvSpPr/>
          <p:nvPr/>
        </p:nvSpPr>
        <p:spPr>
          <a:xfrm>
            <a:off x="3643306" y="2255848"/>
            <a:ext cx="3143272" cy="252000"/>
          </a:xfrm>
          <a:prstGeom prst="roundRect">
            <a:avLst/>
          </a:prstGeom>
          <a:solidFill>
            <a:srgbClr val="CF23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9" name="Picture 6" descr="https://img0.baidu.com/it/u=2249479792,4234414646&amp;fm=253&amp;fmt=auto&amp;app=138&amp;f=JPEG?w=487&amp;h=500"/>
          <p:cNvPicPr>
            <a:picLocks noChangeAspect="1" noChangeArrowheads="1"/>
          </p:cNvPicPr>
          <p:nvPr/>
        </p:nvPicPr>
        <p:blipFill>
          <a:blip r:embed="rId5" cstate="print">
            <a:lum bright="-10000" contrast="30000"/>
          </a:blip>
          <a:srcRect l="2799" t="2727" b="4545"/>
          <a:stretch>
            <a:fillRect/>
          </a:stretch>
        </p:blipFill>
        <p:spPr bwMode="auto">
          <a:xfrm>
            <a:off x="7215206" y="1000108"/>
            <a:ext cx="583826" cy="571504"/>
          </a:xfrm>
          <a:prstGeom prst="rect">
            <a:avLst/>
          </a:prstGeom>
          <a:noFill/>
        </p:spPr>
      </p:pic>
      <p:sp>
        <p:nvSpPr>
          <p:cNvPr id="10" name="圆角矩形 9"/>
          <p:cNvSpPr/>
          <p:nvPr/>
        </p:nvSpPr>
        <p:spPr>
          <a:xfrm>
            <a:off x="500034" y="3571876"/>
            <a:ext cx="2786082" cy="285752"/>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圆角矩形 11"/>
          <p:cNvSpPr/>
          <p:nvPr/>
        </p:nvSpPr>
        <p:spPr>
          <a:xfrm>
            <a:off x="428596" y="5929330"/>
            <a:ext cx="2786082" cy="285752"/>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圆角矩形 12"/>
          <p:cNvSpPr/>
          <p:nvPr/>
        </p:nvSpPr>
        <p:spPr>
          <a:xfrm>
            <a:off x="428596" y="6215082"/>
            <a:ext cx="2786082" cy="285752"/>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圆角矩形 13"/>
          <p:cNvSpPr/>
          <p:nvPr/>
        </p:nvSpPr>
        <p:spPr>
          <a:xfrm>
            <a:off x="428596" y="4909102"/>
            <a:ext cx="2786082" cy="285752"/>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圆角矩形 14"/>
          <p:cNvSpPr/>
          <p:nvPr/>
        </p:nvSpPr>
        <p:spPr>
          <a:xfrm>
            <a:off x="3643306" y="5429264"/>
            <a:ext cx="3143272" cy="252000"/>
          </a:xfrm>
          <a:prstGeom prst="roundRect">
            <a:avLst/>
          </a:prstGeom>
          <a:solidFill>
            <a:srgbClr val="CF23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圆角矩形 15"/>
          <p:cNvSpPr/>
          <p:nvPr/>
        </p:nvSpPr>
        <p:spPr>
          <a:xfrm>
            <a:off x="500034" y="2500306"/>
            <a:ext cx="2786082" cy="285752"/>
          </a:xfrm>
          <a:prstGeom prst="round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81251" name="Picture 3"/>
          <p:cNvPicPr>
            <a:picLocks noChangeAspect="1" noChangeArrowheads="1"/>
          </p:cNvPicPr>
          <p:nvPr/>
        </p:nvPicPr>
        <p:blipFill>
          <a:blip r:embed="rId6" cstate="print">
            <a:lum bright="-20000" contrast="40000"/>
          </a:blip>
          <a:srcRect r="48563"/>
          <a:stretch>
            <a:fillRect/>
          </a:stretch>
        </p:blipFill>
        <p:spPr bwMode="auto">
          <a:xfrm>
            <a:off x="8215338" y="6255274"/>
            <a:ext cx="714380" cy="214314"/>
          </a:xfrm>
          <a:prstGeom prst="rect">
            <a:avLst/>
          </a:prstGeom>
          <a:noFill/>
          <a:ln w="9525">
            <a:noFill/>
            <a:miter lim="800000"/>
            <a:headEnd/>
            <a:tailEnd/>
          </a:ln>
          <a:effectLst/>
        </p:spPr>
      </p:pic>
      <p:sp>
        <p:nvSpPr>
          <p:cNvPr id="18" name="任意多边形 17"/>
          <p:cNvSpPr/>
          <p:nvPr/>
        </p:nvSpPr>
        <p:spPr>
          <a:xfrm>
            <a:off x="8643966" y="6357958"/>
            <a:ext cx="395369" cy="256107"/>
          </a:xfrm>
          <a:custGeom>
            <a:avLst/>
            <a:gdLst>
              <a:gd name="connsiteX0" fmla="*/ 0 w 654818"/>
              <a:gd name="connsiteY0" fmla="*/ 311499 h 736879"/>
              <a:gd name="connsiteX1" fmla="*/ 271306 w 654818"/>
              <a:gd name="connsiteY1" fmla="*/ 703385 h 736879"/>
              <a:gd name="connsiteX2" fmla="*/ 592853 w 654818"/>
              <a:gd name="connsiteY2" fmla="*/ 110532 h 736879"/>
              <a:gd name="connsiteX3" fmla="*/ 643095 w 654818"/>
              <a:gd name="connsiteY3" fmla="*/ 40194 h 736879"/>
              <a:gd name="connsiteX4" fmla="*/ 643095 w 654818"/>
              <a:gd name="connsiteY4" fmla="*/ 40194 h 73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18" h="736879">
                <a:moveTo>
                  <a:pt x="0" y="311499"/>
                </a:moveTo>
                <a:cubicBezTo>
                  <a:pt x="86248" y="524189"/>
                  <a:pt x="172497" y="736879"/>
                  <a:pt x="271306" y="703385"/>
                </a:cubicBezTo>
                <a:cubicBezTo>
                  <a:pt x="370115" y="669891"/>
                  <a:pt x="530888" y="221064"/>
                  <a:pt x="592853" y="110532"/>
                </a:cubicBezTo>
                <a:cubicBezTo>
                  <a:pt x="654818" y="0"/>
                  <a:pt x="643095" y="40194"/>
                  <a:pt x="643095" y="40194"/>
                </a:cubicBezTo>
                <a:lnTo>
                  <a:pt x="643095" y="4019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灯片编号占位符 18"/>
          <p:cNvSpPr>
            <a:spLocks noGrp="1"/>
          </p:cNvSpPr>
          <p:nvPr>
            <p:ph type="sldNum" sz="quarter" idx="4"/>
          </p:nvPr>
        </p:nvSpPr>
        <p:spPr>
          <a:xfrm>
            <a:off x="6553200" y="6524650"/>
            <a:ext cx="2133600" cy="476250"/>
          </a:xfrm>
        </p:spPr>
        <p:txBody>
          <a:bodyPr/>
          <a:lstStyle/>
          <a:p>
            <a:pPr algn="r">
              <a:buNone/>
            </a:pPr>
            <a:fld id="{9A0DB2DC-4C9A-4742-B13C-FB6460FD3503}" type="slidenum">
              <a:rPr lang="en-US" altLang="zh-CN" smtClean="0"/>
              <a:pPr algn="r">
                <a:buNone/>
              </a:pPr>
              <a:t>17</a:t>
            </a:fld>
            <a:endParaRPr lang="en-US" altLang="zh-CN" dirty="0"/>
          </a:p>
        </p:txBody>
      </p:sp>
      <p:graphicFrame>
        <p:nvGraphicFramePr>
          <p:cNvPr id="573442" name="Object 2"/>
          <p:cNvGraphicFramePr>
            <a:graphicFrameLocks/>
          </p:cNvGraphicFramePr>
          <p:nvPr/>
        </p:nvGraphicFramePr>
        <p:xfrm>
          <a:off x="214313" y="60325"/>
          <a:ext cx="8715375" cy="725488"/>
        </p:xfrm>
        <a:graphic>
          <a:graphicData uri="http://schemas.openxmlformats.org/presentationml/2006/ole">
            <p:oleObj spid="_x0000_s573442" name="Equation" r:id="rId7" imgW="3225600" imgH="241200" progId="Equation.DSMT4">
              <p:embed/>
            </p:oleObj>
          </a:graphicData>
        </a:graphic>
      </p:graphicFrame>
    </p:spTree>
  </p:cSld>
  <p:clrMapOvr>
    <a:masterClrMapping/>
  </p:clrMapOvr>
  <p:transition>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p:txBody>
          <a:bodyPr/>
          <a:lstStyle/>
          <a:p>
            <a:pPr algn="r">
              <a:buNone/>
            </a:pPr>
            <a:fld id="{9A0DB2DC-4C9A-4742-B13C-FB6460FD3503}" type="slidenum">
              <a:rPr lang="en-US" altLang="zh-CN" smtClean="0"/>
              <a:pPr algn="r">
                <a:buNone/>
              </a:pPr>
              <a:t>18</a:t>
            </a:fld>
            <a:endParaRPr lang="en-US" altLang="zh-CN" dirty="0"/>
          </a:p>
        </p:txBody>
      </p:sp>
      <p:graphicFrame>
        <p:nvGraphicFramePr>
          <p:cNvPr id="10" name="Object 5"/>
          <p:cNvGraphicFramePr>
            <a:graphicFrameLocks noChangeAspect="1"/>
          </p:cNvGraphicFramePr>
          <p:nvPr>
            <p:extLst>
              <p:ext uri="{D42A27DB-BD31-4B8C-83A1-F6EECF244321}">
                <p14:modId xmlns="" xmlns:p14="http://schemas.microsoft.com/office/powerpoint/2010/main" val="1125340465"/>
              </p:ext>
            </p:extLst>
          </p:nvPr>
        </p:nvGraphicFramePr>
        <p:xfrm>
          <a:off x="690563" y="115888"/>
          <a:ext cx="7615237" cy="714375"/>
        </p:xfrm>
        <a:graphic>
          <a:graphicData uri="http://schemas.openxmlformats.org/presentationml/2006/ole">
            <p:oleObj spid="_x0000_s385079" name="Equation" r:id="rId4" imgW="2222280" imgH="228600" progId="Equation.DSMT4">
              <p:embed/>
            </p:oleObj>
          </a:graphicData>
        </a:graphic>
      </p:graphicFrame>
      <p:grpSp>
        <p:nvGrpSpPr>
          <p:cNvPr id="15" name="组合 14"/>
          <p:cNvGrpSpPr/>
          <p:nvPr/>
        </p:nvGrpSpPr>
        <p:grpSpPr>
          <a:xfrm>
            <a:off x="488994" y="1013507"/>
            <a:ext cx="8199974" cy="4824536"/>
            <a:chOff x="179512" y="1124744"/>
            <a:chExt cx="8711025" cy="5256584"/>
          </a:xfrm>
        </p:grpSpPr>
        <p:pic>
          <p:nvPicPr>
            <p:cNvPr id="8" name="图片 7"/>
            <p:cNvPicPr>
              <a:picLocks noChangeAspect="1"/>
            </p:cNvPicPr>
            <p:nvPr/>
          </p:nvPicPr>
          <p:blipFill>
            <a:blip r:embed="rId5" cstate="print"/>
            <a:stretch>
              <a:fillRect/>
            </a:stretch>
          </p:blipFill>
          <p:spPr>
            <a:xfrm>
              <a:off x="179512" y="1124744"/>
              <a:ext cx="8711025" cy="5256584"/>
            </a:xfrm>
            <a:prstGeom prst="rect">
              <a:avLst/>
            </a:prstGeom>
          </p:spPr>
        </p:pic>
        <p:sp>
          <p:nvSpPr>
            <p:cNvPr id="13" name="矩形 12"/>
            <p:cNvSpPr/>
            <p:nvPr/>
          </p:nvSpPr>
          <p:spPr>
            <a:xfrm>
              <a:off x="7092280" y="1484784"/>
              <a:ext cx="1798257" cy="288032"/>
            </a:xfrm>
            <a:prstGeom prst="rect">
              <a:avLst/>
            </a:prstGeom>
            <a:noFill/>
            <a:ln w="158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89880" y="1840384"/>
              <a:ext cx="1798257" cy="288032"/>
            </a:xfrm>
            <a:prstGeom prst="rect">
              <a:avLst/>
            </a:prstGeom>
            <a:noFill/>
            <a:ln w="158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p:cNvPicPr>
            <a:picLocks noChangeAspect="1"/>
          </p:cNvPicPr>
          <p:nvPr/>
        </p:nvPicPr>
        <p:blipFill>
          <a:blip r:embed="rId6"/>
          <a:stretch>
            <a:fillRect/>
          </a:stretch>
        </p:blipFill>
        <p:spPr>
          <a:xfrm>
            <a:off x="539552" y="5830307"/>
            <a:ext cx="7704856" cy="681003"/>
          </a:xfrm>
          <a:prstGeom prst="rect">
            <a:avLst/>
          </a:prstGeom>
        </p:spPr>
      </p:pic>
      <p:sp>
        <p:nvSpPr>
          <p:cNvPr id="9" name="圆角矩形 8"/>
          <p:cNvSpPr/>
          <p:nvPr/>
        </p:nvSpPr>
        <p:spPr>
          <a:xfrm>
            <a:off x="714348" y="2428868"/>
            <a:ext cx="1500198" cy="357190"/>
          </a:xfrm>
          <a:prstGeom prst="round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714348" y="2786058"/>
            <a:ext cx="1500198" cy="357190"/>
          </a:xfrm>
          <a:prstGeom prst="round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14348" y="5429264"/>
            <a:ext cx="1500198" cy="357190"/>
          </a:xfrm>
          <a:prstGeom prst="roundRect">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29069" y="2428868"/>
            <a:ext cx="671979" cy="369332"/>
          </a:xfrm>
          <a:prstGeom prst="rect">
            <a:avLst/>
          </a:prstGeom>
          <a:noFill/>
        </p:spPr>
        <p:txBody>
          <a:bodyPr wrap="none" rtlCol="0">
            <a:spAutoFit/>
          </a:bodyPr>
          <a:lstStyle/>
          <a:p>
            <a:r>
              <a:rPr lang="en-US" altLang="zh-CN" dirty="0" smtClean="0">
                <a:solidFill>
                  <a:srgbClr val="FF33CC"/>
                </a:solidFill>
              </a:rPr>
              <a:t>Data</a:t>
            </a:r>
            <a:endParaRPr lang="zh-CN" altLang="en-US" dirty="0">
              <a:solidFill>
                <a:srgbClr val="FF33CC"/>
              </a:solidFill>
            </a:endParaRPr>
          </a:p>
        </p:txBody>
      </p:sp>
    </p:spTree>
    <p:extLst>
      <p:ext uri="{BB962C8B-B14F-4D97-AF65-F5344CB8AC3E}">
        <p14:creationId xmlns="" xmlns:p14="http://schemas.microsoft.com/office/powerpoint/2010/main" val="1815515099"/>
      </p:ext>
    </p:extLst>
  </p:cSld>
  <p:clrMapOvr>
    <a:masterClrMapping/>
  </p:clrMapOvr>
  <p:transition>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p:txBody>
          <a:bodyPr/>
          <a:lstStyle/>
          <a:p>
            <a:pPr algn="r">
              <a:buNone/>
            </a:pPr>
            <a:fld id="{9A0DB2DC-4C9A-4742-B13C-FB6460FD3503}" type="slidenum">
              <a:rPr lang="en-US" altLang="zh-CN" smtClean="0"/>
              <a:pPr algn="r">
                <a:buNone/>
              </a:pPr>
              <a:t>19</a:t>
            </a:fld>
            <a:endParaRPr lang="en-US" altLang="zh-CN" dirty="0"/>
          </a:p>
        </p:txBody>
      </p:sp>
      <p:pic>
        <p:nvPicPr>
          <p:cNvPr id="9" name="图片 8"/>
          <p:cNvPicPr>
            <a:picLocks noChangeAspect="1"/>
          </p:cNvPicPr>
          <p:nvPr/>
        </p:nvPicPr>
        <p:blipFill>
          <a:blip r:embed="rId3">
            <a:lum bright="-20000" contrast="40000"/>
          </a:blip>
          <a:stretch>
            <a:fillRect/>
          </a:stretch>
        </p:blipFill>
        <p:spPr>
          <a:xfrm>
            <a:off x="571472" y="928670"/>
            <a:ext cx="3643338" cy="891525"/>
          </a:xfrm>
          <a:prstGeom prst="rect">
            <a:avLst/>
          </a:prstGeom>
        </p:spPr>
      </p:pic>
      <p:pic>
        <p:nvPicPr>
          <p:cNvPr id="10" name="图片 9"/>
          <p:cNvPicPr>
            <a:picLocks noChangeAspect="1"/>
          </p:cNvPicPr>
          <p:nvPr/>
        </p:nvPicPr>
        <p:blipFill>
          <a:blip r:embed="rId4">
            <a:duotone>
              <a:prstClr val="black"/>
              <a:srgbClr val="FF9900">
                <a:tint val="45000"/>
                <a:satMod val="400000"/>
              </a:srgbClr>
            </a:duotone>
          </a:blip>
          <a:stretch>
            <a:fillRect/>
          </a:stretch>
        </p:blipFill>
        <p:spPr>
          <a:xfrm>
            <a:off x="571472" y="1928802"/>
            <a:ext cx="8001056" cy="622136"/>
          </a:xfrm>
          <a:prstGeom prst="rect">
            <a:avLst/>
          </a:prstGeom>
        </p:spPr>
      </p:pic>
      <p:sp>
        <p:nvSpPr>
          <p:cNvPr id="12" name="文本框 11"/>
          <p:cNvSpPr txBox="1"/>
          <p:nvPr/>
        </p:nvSpPr>
        <p:spPr>
          <a:xfrm>
            <a:off x="625383" y="324129"/>
            <a:ext cx="2660733" cy="461665"/>
          </a:xfrm>
          <a:prstGeom prst="rect">
            <a:avLst/>
          </a:prstGeom>
          <a:solidFill>
            <a:srgbClr val="FFFF00"/>
          </a:solidFill>
        </p:spPr>
        <p:txBody>
          <a:bodyPr wrap="square" rtlCol="0">
            <a:spAutoFit/>
          </a:bodyPr>
          <a:lstStyle/>
          <a:p>
            <a:r>
              <a:rPr lang="en-US" altLang="zh-CN" sz="2400" dirty="0" smtClean="0">
                <a:solidFill>
                  <a:srgbClr val="00CC66"/>
                </a:solidFill>
              </a:rPr>
              <a:t>Experimental data</a:t>
            </a:r>
            <a:endParaRPr lang="zh-CN" altLang="en-US" sz="2400" dirty="0">
              <a:solidFill>
                <a:srgbClr val="00CC66"/>
              </a:solidFill>
            </a:endParaRPr>
          </a:p>
        </p:txBody>
      </p:sp>
      <p:sp>
        <p:nvSpPr>
          <p:cNvPr id="13" name="文本框 12"/>
          <p:cNvSpPr txBox="1"/>
          <p:nvPr/>
        </p:nvSpPr>
        <p:spPr>
          <a:xfrm>
            <a:off x="571472" y="2857496"/>
            <a:ext cx="4429156" cy="461665"/>
          </a:xfrm>
          <a:prstGeom prst="rect">
            <a:avLst/>
          </a:prstGeom>
          <a:solidFill>
            <a:srgbClr val="FFFF00"/>
          </a:solidFill>
        </p:spPr>
        <p:txBody>
          <a:bodyPr wrap="square" rtlCol="0">
            <a:spAutoFit/>
          </a:bodyPr>
          <a:lstStyle/>
          <a:p>
            <a:r>
              <a:rPr lang="en-US" altLang="zh-CN" sz="2400" dirty="0" smtClean="0">
                <a:solidFill>
                  <a:srgbClr val="00CC66"/>
                </a:solidFill>
              </a:rPr>
              <a:t>Constrained parameter spaces</a:t>
            </a:r>
            <a:endParaRPr lang="zh-CN" altLang="en-US" sz="2400" dirty="0">
              <a:solidFill>
                <a:srgbClr val="00CC66"/>
              </a:solidFill>
            </a:endParaRPr>
          </a:p>
        </p:txBody>
      </p:sp>
      <p:pic>
        <p:nvPicPr>
          <p:cNvPr id="396289" name="Picture 1"/>
          <p:cNvPicPr>
            <a:picLocks noChangeAspect="1" noChangeArrowheads="1"/>
          </p:cNvPicPr>
          <p:nvPr/>
        </p:nvPicPr>
        <p:blipFill>
          <a:blip r:embed="rId5" cstate="print">
            <a:duotone>
              <a:prstClr val="black"/>
              <a:srgbClr val="00B050">
                <a:tint val="45000"/>
                <a:satMod val="400000"/>
              </a:srgbClr>
            </a:duotone>
          </a:blip>
          <a:srcRect/>
          <a:stretch>
            <a:fillRect/>
          </a:stretch>
        </p:blipFill>
        <p:spPr bwMode="auto">
          <a:xfrm>
            <a:off x="4714876" y="1214422"/>
            <a:ext cx="3790306" cy="583034"/>
          </a:xfrm>
          <a:prstGeom prst="rect">
            <a:avLst/>
          </a:prstGeom>
          <a:noFill/>
          <a:ln w="9525">
            <a:noFill/>
            <a:miter lim="800000"/>
            <a:headEnd/>
            <a:tailEnd/>
          </a:ln>
          <a:effectLst/>
        </p:spPr>
      </p:pic>
      <p:pic>
        <p:nvPicPr>
          <p:cNvPr id="396290" name="Picture 2"/>
          <p:cNvPicPr>
            <a:picLocks noChangeAspect="1" noChangeArrowheads="1"/>
          </p:cNvPicPr>
          <p:nvPr/>
        </p:nvPicPr>
        <p:blipFill>
          <a:blip r:embed="rId6" cstate="print">
            <a:lum bright="-10000" contrast="20000"/>
          </a:blip>
          <a:srcRect/>
          <a:stretch>
            <a:fillRect/>
          </a:stretch>
        </p:blipFill>
        <p:spPr bwMode="auto">
          <a:xfrm>
            <a:off x="642910" y="3357562"/>
            <a:ext cx="5643602" cy="2948182"/>
          </a:xfrm>
          <a:prstGeom prst="rect">
            <a:avLst/>
          </a:prstGeom>
          <a:noFill/>
          <a:ln w="9525">
            <a:noFill/>
            <a:miter lim="800000"/>
            <a:headEnd/>
            <a:tailEnd/>
          </a:ln>
          <a:effectLst/>
        </p:spPr>
      </p:pic>
    </p:spTree>
    <p:extLst>
      <p:ext uri="{BB962C8B-B14F-4D97-AF65-F5344CB8AC3E}">
        <p14:creationId xmlns="" xmlns:p14="http://schemas.microsoft.com/office/powerpoint/2010/main" val="2465081253"/>
      </p:ext>
    </p:extLst>
  </p:cSld>
  <p:clrMapOvr>
    <a:masterClrMapping/>
  </p:clrMapOvr>
  <p:transition>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9" name="流程图: 可选过程 8"/>
          <p:cNvSpPr/>
          <p:nvPr/>
        </p:nvSpPr>
        <p:spPr>
          <a:xfrm>
            <a:off x="142875" y="142875"/>
            <a:ext cx="8858250" cy="6572250"/>
          </a:xfrm>
          <a:prstGeom prst="flowChartAlternateProcess">
            <a:avLst/>
          </a:prstGeom>
          <a:solidFill>
            <a:schemeClr val="bg1"/>
          </a:solidFill>
          <a:ln w="76200" cmpd="tri">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占位符 5"/>
          <p:cNvSpPr txBox="1"/>
          <p:nvPr/>
        </p:nvSpPr>
        <p:spPr bwMode="auto">
          <a:xfrm>
            <a:off x="1071538" y="1285860"/>
            <a:ext cx="6805826" cy="5059680"/>
          </a:xfrm>
          <a:prstGeom prst="rect">
            <a:avLst/>
          </a:prstGeom>
          <a:solidFill>
            <a:schemeClr val="bg1"/>
          </a:solidFill>
          <a:ln w="9525">
            <a:noFill/>
            <a:miter lim="800000"/>
          </a:ln>
        </p:spPr>
        <p:txBody>
          <a:bodyPr/>
          <a:lstStyle/>
          <a:p>
            <a:pPr marL="457200" marR="0" indent="-457200" defTabSz="914400" eaLnBrk="0" hangingPunct="0">
              <a:lnSpc>
                <a:spcPct val="150000"/>
              </a:lnSpc>
              <a:spcBef>
                <a:spcPts val="1200"/>
              </a:spcBef>
              <a:spcAft>
                <a:spcPts val="600"/>
              </a:spcAft>
              <a:buClrTx/>
              <a:buSzTx/>
              <a:buFont typeface="+mj-lt"/>
              <a:buAutoNum type="arabicPeriod"/>
              <a:defRPr/>
            </a:pPr>
            <a:r>
              <a:rPr kumimoji="0" lang="en-US" altLang="zh-CN" sz="3600" b="1" kern="1200" cap="none" spc="0" normalizeH="0" baseline="0" noProof="1">
                <a:ln w="1905">
                  <a:solidFill>
                    <a:srgbClr val="0000FF"/>
                  </a:solidFill>
                </a:ln>
                <a:solidFill>
                  <a:srgbClr val="CF23D3"/>
                </a:solidFill>
                <a:latin typeface="Maiandra GD" panose="020E0502030308020204" pitchFamily="34" charset="0"/>
                <a:ea typeface="宋体" panose="02010600030101010101" pitchFamily="2" charset="-122"/>
                <a:cs typeface="+mn-cs"/>
              </a:rPr>
              <a:t> Motivation </a:t>
            </a:r>
          </a:p>
          <a:p>
            <a:pPr eaLnBrk="0" hangingPunct="0">
              <a:lnSpc>
                <a:spcPct val="150000"/>
              </a:lnSpc>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2. </a:t>
            </a:r>
            <a:endParaRPr lang="en-US" altLang="zh-CN" sz="3600" b="1" noProof="1" smtClean="0">
              <a:ln w="1905">
                <a:solidFill>
                  <a:srgbClr val="0000FF"/>
                </a:solidFill>
              </a:ln>
              <a:solidFill>
                <a:srgbClr val="00B0F0"/>
              </a:solidFill>
              <a:latin typeface="Maiandra GD" panose="020E0502030308020204" pitchFamily="34" charset="0"/>
            </a:endParaRPr>
          </a:p>
          <a:p>
            <a:pPr marR="0" defTabSz="914400" eaLnBrk="0" hangingPunct="0">
              <a:lnSpc>
                <a:spcPct val="150000"/>
              </a:lnSpc>
              <a:buClrTx/>
              <a:buSzTx/>
              <a:buFontTx/>
              <a:buNone/>
              <a:defRPr/>
            </a:pPr>
            <a:endParaRPr kumimoji="0" lang="en-US" altLang="zh-CN" sz="4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3. </a:t>
            </a:r>
          </a:p>
          <a:p>
            <a:pPr eaLnBrk="0" hangingPunct="0">
              <a:lnSpc>
                <a:spcPct val="150000"/>
              </a:lnSpc>
              <a:defRPr/>
            </a:pPr>
            <a:r>
              <a:rPr lang="en-US" altLang="zh-CN" sz="3600" b="1" noProof="1" smtClean="0">
                <a:ln w="1905">
                  <a:solidFill>
                    <a:srgbClr val="0000FF"/>
                  </a:solidFill>
                </a:ln>
                <a:solidFill>
                  <a:srgbClr val="00B0F0"/>
                </a:solidFill>
                <a:latin typeface="Maiandra GD" panose="020E0502030308020204" pitchFamily="34" charset="0"/>
              </a:rPr>
              <a:t>4. </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en-US" altLang="zh-CN" sz="7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5.  Conclusion</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 </a:t>
            </a: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p:txBody>
      </p:sp>
      <p:sp>
        <p:nvSpPr>
          <p:cNvPr id="1032" name="Slide Number Placeholder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2</a:t>
            </a:fld>
            <a:endParaRPr lang="en-US" altLang="zh-CN" sz="1400" dirty="0"/>
          </a:p>
        </p:txBody>
      </p:sp>
      <p:sp>
        <p:nvSpPr>
          <p:cNvPr id="6" name="Title 1"/>
          <p:cNvSpPr>
            <a:spLocks noGrp="1"/>
          </p:cNvSpPr>
          <p:nvPr>
            <p:ph type="title"/>
          </p:nvPr>
        </p:nvSpPr>
        <p:spPr bwMode="auto">
          <a:xfrm>
            <a:off x="685800" y="142860"/>
            <a:ext cx="7772400" cy="1143000"/>
          </a:xfrm>
          <a:ln>
            <a:miter lim="800000"/>
          </a:ln>
          <a:effectLst/>
          <a:scene3d>
            <a:camera prst="orthographicFront"/>
            <a:lightRig rig="balanced" dir="t"/>
          </a:scene3d>
          <a:sp3d prstMaterial="plastic"/>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7200" b="1" i="0" u="sng" strike="noStrike" kern="1200" cap="none" spc="0" normalizeH="0" baseline="0"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rPr>
              <a:t>Outline</a:t>
            </a:r>
            <a:endParaRPr kumimoji="0" lang="en-US" altLang="zh-CN" sz="7200" b="1" i="0" u="sng" strike="noStrike"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endParaRPr>
          </a:p>
        </p:txBody>
      </p:sp>
      <p:graphicFrame>
        <p:nvGraphicFramePr>
          <p:cNvPr id="3083" name="Object 11"/>
          <p:cNvGraphicFramePr>
            <a:graphicFrameLocks noChangeAspect="1"/>
          </p:cNvGraphicFramePr>
          <p:nvPr/>
        </p:nvGraphicFramePr>
        <p:xfrm>
          <a:off x="1714480" y="2428868"/>
          <a:ext cx="1843087" cy="571500"/>
        </p:xfrm>
        <a:graphic>
          <a:graphicData uri="http://schemas.openxmlformats.org/presentationml/2006/ole">
            <p:oleObj spid="_x0000_s3286" name="Equation" r:id="rId4" imgW="774360" imgH="241200" progId="Equation.DSMT4">
              <p:embed/>
            </p:oleObj>
          </a:graphicData>
        </a:graphic>
      </p:graphicFrame>
      <p:graphicFrame>
        <p:nvGraphicFramePr>
          <p:cNvPr id="3084" name="Object 12"/>
          <p:cNvGraphicFramePr>
            <a:graphicFrameLocks noChangeAspect="1"/>
          </p:cNvGraphicFramePr>
          <p:nvPr/>
        </p:nvGraphicFramePr>
        <p:xfrm>
          <a:off x="1714480" y="3429000"/>
          <a:ext cx="3548062" cy="481013"/>
        </p:xfrm>
        <a:graphic>
          <a:graphicData uri="http://schemas.openxmlformats.org/presentationml/2006/ole">
            <p:oleObj spid="_x0000_s3287" name="Equation" r:id="rId5" imgW="1498320" imgH="203040" progId="Equation.DSMT4">
              <p:embed/>
            </p:oleObj>
          </a:graphicData>
        </a:graphic>
      </p:graphicFrame>
      <p:graphicFrame>
        <p:nvGraphicFramePr>
          <p:cNvPr id="10" name="Object 12"/>
          <p:cNvGraphicFramePr>
            <a:graphicFrameLocks noChangeAspect="1"/>
          </p:cNvGraphicFramePr>
          <p:nvPr/>
        </p:nvGraphicFramePr>
        <p:xfrm>
          <a:off x="1714480" y="4213234"/>
          <a:ext cx="1989138" cy="573088"/>
        </p:xfrm>
        <a:graphic>
          <a:graphicData uri="http://schemas.openxmlformats.org/presentationml/2006/ole">
            <p:oleObj spid="_x0000_s3288" name="Equation" r:id="rId6" imgW="20116800" imgH="5791200" progId="Equation.DSMT4">
              <p:embed/>
            </p:oleObj>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p:txBody>
          <a:bodyPr/>
          <a:lstStyle/>
          <a:p>
            <a:pPr algn="r">
              <a:buNone/>
            </a:pPr>
            <a:fld id="{9A0DB2DC-4C9A-4742-B13C-FB6460FD3503}" type="slidenum">
              <a:rPr lang="en-US" altLang="zh-CN" smtClean="0"/>
              <a:pPr algn="r">
                <a:buNone/>
              </a:pPr>
              <a:t>20</a:t>
            </a:fld>
            <a:endParaRPr lang="en-US" altLang="zh-CN" dirty="0"/>
          </a:p>
        </p:txBody>
      </p:sp>
      <p:graphicFrame>
        <p:nvGraphicFramePr>
          <p:cNvPr id="8" name="Object 5"/>
          <p:cNvGraphicFramePr>
            <a:graphicFrameLocks noChangeAspect="1"/>
          </p:cNvGraphicFramePr>
          <p:nvPr>
            <p:extLst>
              <p:ext uri="{D42A27DB-BD31-4B8C-83A1-F6EECF244321}">
                <p14:modId xmlns="" xmlns:p14="http://schemas.microsoft.com/office/powerpoint/2010/main" val="2021164726"/>
              </p:ext>
            </p:extLst>
          </p:nvPr>
        </p:nvGraphicFramePr>
        <p:xfrm>
          <a:off x="607690" y="1114077"/>
          <a:ext cx="1817688" cy="4475163"/>
        </p:xfrm>
        <a:graphic>
          <a:graphicData uri="http://schemas.openxmlformats.org/presentationml/2006/ole">
            <p:oleObj spid="_x0000_s387236" name="Equation" r:id="rId4" imgW="888840" imgH="1981080" progId="Equation.DSMT4">
              <p:embed/>
            </p:oleObj>
          </a:graphicData>
        </a:graphic>
      </p:graphicFrame>
      <p:graphicFrame>
        <p:nvGraphicFramePr>
          <p:cNvPr id="9" name="Object 5"/>
          <p:cNvGraphicFramePr>
            <a:graphicFrameLocks noChangeAspect="1"/>
          </p:cNvGraphicFramePr>
          <p:nvPr>
            <p:extLst>
              <p:ext uri="{D42A27DB-BD31-4B8C-83A1-F6EECF244321}">
                <p14:modId xmlns="" xmlns:p14="http://schemas.microsoft.com/office/powerpoint/2010/main" val="1132356333"/>
              </p:ext>
            </p:extLst>
          </p:nvPr>
        </p:nvGraphicFramePr>
        <p:xfrm>
          <a:off x="2767930" y="1114077"/>
          <a:ext cx="2882900" cy="2235200"/>
        </p:xfrm>
        <a:graphic>
          <a:graphicData uri="http://schemas.openxmlformats.org/presentationml/2006/ole">
            <p:oleObj spid="_x0000_s387237" name="Equation" r:id="rId5" imgW="1409400" imgH="990360" progId="Equation.DSMT4">
              <p:embed/>
            </p:oleObj>
          </a:graphicData>
        </a:graphic>
      </p:graphicFrame>
      <p:graphicFrame>
        <p:nvGraphicFramePr>
          <p:cNvPr id="11" name="Object 5"/>
          <p:cNvGraphicFramePr>
            <a:graphicFrameLocks noChangeAspect="1"/>
          </p:cNvGraphicFramePr>
          <p:nvPr>
            <p:extLst>
              <p:ext uri="{D42A27DB-BD31-4B8C-83A1-F6EECF244321}">
                <p14:modId xmlns="" xmlns:p14="http://schemas.microsoft.com/office/powerpoint/2010/main" val="3057114409"/>
              </p:ext>
            </p:extLst>
          </p:nvPr>
        </p:nvGraphicFramePr>
        <p:xfrm>
          <a:off x="5866854" y="1052760"/>
          <a:ext cx="2882900" cy="2808288"/>
        </p:xfrm>
        <a:graphic>
          <a:graphicData uri="http://schemas.openxmlformats.org/presentationml/2006/ole">
            <p:oleObj spid="_x0000_s387238" name="Equation" r:id="rId6" imgW="1409400" imgH="1244520" progId="Equation.DSMT4">
              <p:embed/>
            </p:oleObj>
          </a:graphicData>
        </a:graphic>
      </p:graphicFrame>
      <p:grpSp>
        <p:nvGrpSpPr>
          <p:cNvPr id="17" name="组合 16"/>
          <p:cNvGrpSpPr/>
          <p:nvPr/>
        </p:nvGrpSpPr>
        <p:grpSpPr>
          <a:xfrm>
            <a:off x="2928926" y="4286256"/>
            <a:ext cx="5400600" cy="1264771"/>
            <a:chOff x="3203848" y="4108445"/>
            <a:chExt cx="5400600" cy="1264771"/>
          </a:xfrm>
        </p:grpSpPr>
        <p:graphicFrame>
          <p:nvGraphicFramePr>
            <p:cNvPr id="13" name="Object 5"/>
            <p:cNvGraphicFramePr>
              <a:graphicFrameLocks noChangeAspect="1"/>
            </p:cNvGraphicFramePr>
            <p:nvPr>
              <p:extLst>
                <p:ext uri="{D42A27DB-BD31-4B8C-83A1-F6EECF244321}">
                  <p14:modId xmlns="" xmlns:p14="http://schemas.microsoft.com/office/powerpoint/2010/main" val="2978335001"/>
                </p:ext>
              </p:extLst>
            </p:nvPr>
          </p:nvGraphicFramePr>
          <p:xfrm>
            <a:off x="7962552" y="4160659"/>
            <a:ext cx="504056" cy="1080120"/>
          </p:xfrm>
          <a:graphic>
            <a:graphicData uri="http://schemas.openxmlformats.org/presentationml/2006/ole">
              <p:oleObj spid="_x0000_s387239" name="Equation" r:id="rId7" imgW="228600" imgH="406080" progId="Equation.DSMT4">
                <p:embed/>
              </p:oleObj>
            </a:graphicData>
          </a:graphic>
        </p:graphicFrame>
        <p:pic>
          <p:nvPicPr>
            <p:cNvPr id="14" name="图片 13"/>
            <p:cNvPicPr>
              <a:picLocks noChangeAspect="1"/>
            </p:cNvPicPr>
            <p:nvPr/>
          </p:nvPicPr>
          <p:blipFill>
            <a:blip r:embed="rId8">
              <a:lum bright="-20000" contrast="40000"/>
            </a:blip>
            <a:stretch>
              <a:fillRect/>
            </a:stretch>
          </p:blipFill>
          <p:spPr>
            <a:xfrm>
              <a:off x="3419872" y="4108445"/>
              <a:ext cx="4420022" cy="1120755"/>
            </a:xfrm>
            <a:prstGeom prst="rect">
              <a:avLst/>
            </a:prstGeom>
          </p:spPr>
        </p:pic>
        <p:sp>
          <p:nvSpPr>
            <p:cNvPr id="15" name="圆角矩形 14"/>
            <p:cNvSpPr/>
            <p:nvPr/>
          </p:nvSpPr>
          <p:spPr>
            <a:xfrm>
              <a:off x="3203848" y="4108445"/>
              <a:ext cx="5400600" cy="1264771"/>
            </a:xfrm>
            <a:prstGeom prst="roundRect">
              <a:avLst/>
            </a:prstGeom>
            <a:noFill/>
            <a:ln w="2540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555515" y="395953"/>
            <a:ext cx="5888693" cy="584775"/>
          </a:xfrm>
          <a:prstGeom prst="rect">
            <a:avLst/>
          </a:prstGeom>
          <a:solidFill>
            <a:srgbClr val="FFFF00"/>
          </a:solidFill>
        </p:spPr>
        <p:txBody>
          <a:bodyPr wrap="square" rtlCol="0">
            <a:spAutoFit/>
          </a:bodyPr>
          <a:lstStyle/>
          <a:p>
            <a:r>
              <a:rPr lang="en-US" altLang="zh-CN" sz="3200" smtClean="0">
                <a:solidFill>
                  <a:srgbClr val="00CC66"/>
                </a:solidFill>
              </a:rPr>
              <a:t>Constrained parameter spaces</a:t>
            </a:r>
            <a:endParaRPr lang="zh-CN" altLang="en-US" sz="3200">
              <a:solidFill>
                <a:srgbClr val="00CC66"/>
              </a:solidFill>
            </a:endParaRPr>
          </a:p>
        </p:txBody>
      </p:sp>
      <p:pic>
        <p:nvPicPr>
          <p:cNvPr id="12" name="图片 11"/>
          <p:cNvPicPr>
            <a:picLocks noChangeAspect="1"/>
          </p:cNvPicPr>
          <p:nvPr/>
        </p:nvPicPr>
        <p:blipFill>
          <a:blip r:embed="rId9"/>
          <a:stretch>
            <a:fillRect/>
          </a:stretch>
        </p:blipFill>
        <p:spPr>
          <a:xfrm>
            <a:off x="3143240" y="5607859"/>
            <a:ext cx="4000528" cy="750099"/>
          </a:xfrm>
          <a:prstGeom prst="rect">
            <a:avLst/>
          </a:prstGeom>
        </p:spPr>
      </p:pic>
    </p:spTree>
    <p:extLst>
      <p:ext uri="{BB962C8B-B14F-4D97-AF65-F5344CB8AC3E}">
        <p14:creationId xmlns="" xmlns:p14="http://schemas.microsoft.com/office/powerpoint/2010/main" val="996972410"/>
      </p:ext>
    </p:extLst>
  </p:cSld>
  <p:clrMapOvr>
    <a:masterClrMapping/>
  </p:clrMapOvr>
  <p:transition>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22" name="Picture 182"/>
          <p:cNvPicPr>
            <a:picLocks noChangeAspect="1" noChangeArrowheads="1"/>
          </p:cNvPicPr>
          <p:nvPr/>
        </p:nvPicPr>
        <p:blipFill>
          <a:blip r:embed="rId4" cstate="print">
            <a:lum bright="-25000" contrast="46000"/>
          </a:blip>
          <a:srcRect/>
          <a:stretch>
            <a:fillRect/>
          </a:stretch>
        </p:blipFill>
        <p:spPr bwMode="auto">
          <a:xfrm>
            <a:off x="500034" y="857232"/>
            <a:ext cx="8286808" cy="5572164"/>
          </a:xfrm>
          <a:prstGeom prst="rect">
            <a:avLst/>
          </a:prstGeom>
          <a:noFill/>
          <a:ln w="9525">
            <a:noFill/>
            <a:miter lim="800000"/>
            <a:headEnd/>
            <a:tailEnd/>
          </a:ln>
          <a:effectLst/>
        </p:spPr>
      </p:pic>
      <p:sp>
        <p:nvSpPr>
          <p:cNvPr id="6" name="灯片编号占位符 5"/>
          <p:cNvSpPr>
            <a:spLocks noGrp="1"/>
          </p:cNvSpPr>
          <p:nvPr>
            <p:ph type="sldNum" sz="quarter" idx="4"/>
          </p:nvPr>
        </p:nvSpPr>
        <p:spPr/>
        <p:txBody>
          <a:bodyPr/>
          <a:lstStyle/>
          <a:p>
            <a:pPr algn="r">
              <a:buNone/>
            </a:pPr>
            <a:fld id="{9A0DB2DC-4C9A-4742-B13C-FB6460FD3503}" type="slidenum">
              <a:rPr lang="en-US" altLang="zh-CN" smtClean="0"/>
              <a:pPr algn="r">
                <a:buNone/>
              </a:pPr>
              <a:t>21</a:t>
            </a:fld>
            <a:endParaRPr lang="en-US" altLang="zh-CN" dirty="0"/>
          </a:p>
        </p:txBody>
      </p:sp>
      <p:graphicFrame>
        <p:nvGraphicFramePr>
          <p:cNvPr id="317445" name="Object 5"/>
          <p:cNvGraphicFramePr>
            <a:graphicFrameLocks noChangeAspect="1"/>
          </p:cNvGraphicFramePr>
          <p:nvPr>
            <p:extLst>
              <p:ext uri="{D42A27DB-BD31-4B8C-83A1-F6EECF244321}">
                <p14:modId xmlns="" xmlns:p14="http://schemas.microsoft.com/office/powerpoint/2010/main" val="1173174287"/>
              </p:ext>
            </p:extLst>
          </p:nvPr>
        </p:nvGraphicFramePr>
        <p:xfrm>
          <a:off x="467544" y="55567"/>
          <a:ext cx="3916363" cy="714375"/>
        </p:xfrm>
        <a:graphic>
          <a:graphicData uri="http://schemas.openxmlformats.org/presentationml/2006/ole">
            <p:oleObj spid="_x0000_s317619" name="Equation" r:id="rId5" imgW="1143000" imgH="228600" progId="Equation.DSMT4">
              <p:embed/>
            </p:oleObj>
          </a:graphicData>
        </a:graphic>
      </p:graphicFrame>
      <p:graphicFrame>
        <p:nvGraphicFramePr>
          <p:cNvPr id="22" name="对象 21"/>
          <p:cNvGraphicFramePr>
            <a:graphicFrameLocks noChangeAspect="1"/>
          </p:cNvGraphicFramePr>
          <p:nvPr>
            <p:extLst>
              <p:ext uri="{D42A27DB-BD31-4B8C-83A1-F6EECF244321}">
                <p14:modId xmlns="" xmlns:p14="http://schemas.microsoft.com/office/powerpoint/2010/main" val="752065870"/>
              </p:ext>
            </p:extLst>
          </p:nvPr>
        </p:nvGraphicFramePr>
        <p:xfrm>
          <a:off x="1237731" y="2364993"/>
          <a:ext cx="763881" cy="555550"/>
        </p:xfrm>
        <a:graphic>
          <a:graphicData uri="http://schemas.openxmlformats.org/presentationml/2006/ole">
            <p:oleObj spid="_x0000_s317620" name="Equation" r:id="rId6" imgW="279279" imgH="203112" progId="Equation.DSMT4">
              <p:embed/>
            </p:oleObj>
          </a:graphicData>
        </a:graphic>
      </p:graphicFrame>
      <p:sp>
        <p:nvSpPr>
          <p:cNvPr id="24" name="矩形 23"/>
          <p:cNvSpPr/>
          <p:nvPr/>
        </p:nvSpPr>
        <p:spPr>
          <a:xfrm>
            <a:off x="5357818" y="289633"/>
            <a:ext cx="3929090" cy="584775"/>
          </a:xfrm>
          <a:prstGeom prst="rect">
            <a:avLst/>
          </a:prstGeom>
        </p:spPr>
        <p:txBody>
          <a:bodyPr wrap="square">
            <a:spAutoFit/>
          </a:bodyPr>
          <a:lstStyle/>
          <a:p>
            <a:r>
              <a:rPr lang="en-US" altLang="zh-CN" sz="1600" smtClean="0">
                <a:solidFill>
                  <a:srgbClr val="00B050"/>
                </a:solidFill>
              </a:rPr>
              <a:t>40-41: The </a:t>
            </a:r>
            <a:r>
              <a:rPr lang="en-US" altLang="zh-CN" sz="1600" dirty="0" smtClean="0">
                <a:solidFill>
                  <a:srgbClr val="00B050"/>
                </a:solidFill>
              </a:rPr>
              <a:t>light-cone </a:t>
            </a:r>
            <a:r>
              <a:rPr lang="en-US" altLang="zh-CN" sz="1600" smtClean="0">
                <a:solidFill>
                  <a:srgbClr val="00B050"/>
                </a:solidFill>
              </a:rPr>
              <a:t>sum rules</a:t>
            </a:r>
          </a:p>
          <a:p>
            <a:r>
              <a:rPr lang="en-US" altLang="zh-CN" sz="1600">
                <a:solidFill>
                  <a:srgbClr val="FF6600"/>
                </a:solidFill>
              </a:rPr>
              <a:t>44: The covariant light-front quark </a:t>
            </a:r>
            <a:r>
              <a:rPr lang="en-US" altLang="zh-CN" sz="1600" smtClean="0">
                <a:solidFill>
                  <a:srgbClr val="FF6600"/>
                </a:solidFill>
              </a:rPr>
              <a:t>model</a:t>
            </a:r>
            <a:endParaRPr lang="en-US" altLang="zh-CN" sz="1600">
              <a:solidFill>
                <a:srgbClr val="FF6600"/>
              </a:solidFill>
            </a:endParaRPr>
          </a:p>
        </p:txBody>
      </p:sp>
      <p:sp>
        <p:nvSpPr>
          <p:cNvPr id="28" name="圆角矩形 27"/>
          <p:cNvSpPr/>
          <p:nvPr/>
        </p:nvSpPr>
        <p:spPr>
          <a:xfrm>
            <a:off x="2987824" y="1530475"/>
            <a:ext cx="720080" cy="242341"/>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9" name="圆角矩形 28"/>
          <p:cNvSpPr/>
          <p:nvPr/>
        </p:nvSpPr>
        <p:spPr>
          <a:xfrm>
            <a:off x="2973076" y="2060848"/>
            <a:ext cx="720080" cy="283577"/>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30" name="圆角矩形 29"/>
          <p:cNvSpPr/>
          <p:nvPr/>
        </p:nvSpPr>
        <p:spPr>
          <a:xfrm>
            <a:off x="2973076" y="5799371"/>
            <a:ext cx="720080" cy="242341"/>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3" name="圆角矩形 2"/>
          <p:cNvSpPr/>
          <p:nvPr/>
        </p:nvSpPr>
        <p:spPr>
          <a:xfrm>
            <a:off x="539552" y="1530475"/>
            <a:ext cx="2160240" cy="2114549"/>
          </a:xfrm>
          <a:prstGeom prst="roundRect">
            <a:avLst>
              <a:gd name="adj" fmla="val 11977"/>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992516" y="5284108"/>
            <a:ext cx="100811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921474" y="5212670"/>
            <a:ext cx="100811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2" name="对象 31"/>
          <p:cNvGraphicFramePr>
            <a:graphicFrameLocks noChangeAspect="1"/>
          </p:cNvGraphicFramePr>
          <p:nvPr>
            <p:extLst>
              <p:ext uri="{D42A27DB-BD31-4B8C-83A1-F6EECF244321}">
                <p14:modId xmlns="" xmlns:p14="http://schemas.microsoft.com/office/powerpoint/2010/main" val="3523327084"/>
              </p:ext>
            </p:extLst>
          </p:nvPr>
        </p:nvGraphicFramePr>
        <p:xfrm>
          <a:off x="55204" y="2202636"/>
          <a:ext cx="555625" cy="623888"/>
        </p:xfrm>
        <a:graphic>
          <a:graphicData uri="http://schemas.openxmlformats.org/presentationml/2006/ole">
            <p:oleObj spid="_x0000_s317621" name="Equation" r:id="rId7" imgW="203040" imgH="228600" progId="Equation.DSMT4">
              <p:embed/>
            </p:oleObj>
          </a:graphicData>
        </a:graphic>
      </p:graphicFrame>
    </p:spTree>
  </p:cSld>
  <p:clrMapOvr>
    <a:masterClrMapping/>
  </p:clrMapOvr>
  <p:transition>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stretch>
            <a:fillRect/>
          </a:stretch>
        </p:blipFill>
        <p:spPr>
          <a:xfrm>
            <a:off x="467544" y="1556792"/>
            <a:ext cx="8170334" cy="3113101"/>
          </a:xfrm>
          <a:prstGeom prst="rect">
            <a:avLst/>
          </a:prstGeom>
        </p:spPr>
      </p:pic>
      <p:graphicFrame>
        <p:nvGraphicFramePr>
          <p:cNvPr id="9" name="Object 5"/>
          <p:cNvGraphicFramePr>
            <a:graphicFrameLocks noChangeAspect="1"/>
          </p:cNvGraphicFramePr>
          <p:nvPr>
            <p:extLst>
              <p:ext uri="{D42A27DB-BD31-4B8C-83A1-F6EECF244321}">
                <p14:modId xmlns="" xmlns:p14="http://schemas.microsoft.com/office/powerpoint/2010/main" val="1651859779"/>
              </p:ext>
            </p:extLst>
          </p:nvPr>
        </p:nvGraphicFramePr>
        <p:xfrm>
          <a:off x="683568" y="476672"/>
          <a:ext cx="7570787" cy="714375"/>
        </p:xfrm>
        <a:graphic>
          <a:graphicData uri="http://schemas.openxmlformats.org/presentationml/2006/ole">
            <p:oleObj spid="_x0000_s388147" name="Equation" r:id="rId4" imgW="2209680" imgH="228600" progId="Equation.DSMT4">
              <p:embed/>
            </p:oleObj>
          </a:graphicData>
        </a:graphic>
      </p:graphicFrame>
      <p:sp>
        <p:nvSpPr>
          <p:cNvPr id="12" name="矩形 11"/>
          <p:cNvSpPr/>
          <p:nvPr/>
        </p:nvSpPr>
        <p:spPr>
          <a:xfrm>
            <a:off x="1835696" y="1844824"/>
            <a:ext cx="1584176" cy="336366"/>
          </a:xfrm>
          <a:prstGeom prst="rect">
            <a:avLst/>
          </a:prstGeom>
          <a:noFill/>
          <a:ln w="158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5" name="Object 5"/>
          <p:cNvGraphicFramePr>
            <a:graphicFrameLocks noChangeAspect="1"/>
          </p:cNvGraphicFramePr>
          <p:nvPr>
            <p:extLst>
              <p:ext uri="{D42A27DB-BD31-4B8C-83A1-F6EECF244321}">
                <p14:modId xmlns="" xmlns:p14="http://schemas.microsoft.com/office/powerpoint/2010/main" val="2196311775"/>
              </p:ext>
            </p:extLst>
          </p:nvPr>
        </p:nvGraphicFramePr>
        <p:xfrm>
          <a:off x="1000100" y="5357826"/>
          <a:ext cx="7776864" cy="520813"/>
        </p:xfrm>
        <a:graphic>
          <a:graphicData uri="http://schemas.openxmlformats.org/presentationml/2006/ole">
            <p:oleObj spid="_x0000_s388148" name="Equation" r:id="rId5" imgW="3809880" imgH="228600" progId="Equation.DSMT4">
              <p:embed/>
            </p:oleObj>
          </a:graphicData>
        </a:graphic>
      </p:graphicFrame>
      <p:sp>
        <p:nvSpPr>
          <p:cNvPr id="16" name="矩形 15"/>
          <p:cNvSpPr/>
          <p:nvPr/>
        </p:nvSpPr>
        <p:spPr>
          <a:xfrm>
            <a:off x="1115617" y="5929330"/>
            <a:ext cx="7848871" cy="400110"/>
          </a:xfrm>
          <a:prstGeom prst="rect">
            <a:avLst/>
          </a:prstGeom>
        </p:spPr>
        <p:txBody>
          <a:bodyPr wrap="square">
            <a:spAutoFit/>
          </a:bodyPr>
          <a:lstStyle/>
          <a:p>
            <a:r>
              <a:rPr lang="en-US" altLang="zh-CN" sz="2000" dirty="0">
                <a:latin typeface="Bahnschrift Light Condensed" panose="020B0502040204020203" pitchFamily="34" charset="0"/>
              </a:rPr>
              <a:t>L. Chen, Y. W. </a:t>
            </a:r>
            <a:r>
              <a:rPr lang="en-US" altLang="zh-CN" sz="2000" dirty="0" err="1">
                <a:latin typeface="Bahnschrift Light Condensed" panose="020B0502040204020203" pitchFamily="34" charset="0"/>
              </a:rPr>
              <a:t>Ren</a:t>
            </a:r>
            <a:r>
              <a:rPr lang="en-US" altLang="zh-CN" sz="2000" dirty="0">
                <a:latin typeface="Bahnschrift Light Condensed" panose="020B0502040204020203" pitchFamily="34" charset="0"/>
              </a:rPr>
              <a:t>, L. T. Wang and Q. Chang, Eur. Phys. J. C </a:t>
            </a:r>
            <a:r>
              <a:rPr lang="en-US" altLang="zh-CN" sz="2000" dirty="0" smtClean="0">
                <a:latin typeface="Bahnschrift Light Condensed" panose="020B0502040204020203" pitchFamily="34" charset="0"/>
              </a:rPr>
              <a:t>82, 451 </a:t>
            </a:r>
            <a:r>
              <a:rPr lang="en-US" altLang="zh-CN" sz="2000" dirty="0">
                <a:latin typeface="Bahnschrift Light Condensed" panose="020B0502040204020203" pitchFamily="34" charset="0"/>
              </a:rPr>
              <a:t>(2022</a:t>
            </a:r>
            <a:r>
              <a:rPr lang="en-US" altLang="zh-CN" sz="2000" dirty="0" smtClean="0">
                <a:latin typeface="Bahnschrift Light Condensed" panose="020B0502040204020203" pitchFamily="34" charset="0"/>
              </a:rPr>
              <a:t>).</a:t>
            </a:r>
            <a:endParaRPr lang="zh-CN" altLang="en-US" sz="2000" dirty="0">
              <a:latin typeface="Bahnschrift Light Condensed" panose="020B0502040204020203" pitchFamily="34" charset="0"/>
            </a:endParaRPr>
          </a:p>
        </p:txBody>
      </p:sp>
      <p:sp>
        <p:nvSpPr>
          <p:cNvPr id="8" name="云形 7"/>
          <p:cNvSpPr/>
          <p:nvPr/>
        </p:nvSpPr>
        <p:spPr>
          <a:xfrm>
            <a:off x="6786578" y="4643446"/>
            <a:ext cx="2286016" cy="714380"/>
          </a:xfrm>
          <a:prstGeom prst="cloud">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FF0000"/>
                </a:solidFill>
              </a:rPr>
              <a:t>No data</a:t>
            </a:r>
            <a:endParaRPr lang="zh-CN" altLang="en-US" sz="2400" dirty="0">
              <a:solidFill>
                <a:srgbClr val="FF0000"/>
              </a:solidFill>
            </a:endParaRPr>
          </a:p>
        </p:txBody>
      </p:sp>
    </p:spTree>
    <p:extLst>
      <p:ext uri="{BB962C8B-B14F-4D97-AF65-F5344CB8AC3E}">
        <p14:creationId xmlns="" xmlns:p14="http://schemas.microsoft.com/office/powerpoint/2010/main" val="629453043"/>
      </p:ext>
    </p:extLst>
  </p:cSld>
  <p:clrMapOvr>
    <a:masterClrMapping/>
  </p:clrMapOvr>
  <p:transition>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stretch>
            <a:fillRect/>
          </a:stretch>
        </p:blipFill>
        <p:spPr>
          <a:xfrm>
            <a:off x="251520" y="1286763"/>
            <a:ext cx="8568952" cy="4561679"/>
          </a:xfrm>
          <a:prstGeom prst="rect">
            <a:avLst/>
          </a:prstGeom>
        </p:spPr>
      </p:pic>
      <p:graphicFrame>
        <p:nvGraphicFramePr>
          <p:cNvPr id="9" name="Object 5"/>
          <p:cNvGraphicFramePr>
            <a:graphicFrameLocks noChangeAspect="1"/>
          </p:cNvGraphicFramePr>
          <p:nvPr>
            <p:extLst>
              <p:ext uri="{D42A27DB-BD31-4B8C-83A1-F6EECF244321}">
                <p14:modId xmlns="" xmlns:p14="http://schemas.microsoft.com/office/powerpoint/2010/main" val="4212282361"/>
              </p:ext>
            </p:extLst>
          </p:nvPr>
        </p:nvGraphicFramePr>
        <p:xfrm>
          <a:off x="1038225" y="338361"/>
          <a:ext cx="6918325" cy="714375"/>
        </p:xfrm>
        <a:graphic>
          <a:graphicData uri="http://schemas.openxmlformats.org/presentationml/2006/ole">
            <p:oleObj spid="_x0000_s389218" name="Equation" r:id="rId4" imgW="2019240" imgH="228600" progId="Equation.DSMT4">
              <p:embed/>
            </p:oleObj>
          </a:graphicData>
        </a:graphic>
      </p:graphicFrame>
      <p:graphicFrame>
        <p:nvGraphicFramePr>
          <p:cNvPr id="17" name="对象 16"/>
          <p:cNvGraphicFramePr>
            <a:graphicFrameLocks noChangeAspect="1"/>
          </p:cNvGraphicFramePr>
          <p:nvPr>
            <p:extLst>
              <p:ext uri="{D42A27DB-BD31-4B8C-83A1-F6EECF244321}">
                <p14:modId xmlns="" xmlns:p14="http://schemas.microsoft.com/office/powerpoint/2010/main" val="2285146379"/>
              </p:ext>
            </p:extLst>
          </p:nvPr>
        </p:nvGraphicFramePr>
        <p:xfrm>
          <a:off x="3342660" y="2755181"/>
          <a:ext cx="763881" cy="555550"/>
        </p:xfrm>
        <a:graphic>
          <a:graphicData uri="http://schemas.openxmlformats.org/presentationml/2006/ole">
            <p:oleObj spid="_x0000_s389219" name="Equation" r:id="rId5" imgW="279360" imgH="203040" progId="Equation.DSMT4">
              <p:embed/>
            </p:oleObj>
          </a:graphicData>
        </a:graphic>
      </p:graphicFrame>
      <p:sp>
        <p:nvSpPr>
          <p:cNvPr id="18" name="圆角矩形 17"/>
          <p:cNvSpPr/>
          <p:nvPr/>
        </p:nvSpPr>
        <p:spPr>
          <a:xfrm>
            <a:off x="1187624" y="2276872"/>
            <a:ext cx="2160240" cy="1512168"/>
          </a:xfrm>
          <a:prstGeom prst="roundRect">
            <a:avLst>
              <a:gd name="adj" fmla="val 11977"/>
            </a:avLst>
          </a:prstGeom>
          <a:noFill/>
          <a:ln w="190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9" name="对象 18"/>
          <p:cNvGraphicFramePr>
            <a:graphicFrameLocks noChangeAspect="1"/>
          </p:cNvGraphicFramePr>
          <p:nvPr>
            <p:extLst>
              <p:ext uri="{D42A27DB-BD31-4B8C-83A1-F6EECF244321}">
                <p14:modId xmlns="" xmlns:p14="http://schemas.microsoft.com/office/powerpoint/2010/main" val="1480777348"/>
              </p:ext>
            </p:extLst>
          </p:nvPr>
        </p:nvGraphicFramePr>
        <p:xfrm>
          <a:off x="479892" y="2755181"/>
          <a:ext cx="555625" cy="623888"/>
        </p:xfrm>
        <a:graphic>
          <a:graphicData uri="http://schemas.openxmlformats.org/presentationml/2006/ole">
            <p:oleObj spid="_x0000_s389220" name="Equation" r:id="rId6" imgW="203040" imgH="228600" progId="Equation.DSMT4">
              <p:embed/>
            </p:oleObj>
          </a:graphicData>
        </a:graphic>
      </p:graphicFrame>
      <p:sp>
        <p:nvSpPr>
          <p:cNvPr id="20" name="圆角矩形 19"/>
          <p:cNvSpPr/>
          <p:nvPr/>
        </p:nvSpPr>
        <p:spPr>
          <a:xfrm>
            <a:off x="1180075" y="3833144"/>
            <a:ext cx="2160240" cy="2015298"/>
          </a:xfrm>
          <a:prstGeom prst="roundRect">
            <a:avLst>
              <a:gd name="adj" fmla="val 11977"/>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1" name="对象 20"/>
          <p:cNvGraphicFramePr>
            <a:graphicFrameLocks noChangeAspect="1"/>
          </p:cNvGraphicFramePr>
          <p:nvPr>
            <p:extLst>
              <p:ext uri="{D42A27DB-BD31-4B8C-83A1-F6EECF244321}">
                <p14:modId xmlns="" xmlns:p14="http://schemas.microsoft.com/office/powerpoint/2010/main" val="24446708"/>
              </p:ext>
            </p:extLst>
          </p:nvPr>
        </p:nvGraphicFramePr>
        <p:xfrm>
          <a:off x="461963" y="4437063"/>
          <a:ext cx="590550" cy="623887"/>
        </p:xfrm>
        <a:graphic>
          <a:graphicData uri="http://schemas.openxmlformats.org/presentationml/2006/ole">
            <p:oleObj spid="_x0000_s389221" name="Equation" r:id="rId7" imgW="215640" imgH="228600" progId="Equation.DSMT4">
              <p:embed/>
            </p:oleObj>
          </a:graphicData>
        </a:graphic>
      </p:graphicFrame>
    </p:spTree>
    <p:extLst>
      <p:ext uri="{BB962C8B-B14F-4D97-AF65-F5344CB8AC3E}">
        <p14:creationId xmlns="" xmlns:p14="http://schemas.microsoft.com/office/powerpoint/2010/main" val="355785118"/>
      </p:ext>
    </p:extLst>
  </p:cSld>
  <p:clrMapOvr>
    <a:masterClrMapping/>
  </p:clrMapOvr>
  <p:transition>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9" name="流程图: 可选过程 8"/>
          <p:cNvSpPr/>
          <p:nvPr/>
        </p:nvSpPr>
        <p:spPr>
          <a:xfrm>
            <a:off x="142875" y="142875"/>
            <a:ext cx="8858250" cy="6572250"/>
          </a:xfrm>
          <a:prstGeom prst="flowChartAlternateProcess">
            <a:avLst/>
          </a:prstGeom>
          <a:solidFill>
            <a:schemeClr val="bg1"/>
          </a:solidFill>
          <a:ln w="76200" cmpd="tri">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占位符 5"/>
          <p:cNvSpPr txBox="1"/>
          <p:nvPr/>
        </p:nvSpPr>
        <p:spPr bwMode="auto">
          <a:xfrm>
            <a:off x="1071538" y="1285860"/>
            <a:ext cx="6805826" cy="5059680"/>
          </a:xfrm>
          <a:prstGeom prst="rect">
            <a:avLst/>
          </a:prstGeom>
          <a:solidFill>
            <a:schemeClr val="bg1"/>
          </a:solidFill>
          <a:ln w="9525">
            <a:noFill/>
            <a:miter lim="800000"/>
          </a:ln>
        </p:spPr>
        <p:txBody>
          <a:bodyPr/>
          <a:lstStyle/>
          <a:p>
            <a:pPr marL="457200" marR="0" indent="-457200" defTabSz="914400" eaLnBrk="0" hangingPunct="0">
              <a:lnSpc>
                <a:spcPct val="150000"/>
              </a:lnSpc>
              <a:spcBef>
                <a:spcPts val="1200"/>
              </a:spcBef>
              <a:spcAft>
                <a:spcPts val="600"/>
              </a:spcAft>
              <a:buClrTx/>
              <a:buSzTx/>
              <a:buFont typeface="+mj-lt"/>
              <a:buAutoNum type="arabicPeriod"/>
              <a:defRPr/>
            </a:pPr>
            <a:r>
              <a:rPr kumimoji="0" lang="en-US" altLang="zh-CN" sz="3600" b="1" kern="1200" cap="none" spc="0" normalizeH="0" baseline="0" noProof="1">
                <a:ln w="1905">
                  <a:solidFill>
                    <a:srgbClr val="0000FF"/>
                  </a:solidFill>
                </a:ln>
                <a:solidFill>
                  <a:srgbClr val="0099FF"/>
                </a:solidFill>
                <a:latin typeface="Maiandra GD" panose="020E0502030308020204" pitchFamily="34" charset="0"/>
                <a:ea typeface="宋体" panose="02010600030101010101" pitchFamily="2" charset="-122"/>
                <a:cs typeface="+mn-cs"/>
              </a:rPr>
              <a:t> Motivation </a:t>
            </a:r>
          </a:p>
          <a:p>
            <a:pPr eaLnBrk="0" hangingPunct="0">
              <a:lnSpc>
                <a:spcPct val="150000"/>
              </a:lnSpc>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2. </a:t>
            </a:r>
            <a:endParaRPr lang="en-US" altLang="zh-CN" sz="3600" b="1" noProof="1" smtClean="0">
              <a:ln w="1905">
                <a:solidFill>
                  <a:srgbClr val="0000FF"/>
                </a:solidFill>
              </a:ln>
              <a:solidFill>
                <a:srgbClr val="00B0F0"/>
              </a:solidFill>
              <a:latin typeface="Maiandra GD" panose="020E0502030308020204" pitchFamily="34" charset="0"/>
            </a:endParaRPr>
          </a:p>
          <a:p>
            <a:pPr marR="0" defTabSz="914400" eaLnBrk="0" hangingPunct="0">
              <a:lnSpc>
                <a:spcPct val="150000"/>
              </a:lnSpc>
              <a:buClrTx/>
              <a:buSzTx/>
              <a:buFontTx/>
              <a:buNone/>
              <a:defRPr/>
            </a:pPr>
            <a:endParaRPr kumimoji="0" lang="en-US" altLang="zh-CN" sz="4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3. </a:t>
            </a:r>
          </a:p>
          <a:p>
            <a:pPr eaLnBrk="0" hangingPunct="0">
              <a:lnSpc>
                <a:spcPct val="150000"/>
              </a:lnSpc>
              <a:defRPr/>
            </a:pPr>
            <a:r>
              <a:rPr lang="en-US" altLang="zh-CN" sz="3600" b="1" noProof="1" smtClean="0">
                <a:ln w="1905">
                  <a:solidFill>
                    <a:srgbClr val="0000FF"/>
                  </a:solidFill>
                </a:ln>
                <a:solidFill>
                  <a:srgbClr val="00B0F0"/>
                </a:solidFill>
                <a:latin typeface="Maiandra GD" panose="020E0502030308020204" pitchFamily="34" charset="0"/>
              </a:rPr>
              <a:t>4. </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en-US" altLang="zh-CN" sz="7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5.  Conclusion</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 </a:t>
            </a: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p:txBody>
      </p:sp>
      <p:sp>
        <p:nvSpPr>
          <p:cNvPr id="1032" name="Slide Number Placeholder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24</a:t>
            </a:fld>
            <a:endParaRPr lang="en-US" altLang="zh-CN" sz="1400" dirty="0"/>
          </a:p>
        </p:txBody>
      </p:sp>
      <p:sp>
        <p:nvSpPr>
          <p:cNvPr id="6" name="Title 1"/>
          <p:cNvSpPr>
            <a:spLocks noGrp="1"/>
          </p:cNvSpPr>
          <p:nvPr>
            <p:ph type="title"/>
          </p:nvPr>
        </p:nvSpPr>
        <p:spPr bwMode="auto">
          <a:xfrm>
            <a:off x="685800" y="142860"/>
            <a:ext cx="7772400" cy="1143000"/>
          </a:xfrm>
          <a:ln>
            <a:miter lim="800000"/>
          </a:ln>
          <a:effectLst/>
          <a:scene3d>
            <a:camera prst="orthographicFront"/>
            <a:lightRig rig="balanced" dir="t"/>
          </a:scene3d>
          <a:sp3d prstMaterial="plastic"/>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7200" b="1" i="0" u="sng" strike="noStrike" kern="1200" cap="none" spc="0" normalizeH="0" baseline="0"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rPr>
              <a:t>Outline</a:t>
            </a:r>
            <a:endParaRPr kumimoji="0" lang="en-US" altLang="zh-CN" sz="7200" b="1" i="0" u="sng" strike="noStrike"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endParaRPr>
          </a:p>
        </p:txBody>
      </p:sp>
      <p:graphicFrame>
        <p:nvGraphicFramePr>
          <p:cNvPr id="3083" name="Object 11"/>
          <p:cNvGraphicFramePr>
            <a:graphicFrameLocks noChangeAspect="1"/>
          </p:cNvGraphicFramePr>
          <p:nvPr/>
        </p:nvGraphicFramePr>
        <p:xfrm>
          <a:off x="1714480" y="2428868"/>
          <a:ext cx="1843087" cy="571500"/>
        </p:xfrm>
        <a:graphic>
          <a:graphicData uri="http://schemas.openxmlformats.org/presentationml/2006/ole">
            <p:oleObj spid="_x0000_s483330" name="Equation" r:id="rId4" imgW="774360" imgH="241200" progId="Equation.DSMT4">
              <p:embed/>
            </p:oleObj>
          </a:graphicData>
        </a:graphic>
      </p:graphicFrame>
      <p:graphicFrame>
        <p:nvGraphicFramePr>
          <p:cNvPr id="3084" name="Object 12"/>
          <p:cNvGraphicFramePr>
            <a:graphicFrameLocks noChangeAspect="1"/>
          </p:cNvGraphicFramePr>
          <p:nvPr/>
        </p:nvGraphicFramePr>
        <p:xfrm>
          <a:off x="1714480" y="3429000"/>
          <a:ext cx="3548062" cy="481013"/>
        </p:xfrm>
        <a:graphic>
          <a:graphicData uri="http://schemas.openxmlformats.org/presentationml/2006/ole">
            <p:oleObj spid="_x0000_s483331" name="Equation" r:id="rId5" imgW="1498320" imgH="203040" progId="Equation.DSMT4">
              <p:embed/>
            </p:oleObj>
          </a:graphicData>
        </a:graphic>
      </p:graphicFrame>
      <p:graphicFrame>
        <p:nvGraphicFramePr>
          <p:cNvPr id="10" name="Object 12"/>
          <p:cNvGraphicFramePr>
            <a:graphicFrameLocks noChangeAspect="1"/>
          </p:cNvGraphicFramePr>
          <p:nvPr/>
        </p:nvGraphicFramePr>
        <p:xfrm>
          <a:off x="1714480" y="4213234"/>
          <a:ext cx="1989138" cy="573088"/>
        </p:xfrm>
        <a:graphic>
          <a:graphicData uri="http://schemas.openxmlformats.org/presentationml/2006/ole">
            <p:oleObj spid="_x0000_s483332" name="Equation" r:id="rId6" imgW="20116800" imgH="5791200" progId="Equation.DSMT4">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25</a:t>
            </a:fld>
            <a:endParaRPr lang="zh-CN" altLang="en-US" dirty="0">
              <a:latin typeface="Arial" panose="020B0604020202020204" pitchFamily="34" charset="0"/>
            </a:endParaRPr>
          </a:p>
        </p:txBody>
      </p:sp>
      <p:pic>
        <p:nvPicPr>
          <p:cNvPr id="441346" name="Picture 2"/>
          <p:cNvPicPr>
            <a:picLocks noGrp="1" noChangeAspect="1" noChangeArrowheads="1"/>
          </p:cNvPicPr>
          <p:nvPr>
            <p:ph idx="1"/>
          </p:nvPr>
        </p:nvPicPr>
        <p:blipFill>
          <a:blip r:embed="rId3">
            <a:lum bright="-20000" contrast="40000"/>
          </a:blip>
          <a:srcRect t="6667" b="6667"/>
          <a:stretch>
            <a:fillRect/>
          </a:stretch>
        </p:blipFill>
        <p:spPr bwMode="auto">
          <a:xfrm>
            <a:off x="504795" y="1643050"/>
            <a:ext cx="5281651" cy="928694"/>
          </a:xfrm>
          <a:prstGeom prst="rect">
            <a:avLst/>
          </a:prstGeom>
          <a:noFill/>
          <a:ln w="9525">
            <a:noFill/>
            <a:miter lim="800000"/>
            <a:headEnd/>
            <a:tailEnd/>
          </a:ln>
          <a:effectLst/>
        </p:spPr>
      </p:pic>
      <p:pic>
        <p:nvPicPr>
          <p:cNvPr id="441347" name="Picture 3"/>
          <p:cNvPicPr>
            <a:picLocks noChangeAspect="1" noChangeArrowheads="1"/>
          </p:cNvPicPr>
          <p:nvPr/>
        </p:nvPicPr>
        <p:blipFill>
          <a:blip r:embed="rId4" cstate="print">
            <a:lum bright="-20000" contrast="40000"/>
          </a:blip>
          <a:srcRect t="17647" b="5882"/>
          <a:stretch>
            <a:fillRect/>
          </a:stretch>
        </p:blipFill>
        <p:spPr bwMode="auto">
          <a:xfrm>
            <a:off x="346849" y="3000372"/>
            <a:ext cx="8797151" cy="928694"/>
          </a:xfrm>
          <a:prstGeom prst="rect">
            <a:avLst/>
          </a:prstGeom>
          <a:noFill/>
          <a:ln w="9525">
            <a:noFill/>
            <a:miter lim="800000"/>
            <a:headEnd/>
            <a:tailEnd/>
          </a:ln>
          <a:effectLst/>
        </p:spPr>
      </p:pic>
      <p:pic>
        <p:nvPicPr>
          <p:cNvPr id="441350" name="Picture 6"/>
          <p:cNvPicPr>
            <a:picLocks noChangeAspect="1" noChangeArrowheads="1"/>
          </p:cNvPicPr>
          <p:nvPr/>
        </p:nvPicPr>
        <p:blipFill>
          <a:blip r:embed="rId5" cstate="print">
            <a:lum bright="-20000" contrast="40000"/>
          </a:blip>
          <a:srcRect/>
          <a:stretch>
            <a:fillRect/>
          </a:stretch>
        </p:blipFill>
        <p:spPr bwMode="auto">
          <a:xfrm>
            <a:off x="428596" y="5496318"/>
            <a:ext cx="8358246" cy="647326"/>
          </a:xfrm>
          <a:prstGeom prst="rect">
            <a:avLst/>
          </a:prstGeom>
          <a:noFill/>
          <a:ln w="9525">
            <a:noFill/>
            <a:miter lim="800000"/>
            <a:headEnd/>
            <a:tailEnd/>
          </a:ln>
          <a:effectLst/>
        </p:spPr>
      </p:pic>
      <p:graphicFrame>
        <p:nvGraphicFramePr>
          <p:cNvPr id="441351" name="Object 7"/>
          <p:cNvGraphicFramePr>
            <a:graphicFrameLocks noChangeAspect="1"/>
          </p:cNvGraphicFramePr>
          <p:nvPr/>
        </p:nvGraphicFramePr>
        <p:xfrm>
          <a:off x="344491" y="571484"/>
          <a:ext cx="4727575" cy="642938"/>
        </p:xfrm>
        <a:graphic>
          <a:graphicData uri="http://schemas.openxmlformats.org/presentationml/2006/ole">
            <p:oleObj spid="_x0000_s441351" name="Equation" r:id="rId6" imgW="1701720" imgH="203040" progId="Equation.DSMT4">
              <p:embed/>
            </p:oleObj>
          </a:graphicData>
        </a:graphic>
      </p:graphicFrame>
      <p:pic>
        <p:nvPicPr>
          <p:cNvPr id="441352" name="Picture 8"/>
          <p:cNvPicPr>
            <a:picLocks noChangeAspect="1" noChangeArrowheads="1"/>
          </p:cNvPicPr>
          <p:nvPr/>
        </p:nvPicPr>
        <p:blipFill>
          <a:blip r:embed="rId7" cstate="print">
            <a:duotone>
              <a:prstClr val="black"/>
              <a:schemeClr val="accent5">
                <a:tint val="45000"/>
                <a:satMod val="400000"/>
              </a:schemeClr>
            </a:duotone>
          </a:blip>
          <a:srcRect/>
          <a:stretch>
            <a:fillRect/>
          </a:stretch>
        </p:blipFill>
        <p:spPr bwMode="auto">
          <a:xfrm>
            <a:off x="357158" y="4214818"/>
            <a:ext cx="7068532" cy="857256"/>
          </a:xfrm>
          <a:prstGeom prst="rect">
            <a:avLst/>
          </a:prstGeom>
          <a:noFill/>
          <a:ln w="9525">
            <a:noFill/>
            <a:miter lim="800000"/>
            <a:headEnd/>
            <a:tailEnd/>
          </a:ln>
          <a:effectLst/>
        </p:spPr>
      </p:pic>
      <p:sp>
        <p:nvSpPr>
          <p:cNvPr id="13" name="TextBox 12"/>
          <p:cNvSpPr txBox="1"/>
          <p:nvPr/>
        </p:nvSpPr>
        <p:spPr>
          <a:xfrm rot="16200000">
            <a:off x="-170431" y="5644573"/>
            <a:ext cx="740908" cy="400110"/>
          </a:xfrm>
          <a:prstGeom prst="rect">
            <a:avLst/>
          </a:prstGeom>
          <a:noFill/>
        </p:spPr>
        <p:txBody>
          <a:bodyPr wrap="none" rtlCol="0">
            <a:spAutoFit/>
          </a:bodyPr>
          <a:lstStyle/>
          <a:p>
            <a:r>
              <a:rPr lang="en-US" altLang="zh-CN" sz="2000" b="1" dirty="0" smtClean="0">
                <a:solidFill>
                  <a:srgbClr val="00B0F0"/>
                </a:solidFill>
              </a:rPr>
              <a:t>Data</a:t>
            </a:r>
            <a:endParaRPr lang="zh-CN" altLang="en-US" sz="2000" b="1" dirty="0">
              <a:solidFill>
                <a:srgbClr val="00B0F0"/>
              </a:solidFill>
            </a:endParaRPr>
          </a:p>
        </p:txBody>
      </p:sp>
      <p:sp>
        <p:nvSpPr>
          <p:cNvPr id="16" name="圆角矩形 15"/>
          <p:cNvSpPr/>
          <p:nvPr/>
        </p:nvSpPr>
        <p:spPr>
          <a:xfrm>
            <a:off x="2887982" y="1714488"/>
            <a:ext cx="714380" cy="428628"/>
          </a:xfrm>
          <a:prstGeom prst="round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9" name="Picture 3"/>
          <p:cNvPicPr>
            <a:picLocks noChangeAspect="1" noChangeArrowheads="1"/>
          </p:cNvPicPr>
          <p:nvPr/>
        </p:nvPicPr>
        <p:blipFill>
          <a:blip r:embed="rId4" cstate="print">
            <a:lum bright="-25000" contrast="50000"/>
          </a:blip>
          <a:srcRect/>
          <a:stretch>
            <a:fillRect/>
          </a:stretch>
        </p:blipFill>
        <p:spPr bwMode="auto">
          <a:xfrm>
            <a:off x="714348" y="1500174"/>
            <a:ext cx="7715304" cy="4786346"/>
          </a:xfrm>
          <a:prstGeom prst="rect">
            <a:avLst/>
          </a:prstGeom>
          <a:noFill/>
          <a:ln w="9525">
            <a:solidFill>
              <a:srgbClr val="00CC66"/>
            </a:solidFill>
            <a:miter lim="800000"/>
            <a:headEnd/>
            <a:tailEnd/>
          </a:ln>
          <a:effectLst/>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26</a:t>
            </a:fld>
            <a:endParaRPr lang="zh-CN" altLang="en-US" dirty="0">
              <a:latin typeface="Arial" panose="020B0604020202020204" pitchFamily="34" charset="0"/>
            </a:endParaRPr>
          </a:p>
        </p:txBody>
      </p:sp>
      <p:pic>
        <p:nvPicPr>
          <p:cNvPr id="439298" name="Picture 2"/>
          <p:cNvPicPr>
            <a:picLocks noGrp="1" noChangeAspect="1" noChangeArrowheads="1"/>
          </p:cNvPicPr>
          <p:nvPr>
            <p:ph idx="1"/>
          </p:nvPr>
        </p:nvPicPr>
        <p:blipFill>
          <a:blip r:embed="rId5">
            <a:lum bright="-20000" contrast="40000"/>
          </a:blip>
          <a:srcRect/>
          <a:stretch>
            <a:fillRect/>
          </a:stretch>
        </p:blipFill>
        <p:spPr bwMode="auto">
          <a:xfrm>
            <a:off x="428596" y="1000108"/>
            <a:ext cx="8229600" cy="480597"/>
          </a:xfrm>
          <a:prstGeom prst="rect">
            <a:avLst/>
          </a:prstGeom>
          <a:noFill/>
          <a:ln w="9525">
            <a:noFill/>
            <a:miter lim="800000"/>
            <a:headEnd/>
            <a:tailEnd/>
          </a:ln>
          <a:effectLst/>
        </p:spPr>
      </p:pic>
      <p:graphicFrame>
        <p:nvGraphicFramePr>
          <p:cNvPr id="439303" name="Object 7"/>
          <p:cNvGraphicFramePr>
            <a:graphicFrameLocks noChangeAspect="1"/>
          </p:cNvGraphicFramePr>
          <p:nvPr/>
        </p:nvGraphicFramePr>
        <p:xfrm>
          <a:off x="1377950" y="357188"/>
          <a:ext cx="6369050" cy="617537"/>
        </p:xfrm>
        <a:graphic>
          <a:graphicData uri="http://schemas.openxmlformats.org/presentationml/2006/ole">
            <p:oleObj spid="_x0000_s439303" name="Equation" r:id="rId6" imgW="2387520" imgH="203040" progId="Equation.DSMT4">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301" name="Picture 5"/>
          <p:cNvPicPr>
            <a:picLocks noChangeAspect="1" noChangeArrowheads="1"/>
          </p:cNvPicPr>
          <p:nvPr/>
        </p:nvPicPr>
        <p:blipFill>
          <a:blip r:embed="rId3" cstate="print">
            <a:lum bright="-20000" contrast="40000"/>
          </a:blip>
          <a:srcRect/>
          <a:stretch>
            <a:fillRect/>
          </a:stretch>
        </p:blipFill>
        <p:spPr bwMode="auto">
          <a:xfrm>
            <a:off x="571472" y="1000108"/>
            <a:ext cx="8143932" cy="5524572"/>
          </a:xfrm>
          <a:prstGeom prst="rect">
            <a:avLst/>
          </a:prstGeom>
          <a:noFill/>
          <a:ln w="9525">
            <a:solidFill>
              <a:srgbClr val="00CC66"/>
            </a:solidFill>
            <a:miter lim="800000"/>
            <a:headEnd/>
            <a:tailEnd/>
          </a:ln>
          <a:effectLst/>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27</a:t>
            </a:fld>
            <a:endParaRPr lang="zh-CN" altLang="en-US"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28</a:t>
            </a:fld>
            <a:endParaRPr lang="zh-CN" altLang="en-US" dirty="0">
              <a:latin typeface="Arial" panose="020B0604020202020204" pitchFamily="34" charset="0"/>
            </a:endParaRPr>
          </a:p>
        </p:txBody>
      </p:sp>
      <p:pic>
        <p:nvPicPr>
          <p:cNvPr id="439300" name="Picture 4"/>
          <p:cNvPicPr>
            <a:picLocks noChangeAspect="1" noChangeArrowheads="1"/>
          </p:cNvPicPr>
          <p:nvPr/>
        </p:nvPicPr>
        <p:blipFill>
          <a:blip r:embed="rId3" cstate="print">
            <a:lum bright="-20000" contrast="40000"/>
          </a:blip>
          <a:srcRect/>
          <a:stretch>
            <a:fillRect/>
          </a:stretch>
        </p:blipFill>
        <p:spPr bwMode="auto">
          <a:xfrm>
            <a:off x="571472" y="1428736"/>
            <a:ext cx="8304787" cy="4643470"/>
          </a:xfrm>
          <a:prstGeom prst="rect">
            <a:avLst/>
          </a:prstGeom>
          <a:noFill/>
          <a:ln w="9525">
            <a:solidFill>
              <a:srgbClr val="00CC66"/>
            </a:solid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6" name="Picture 6"/>
          <p:cNvPicPr>
            <a:picLocks noChangeAspect="1" noChangeArrowheads="1"/>
          </p:cNvPicPr>
          <p:nvPr/>
        </p:nvPicPr>
        <p:blipFill>
          <a:blip r:embed="rId3" cstate="print"/>
          <a:srcRect/>
          <a:stretch>
            <a:fillRect/>
          </a:stretch>
        </p:blipFill>
        <p:spPr bwMode="auto">
          <a:xfrm>
            <a:off x="4286248" y="1785926"/>
            <a:ext cx="4143404" cy="3897345"/>
          </a:xfrm>
          <a:prstGeom prst="rect">
            <a:avLst/>
          </a:prstGeom>
          <a:noFill/>
          <a:ln w="9525">
            <a:noFill/>
            <a:miter lim="800000"/>
            <a:headEnd/>
            <a:tailEnd/>
          </a:ln>
          <a:effectLst/>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29</a:t>
            </a:fld>
            <a:endParaRPr lang="zh-CN" altLang="en-US" dirty="0">
              <a:latin typeface="Arial" panose="020B0604020202020204" pitchFamily="34" charset="0"/>
            </a:endParaRPr>
          </a:p>
        </p:txBody>
      </p:sp>
      <p:graphicFrame>
        <p:nvGraphicFramePr>
          <p:cNvPr id="440324" name="Object 4"/>
          <p:cNvGraphicFramePr>
            <a:graphicFrameLocks noChangeAspect="1"/>
          </p:cNvGraphicFramePr>
          <p:nvPr/>
        </p:nvGraphicFramePr>
        <p:xfrm>
          <a:off x="887413" y="357188"/>
          <a:ext cx="7351712" cy="617537"/>
        </p:xfrm>
        <a:graphic>
          <a:graphicData uri="http://schemas.openxmlformats.org/presentationml/2006/ole">
            <p:oleObj spid="_x0000_s578562" name="Equation" r:id="rId4" imgW="2755800" imgH="203040" progId="Equation.DSMT4">
              <p:embed/>
            </p:oleObj>
          </a:graphicData>
        </a:graphic>
      </p:graphicFrame>
      <p:pic>
        <p:nvPicPr>
          <p:cNvPr id="9" name="Picture 2"/>
          <p:cNvPicPr>
            <a:picLocks noChangeAspect="1" noChangeArrowheads="1"/>
          </p:cNvPicPr>
          <p:nvPr/>
        </p:nvPicPr>
        <p:blipFill>
          <a:blip r:embed="rId5" cstate="print">
            <a:lum bright="-20000" contrast="40000"/>
          </a:blip>
          <a:srcRect/>
          <a:stretch>
            <a:fillRect/>
          </a:stretch>
        </p:blipFill>
        <p:spPr bwMode="auto">
          <a:xfrm>
            <a:off x="500034" y="1071546"/>
            <a:ext cx="3561254" cy="4525963"/>
          </a:xfrm>
          <a:prstGeom prst="rect">
            <a:avLst/>
          </a:prstGeom>
          <a:noFill/>
          <a:ln w="9525">
            <a:noFill/>
            <a:miter lim="800000"/>
            <a:headEnd/>
            <a:tailEnd/>
          </a:ln>
          <a:effectLst/>
        </p:spPr>
      </p:pic>
      <p:sp>
        <p:nvSpPr>
          <p:cNvPr id="16" name="圆角矩形 15"/>
          <p:cNvSpPr/>
          <p:nvPr/>
        </p:nvSpPr>
        <p:spPr>
          <a:xfrm>
            <a:off x="1800206" y="2482208"/>
            <a:ext cx="362890" cy="262892"/>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7" name="圆角矩形 16"/>
          <p:cNvSpPr/>
          <p:nvPr/>
        </p:nvSpPr>
        <p:spPr>
          <a:xfrm>
            <a:off x="3274686" y="2650802"/>
            <a:ext cx="362890" cy="262892"/>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pic>
        <p:nvPicPr>
          <p:cNvPr id="440325" name="Picture 5"/>
          <p:cNvPicPr>
            <a:picLocks noChangeAspect="1" noChangeArrowheads="1"/>
          </p:cNvPicPr>
          <p:nvPr/>
        </p:nvPicPr>
        <p:blipFill>
          <a:blip r:embed="rId6" cstate="print">
            <a:duotone>
              <a:prstClr val="black"/>
              <a:srgbClr val="CF23D3">
                <a:tint val="45000"/>
                <a:satMod val="400000"/>
              </a:srgbClr>
            </a:duotone>
          </a:blip>
          <a:srcRect/>
          <a:stretch>
            <a:fillRect/>
          </a:stretch>
        </p:blipFill>
        <p:spPr bwMode="auto">
          <a:xfrm>
            <a:off x="4643438" y="1142984"/>
            <a:ext cx="3662292" cy="500066"/>
          </a:xfrm>
          <a:prstGeom prst="rect">
            <a:avLst/>
          </a:prstGeom>
          <a:noFill/>
          <a:ln w="9525">
            <a:noFill/>
            <a:miter lim="800000"/>
            <a:headEnd/>
            <a:tailEnd/>
          </a:ln>
          <a:effectLst/>
        </p:spPr>
      </p:pic>
      <p:sp>
        <p:nvSpPr>
          <p:cNvPr id="21" name="流程图: 可选过程 20"/>
          <p:cNvSpPr/>
          <p:nvPr/>
        </p:nvSpPr>
        <p:spPr>
          <a:xfrm>
            <a:off x="898530" y="4189142"/>
            <a:ext cx="642942" cy="357576"/>
          </a:xfrm>
          <a:prstGeom prst="flowChartAlternateProcess">
            <a:avLst/>
          </a:prstGeom>
          <a:solidFill>
            <a:srgbClr val="00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流程图: 可选过程 21"/>
          <p:cNvSpPr/>
          <p:nvPr/>
        </p:nvSpPr>
        <p:spPr>
          <a:xfrm flipV="1">
            <a:off x="857224" y="5286388"/>
            <a:ext cx="642942" cy="111522"/>
          </a:xfrm>
          <a:prstGeom prst="flowChartAlternateProcess">
            <a:avLst/>
          </a:prstGeom>
          <a:solidFill>
            <a:srgbClr val="00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流程图: 可选过程 22"/>
          <p:cNvSpPr/>
          <p:nvPr/>
        </p:nvSpPr>
        <p:spPr>
          <a:xfrm>
            <a:off x="2382651" y="3250350"/>
            <a:ext cx="642942" cy="357576"/>
          </a:xfrm>
          <a:prstGeom prst="flowChartAlternateProcess">
            <a:avLst/>
          </a:prstGeom>
          <a:solidFill>
            <a:srgbClr val="00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流程图: 可选过程 23"/>
          <p:cNvSpPr/>
          <p:nvPr/>
        </p:nvSpPr>
        <p:spPr>
          <a:xfrm>
            <a:off x="878294" y="2743200"/>
            <a:ext cx="642942" cy="109559"/>
          </a:xfrm>
          <a:prstGeom prst="flowChartAlternateProcess">
            <a:avLst/>
          </a:prstGeom>
          <a:solidFill>
            <a:srgbClr val="00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 name="流程图: 可选过程 25"/>
          <p:cNvSpPr/>
          <p:nvPr/>
        </p:nvSpPr>
        <p:spPr>
          <a:xfrm>
            <a:off x="878294" y="2214554"/>
            <a:ext cx="642942" cy="109559"/>
          </a:xfrm>
          <a:prstGeom prst="flowChartAlternateProcess">
            <a:avLst/>
          </a:prstGeom>
          <a:solidFill>
            <a:srgbClr val="00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7" name="流程图: 可选过程 26"/>
          <p:cNvSpPr/>
          <p:nvPr/>
        </p:nvSpPr>
        <p:spPr>
          <a:xfrm>
            <a:off x="905133" y="1543733"/>
            <a:ext cx="642942" cy="109559"/>
          </a:xfrm>
          <a:prstGeom prst="flowChartAlternateProcess">
            <a:avLst/>
          </a:prstGeom>
          <a:solidFill>
            <a:srgbClr val="00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 name="TextBox 27"/>
          <p:cNvSpPr txBox="1"/>
          <p:nvPr/>
        </p:nvSpPr>
        <p:spPr>
          <a:xfrm>
            <a:off x="-37758" y="1773784"/>
            <a:ext cx="966931" cy="369332"/>
          </a:xfrm>
          <a:prstGeom prst="rect">
            <a:avLst/>
          </a:prstGeom>
          <a:noFill/>
        </p:spPr>
        <p:txBody>
          <a:bodyPr wrap="none" rtlCol="0">
            <a:spAutoFit/>
          </a:bodyPr>
          <a:lstStyle/>
          <a:p>
            <a:r>
              <a:rPr lang="en-US" altLang="zh-CN" dirty="0" smtClean="0">
                <a:solidFill>
                  <a:srgbClr val="00B050"/>
                </a:solidFill>
              </a:rPr>
              <a:t>Smaller</a:t>
            </a:r>
            <a:endParaRPr lang="zh-CN" altLang="en-US" dirty="0">
              <a:solidFill>
                <a:srgbClr val="00B050"/>
              </a:solidFill>
            </a:endParaRPr>
          </a:p>
        </p:txBody>
      </p:sp>
      <p:sp>
        <p:nvSpPr>
          <p:cNvPr id="18" name="TextBox 17"/>
          <p:cNvSpPr txBox="1"/>
          <p:nvPr/>
        </p:nvSpPr>
        <p:spPr>
          <a:xfrm>
            <a:off x="3643306" y="2631040"/>
            <a:ext cx="646331" cy="369332"/>
          </a:xfrm>
          <a:prstGeom prst="rect">
            <a:avLst/>
          </a:prstGeom>
          <a:noFill/>
        </p:spPr>
        <p:txBody>
          <a:bodyPr wrap="none" rtlCol="0">
            <a:spAutoFit/>
          </a:bodyPr>
          <a:lstStyle/>
          <a:p>
            <a:r>
              <a:rPr lang="en-US" altLang="zh-CN" dirty="0" smtClean="0">
                <a:solidFill>
                  <a:srgbClr val="00B0F0"/>
                </a:solidFill>
              </a:rPr>
              <a:t>Exp.</a:t>
            </a:r>
            <a:endParaRPr lang="zh-CN" altLang="en-US" dirty="0">
              <a:solidFill>
                <a:srgbClr val="00B0F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3042" y="73390"/>
            <a:ext cx="5858463" cy="1477328"/>
          </a:xfrm>
          <a:prstGeom prst="rect">
            <a:avLst/>
          </a:prstGeom>
          <a:noFill/>
        </p:spPr>
        <p:txBody>
          <a:bodyPr wrap="none">
            <a:spAutoFit/>
          </a:bodyPr>
          <a:lstStyle/>
          <a:p>
            <a:pPr marR="0" algn="ctr" defTabSz="914400">
              <a:spcBef>
                <a:spcPct val="50000"/>
              </a:spcBef>
              <a:buClrTx/>
              <a:buSzTx/>
              <a:buFontTx/>
              <a:buNone/>
              <a:defRPr/>
            </a:pPr>
            <a:r>
              <a:rPr kumimoji="0" lang="en-US" altLang="zh-CN" sz="7200" b="1" u="sng"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latin typeface="Maiandra GD" panose="020E0502030308020204" pitchFamily="34" charset="0"/>
                <a:ea typeface="宋体" panose="02010600030101010101" pitchFamily="2" charset="-122"/>
                <a:cs typeface="+mn-cs"/>
              </a:rPr>
              <a:t>1. Motivation</a:t>
            </a:r>
            <a:endParaRPr kumimoji="0" lang="zh-CN" altLang="en-US" sz="7200" b="1" u="sng"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latin typeface="Maiandra GD" panose="020E0502030308020204" pitchFamily="34" charset="0"/>
              <a:ea typeface="宋体" panose="02010600030101010101" pitchFamily="2" charset="-122"/>
              <a:cs typeface="+mn-cs"/>
            </a:endParaRPr>
          </a:p>
          <a:p>
            <a:pPr marR="0" defTabSz="914400">
              <a:buClrTx/>
              <a:buSzTx/>
              <a:buFontTx/>
              <a:buNone/>
              <a:defRPr/>
            </a:pPr>
            <a:endParaRPr kumimoji="0" lang="en-US" kern="1200" cap="none" spc="0" normalizeH="0" baseline="0" noProof="1">
              <a:latin typeface="Arial" panose="020B0604020202020204" pitchFamily="34" charset="0"/>
              <a:ea typeface="宋体" panose="02010600030101010101" pitchFamily="2" charset="-122"/>
              <a:cs typeface="+mn-cs"/>
            </a:endParaRPr>
          </a:p>
        </p:txBody>
      </p:sp>
      <p:sp>
        <p:nvSpPr>
          <p:cNvPr id="37891" name="灯片编号占位符 4"/>
          <p:cNvSpPr txBox="1">
            <a:spLocks noGrp="1"/>
          </p:cNvSpPr>
          <p:nvPr>
            <p:ph type="sldNum" sz="quarter" idx="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3</a:t>
            </a:fld>
            <a:endParaRPr lang="en-US" altLang="zh-CN" sz="1400" dirty="0"/>
          </a:p>
        </p:txBody>
      </p:sp>
      <p:sp>
        <p:nvSpPr>
          <p:cNvPr id="37892" name="文本占位符 5"/>
          <p:cNvSpPr>
            <a:spLocks noGrp="1"/>
          </p:cNvSpPr>
          <p:nvPr>
            <p:ph type="body" sz="half" idx="1"/>
          </p:nvPr>
        </p:nvSpPr>
        <p:spPr>
          <a:xfrm>
            <a:off x="71406" y="1428736"/>
            <a:ext cx="9215502" cy="4668837"/>
          </a:xfrm>
        </p:spPr>
        <p:txBody>
          <a:bodyPr vert="horz" wrap="square" lIns="91440" tIns="45720" rIns="91440" bIns="45720" anchor="t" anchorCtr="0"/>
          <a:lstStyle/>
          <a:p>
            <a:pPr>
              <a:lnSpc>
                <a:spcPts val="3200"/>
              </a:lnSpc>
              <a:spcBef>
                <a:spcPts val="1200"/>
              </a:spcBef>
              <a:spcAft>
                <a:spcPts val="600"/>
              </a:spcAft>
              <a:buClrTx/>
              <a:buSzTx/>
              <a:buFont typeface="Wingdings" panose="05000000000000000000" pitchFamily="2" charset="2"/>
              <a:buChar char="ü"/>
            </a:pPr>
            <a:r>
              <a:rPr lang="en-US" altLang="zh-CN" sz="2400" dirty="0" smtClean="0"/>
              <a:t>Many exclusive                     decays have been well measured. </a:t>
            </a:r>
          </a:p>
          <a:p>
            <a:pPr>
              <a:lnSpc>
                <a:spcPts val="3200"/>
              </a:lnSpc>
              <a:spcBef>
                <a:spcPts val="1200"/>
              </a:spcBef>
              <a:spcAft>
                <a:spcPts val="600"/>
              </a:spcAft>
              <a:buClrTx/>
              <a:buSzTx/>
              <a:buNone/>
            </a:pPr>
            <a:r>
              <a:rPr lang="en-US" altLang="zh-CN" sz="2400" b="1" dirty="0" smtClean="0"/>
              <a:t> </a:t>
            </a:r>
          </a:p>
          <a:p>
            <a:pPr>
              <a:lnSpc>
                <a:spcPts val="3200"/>
              </a:lnSpc>
              <a:spcBef>
                <a:spcPts val="1200"/>
              </a:spcBef>
              <a:spcAft>
                <a:spcPts val="600"/>
              </a:spcAft>
              <a:buFont typeface="Wingdings" panose="05000000000000000000" pitchFamily="2" charset="2"/>
              <a:buChar char="ü"/>
            </a:pPr>
            <a:r>
              <a:rPr lang="en-US" altLang="zh-CN" sz="2400" dirty="0" smtClean="0">
                <a:solidFill>
                  <a:srgbClr val="00B0F0"/>
                </a:solidFill>
              </a:rPr>
              <a:t>A large number of charmed hadrons are produced at the BESIII, LHC, and Belle-II.</a:t>
            </a:r>
          </a:p>
          <a:p>
            <a:pPr>
              <a:lnSpc>
                <a:spcPts val="3200"/>
              </a:lnSpc>
              <a:spcBef>
                <a:spcPts val="1200"/>
              </a:spcBef>
              <a:spcAft>
                <a:spcPts val="600"/>
              </a:spcAft>
              <a:buFont typeface="Wingdings" panose="05000000000000000000" pitchFamily="2" charset="2"/>
              <a:buChar char="ü"/>
            </a:pPr>
            <a:r>
              <a:rPr lang="en-US" altLang="zh-CN" sz="2400" dirty="0" smtClean="0"/>
              <a:t>Theoretical calculations of the form factors </a:t>
            </a:r>
          </a:p>
          <a:p>
            <a:pPr>
              <a:lnSpc>
                <a:spcPts val="3200"/>
              </a:lnSpc>
              <a:spcBef>
                <a:spcPts val="1200"/>
              </a:spcBef>
              <a:spcAft>
                <a:spcPts val="600"/>
              </a:spcAft>
              <a:buNone/>
            </a:pPr>
            <a:endParaRPr lang="en-US" altLang="zh-CN" sz="2400" dirty="0" smtClean="0">
              <a:solidFill>
                <a:srgbClr val="00B0F0"/>
              </a:solidFill>
            </a:endParaRPr>
          </a:p>
          <a:p>
            <a:pPr>
              <a:lnSpc>
                <a:spcPts val="3200"/>
              </a:lnSpc>
              <a:spcBef>
                <a:spcPts val="1200"/>
              </a:spcBef>
              <a:spcAft>
                <a:spcPts val="600"/>
              </a:spcAft>
              <a:buClrTx/>
              <a:buSzTx/>
              <a:buNone/>
            </a:pPr>
            <a:endParaRPr lang="en-US" altLang="zh-CN" sz="2400" dirty="0" smtClean="0">
              <a:solidFill>
                <a:srgbClr val="00B0F0"/>
              </a:solidFill>
            </a:endParaRPr>
          </a:p>
          <a:p>
            <a:pPr>
              <a:lnSpc>
                <a:spcPts val="3200"/>
              </a:lnSpc>
              <a:spcBef>
                <a:spcPts val="1200"/>
              </a:spcBef>
              <a:spcAft>
                <a:spcPts val="600"/>
              </a:spcAft>
              <a:buClrTx/>
              <a:buSzTx/>
              <a:buFont typeface="Wingdings" panose="05000000000000000000" pitchFamily="2" charset="2"/>
              <a:buChar char="ü"/>
            </a:pPr>
            <a:r>
              <a:rPr lang="en-US" altLang="zh-CN" sz="2400" dirty="0" smtClean="0">
                <a:solidFill>
                  <a:srgbClr val="00B0F0"/>
                </a:solidFill>
              </a:rPr>
              <a:t>Symmetries </a:t>
            </a:r>
            <a:r>
              <a:rPr lang="en-US" altLang="zh-CN" sz="2400" dirty="0">
                <a:solidFill>
                  <a:srgbClr val="00B0F0"/>
                </a:solidFill>
              </a:rPr>
              <a:t>(for an example, </a:t>
            </a:r>
            <a:r>
              <a:rPr lang="en-US" altLang="zh-CN" sz="2400" dirty="0">
                <a:solidFill>
                  <a:srgbClr val="FF0000"/>
                </a:solidFill>
              </a:rPr>
              <a:t>SU(3) flavor symmetry</a:t>
            </a:r>
            <a:r>
              <a:rPr lang="en-US" altLang="zh-CN" sz="2400" dirty="0">
                <a:solidFill>
                  <a:srgbClr val="00B0F0"/>
                </a:solidFill>
              </a:rPr>
              <a:t>) provide very important information for particle physics.   </a:t>
            </a:r>
            <a:endParaRPr lang="zh-CN" altLang="en-US" sz="2400" dirty="0">
              <a:solidFill>
                <a:srgbClr val="00B0F0"/>
              </a:solidFill>
            </a:endParaRPr>
          </a:p>
        </p:txBody>
      </p:sp>
      <p:graphicFrame>
        <p:nvGraphicFramePr>
          <p:cNvPr id="5" name="对象 4"/>
          <p:cNvGraphicFramePr>
            <a:graphicFrameLocks noChangeAspect="1"/>
          </p:cNvGraphicFramePr>
          <p:nvPr/>
        </p:nvGraphicFramePr>
        <p:xfrm>
          <a:off x="2571736" y="1428736"/>
          <a:ext cx="1739900" cy="508000"/>
        </p:xfrm>
        <a:graphic>
          <a:graphicData uri="http://schemas.openxmlformats.org/presentationml/2006/ole">
            <p:oleObj spid="_x0000_s42337" name="Equation" r:id="rId4" imgW="825500" imgH="241300" progId="Equation.DSMT4">
              <p:embed/>
            </p:oleObj>
          </a:graphicData>
        </a:graphic>
      </p:graphicFrame>
      <p:graphicFrame>
        <p:nvGraphicFramePr>
          <p:cNvPr id="6" name="对象 5"/>
          <p:cNvGraphicFramePr>
            <a:graphicFrameLocks noChangeAspect="1"/>
          </p:cNvGraphicFramePr>
          <p:nvPr/>
        </p:nvGraphicFramePr>
        <p:xfrm>
          <a:off x="664939" y="2147952"/>
          <a:ext cx="7907589" cy="352354"/>
        </p:xfrm>
        <a:graphic>
          <a:graphicData uri="http://schemas.openxmlformats.org/presentationml/2006/ole">
            <p:oleObj spid="_x0000_s42338" name="Equation" r:id="rId5" imgW="5422900" imgH="241300" progId="Equation.DSMT4">
              <p:embed/>
            </p:oleObj>
          </a:graphicData>
        </a:graphic>
      </p:graphicFrame>
      <p:graphicFrame>
        <p:nvGraphicFramePr>
          <p:cNvPr id="41987" name="Object 3"/>
          <p:cNvGraphicFramePr>
            <a:graphicFrameLocks noChangeAspect="1"/>
          </p:cNvGraphicFramePr>
          <p:nvPr/>
        </p:nvGraphicFramePr>
        <p:xfrm>
          <a:off x="1357290" y="4302482"/>
          <a:ext cx="1857388" cy="483840"/>
        </p:xfrm>
        <a:graphic>
          <a:graphicData uri="http://schemas.openxmlformats.org/presentationml/2006/ole">
            <p:oleObj spid="_x0000_s42339" name="Equation" r:id="rId6" imgW="927100" imgH="241300" progId="Equation.DSMT4">
              <p:embed/>
            </p:oleObj>
          </a:graphicData>
        </a:graphic>
      </p:graphicFrame>
      <p:graphicFrame>
        <p:nvGraphicFramePr>
          <p:cNvPr id="41988" name="Object 4"/>
          <p:cNvGraphicFramePr>
            <a:graphicFrameLocks noChangeAspect="1"/>
          </p:cNvGraphicFramePr>
          <p:nvPr>
            <p:extLst>
              <p:ext uri="{D42A27DB-BD31-4B8C-83A1-F6EECF244321}">
                <p14:modId xmlns="" xmlns:p14="http://schemas.microsoft.com/office/powerpoint/2010/main" val="4022906768"/>
              </p:ext>
            </p:extLst>
          </p:nvPr>
        </p:nvGraphicFramePr>
        <p:xfrm>
          <a:off x="1338247" y="4933973"/>
          <a:ext cx="6330097" cy="459681"/>
        </p:xfrm>
        <a:graphic>
          <a:graphicData uri="http://schemas.openxmlformats.org/presentationml/2006/ole">
            <p:oleObj spid="_x0000_s42340" name="Equation" r:id="rId7" imgW="3327120" imgH="241200" progId="Equation.DSMT4">
              <p:embed/>
            </p:oleObj>
          </a:graphicData>
        </a:graphic>
      </p:graphicFrame>
      <p:pic>
        <p:nvPicPr>
          <p:cNvPr id="41990" name="Picture 6" descr="https://img0.baidu.com/it/u=2249479792,4234414646&amp;fm=253&amp;fmt=auto&amp;app=138&amp;f=JPEG?w=487&amp;h=500"/>
          <p:cNvPicPr>
            <a:picLocks noChangeAspect="1" noChangeArrowheads="1"/>
          </p:cNvPicPr>
          <p:nvPr/>
        </p:nvPicPr>
        <p:blipFill>
          <a:blip r:embed="rId8" cstate="print">
            <a:lum bright="-10000" contrast="30000"/>
          </a:blip>
          <a:srcRect l="2799" t="2727" b="4545"/>
          <a:stretch>
            <a:fillRect/>
          </a:stretch>
        </p:blipFill>
        <p:spPr bwMode="auto">
          <a:xfrm>
            <a:off x="642910" y="4214818"/>
            <a:ext cx="583826" cy="571504"/>
          </a:xfrm>
          <a:prstGeom prst="rect">
            <a:avLst/>
          </a:prstGeom>
          <a:noFill/>
        </p:spPr>
      </p:pic>
      <p:pic>
        <p:nvPicPr>
          <p:cNvPr id="41992" name="Picture 8" descr="https://gimg2.baidu.com/image_search/src=http%3A%2F%2Fpic.ntimg.cn%2Ffile%2F20190118%2F22636788_110429821470_2.jpg&amp;refer=http%3A%2F%2Fpic.ntimg.cn&amp;app=2002&amp;size=f9999,10000&amp;q=a80&amp;n=0&amp;g=0n&amp;fmt=auto?sec=1673068914&amp;t=a8c81e1b97ede1f3d452afee238ba4d3"/>
          <p:cNvPicPr>
            <a:picLocks noChangeAspect="1" noChangeArrowheads="1"/>
          </p:cNvPicPr>
          <p:nvPr/>
        </p:nvPicPr>
        <p:blipFill>
          <a:blip r:embed="rId9">
            <a:lum bright="-20000" contrast="40000"/>
          </a:blip>
          <a:srcRect l="66625" t="73637" r="18147" b="4545"/>
          <a:stretch>
            <a:fillRect/>
          </a:stretch>
        </p:blipFill>
        <p:spPr bwMode="auto">
          <a:xfrm>
            <a:off x="642910" y="4857760"/>
            <a:ext cx="500066" cy="500066"/>
          </a:xfrm>
          <a:prstGeom prst="rect">
            <a:avLst/>
          </a:prstGeom>
          <a:noFill/>
        </p:spPr>
      </p:pic>
      <p:graphicFrame>
        <p:nvGraphicFramePr>
          <p:cNvPr id="12" name="对象 11"/>
          <p:cNvGraphicFramePr>
            <a:graphicFrameLocks noChangeAspect="1"/>
          </p:cNvGraphicFramePr>
          <p:nvPr>
            <p:extLst>
              <p:ext uri="{D42A27DB-BD31-4B8C-83A1-F6EECF244321}">
                <p14:modId xmlns="" xmlns:p14="http://schemas.microsoft.com/office/powerpoint/2010/main" val="1705413042"/>
              </p:ext>
            </p:extLst>
          </p:nvPr>
        </p:nvGraphicFramePr>
        <p:xfrm>
          <a:off x="5436453" y="4600583"/>
          <a:ext cx="2320925" cy="371475"/>
        </p:xfrm>
        <a:graphic>
          <a:graphicData uri="http://schemas.openxmlformats.org/presentationml/2006/ole">
            <p:oleObj spid="_x0000_s42341" name="Equation" r:id="rId10" imgW="1269449" imgH="203112" progId="Equation.DSMT4">
              <p:embed/>
            </p:oleObj>
          </a:graphicData>
        </a:graphic>
      </p:graphicFrame>
    </p:spTree>
  </p:cSld>
  <p:clrMapOvr>
    <a:masterClrMapping/>
  </p:clrMapOvr>
  <p:transition>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30</a:t>
            </a:fld>
            <a:endParaRPr lang="zh-CN" altLang="en-US" dirty="0">
              <a:latin typeface="Arial" panose="020B0604020202020204" pitchFamily="34" charset="0"/>
            </a:endParaRPr>
          </a:p>
        </p:txBody>
      </p:sp>
      <p:pic>
        <p:nvPicPr>
          <p:cNvPr id="441348" name="Picture 4"/>
          <p:cNvPicPr>
            <a:picLocks noChangeAspect="1" noChangeArrowheads="1"/>
          </p:cNvPicPr>
          <p:nvPr/>
        </p:nvPicPr>
        <p:blipFill>
          <a:blip r:embed="rId3" cstate="print">
            <a:lum bright="-20000" contrast="40000"/>
          </a:blip>
          <a:srcRect/>
          <a:stretch>
            <a:fillRect/>
          </a:stretch>
        </p:blipFill>
        <p:spPr bwMode="auto">
          <a:xfrm>
            <a:off x="642910" y="1428736"/>
            <a:ext cx="5554687" cy="1143008"/>
          </a:xfrm>
          <a:prstGeom prst="rect">
            <a:avLst/>
          </a:prstGeom>
          <a:noFill/>
          <a:ln w="9525">
            <a:noFill/>
            <a:miter lim="800000"/>
            <a:headEnd/>
            <a:tailEnd/>
          </a:ln>
          <a:effectLst/>
        </p:spPr>
      </p:pic>
      <p:pic>
        <p:nvPicPr>
          <p:cNvPr id="441349" name="Picture 5"/>
          <p:cNvPicPr>
            <a:picLocks noChangeAspect="1" noChangeArrowheads="1"/>
          </p:cNvPicPr>
          <p:nvPr/>
        </p:nvPicPr>
        <p:blipFill>
          <a:blip r:embed="rId4" cstate="print">
            <a:lum bright="-20000" contrast="40000"/>
          </a:blip>
          <a:srcRect/>
          <a:stretch>
            <a:fillRect/>
          </a:stretch>
        </p:blipFill>
        <p:spPr bwMode="auto">
          <a:xfrm>
            <a:off x="1000100" y="4025196"/>
            <a:ext cx="5048423" cy="1214446"/>
          </a:xfrm>
          <a:prstGeom prst="rect">
            <a:avLst/>
          </a:prstGeom>
          <a:noFill/>
          <a:ln w="9525">
            <a:noFill/>
            <a:miter lim="800000"/>
            <a:headEnd/>
            <a:tailEnd/>
          </a:ln>
          <a:effectLst/>
        </p:spPr>
      </p:pic>
      <p:graphicFrame>
        <p:nvGraphicFramePr>
          <p:cNvPr id="441351" name="Object 7"/>
          <p:cNvGraphicFramePr>
            <a:graphicFrameLocks noChangeAspect="1"/>
          </p:cNvGraphicFramePr>
          <p:nvPr/>
        </p:nvGraphicFramePr>
        <p:xfrm>
          <a:off x="571472" y="571480"/>
          <a:ext cx="4654550" cy="642937"/>
        </p:xfrm>
        <a:graphic>
          <a:graphicData uri="http://schemas.openxmlformats.org/presentationml/2006/ole">
            <p:oleObj spid="_x0000_s577538" name="Equation" r:id="rId5" imgW="1676160" imgH="203040" progId="Equation.DSMT4">
              <p:embed/>
            </p:oleObj>
          </a:graphicData>
        </a:graphic>
      </p:graphicFrame>
      <p:sp>
        <p:nvSpPr>
          <p:cNvPr id="14" name="TextBox 13"/>
          <p:cNvSpPr txBox="1"/>
          <p:nvPr/>
        </p:nvSpPr>
        <p:spPr>
          <a:xfrm>
            <a:off x="837454" y="3354173"/>
            <a:ext cx="3467616" cy="646331"/>
          </a:xfrm>
          <a:prstGeom prst="rect">
            <a:avLst/>
          </a:prstGeom>
          <a:noFill/>
        </p:spPr>
        <p:txBody>
          <a:bodyPr wrap="none" rtlCol="0">
            <a:spAutoFit/>
          </a:bodyPr>
          <a:lstStyle/>
          <a:p>
            <a:r>
              <a:rPr lang="en-US" altLang="zh-CN" sz="3600" b="1" dirty="0" smtClean="0">
                <a:solidFill>
                  <a:srgbClr val="00B0F0"/>
                </a:solidFill>
              </a:rPr>
              <a:t>Data from PDG</a:t>
            </a:r>
            <a:endParaRPr lang="zh-CN" altLang="en-US" sz="3600" b="1" dirty="0">
              <a:solidFill>
                <a:srgbClr val="00B0F0"/>
              </a:solidFill>
            </a:endParaRPr>
          </a:p>
        </p:txBody>
      </p:sp>
      <p:sp>
        <p:nvSpPr>
          <p:cNvPr id="17" name="圆角矩形 16"/>
          <p:cNvSpPr/>
          <p:nvPr/>
        </p:nvSpPr>
        <p:spPr>
          <a:xfrm>
            <a:off x="3929058" y="1571612"/>
            <a:ext cx="928694" cy="500066"/>
          </a:xfrm>
          <a:prstGeom prst="round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1353" name="Picture 9"/>
          <p:cNvPicPr>
            <a:picLocks noChangeAspect="1" noChangeArrowheads="1"/>
          </p:cNvPicPr>
          <p:nvPr/>
        </p:nvPicPr>
        <p:blipFill>
          <a:blip r:embed="rId6" cstate="print">
            <a:lum bright="-20000" contrast="40000"/>
          </a:blip>
          <a:srcRect/>
          <a:stretch>
            <a:fillRect/>
          </a:stretch>
        </p:blipFill>
        <p:spPr bwMode="auto">
          <a:xfrm>
            <a:off x="1071538" y="5311080"/>
            <a:ext cx="5000660" cy="1118316"/>
          </a:xfrm>
          <a:prstGeom prst="rect">
            <a:avLst/>
          </a:prstGeom>
          <a:noFill/>
          <a:ln w="9525">
            <a:noFill/>
            <a:miter lim="800000"/>
            <a:headEnd/>
            <a:tailEnd/>
          </a:ln>
          <a:effectLst/>
        </p:spPr>
      </p:pic>
      <p:pic>
        <p:nvPicPr>
          <p:cNvPr id="20" name="Picture 2"/>
          <p:cNvPicPr>
            <a:picLocks noGrp="1" noChangeAspect="1" noChangeArrowheads="1"/>
          </p:cNvPicPr>
          <p:nvPr>
            <p:ph idx="1"/>
          </p:nvPr>
        </p:nvPicPr>
        <p:blipFill>
          <a:blip r:embed="rId7">
            <a:duotone>
              <a:prstClr val="black"/>
              <a:schemeClr val="accent1">
                <a:tint val="45000"/>
                <a:satMod val="400000"/>
              </a:schemeClr>
            </a:duotone>
          </a:blip>
          <a:srcRect/>
          <a:stretch>
            <a:fillRect/>
          </a:stretch>
        </p:blipFill>
        <p:spPr bwMode="auto">
          <a:xfrm>
            <a:off x="1000100" y="2683510"/>
            <a:ext cx="7872410" cy="459738"/>
          </a:xfrm>
          <a:prstGeom prst="rect">
            <a:avLst/>
          </a:prstGeom>
          <a:noFill/>
          <a:ln w="9525">
            <a:noFill/>
            <a:miter lim="800000"/>
            <a:headEnd/>
            <a:tailEnd/>
          </a:ln>
          <a:effectLst/>
        </p:spPr>
      </p:pic>
      <p:cxnSp>
        <p:nvCxnSpPr>
          <p:cNvPr id="22" name="直接箭头连接符 21"/>
          <p:cNvCxnSpPr/>
          <p:nvPr/>
        </p:nvCxnSpPr>
        <p:spPr>
          <a:xfrm rot="10800000" flipV="1">
            <a:off x="2214546" y="2000240"/>
            <a:ext cx="1714512" cy="714380"/>
          </a:xfrm>
          <a:prstGeom prst="straightConnector1">
            <a:avLst/>
          </a:prstGeom>
          <a:ln>
            <a:solidFill>
              <a:srgbClr val="CF23D3"/>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302" name="Picture 6"/>
          <p:cNvPicPr>
            <a:picLocks noChangeAspect="1" noChangeArrowheads="1"/>
          </p:cNvPicPr>
          <p:nvPr/>
        </p:nvPicPr>
        <p:blipFill>
          <a:blip r:embed="rId4" cstate="print">
            <a:lum bright="-20000" contrast="40000"/>
          </a:blip>
          <a:srcRect/>
          <a:stretch>
            <a:fillRect/>
          </a:stretch>
        </p:blipFill>
        <p:spPr bwMode="auto">
          <a:xfrm>
            <a:off x="285720" y="1071546"/>
            <a:ext cx="8512497" cy="5143536"/>
          </a:xfrm>
          <a:prstGeom prst="rect">
            <a:avLst/>
          </a:prstGeom>
          <a:noFill/>
          <a:ln w="9525">
            <a:solidFill>
              <a:srgbClr val="FF33CC"/>
            </a:solidFill>
            <a:miter lim="800000"/>
            <a:headEnd/>
            <a:tailEnd/>
          </a:ln>
          <a:effectLst/>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31</a:t>
            </a:fld>
            <a:endParaRPr lang="zh-CN" altLang="en-US" dirty="0">
              <a:latin typeface="Arial" panose="020B0604020202020204" pitchFamily="34" charset="0"/>
            </a:endParaRPr>
          </a:p>
        </p:txBody>
      </p:sp>
      <p:graphicFrame>
        <p:nvGraphicFramePr>
          <p:cNvPr id="439303" name="Object 7"/>
          <p:cNvGraphicFramePr>
            <a:graphicFrameLocks noChangeAspect="1"/>
          </p:cNvGraphicFramePr>
          <p:nvPr/>
        </p:nvGraphicFramePr>
        <p:xfrm>
          <a:off x="1360488" y="357188"/>
          <a:ext cx="6402387" cy="617537"/>
        </p:xfrm>
        <a:graphic>
          <a:graphicData uri="http://schemas.openxmlformats.org/presentationml/2006/ole">
            <p:oleObj spid="_x0000_s574466" name="Equation" r:id="rId5" imgW="2400120" imgH="203040" progId="Equation.DSMT4">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32</a:t>
            </a:fld>
            <a:endParaRPr lang="zh-CN" altLang="en-US" dirty="0">
              <a:latin typeface="Arial" panose="020B0604020202020204" pitchFamily="34" charset="0"/>
            </a:endParaRPr>
          </a:p>
        </p:txBody>
      </p:sp>
      <p:graphicFrame>
        <p:nvGraphicFramePr>
          <p:cNvPr id="440324" name="Object 4"/>
          <p:cNvGraphicFramePr>
            <a:graphicFrameLocks noChangeAspect="1"/>
          </p:cNvGraphicFramePr>
          <p:nvPr/>
        </p:nvGraphicFramePr>
        <p:xfrm>
          <a:off x="869950" y="357188"/>
          <a:ext cx="7385050" cy="617537"/>
        </p:xfrm>
        <a:graphic>
          <a:graphicData uri="http://schemas.openxmlformats.org/presentationml/2006/ole">
            <p:oleObj spid="_x0000_s442370" name="Equation" r:id="rId3" imgW="2768400" imgH="203040" progId="Equation.DSMT4">
              <p:embed/>
            </p:oleObj>
          </a:graphicData>
        </a:graphic>
      </p:graphicFrame>
      <p:grpSp>
        <p:nvGrpSpPr>
          <p:cNvPr id="2" name="组合 14"/>
          <p:cNvGrpSpPr/>
          <p:nvPr/>
        </p:nvGrpSpPr>
        <p:grpSpPr>
          <a:xfrm>
            <a:off x="714348" y="1189821"/>
            <a:ext cx="5143536" cy="4668071"/>
            <a:chOff x="4286248" y="1404135"/>
            <a:chExt cx="4518000" cy="3596501"/>
          </a:xfrm>
        </p:grpSpPr>
        <p:pic>
          <p:nvPicPr>
            <p:cNvPr id="440323" name="Picture 3"/>
            <p:cNvPicPr>
              <a:picLocks noChangeAspect="1" noChangeArrowheads="1"/>
            </p:cNvPicPr>
            <p:nvPr/>
          </p:nvPicPr>
          <p:blipFill>
            <a:blip r:embed="rId4" cstate="print">
              <a:lum bright="-20000" contrast="40000"/>
            </a:blip>
            <a:srcRect/>
            <a:stretch>
              <a:fillRect/>
            </a:stretch>
          </p:blipFill>
          <p:spPr bwMode="auto">
            <a:xfrm>
              <a:off x="4286248" y="1404135"/>
              <a:ext cx="4518000" cy="3596501"/>
            </a:xfrm>
            <a:prstGeom prst="rect">
              <a:avLst/>
            </a:prstGeom>
            <a:noFill/>
            <a:ln w="9525">
              <a:noFill/>
              <a:miter lim="800000"/>
              <a:headEnd/>
              <a:tailEnd/>
            </a:ln>
            <a:effectLst/>
          </p:spPr>
        </p:pic>
        <p:sp>
          <p:nvSpPr>
            <p:cNvPr id="11" name="圆角矩形 10"/>
            <p:cNvSpPr/>
            <p:nvPr/>
          </p:nvSpPr>
          <p:spPr>
            <a:xfrm>
              <a:off x="5857702" y="2107306"/>
              <a:ext cx="577204" cy="142877"/>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2" name="圆角矩形 11"/>
            <p:cNvSpPr/>
            <p:nvPr/>
          </p:nvSpPr>
          <p:spPr>
            <a:xfrm>
              <a:off x="5857884" y="3518252"/>
              <a:ext cx="577204" cy="142877"/>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3" name="圆角矩形 12"/>
            <p:cNvSpPr/>
            <p:nvPr/>
          </p:nvSpPr>
          <p:spPr>
            <a:xfrm>
              <a:off x="5899632" y="2815930"/>
              <a:ext cx="577204" cy="142877"/>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4" name="圆角矩形 13"/>
            <p:cNvSpPr/>
            <p:nvPr/>
          </p:nvSpPr>
          <p:spPr>
            <a:xfrm>
              <a:off x="7715272" y="2256302"/>
              <a:ext cx="577204" cy="142877"/>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grpSp>
      <p:sp>
        <p:nvSpPr>
          <p:cNvPr id="15" name="流程图: 可选过程 14"/>
          <p:cNvSpPr/>
          <p:nvPr/>
        </p:nvSpPr>
        <p:spPr>
          <a:xfrm>
            <a:off x="1214414" y="1754244"/>
            <a:ext cx="1143008" cy="2746326"/>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流程图: 可选过程 17"/>
          <p:cNvSpPr/>
          <p:nvPr/>
        </p:nvSpPr>
        <p:spPr>
          <a:xfrm>
            <a:off x="3335811" y="2285992"/>
            <a:ext cx="1093313" cy="500066"/>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流程图: 可选过程 19"/>
          <p:cNvSpPr/>
          <p:nvPr/>
        </p:nvSpPr>
        <p:spPr>
          <a:xfrm>
            <a:off x="3296055" y="4827943"/>
            <a:ext cx="1093313" cy="92869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42373" name="Picture 5"/>
          <p:cNvPicPr>
            <a:picLocks noChangeAspect="1" noChangeArrowheads="1"/>
          </p:cNvPicPr>
          <p:nvPr/>
        </p:nvPicPr>
        <p:blipFill>
          <a:blip r:embed="rId5">
            <a:duotone>
              <a:prstClr val="black"/>
              <a:srgbClr val="C00000">
                <a:tint val="45000"/>
                <a:satMod val="400000"/>
              </a:srgbClr>
            </a:duotone>
          </a:blip>
          <a:srcRect/>
          <a:stretch>
            <a:fillRect/>
          </a:stretch>
        </p:blipFill>
        <p:spPr bwMode="auto">
          <a:xfrm>
            <a:off x="5572132" y="3714752"/>
            <a:ext cx="3162426" cy="331328"/>
          </a:xfrm>
          <a:prstGeom prst="rect">
            <a:avLst/>
          </a:prstGeom>
          <a:noFill/>
          <a:ln w="9525">
            <a:noFill/>
            <a:miter lim="800000"/>
            <a:headEnd/>
            <a:tailEnd/>
          </a:ln>
          <a:effectLst/>
        </p:spPr>
      </p:pic>
      <p:pic>
        <p:nvPicPr>
          <p:cNvPr id="442374" name="Picture 6"/>
          <p:cNvPicPr>
            <a:picLocks noChangeAspect="1" noChangeArrowheads="1"/>
          </p:cNvPicPr>
          <p:nvPr/>
        </p:nvPicPr>
        <p:blipFill>
          <a:blip r:embed="rId6" cstate="print">
            <a:lum bright="-20000" contrast="40000"/>
          </a:blip>
          <a:srcRect/>
          <a:stretch>
            <a:fillRect/>
          </a:stretch>
        </p:blipFill>
        <p:spPr bwMode="auto">
          <a:xfrm>
            <a:off x="5572132" y="1785926"/>
            <a:ext cx="3357587" cy="296042"/>
          </a:xfrm>
          <a:prstGeom prst="rect">
            <a:avLst/>
          </a:prstGeom>
          <a:noFill/>
          <a:ln w="9525">
            <a:noFill/>
            <a:miter lim="800000"/>
            <a:headEnd/>
            <a:tailEnd/>
          </a:ln>
          <a:effectLst/>
        </p:spPr>
      </p:pic>
      <p:sp>
        <p:nvSpPr>
          <p:cNvPr id="16" name="TextBox 15"/>
          <p:cNvSpPr txBox="1"/>
          <p:nvPr/>
        </p:nvSpPr>
        <p:spPr>
          <a:xfrm>
            <a:off x="5572132" y="2214554"/>
            <a:ext cx="646331" cy="369332"/>
          </a:xfrm>
          <a:prstGeom prst="rect">
            <a:avLst/>
          </a:prstGeom>
          <a:noFill/>
        </p:spPr>
        <p:txBody>
          <a:bodyPr wrap="none" rtlCol="0">
            <a:spAutoFit/>
          </a:bodyPr>
          <a:lstStyle/>
          <a:p>
            <a:r>
              <a:rPr lang="en-US" altLang="zh-CN" dirty="0" smtClean="0">
                <a:solidFill>
                  <a:srgbClr val="00B0F0"/>
                </a:solidFill>
              </a:rPr>
              <a:t>Exp.</a:t>
            </a:r>
            <a:endParaRPr lang="zh-CN" altLang="en-US" dirty="0">
              <a:solidFill>
                <a:srgbClr val="00B0F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9" name="流程图: 可选过程 8"/>
          <p:cNvSpPr/>
          <p:nvPr/>
        </p:nvSpPr>
        <p:spPr>
          <a:xfrm>
            <a:off x="142875" y="142875"/>
            <a:ext cx="8858250" cy="6572250"/>
          </a:xfrm>
          <a:prstGeom prst="flowChartAlternateProcess">
            <a:avLst/>
          </a:prstGeom>
          <a:solidFill>
            <a:schemeClr val="bg1"/>
          </a:solidFill>
          <a:ln w="76200" cmpd="tri">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占位符 5"/>
          <p:cNvSpPr txBox="1"/>
          <p:nvPr/>
        </p:nvSpPr>
        <p:spPr bwMode="auto">
          <a:xfrm>
            <a:off x="1071538" y="1285860"/>
            <a:ext cx="6805826" cy="5059680"/>
          </a:xfrm>
          <a:prstGeom prst="rect">
            <a:avLst/>
          </a:prstGeom>
          <a:solidFill>
            <a:schemeClr val="bg1"/>
          </a:solidFill>
          <a:ln w="9525">
            <a:noFill/>
            <a:miter lim="800000"/>
          </a:ln>
        </p:spPr>
        <p:txBody>
          <a:bodyPr/>
          <a:lstStyle/>
          <a:p>
            <a:pPr marL="457200" marR="0" indent="-457200" defTabSz="914400" eaLnBrk="0" hangingPunct="0">
              <a:lnSpc>
                <a:spcPct val="150000"/>
              </a:lnSpc>
              <a:spcBef>
                <a:spcPts val="1200"/>
              </a:spcBef>
              <a:spcAft>
                <a:spcPts val="600"/>
              </a:spcAft>
              <a:buClrTx/>
              <a:buSzTx/>
              <a:buFont typeface="+mj-lt"/>
              <a:buAutoNum type="arabicPeriod"/>
              <a:defRPr/>
            </a:pPr>
            <a:r>
              <a:rPr kumimoji="0" lang="en-US" altLang="zh-CN" sz="3600" b="1" kern="1200" cap="none" spc="0" normalizeH="0" baseline="0" noProof="1">
                <a:ln w="1905">
                  <a:solidFill>
                    <a:srgbClr val="0000FF"/>
                  </a:solidFill>
                </a:ln>
                <a:solidFill>
                  <a:srgbClr val="0099FF"/>
                </a:solidFill>
                <a:latin typeface="Maiandra GD" panose="020E0502030308020204" pitchFamily="34" charset="0"/>
                <a:ea typeface="宋体" panose="02010600030101010101" pitchFamily="2" charset="-122"/>
                <a:cs typeface="+mn-cs"/>
              </a:rPr>
              <a:t> Motivation</a:t>
            </a:r>
            <a:r>
              <a:rPr kumimoji="0" lang="en-US" altLang="zh-CN" sz="3600" b="1" kern="1200" cap="none" spc="0" normalizeH="0" baseline="0" noProof="1">
                <a:ln w="1905">
                  <a:solidFill>
                    <a:srgbClr val="0000FF"/>
                  </a:solidFill>
                </a:ln>
                <a:solidFill>
                  <a:srgbClr val="CF23D3"/>
                </a:solidFill>
                <a:latin typeface="Maiandra GD" panose="020E0502030308020204" pitchFamily="34" charset="0"/>
                <a:ea typeface="宋体" panose="02010600030101010101" pitchFamily="2" charset="-122"/>
                <a:cs typeface="+mn-cs"/>
              </a:rPr>
              <a:t> </a:t>
            </a:r>
          </a:p>
          <a:p>
            <a:pPr eaLnBrk="0" hangingPunct="0">
              <a:lnSpc>
                <a:spcPct val="150000"/>
              </a:lnSpc>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2. </a:t>
            </a:r>
            <a:endParaRPr lang="en-US" altLang="zh-CN" sz="3600" b="1" noProof="1" smtClean="0">
              <a:ln w="1905">
                <a:solidFill>
                  <a:srgbClr val="0000FF"/>
                </a:solidFill>
              </a:ln>
              <a:solidFill>
                <a:srgbClr val="00B0F0"/>
              </a:solidFill>
              <a:latin typeface="Maiandra GD" panose="020E0502030308020204" pitchFamily="34" charset="0"/>
            </a:endParaRPr>
          </a:p>
          <a:p>
            <a:pPr marR="0" defTabSz="914400" eaLnBrk="0" hangingPunct="0">
              <a:lnSpc>
                <a:spcPct val="150000"/>
              </a:lnSpc>
              <a:buClrTx/>
              <a:buSzTx/>
              <a:buFontTx/>
              <a:buNone/>
              <a:defRPr/>
            </a:pPr>
            <a:endParaRPr kumimoji="0" lang="en-US" altLang="zh-CN" sz="4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3. </a:t>
            </a:r>
          </a:p>
          <a:p>
            <a:pPr eaLnBrk="0" hangingPunct="0">
              <a:lnSpc>
                <a:spcPct val="150000"/>
              </a:lnSpc>
              <a:defRPr/>
            </a:pPr>
            <a:r>
              <a:rPr lang="en-US" altLang="zh-CN" sz="3600" b="1" noProof="1" smtClean="0">
                <a:ln w="1905">
                  <a:solidFill>
                    <a:srgbClr val="0000FF"/>
                  </a:solidFill>
                </a:ln>
                <a:solidFill>
                  <a:srgbClr val="00B0F0"/>
                </a:solidFill>
                <a:latin typeface="Maiandra GD" panose="020E0502030308020204" pitchFamily="34" charset="0"/>
              </a:rPr>
              <a:t>4. </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en-US" altLang="zh-CN" sz="7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5.  Conclusion</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 </a:t>
            </a: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p:txBody>
      </p:sp>
      <p:sp>
        <p:nvSpPr>
          <p:cNvPr id="1032" name="Slide Number Placeholder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33</a:t>
            </a:fld>
            <a:endParaRPr lang="en-US" altLang="zh-CN" sz="1400" dirty="0"/>
          </a:p>
        </p:txBody>
      </p:sp>
      <p:sp>
        <p:nvSpPr>
          <p:cNvPr id="6" name="Title 1"/>
          <p:cNvSpPr>
            <a:spLocks noGrp="1"/>
          </p:cNvSpPr>
          <p:nvPr>
            <p:ph type="title"/>
          </p:nvPr>
        </p:nvSpPr>
        <p:spPr bwMode="auto">
          <a:xfrm>
            <a:off x="685800" y="142860"/>
            <a:ext cx="7772400" cy="1143000"/>
          </a:xfrm>
          <a:ln>
            <a:miter lim="800000"/>
          </a:ln>
          <a:effectLst/>
          <a:scene3d>
            <a:camera prst="orthographicFront"/>
            <a:lightRig rig="balanced" dir="t"/>
          </a:scene3d>
          <a:sp3d prstMaterial="plastic"/>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7200" b="1" i="0" u="sng" strike="noStrike" kern="1200" cap="none" spc="0" normalizeH="0" baseline="0"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rPr>
              <a:t>Outline</a:t>
            </a:r>
            <a:endParaRPr kumimoji="0" lang="en-US" altLang="zh-CN" sz="7200" b="1" i="0" u="sng" strike="noStrike"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endParaRPr>
          </a:p>
        </p:txBody>
      </p:sp>
      <p:graphicFrame>
        <p:nvGraphicFramePr>
          <p:cNvPr id="3083" name="Object 11"/>
          <p:cNvGraphicFramePr>
            <a:graphicFrameLocks noChangeAspect="1"/>
          </p:cNvGraphicFramePr>
          <p:nvPr/>
        </p:nvGraphicFramePr>
        <p:xfrm>
          <a:off x="1714480" y="2428868"/>
          <a:ext cx="1843087" cy="571500"/>
        </p:xfrm>
        <a:graphic>
          <a:graphicData uri="http://schemas.openxmlformats.org/presentationml/2006/ole">
            <p:oleObj spid="_x0000_s487426" name="Equation" r:id="rId4" imgW="774360" imgH="241200" progId="Equation.DSMT4">
              <p:embed/>
            </p:oleObj>
          </a:graphicData>
        </a:graphic>
      </p:graphicFrame>
      <p:graphicFrame>
        <p:nvGraphicFramePr>
          <p:cNvPr id="3084" name="Object 12"/>
          <p:cNvGraphicFramePr>
            <a:graphicFrameLocks noChangeAspect="1"/>
          </p:cNvGraphicFramePr>
          <p:nvPr/>
        </p:nvGraphicFramePr>
        <p:xfrm>
          <a:off x="1714480" y="3429000"/>
          <a:ext cx="3548062" cy="481013"/>
        </p:xfrm>
        <a:graphic>
          <a:graphicData uri="http://schemas.openxmlformats.org/presentationml/2006/ole">
            <p:oleObj spid="_x0000_s487427" name="Equation" r:id="rId5" imgW="1498320" imgH="203040" progId="Equation.DSMT4">
              <p:embed/>
            </p:oleObj>
          </a:graphicData>
        </a:graphic>
      </p:graphicFrame>
      <p:graphicFrame>
        <p:nvGraphicFramePr>
          <p:cNvPr id="10" name="Object 12"/>
          <p:cNvGraphicFramePr>
            <a:graphicFrameLocks noChangeAspect="1"/>
          </p:cNvGraphicFramePr>
          <p:nvPr/>
        </p:nvGraphicFramePr>
        <p:xfrm>
          <a:off x="1643042" y="4132275"/>
          <a:ext cx="2650758" cy="654047"/>
        </p:xfrm>
        <a:graphic>
          <a:graphicData uri="http://schemas.openxmlformats.org/presentationml/2006/ole">
            <p:oleObj spid="_x0000_s487428" name="Equation" r:id="rId6" imgW="838080" imgH="241200" progId="Equation.DSMT4">
              <p:embed/>
            </p:oleObj>
          </a:graphicData>
        </a:graphic>
      </p:graphicFrame>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2"/>
          <p:cNvGraphicFramePr>
            <a:graphicFrameLocks noChangeAspect="1"/>
          </p:cNvGraphicFramePr>
          <p:nvPr>
            <p:extLst>
              <p:ext uri="{D42A27DB-BD31-4B8C-83A1-F6EECF244321}">
                <p14:modId xmlns="" xmlns:p14="http://schemas.microsoft.com/office/powerpoint/2010/main" val="3555646169"/>
              </p:ext>
            </p:extLst>
          </p:nvPr>
        </p:nvGraphicFramePr>
        <p:xfrm>
          <a:off x="1428769" y="1857369"/>
          <a:ext cx="5857875" cy="714375"/>
        </p:xfrm>
        <a:graphic>
          <a:graphicData uri="http://schemas.openxmlformats.org/presentationml/2006/ole">
            <p:oleObj spid="_x0000_s390216" name="Equation" r:id="rId4" imgW="2197080" imgH="241200" progId="Equation.DSMT4">
              <p:embed/>
            </p:oleObj>
          </a:graphicData>
        </a:graphic>
      </p:graphicFrame>
      <p:graphicFrame>
        <p:nvGraphicFramePr>
          <p:cNvPr id="134148" name="Object 4"/>
          <p:cNvGraphicFramePr>
            <a:graphicFrameLocks noChangeAspect="1"/>
          </p:cNvGraphicFramePr>
          <p:nvPr>
            <p:extLst>
              <p:ext uri="{D42A27DB-BD31-4B8C-83A1-F6EECF244321}">
                <p14:modId xmlns="" xmlns:p14="http://schemas.microsoft.com/office/powerpoint/2010/main" val="2165375925"/>
              </p:ext>
            </p:extLst>
          </p:nvPr>
        </p:nvGraphicFramePr>
        <p:xfrm>
          <a:off x="683568" y="3286129"/>
          <a:ext cx="5451475" cy="714375"/>
        </p:xfrm>
        <a:graphic>
          <a:graphicData uri="http://schemas.openxmlformats.org/presentationml/2006/ole">
            <p:oleObj spid="_x0000_s390217" name="Equation" r:id="rId5" imgW="2095200" imgH="241200" progId="Equation.DSMT4">
              <p:embed/>
            </p:oleObj>
          </a:graphicData>
        </a:graphic>
      </p:graphicFrame>
      <p:sp>
        <p:nvSpPr>
          <p:cNvPr id="8" name="灯片编号占位符 7"/>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34</a:t>
            </a:fld>
            <a:endParaRPr lang="zh-CN" altLang="en-US" dirty="0">
              <a:latin typeface="Arial" panose="020B0604020202020204" pitchFamily="34" charset="0"/>
            </a:endParaRPr>
          </a:p>
        </p:txBody>
      </p:sp>
      <p:sp>
        <p:nvSpPr>
          <p:cNvPr id="9" name="标题 1"/>
          <p:cNvSpPr txBox="1"/>
          <p:nvPr/>
        </p:nvSpPr>
        <p:spPr bwMode="auto">
          <a:xfrm>
            <a:off x="471346" y="-24"/>
            <a:ext cx="9501254" cy="1357322"/>
          </a:xfrm>
          <a:prstGeom prst="rect">
            <a:avLst/>
          </a:prstGeom>
          <a:noFill/>
          <a:ln w="9525">
            <a:noFill/>
            <a:miter lim="800000"/>
          </a:ln>
        </p:spPr>
        <p:txBody>
          <a:bodyPr anchor="ctr"/>
          <a:lstStyle/>
          <a:p>
            <a:pPr eaLnBrk="0" hangingPunct="0">
              <a:defRPr/>
            </a:pPr>
            <a:r>
              <a:rPr kumimoji="0" lang="en-US" altLang="zh-CN" sz="4600" b="1" u="sng" kern="1200" cap="none" spc="0" normalizeH="0" baseline="0"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latin typeface="Maiandra GD" panose="020E0502030308020204" pitchFamily="34" charset="0"/>
                <a:ea typeface="宋体" panose="02010600030101010101" pitchFamily="2" charset="-122"/>
                <a:cs typeface="+mn-cs"/>
              </a:rPr>
              <a:t>4.               </a:t>
            </a:r>
            <a:r>
              <a:rPr lang="en-US" altLang="zh-CN" sz="4600" b="1" u="sng"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latin typeface="Maiandra GD" panose="020E0502030308020204" pitchFamily="34" charset="0"/>
              </a:rPr>
              <a:t>decays</a:t>
            </a:r>
            <a:endParaRPr kumimoji="0" lang="zh-CN" altLang="en-US" sz="4600" b="1" u="sng"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latin typeface="Maiandra GD" panose="020E0502030308020204" pitchFamily="34" charset="0"/>
              <a:ea typeface="宋体" panose="02010600030101010101" pitchFamily="2" charset="-122"/>
              <a:cs typeface="+mn-cs"/>
            </a:endParaRPr>
          </a:p>
        </p:txBody>
      </p:sp>
      <p:sp>
        <p:nvSpPr>
          <p:cNvPr id="6" name="乘号 5"/>
          <p:cNvSpPr/>
          <p:nvPr/>
        </p:nvSpPr>
        <p:spPr>
          <a:xfrm>
            <a:off x="670270" y="1604486"/>
            <a:ext cx="758458" cy="1110134"/>
          </a:xfrm>
          <a:prstGeom prst="mathMultiply">
            <a:avLst/>
          </a:prstGeom>
          <a:solidFill>
            <a:srgbClr val="FF6600"/>
          </a:solidFill>
          <a:ln w="158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Object 2"/>
          <p:cNvGraphicFramePr>
            <a:graphicFrameLocks noChangeAspect="1"/>
          </p:cNvGraphicFramePr>
          <p:nvPr>
            <p:extLst>
              <p:ext uri="{D42A27DB-BD31-4B8C-83A1-F6EECF244321}">
                <p14:modId xmlns="" xmlns:p14="http://schemas.microsoft.com/office/powerpoint/2010/main" val="3686509041"/>
              </p:ext>
            </p:extLst>
          </p:nvPr>
        </p:nvGraphicFramePr>
        <p:xfrm>
          <a:off x="1285852" y="357166"/>
          <a:ext cx="2235200" cy="732615"/>
        </p:xfrm>
        <a:graphic>
          <a:graphicData uri="http://schemas.openxmlformats.org/presentationml/2006/ole">
            <p:oleObj spid="_x0000_s390218" name="Equation" r:id="rId6" imgW="838080" imgH="241200" progId="Equation.DSMT4">
              <p:embed/>
            </p:oleObj>
          </a:graphicData>
        </a:graphic>
      </p:graphicFrame>
      <p:graphicFrame>
        <p:nvGraphicFramePr>
          <p:cNvPr id="12" name="Object 4"/>
          <p:cNvGraphicFramePr>
            <a:graphicFrameLocks noChangeAspect="1"/>
          </p:cNvGraphicFramePr>
          <p:nvPr>
            <p:extLst>
              <p:ext uri="{D42A27DB-BD31-4B8C-83A1-F6EECF244321}">
                <p14:modId xmlns="" xmlns:p14="http://schemas.microsoft.com/office/powerpoint/2010/main" val="4130620437"/>
              </p:ext>
            </p:extLst>
          </p:nvPr>
        </p:nvGraphicFramePr>
        <p:xfrm>
          <a:off x="696347" y="4643451"/>
          <a:ext cx="5453062" cy="714375"/>
        </p:xfrm>
        <a:graphic>
          <a:graphicData uri="http://schemas.openxmlformats.org/presentationml/2006/ole">
            <p:oleObj spid="_x0000_s390219" name="Equation" r:id="rId7" imgW="2095200" imgH="241200" progId="Equation.DSMT4">
              <p:embed/>
            </p:oleObj>
          </a:graphicData>
        </a:graphic>
      </p:graphicFrame>
    </p:spTree>
    <p:extLst>
      <p:ext uri="{BB962C8B-B14F-4D97-AF65-F5344CB8AC3E}">
        <p14:creationId xmlns="" xmlns:p14="http://schemas.microsoft.com/office/powerpoint/2010/main" val="788947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35</a:t>
            </a:fld>
            <a:endParaRPr lang="zh-CN" altLang="en-US" dirty="0">
              <a:latin typeface="Arial" panose="020B0604020202020204" pitchFamily="34" charset="0"/>
            </a:endParaRPr>
          </a:p>
        </p:txBody>
      </p:sp>
      <p:pic>
        <p:nvPicPr>
          <p:cNvPr id="516098" name="Picture 2"/>
          <p:cNvPicPr>
            <a:picLocks noGrp="1" noChangeAspect="1" noChangeArrowheads="1"/>
          </p:cNvPicPr>
          <p:nvPr>
            <p:ph idx="1"/>
          </p:nvPr>
        </p:nvPicPr>
        <p:blipFill>
          <a:blip r:embed="rId3" cstate="print">
            <a:lum bright="-20000" contrast="40000"/>
          </a:blip>
          <a:srcRect/>
          <a:stretch>
            <a:fillRect/>
          </a:stretch>
        </p:blipFill>
        <p:spPr bwMode="auto">
          <a:xfrm>
            <a:off x="642910" y="1142984"/>
            <a:ext cx="7929618" cy="4144796"/>
          </a:xfrm>
          <a:prstGeom prst="rect">
            <a:avLst/>
          </a:prstGeom>
          <a:noFill/>
          <a:ln w="9525">
            <a:noFill/>
            <a:miter lim="800000"/>
            <a:headEnd/>
            <a:tailEnd/>
          </a:ln>
          <a:effectLst/>
        </p:spPr>
      </p:pic>
      <p:graphicFrame>
        <p:nvGraphicFramePr>
          <p:cNvPr id="516099" name="Object 3"/>
          <p:cNvGraphicFramePr>
            <a:graphicFrameLocks noChangeAspect="1"/>
          </p:cNvGraphicFramePr>
          <p:nvPr/>
        </p:nvGraphicFramePr>
        <p:xfrm>
          <a:off x="1285852" y="289208"/>
          <a:ext cx="7000924" cy="853771"/>
        </p:xfrm>
        <a:graphic>
          <a:graphicData uri="http://schemas.openxmlformats.org/presentationml/2006/ole">
            <p:oleObj spid="_x0000_s516099" name="Equation" r:id="rId4" imgW="2197080" imgH="241200" progId="Equation.DSMT4">
              <p:embed/>
            </p:oleObj>
          </a:graphicData>
        </a:graphic>
      </p:graphicFrame>
      <p:sp>
        <p:nvSpPr>
          <p:cNvPr id="7" name="云形 6"/>
          <p:cNvSpPr/>
          <p:nvPr/>
        </p:nvSpPr>
        <p:spPr>
          <a:xfrm rot="20422377">
            <a:off x="17837" y="2149105"/>
            <a:ext cx="2286016" cy="714380"/>
          </a:xfrm>
          <a:prstGeom prst="cloud">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FF0000"/>
                </a:solidFill>
              </a:rPr>
              <a:t>No data</a:t>
            </a:r>
            <a:endParaRPr lang="zh-CN" altLang="en-US" sz="2400" dirty="0">
              <a:solidFill>
                <a:srgbClr val="FF0000"/>
              </a:solidFill>
            </a:endParaRPr>
          </a:p>
        </p:txBody>
      </p:sp>
      <p:pic>
        <p:nvPicPr>
          <p:cNvPr id="516100" name="Picture 4"/>
          <p:cNvPicPr>
            <a:picLocks noChangeAspect="1" noChangeArrowheads="1"/>
          </p:cNvPicPr>
          <p:nvPr/>
        </p:nvPicPr>
        <p:blipFill>
          <a:blip r:embed="rId5" cstate="print">
            <a:lum bright="-20000" contrast="40000"/>
          </a:blip>
          <a:srcRect/>
          <a:stretch>
            <a:fillRect/>
          </a:stretch>
        </p:blipFill>
        <p:spPr bwMode="auto">
          <a:xfrm>
            <a:off x="1142976" y="5200484"/>
            <a:ext cx="7143800" cy="1514664"/>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2928" y="500050"/>
            <a:ext cx="8229600" cy="1143000"/>
          </a:xfrm>
        </p:spPr>
        <p:txBody>
          <a:bodyPr/>
          <a:lstStyle/>
          <a:p>
            <a:pPr algn="l"/>
            <a:r>
              <a:rPr lang="en-US" altLang="zh-CN" dirty="0" smtClean="0">
                <a:solidFill>
                  <a:srgbClr val="00B0F0"/>
                </a:solidFill>
              </a:rPr>
              <a:t>Narrow width approximation</a:t>
            </a:r>
            <a:endParaRPr lang="zh-CN" altLang="en-US" dirty="0">
              <a:solidFill>
                <a:srgbClr val="00B0F0"/>
              </a:solidFill>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36</a:t>
            </a:fld>
            <a:endParaRPr lang="zh-CN" altLang="en-US" dirty="0">
              <a:latin typeface="Arial" panose="020B0604020202020204" pitchFamily="34" charset="0"/>
            </a:endParaRPr>
          </a:p>
        </p:txBody>
      </p:sp>
      <p:pic>
        <p:nvPicPr>
          <p:cNvPr id="443394" name="Picture 2"/>
          <p:cNvPicPr>
            <a:picLocks noGrp="1" noChangeAspect="1" noChangeArrowheads="1"/>
          </p:cNvPicPr>
          <p:nvPr>
            <p:ph idx="1"/>
          </p:nvPr>
        </p:nvPicPr>
        <p:blipFill>
          <a:blip r:embed="rId2"/>
          <a:srcRect/>
          <a:stretch>
            <a:fillRect/>
          </a:stretch>
        </p:blipFill>
        <p:spPr bwMode="auto">
          <a:xfrm>
            <a:off x="357158" y="1714488"/>
            <a:ext cx="8229600" cy="695459"/>
          </a:xfrm>
          <a:prstGeom prst="rect">
            <a:avLst/>
          </a:prstGeom>
          <a:noFill/>
          <a:ln w="9525">
            <a:noFill/>
            <a:miter lim="800000"/>
            <a:headEnd/>
            <a:tailEnd/>
          </a:ln>
          <a:effectLst/>
        </p:spPr>
      </p:pic>
      <p:pic>
        <p:nvPicPr>
          <p:cNvPr id="443395" name="Picture 3"/>
          <p:cNvPicPr>
            <a:picLocks noChangeAspect="1" noChangeArrowheads="1"/>
          </p:cNvPicPr>
          <p:nvPr/>
        </p:nvPicPr>
        <p:blipFill>
          <a:blip r:embed="rId3" cstate="print">
            <a:lum bright="-20000" contrast="40000"/>
          </a:blip>
          <a:srcRect/>
          <a:stretch>
            <a:fillRect/>
          </a:stretch>
        </p:blipFill>
        <p:spPr bwMode="auto">
          <a:xfrm>
            <a:off x="357159" y="4300478"/>
            <a:ext cx="8572559" cy="771596"/>
          </a:xfrm>
          <a:prstGeom prst="rect">
            <a:avLst/>
          </a:prstGeom>
          <a:noFill/>
          <a:ln w="9525">
            <a:noFill/>
            <a:miter lim="800000"/>
            <a:headEnd/>
            <a:tailEnd/>
          </a:ln>
          <a:effectLst/>
        </p:spPr>
      </p:pic>
      <p:sp>
        <p:nvSpPr>
          <p:cNvPr id="6" name="矩形 5"/>
          <p:cNvSpPr/>
          <p:nvPr/>
        </p:nvSpPr>
        <p:spPr>
          <a:xfrm>
            <a:off x="285720" y="3286124"/>
            <a:ext cx="3438185" cy="769441"/>
          </a:xfrm>
          <a:prstGeom prst="rect">
            <a:avLst/>
          </a:prstGeom>
        </p:spPr>
        <p:txBody>
          <a:bodyPr wrap="none">
            <a:spAutoFit/>
          </a:bodyPr>
          <a:lstStyle/>
          <a:p>
            <a:r>
              <a:rPr lang="en-US" altLang="zh-CN" sz="4400" dirty="0" smtClean="0">
                <a:solidFill>
                  <a:srgbClr val="00B0F0"/>
                </a:solidFill>
                <a:latin typeface="+mj-lt"/>
                <a:ea typeface="+mj-ea"/>
                <a:cs typeface="+mj-cs"/>
              </a:rPr>
              <a:t>Width effects</a:t>
            </a:r>
            <a:endParaRPr lang="zh-CN" altLang="en-US" sz="4400" dirty="0" smtClean="0">
              <a:solidFill>
                <a:srgbClr val="00B0F0"/>
              </a:solidFill>
              <a:latin typeface="+mj-lt"/>
              <a:ea typeface="+mj-ea"/>
              <a:cs typeface="+mj-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cstate="print">
            <a:lum bright="-20000" contrast="40000"/>
          </a:blip>
          <a:stretch>
            <a:fillRect/>
          </a:stretch>
        </p:blipFill>
        <p:spPr>
          <a:xfrm>
            <a:off x="899592" y="1124744"/>
            <a:ext cx="7416824" cy="5425172"/>
          </a:xfrm>
          <a:prstGeom prst="rect">
            <a:avLst/>
          </a:prstGeom>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37</a:t>
            </a:fld>
            <a:endParaRPr lang="zh-CN" altLang="en-US" dirty="0">
              <a:latin typeface="Arial" panose="020B0604020202020204" pitchFamily="34" charset="0"/>
            </a:endParaRPr>
          </a:p>
        </p:txBody>
      </p:sp>
      <p:sp>
        <p:nvSpPr>
          <p:cNvPr id="6" name="流程图: 可选过程 5"/>
          <p:cNvSpPr/>
          <p:nvPr/>
        </p:nvSpPr>
        <p:spPr>
          <a:xfrm>
            <a:off x="5214942" y="1928802"/>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流程图: 可选过程 6"/>
          <p:cNvSpPr/>
          <p:nvPr/>
        </p:nvSpPr>
        <p:spPr>
          <a:xfrm>
            <a:off x="2285984" y="2357430"/>
            <a:ext cx="1285884" cy="428628"/>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流程图: 可选过程 7"/>
          <p:cNvSpPr/>
          <p:nvPr/>
        </p:nvSpPr>
        <p:spPr>
          <a:xfrm>
            <a:off x="2285984" y="2799060"/>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流程图: 可选过程 8"/>
          <p:cNvSpPr/>
          <p:nvPr/>
        </p:nvSpPr>
        <p:spPr>
          <a:xfrm>
            <a:off x="2285984" y="3214686"/>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流程图: 可选过程 9"/>
          <p:cNvSpPr/>
          <p:nvPr/>
        </p:nvSpPr>
        <p:spPr>
          <a:xfrm>
            <a:off x="2285984" y="3643314"/>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流程图: 可选过程 10"/>
          <p:cNvSpPr/>
          <p:nvPr/>
        </p:nvSpPr>
        <p:spPr>
          <a:xfrm>
            <a:off x="2285984" y="4786321"/>
            <a:ext cx="1285884" cy="396723"/>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流程图: 可选过程 11"/>
          <p:cNvSpPr/>
          <p:nvPr/>
        </p:nvSpPr>
        <p:spPr>
          <a:xfrm>
            <a:off x="2219769" y="6043340"/>
            <a:ext cx="128588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51585" name="Object 1"/>
          <p:cNvGraphicFramePr>
            <a:graphicFrameLocks noChangeAspect="1"/>
          </p:cNvGraphicFramePr>
          <p:nvPr/>
        </p:nvGraphicFramePr>
        <p:xfrm>
          <a:off x="928662" y="466709"/>
          <a:ext cx="1785937" cy="676275"/>
        </p:xfrm>
        <a:graphic>
          <a:graphicData uri="http://schemas.openxmlformats.org/presentationml/2006/ole">
            <p:oleObj spid="_x0000_s451585" name="Equation" r:id="rId4" imgW="685800" imgH="228600" progId="Equation.DSMT4">
              <p:embed/>
            </p:oleObj>
          </a:graphicData>
        </a:graphic>
      </p:graphicFrame>
      <p:graphicFrame>
        <p:nvGraphicFramePr>
          <p:cNvPr id="451586" name="Object 2"/>
          <p:cNvGraphicFramePr>
            <a:graphicFrameLocks noChangeAspect="1"/>
          </p:cNvGraphicFramePr>
          <p:nvPr/>
        </p:nvGraphicFramePr>
        <p:xfrm>
          <a:off x="214282" y="2000240"/>
          <a:ext cx="727075" cy="601663"/>
        </p:xfrm>
        <a:graphic>
          <a:graphicData uri="http://schemas.openxmlformats.org/presentationml/2006/ole">
            <p:oleObj spid="_x0000_s451586" name="Equation" r:id="rId5" imgW="279360" imgH="203040" progId="Equation.DSMT4">
              <p:embed/>
            </p:oleObj>
          </a:graphicData>
        </a:graphic>
      </p:graphicFrame>
      <p:sp>
        <p:nvSpPr>
          <p:cNvPr id="13" name="流程图: 可选过程 12"/>
          <p:cNvSpPr/>
          <p:nvPr/>
        </p:nvSpPr>
        <p:spPr>
          <a:xfrm>
            <a:off x="5214942" y="2357430"/>
            <a:ext cx="1285884" cy="428628"/>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流程图: 可选过程 13"/>
          <p:cNvSpPr/>
          <p:nvPr/>
        </p:nvSpPr>
        <p:spPr>
          <a:xfrm>
            <a:off x="5214942" y="2786058"/>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流程图: 可选过程 14"/>
          <p:cNvSpPr/>
          <p:nvPr/>
        </p:nvSpPr>
        <p:spPr>
          <a:xfrm>
            <a:off x="5214942" y="3643314"/>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流程图: 可选过程 15"/>
          <p:cNvSpPr/>
          <p:nvPr/>
        </p:nvSpPr>
        <p:spPr>
          <a:xfrm>
            <a:off x="5214942" y="3214686"/>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流程图: 可选过程 17"/>
          <p:cNvSpPr/>
          <p:nvPr/>
        </p:nvSpPr>
        <p:spPr>
          <a:xfrm>
            <a:off x="5214942" y="4714884"/>
            <a:ext cx="1285884" cy="476241"/>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流程图: 可选过程 18"/>
          <p:cNvSpPr/>
          <p:nvPr/>
        </p:nvSpPr>
        <p:spPr>
          <a:xfrm>
            <a:off x="5214942" y="6000768"/>
            <a:ext cx="1285884" cy="24763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51587" name="Object 3"/>
          <p:cNvGraphicFramePr>
            <a:graphicFrameLocks noChangeAspect="1"/>
          </p:cNvGraphicFramePr>
          <p:nvPr/>
        </p:nvGraphicFramePr>
        <p:xfrm>
          <a:off x="6962807" y="571481"/>
          <a:ext cx="2109787" cy="615540"/>
        </p:xfrm>
        <a:graphic>
          <a:graphicData uri="http://schemas.openxmlformats.org/presentationml/2006/ole">
            <p:oleObj spid="_x0000_s451587" name="Equation" r:id="rId6" imgW="838080" imgH="241200" progId="Equation.DSMT4">
              <p:embed/>
            </p:oleObj>
          </a:graphicData>
        </a:graphic>
      </p:graphicFrame>
      <p:sp>
        <p:nvSpPr>
          <p:cNvPr id="20" name="流程图: 可选过程 19"/>
          <p:cNvSpPr/>
          <p:nvPr/>
        </p:nvSpPr>
        <p:spPr>
          <a:xfrm>
            <a:off x="2285984" y="1928802"/>
            <a:ext cx="1285884"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cstate="print">
            <a:lum bright="-20000" contrast="40000"/>
          </a:blip>
          <a:stretch>
            <a:fillRect/>
          </a:stretch>
        </p:blipFill>
        <p:spPr>
          <a:xfrm>
            <a:off x="755576" y="599305"/>
            <a:ext cx="7283152" cy="5680125"/>
          </a:xfrm>
          <a:prstGeom prst="rect">
            <a:avLst/>
          </a:prstGeom>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38</a:t>
            </a:fld>
            <a:endParaRPr lang="zh-CN" altLang="en-US" dirty="0">
              <a:latin typeface="Arial" panose="020B0604020202020204" pitchFamily="34" charset="0"/>
            </a:endParaRPr>
          </a:p>
        </p:txBody>
      </p:sp>
      <p:sp>
        <p:nvSpPr>
          <p:cNvPr id="6" name="流程图: 可选过程 5"/>
          <p:cNvSpPr/>
          <p:nvPr/>
        </p:nvSpPr>
        <p:spPr>
          <a:xfrm>
            <a:off x="4929190" y="5214950"/>
            <a:ext cx="128588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流程图: 可选过程 6"/>
          <p:cNvSpPr/>
          <p:nvPr/>
        </p:nvSpPr>
        <p:spPr>
          <a:xfrm>
            <a:off x="2137647" y="4892060"/>
            <a:ext cx="128588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流程图: 可选过程 7"/>
          <p:cNvSpPr/>
          <p:nvPr/>
        </p:nvSpPr>
        <p:spPr>
          <a:xfrm>
            <a:off x="2141764" y="1357298"/>
            <a:ext cx="1277322" cy="965538"/>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流程图: 可选过程 8"/>
          <p:cNvSpPr/>
          <p:nvPr/>
        </p:nvSpPr>
        <p:spPr>
          <a:xfrm>
            <a:off x="2197156" y="3886519"/>
            <a:ext cx="1231836" cy="333069"/>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流程图: 可选过程 9"/>
          <p:cNvSpPr/>
          <p:nvPr/>
        </p:nvSpPr>
        <p:spPr>
          <a:xfrm>
            <a:off x="2210368" y="3286124"/>
            <a:ext cx="119246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流程图: 可选过程 10"/>
          <p:cNvSpPr/>
          <p:nvPr/>
        </p:nvSpPr>
        <p:spPr>
          <a:xfrm>
            <a:off x="2164778" y="4392366"/>
            <a:ext cx="1237138" cy="333069"/>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流程图: 可选过程 11"/>
          <p:cNvSpPr/>
          <p:nvPr/>
        </p:nvSpPr>
        <p:spPr>
          <a:xfrm>
            <a:off x="2164776" y="2517640"/>
            <a:ext cx="119246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50561" name="Object 1"/>
          <p:cNvGraphicFramePr>
            <a:graphicFrameLocks noChangeAspect="1"/>
          </p:cNvGraphicFramePr>
          <p:nvPr/>
        </p:nvGraphicFramePr>
        <p:xfrm>
          <a:off x="857224" y="180957"/>
          <a:ext cx="1785937" cy="676275"/>
        </p:xfrm>
        <a:graphic>
          <a:graphicData uri="http://schemas.openxmlformats.org/presentationml/2006/ole">
            <p:oleObj spid="_x0000_s450561" name="Equation" r:id="rId4" imgW="685800" imgH="228600" progId="Equation.DSMT4">
              <p:embed/>
            </p:oleObj>
          </a:graphicData>
        </a:graphic>
      </p:graphicFrame>
      <p:graphicFrame>
        <p:nvGraphicFramePr>
          <p:cNvPr id="450562" name="Object 2"/>
          <p:cNvGraphicFramePr>
            <a:graphicFrameLocks noChangeAspect="1"/>
          </p:cNvGraphicFramePr>
          <p:nvPr/>
        </p:nvGraphicFramePr>
        <p:xfrm>
          <a:off x="142849" y="1571625"/>
          <a:ext cx="727075" cy="601663"/>
        </p:xfrm>
        <a:graphic>
          <a:graphicData uri="http://schemas.openxmlformats.org/presentationml/2006/ole">
            <p:oleObj spid="_x0000_s450562" name="Equation" r:id="rId5" imgW="279360" imgH="203040" progId="Equation.DSMT4">
              <p:embed/>
            </p:oleObj>
          </a:graphicData>
        </a:graphic>
      </p:graphicFrame>
      <p:sp>
        <p:nvSpPr>
          <p:cNvPr id="14" name="流程图: 可选过程 13"/>
          <p:cNvSpPr/>
          <p:nvPr/>
        </p:nvSpPr>
        <p:spPr>
          <a:xfrm>
            <a:off x="4981577" y="1381111"/>
            <a:ext cx="1277322" cy="965538"/>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流程图: 可选过程 14"/>
          <p:cNvSpPr/>
          <p:nvPr/>
        </p:nvSpPr>
        <p:spPr>
          <a:xfrm>
            <a:off x="5000628" y="2500306"/>
            <a:ext cx="1214446" cy="214314"/>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流程图: 可选过程 15"/>
          <p:cNvSpPr/>
          <p:nvPr/>
        </p:nvSpPr>
        <p:spPr>
          <a:xfrm>
            <a:off x="5000628" y="2928934"/>
            <a:ext cx="119246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流程图: 可选过程 16"/>
          <p:cNvSpPr/>
          <p:nvPr/>
        </p:nvSpPr>
        <p:spPr>
          <a:xfrm>
            <a:off x="2143108" y="2928934"/>
            <a:ext cx="119246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流程图: 可选过程 17"/>
          <p:cNvSpPr/>
          <p:nvPr/>
        </p:nvSpPr>
        <p:spPr>
          <a:xfrm>
            <a:off x="5000628" y="3286124"/>
            <a:ext cx="119246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流程图: 可选过程 18"/>
          <p:cNvSpPr/>
          <p:nvPr/>
        </p:nvSpPr>
        <p:spPr>
          <a:xfrm>
            <a:off x="5000628" y="3857628"/>
            <a:ext cx="1231836" cy="333069"/>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流程图: 可选过程 19"/>
          <p:cNvSpPr/>
          <p:nvPr/>
        </p:nvSpPr>
        <p:spPr>
          <a:xfrm>
            <a:off x="5000628" y="4357694"/>
            <a:ext cx="1231836" cy="333069"/>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流程图: 可选过程 20"/>
          <p:cNvSpPr/>
          <p:nvPr/>
        </p:nvSpPr>
        <p:spPr>
          <a:xfrm>
            <a:off x="5000628" y="4929198"/>
            <a:ext cx="128588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流程图: 可选过程 21"/>
          <p:cNvSpPr/>
          <p:nvPr/>
        </p:nvSpPr>
        <p:spPr>
          <a:xfrm>
            <a:off x="2143108" y="5214950"/>
            <a:ext cx="1285884" cy="1942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50565" name="Object 5"/>
          <p:cNvGraphicFramePr>
            <a:graphicFrameLocks noChangeAspect="1"/>
          </p:cNvGraphicFramePr>
          <p:nvPr/>
        </p:nvGraphicFramePr>
        <p:xfrm>
          <a:off x="6786578" y="57130"/>
          <a:ext cx="2287587" cy="657226"/>
        </p:xfrm>
        <a:graphic>
          <a:graphicData uri="http://schemas.openxmlformats.org/presentationml/2006/ole">
            <p:oleObj spid="_x0000_s450565" name="Equation" r:id="rId6" imgW="850680" imgH="241200" progId="Equation.DSMT4">
              <p:embed/>
            </p:oleObj>
          </a:graphicData>
        </a:graphic>
      </p:graphicFrame>
    </p:spTree>
    <p:extLst>
      <p:ext uri="{BB962C8B-B14F-4D97-AF65-F5344CB8AC3E}">
        <p14:creationId xmlns="" xmlns:p14="http://schemas.microsoft.com/office/powerpoint/2010/main" val="2894090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cstate="print">
            <a:lum bright="-20000" contrast="40000"/>
          </a:blip>
          <a:stretch>
            <a:fillRect/>
          </a:stretch>
        </p:blipFill>
        <p:spPr>
          <a:xfrm>
            <a:off x="785786" y="929859"/>
            <a:ext cx="7958029" cy="4836264"/>
          </a:xfrm>
          <a:prstGeom prst="rect">
            <a:avLst/>
          </a:prstGeom>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39</a:t>
            </a:fld>
            <a:endParaRPr lang="zh-CN" altLang="en-US" dirty="0">
              <a:latin typeface="Arial" panose="020B0604020202020204" pitchFamily="34" charset="0"/>
            </a:endParaRPr>
          </a:p>
        </p:txBody>
      </p:sp>
      <p:graphicFrame>
        <p:nvGraphicFramePr>
          <p:cNvPr id="449537" name="Object 1"/>
          <p:cNvGraphicFramePr>
            <a:graphicFrameLocks noChangeAspect="1"/>
          </p:cNvGraphicFramePr>
          <p:nvPr/>
        </p:nvGraphicFramePr>
        <p:xfrm>
          <a:off x="857250" y="180975"/>
          <a:ext cx="1785938" cy="676275"/>
        </p:xfrm>
        <a:graphic>
          <a:graphicData uri="http://schemas.openxmlformats.org/presentationml/2006/ole">
            <p:oleObj spid="_x0000_s449537" name="Equation" r:id="rId4" imgW="685800" imgH="228600" progId="Equation.DSMT4">
              <p:embed/>
            </p:oleObj>
          </a:graphicData>
        </a:graphic>
      </p:graphicFrame>
    </p:spTree>
    <p:extLst>
      <p:ext uri="{BB962C8B-B14F-4D97-AF65-F5344CB8AC3E}">
        <p14:creationId xmlns="" xmlns:p14="http://schemas.microsoft.com/office/powerpoint/2010/main" val="2645092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3828447"/>
            <a:ext cx="4772947" cy="1100751"/>
          </a:xfrm>
          <a:prstGeom prst="rect">
            <a:avLst/>
          </a:prstGeom>
        </p:spPr>
        <p:txBody>
          <a:bodyPr wrap="square">
            <a:spAutoFit/>
          </a:bodyPr>
          <a:lstStyle/>
          <a:p>
            <a:pPr>
              <a:lnSpc>
                <a:spcPct val="200000"/>
              </a:lnSpc>
            </a:pPr>
            <a:r>
              <a:rPr lang="zh-CN" altLang="en-US" dirty="0" smtClean="0">
                <a:solidFill>
                  <a:srgbClr val="FF0000"/>
                </a:solidFill>
                <a:latin typeface="楷体" panose="02010609060101010101" pitchFamily="49" charset="-122"/>
                <a:ea typeface="楷体" panose="02010609060101010101" pitchFamily="49" charset="-122"/>
              </a:rPr>
              <a:t>生成元：</a:t>
            </a:r>
            <a:r>
              <a:rPr lang="en-US" altLang="zh-CN" dirty="0" smtClean="0">
                <a:solidFill>
                  <a:srgbClr val="FF0000"/>
                </a:solidFill>
                <a:latin typeface="楷体" panose="02010609060101010101" pitchFamily="49" charset="-122"/>
                <a:ea typeface="楷体" panose="02010609060101010101" pitchFamily="49" charset="-122"/>
              </a:rPr>
              <a:t>SU(N) -&gt;N</a:t>
            </a:r>
            <a:r>
              <a:rPr lang="en-US" altLang="zh-CN" baseline="30000" dirty="0" smtClean="0">
                <a:solidFill>
                  <a:srgbClr val="FF0000"/>
                </a:solidFill>
                <a:latin typeface="楷体" panose="02010609060101010101" pitchFamily="49" charset="-122"/>
                <a:ea typeface="楷体" panose="02010609060101010101" pitchFamily="49" charset="-122"/>
              </a:rPr>
              <a:t>2</a:t>
            </a:r>
            <a:r>
              <a:rPr lang="en-US" altLang="zh-CN" dirty="0" smtClean="0">
                <a:solidFill>
                  <a:srgbClr val="FF0000"/>
                </a:solidFill>
                <a:latin typeface="楷体" panose="02010609060101010101" pitchFamily="49" charset="-122"/>
                <a:ea typeface="楷体" panose="02010609060101010101" pitchFamily="49" charset="-122"/>
              </a:rPr>
              <a:t>-1</a:t>
            </a:r>
          </a:p>
          <a:p>
            <a:pPr>
              <a:lnSpc>
                <a:spcPct val="200000"/>
              </a:lnSpc>
            </a:pPr>
            <a:r>
              <a:rPr lang="zh-CN" altLang="en-US" dirty="0" smtClean="0">
                <a:solidFill>
                  <a:srgbClr val="FF0000"/>
                </a:solidFill>
                <a:latin typeface="楷体" panose="02010609060101010101" pitchFamily="49" charset="-122"/>
                <a:ea typeface="楷体" panose="02010609060101010101" pitchFamily="49" charset="-122"/>
              </a:rPr>
              <a:t>八</a:t>
            </a:r>
            <a:r>
              <a:rPr lang="zh-CN" altLang="en-US" dirty="0" smtClean="0">
                <a:solidFill>
                  <a:srgbClr val="FF0000"/>
                </a:solidFill>
                <a:latin typeface="楷体" panose="02010609060101010101" pitchFamily="49" charset="-122"/>
                <a:ea typeface="楷体" panose="02010609060101010101" pitchFamily="49" charset="-122"/>
              </a:rPr>
              <a:t>个</a:t>
            </a:r>
            <a:r>
              <a:rPr lang="zh-CN" altLang="en-US" dirty="0" smtClean="0">
                <a:solidFill>
                  <a:srgbClr val="FF0000"/>
                </a:solidFill>
                <a:latin typeface="楷体" panose="02010609060101010101" pitchFamily="49" charset="-122"/>
                <a:ea typeface="楷体" panose="02010609060101010101" pitchFamily="49" charset="-122"/>
              </a:rPr>
              <a:t>生成元</a:t>
            </a:r>
            <a:endParaRPr lang="zh-CN" altLang="en-US" dirty="0">
              <a:solidFill>
                <a:srgbClr val="FF0000"/>
              </a:solidFill>
              <a:latin typeface="楷体" panose="02010609060101010101" pitchFamily="49" charset="-122"/>
              <a:ea typeface="楷体" panose="02010609060101010101" pitchFamily="49" charset="-122"/>
            </a:endParaRPr>
          </a:p>
        </p:txBody>
      </p:sp>
      <p:pic>
        <p:nvPicPr>
          <p:cNvPr id="16" name="图片 15"/>
          <p:cNvPicPr>
            <a:picLocks noChangeAspect="1"/>
          </p:cNvPicPr>
          <p:nvPr/>
        </p:nvPicPr>
        <p:blipFill>
          <a:blip r:embed="rId2">
            <a:lum bright="-20000" contrast="40000"/>
          </a:blip>
          <a:stretch>
            <a:fillRect/>
          </a:stretch>
        </p:blipFill>
        <p:spPr>
          <a:xfrm>
            <a:off x="2071670" y="4500570"/>
            <a:ext cx="2586344" cy="2101538"/>
          </a:xfrm>
          <a:prstGeom prst="rect">
            <a:avLst/>
          </a:prstGeom>
        </p:spPr>
      </p:pic>
      <p:sp>
        <p:nvSpPr>
          <p:cNvPr id="19" name="矩形 18"/>
          <p:cNvSpPr/>
          <p:nvPr/>
        </p:nvSpPr>
        <p:spPr>
          <a:xfrm>
            <a:off x="5166067" y="1183664"/>
            <a:ext cx="702078" cy="369332"/>
          </a:xfrm>
          <a:prstGeom prst="rect">
            <a:avLst/>
          </a:prstGeom>
        </p:spPr>
        <p:txBody>
          <a:bodyPr wrap="square">
            <a:spAutoFit/>
          </a:bodyPr>
          <a:lstStyle/>
          <a:p>
            <a:r>
              <a:rPr lang="zh-CN" altLang="en-US" dirty="0" smtClean="0">
                <a:solidFill>
                  <a:srgbClr val="FF0000"/>
                </a:solidFill>
                <a:latin typeface="楷体" panose="02010609060101010101" pitchFamily="49" charset="-122"/>
                <a:ea typeface="楷体" panose="02010609060101010101" pitchFamily="49" charset="-122"/>
              </a:rPr>
              <a:t>介子：</a:t>
            </a:r>
            <a:endParaRPr lang="zh-CN" altLang="en-US" dirty="0">
              <a:solidFill>
                <a:srgbClr val="FF0000"/>
              </a:solidFill>
              <a:latin typeface="楷体" panose="02010609060101010101" pitchFamily="49" charset="-122"/>
              <a:ea typeface="楷体" panose="02010609060101010101" pitchFamily="49" charset="-122"/>
            </a:endParaRPr>
          </a:p>
        </p:txBody>
      </p:sp>
      <p:pic>
        <p:nvPicPr>
          <p:cNvPr id="20" name="图片 19"/>
          <p:cNvPicPr>
            <a:picLocks noChangeAspect="1"/>
          </p:cNvPicPr>
          <p:nvPr/>
        </p:nvPicPr>
        <p:blipFill>
          <a:blip r:embed="rId3" cstate="print">
            <a:lum bright="-20000" contrast="40000"/>
          </a:blip>
          <a:stretch>
            <a:fillRect/>
          </a:stretch>
        </p:blipFill>
        <p:spPr>
          <a:xfrm>
            <a:off x="5515133" y="1785926"/>
            <a:ext cx="2592288" cy="1877568"/>
          </a:xfrm>
          <a:prstGeom prst="rect">
            <a:avLst/>
          </a:prstGeom>
        </p:spPr>
      </p:pic>
      <p:pic>
        <p:nvPicPr>
          <p:cNvPr id="24" name="图片 23"/>
          <p:cNvPicPr>
            <a:picLocks noChangeAspect="1"/>
          </p:cNvPicPr>
          <p:nvPr/>
        </p:nvPicPr>
        <p:blipFill>
          <a:blip r:embed="rId4"/>
          <a:stretch>
            <a:fillRect/>
          </a:stretch>
        </p:blipFill>
        <p:spPr>
          <a:xfrm>
            <a:off x="5847625" y="1142984"/>
            <a:ext cx="1296143" cy="421335"/>
          </a:xfrm>
          <a:prstGeom prst="rect">
            <a:avLst/>
          </a:prstGeom>
        </p:spPr>
      </p:pic>
      <p:sp>
        <p:nvSpPr>
          <p:cNvPr id="25" name="矩形 24"/>
          <p:cNvSpPr/>
          <p:nvPr/>
        </p:nvSpPr>
        <p:spPr>
          <a:xfrm>
            <a:off x="5164094" y="4111291"/>
            <a:ext cx="702078" cy="369332"/>
          </a:xfrm>
          <a:prstGeom prst="rect">
            <a:avLst/>
          </a:prstGeom>
        </p:spPr>
        <p:txBody>
          <a:bodyPr wrap="square">
            <a:spAutoFit/>
          </a:bodyPr>
          <a:lstStyle/>
          <a:p>
            <a:r>
              <a:rPr lang="zh-CN" altLang="en-US" dirty="0">
                <a:solidFill>
                  <a:srgbClr val="FF0000"/>
                </a:solidFill>
                <a:latin typeface="楷体" panose="02010609060101010101" pitchFamily="49" charset="-122"/>
                <a:ea typeface="楷体" panose="02010609060101010101" pitchFamily="49" charset="-122"/>
              </a:rPr>
              <a:t>重子</a:t>
            </a:r>
            <a:r>
              <a:rPr lang="zh-CN" altLang="en-US" dirty="0" smtClean="0">
                <a:solidFill>
                  <a:srgbClr val="FF0000"/>
                </a:solidFill>
                <a:latin typeface="楷体" panose="02010609060101010101" pitchFamily="49" charset="-122"/>
                <a:ea typeface="楷体" panose="02010609060101010101" pitchFamily="49" charset="-122"/>
              </a:rPr>
              <a:t>：</a:t>
            </a:r>
            <a:endParaRPr lang="zh-CN" altLang="en-US" dirty="0">
              <a:solidFill>
                <a:srgbClr val="FF0000"/>
              </a:solidFill>
              <a:latin typeface="楷体" panose="02010609060101010101" pitchFamily="49" charset="-122"/>
              <a:ea typeface="楷体" panose="02010609060101010101" pitchFamily="49" charset="-122"/>
            </a:endParaRPr>
          </a:p>
        </p:txBody>
      </p:sp>
      <p:pic>
        <p:nvPicPr>
          <p:cNvPr id="26" name="图片 25"/>
          <p:cNvPicPr>
            <a:picLocks noChangeAspect="1"/>
          </p:cNvPicPr>
          <p:nvPr/>
        </p:nvPicPr>
        <p:blipFill>
          <a:blip r:embed="rId5"/>
          <a:stretch>
            <a:fillRect/>
          </a:stretch>
        </p:blipFill>
        <p:spPr>
          <a:xfrm>
            <a:off x="5962808" y="4071942"/>
            <a:ext cx="2538282" cy="356251"/>
          </a:xfrm>
          <a:prstGeom prst="rect">
            <a:avLst/>
          </a:prstGeom>
        </p:spPr>
      </p:pic>
      <p:pic>
        <p:nvPicPr>
          <p:cNvPr id="27" name="图片 26"/>
          <p:cNvPicPr>
            <a:picLocks noChangeAspect="1"/>
          </p:cNvPicPr>
          <p:nvPr/>
        </p:nvPicPr>
        <p:blipFill>
          <a:blip r:embed="rId6" cstate="print">
            <a:lum bright="-20000" contrast="40000"/>
          </a:blip>
          <a:stretch>
            <a:fillRect/>
          </a:stretch>
        </p:blipFill>
        <p:spPr>
          <a:xfrm>
            <a:off x="6152824" y="4455341"/>
            <a:ext cx="1536875" cy="942659"/>
          </a:xfrm>
          <a:prstGeom prst="rect">
            <a:avLst/>
          </a:prstGeom>
        </p:spPr>
      </p:pic>
      <p:pic>
        <p:nvPicPr>
          <p:cNvPr id="28" name="图片 27"/>
          <p:cNvPicPr>
            <a:picLocks noChangeAspect="1"/>
          </p:cNvPicPr>
          <p:nvPr/>
        </p:nvPicPr>
        <p:blipFill>
          <a:blip r:embed="rId7" cstate="print">
            <a:lum bright="-20000" contrast="40000"/>
          </a:blip>
          <a:stretch>
            <a:fillRect/>
          </a:stretch>
        </p:blipFill>
        <p:spPr>
          <a:xfrm>
            <a:off x="4990194" y="5328834"/>
            <a:ext cx="4024885" cy="1191358"/>
          </a:xfrm>
          <a:prstGeom prst="rect">
            <a:avLst/>
          </a:prstGeom>
        </p:spPr>
      </p:pic>
      <p:sp>
        <p:nvSpPr>
          <p:cNvPr id="3" name="灯片编号占位符 2"/>
          <p:cNvSpPr>
            <a:spLocks noGrp="1"/>
          </p:cNvSpPr>
          <p:nvPr>
            <p:ph type="sldNum" sz="quarter" idx="12"/>
          </p:nvPr>
        </p:nvSpPr>
        <p:spPr/>
        <p:txBody>
          <a:bodyPr/>
          <a:lstStyle/>
          <a:p>
            <a:fld id="{A6D596D3-25CB-4C6B-8369-E13DD8DBC234}" type="slidenum">
              <a:rPr lang="zh-CN" altLang="en-US" smtClean="0"/>
              <a:pPr/>
              <a:t>4</a:t>
            </a:fld>
            <a:endParaRPr lang="zh-CN" altLang="en-US"/>
          </a:p>
        </p:txBody>
      </p:sp>
      <p:sp>
        <p:nvSpPr>
          <p:cNvPr id="21" name="Rectangle 32"/>
          <p:cNvSpPr/>
          <p:nvPr/>
        </p:nvSpPr>
        <p:spPr>
          <a:xfrm>
            <a:off x="400428" y="240549"/>
            <a:ext cx="8243538" cy="769441"/>
          </a:xfrm>
          <a:prstGeom prst="rect">
            <a:avLst/>
          </a:prstGeom>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4400" b="1" i="0" u="none" strike="noStrike" kern="1200" cap="none" spc="0" normalizeH="0" baseline="0" noProof="1">
                <a:ln w="1905">
                  <a:solidFill>
                    <a:srgbClr val="FFFF00"/>
                  </a:solidFill>
                </a:ln>
                <a:solidFill>
                  <a:srgbClr val="FF0000"/>
                </a:solidFill>
                <a:effectLst/>
                <a:uLnTx/>
                <a:uFillTx/>
                <a:latin typeface="Maiandra GD" panose="020E0502030308020204" pitchFamily="34" charset="0"/>
                <a:ea typeface="宋体" panose="02010600030101010101" pitchFamily="2" charset="-122"/>
                <a:cs typeface="+mn-cs"/>
              </a:rPr>
              <a:t>SU(3) flavor symmetry approach</a:t>
            </a:r>
          </a:p>
        </p:txBody>
      </p:sp>
      <p:pic>
        <p:nvPicPr>
          <p:cNvPr id="22" name="Picture 2"/>
          <p:cNvPicPr>
            <a:picLocks noChangeAspect="1" noChangeArrowheads="1"/>
          </p:cNvPicPr>
          <p:nvPr/>
        </p:nvPicPr>
        <p:blipFill>
          <a:blip r:embed="rId8">
            <a:lum bright="-10000" contrast="20000"/>
          </a:blip>
          <a:srcRect r="19643" b="15886"/>
          <a:stretch>
            <a:fillRect/>
          </a:stretch>
        </p:blipFill>
        <p:spPr bwMode="auto">
          <a:xfrm>
            <a:off x="357158" y="1000108"/>
            <a:ext cx="4143404" cy="2681378"/>
          </a:xfrm>
          <a:prstGeom prst="rect">
            <a:avLst/>
          </a:prstGeom>
          <a:noFill/>
          <a:ln w="9525">
            <a:noFill/>
            <a:miter lim="800000"/>
            <a:headEnd/>
            <a:tailEnd/>
          </a:ln>
          <a:effectLst/>
        </p:spPr>
      </p:pic>
      <p:sp>
        <p:nvSpPr>
          <p:cNvPr id="29" name="TextBox 28"/>
          <p:cNvSpPr txBox="1"/>
          <p:nvPr/>
        </p:nvSpPr>
        <p:spPr>
          <a:xfrm>
            <a:off x="71406" y="5202808"/>
            <a:ext cx="1710725" cy="369332"/>
          </a:xfrm>
          <a:prstGeom prst="rect">
            <a:avLst/>
          </a:prstGeom>
          <a:noFill/>
        </p:spPr>
        <p:txBody>
          <a:bodyPr wrap="none" rtlCol="0">
            <a:spAutoFit/>
          </a:bodyPr>
          <a:lstStyle/>
          <a:p>
            <a:r>
              <a:rPr lang="en-US" altLang="zh-CN" dirty="0" smtClean="0">
                <a:solidFill>
                  <a:srgbClr val="FF0000"/>
                </a:solidFill>
              </a:rPr>
              <a:t>Gell-Mann</a:t>
            </a:r>
            <a:r>
              <a:rPr lang="zh-CN" altLang="en-US" dirty="0" smtClean="0">
                <a:solidFill>
                  <a:srgbClr val="FF0000"/>
                </a:solidFill>
              </a:rPr>
              <a:t>矩阵</a:t>
            </a:r>
            <a:endParaRPr lang="zh-CN" altLang="en-US" dirty="0">
              <a:solidFill>
                <a:srgbClr val="FF0000"/>
              </a:solidFill>
            </a:endParaRPr>
          </a:p>
        </p:txBody>
      </p:sp>
      <p:cxnSp>
        <p:nvCxnSpPr>
          <p:cNvPr id="31" name="直接连接符 30"/>
          <p:cNvCxnSpPr/>
          <p:nvPr/>
        </p:nvCxnSpPr>
        <p:spPr>
          <a:xfrm rot="16200000" flipH="1">
            <a:off x="1857368" y="3929054"/>
            <a:ext cx="5786454" cy="7143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897427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cstate="print">
            <a:lum bright="-20000" contrast="40000"/>
          </a:blip>
          <a:stretch>
            <a:fillRect/>
          </a:stretch>
        </p:blipFill>
        <p:spPr>
          <a:xfrm>
            <a:off x="928662" y="357166"/>
            <a:ext cx="7359250" cy="5929354"/>
          </a:xfrm>
          <a:prstGeom prst="rect">
            <a:avLst/>
          </a:prstGeom>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40</a:t>
            </a:fld>
            <a:endParaRPr lang="zh-CN" altLang="en-US" dirty="0">
              <a:latin typeface="Arial" panose="020B0604020202020204" pitchFamily="34" charset="0"/>
            </a:endParaRPr>
          </a:p>
        </p:txBody>
      </p:sp>
      <p:sp>
        <p:nvSpPr>
          <p:cNvPr id="6" name="流程图: 可选过程 5"/>
          <p:cNvSpPr/>
          <p:nvPr/>
        </p:nvSpPr>
        <p:spPr>
          <a:xfrm>
            <a:off x="2357422" y="1142984"/>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流程图: 可选过程 6"/>
          <p:cNvSpPr/>
          <p:nvPr/>
        </p:nvSpPr>
        <p:spPr>
          <a:xfrm>
            <a:off x="2347908" y="310991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流程图: 可选过程 7"/>
          <p:cNvSpPr/>
          <p:nvPr/>
        </p:nvSpPr>
        <p:spPr>
          <a:xfrm>
            <a:off x="2333620" y="2600322"/>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流程图: 可选过程 8"/>
          <p:cNvSpPr/>
          <p:nvPr/>
        </p:nvSpPr>
        <p:spPr>
          <a:xfrm>
            <a:off x="2357422" y="2143116"/>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流程图: 可选过程 9"/>
          <p:cNvSpPr/>
          <p:nvPr/>
        </p:nvSpPr>
        <p:spPr>
          <a:xfrm>
            <a:off x="2352659" y="4357694"/>
            <a:ext cx="1257316" cy="1428760"/>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48513" name="Object 1"/>
          <p:cNvGraphicFramePr>
            <a:graphicFrameLocks noChangeAspect="1"/>
          </p:cNvGraphicFramePr>
          <p:nvPr/>
        </p:nvGraphicFramePr>
        <p:xfrm>
          <a:off x="214282" y="123825"/>
          <a:ext cx="1785938" cy="714375"/>
        </p:xfrm>
        <a:graphic>
          <a:graphicData uri="http://schemas.openxmlformats.org/presentationml/2006/ole">
            <p:oleObj spid="_x0000_s448513" name="Equation" r:id="rId4" imgW="685800" imgH="241200" progId="Equation.DSMT4">
              <p:embed/>
            </p:oleObj>
          </a:graphicData>
        </a:graphic>
      </p:graphicFrame>
      <p:graphicFrame>
        <p:nvGraphicFramePr>
          <p:cNvPr id="448514" name="Object 2"/>
          <p:cNvGraphicFramePr>
            <a:graphicFrameLocks noChangeAspect="1"/>
          </p:cNvGraphicFramePr>
          <p:nvPr/>
        </p:nvGraphicFramePr>
        <p:xfrm>
          <a:off x="142849" y="1676377"/>
          <a:ext cx="727075" cy="601663"/>
        </p:xfrm>
        <a:graphic>
          <a:graphicData uri="http://schemas.openxmlformats.org/presentationml/2006/ole">
            <p:oleObj spid="_x0000_s448514" name="Equation" r:id="rId5" imgW="279360" imgH="203040" progId="Equation.DSMT4">
              <p:embed/>
            </p:oleObj>
          </a:graphicData>
        </a:graphic>
      </p:graphicFrame>
      <p:sp>
        <p:nvSpPr>
          <p:cNvPr id="11" name="流程图: 可选过程 10"/>
          <p:cNvSpPr/>
          <p:nvPr/>
        </p:nvSpPr>
        <p:spPr>
          <a:xfrm>
            <a:off x="5214942" y="1142984"/>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流程图: 可选过程 11"/>
          <p:cNvSpPr/>
          <p:nvPr/>
        </p:nvSpPr>
        <p:spPr>
          <a:xfrm>
            <a:off x="5214942" y="2143116"/>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流程图: 可选过程 12"/>
          <p:cNvSpPr/>
          <p:nvPr/>
        </p:nvSpPr>
        <p:spPr>
          <a:xfrm>
            <a:off x="5214942" y="2571744"/>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流程图: 可选过程 13"/>
          <p:cNvSpPr/>
          <p:nvPr/>
        </p:nvSpPr>
        <p:spPr>
          <a:xfrm>
            <a:off x="5214942" y="307181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流程图: 可选过程 14"/>
          <p:cNvSpPr/>
          <p:nvPr/>
        </p:nvSpPr>
        <p:spPr>
          <a:xfrm>
            <a:off x="2357422" y="164305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流程图: 可选过程 15"/>
          <p:cNvSpPr/>
          <p:nvPr/>
        </p:nvSpPr>
        <p:spPr>
          <a:xfrm>
            <a:off x="5214942" y="164305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流程图: 可选过程 16"/>
          <p:cNvSpPr/>
          <p:nvPr/>
        </p:nvSpPr>
        <p:spPr>
          <a:xfrm>
            <a:off x="5214942" y="4286256"/>
            <a:ext cx="1257316" cy="1428760"/>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流程图: 可选过程 17"/>
          <p:cNvSpPr/>
          <p:nvPr/>
        </p:nvSpPr>
        <p:spPr>
          <a:xfrm>
            <a:off x="2357422" y="6000768"/>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流程图: 可选过程 18"/>
          <p:cNvSpPr/>
          <p:nvPr/>
        </p:nvSpPr>
        <p:spPr>
          <a:xfrm>
            <a:off x="5214942" y="6000768"/>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48515" name="Object 3"/>
          <p:cNvGraphicFramePr>
            <a:graphicFrameLocks noChangeAspect="1"/>
          </p:cNvGraphicFramePr>
          <p:nvPr/>
        </p:nvGraphicFramePr>
        <p:xfrm>
          <a:off x="6929454" y="4786322"/>
          <a:ext cx="2083608" cy="500066"/>
        </p:xfrm>
        <a:graphic>
          <a:graphicData uri="http://schemas.openxmlformats.org/presentationml/2006/ole">
            <p:oleObj spid="_x0000_s448515" name="Equation" r:id="rId6" imgW="952200" imgH="228600" progId="Equation.DSMT4">
              <p:embed/>
            </p:oleObj>
          </a:graphicData>
        </a:graphic>
      </p:graphicFrame>
    </p:spTree>
    <p:extLst>
      <p:ext uri="{BB962C8B-B14F-4D97-AF65-F5344CB8AC3E}">
        <p14:creationId xmlns="" xmlns:p14="http://schemas.microsoft.com/office/powerpoint/2010/main" val="904276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cstate="print">
            <a:lum bright="-20000" contrast="40000"/>
          </a:blip>
          <a:stretch>
            <a:fillRect/>
          </a:stretch>
        </p:blipFill>
        <p:spPr>
          <a:xfrm>
            <a:off x="538970" y="1600200"/>
            <a:ext cx="8066059" cy="4525963"/>
          </a:xfrm>
          <a:prstGeom prst="rect">
            <a:avLst/>
          </a:prstGeom>
        </p:spPr>
      </p:pic>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41</a:t>
            </a:fld>
            <a:endParaRPr lang="zh-CN" altLang="en-US" dirty="0">
              <a:latin typeface="Arial" panose="020B0604020202020204" pitchFamily="34" charset="0"/>
            </a:endParaRPr>
          </a:p>
        </p:txBody>
      </p:sp>
      <p:sp>
        <p:nvSpPr>
          <p:cNvPr id="6" name="流程图: 可选过程 5"/>
          <p:cNvSpPr/>
          <p:nvPr/>
        </p:nvSpPr>
        <p:spPr>
          <a:xfrm>
            <a:off x="2071670" y="1928802"/>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流程图: 可选过程 6"/>
          <p:cNvSpPr/>
          <p:nvPr/>
        </p:nvSpPr>
        <p:spPr>
          <a:xfrm>
            <a:off x="2062145" y="3590926"/>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流程图: 可选过程 7"/>
          <p:cNvSpPr/>
          <p:nvPr/>
        </p:nvSpPr>
        <p:spPr>
          <a:xfrm>
            <a:off x="5353055" y="3062285"/>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流程图: 可选过程 8"/>
          <p:cNvSpPr/>
          <p:nvPr/>
        </p:nvSpPr>
        <p:spPr>
          <a:xfrm>
            <a:off x="2071670" y="307181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流程图: 可选过程 9"/>
          <p:cNvSpPr/>
          <p:nvPr/>
        </p:nvSpPr>
        <p:spPr>
          <a:xfrm>
            <a:off x="2071670" y="2500306"/>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流程图: 可选过程 10"/>
          <p:cNvSpPr/>
          <p:nvPr/>
        </p:nvSpPr>
        <p:spPr>
          <a:xfrm>
            <a:off x="5357818" y="2500306"/>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流程图: 可选过程 11"/>
          <p:cNvSpPr/>
          <p:nvPr/>
        </p:nvSpPr>
        <p:spPr>
          <a:xfrm>
            <a:off x="5357818" y="1928802"/>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流程图: 可选过程 12"/>
          <p:cNvSpPr/>
          <p:nvPr/>
        </p:nvSpPr>
        <p:spPr>
          <a:xfrm>
            <a:off x="5357818" y="4667259"/>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流程图: 可选过程 13"/>
          <p:cNvSpPr/>
          <p:nvPr/>
        </p:nvSpPr>
        <p:spPr>
          <a:xfrm>
            <a:off x="2071670" y="4714884"/>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流程图: 可选过程 14"/>
          <p:cNvSpPr/>
          <p:nvPr/>
        </p:nvSpPr>
        <p:spPr>
          <a:xfrm>
            <a:off x="5357818" y="414338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流程图: 可选过程 15"/>
          <p:cNvSpPr/>
          <p:nvPr/>
        </p:nvSpPr>
        <p:spPr>
          <a:xfrm>
            <a:off x="2071670" y="4143380"/>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流程图: 可选过程 16"/>
          <p:cNvSpPr/>
          <p:nvPr/>
        </p:nvSpPr>
        <p:spPr>
          <a:xfrm>
            <a:off x="5357818" y="3571876"/>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流程图: 可选过程 17"/>
          <p:cNvSpPr/>
          <p:nvPr/>
        </p:nvSpPr>
        <p:spPr>
          <a:xfrm>
            <a:off x="2062145" y="5248288"/>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流程图: 可选过程 18"/>
          <p:cNvSpPr/>
          <p:nvPr/>
        </p:nvSpPr>
        <p:spPr>
          <a:xfrm>
            <a:off x="2071670" y="5786454"/>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流程图: 可选过程 19"/>
          <p:cNvSpPr/>
          <p:nvPr/>
        </p:nvSpPr>
        <p:spPr>
          <a:xfrm>
            <a:off x="5357818" y="5286388"/>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流程图: 可选过程 20"/>
          <p:cNvSpPr/>
          <p:nvPr/>
        </p:nvSpPr>
        <p:spPr>
          <a:xfrm>
            <a:off x="5334005" y="5762641"/>
            <a:ext cx="1277322" cy="285752"/>
          </a:xfrm>
          <a:prstGeom prst="flowChartAlternateProcess">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447489" name="Object 1"/>
          <p:cNvGraphicFramePr>
            <a:graphicFrameLocks noChangeAspect="1"/>
          </p:cNvGraphicFramePr>
          <p:nvPr/>
        </p:nvGraphicFramePr>
        <p:xfrm>
          <a:off x="500034" y="571480"/>
          <a:ext cx="1785938" cy="714375"/>
        </p:xfrm>
        <a:graphic>
          <a:graphicData uri="http://schemas.openxmlformats.org/presentationml/2006/ole">
            <p:oleObj spid="_x0000_s447489" name="Equation" r:id="rId4" imgW="685800" imgH="241200" progId="Equation.DSMT4">
              <p:embed/>
            </p:oleObj>
          </a:graphicData>
        </a:graphic>
      </p:graphicFrame>
      <p:graphicFrame>
        <p:nvGraphicFramePr>
          <p:cNvPr id="447490" name="Object 2"/>
          <p:cNvGraphicFramePr>
            <a:graphicFrameLocks noChangeAspect="1"/>
          </p:cNvGraphicFramePr>
          <p:nvPr/>
        </p:nvGraphicFramePr>
        <p:xfrm>
          <a:off x="214284" y="2124055"/>
          <a:ext cx="727075" cy="601663"/>
        </p:xfrm>
        <a:graphic>
          <a:graphicData uri="http://schemas.openxmlformats.org/presentationml/2006/ole">
            <p:oleObj spid="_x0000_s447490" name="Equation" r:id="rId5" imgW="279360" imgH="203040" progId="Equation.DSMT4">
              <p:embed/>
            </p:oleObj>
          </a:graphicData>
        </a:graphic>
      </p:graphicFrame>
    </p:spTree>
    <p:extLst>
      <p:ext uri="{BB962C8B-B14F-4D97-AF65-F5344CB8AC3E}">
        <p14:creationId xmlns="" xmlns:p14="http://schemas.microsoft.com/office/powerpoint/2010/main" val="3903902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42</a:t>
            </a:fld>
            <a:endParaRPr lang="zh-CN" altLang="en-US" dirty="0">
              <a:latin typeface="Arial" panose="020B0604020202020204" pitchFamily="34" charset="0"/>
            </a:endParaRPr>
          </a:p>
        </p:txBody>
      </p:sp>
      <p:pic>
        <p:nvPicPr>
          <p:cNvPr id="446465" name="Picture 1"/>
          <p:cNvPicPr>
            <a:picLocks noGrp="1" noChangeAspect="1" noChangeArrowheads="1"/>
          </p:cNvPicPr>
          <p:nvPr>
            <p:ph idx="1"/>
          </p:nvPr>
        </p:nvPicPr>
        <p:blipFill>
          <a:blip r:embed="rId2" cstate="print">
            <a:lum bright="-20000" contrast="40000"/>
          </a:blip>
          <a:srcRect/>
          <a:stretch>
            <a:fillRect/>
          </a:stretch>
        </p:blipFill>
        <p:spPr bwMode="auto">
          <a:xfrm>
            <a:off x="357158" y="1785926"/>
            <a:ext cx="8429684" cy="3500462"/>
          </a:xfrm>
          <a:prstGeom prst="rect">
            <a:avLst/>
          </a:prstGeom>
          <a:noFill/>
          <a:ln w="9525">
            <a:noFill/>
            <a:miter lim="800000"/>
            <a:headEnd/>
            <a:tailEnd/>
          </a:ln>
          <a:effectLst/>
        </p:spPr>
      </p:pic>
      <p:sp>
        <p:nvSpPr>
          <p:cNvPr id="6" name="矩形 5"/>
          <p:cNvSpPr/>
          <p:nvPr/>
        </p:nvSpPr>
        <p:spPr>
          <a:xfrm>
            <a:off x="285720" y="857232"/>
            <a:ext cx="3438185" cy="769441"/>
          </a:xfrm>
          <a:prstGeom prst="rect">
            <a:avLst/>
          </a:prstGeom>
        </p:spPr>
        <p:txBody>
          <a:bodyPr wrap="none">
            <a:spAutoFit/>
          </a:bodyPr>
          <a:lstStyle/>
          <a:p>
            <a:r>
              <a:rPr lang="en-US" altLang="zh-CN" sz="4400" dirty="0" smtClean="0">
                <a:solidFill>
                  <a:srgbClr val="00B0F0"/>
                </a:solidFill>
                <a:latin typeface="+mj-lt"/>
                <a:ea typeface="+mj-ea"/>
                <a:cs typeface="+mj-cs"/>
              </a:rPr>
              <a:t>Width effects</a:t>
            </a:r>
            <a:endParaRPr lang="zh-CN" altLang="en-US" sz="4400" dirty="0" smtClean="0">
              <a:solidFill>
                <a:srgbClr val="00B0F0"/>
              </a:solidFill>
              <a:latin typeface="+mj-lt"/>
              <a:ea typeface="+mj-ea"/>
              <a:cs typeface="+mj-cs"/>
            </a:endParaRPr>
          </a:p>
        </p:txBody>
      </p:sp>
      <p:sp>
        <p:nvSpPr>
          <p:cNvPr id="7" name="圆角矩形 6"/>
          <p:cNvSpPr/>
          <p:nvPr/>
        </p:nvSpPr>
        <p:spPr>
          <a:xfrm>
            <a:off x="1857356" y="3143248"/>
            <a:ext cx="1357322" cy="2214578"/>
          </a:xfrm>
          <a:prstGeom prst="roundRect">
            <a:avLst>
              <a:gd name="adj" fmla="val 9650"/>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072066" y="3143248"/>
            <a:ext cx="1500198" cy="2214578"/>
          </a:xfrm>
          <a:prstGeom prst="round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3286116" y="3143248"/>
            <a:ext cx="1357322" cy="500066"/>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715140" y="3143248"/>
            <a:ext cx="1428760" cy="500066"/>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702645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a:t>
            </a:r>
            <a:r>
              <a:rPr lang="en-US" dirty="0" smtClean="0"/>
              <a:t>hortcomings  </a:t>
            </a:r>
            <a:endParaRPr lang="zh-CN" altLang="en-US" dirty="0"/>
          </a:p>
        </p:txBody>
      </p:sp>
      <p:sp>
        <p:nvSpPr>
          <p:cNvPr id="3" name="内容占位符 2"/>
          <p:cNvSpPr>
            <a:spLocks noGrp="1"/>
          </p:cNvSpPr>
          <p:nvPr>
            <p:ph idx="1"/>
          </p:nvPr>
        </p:nvSpPr>
        <p:spPr/>
        <p:txBody>
          <a:bodyPr/>
          <a:lstStyle/>
          <a:p>
            <a:r>
              <a:rPr lang="en-US" altLang="zh-CN" dirty="0" smtClean="0">
                <a:solidFill>
                  <a:srgbClr val="008000"/>
                </a:solidFill>
              </a:rPr>
              <a:t>I</a:t>
            </a:r>
            <a:r>
              <a:rPr lang="en-US" dirty="0" smtClean="0">
                <a:solidFill>
                  <a:srgbClr val="008000"/>
                </a:solidFill>
              </a:rPr>
              <a:t>nterference effect</a:t>
            </a:r>
            <a:r>
              <a:rPr lang="en-US" altLang="zh-CN" dirty="0" smtClean="0">
                <a:solidFill>
                  <a:srgbClr val="008000"/>
                </a:solidFill>
              </a:rPr>
              <a:t>s</a:t>
            </a:r>
          </a:p>
          <a:p>
            <a:endParaRPr lang="en-US" altLang="zh-CN" dirty="0" smtClean="0">
              <a:solidFill>
                <a:srgbClr val="008000"/>
              </a:solidFill>
            </a:endParaRPr>
          </a:p>
          <a:p>
            <a:endParaRPr lang="en-US" altLang="zh-CN" dirty="0" smtClean="0">
              <a:solidFill>
                <a:srgbClr val="008000"/>
              </a:solidFill>
            </a:endParaRPr>
          </a:p>
          <a:p>
            <a:endParaRPr lang="en-US" altLang="zh-CN" dirty="0" smtClean="0">
              <a:solidFill>
                <a:srgbClr val="008000"/>
              </a:solidFill>
            </a:endParaRPr>
          </a:p>
          <a:p>
            <a:r>
              <a:rPr lang="en-US" dirty="0" smtClean="0">
                <a:solidFill>
                  <a:srgbClr val="008000"/>
                </a:solidFill>
              </a:rPr>
              <a:t>Excited state contribution</a:t>
            </a:r>
            <a:r>
              <a:rPr lang="en-US" altLang="zh-CN" dirty="0" smtClean="0">
                <a:solidFill>
                  <a:srgbClr val="008000"/>
                </a:solidFill>
              </a:rPr>
              <a:t>s</a:t>
            </a:r>
            <a:endParaRPr lang="zh-CN" altLang="en-US" dirty="0">
              <a:solidFill>
                <a:srgbClr val="008000"/>
              </a:solidFill>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smtClean="0">
                <a:latin typeface="Arial" panose="020B0604020202020204" pitchFamily="34" charset="0"/>
              </a:rPr>
              <a:pPr lvl="0" eaLnBrk="1" hangingPunct="1">
                <a:buNone/>
              </a:pPr>
              <a:t>43</a:t>
            </a:fld>
            <a:endParaRPr lang="zh-CN" altLang="en-US" dirty="0">
              <a:latin typeface="Arial" panose="020B0604020202020204" pitchFamily="34" charset="0"/>
            </a:endParaRPr>
          </a:p>
        </p:txBody>
      </p:sp>
      <p:graphicFrame>
        <p:nvGraphicFramePr>
          <p:cNvPr id="5" name="对象 4"/>
          <p:cNvGraphicFramePr>
            <a:graphicFrameLocks noChangeAspect="1"/>
          </p:cNvGraphicFramePr>
          <p:nvPr/>
        </p:nvGraphicFramePr>
        <p:xfrm>
          <a:off x="928662" y="2285992"/>
          <a:ext cx="7969325" cy="571505"/>
        </p:xfrm>
        <a:graphic>
          <a:graphicData uri="http://schemas.openxmlformats.org/presentationml/2006/ole">
            <p:oleObj spid="_x0000_s547842" name="Equation" r:id="rId3" imgW="3187440" imgH="228600" progId="Equation.DSMT4">
              <p:embed/>
            </p:oleObj>
          </a:graphicData>
        </a:graphic>
      </p:graphicFrame>
      <p:pic>
        <p:nvPicPr>
          <p:cNvPr id="6" name="内容占位符 4"/>
          <p:cNvPicPr>
            <a:picLocks noChangeAspect="1"/>
          </p:cNvPicPr>
          <p:nvPr/>
        </p:nvPicPr>
        <p:blipFill>
          <a:blip r:embed="rId4" cstate="print">
            <a:lum bright="-20000" contrast="40000"/>
          </a:blip>
          <a:srcRect t="13345" r="41714" b="79701"/>
          <a:stretch>
            <a:fillRect/>
          </a:stretch>
        </p:blipFill>
        <p:spPr>
          <a:xfrm>
            <a:off x="714348" y="3143248"/>
            <a:ext cx="6141655" cy="571504"/>
          </a:xfrm>
          <a:prstGeom prst="rect">
            <a:avLst/>
          </a:prstGeom>
          <a:noFill/>
          <a:ln w="9525">
            <a:noFill/>
          </a:ln>
        </p:spPr>
      </p:pic>
      <p:graphicFrame>
        <p:nvGraphicFramePr>
          <p:cNvPr id="7" name="对象 6"/>
          <p:cNvGraphicFramePr>
            <a:graphicFrameLocks noChangeAspect="1"/>
          </p:cNvGraphicFramePr>
          <p:nvPr/>
        </p:nvGraphicFramePr>
        <p:xfrm>
          <a:off x="838070" y="4714884"/>
          <a:ext cx="4019682" cy="1299650"/>
        </p:xfrm>
        <a:graphic>
          <a:graphicData uri="http://schemas.openxmlformats.org/presentationml/2006/ole">
            <p:oleObj spid="_x0000_s547843" name="Equation" r:id="rId5" imgW="2044440" imgH="660240" progId="Equation.DSMT4">
              <p:embed/>
            </p:oleObj>
          </a:graphicData>
        </a:graphic>
      </p:graphicFrame>
      <p:pic>
        <p:nvPicPr>
          <p:cNvPr id="547844" name="Picture 4"/>
          <p:cNvPicPr>
            <a:picLocks noChangeAspect="1" noChangeArrowheads="1"/>
          </p:cNvPicPr>
          <p:nvPr/>
        </p:nvPicPr>
        <p:blipFill>
          <a:blip r:embed="rId6" cstate="print"/>
          <a:srcRect/>
          <a:stretch>
            <a:fillRect/>
          </a:stretch>
        </p:blipFill>
        <p:spPr bwMode="auto">
          <a:xfrm>
            <a:off x="5072066" y="4675924"/>
            <a:ext cx="2857520" cy="554973"/>
          </a:xfrm>
          <a:prstGeom prst="rect">
            <a:avLst/>
          </a:prstGeom>
          <a:noFill/>
          <a:ln w="9525">
            <a:noFill/>
            <a:miter lim="800000"/>
            <a:headEnd/>
            <a:tailEnd/>
          </a:ln>
          <a:effectLst/>
        </p:spPr>
      </p:pic>
      <p:pic>
        <p:nvPicPr>
          <p:cNvPr id="547845" name="Picture 5"/>
          <p:cNvPicPr>
            <a:picLocks noChangeAspect="1" noChangeArrowheads="1"/>
          </p:cNvPicPr>
          <p:nvPr/>
        </p:nvPicPr>
        <p:blipFill>
          <a:blip r:embed="rId7"/>
          <a:srcRect/>
          <a:stretch>
            <a:fillRect/>
          </a:stretch>
        </p:blipFill>
        <p:spPr bwMode="auto">
          <a:xfrm>
            <a:off x="5000627" y="5537280"/>
            <a:ext cx="3050607" cy="534926"/>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5"/>
          <p:cNvSpPr txBox="1"/>
          <p:nvPr/>
        </p:nvSpPr>
        <p:spPr bwMode="auto">
          <a:xfrm>
            <a:off x="214282" y="1285860"/>
            <a:ext cx="8715406" cy="5500726"/>
          </a:xfrm>
          <a:prstGeom prst="rect">
            <a:avLst/>
          </a:prstGeom>
          <a:noFill/>
          <a:ln w="9525">
            <a:noFill/>
            <a:miter lim="800000"/>
          </a:ln>
        </p:spPr>
        <p:txBody>
          <a:bodyPr/>
          <a:lstStyle/>
          <a:p>
            <a:pPr marL="342900" indent="-342900" eaLnBrk="0" hangingPunct="0">
              <a:lnSpc>
                <a:spcPts val="4600"/>
              </a:lnSpc>
              <a:spcBef>
                <a:spcPts val="0"/>
              </a:spcBef>
              <a:spcAft>
                <a:spcPts val="0"/>
              </a:spcAft>
              <a:buFont typeface="Wingdings" panose="05000000000000000000" pitchFamily="2" charset="2"/>
              <a:buChar char="ü"/>
              <a:defRPr/>
            </a:pPr>
            <a:r>
              <a:rPr lang="en-US" altLang="zh-CN" sz="2400" b="1" dirty="0" smtClean="0">
                <a:latin typeface="Arial Narrow" panose="020B0606020202030204" pitchFamily="34" charset="0"/>
              </a:rPr>
              <a:t>SU(3) Flavor Symmetry approach works well in the   </a:t>
            </a:r>
            <a:r>
              <a:rPr lang="en-US" altLang="zh-CN" sz="2400" b="1" dirty="0" smtClean="0">
                <a:solidFill>
                  <a:srgbClr val="00B0F0"/>
                </a:solidFill>
                <a:latin typeface="Arial Narrow" panose="020B0606020202030204" pitchFamily="34" charset="0"/>
                <a:ea typeface="+mn-ea"/>
              </a:rPr>
              <a:t>                               </a:t>
            </a:r>
          </a:p>
          <a:p>
            <a:pPr marL="342900" indent="-342900" eaLnBrk="0" hangingPunct="0">
              <a:lnSpc>
                <a:spcPts val="4600"/>
              </a:lnSpc>
              <a:spcBef>
                <a:spcPts val="0"/>
              </a:spcBef>
              <a:spcAft>
                <a:spcPts val="0"/>
              </a:spcAft>
              <a:defRPr/>
            </a:pPr>
            <a:r>
              <a:rPr lang="en-US" altLang="zh-CN" sz="2400" b="1" dirty="0" smtClean="0">
                <a:latin typeface="Arial Narrow" panose="020B0606020202030204" pitchFamily="34" charset="0"/>
                <a:ea typeface="+mn-ea"/>
              </a:rPr>
              <a:t>     a</a:t>
            </a:r>
            <a:r>
              <a:rPr kumimoji="0" lang="en-US" altLang="zh-CN" sz="2400" b="1" kern="1200" cap="none" spc="0" normalizeH="0" baseline="0" noProof="0" dirty="0" err="1" smtClean="0">
                <a:latin typeface="Arial Narrow" panose="020B0606020202030204" pitchFamily="34" charset="0"/>
                <a:ea typeface="+mn-ea"/>
                <a:cs typeface="+mn-cs"/>
              </a:rPr>
              <a:t>nd</a:t>
            </a:r>
            <a:r>
              <a:rPr kumimoji="0" lang="en-US" altLang="zh-CN" sz="2400" b="1" kern="1200" cap="none" spc="0" normalizeH="0" baseline="0" noProof="0" dirty="0" smtClean="0">
                <a:latin typeface="Arial Narrow" panose="020B0606020202030204" pitchFamily="34" charset="0"/>
                <a:ea typeface="+mn-ea"/>
                <a:cs typeface="+mn-cs"/>
              </a:rPr>
              <a:t>                              </a:t>
            </a:r>
            <a:r>
              <a:rPr kumimoji="0" lang="en-US" altLang="zh-CN" sz="2400" b="1" kern="1200" cap="none" spc="0" normalizeH="0" baseline="0" noProof="0" dirty="0" smtClean="0">
                <a:solidFill>
                  <a:srgbClr val="FF6600"/>
                </a:solidFill>
                <a:latin typeface="Arial Narrow" panose="020B0606020202030204" pitchFamily="34" charset="0"/>
                <a:ea typeface="+mn-ea"/>
                <a:cs typeface="+mn-cs"/>
              </a:rPr>
              <a:t>Decays                                                       and                        </a:t>
            </a:r>
          </a:p>
          <a:p>
            <a:pPr marL="342900" indent="-342900" eaLnBrk="0" hangingPunct="0">
              <a:lnSpc>
                <a:spcPts val="4600"/>
              </a:lnSpc>
              <a:spcBef>
                <a:spcPts val="0"/>
              </a:spcBef>
              <a:spcAft>
                <a:spcPts val="0"/>
              </a:spcAft>
              <a:defRPr/>
            </a:pPr>
            <a:r>
              <a:rPr lang="en-US" altLang="zh-CN" sz="2400" b="1" dirty="0" smtClean="0">
                <a:solidFill>
                  <a:srgbClr val="FF6600"/>
                </a:solidFill>
                <a:latin typeface="Arial Narrow" panose="020B0606020202030204" pitchFamily="34" charset="0"/>
                <a:ea typeface="+mn-ea"/>
              </a:rPr>
              <a:t>                                have  been studied. </a:t>
            </a:r>
            <a:r>
              <a:rPr kumimoji="0" lang="en-US" altLang="zh-CN" sz="2400" b="1" kern="1200" cap="none" spc="0" normalizeH="0" baseline="0" noProof="0" dirty="0" smtClean="0">
                <a:solidFill>
                  <a:srgbClr val="FF6600"/>
                </a:solidFill>
                <a:latin typeface="Arial Narrow" panose="020B0606020202030204" pitchFamily="34" charset="0"/>
                <a:ea typeface="+mn-ea"/>
                <a:cs typeface="+mn-cs"/>
              </a:rPr>
              <a:t> </a:t>
            </a:r>
            <a:r>
              <a:rPr kumimoji="0" lang="en-US" altLang="zh-CN" sz="2400" b="1" kern="1200" cap="none" spc="0" normalizeH="0" baseline="0" noProof="0" dirty="0" smtClean="0">
                <a:latin typeface="Arial Narrow" panose="020B0606020202030204" pitchFamily="34" charset="0"/>
                <a:ea typeface="+mn-ea"/>
                <a:cs typeface="+mn-cs"/>
              </a:rPr>
              <a:t>                               </a:t>
            </a:r>
          </a:p>
          <a:p>
            <a:pPr marL="342900" marR="0" indent="-342900" defTabSz="914400" eaLnBrk="0" hangingPunct="0">
              <a:spcBef>
                <a:spcPts val="0"/>
              </a:spcBef>
              <a:spcAft>
                <a:spcPts val="0"/>
              </a:spcAft>
              <a:buClrTx/>
              <a:buSzTx/>
              <a:buFont typeface="Wingdings" panose="05000000000000000000" pitchFamily="2" charset="2"/>
              <a:buChar char="ü"/>
              <a:defRPr/>
            </a:pPr>
            <a:endParaRPr kumimoji="0" lang="en-US" altLang="zh-CN" sz="2400" b="1" kern="1200" cap="none" spc="0" normalizeH="0" baseline="0" noProof="0" dirty="0" smtClean="0">
              <a:solidFill>
                <a:srgbClr val="00B0F0"/>
              </a:solidFill>
              <a:latin typeface="Arial Narrow" panose="020B0606020202030204" pitchFamily="34" charset="0"/>
              <a:ea typeface="+mn-ea"/>
              <a:cs typeface="+mn-cs"/>
            </a:endParaRPr>
          </a:p>
          <a:p>
            <a:pPr marL="342900" marR="0" indent="-342900" defTabSz="914400" eaLnBrk="0" hangingPunct="0">
              <a:lnSpc>
                <a:spcPts val="4600"/>
              </a:lnSpc>
              <a:spcBef>
                <a:spcPts val="0"/>
              </a:spcBef>
              <a:spcAft>
                <a:spcPts val="0"/>
              </a:spcAft>
              <a:buClrTx/>
              <a:buSzTx/>
              <a:buFont typeface="Wingdings" panose="05000000000000000000" pitchFamily="2" charset="2"/>
              <a:buChar char="ü"/>
              <a:defRPr/>
            </a:pPr>
            <a:r>
              <a:rPr lang="en-US" altLang="zh-CN" sz="2400" b="1" dirty="0" smtClean="0">
                <a:solidFill>
                  <a:srgbClr val="0099FF"/>
                </a:solidFill>
                <a:latin typeface="Arial Narrow" panose="020B0606020202030204" pitchFamily="34" charset="0"/>
              </a:rPr>
              <a:t>Predicted </a:t>
            </a:r>
            <a:r>
              <a:rPr lang="en-US" altLang="zh-CN" sz="2400" b="1" dirty="0">
                <a:solidFill>
                  <a:srgbClr val="0099FF"/>
                </a:solidFill>
                <a:latin typeface="Arial Narrow" panose="020B0606020202030204" pitchFamily="34" charset="0"/>
              </a:rPr>
              <a:t>the not-yet-measured </a:t>
            </a:r>
            <a:r>
              <a:rPr lang="en-US" altLang="zh-CN" sz="2400" b="1" dirty="0" smtClean="0">
                <a:solidFill>
                  <a:srgbClr val="0099FF"/>
                </a:solidFill>
                <a:latin typeface="Arial Narrow" panose="020B0606020202030204" pitchFamily="34" charset="0"/>
              </a:rPr>
              <a:t>observables, </a:t>
            </a:r>
            <a:r>
              <a:rPr lang="en-US" altLang="zh-CN" sz="2400" b="1" dirty="0">
                <a:solidFill>
                  <a:srgbClr val="0099FF"/>
                </a:solidFill>
                <a:latin typeface="Arial Narrow" panose="020B0606020202030204" pitchFamily="34" charset="0"/>
              </a:rPr>
              <a:t>and </a:t>
            </a:r>
            <a:r>
              <a:rPr lang="en-US" altLang="zh-CN" sz="2400" b="1" dirty="0" smtClean="0">
                <a:solidFill>
                  <a:srgbClr val="0099FF"/>
                </a:solidFill>
                <a:latin typeface="Arial Narrow" panose="020B0606020202030204" pitchFamily="34" charset="0"/>
              </a:rPr>
              <a:t>some </a:t>
            </a:r>
            <a:r>
              <a:rPr lang="en-US" altLang="zh-CN" sz="2400" b="1" dirty="0">
                <a:solidFill>
                  <a:srgbClr val="0099FF"/>
                </a:solidFill>
                <a:latin typeface="Arial Narrow" panose="020B0606020202030204" pitchFamily="34" charset="0"/>
              </a:rPr>
              <a:t>of them are obtained for the first time</a:t>
            </a:r>
            <a:r>
              <a:rPr lang="en-US" altLang="zh-CN" sz="2400" b="1" dirty="0" smtClean="0">
                <a:solidFill>
                  <a:srgbClr val="0099FF"/>
                </a:solidFill>
                <a:latin typeface="Arial Narrow" panose="020B0606020202030204" pitchFamily="34" charset="0"/>
              </a:rPr>
              <a:t>. </a:t>
            </a:r>
            <a:endParaRPr lang="en-US" altLang="zh-CN" sz="2400" b="1" dirty="0">
              <a:solidFill>
                <a:srgbClr val="0099FF"/>
              </a:solidFill>
              <a:latin typeface="Arial Narrow" panose="020B0606020202030204" pitchFamily="34" charset="0"/>
            </a:endParaRPr>
          </a:p>
          <a:p>
            <a:pPr marL="342900" marR="0" indent="-342900" defTabSz="914400" eaLnBrk="0" hangingPunct="0">
              <a:spcBef>
                <a:spcPts val="0"/>
              </a:spcBef>
              <a:spcAft>
                <a:spcPts val="0"/>
              </a:spcAft>
              <a:buClrTx/>
              <a:buSzTx/>
              <a:buFont typeface="Wingdings" panose="05000000000000000000" pitchFamily="2" charset="2"/>
              <a:buChar char="ü"/>
              <a:defRPr/>
            </a:pPr>
            <a:endParaRPr lang="en-US" altLang="zh-CN" sz="2400" dirty="0" smtClean="0"/>
          </a:p>
          <a:p>
            <a:pPr marL="342900" indent="-342900" eaLnBrk="0" hangingPunct="0">
              <a:lnSpc>
                <a:spcPts val="4600"/>
              </a:lnSpc>
              <a:spcBef>
                <a:spcPts val="0"/>
              </a:spcBef>
              <a:spcAft>
                <a:spcPts val="0"/>
              </a:spcAft>
              <a:buFont typeface="Wingdings" panose="05000000000000000000" pitchFamily="2" charset="2"/>
              <a:buChar char="ü"/>
              <a:defRPr/>
            </a:pPr>
            <a:r>
              <a:rPr lang="en-US" altLang="zh-CN" sz="2400" b="1" dirty="0" smtClean="0">
                <a:latin typeface="Arial Narrow" panose="020B0606020202030204" pitchFamily="34" charset="0"/>
              </a:rPr>
              <a:t>Many  branching ratios of                                           are                   They are expected to be measured at BESIII</a:t>
            </a:r>
            <a:r>
              <a:rPr lang="en-US" altLang="zh-CN" sz="2400" b="1" dirty="0">
                <a:latin typeface="Arial Narrow" panose="020B0606020202030204" pitchFamily="34" charset="0"/>
              </a:rPr>
              <a:t>, </a:t>
            </a:r>
            <a:r>
              <a:rPr lang="en-US" altLang="zh-CN" sz="2400" b="1" dirty="0" err="1">
                <a:latin typeface="Arial Narrow" panose="020B0606020202030204" pitchFamily="34" charset="0"/>
              </a:rPr>
              <a:t>LHCb</a:t>
            </a:r>
            <a:r>
              <a:rPr lang="en-US" altLang="zh-CN" sz="2400" b="1" dirty="0">
                <a:latin typeface="Arial Narrow" panose="020B0606020202030204" pitchFamily="34" charset="0"/>
              </a:rPr>
              <a:t> and Belle-II</a:t>
            </a:r>
            <a:r>
              <a:rPr lang="en-US" altLang="zh-CN" sz="2400" b="1" dirty="0" smtClean="0">
                <a:latin typeface="Arial Narrow" panose="020B0606020202030204" pitchFamily="34" charset="0"/>
              </a:rPr>
              <a:t>.</a:t>
            </a:r>
            <a:endParaRPr lang="en-US" altLang="zh-CN" sz="2400" b="1" dirty="0">
              <a:solidFill>
                <a:srgbClr val="0099FF"/>
              </a:solidFill>
              <a:latin typeface="Arial Narrow" panose="020B0606020202030204" pitchFamily="34" charset="0"/>
            </a:endParaRPr>
          </a:p>
        </p:txBody>
      </p:sp>
      <p:graphicFrame>
        <p:nvGraphicFramePr>
          <p:cNvPr id="148770" name="Object 290"/>
          <p:cNvGraphicFramePr>
            <a:graphicFrameLocks noChangeAspect="1"/>
          </p:cNvGraphicFramePr>
          <p:nvPr/>
        </p:nvGraphicFramePr>
        <p:xfrm>
          <a:off x="4035446" y="2000240"/>
          <a:ext cx="3751264" cy="541296"/>
        </p:xfrm>
        <a:graphic>
          <a:graphicData uri="http://schemas.openxmlformats.org/presentationml/2006/ole">
            <p:oleObj spid="_x0000_s148770" name="Equation" r:id="rId4" imgW="1714320" imgH="241200" progId="Equation.DSMT4">
              <p:embed/>
            </p:oleObj>
          </a:graphicData>
        </a:graphic>
      </p:graphicFrame>
      <p:sp>
        <p:nvSpPr>
          <p:cNvPr id="32771" name="Slide Number Placeholder 8"/>
          <p:cNvSpPr txBox="1">
            <a:spLocks noGrp="1"/>
          </p:cNvSpPr>
          <p:nvPr>
            <p:ph type="sldNum" sz="quarter" idx="1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44</a:t>
            </a:fld>
            <a:endParaRPr lang="en-US" altLang="zh-CN" sz="1400" dirty="0"/>
          </a:p>
        </p:txBody>
      </p:sp>
      <p:sp>
        <p:nvSpPr>
          <p:cNvPr id="10" name="Rectangle 9"/>
          <p:cNvSpPr/>
          <p:nvPr/>
        </p:nvSpPr>
        <p:spPr>
          <a:xfrm>
            <a:off x="2214546" y="71414"/>
            <a:ext cx="4349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6000" b="1" i="0" u="sng" strike="noStrike" kern="1200" cap="none" spc="0" normalizeH="0" baseline="0"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宋体" panose="02010600030101010101" pitchFamily="2" charset="-122"/>
                <a:cs typeface="+mn-cs"/>
              </a:rPr>
              <a:t>5. </a:t>
            </a:r>
            <a:r>
              <a:rPr kumimoji="0" lang="en-US" altLang="zh-CN" sz="6000" b="1" i="0" u="sng" strike="noStrike"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宋体" panose="02010600030101010101" pitchFamily="2" charset="-122"/>
                <a:cs typeface="+mn-cs"/>
              </a:rPr>
              <a:t>Conclusion</a:t>
            </a:r>
          </a:p>
        </p:txBody>
      </p:sp>
      <p:graphicFrame>
        <p:nvGraphicFramePr>
          <p:cNvPr id="148484" name="Object 4"/>
          <p:cNvGraphicFramePr>
            <a:graphicFrameLocks noChangeAspect="1"/>
          </p:cNvGraphicFramePr>
          <p:nvPr>
            <p:extLst>
              <p:ext uri="{D42A27DB-BD31-4B8C-83A1-F6EECF244321}">
                <p14:modId xmlns="" xmlns:p14="http://schemas.microsoft.com/office/powerpoint/2010/main" val="692190084"/>
              </p:ext>
            </p:extLst>
          </p:nvPr>
        </p:nvGraphicFramePr>
        <p:xfrm>
          <a:off x="6715140" y="1500174"/>
          <a:ext cx="1674840" cy="436616"/>
        </p:xfrm>
        <a:graphic>
          <a:graphicData uri="http://schemas.openxmlformats.org/presentationml/2006/ole">
            <p:oleObj spid="_x0000_s148766" name="Equation" r:id="rId5" imgW="927100" imgH="241300" progId="Equation.DSMT4">
              <p:embed/>
            </p:oleObj>
          </a:graphicData>
        </a:graphic>
      </p:graphicFrame>
      <p:graphicFrame>
        <p:nvGraphicFramePr>
          <p:cNvPr id="148485" name="Object 5"/>
          <p:cNvGraphicFramePr>
            <a:graphicFrameLocks noChangeAspect="1"/>
          </p:cNvGraphicFramePr>
          <p:nvPr>
            <p:extLst>
              <p:ext uri="{D42A27DB-BD31-4B8C-83A1-F6EECF244321}">
                <p14:modId xmlns="" xmlns:p14="http://schemas.microsoft.com/office/powerpoint/2010/main" val="3229546152"/>
              </p:ext>
            </p:extLst>
          </p:nvPr>
        </p:nvGraphicFramePr>
        <p:xfrm>
          <a:off x="1142976" y="1985189"/>
          <a:ext cx="1928826" cy="515117"/>
        </p:xfrm>
        <a:graphic>
          <a:graphicData uri="http://schemas.openxmlformats.org/presentationml/2006/ole">
            <p:oleObj spid="_x0000_s148767" name="Equation" r:id="rId6" imgW="901309" imgH="241195" progId="Equation.DSMT4">
              <p:embed/>
            </p:oleObj>
          </a:graphicData>
        </a:graphic>
      </p:graphicFrame>
      <p:graphicFrame>
        <p:nvGraphicFramePr>
          <p:cNvPr id="148772" name="Object 292"/>
          <p:cNvGraphicFramePr>
            <a:graphicFrameLocks noChangeAspect="1"/>
          </p:cNvGraphicFramePr>
          <p:nvPr/>
        </p:nvGraphicFramePr>
        <p:xfrm>
          <a:off x="3714745" y="5014942"/>
          <a:ext cx="2786082" cy="557960"/>
        </p:xfrm>
        <a:graphic>
          <a:graphicData uri="http://schemas.openxmlformats.org/presentationml/2006/ole">
            <p:oleObj spid="_x0000_s148772" name="Equation" r:id="rId7" imgW="1371600" imgH="241200" progId="Equation.DSMT4">
              <p:embed/>
            </p:oleObj>
          </a:graphicData>
        </a:graphic>
      </p:graphicFrame>
      <p:graphicFrame>
        <p:nvGraphicFramePr>
          <p:cNvPr id="148773" name="Object 293"/>
          <p:cNvGraphicFramePr>
            <a:graphicFrameLocks noChangeAspect="1"/>
          </p:cNvGraphicFramePr>
          <p:nvPr/>
        </p:nvGraphicFramePr>
        <p:xfrm>
          <a:off x="7069168" y="5072074"/>
          <a:ext cx="1931988" cy="542925"/>
        </p:xfrm>
        <a:graphic>
          <a:graphicData uri="http://schemas.openxmlformats.org/presentationml/2006/ole">
            <p:oleObj spid="_x0000_s148773" name="Equation" r:id="rId8" imgW="927000" imgH="228600" progId="Equation.DSMT4">
              <p:embed/>
            </p:oleObj>
          </a:graphicData>
        </a:graphic>
      </p:graphicFrame>
      <p:graphicFrame>
        <p:nvGraphicFramePr>
          <p:cNvPr id="148774" name="Object 294"/>
          <p:cNvGraphicFramePr>
            <a:graphicFrameLocks noChangeAspect="1"/>
          </p:cNvGraphicFramePr>
          <p:nvPr/>
        </p:nvGraphicFramePr>
        <p:xfrm>
          <a:off x="642910" y="2601911"/>
          <a:ext cx="1839913" cy="541337"/>
        </p:xfrm>
        <a:graphic>
          <a:graphicData uri="http://schemas.openxmlformats.org/presentationml/2006/ole">
            <p:oleObj spid="_x0000_s148774" name="Equation" r:id="rId9" imgW="838080" imgH="241200" progId="Equation.DSMT4">
              <p:embed/>
            </p:oleObj>
          </a:graphicData>
        </a:graphic>
      </p:graphicFrame>
    </p:spTree>
  </p:cSld>
  <p:clrMapOvr>
    <a:masterClrMapping/>
  </p:clrMapOvr>
  <p:transition>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2" descr="https://gips2.baidu.com/it/u=2480267583,1259830337&amp;fm=3074&amp;app=3074&amp;f=JPEG"/>
          <p:cNvPicPr>
            <a:picLocks noChangeAspect="1" noChangeArrowheads="1"/>
          </p:cNvPicPr>
          <p:nvPr/>
        </p:nvPicPr>
        <p:blipFill>
          <a:blip r:embed="rId3"/>
          <a:srcRect/>
          <a:stretch>
            <a:fillRect/>
          </a:stretch>
        </p:blipFill>
        <p:spPr bwMode="auto">
          <a:xfrm>
            <a:off x="0" y="0"/>
            <a:ext cx="9215460" cy="6858000"/>
          </a:xfrm>
          <a:prstGeom prst="rect">
            <a:avLst/>
          </a:prstGeom>
          <a:noFill/>
        </p:spPr>
      </p:pic>
      <p:sp>
        <p:nvSpPr>
          <p:cNvPr id="56322" name="Slide Number Placeholder 5"/>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45</a:t>
            </a:fld>
            <a:endParaRPr lang="en-US" altLang="zh-CN" sz="1400" dirty="0"/>
          </a:p>
        </p:txBody>
      </p:sp>
      <p:sp>
        <p:nvSpPr>
          <p:cNvPr id="5" name="矩形 4"/>
          <p:cNvSpPr/>
          <p:nvPr/>
        </p:nvSpPr>
        <p:spPr>
          <a:xfrm>
            <a:off x="214282" y="857232"/>
            <a:ext cx="8847101"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4800" b="1" dirty="0" smtClean="0">
                <a:ln w="11430"/>
                <a:solidFill>
                  <a:srgbClr val="CF23D3"/>
                </a:solidFill>
                <a:effectLst>
                  <a:outerShdw blurRad="50800" dist="39000" dir="5460000" algn="tl">
                    <a:srgbClr val="000000">
                      <a:alpha val="38000"/>
                    </a:srgbClr>
                  </a:outerShdw>
                </a:effectLst>
              </a:rPr>
              <a:t>Thank You for Your Attention!</a:t>
            </a:r>
            <a:endParaRPr lang="zh-CN" altLang="en-US" sz="4800" b="1" cap="none" spc="0" dirty="0">
              <a:ln w="11430"/>
              <a:solidFill>
                <a:srgbClr val="CF23D3"/>
              </a:solidFill>
              <a:effectLst>
                <a:outerShdw blurRad="50800" dist="39000" dir="5460000" algn="tl">
                  <a:srgbClr val="000000">
                    <a:alpha val="38000"/>
                  </a:srgbClr>
                </a:outerShdw>
              </a:effectLst>
            </a:endParaRPr>
          </a:p>
        </p:txBody>
      </p:sp>
    </p:spTree>
  </p:cSld>
  <p:clrMapOvr>
    <a:masterClrMapping/>
  </p:clrMapOvr>
  <p:transition>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en-US" sz="1400" dirty="0"/>
              <a:pPr lvl="0" algn="r" eaLnBrk="1" hangingPunct="1"/>
              <a:t>5</a:t>
            </a:fld>
            <a:endParaRPr lang="en-US" altLang="en-US" sz="1400" dirty="0"/>
          </a:p>
        </p:txBody>
      </p:sp>
      <p:grpSp>
        <p:nvGrpSpPr>
          <p:cNvPr id="38915" name="组合 14"/>
          <p:cNvGrpSpPr/>
          <p:nvPr/>
        </p:nvGrpSpPr>
        <p:grpSpPr>
          <a:xfrm>
            <a:off x="6500813" y="1571625"/>
            <a:ext cx="2500312" cy="1571625"/>
            <a:chOff x="5929322" y="5286389"/>
            <a:chExt cx="2500330" cy="1571612"/>
          </a:xfrm>
        </p:grpSpPr>
        <p:pic>
          <p:nvPicPr>
            <p:cNvPr id="38920" name="Picture 8"/>
            <p:cNvPicPr>
              <a:picLocks noChangeAspect="1"/>
            </p:cNvPicPr>
            <p:nvPr/>
          </p:nvPicPr>
          <p:blipFill>
            <a:blip r:embed="rId3">
              <a:lum bright="-20001" contrast="40000"/>
            </a:blip>
            <a:srcRect l="13925" r="59966" b="50000"/>
            <a:stretch>
              <a:fillRect/>
            </a:stretch>
          </p:blipFill>
          <p:spPr>
            <a:xfrm>
              <a:off x="6143636" y="5479774"/>
              <a:ext cx="2286016" cy="1378226"/>
            </a:xfrm>
            <a:prstGeom prst="rect">
              <a:avLst/>
            </a:prstGeom>
            <a:noFill/>
            <a:ln w="9525">
              <a:noFill/>
            </a:ln>
          </p:spPr>
        </p:pic>
        <p:sp>
          <p:nvSpPr>
            <p:cNvPr id="9" name="任意多边形 8"/>
            <p:cNvSpPr/>
            <p:nvPr/>
          </p:nvSpPr>
          <p:spPr>
            <a:xfrm>
              <a:off x="5929322" y="5286389"/>
              <a:ext cx="2000264" cy="1571612"/>
            </a:xfrm>
            <a:custGeom>
              <a:avLst/>
              <a:gdLst>
                <a:gd name="connsiteX0" fmla="*/ 517634 w 2280745"/>
                <a:gd name="connsiteY0" fmla="*/ 55179 h 1784131"/>
                <a:gd name="connsiteX1" fmla="*/ 218090 w 2280745"/>
                <a:gd name="connsiteY1" fmla="*/ 575441 h 1784131"/>
                <a:gd name="connsiteX2" fmla="*/ 296917 w 2280745"/>
                <a:gd name="connsiteY2" fmla="*/ 1615965 h 1784131"/>
                <a:gd name="connsiteX3" fmla="*/ 1999593 w 2280745"/>
                <a:gd name="connsiteY3" fmla="*/ 1584434 h 1784131"/>
                <a:gd name="connsiteX4" fmla="*/ 1983828 w 2280745"/>
                <a:gd name="connsiteY4" fmla="*/ 890751 h 1784131"/>
                <a:gd name="connsiteX5" fmla="*/ 1100959 w 2280745"/>
                <a:gd name="connsiteY5" fmla="*/ 922282 h 1784131"/>
                <a:gd name="connsiteX6" fmla="*/ 1195552 w 2280745"/>
                <a:gd name="connsiteY6" fmla="*/ 244365 h 1784131"/>
                <a:gd name="connsiteX7" fmla="*/ 517634 w 2280745"/>
                <a:gd name="connsiteY7" fmla="*/ 55179 h 178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745" h="1784131">
                  <a:moveTo>
                    <a:pt x="517634" y="55179"/>
                  </a:moveTo>
                  <a:cubicBezTo>
                    <a:pt x="354724" y="110358"/>
                    <a:pt x="254876" y="315310"/>
                    <a:pt x="218090" y="575441"/>
                  </a:cubicBezTo>
                  <a:cubicBezTo>
                    <a:pt x="181304" y="835572"/>
                    <a:pt x="0" y="1447800"/>
                    <a:pt x="296917" y="1615965"/>
                  </a:cubicBezTo>
                  <a:cubicBezTo>
                    <a:pt x="593834" y="1784131"/>
                    <a:pt x="1718441" y="1705303"/>
                    <a:pt x="1999593" y="1584434"/>
                  </a:cubicBezTo>
                  <a:cubicBezTo>
                    <a:pt x="2280745" y="1463565"/>
                    <a:pt x="2133600" y="1001110"/>
                    <a:pt x="1983828" y="890751"/>
                  </a:cubicBezTo>
                  <a:cubicBezTo>
                    <a:pt x="1834056" y="780392"/>
                    <a:pt x="1232338" y="1030013"/>
                    <a:pt x="1100959" y="922282"/>
                  </a:cubicBezTo>
                  <a:cubicBezTo>
                    <a:pt x="969580" y="814551"/>
                    <a:pt x="1284890" y="391510"/>
                    <a:pt x="1195552" y="244365"/>
                  </a:cubicBezTo>
                  <a:cubicBezTo>
                    <a:pt x="1106214" y="97220"/>
                    <a:pt x="680544" y="0"/>
                    <a:pt x="517634" y="55179"/>
                  </a:cubicBezTo>
                  <a:close/>
                </a:path>
              </a:pathLst>
            </a:custGeom>
            <a:solidFill>
              <a:srgbClr val="CF23D3">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3" name="文本占位符 2"/>
          <p:cNvSpPr txBox="1"/>
          <p:nvPr/>
        </p:nvSpPr>
        <p:spPr bwMode="auto">
          <a:xfrm>
            <a:off x="357188" y="1285875"/>
            <a:ext cx="8429625" cy="5000625"/>
          </a:xfrm>
          <a:prstGeom prst="rect">
            <a:avLst/>
          </a:prstGeom>
          <a:noFill/>
          <a:ln w="9525">
            <a:noFill/>
            <a:miter lim="800000"/>
          </a:ln>
        </p:spPr>
        <p:txBody>
          <a:bodyPr/>
          <a:lstStyle/>
          <a:p>
            <a:pPr marL="342900" marR="0" indent="-342900" defTabSz="914400" eaLnBrk="0" hangingPunct="0">
              <a:lnSpc>
                <a:spcPct val="150000"/>
              </a:lnSpc>
              <a:spcBef>
                <a:spcPts val="1800"/>
              </a:spcBef>
              <a:spcAft>
                <a:spcPts val="600"/>
              </a:spcAft>
              <a:buClrTx/>
              <a:buSzTx/>
              <a:buFont typeface="Wingdings" panose="05000000000000000000" pitchFamily="2" charset="2"/>
              <a:buChar char="ü"/>
              <a:defRPr/>
            </a:pPr>
            <a:r>
              <a:rPr kumimoji="0" lang="en-US" altLang="zh-CN" sz="2800" kern="1200" cap="none" spc="0" normalizeH="0" baseline="0" noProof="0" dirty="0">
                <a:solidFill>
                  <a:srgbClr val="FF0000"/>
                </a:solidFill>
                <a:latin typeface="Arial" panose="020B0604020202020204" pitchFamily="34" charset="0"/>
                <a:ea typeface="宋体" panose="02010600030101010101" pitchFamily="2" charset="-122"/>
                <a:cs typeface="+mn-cs"/>
              </a:rPr>
              <a:t>I</a:t>
            </a:r>
            <a:r>
              <a:rPr kumimoji="0" lang="en-US" altLang="zh-CN" sz="2800" kern="1200" cap="none" spc="0" normalizeH="0" baseline="0" noProof="0" dirty="0">
                <a:latin typeface="Arial" panose="020B0604020202020204" pitchFamily="34" charset="0"/>
                <a:ea typeface="宋体" panose="02010600030101010101" pitchFamily="2" charset="-122"/>
                <a:cs typeface="+mn-cs"/>
              </a:rPr>
              <a:t>rreducible </a:t>
            </a:r>
            <a:r>
              <a:rPr kumimoji="0" lang="en-US" altLang="zh-CN" sz="2800" kern="1200" cap="none" spc="0" normalizeH="0" baseline="0" noProof="0" dirty="0">
                <a:solidFill>
                  <a:srgbClr val="FF0000"/>
                </a:solidFill>
                <a:latin typeface="Arial" panose="020B0604020202020204" pitchFamily="34" charset="0"/>
                <a:ea typeface="宋体" panose="02010600030101010101" pitchFamily="2" charset="-122"/>
                <a:cs typeface="+mn-cs"/>
              </a:rPr>
              <a:t>r</a:t>
            </a:r>
            <a:r>
              <a:rPr kumimoji="0" lang="en-US" altLang="zh-CN" sz="2800" kern="1200" cap="none" spc="0" normalizeH="0" baseline="0" noProof="0" dirty="0">
                <a:latin typeface="Arial" panose="020B0604020202020204" pitchFamily="34" charset="0"/>
                <a:ea typeface="宋体" panose="02010600030101010101" pitchFamily="2" charset="-122"/>
                <a:cs typeface="+mn-cs"/>
              </a:rPr>
              <a:t>epresentation </a:t>
            </a:r>
            <a:r>
              <a:rPr kumimoji="0" lang="en-US" altLang="zh-CN" sz="2800" kern="1200" cap="none" spc="0" normalizeH="0" baseline="0" noProof="0" dirty="0">
                <a:solidFill>
                  <a:srgbClr val="FF0000"/>
                </a:solidFill>
                <a:latin typeface="Arial" panose="020B0604020202020204" pitchFamily="34" charset="0"/>
                <a:ea typeface="宋体" panose="02010600030101010101" pitchFamily="2" charset="-122"/>
                <a:cs typeface="+mn-cs"/>
              </a:rPr>
              <a:t>a</a:t>
            </a:r>
            <a:r>
              <a:rPr kumimoji="0" lang="en-US" altLang="zh-CN" sz="2800" kern="1200" cap="none" spc="0" normalizeH="0" baseline="0" noProof="0" dirty="0">
                <a:latin typeface="Arial" panose="020B0604020202020204" pitchFamily="34" charset="0"/>
                <a:ea typeface="宋体" panose="02010600030101010101" pitchFamily="2" charset="-122"/>
                <a:cs typeface="+mn-cs"/>
              </a:rPr>
              <a:t>pproach</a:t>
            </a:r>
          </a:p>
          <a:p>
            <a:pPr marL="342900" marR="0" indent="-342900" defTabSz="914400" eaLnBrk="0" hangingPunct="0">
              <a:lnSpc>
                <a:spcPct val="150000"/>
              </a:lnSpc>
              <a:spcBef>
                <a:spcPts val="1800"/>
              </a:spcBef>
              <a:spcAft>
                <a:spcPts val="600"/>
              </a:spcAft>
              <a:buClrTx/>
              <a:buSzTx/>
              <a:buFont typeface="Wingdings" panose="05000000000000000000" pitchFamily="2" charset="2"/>
              <a:buChar char="ü"/>
              <a:defRPr/>
            </a:pPr>
            <a:r>
              <a:rPr kumimoji="0" lang="en-US" altLang="zh-CN" sz="2800" kern="1200" cap="none" spc="0" normalizeH="0" baseline="0" noProof="0" dirty="0">
                <a:solidFill>
                  <a:srgbClr val="00B0F0"/>
                </a:solidFill>
                <a:latin typeface="+mn-lt"/>
                <a:ea typeface="+mn-ea"/>
                <a:cs typeface="+mn-cs"/>
              </a:rPr>
              <a:t>Topological diagram approach</a:t>
            </a:r>
            <a:endParaRPr kumimoji="0" lang="en-US" altLang="zh-CN" sz="2800" kern="1200" cap="none" spc="0" normalizeH="0" baseline="0" noProof="0" dirty="0">
              <a:solidFill>
                <a:srgbClr val="00B0F0"/>
              </a:solidFill>
              <a:latin typeface="Arial" panose="020B0604020202020204" pitchFamily="34" charset="0"/>
              <a:ea typeface="宋体" panose="02010600030101010101" pitchFamily="2" charset="-122"/>
              <a:cs typeface="+mn-cs"/>
            </a:endParaRPr>
          </a:p>
          <a:p>
            <a:pPr marL="342900" marR="0" indent="-342900" defTabSz="914400" eaLnBrk="0" hangingPunct="0">
              <a:lnSpc>
                <a:spcPct val="150000"/>
              </a:lnSpc>
              <a:spcBef>
                <a:spcPts val="1800"/>
              </a:spcBef>
              <a:spcAft>
                <a:spcPts val="600"/>
              </a:spcAft>
              <a:buClrTx/>
              <a:buSzTx/>
              <a:buFont typeface="Wingdings" panose="05000000000000000000" pitchFamily="2" charset="2"/>
              <a:buChar char="ü"/>
              <a:defRPr/>
            </a:pPr>
            <a:r>
              <a:rPr kumimoji="0" lang="en-US" sz="2800" b="1" kern="1200" cap="none" spc="0" normalizeH="0" baseline="0" noProof="0" dirty="0">
                <a:solidFill>
                  <a:srgbClr val="C00000"/>
                </a:solidFill>
                <a:latin typeface="Arial" panose="020B0604020202020204" pitchFamily="34" charset="0"/>
                <a:ea typeface="宋体" panose="02010600030101010101" pitchFamily="2" charset="-122"/>
                <a:cs typeface="+mn-cs"/>
              </a:rPr>
              <a:t>Advantage</a:t>
            </a:r>
            <a:r>
              <a:rPr kumimoji="0" lang="zh-CN" altLang="en-US" sz="2800" b="1" kern="1200" cap="none" spc="0" normalizeH="0" baseline="0" noProof="0" dirty="0">
                <a:latin typeface="Arial" panose="020B0604020202020204" pitchFamily="34" charset="0"/>
                <a:ea typeface="宋体" panose="02010600030101010101" pitchFamily="2" charset="-122"/>
                <a:cs typeface="+mn-cs"/>
              </a:rPr>
              <a:t>：</a:t>
            </a:r>
            <a:r>
              <a:rPr kumimoji="0" lang="en-US" altLang="zh-CN" sz="2800" kern="1200" cap="none" spc="0" normalizeH="0" baseline="0" noProof="0" dirty="0">
                <a:latin typeface="Arial" panose="020B0604020202020204" pitchFamily="34" charset="0"/>
                <a:ea typeface="宋体" panose="02010600030101010101" pitchFamily="2" charset="-122"/>
                <a:cs typeface="+mn-cs"/>
              </a:rPr>
              <a:t>Independent of the detailed dynamics</a:t>
            </a:r>
            <a:endParaRPr kumimoji="0" lang="en-US" altLang="zh-CN" sz="2800" kern="1200" cap="none" spc="0" normalizeH="0" baseline="0" noProof="0" dirty="0">
              <a:latin typeface="+mn-lt"/>
              <a:ea typeface="+mn-ea"/>
              <a:cs typeface="+mn-cs"/>
            </a:endParaRPr>
          </a:p>
          <a:p>
            <a:pPr marL="342900" marR="0" indent="-342900" defTabSz="914400" eaLnBrk="0" hangingPunct="0">
              <a:lnSpc>
                <a:spcPct val="150000"/>
              </a:lnSpc>
              <a:spcBef>
                <a:spcPts val="1800"/>
              </a:spcBef>
              <a:spcAft>
                <a:spcPts val="600"/>
              </a:spcAft>
              <a:buClrTx/>
              <a:buSzTx/>
              <a:buFont typeface="Wingdings" panose="05000000000000000000" pitchFamily="2" charset="2"/>
              <a:buChar char="ü"/>
              <a:defRPr/>
            </a:pPr>
            <a:r>
              <a:rPr kumimoji="0" lang="en-US" sz="2800" b="1" kern="1200" cap="none" spc="0" normalizeH="0" baseline="0" noProof="0" dirty="0">
                <a:solidFill>
                  <a:srgbClr val="C00000"/>
                </a:solidFill>
                <a:latin typeface="Arial" panose="020B0604020202020204" pitchFamily="34" charset="0"/>
                <a:ea typeface="宋体" panose="02010600030101010101" pitchFamily="2" charset="-122"/>
                <a:cs typeface="+mn-cs"/>
              </a:rPr>
              <a:t>Disadvantage</a:t>
            </a:r>
            <a:r>
              <a:rPr kumimoji="0" lang="zh-CN" altLang="en-US" sz="2800" b="1" kern="1200" cap="none" spc="0" normalizeH="0" baseline="0" noProof="0" dirty="0">
                <a:latin typeface="Arial" panose="020B0604020202020204" pitchFamily="34" charset="0"/>
                <a:ea typeface="宋体" panose="02010600030101010101" pitchFamily="2" charset="-122"/>
                <a:cs typeface="+mn-cs"/>
              </a:rPr>
              <a:t>：</a:t>
            </a:r>
            <a:r>
              <a:rPr kumimoji="0" lang="en-US" altLang="zh-CN" sz="2800" kern="1200" cap="none" spc="0" normalizeH="0" baseline="0" noProof="0" dirty="0">
                <a:solidFill>
                  <a:srgbClr val="00B0F0"/>
                </a:solidFill>
                <a:latin typeface="Arial" panose="020B0604020202020204" pitchFamily="34" charset="0"/>
                <a:ea typeface="宋体" panose="02010600030101010101" pitchFamily="2" charset="-122"/>
                <a:cs typeface="+mn-cs"/>
              </a:rPr>
              <a:t>it can not determine the sizes of the amplitudes by itself</a:t>
            </a:r>
            <a:r>
              <a:rPr kumimoji="0" lang="en-US" altLang="zh-CN" sz="2800" kern="1200" cap="none" spc="0" normalizeH="0" baseline="0" noProof="0" dirty="0" smtClean="0">
                <a:solidFill>
                  <a:srgbClr val="00B0F0"/>
                </a:solidFill>
                <a:latin typeface="Arial" panose="020B0604020202020204" pitchFamily="34" charset="0"/>
                <a:ea typeface="宋体" panose="02010600030101010101" pitchFamily="2" charset="-122"/>
                <a:cs typeface="+mn-cs"/>
              </a:rPr>
              <a:t>.</a:t>
            </a:r>
            <a:endParaRPr kumimoji="0" lang="en-US" altLang="zh-CN" sz="2800" kern="1200" cap="none" spc="0" normalizeH="0" baseline="0" noProof="0" dirty="0">
              <a:latin typeface="+mn-lt"/>
              <a:ea typeface="+mn-ea"/>
              <a:cs typeface="+mn-cs"/>
            </a:endParaRPr>
          </a:p>
        </p:txBody>
      </p:sp>
      <p:sp>
        <p:nvSpPr>
          <p:cNvPr id="14" name="Rectangle 32"/>
          <p:cNvSpPr/>
          <p:nvPr/>
        </p:nvSpPr>
        <p:spPr>
          <a:xfrm>
            <a:off x="400428" y="240549"/>
            <a:ext cx="8243538" cy="769441"/>
          </a:xfrm>
          <a:prstGeom prst="rect">
            <a:avLst/>
          </a:prstGeom>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4400" b="1" i="0" u="none" strike="noStrike" kern="1200" cap="none" spc="0" normalizeH="0" baseline="0" noProof="1">
                <a:ln w="1905">
                  <a:solidFill>
                    <a:srgbClr val="FFFF00"/>
                  </a:solidFill>
                </a:ln>
                <a:solidFill>
                  <a:srgbClr val="FF0000"/>
                </a:solidFill>
                <a:effectLst/>
                <a:uLnTx/>
                <a:uFillTx/>
                <a:latin typeface="Maiandra GD" panose="020E0502030308020204" pitchFamily="34" charset="0"/>
                <a:ea typeface="宋体" panose="02010600030101010101" pitchFamily="2" charset="-122"/>
                <a:cs typeface="+mn-cs"/>
              </a:rPr>
              <a:t>SU(3) flavor symmetry approach</a:t>
            </a:r>
          </a:p>
        </p:txBody>
      </p:sp>
      <p:sp>
        <p:nvSpPr>
          <p:cNvPr id="10" name="TextBox 9"/>
          <p:cNvSpPr txBox="1"/>
          <p:nvPr/>
        </p:nvSpPr>
        <p:spPr>
          <a:xfrm>
            <a:off x="2357422" y="4071942"/>
            <a:ext cx="4224233" cy="369332"/>
          </a:xfrm>
          <a:prstGeom prst="rect">
            <a:avLst/>
          </a:prstGeom>
          <a:noFill/>
        </p:spPr>
        <p:txBody>
          <a:bodyPr wrap="none" rtlCol="0">
            <a:spAutoFit/>
          </a:bodyPr>
          <a:lstStyle/>
          <a:p>
            <a:r>
              <a:rPr lang="en-US" altLang="zh-CN" dirty="0" smtClean="0">
                <a:solidFill>
                  <a:srgbClr val="FF6600"/>
                </a:solidFill>
              </a:rPr>
              <a:t>(Don’t need  calculate the form factors).</a:t>
            </a:r>
            <a:endParaRPr lang="zh-CN" altLang="en-US" dirty="0">
              <a:solidFill>
                <a:srgbClr val="FF66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Slide Number Placeholder 36"/>
          <p:cNvSpPr txBox="1">
            <a:spLocks noGrp="1"/>
          </p:cNvSpPr>
          <p:nvPr>
            <p:ph type="sldNum" sz="quarter" idx="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6</a:t>
            </a:fld>
            <a:endParaRPr lang="en-US" altLang="zh-CN" sz="1400" dirty="0"/>
          </a:p>
        </p:txBody>
      </p:sp>
      <p:grpSp>
        <p:nvGrpSpPr>
          <p:cNvPr id="3" name="组合 13"/>
          <p:cNvGrpSpPr/>
          <p:nvPr/>
        </p:nvGrpSpPr>
        <p:grpSpPr>
          <a:xfrm>
            <a:off x="500034" y="857232"/>
            <a:ext cx="8072494" cy="5436189"/>
            <a:chOff x="71406" y="1721051"/>
            <a:chExt cx="3312664" cy="5411040"/>
          </a:xfrm>
        </p:grpSpPr>
        <p:graphicFrame>
          <p:nvGraphicFramePr>
            <p:cNvPr id="2" name="表格 1"/>
            <p:cNvGraphicFramePr/>
            <p:nvPr>
              <p:extLst>
                <p:ext uri="{D42A27DB-BD31-4B8C-83A1-F6EECF244321}">
                  <p14:modId xmlns="" xmlns:p14="http://schemas.microsoft.com/office/powerpoint/2010/main" val="1794365470"/>
                </p:ext>
              </p:extLst>
            </p:nvPr>
          </p:nvGraphicFramePr>
          <p:xfrm>
            <a:off x="71406" y="1721051"/>
            <a:ext cx="3312664" cy="5411040"/>
          </p:xfrm>
          <a:graphic>
            <a:graphicData uri="http://schemas.openxmlformats.org/drawingml/2006/table">
              <a:tbl>
                <a:tblPr firstRow="1" bandRow="1">
                  <a:tableStyleId>{5940675A-B579-460E-94D1-54222C63F5DA}</a:tableStyleId>
                </a:tblPr>
                <a:tblGrid>
                  <a:gridCol w="1785950">
                    <a:extLst>
                      <a:ext uri="{9D8B030D-6E8A-4147-A177-3AD203B41FA5}">
                        <a16:colId xmlns="" xmlns:a16="http://schemas.microsoft.com/office/drawing/2014/main" val="20000"/>
                      </a:ext>
                    </a:extLst>
                  </a:gridCol>
                  <a:gridCol w="3071834">
                    <a:extLst>
                      <a:ext uri="{9D8B030D-6E8A-4147-A177-3AD203B41FA5}">
                        <a16:colId xmlns="" xmlns:a16="http://schemas.microsoft.com/office/drawing/2014/main" val="20001"/>
                      </a:ext>
                    </a:extLst>
                  </a:gridCol>
                  <a:gridCol w="3214710">
                    <a:extLst>
                      <a:ext uri="{9D8B030D-6E8A-4147-A177-3AD203B41FA5}">
                        <a16:colId xmlns="" xmlns:a16="http://schemas.microsoft.com/office/drawing/2014/main" val="20002"/>
                      </a:ext>
                    </a:extLst>
                  </a:gridCol>
                </a:tblGrid>
                <a:tr h="658963">
                  <a:tc>
                    <a:txBody>
                      <a:bodyPr/>
                      <a:lstStyle/>
                      <a:p>
                        <a:pPr algn="r">
                          <a:lnSpc>
                            <a:spcPts val="1800"/>
                          </a:lnSpc>
                          <a:buNone/>
                        </a:pPr>
                        <a:r>
                          <a:rPr lang="en-US" altLang="zh-CN" sz="2400" dirty="0" smtClean="0">
                            <a:solidFill>
                              <a:srgbClr val="00B050"/>
                            </a:solidFill>
                          </a:rPr>
                          <a:t>  </a:t>
                        </a:r>
                        <a:r>
                          <a:rPr lang="en-US" altLang="zh-CN" sz="1800" dirty="0" smtClean="0">
                            <a:solidFill>
                              <a:srgbClr val="00B050"/>
                            </a:solidFill>
                          </a:rPr>
                          <a:t> </a:t>
                        </a:r>
                        <a:r>
                          <a:rPr lang="en-US" altLang="zh-CN" sz="1400" dirty="0" smtClean="0">
                            <a:solidFill>
                              <a:srgbClr val="00B050"/>
                            </a:solidFill>
                          </a:rPr>
                          <a:t>baryons</a:t>
                        </a:r>
                      </a:p>
                      <a:p>
                        <a:pPr algn="l">
                          <a:lnSpc>
                            <a:spcPts val="1800"/>
                          </a:lnSpc>
                          <a:buNone/>
                        </a:pPr>
                        <a:r>
                          <a:rPr lang="en-US" altLang="zh-CN" sz="1400" dirty="0" smtClean="0">
                            <a:solidFill>
                              <a:srgbClr val="00B0F0"/>
                            </a:solidFill>
                          </a:rPr>
                          <a:t>decays</a:t>
                        </a:r>
                        <a:endParaRPr lang="en-US" altLang="zh-CN" sz="1400" dirty="0">
                          <a:solidFill>
                            <a:srgbClr val="00B0F0"/>
                          </a:solidFill>
                        </a:endParaRPr>
                      </a:p>
                    </a:txBody>
                    <a:tcPr anchor="ctr"/>
                  </a:tc>
                  <a:tc>
                    <a:txBody>
                      <a:bodyPr/>
                      <a:lstStyle/>
                      <a:p>
                        <a:pPr algn="ctr">
                          <a:buNone/>
                        </a:pPr>
                        <a:r>
                          <a:rPr lang="en-US" altLang="zh-CN" sz="1800" b="1" dirty="0" smtClean="0">
                            <a:solidFill>
                              <a:srgbClr val="00B050"/>
                            </a:solidFill>
                            <a:latin typeface="Arial Narrow" panose="020B0606020202030204" pitchFamily="34" charset="0"/>
                          </a:rPr>
                          <a:t>charmed mesons</a:t>
                        </a:r>
                        <a:endParaRPr lang="en-US" altLang="zh-CN" sz="1800" b="1" dirty="0">
                          <a:solidFill>
                            <a:srgbClr val="00B050"/>
                          </a:solidFill>
                          <a:latin typeface="Arial Narrow" panose="020B0606020202030204" pitchFamily="34" charset="0"/>
                        </a:endParaRPr>
                      </a:p>
                    </a:txBody>
                    <a:tcPr anchor="ctr"/>
                  </a:tc>
                  <a:tc>
                    <a:txBody>
                      <a:bodyPr/>
                      <a:lstStyle/>
                      <a:p>
                        <a:pPr algn="ctr">
                          <a:buNone/>
                        </a:pPr>
                        <a:r>
                          <a:rPr lang="en-US" altLang="zh-CN" sz="1800" b="1" i="0" u="none" kern="1200" baseline="0" dirty="0">
                            <a:solidFill>
                              <a:srgbClr val="00B050"/>
                            </a:solidFill>
                            <a:latin typeface="Arial Narrow" panose="020B0606020202030204" pitchFamily="34" charset="0"/>
                            <a:ea typeface="+mn-ea"/>
                            <a:cs typeface="+mn-cs"/>
                          </a:rPr>
                          <a:t>bottom  </a:t>
                        </a:r>
                        <a:r>
                          <a:rPr lang="en-US" altLang="zh-CN" sz="1800" b="1" i="0" u="none" kern="1200" baseline="0" dirty="0" smtClean="0">
                            <a:solidFill>
                              <a:srgbClr val="00B050"/>
                            </a:solidFill>
                            <a:latin typeface="Arial Narrow" panose="020B0606020202030204" pitchFamily="34" charset="0"/>
                            <a:ea typeface="+mn-ea"/>
                            <a:cs typeface="+mn-cs"/>
                          </a:rPr>
                          <a:t>mesons</a:t>
                        </a:r>
                        <a:endParaRPr lang="en-US" altLang="zh-CN" sz="1800" b="1" i="0" u="none" kern="1200" baseline="0" dirty="0">
                          <a:solidFill>
                            <a:srgbClr val="00B050"/>
                          </a:solidFill>
                          <a:latin typeface="Arial Narrow" panose="020B0606020202030204" pitchFamily="34" charset="0"/>
                          <a:ea typeface="+mn-ea"/>
                          <a:cs typeface="+mn-cs"/>
                        </a:endParaRPr>
                      </a:p>
                    </a:txBody>
                    <a:tcPr anchor="ctr"/>
                  </a:tc>
                  <a:extLst>
                    <a:ext uri="{0D108BD9-81ED-4DB2-BD59-A6C34878D82A}">
                      <a16:rowId xmlns="" xmlns:a16="http://schemas.microsoft.com/office/drawing/2014/main" val="10000"/>
                    </a:ext>
                  </a:extLst>
                </a:tr>
                <a:tr h="2604218">
                  <a:tc>
                    <a:txBody>
                      <a:bodyPr/>
                      <a:lstStyle/>
                      <a:p>
                        <a:pPr algn="l">
                          <a:lnSpc>
                            <a:spcPct val="150000"/>
                          </a:lnSpc>
                          <a:buNone/>
                        </a:pPr>
                        <a:endParaRPr lang="en-US" altLang="zh-CN" sz="1400" dirty="0">
                          <a:solidFill>
                            <a:srgbClr val="0099FF"/>
                          </a:solidFill>
                        </a:endParaRPr>
                      </a:p>
                    </a:txBody>
                    <a:tcPr anchor="ctr"/>
                  </a:tc>
                  <a:tc>
                    <a:txBody>
                      <a:bodyPr/>
                      <a:lstStyle/>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dirty="0" err="1" smtClean="0">
                            <a:solidFill>
                              <a:srgbClr val="C00000"/>
                            </a:solidFill>
                          </a:rPr>
                          <a:t>Hai</a:t>
                        </a:r>
                        <a:r>
                          <a:rPr lang="en-US" altLang="zh-CN" sz="1050" dirty="0" smtClean="0">
                            <a:solidFill>
                              <a:srgbClr val="C00000"/>
                            </a:solidFill>
                          </a:rPr>
                          <a:t>-Yang Cheng </a:t>
                        </a:r>
                        <a:r>
                          <a:rPr lang="en-US" altLang="zh-CN" sz="1050" dirty="0" smtClean="0"/>
                          <a:t>et. al., PRD 86, 014014 (2012); </a:t>
                        </a:r>
                        <a:r>
                          <a:rPr lang="en-US" sz="1050" b="0" i="0" u="none" kern="1200" baseline="0" dirty="0" smtClean="0">
                            <a:solidFill>
                              <a:schemeClr val="tx1"/>
                            </a:solidFill>
                            <a:latin typeface="+mn-lt"/>
                            <a:ea typeface="+mn-ea"/>
                            <a:cs typeface="+mn-cs"/>
                          </a:rPr>
                          <a:t>PRD 93</a:t>
                        </a:r>
                        <a:r>
                          <a:rPr lang="en-US" sz="1050" dirty="0" smtClean="0"/>
                          <a:t>, 114010 </a:t>
                        </a:r>
                        <a:r>
                          <a:rPr lang="en-US" sz="1050" b="0" i="0" u="none" kern="1200" baseline="0" dirty="0" smtClean="0">
                            <a:solidFill>
                              <a:schemeClr val="tx1"/>
                            </a:solidFill>
                            <a:latin typeface="+mn-lt"/>
                            <a:ea typeface="+mn-ea"/>
                            <a:cs typeface="+mn-cs"/>
                          </a:rPr>
                          <a:t>(2016) </a:t>
                        </a:r>
                        <a:endParaRPr lang="en-US" sz="1050" dirty="0" smtClean="0"/>
                      </a:p>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dirty="0" smtClean="0">
                            <a:solidFill>
                              <a:srgbClr val="C00000"/>
                            </a:solidFill>
                          </a:rPr>
                          <a:t>Xiao-Gang He, Wei Wang </a:t>
                        </a:r>
                        <a:r>
                          <a:rPr lang="en-US" altLang="zh-CN" sz="1050" dirty="0" smtClean="0"/>
                          <a:t>et al., EPJC 80, 359 (</a:t>
                        </a:r>
                        <a:r>
                          <a:rPr lang="en-US" altLang="zh-CN" sz="1050" b="0" i="0" u="none" kern="1200" baseline="0" dirty="0" smtClean="0">
                            <a:solidFill>
                              <a:schemeClr val="tx1"/>
                            </a:solidFill>
                            <a:latin typeface="+mn-lt"/>
                            <a:ea typeface="+mn-ea"/>
                            <a:cs typeface="+mn-cs"/>
                          </a:rPr>
                          <a:t>2020); CPC 42, 103108 (2018).</a:t>
                        </a:r>
                      </a:p>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dirty="0" err="1" smtClean="0">
                            <a:solidFill>
                              <a:srgbClr val="C00000"/>
                            </a:solidFill>
                          </a:rPr>
                          <a:t>D.Pirtskhalava</a:t>
                        </a:r>
                        <a:r>
                          <a:rPr lang="en-US" altLang="zh-CN" sz="1050" dirty="0" smtClean="0"/>
                          <a:t>, PLB 712, 81 (2012).</a:t>
                        </a:r>
                      </a:p>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b="0" i="0" u="none" kern="1200" baseline="0" dirty="0" smtClean="0">
                            <a:solidFill>
                              <a:srgbClr val="C00000"/>
                            </a:solidFill>
                            <a:latin typeface="+mn-lt"/>
                            <a:ea typeface="+mn-ea"/>
                            <a:cs typeface="+mn-cs"/>
                          </a:rPr>
                          <a:t> </a:t>
                        </a:r>
                        <a:r>
                          <a:rPr lang="en-US" altLang="zh-CN" sz="1050" b="1" i="0" u="none" kern="1200" baseline="0" dirty="0" smtClean="0">
                            <a:solidFill>
                              <a:srgbClr val="C00000"/>
                            </a:solidFill>
                            <a:latin typeface="+mn-lt"/>
                            <a:ea typeface="+mn-ea"/>
                            <a:cs typeface="+mn-cs"/>
                          </a:rPr>
                          <a:t>……</a:t>
                        </a:r>
                      </a:p>
                    </a:txBody>
                    <a:tcPr anchor="ctr"/>
                  </a:tc>
                  <a:tc>
                    <a:txBody>
                      <a:bodyPr/>
                      <a:lstStyle/>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b="0" i="0" u="none" kern="1200" baseline="0" dirty="0" smtClean="0">
                            <a:solidFill>
                              <a:srgbClr val="C00000"/>
                            </a:solidFill>
                            <a:latin typeface="+mn-lt"/>
                            <a:ea typeface="+mn-ea"/>
                            <a:cs typeface="+mn-cs"/>
                          </a:rPr>
                          <a:t>Si-Hong Zhou, </a:t>
                        </a:r>
                        <a:r>
                          <a:rPr lang="en-US" sz="1050" dirty="0" smtClean="0"/>
                          <a:t>et al, </a:t>
                        </a:r>
                        <a:r>
                          <a:rPr lang="en-US" altLang="zh-CN" sz="1050" dirty="0" smtClean="0"/>
                          <a:t>PRD 92, 094016 (2015) ;</a:t>
                        </a:r>
                        <a:r>
                          <a:rPr lang="en-US" sz="1050" i="1" dirty="0" smtClean="0"/>
                          <a:t> </a:t>
                        </a:r>
                        <a:r>
                          <a:rPr lang="en-US" altLang="zh-CN" sz="1050" b="0" i="0" u="none" kern="1200" baseline="0" dirty="0" smtClean="0">
                            <a:solidFill>
                              <a:schemeClr val="tx1"/>
                            </a:solidFill>
                            <a:latin typeface="+mn-lt"/>
                            <a:ea typeface="+mn-ea"/>
                            <a:cs typeface="+mn-cs"/>
                          </a:rPr>
                          <a:t>EPJC 77 (2017) </a:t>
                        </a:r>
                        <a:r>
                          <a:rPr lang="en-US" sz="1050" dirty="0" smtClean="0"/>
                          <a:t>2, 125; </a:t>
                        </a:r>
                        <a:r>
                          <a:rPr lang="en-US" altLang="zh-CN" sz="1050" b="0" i="0" u="none" kern="1200" baseline="0" dirty="0" smtClean="0">
                            <a:solidFill>
                              <a:schemeClr val="tx1"/>
                            </a:solidFill>
                            <a:latin typeface="+mn-lt"/>
                            <a:ea typeface="+mn-ea"/>
                            <a:cs typeface="+mn-cs"/>
                          </a:rPr>
                          <a:t>PRD 92</a:t>
                        </a:r>
                        <a:r>
                          <a:rPr lang="en-US" sz="1050" dirty="0" smtClean="0"/>
                          <a:t>, 094016 (2015). </a:t>
                        </a:r>
                      </a:p>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dirty="0" err="1" smtClean="0">
                            <a:solidFill>
                              <a:srgbClr val="C00000"/>
                            </a:solidFill>
                          </a:rPr>
                          <a:t>Hai</a:t>
                        </a:r>
                        <a:r>
                          <a:rPr lang="en-US" altLang="zh-CN" sz="1050" dirty="0" smtClean="0">
                            <a:solidFill>
                              <a:srgbClr val="C00000"/>
                            </a:solidFill>
                          </a:rPr>
                          <a:t>-Yang Cheng </a:t>
                        </a:r>
                        <a:r>
                          <a:rPr lang="en-US" altLang="zh-CN" sz="1050" dirty="0" smtClean="0"/>
                          <a:t>et. al., JHEP 09, 024 (2011) ; PRD 91, 014011  (2015) .</a:t>
                        </a:r>
                        <a:endParaRPr lang="en-US" sz="1050" dirty="0" smtClean="0"/>
                      </a:p>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dirty="0" smtClean="0">
                            <a:solidFill>
                              <a:srgbClr val="C00000"/>
                            </a:solidFill>
                          </a:rPr>
                          <a:t>Xiao-Gang He, Wei Wang  </a:t>
                        </a:r>
                        <a:r>
                          <a:rPr lang="en-US" altLang="zh-CN" sz="1050" dirty="0" smtClean="0"/>
                          <a:t>et al., EPJC 80, 359 (2020); </a:t>
                        </a:r>
                        <a:r>
                          <a:rPr lang="en-US" altLang="zh-CN" sz="1050" b="0" i="0" u="none" kern="1200" baseline="0" dirty="0" smtClean="0">
                            <a:solidFill>
                              <a:schemeClr val="tx1"/>
                            </a:solidFill>
                            <a:latin typeface="+mn-lt"/>
                            <a:ea typeface="+mn-ea"/>
                            <a:cs typeface="+mn-cs"/>
                          </a:rPr>
                          <a:t>CPC 42, 103108 (2018).</a:t>
                        </a:r>
                        <a:r>
                          <a:rPr lang="en-US" sz="1050" dirty="0" smtClean="0"/>
                          <a:t>;</a:t>
                        </a:r>
                        <a:r>
                          <a:rPr lang="en-US" sz="1050" baseline="0" dirty="0" smtClean="0"/>
                          <a:t> </a:t>
                        </a:r>
                        <a:r>
                          <a:rPr lang="en-US" altLang="zh-CN" sz="1050" dirty="0" smtClean="0"/>
                          <a:t>PRD 93, 114002 (2016); JHEP 08, 065 (2013); PRD 69, 074002 (2004); PRD 64,034002(2001);  EPJC 9, 443 (1999); PRL 75, 1703 (1995).</a:t>
                        </a:r>
                        <a:endParaRPr lang="en-US" sz="1050" i="0" dirty="0" smtClean="0"/>
                      </a:p>
                      <a:p>
                        <a:pPr marL="228600" marR="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50" b="1" i="0" u="none" kern="1200" baseline="0" dirty="0" smtClean="0">
                            <a:solidFill>
                              <a:srgbClr val="C00000"/>
                            </a:solidFill>
                            <a:latin typeface="+mn-lt"/>
                            <a:ea typeface="+mn-ea"/>
                            <a:cs typeface="+mn-cs"/>
                          </a:rPr>
                          <a:t> ……</a:t>
                        </a:r>
                      </a:p>
                      <a:p>
                        <a:pPr marL="228600" marR="0" indent="-228600" algn="l" defTabSz="914400" eaLnBrk="1" fontAlgn="base" latinLnBrk="0" hangingPunct="1">
                          <a:lnSpc>
                            <a:spcPct val="100000"/>
                          </a:lnSpc>
                          <a:spcBef>
                            <a:spcPct val="0"/>
                          </a:spcBef>
                          <a:spcAft>
                            <a:spcPct val="0"/>
                          </a:spcAft>
                          <a:buClrTx/>
                          <a:buSzTx/>
                          <a:buFont typeface="+mj-ea"/>
                          <a:buAutoNum type="circleNumDbPlain"/>
                          <a:defRPr/>
                        </a:pPr>
                        <a:endParaRPr lang="en-US" sz="1000" i="0" dirty="0" smtClean="0"/>
                      </a:p>
                    </a:txBody>
                    <a:tcPr anchor="ctr"/>
                  </a:tc>
                  <a:extLst>
                    <a:ext uri="{0D108BD9-81ED-4DB2-BD59-A6C34878D82A}">
                      <a16:rowId xmlns="" xmlns:a16="http://schemas.microsoft.com/office/drawing/2014/main" val="10001"/>
                    </a:ext>
                  </a:extLst>
                </a:tr>
                <a:tr h="808785">
                  <a:tc>
                    <a:txBody>
                      <a:bodyPr/>
                      <a:lstStyle/>
                      <a:p>
                        <a:pPr algn="l">
                          <a:lnSpc>
                            <a:spcPct val="150000"/>
                          </a:lnSpc>
                          <a:buNone/>
                        </a:pPr>
                        <a:endParaRPr lang="en-US" altLang="zh-CN" sz="1600" dirty="0">
                          <a:solidFill>
                            <a:srgbClr val="00B0F0"/>
                          </a:solidFill>
                        </a:endParaRPr>
                      </a:p>
                    </a:txBody>
                    <a:tcPr anchor="ctr"/>
                  </a:tc>
                  <a:tc>
                    <a:txBody>
                      <a:bodyPr/>
                      <a:lstStyle/>
                      <a:p>
                        <a:pPr marL="228600" marR="0" indent="-228600" algn="l" defTabSz="914400" eaLnBrk="1" fontAlgn="base" latinLnBrk="0" hangingPunct="1">
                          <a:lnSpc>
                            <a:spcPct val="100000"/>
                          </a:lnSpc>
                          <a:spcBef>
                            <a:spcPct val="0"/>
                          </a:spcBef>
                          <a:spcAft>
                            <a:spcPct val="0"/>
                          </a:spcAft>
                          <a:buClrTx/>
                          <a:buSzTx/>
                          <a:buFont typeface="+mj-ea"/>
                          <a:buNone/>
                          <a:defRPr/>
                        </a:pPr>
                        <a:endParaRPr lang="en-US" altLang="zh-CN" sz="1000" b="0" i="0" u="none" kern="1200" baseline="0" dirty="0" smtClean="0">
                          <a:solidFill>
                            <a:schemeClr val="tx1"/>
                          </a:solidFill>
                          <a:latin typeface="+mn-lt"/>
                          <a:ea typeface="+mn-ea"/>
                          <a:cs typeface="+mn-cs"/>
                        </a:endParaRPr>
                      </a:p>
                      <a:p>
                        <a:pPr marL="228600" marR="0" indent="-228600" algn="ctr" defTabSz="914400" eaLnBrk="1" fontAlgn="base" latinLnBrk="0" hangingPunct="1">
                          <a:lnSpc>
                            <a:spcPct val="100000"/>
                          </a:lnSpc>
                          <a:spcBef>
                            <a:spcPct val="0"/>
                          </a:spcBef>
                          <a:spcAft>
                            <a:spcPct val="0"/>
                          </a:spcAft>
                          <a:buClrTx/>
                          <a:buSzTx/>
                          <a:buFont typeface="+mj-ea"/>
                          <a:buNone/>
                          <a:defRPr/>
                        </a:pPr>
                        <a:endParaRPr lang="en-US" altLang="zh-CN" sz="1000" b="0" i="0" u="none" kern="1200" baseline="0" dirty="0" smtClean="0">
                          <a:solidFill>
                            <a:schemeClr val="tx1"/>
                          </a:solidFill>
                          <a:latin typeface="+mn-lt"/>
                          <a:ea typeface="+mn-ea"/>
                          <a:cs typeface="+mn-cs"/>
                        </a:endParaRPr>
                      </a:p>
                    </a:txBody>
                    <a:tcPr anchor="ctr">
                      <a:solidFill>
                        <a:srgbClr val="FFFF00"/>
                      </a:solidFill>
                    </a:tcPr>
                  </a:tc>
                  <a:tc>
                    <a:txBody>
                      <a:bodyPr/>
                      <a:lstStyle/>
                      <a:p>
                        <a:pPr marL="228600" marR="0" lvl="0" indent="-228600" algn="l" defTabSz="914400" eaLnBrk="1" fontAlgn="base" latinLnBrk="0" hangingPunct="1">
                          <a:lnSpc>
                            <a:spcPts val="1600"/>
                          </a:lnSpc>
                          <a:spcBef>
                            <a:spcPts val="600"/>
                          </a:spcBef>
                          <a:spcAft>
                            <a:spcPct val="0"/>
                          </a:spcAft>
                          <a:buClrTx/>
                          <a:buSzTx/>
                          <a:buFont typeface="+mj-ea"/>
                          <a:buAutoNum type="circleNumDbPlain"/>
                          <a:defRPr/>
                        </a:pPr>
                        <a:r>
                          <a:rPr lang="en-US" altLang="zh-CN" sz="1000" b="0" i="0" u="none" kern="1200" baseline="0" dirty="0" smtClean="0">
                            <a:solidFill>
                              <a:srgbClr val="C00000"/>
                            </a:solidFill>
                            <a:latin typeface="+mn-lt"/>
                            <a:ea typeface="+mn-ea"/>
                            <a:cs typeface="+mn-cs"/>
                          </a:rPr>
                          <a:t>Si-Hong Zhou</a:t>
                        </a:r>
                        <a:r>
                          <a:rPr lang="en-US" altLang="zh-CN" sz="1000" b="0" i="0" u="none" kern="1200" baseline="0" smtClean="0">
                            <a:solidFill>
                              <a:srgbClr val="C00000"/>
                            </a:solidFill>
                            <a:latin typeface="+mn-lt"/>
                            <a:ea typeface="+mn-ea"/>
                            <a:cs typeface="+mn-cs"/>
                          </a:rPr>
                          <a:t>, </a:t>
                        </a:r>
                        <a:r>
                          <a:rPr kumimoji="0" lang="en-US" altLang="zh-CN" sz="1000" b="0" i="0" u="none" strike="noStrike" kern="1200" cap="none" spc="0" normalizeH="0" baseline="0" noProof="0" smtClean="0">
                            <a:ln>
                              <a:noFill/>
                            </a:ln>
                            <a:solidFill>
                              <a:srgbClr val="C00000"/>
                            </a:solidFill>
                            <a:effectLst/>
                            <a:uLnTx/>
                            <a:uFillTx/>
                            <a:latin typeface="+mn-lt"/>
                            <a:ea typeface="+mn-ea"/>
                            <a:cs typeface="+mn-cs"/>
                          </a:rPr>
                          <a:t> </a:t>
                        </a:r>
                        <a:r>
                          <a:rPr lang="en-US" altLang="zh-CN" sz="1050" b="0" i="0" u="none" kern="1200" baseline="0" dirty="0" smtClean="0">
                            <a:solidFill>
                              <a:schemeClr val="tx1"/>
                            </a:solidFill>
                            <a:latin typeface="+mn-lt"/>
                            <a:ea typeface="+mn-ea"/>
                            <a:cs typeface="+mn-cs"/>
                          </a:rPr>
                          <a:t>PRD 104, 116012 (2021).</a:t>
                        </a:r>
                      </a:p>
                      <a:p>
                        <a:pPr marL="228600" marR="0" lvl="0" indent="-228600" algn="l" defTabSz="914400" eaLnBrk="1" fontAlgn="base" latinLnBrk="0" hangingPunct="1">
                          <a:lnSpc>
                            <a:spcPts val="1600"/>
                          </a:lnSpc>
                          <a:spcBef>
                            <a:spcPts val="600"/>
                          </a:spcBef>
                          <a:spcAft>
                            <a:spcPct val="0"/>
                          </a:spcAft>
                          <a:buClrTx/>
                          <a:buSzTx/>
                          <a:buFont typeface="+mj-ea"/>
                          <a:buAutoNum type="circleNumDbPlain"/>
                          <a:defRPr/>
                        </a:pPr>
                        <a:r>
                          <a:rPr lang="zh-CN" altLang="en-US" sz="1050" b="1" i="0" u="none" kern="1200" baseline="0" dirty="0" smtClean="0">
                            <a:solidFill>
                              <a:srgbClr val="C00000"/>
                            </a:solidFill>
                            <a:latin typeface="+mn-lt"/>
                            <a:ea typeface="+mn-ea"/>
                            <a:cs typeface="+mn-cs"/>
                          </a:rPr>
                          <a:t> </a:t>
                        </a:r>
                        <a:r>
                          <a:rPr lang="en-US" altLang="zh-CN" sz="1050" b="1" i="0" u="none" kern="1200" baseline="0" dirty="0" smtClean="0">
                            <a:solidFill>
                              <a:srgbClr val="C00000"/>
                            </a:solidFill>
                            <a:latin typeface="+mn-lt"/>
                            <a:ea typeface="+mn-ea"/>
                            <a:cs typeface="+mn-cs"/>
                          </a:rPr>
                          <a:t>……</a:t>
                        </a:r>
                        <a:endParaRPr lang="zh-CN" altLang="en-US" sz="2400" b="1" i="0" dirty="0">
                          <a:solidFill>
                            <a:srgbClr val="C00000"/>
                          </a:solidFill>
                        </a:endParaRPr>
                      </a:p>
                    </a:txBody>
                    <a:tcPr anchor="ctr"/>
                  </a:tc>
                  <a:extLst>
                    <a:ext uri="{0D108BD9-81ED-4DB2-BD59-A6C34878D82A}">
                      <a16:rowId xmlns="" xmlns:a16="http://schemas.microsoft.com/office/drawing/2014/main" val="10002"/>
                    </a:ext>
                  </a:extLst>
                </a:tr>
                <a:tr h="703598">
                  <a:tc>
                    <a:txBody>
                      <a:bodyPr/>
                      <a:lstStyle/>
                      <a:p>
                        <a:pPr algn="l">
                          <a:buNone/>
                        </a:pPr>
                        <a:endParaRPr lang="en-US" altLang="zh-CN" sz="1400" dirty="0">
                          <a:solidFill>
                            <a:srgbClr val="00B0F0"/>
                          </a:solidFill>
                        </a:endParaRPr>
                      </a:p>
                    </a:txBody>
                    <a:tcPr anchor="ctr"/>
                  </a:tc>
                  <a:tc>
                    <a:txBody>
                      <a:bodyPr/>
                      <a:lstStyle/>
                      <a:p>
                        <a:pPr algn="ctr">
                          <a:buNone/>
                        </a:pPr>
                        <a:endParaRPr lang="zh-CN" altLang="en-US" sz="2400" dirty="0"/>
                      </a:p>
                    </a:txBody>
                    <a:tcPr anchor="ctr">
                      <a:solidFill>
                        <a:srgbClr val="FFFF00"/>
                      </a:solidFill>
                    </a:tcPr>
                  </a:tc>
                  <a:tc>
                    <a:txBody>
                      <a:bodyPr/>
                      <a:lstStyle/>
                      <a:p>
                        <a:pPr algn="ctr">
                          <a:buNone/>
                        </a:pPr>
                        <a:endParaRPr lang="zh-CN" altLang="en-US" sz="2400" dirty="0"/>
                      </a:p>
                    </a:txBody>
                    <a:tcPr anchor="ctr">
                      <a:solidFill>
                        <a:srgbClr val="FFFF00"/>
                      </a:solidFill>
                    </a:tcPr>
                  </a:tc>
                  <a:extLst>
                    <a:ext uri="{0D108BD9-81ED-4DB2-BD59-A6C34878D82A}">
                      <a16:rowId xmlns="" xmlns:a16="http://schemas.microsoft.com/office/drawing/2014/main" val="10003"/>
                    </a:ext>
                  </a:extLst>
                </a:tr>
                <a:tr h="557203">
                  <a:tc>
                    <a:txBody>
                      <a:bodyPr/>
                      <a:lstStyle/>
                      <a:p>
                        <a:pPr algn="l">
                          <a:buNone/>
                        </a:pPr>
                        <a:endParaRPr lang="en-US" altLang="zh-CN" sz="1400" dirty="0">
                          <a:solidFill>
                            <a:srgbClr val="00B0F0"/>
                          </a:solidFill>
                        </a:endParaRPr>
                      </a:p>
                    </a:txBody>
                    <a:tcPr anchor="ctr"/>
                  </a:tc>
                  <a:tc>
                    <a:txBody>
                      <a:bodyPr/>
                      <a:lstStyle/>
                      <a:p>
                        <a:pPr algn="ctr">
                          <a:buNone/>
                        </a:pPr>
                        <a:endParaRPr lang="zh-CN" altLang="en-US" sz="2400" dirty="0"/>
                      </a:p>
                    </a:txBody>
                    <a:tcPr anchor="ctr">
                      <a:solidFill>
                        <a:srgbClr val="FFFF00"/>
                      </a:solidFill>
                    </a:tcPr>
                  </a:tc>
                  <a:tc>
                    <a:txBody>
                      <a:bodyPr/>
                      <a:lstStyle/>
                      <a:p>
                        <a:pPr algn="ctr">
                          <a:buNone/>
                        </a:pPr>
                        <a:endParaRPr lang="zh-CN" altLang="en-US" sz="2400" dirty="0"/>
                      </a:p>
                    </a:txBody>
                    <a:tcPr anchor="ctr">
                      <a:solidFill>
                        <a:srgbClr val="FFFF00"/>
                      </a:solidFill>
                    </a:tcPr>
                  </a:tc>
                  <a:extLst>
                    <a:ext uri="{0D108BD9-81ED-4DB2-BD59-A6C34878D82A}">
                      <a16:rowId xmlns="" xmlns:a16="http://schemas.microsoft.com/office/drawing/2014/main" val="10004"/>
                    </a:ext>
                  </a:extLst>
                </a:tr>
              </a:tbl>
            </a:graphicData>
          </a:graphic>
        </p:graphicFrame>
        <p:cxnSp>
          <p:nvCxnSpPr>
            <p:cNvPr id="11" name="直接连接符 10"/>
            <p:cNvCxnSpPr/>
            <p:nvPr/>
          </p:nvCxnSpPr>
          <p:spPr>
            <a:xfrm>
              <a:off x="71406" y="1757570"/>
              <a:ext cx="732890" cy="603448"/>
            </a:xfrm>
            <a:prstGeom prst="line">
              <a:avLst/>
            </a:prstGeom>
          </p:spPr>
          <p:style>
            <a:lnRef idx="1">
              <a:schemeClr val="dk1"/>
            </a:lnRef>
            <a:fillRef idx="0">
              <a:schemeClr val="dk1"/>
            </a:fillRef>
            <a:effectRef idx="0">
              <a:schemeClr val="dk1"/>
            </a:effectRef>
            <a:fontRef idx="minor">
              <a:schemeClr val="tx1"/>
            </a:fontRef>
          </p:style>
        </p:cxnSp>
      </p:grpSp>
      <p:sp>
        <p:nvSpPr>
          <p:cNvPr id="2055" name="矩形 12"/>
          <p:cNvSpPr/>
          <p:nvPr/>
        </p:nvSpPr>
        <p:spPr>
          <a:xfrm>
            <a:off x="0" y="190500"/>
            <a:ext cx="9144000" cy="523875"/>
          </a:xfrm>
          <a:prstGeom prst="rect">
            <a:avLst/>
          </a:prstGeom>
          <a:noFill/>
          <a:ln w="9525">
            <a:noFill/>
          </a:ln>
        </p:spPr>
        <p:txBody>
          <a:bodyPr>
            <a:spAutoFit/>
          </a:bodyPr>
          <a:lstStyle/>
          <a:p>
            <a:pPr algn="ctr"/>
            <a:r>
              <a:rPr lang="en-US" altLang="zh-CN" sz="2800" b="1" dirty="0" smtClean="0">
                <a:latin typeface="Arial" panose="020B0604020202020204" pitchFamily="34" charset="0"/>
              </a:rPr>
              <a:t>Meson </a:t>
            </a:r>
            <a:r>
              <a:rPr lang="en-US" altLang="zh-CN" sz="2800" b="1" dirty="0">
                <a:latin typeface="Arial" panose="020B0604020202020204" pitchFamily="34" charset="0"/>
              </a:rPr>
              <a:t>decays with the SU(3) flavor symmetry</a:t>
            </a:r>
          </a:p>
        </p:txBody>
      </p:sp>
      <p:graphicFrame>
        <p:nvGraphicFramePr>
          <p:cNvPr id="2050" name="Object 7"/>
          <p:cNvGraphicFramePr>
            <a:graphicFrameLocks noChangeAspect="1"/>
          </p:cNvGraphicFramePr>
          <p:nvPr/>
        </p:nvGraphicFramePr>
        <p:xfrm>
          <a:off x="571472" y="4429132"/>
          <a:ext cx="1692275" cy="339725"/>
        </p:xfrm>
        <a:graphic>
          <a:graphicData uri="http://schemas.openxmlformats.org/presentationml/2006/ole">
            <p:oleObj spid="_x0000_s227683" name="Equation" r:id="rId4" imgW="1143000" imgH="228600" progId="Equation.DSMT4">
              <p:embed/>
            </p:oleObj>
          </a:graphicData>
        </a:graphic>
      </p:graphicFrame>
      <p:graphicFrame>
        <p:nvGraphicFramePr>
          <p:cNvPr id="2051" name="Object 8"/>
          <p:cNvGraphicFramePr>
            <a:graphicFrameLocks noChangeAspect="1"/>
          </p:cNvGraphicFramePr>
          <p:nvPr/>
        </p:nvGraphicFramePr>
        <p:xfrm>
          <a:off x="642910" y="2589209"/>
          <a:ext cx="1411287" cy="339725"/>
        </p:xfrm>
        <a:graphic>
          <a:graphicData uri="http://schemas.openxmlformats.org/presentationml/2006/ole">
            <p:oleObj spid="_x0000_s227684" name="Equation" r:id="rId5" imgW="952087" imgH="228501" progId="Equation.DSMT4">
              <p:embed/>
            </p:oleObj>
          </a:graphicData>
        </a:graphic>
      </p:graphicFrame>
      <p:graphicFrame>
        <p:nvGraphicFramePr>
          <p:cNvPr id="227333" name="Object 5"/>
          <p:cNvGraphicFramePr>
            <a:graphicFrameLocks noChangeAspect="1"/>
          </p:cNvGraphicFramePr>
          <p:nvPr/>
        </p:nvGraphicFramePr>
        <p:xfrm>
          <a:off x="523856" y="5143512"/>
          <a:ext cx="1333500" cy="263525"/>
        </p:xfrm>
        <a:graphic>
          <a:graphicData uri="http://schemas.openxmlformats.org/presentationml/2006/ole">
            <p:oleObj spid="_x0000_s227685" name="Equation" r:id="rId6" imgW="901309" imgH="177723" progId="Equation.DSMT4">
              <p:embed/>
            </p:oleObj>
          </a:graphicData>
        </a:graphic>
      </p:graphicFrame>
      <p:graphicFrame>
        <p:nvGraphicFramePr>
          <p:cNvPr id="227334" name="Object 6"/>
          <p:cNvGraphicFramePr>
            <a:graphicFrameLocks noChangeAspect="1"/>
          </p:cNvGraphicFramePr>
          <p:nvPr/>
        </p:nvGraphicFramePr>
        <p:xfrm>
          <a:off x="500034" y="5357826"/>
          <a:ext cx="1671637" cy="339725"/>
        </p:xfrm>
        <a:graphic>
          <a:graphicData uri="http://schemas.openxmlformats.org/presentationml/2006/ole">
            <p:oleObj spid="_x0000_s227686" name="Equation" r:id="rId7" imgW="1130300" imgH="228600" progId="Equation.DSMT4">
              <p:embed/>
            </p:oleObj>
          </a:graphicData>
        </a:graphic>
      </p:graphicFrame>
      <p:graphicFrame>
        <p:nvGraphicFramePr>
          <p:cNvPr id="227335" name="Object 7"/>
          <p:cNvGraphicFramePr>
            <a:graphicFrameLocks noChangeAspect="1"/>
          </p:cNvGraphicFramePr>
          <p:nvPr/>
        </p:nvGraphicFramePr>
        <p:xfrm>
          <a:off x="500034" y="5929330"/>
          <a:ext cx="1714512" cy="293709"/>
        </p:xfrm>
        <a:graphic>
          <a:graphicData uri="http://schemas.openxmlformats.org/presentationml/2006/ole">
            <p:oleObj spid="_x0000_s227687" name="Equation" r:id="rId8" imgW="1206500" imgH="241300" progId="Equation.DSMT4">
              <p:embed/>
            </p:oleObj>
          </a:graphicData>
        </a:graphic>
      </p:graphicFrame>
      <p:sp>
        <p:nvSpPr>
          <p:cNvPr id="12" name="太阳形 11"/>
          <p:cNvSpPr/>
          <p:nvPr/>
        </p:nvSpPr>
        <p:spPr>
          <a:xfrm>
            <a:off x="3500430" y="5072074"/>
            <a:ext cx="571504" cy="571504"/>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太阳形 12"/>
          <p:cNvSpPr/>
          <p:nvPr/>
        </p:nvSpPr>
        <p:spPr>
          <a:xfrm>
            <a:off x="6715140" y="5087840"/>
            <a:ext cx="571504" cy="571504"/>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9" name="流程图: 可选过程 8"/>
          <p:cNvSpPr/>
          <p:nvPr/>
        </p:nvSpPr>
        <p:spPr>
          <a:xfrm>
            <a:off x="142875" y="142875"/>
            <a:ext cx="8858250" cy="6572250"/>
          </a:xfrm>
          <a:prstGeom prst="flowChartAlternateProcess">
            <a:avLst/>
          </a:prstGeom>
          <a:solidFill>
            <a:schemeClr val="bg1"/>
          </a:solidFill>
          <a:ln w="76200" cmpd="tri">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占位符 5"/>
          <p:cNvSpPr txBox="1"/>
          <p:nvPr/>
        </p:nvSpPr>
        <p:spPr bwMode="auto">
          <a:xfrm>
            <a:off x="1071538" y="1285860"/>
            <a:ext cx="6805826" cy="5059680"/>
          </a:xfrm>
          <a:prstGeom prst="rect">
            <a:avLst/>
          </a:prstGeom>
          <a:solidFill>
            <a:schemeClr val="bg1"/>
          </a:solidFill>
          <a:ln w="9525">
            <a:noFill/>
            <a:miter lim="800000"/>
          </a:ln>
        </p:spPr>
        <p:txBody>
          <a:bodyPr/>
          <a:lstStyle/>
          <a:p>
            <a:pPr marL="457200" marR="0" indent="-457200" defTabSz="914400" eaLnBrk="0" hangingPunct="0">
              <a:lnSpc>
                <a:spcPct val="150000"/>
              </a:lnSpc>
              <a:spcBef>
                <a:spcPts val="1200"/>
              </a:spcBef>
              <a:spcAft>
                <a:spcPts val="600"/>
              </a:spcAft>
              <a:buClrTx/>
              <a:buSzTx/>
              <a:buFont typeface="+mj-lt"/>
              <a:buAutoNum type="arabicPeriod"/>
              <a:defRPr/>
            </a:pPr>
            <a:r>
              <a:rPr kumimoji="0" lang="en-US" altLang="zh-CN" sz="3600" b="1" kern="1200" cap="none" spc="0" normalizeH="0" baseline="0" noProof="1">
                <a:ln w="1905">
                  <a:solidFill>
                    <a:srgbClr val="0000FF"/>
                  </a:solidFill>
                </a:ln>
                <a:solidFill>
                  <a:srgbClr val="0099FF"/>
                </a:solidFill>
                <a:latin typeface="Maiandra GD" panose="020E0502030308020204" pitchFamily="34" charset="0"/>
                <a:ea typeface="宋体" panose="02010600030101010101" pitchFamily="2" charset="-122"/>
                <a:cs typeface="+mn-cs"/>
              </a:rPr>
              <a:t> Motivation </a:t>
            </a:r>
          </a:p>
          <a:p>
            <a:pPr eaLnBrk="0" hangingPunct="0">
              <a:lnSpc>
                <a:spcPct val="150000"/>
              </a:lnSpc>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2. </a:t>
            </a:r>
            <a:endParaRPr lang="en-US" altLang="zh-CN" sz="3600" b="1" noProof="1" smtClean="0">
              <a:ln w="1905">
                <a:solidFill>
                  <a:srgbClr val="0000FF"/>
                </a:solidFill>
              </a:ln>
              <a:solidFill>
                <a:srgbClr val="00B0F0"/>
              </a:solidFill>
              <a:latin typeface="Maiandra GD" panose="020E0502030308020204" pitchFamily="34" charset="0"/>
            </a:endParaRPr>
          </a:p>
          <a:p>
            <a:pPr marR="0" defTabSz="914400" eaLnBrk="0" hangingPunct="0">
              <a:lnSpc>
                <a:spcPct val="150000"/>
              </a:lnSpc>
              <a:buClrTx/>
              <a:buSzTx/>
              <a:buFontTx/>
              <a:buNone/>
              <a:defRPr/>
            </a:pPr>
            <a:endParaRPr kumimoji="0" lang="en-US" altLang="zh-CN" sz="4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3. </a:t>
            </a:r>
          </a:p>
          <a:p>
            <a:pPr eaLnBrk="0" hangingPunct="0">
              <a:lnSpc>
                <a:spcPct val="150000"/>
              </a:lnSpc>
              <a:defRPr/>
            </a:pPr>
            <a:r>
              <a:rPr lang="en-US" altLang="zh-CN" sz="3600" b="1" noProof="1" smtClean="0">
                <a:ln w="1905">
                  <a:solidFill>
                    <a:srgbClr val="0000FF"/>
                  </a:solidFill>
                </a:ln>
                <a:solidFill>
                  <a:srgbClr val="00B0F0"/>
                </a:solidFill>
                <a:latin typeface="Maiandra GD" panose="020E0502030308020204" pitchFamily="34" charset="0"/>
              </a:rPr>
              <a:t>4. </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en-US" altLang="zh-CN" sz="7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smtClean="0">
                <a:ln w="1905">
                  <a:solidFill>
                    <a:srgbClr val="0000FF"/>
                  </a:solidFill>
                </a:ln>
                <a:solidFill>
                  <a:srgbClr val="00B0F0"/>
                </a:solidFill>
                <a:latin typeface="Maiandra GD" panose="020E0502030308020204" pitchFamily="34" charset="0"/>
                <a:ea typeface="宋体" panose="02010600030101010101" pitchFamily="2" charset="-122"/>
                <a:cs typeface="+mn-cs"/>
              </a:rPr>
              <a:t>5.  Conclusion</a:t>
            </a:r>
            <a:endPar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a:p>
            <a:pPr marR="0" defTabSz="914400" eaLnBrk="0" hangingPunct="0">
              <a:lnSpc>
                <a:spcPct val="150000"/>
              </a:lnSpc>
              <a:buClrTx/>
              <a:buSzTx/>
              <a:buFontTx/>
              <a:buNone/>
              <a:defRPr/>
            </a:pPr>
            <a:r>
              <a:rPr kumimoji="0" lang="en-US" altLang="zh-CN"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rPr>
              <a:t> </a:t>
            </a:r>
            <a:endParaRPr kumimoji="0" lang="zh-CN" altLang="en-US" sz="3600" b="1" kern="1200" cap="none" spc="0" normalizeH="0" baseline="0" noProof="1">
              <a:ln w="1905">
                <a:solidFill>
                  <a:srgbClr val="0000FF"/>
                </a:solidFill>
              </a:ln>
              <a:solidFill>
                <a:srgbClr val="00B0F0"/>
              </a:solidFill>
              <a:latin typeface="Maiandra GD" panose="020E0502030308020204" pitchFamily="34" charset="0"/>
              <a:ea typeface="宋体" panose="02010600030101010101" pitchFamily="2" charset="-122"/>
              <a:cs typeface="+mn-cs"/>
            </a:endParaRPr>
          </a:p>
        </p:txBody>
      </p:sp>
      <p:sp>
        <p:nvSpPr>
          <p:cNvPr id="1032" name="Slide Number Placeholder 3"/>
          <p:cNvSpPr txBox="1">
            <a:spLocks noGrp="1"/>
          </p:cNvSpPr>
          <p:nvPr>
            <p:ph type="sldNum" sz="quarter" idx="12"/>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7</a:t>
            </a:fld>
            <a:endParaRPr lang="en-US" altLang="zh-CN" sz="1400" dirty="0"/>
          </a:p>
        </p:txBody>
      </p:sp>
      <p:sp>
        <p:nvSpPr>
          <p:cNvPr id="6" name="Title 1"/>
          <p:cNvSpPr>
            <a:spLocks noGrp="1"/>
          </p:cNvSpPr>
          <p:nvPr>
            <p:ph type="title"/>
          </p:nvPr>
        </p:nvSpPr>
        <p:spPr bwMode="auto">
          <a:xfrm>
            <a:off x="685800" y="142860"/>
            <a:ext cx="7772400" cy="1143000"/>
          </a:xfrm>
          <a:ln>
            <a:miter lim="800000"/>
          </a:ln>
          <a:effectLst/>
          <a:scene3d>
            <a:camera prst="orthographicFront"/>
            <a:lightRig rig="balanced" dir="t"/>
          </a:scene3d>
          <a:sp3d prstMaterial="plastic"/>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7200" b="1" i="0" u="sng" strike="noStrike" kern="1200" cap="none" spc="0" normalizeH="0" baseline="0"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rPr>
              <a:t>Outline</a:t>
            </a:r>
            <a:endParaRPr kumimoji="0" lang="en-US" altLang="zh-CN" sz="7200" b="1" i="0" u="sng" strike="noStrike"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outerShdw blurRad="60007" dist="200025" dir="15000000" sy="30000" kx="-1800000" algn="bl" rotWithShape="0">
                  <a:prstClr val="black">
                    <a:alpha val="32000"/>
                  </a:prstClr>
                </a:outerShdw>
              </a:effectLst>
              <a:uLnTx/>
              <a:uFillTx/>
              <a:latin typeface="Maiandra GD" panose="020E0502030308020204" pitchFamily="34" charset="0"/>
              <a:ea typeface="+mn-ea"/>
              <a:cs typeface="Arial" panose="020B0604020202020204" pitchFamily="34" charset="0"/>
            </a:endParaRPr>
          </a:p>
        </p:txBody>
      </p:sp>
      <p:graphicFrame>
        <p:nvGraphicFramePr>
          <p:cNvPr id="3083" name="Object 11"/>
          <p:cNvGraphicFramePr>
            <a:graphicFrameLocks noChangeAspect="1"/>
          </p:cNvGraphicFramePr>
          <p:nvPr/>
        </p:nvGraphicFramePr>
        <p:xfrm>
          <a:off x="1714480" y="2428868"/>
          <a:ext cx="1843087" cy="571500"/>
        </p:xfrm>
        <a:graphic>
          <a:graphicData uri="http://schemas.openxmlformats.org/presentationml/2006/ole">
            <p:oleObj spid="_x0000_s485378" name="Equation" r:id="rId4" imgW="774360" imgH="241200" progId="Equation.DSMT4">
              <p:embed/>
            </p:oleObj>
          </a:graphicData>
        </a:graphic>
      </p:graphicFrame>
      <p:graphicFrame>
        <p:nvGraphicFramePr>
          <p:cNvPr id="3084" name="Object 12"/>
          <p:cNvGraphicFramePr>
            <a:graphicFrameLocks noChangeAspect="1"/>
          </p:cNvGraphicFramePr>
          <p:nvPr/>
        </p:nvGraphicFramePr>
        <p:xfrm>
          <a:off x="1714480" y="3429000"/>
          <a:ext cx="3548062" cy="481013"/>
        </p:xfrm>
        <a:graphic>
          <a:graphicData uri="http://schemas.openxmlformats.org/presentationml/2006/ole">
            <p:oleObj spid="_x0000_s485379" name="Equation" r:id="rId5" imgW="1498320" imgH="203040" progId="Equation.DSMT4">
              <p:embed/>
            </p:oleObj>
          </a:graphicData>
        </a:graphic>
      </p:graphicFrame>
      <p:graphicFrame>
        <p:nvGraphicFramePr>
          <p:cNvPr id="10" name="Object 12"/>
          <p:cNvGraphicFramePr>
            <a:graphicFrameLocks noChangeAspect="1"/>
          </p:cNvGraphicFramePr>
          <p:nvPr/>
        </p:nvGraphicFramePr>
        <p:xfrm>
          <a:off x="1714480" y="4213234"/>
          <a:ext cx="1989138" cy="573088"/>
        </p:xfrm>
        <a:graphic>
          <a:graphicData uri="http://schemas.openxmlformats.org/presentationml/2006/ole">
            <p:oleObj spid="_x0000_s485380" name="Equation" r:id="rId6" imgW="20116800" imgH="5791200" progId="Equation.DSMT4">
              <p:embed/>
            </p:oleObj>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灯片编号占位符 5"/>
          <p:cNvSpPr txBox="1">
            <a:spLocks noGrp="1"/>
          </p:cNvSpPr>
          <p:nvPr>
            <p:ph type="sldNum" sz="quarter" idx="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8</a:t>
            </a:fld>
            <a:endParaRPr lang="en-US" altLang="zh-CN" sz="1400" dirty="0"/>
          </a:p>
        </p:txBody>
      </p:sp>
      <p:grpSp>
        <p:nvGrpSpPr>
          <p:cNvPr id="5126" name="组合 6"/>
          <p:cNvGrpSpPr/>
          <p:nvPr/>
        </p:nvGrpSpPr>
        <p:grpSpPr>
          <a:xfrm>
            <a:off x="600025" y="1206109"/>
            <a:ext cx="7644383" cy="5016758"/>
            <a:chOff x="571500" y="1206103"/>
            <a:chExt cx="7572375" cy="5017015"/>
          </a:xfrm>
        </p:grpSpPr>
        <p:sp>
          <p:nvSpPr>
            <p:cNvPr id="5128" name="TextBox 11"/>
            <p:cNvSpPr txBox="1"/>
            <p:nvPr/>
          </p:nvSpPr>
          <p:spPr>
            <a:xfrm>
              <a:off x="571500" y="1206103"/>
              <a:ext cx="7572375" cy="5017015"/>
            </a:xfrm>
            <a:prstGeom prst="rect">
              <a:avLst/>
            </a:prstGeom>
            <a:noFill/>
            <a:ln w="9525">
              <a:noFill/>
            </a:ln>
          </p:spPr>
          <p:txBody>
            <a:bodyPr>
              <a:spAutoFit/>
            </a:bodyPr>
            <a:lstStyle/>
            <a:p>
              <a:pPr marL="514350" indent="-514350">
                <a:lnSpc>
                  <a:spcPct val="200000"/>
                </a:lnSpc>
                <a:buFont typeface="Wingdings" panose="05000000000000000000" pitchFamily="2" charset="2"/>
                <a:buChar char="Ø"/>
              </a:pPr>
              <a:r>
                <a:rPr lang="en-US" altLang="zh-CN" sz="3200" dirty="0" smtClean="0">
                  <a:solidFill>
                    <a:srgbClr val="0099FF"/>
                  </a:solidFill>
                  <a:latin typeface="Arial" panose="020B0604020202020204" pitchFamily="34" charset="0"/>
                </a:rPr>
                <a:t> </a:t>
              </a:r>
              <a:endParaRPr lang="en-US" altLang="zh-CN" sz="3200" dirty="0">
                <a:solidFill>
                  <a:srgbClr val="0099FF"/>
                </a:solidFill>
                <a:latin typeface="Arial" panose="020B0604020202020204" pitchFamily="34" charset="0"/>
              </a:endParaRPr>
            </a:p>
            <a:p>
              <a:pPr marL="514350" indent="-514350">
                <a:lnSpc>
                  <a:spcPct val="200000"/>
                </a:lnSpc>
                <a:buFont typeface="Wingdings" panose="05000000000000000000" pitchFamily="2" charset="2"/>
                <a:buChar char="Ø"/>
              </a:pPr>
              <a:r>
                <a:rPr lang="en-US" altLang="zh-CN" sz="3200" dirty="0" smtClean="0">
                  <a:solidFill>
                    <a:srgbClr val="0099FF"/>
                  </a:solidFill>
                  <a:latin typeface="Arial" panose="020B0604020202020204" pitchFamily="34" charset="0"/>
                </a:rPr>
                <a:t> </a:t>
              </a:r>
              <a:endParaRPr lang="en-US" altLang="zh-CN" sz="3200" dirty="0">
                <a:solidFill>
                  <a:srgbClr val="0099FF"/>
                </a:solidFill>
                <a:latin typeface="Arial" panose="020B0604020202020204" pitchFamily="34" charset="0"/>
              </a:endParaRPr>
            </a:p>
            <a:p>
              <a:pPr marL="514350" indent="-514350">
                <a:lnSpc>
                  <a:spcPct val="200000"/>
                </a:lnSpc>
                <a:buFont typeface="Wingdings" panose="05000000000000000000" pitchFamily="2" charset="2"/>
                <a:buChar char="Ø"/>
              </a:pPr>
              <a:r>
                <a:rPr lang="en-US" altLang="zh-CN" sz="3200" dirty="0" smtClean="0">
                  <a:solidFill>
                    <a:srgbClr val="0099FF"/>
                  </a:solidFill>
                </a:rPr>
                <a:t> </a:t>
              </a:r>
            </a:p>
            <a:p>
              <a:pPr marL="514350" indent="-514350">
                <a:lnSpc>
                  <a:spcPct val="200000"/>
                </a:lnSpc>
                <a:buFont typeface="Wingdings" panose="05000000000000000000" pitchFamily="2" charset="2"/>
                <a:buChar char="Ø"/>
              </a:pPr>
              <a:r>
                <a:rPr lang="en-US" altLang="zh-CN" sz="3200" dirty="0" smtClean="0">
                  <a:solidFill>
                    <a:srgbClr val="0099FF"/>
                  </a:solidFill>
                  <a:latin typeface="Arial" panose="020B0604020202020204" pitchFamily="34" charset="0"/>
                </a:rPr>
                <a:t> </a:t>
              </a:r>
            </a:p>
            <a:p>
              <a:pPr marL="514350" indent="-514350">
                <a:lnSpc>
                  <a:spcPct val="200000"/>
                </a:lnSpc>
                <a:buFont typeface="Wingdings" panose="05000000000000000000" pitchFamily="2" charset="2"/>
                <a:buChar char="Ø"/>
              </a:pPr>
              <a:r>
                <a:rPr lang="en-US" altLang="zh-CN" sz="3200" dirty="0" smtClean="0">
                  <a:solidFill>
                    <a:srgbClr val="0099FF"/>
                  </a:solidFill>
                  <a:latin typeface="Arial" panose="020B0604020202020204" pitchFamily="34" charset="0"/>
                </a:rPr>
                <a:t> </a:t>
              </a:r>
              <a:endParaRPr lang="en-US" altLang="zh-CN" sz="3200" dirty="0">
                <a:solidFill>
                  <a:srgbClr val="0099FF"/>
                </a:solidFill>
                <a:latin typeface="Arial" panose="020B0604020202020204" pitchFamily="34" charset="0"/>
              </a:endParaRPr>
            </a:p>
          </p:txBody>
        </p:sp>
        <p:graphicFrame>
          <p:nvGraphicFramePr>
            <p:cNvPr id="5123" name="Object 3"/>
            <p:cNvGraphicFramePr>
              <a:graphicFrameLocks noChangeAspect="1"/>
            </p:cNvGraphicFramePr>
            <p:nvPr>
              <p:extLst>
                <p:ext uri="{D42A27DB-BD31-4B8C-83A1-F6EECF244321}">
                  <p14:modId xmlns="" xmlns:p14="http://schemas.microsoft.com/office/powerpoint/2010/main" val="2208125120"/>
                </p:ext>
              </p:extLst>
            </p:nvPr>
          </p:nvGraphicFramePr>
          <p:xfrm>
            <a:off x="1357290" y="1428741"/>
            <a:ext cx="3917950" cy="714412"/>
          </p:xfrm>
          <a:graphic>
            <a:graphicData uri="http://schemas.openxmlformats.org/presentationml/2006/ole">
              <p:oleObj spid="_x0000_s48498" name="Equation" r:id="rId4" imgW="1143000" imgH="228600" progId="Equation.DSMT4">
                <p:embed/>
              </p:oleObj>
            </a:graphicData>
          </a:graphic>
        </p:graphicFrame>
        <p:graphicFrame>
          <p:nvGraphicFramePr>
            <p:cNvPr id="5124" name="Object 4"/>
            <p:cNvGraphicFramePr>
              <a:graphicFrameLocks noChangeAspect="1"/>
            </p:cNvGraphicFramePr>
            <p:nvPr>
              <p:extLst>
                <p:ext uri="{D42A27DB-BD31-4B8C-83A1-F6EECF244321}">
                  <p14:modId xmlns="" xmlns:p14="http://schemas.microsoft.com/office/powerpoint/2010/main" val="2178456067"/>
                </p:ext>
              </p:extLst>
            </p:nvPr>
          </p:nvGraphicFramePr>
          <p:xfrm>
            <a:off x="1357823" y="2413056"/>
            <a:ext cx="3893624" cy="711236"/>
          </p:xfrm>
          <a:graphic>
            <a:graphicData uri="http://schemas.openxmlformats.org/presentationml/2006/ole">
              <p:oleObj spid="_x0000_s48499" name="Equation" r:id="rId5" imgW="1143000" imgH="228600" progId="Equation.DSMT4">
                <p:embed/>
              </p:oleObj>
            </a:graphicData>
          </a:graphic>
        </p:graphicFrame>
      </p:grpSp>
      <p:sp>
        <p:nvSpPr>
          <p:cNvPr id="17" name="标题 1"/>
          <p:cNvSpPr txBox="1"/>
          <p:nvPr/>
        </p:nvSpPr>
        <p:spPr bwMode="auto">
          <a:xfrm>
            <a:off x="-32" y="-24"/>
            <a:ext cx="9501254" cy="1357322"/>
          </a:xfrm>
          <a:prstGeom prst="rect">
            <a:avLst/>
          </a:prstGeom>
          <a:noFill/>
          <a:ln w="9525">
            <a:noFill/>
            <a:miter lim="800000"/>
          </a:ln>
        </p:spPr>
        <p:txBody>
          <a:bodyPr anchor="ctr"/>
          <a:lstStyle/>
          <a:p>
            <a:pPr eaLnBrk="0" hangingPunct="0">
              <a:defRPr/>
            </a:pPr>
            <a:r>
              <a:rPr kumimoji="0" lang="en-US" altLang="zh-CN" sz="4600" b="1" u="sng"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latin typeface="Maiandra GD" panose="020E0502030308020204" pitchFamily="34" charset="0"/>
                <a:ea typeface="宋体" panose="02010600030101010101" pitchFamily="2" charset="-122"/>
                <a:cs typeface="+mn-cs"/>
              </a:rPr>
              <a:t>2. </a:t>
            </a:r>
            <a:r>
              <a:rPr lang="en-US" altLang="zh-CN" sz="4600" b="1" u="sng" noProof="1" smtClean="0">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latin typeface="Maiandra GD" panose="020E0502030308020204" pitchFamily="34" charset="0"/>
              </a:rPr>
              <a:t>Three body semileptonic decays</a:t>
            </a:r>
            <a:endParaRPr kumimoji="0" lang="zh-CN" altLang="en-US" sz="4600" b="1" u="sng" kern="1200" cap="none" spc="0" normalizeH="0" baseline="0" noProof="1">
              <a:ln w="1905">
                <a:solidFill>
                  <a:srgbClr val="0000FF"/>
                </a:solidFill>
              </a:ln>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latin typeface="Maiandra GD" panose="020E0502030308020204" pitchFamily="34" charset="0"/>
              <a:ea typeface="宋体" panose="02010600030101010101" pitchFamily="2" charset="-122"/>
              <a:cs typeface="+mn-cs"/>
            </a:endParaRPr>
          </a:p>
        </p:txBody>
      </p:sp>
      <p:graphicFrame>
        <p:nvGraphicFramePr>
          <p:cNvPr id="5122" name="Object 8"/>
          <p:cNvGraphicFramePr>
            <a:graphicFrameLocks noChangeAspect="1"/>
          </p:cNvGraphicFramePr>
          <p:nvPr>
            <p:extLst>
              <p:ext uri="{D42A27DB-BD31-4B8C-83A1-F6EECF244321}">
                <p14:modId xmlns="" xmlns:p14="http://schemas.microsoft.com/office/powerpoint/2010/main" val="2773489521"/>
              </p:ext>
            </p:extLst>
          </p:nvPr>
        </p:nvGraphicFramePr>
        <p:xfrm>
          <a:off x="1357317" y="3429000"/>
          <a:ext cx="3857625" cy="711200"/>
        </p:xfrm>
        <a:graphic>
          <a:graphicData uri="http://schemas.openxmlformats.org/presentationml/2006/ole">
            <p:oleObj spid="_x0000_s48500" name="Equation" r:id="rId6" imgW="1130040" imgH="228600" progId="Equation.DSMT4">
              <p:embed/>
            </p:oleObj>
          </a:graphicData>
        </a:graphic>
      </p:graphicFrame>
      <p:graphicFrame>
        <p:nvGraphicFramePr>
          <p:cNvPr id="48135" name="Object 7"/>
          <p:cNvGraphicFramePr>
            <a:graphicFrameLocks noChangeAspect="1"/>
          </p:cNvGraphicFramePr>
          <p:nvPr>
            <p:extLst>
              <p:ext uri="{D42A27DB-BD31-4B8C-83A1-F6EECF244321}">
                <p14:modId xmlns="" xmlns:p14="http://schemas.microsoft.com/office/powerpoint/2010/main" val="2932373762"/>
              </p:ext>
            </p:extLst>
          </p:nvPr>
        </p:nvGraphicFramePr>
        <p:xfrm>
          <a:off x="1314455" y="4365104"/>
          <a:ext cx="3900487" cy="711200"/>
        </p:xfrm>
        <a:graphic>
          <a:graphicData uri="http://schemas.openxmlformats.org/presentationml/2006/ole">
            <p:oleObj spid="_x0000_s48501" name="Equation" r:id="rId7" imgW="1143000" imgH="228600" progId="Equation.DSMT4">
              <p:embed/>
            </p:oleObj>
          </a:graphicData>
        </a:graphic>
      </p:graphicFrame>
      <p:graphicFrame>
        <p:nvGraphicFramePr>
          <p:cNvPr id="10" name="Object 7"/>
          <p:cNvGraphicFramePr>
            <a:graphicFrameLocks noChangeAspect="1"/>
          </p:cNvGraphicFramePr>
          <p:nvPr>
            <p:extLst>
              <p:ext uri="{D42A27DB-BD31-4B8C-83A1-F6EECF244321}">
                <p14:modId xmlns="" xmlns:p14="http://schemas.microsoft.com/office/powerpoint/2010/main" val="2304776938"/>
              </p:ext>
            </p:extLst>
          </p:nvPr>
        </p:nvGraphicFramePr>
        <p:xfrm>
          <a:off x="1331640" y="5373216"/>
          <a:ext cx="3857625" cy="711200"/>
        </p:xfrm>
        <a:graphic>
          <a:graphicData uri="http://schemas.openxmlformats.org/presentationml/2006/ole">
            <p:oleObj spid="_x0000_s48502" name="Equation" r:id="rId8" imgW="1130040" imgH="228600" progId="Equation.DSMT4">
              <p:embed/>
            </p:oleObj>
          </a:graphicData>
        </a:graphic>
      </p:graphicFrame>
    </p:spTree>
  </p:cSld>
  <p:clrMapOvr>
    <a:masterClrMapping/>
  </p:clrMapOvr>
  <p:transition>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灯片编号占位符 8"/>
          <p:cNvSpPr txBox="1">
            <a:spLocks noGrp="1"/>
          </p:cNvSpPr>
          <p:nvPr>
            <p:ph type="sldNum" sz="quarter" idx="4"/>
          </p:nvPr>
        </p:nvSpPr>
        <p:spPr/>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9</a:t>
            </a:fld>
            <a:endParaRPr lang="en-US" altLang="zh-CN" sz="1400" dirty="0"/>
          </a:p>
        </p:txBody>
      </p:sp>
      <p:sp>
        <p:nvSpPr>
          <p:cNvPr id="40965" name="标题 11"/>
          <p:cNvSpPr>
            <a:spLocks noGrp="1"/>
          </p:cNvSpPr>
          <p:nvPr>
            <p:ph type="title"/>
          </p:nvPr>
        </p:nvSpPr>
        <p:spPr>
          <a:xfrm>
            <a:off x="518864" y="188640"/>
            <a:ext cx="8229600" cy="1143000"/>
          </a:xfrm>
        </p:spPr>
        <p:txBody>
          <a:bodyPr vert="horz" wrap="square" lIns="91440" tIns="45720" rIns="91440" bIns="45720" anchor="ctr" anchorCtr="0"/>
          <a:lstStyle/>
          <a:p>
            <a:r>
              <a:rPr lang="en-US" altLang="zh-CN" dirty="0" smtClean="0">
                <a:solidFill>
                  <a:srgbClr val="00CC66"/>
                </a:solidFill>
              </a:rPr>
              <a:t>Effective </a:t>
            </a:r>
            <a:r>
              <a:rPr lang="en-US" altLang="zh-CN" dirty="0">
                <a:solidFill>
                  <a:srgbClr val="00CC66"/>
                </a:solidFill>
              </a:rPr>
              <a:t>Hamiltonian</a:t>
            </a:r>
            <a:endParaRPr lang="zh-CN" altLang="en-US" dirty="0">
              <a:solidFill>
                <a:srgbClr val="00CC66"/>
              </a:solidFill>
            </a:endParaRPr>
          </a:p>
        </p:txBody>
      </p:sp>
      <p:pic>
        <p:nvPicPr>
          <p:cNvPr id="52225" name="Picture 1"/>
          <p:cNvPicPr>
            <a:picLocks noChangeAspect="1" noChangeArrowheads="1"/>
          </p:cNvPicPr>
          <p:nvPr/>
        </p:nvPicPr>
        <p:blipFill>
          <a:blip r:embed="rId3">
            <a:lum bright="-20000" contrast="40000"/>
          </a:blip>
          <a:srcRect l="926" t="7933" b="12732"/>
          <a:stretch>
            <a:fillRect/>
          </a:stretch>
        </p:blipFill>
        <p:spPr bwMode="auto">
          <a:xfrm>
            <a:off x="642910" y="1352447"/>
            <a:ext cx="6809410" cy="636393"/>
          </a:xfrm>
          <a:prstGeom prst="rect">
            <a:avLst/>
          </a:prstGeom>
          <a:noFill/>
          <a:ln w="9525">
            <a:noFill/>
            <a:miter lim="800000"/>
            <a:headEnd/>
            <a:tailEnd/>
          </a:ln>
          <a:effectLst/>
        </p:spPr>
      </p:pic>
      <p:sp>
        <p:nvSpPr>
          <p:cNvPr id="13" name="右大括号 12"/>
          <p:cNvSpPr/>
          <p:nvPr/>
        </p:nvSpPr>
        <p:spPr>
          <a:xfrm rot="16200000">
            <a:off x="4107653" y="2261673"/>
            <a:ext cx="357190" cy="4857784"/>
          </a:xfrm>
          <a:prstGeom prst="rightBrace">
            <a:avLst>
              <a:gd name="adj1" fmla="val 19841"/>
              <a:gd name="adj2" fmla="val 50009"/>
            </a:avLst>
          </a:prstGeom>
          <a:ln w="38100">
            <a:solidFill>
              <a:srgbClr val="00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TextBox 13"/>
          <p:cNvSpPr txBox="1"/>
          <p:nvPr/>
        </p:nvSpPr>
        <p:spPr>
          <a:xfrm>
            <a:off x="785786" y="4797152"/>
            <a:ext cx="2082621" cy="523220"/>
          </a:xfrm>
          <a:prstGeom prst="rect">
            <a:avLst/>
          </a:prstGeom>
          <a:noFill/>
        </p:spPr>
        <p:txBody>
          <a:bodyPr wrap="none" rtlCol="0">
            <a:spAutoFit/>
          </a:bodyPr>
          <a:lstStyle/>
          <a:p>
            <a:r>
              <a:rPr lang="en-US" altLang="zh-CN" sz="2800" dirty="0" smtClean="0">
                <a:solidFill>
                  <a:srgbClr val="FF9900"/>
                </a:solidFill>
              </a:rPr>
              <a:t>form factors</a:t>
            </a:r>
            <a:endParaRPr lang="zh-CN" altLang="en-US" sz="2800" dirty="0">
              <a:solidFill>
                <a:srgbClr val="FF9900"/>
              </a:solidFill>
            </a:endParaRPr>
          </a:p>
        </p:txBody>
      </p:sp>
      <p:sp>
        <p:nvSpPr>
          <p:cNvPr id="16" name="TextBox 15"/>
          <p:cNvSpPr txBox="1"/>
          <p:nvPr/>
        </p:nvSpPr>
        <p:spPr>
          <a:xfrm>
            <a:off x="4786314" y="4797152"/>
            <a:ext cx="3760966" cy="523220"/>
          </a:xfrm>
          <a:prstGeom prst="rect">
            <a:avLst/>
          </a:prstGeom>
          <a:noFill/>
        </p:spPr>
        <p:txBody>
          <a:bodyPr wrap="none" rtlCol="0">
            <a:spAutoFit/>
          </a:bodyPr>
          <a:lstStyle/>
          <a:p>
            <a:r>
              <a:rPr lang="en-US" altLang="zh-CN" sz="2800" dirty="0" smtClean="0">
                <a:solidFill>
                  <a:srgbClr val="9933FF"/>
                </a:solidFill>
              </a:rPr>
              <a:t>SU(3) flavor symmetry</a:t>
            </a:r>
            <a:endParaRPr lang="zh-CN" altLang="en-US" sz="2800" dirty="0">
              <a:solidFill>
                <a:srgbClr val="9933FF"/>
              </a:solidFill>
            </a:endParaRPr>
          </a:p>
        </p:txBody>
      </p:sp>
      <p:sp>
        <p:nvSpPr>
          <p:cNvPr id="2" name="文本框 1"/>
          <p:cNvSpPr txBox="1"/>
          <p:nvPr/>
        </p:nvSpPr>
        <p:spPr>
          <a:xfrm>
            <a:off x="6300192" y="2407111"/>
            <a:ext cx="2053767" cy="461665"/>
          </a:xfrm>
          <a:prstGeom prst="rect">
            <a:avLst/>
          </a:prstGeom>
          <a:noFill/>
        </p:spPr>
        <p:txBody>
          <a:bodyPr wrap="none" rtlCol="0">
            <a:spAutoFit/>
          </a:bodyPr>
          <a:lstStyle/>
          <a:p>
            <a:r>
              <a:rPr lang="en-US" altLang="zh-CN" sz="2400" smtClean="0">
                <a:solidFill>
                  <a:srgbClr val="FF6600"/>
                </a:solidFill>
                <a:latin typeface="Consolas" panose="020B0609020204030204" pitchFamily="49" charset="0"/>
              </a:rPr>
              <a:t>M=P/V/S/A/T</a:t>
            </a:r>
            <a:endParaRPr lang="zh-CN" altLang="en-US" sz="2400">
              <a:solidFill>
                <a:srgbClr val="FF6600"/>
              </a:solidFill>
              <a:latin typeface="Consolas" panose="020B0609020204030204" pitchFamily="49" charset="0"/>
            </a:endParaRPr>
          </a:p>
        </p:txBody>
      </p:sp>
      <p:pic>
        <p:nvPicPr>
          <p:cNvPr id="4" name="图片 3"/>
          <p:cNvPicPr>
            <a:picLocks noChangeAspect="1"/>
          </p:cNvPicPr>
          <p:nvPr/>
        </p:nvPicPr>
        <p:blipFill>
          <a:blip r:embed="rId4">
            <a:lum contrast="20000"/>
          </a:blip>
          <a:stretch>
            <a:fillRect/>
          </a:stretch>
        </p:blipFill>
        <p:spPr>
          <a:xfrm>
            <a:off x="539552" y="2241533"/>
            <a:ext cx="5449048" cy="899435"/>
          </a:xfrm>
          <a:prstGeom prst="rect">
            <a:avLst/>
          </a:prstGeom>
        </p:spPr>
      </p:pic>
      <p:pic>
        <p:nvPicPr>
          <p:cNvPr id="5" name="图片 4"/>
          <p:cNvPicPr>
            <a:picLocks noChangeAspect="1"/>
          </p:cNvPicPr>
          <p:nvPr/>
        </p:nvPicPr>
        <p:blipFill>
          <a:blip r:embed="rId5">
            <a:lum contrast="20000"/>
          </a:blip>
          <a:stretch>
            <a:fillRect/>
          </a:stretch>
        </p:blipFill>
        <p:spPr>
          <a:xfrm>
            <a:off x="611560" y="3284984"/>
            <a:ext cx="7054881" cy="1301383"/>
          </a:xfrm>
          <a:prstGeom prst="rect">
            <a:avLst/>
          </a:prstGeom>
        </p:spPr>
      </p:pic>
      <p:pic>
        <p:nvPicPr>
          <p:cNvPr id="15" name="图片 14"/>
          <p:cNvPicPr>
            <a:picLocks noChangeAspect="1"/>
          </p:cNvPicPr>
          <p:nvPr/>
        </p:nvPicPr>
        <p:blipFill>
          <a:blip r:embed="rId6">
            <a:lum bright="-20000" contrast="40000"/>
          </a:blip>
          <a:stretch>
            <a:fillRect/>
          </a:stretch>
        </p:blipFill>
        <p:spPr>
          <a:xfrm>
            <a:off x="642909" y="5805264"/>
            <a:ext cx="7711049" cy="447092"/>
          </a:xfrm>
          <a:prstGeom prst="rect">
            <a:avLst/>
          </a:prstGeom>
          <a:ln w="15875">
            <a:solidFill>
              <a:srgbClr val="9933FF"/>
            </a:solidFill>
          </a:ln>
        </p:spPr>
      </p:pic>
      <p:cxnSp>
        <p:nvCxnSpPr>
          <p:cNvPr id="7" name="直接箭头连接符 6"/>
          <p:cNvCxnSpPr/>
          <p:nvPr/>
        </p:nvCxnSpPr>
        <p:spPr>
          <a:xfrm flipH="1">
            <a:off x="4499992" y="5301208"/>
            <a:ext cx="2215150" cy="360040"/>
          </a:xfrm>
          <a:prstGeom prst="straightConnector1">
            <a:avLst/>
          </a:prstGeom>
          <a:ln w="31750">
            <a:solidFill>
              <a:srgbClr val="9933F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b9711aac-df22-4cba-a947-6fac45e77f2e"/>
  <p:tag name="COMMONDATA" val="eyJoZGlkIjoiMTg1YTIzNDlmNzM2ODU4MzI1NDZlMjA1M2IxYTUwZDIifQ=="/>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2017</TotalTime>
  <Words>2466</Words>
  <Application>Microsoft Office PowerPoint</Application>
  <PresentationFormat>全屏显示(4:3)</PresentationFormat>
  <Paragraphs>237</Paragraphs>
  <Slides>45</Slides>
  <Notes>28</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45</vt:i4>
      </vt:variant>
    </vt:vector>
  </HeadingPairs>
  <TitlesOfParts>
    <vt:vector size="48" baseType="lpstr">
      <vt:lpstr>默认设计模板</vt:lpstr>
      <vt:lpstr>Equation</vt:lpstr>
      <vt:lpstr>MathType 6.0 Equation</vt:lpstr>
      <vt:lpstr>SU(3) flavor analysis for semileptonic D decays</vt:lpstr>
      <vt:lpstr>Outline</vt:lpstr>
      <vt:lpstr>幻灯片 3</vt:lpstr>
      <vt:lpstr>幻灯片 4</vt:lpstr>
      <vt:lpstr>幻灯片 5</vt:lpstr>
      <vt:lpstr>幻灯片 6</vt:lpstr>
      <vt:lpstr>Outline</vt:lpstr>
      <vt:lpstr>幻灯片 8</vt:lpstr>
      <vt:lpstr>Effective Hamiltonian</vt:lpstr>
      <vt:lpstr>Observables</vt:lpstr>
      <vt:lpstr>幻灯片 11</vt:lpstr>
      <vt:lpstr>幻灯片 12</vt:lpstr>
      <vt:lpstr>幻灯片 13</vt:lpstr>
      <vt:lpstr>幻灯片 14</vt:lpstr>
      <vt:lpstr>Amplitudes</vt:lpstr>
      <vt:lpstr>幻灯片 16</vt:lpstr>
      <vt:lpstr>幻灯片 17</vt:lpstr>
      <vt:lpstr>幻灯片 18</vt:lpstr>
      <vt:lpstr>幻灯片 19</vt:lpstr>
      <vt:lpstr>幻灯片 20</vt:lpstr>
      <vt:lpstr>幻灯片 21</vt:lpstr>
      <vt:lpstr>幻灯片 22</vt:lpstr>
      <vt:lpstr>幻灯片 23</vt:lpstr>
      <vt:lpstr>Outline</vt:lpstr>
      <vt:lpstr>幻灯片 25</vt:lpstr>
      <vt:lpstr>幻灯片 26</vt:lpstr>
      <vt:lpstr>幻灯片 27</vt:lpstr>
      <vt:lpstr>幻灯片 28</vt:lpstr>
      <vt:lpstr>幻灯片 29</vt:lpstr>
      <vt:lpstr>幻灯片 30</vt:lpstr>
      <vt:lpstr>幻灯片 31</vt:lpstr>
      <vt:lpstr>幻灯片 32</vt:lpstr>
      <vt:lpstr>Outline</vt:lpstr>
      <vt:lpstr>幻灯片 34</vt:lpstr>
      <vt:lpstr>幻灯片 35</vt:lpstr>
      <vt:lpstr>Narrow width approximation</vt:lpstr>
      <vt:lpstr>幻灯片 37</vt:lpstr>
      <vt:lpstr>幻灯片 38</vt:lpstr>
      <vt:lpstr>幻灯片 39</vt:lpstr>
      <vt:lpstr>幻灯片 40</vt:lpstr>
      <vt:lpstr>幻灯片 41</vt:lpstr>
      <vt:lpstr>幻灯片 42</vt:lpstr>
      <vt:lpstr>Shortcomings  </vt:lpstr>
      <vt:lpstr>幻灯片 44</vt:lpstr>
      <vt:lpstr>幻灯片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some baryon decays with the SU(3) flavor symmetry</dc:title>
  <dc:creator>PC</dc:creator>
  <cp:lastModifiedBy>Lenovo</cp:lastModifiedBy>
  <cp:revision>1427</cp:revision>
  <dcterms:created xsi:type="dcterms:W3CDTF">2021-07-07T11:16:00Z</dcterms:created>
  <dcterms:modified xsi:type="dcterms:W3CDTF">2025-05-18T15:39:19Z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098E10AE7DB14B53A2EBCEC6E9FBF205</vt:lpwstr>
  </property>
</Properties>
</file>