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2" r:id="rId2"/>
    <p:sldId id="335" r:id="rId3"/>
    <p:sldId id="336" r:id="rId4"/>
    <p:sldId id="342" r:id="rId5"/>
    <p:sldId id="341" r:id="rId6"/>
    <p:sldId id="256" r:id="rId7"/>
    <p:sldId id="332" r:id="rId8"/>
    <p:sldId id="338" r:id="rId9"/>
    <p:sldId id="323" r:id="rId10"/>
    <p:sldId id="329" r:id="rId11"/>
    <p:sldId id="330" r:id="rId12"/>
    <p:sldId id="345" r:id="rId13"/>
    <p:sldId id="334" r:id="rId14"/>
    <p:sldId id="34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B92"/>
    <a:srgbClr val="303030"/>
    <a:srgbClr val="2F2F2F"/>
    <a:srgbClr val="005493"/>
    <a:srgbClr val="76D6FF"/>
    <a:srgbClr val="009193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29"/>
    <p:restoredTop sz="94686"/>
  </p:normalViewPr>
  <p:slideViewPr>
    <p:cSldViewPr snapToObjects="1">
      <p:cViewPr varScale="1">
        <p:scale>
          <a:sx n="68" d="100"/>
          <a:sy n="68" d="100"/>
        </p:scale>
        <p:origin x="78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23" d="100"/>
          <a:sy n="123" d="100"/>
        </p:scale>
        <p:origin x="497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>
                <a:latin typeface="Arial" panose="020B0604020202020204" pitchFamily="34" charset="0"/>
              </a:rPr>
              <a:t>3/7/2025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4DD062E-52F7-A14D-A443-1F3854784447}" type="datetimeFigureOut">
              <a:rPr lang="en-US" smtClean="0"/>
              <a:pPr/>
              <a:t>3/7/2025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CB0EE9E-52B8-AA4F-8DD5-ED0FB4E5CB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9" y="3429002"/>
            <a:ext cx="11376025" cy="2153265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A0D1A79C-0A47-4487-93E5-29D1AA58C639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F12635E9-4BBB-4345-B220-DB77BD06E4E6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0CA54DFD-039C-4B9D-8896-865A6E112030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20F0639A-43E3-4C59-B43D-B9672C1A553D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4675CCF2-8108-4DBC-999E-65B9807CBDE2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709740"/>
            <a:ext cx="11376025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5"/>
            <a:ext cx="113760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7299B854-08E8-451F-B813-E67CE56EA7A5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0AF46E4C-0014-42F6-AC37-B60C2858AF1C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9" y="6196406"/>
            <a:ext cx="11376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sz="1350" dirty="0"/>
              <a:t>http://</a:t>
            </a:r>
            <a:r>
              <a:rPr kumimoji="0" lang="fr-CH" sz="1350" dirty="0" err="1"/>
              <a:t>english.ihep.cas.cn</a:t>
            </a:r>
            <a:r>
              <a:rPr kumimoji="0" lang="fr-CH" sz="1350" dirty="0"/>
              <a:t>/</a:t>
            </a:r>
            <a:r>
              <a:rPr kumimoji="0" lang="fr-CH" sz="1350" dirty="0" err="1"/>
              <a:t>csns</a:t>
            </a:r>
            <a:r>
              <a:rPr kumimoji="0" lang="fr-CH" sz="1350" dirty="0"/>
              <a:t>/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AE3B0-7AC3-3F2C-BC97-8A9A412755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1410767"/>
            <a:ext cx="10363200" cy="40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943B51E-7370-02A4-0236-A16449FAF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519C00D-F423-4925-B2CC-98ABA687CC37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368D249-BBBE-D342-760D-0A9C8EF3D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91DD546-06F3-2810-A45A-9E1378CE6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2CCFD26F-FE91-1D94-4581-D8FFF966D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D5DD9F21-0EBD-426B-92D0-F4E07B580866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7496D97-F6E3-5714-4410-9E1593CB0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C48A26F-CA6F-7CE5-2A84-A73BD031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785ACB7-CABF-7D95-0159-A01133BA0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FF3B4689-F6C7-4A66-9EC2-ECEB4AB9CDBF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3A7696A-3DA6-46BF-4CE5-2D94654F7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CC28754-9337-0835-C44C-1944E4C59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6849FC99-98AA-47DE-9EBE-3C93DF26A339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29F630F8-1E8F-4B28-BEA6-3605DD861C8A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50463E7F-EF1F-42FD-A30D-E11C85903ED8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8B6113B2-3665-489C-AEF3-8C27A722086C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D92D408C-C78D-473C-9DEA-B7F59FB76784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D53C4-6E87-A4E8-66AA-6C3D9D5D5D9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6152" y="187746"/>
            <a:ext cx="1359088" cy="6525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1240" y="35656"/>
            <a:ext cx="10209520" cy="7389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8216" y="890543"/>
            <a:ext cx="10760995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>
            <a:cxnSpLocks/>
          </p:cNvCxnSpPr>
          <p:nvPr userDrawn="1"/>
        </p:nvCxnSpPr>
        <p:spPr>
          <a:xfrm>
            <a:off x="718216" y="774646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887CB3-46BC-19DA-921D-9E3DEC15C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585" y="6564762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A59BDED2-C4AE-463F-89E4-957137668225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E918425-FC2C-4138-DC0B-8046148C4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7FEFFDE-8AC7-FBA0-034E-E6E960FE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650" y="6538874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F53082-566B-8570-F568-03257A673807}"/>
              </a:ext>
            </a:extLst>
          </p:cNvPr>
          <p:cNvCxnSpPr>
            <a:cxnSpLocks/>
          </p:cNvCxnSpPr>
          <p:nvPr userDrawn="1"/>
        </p:nvCxnSpPr>
        <p:spPr>
          <a:xfrm>
            <a:off x="718216" y="6525344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65" r:id="rId4"/>
    <p:sldLayoutId id="2147483668" r:id="rId5"/>
    <p:sldLayoutId id="2147483652" r:id="rId6"/>
    <p:sldLayoutId id="2147483653" r:id="rId7"/>
    <p:sldLayoutId id="2147483666" r:id="rId8"/>
    <p:sldLayoutId id="2147483667" r:id="rId9"/>
    <p:sldLayoutId id="2147483658" r:id="rId10"/>
    <p:sldLayoutId id="2147483659" r:id="rId11"/>
    <p:sldLayoutId id="2147483673" r:id="rId12"/>
    <p:sldLayoutId id="2147483660" r:id="rId13"/>
    <p:sldLayoutId id="2147483671" r:id="rId14"/>
    <p:sldLayoutId id="2147483651" r:id="rId15"/>
    <p:sldLayoutId id="2147483654" r:id="rId16"/>
    <p:sldLayoutId id="2147483655" r:id="rId17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spcAft>
          <a:spcPts val="300"/>
        </a:spcAft>
        <a:buFont typeface="Arial"/>
        <a:buNone/>
        <a:tabLst/>
        <a:defRPr sz="1575" b="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42888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charset="0"/>
        <a:buChar char="•"/>
        <a:tabLst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75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C0AE-89DE-0A2A-B23D-DEBDBAA6B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608" y="2929545"/>
            <a:ext cx="7128727" cy="652835"/>
          </a:xfrm>
        </p:spPr>
        <p:txBody>
          <a:bodyPr/>
          <a:lstStyle/>
          <a:p>
            <a:r>
              <a:rPr lang="zh-CN" altLang="en-US" dirty="0"/>
              <a:t>激光丝剖面测量实验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CD645A-D1BA-4BE7-9954-A5FFAA453FFB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ABE1B-6316-FE69-21E8-E7CCC18E8155}"/>
              </a:ext>
            </a:extLst>
          </p:cNvPr>
          <p:cNvSpPr txBox="1"/>
          <p:nvPr/>
        </p:nvSpPr>
        <p:spPr>
          <a:xfrm>
            <a:off x="6577264" y="37137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8108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388019-A5BA-4B70-9B2C-A75E25CA68FC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磁铁电流影响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16DC96-7B9A-48F5-B221-5603EE20D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836712"/>
            <a:ext cx="4638631" cy="3600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1F3AB41-33EA-4BFE-915E-45658CE323B7}"/>
              </a:ext>
            </a:extLst>
          </p:cNvPr>
          <p:cNvSpPr/>
          <p:nvPr/>
        </p:nvSpPr>
        <p:spPr>
          <a:xfrm>
            <a:off x="3935760" y="2636912"/>
            <a:ext cx="1100956" cy="124864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B499C7F-C552-4E94-A2F1-7C35894F558B}"/>
              </a:ext>
            </a:extLst>
          </p:cNvPr>
          <p:cNvSpPr/>
          <p:nvPr/>
        </p:nvSpPr>
        <p:spPr>
          <a:xfrm>
            <a:off x="5303912" y="1700808"/>
            <a:ext cx="1100956" cy="1944216"/>
          </a:xfrm>
          <a:prstGeom prst="rect">
            <a:avLst/>
          </a:prstGeom>
          <a:noFill/>
          <a:ln w="28575">
            <a:solidFill>
              <a:srgbClr val="00FB9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E55C4BB-69F4-40F8-A827-158DB990CEE1}"/>
              </a:ext>
            </a:extLst>
          </p:cNvPr>
          <p:cNvSpPr/>
          <p:nvPr/>
        </p:nvSpPr>
        <p:spPr>
          <a:xfrm>
            <a:off x="6479818" y="964994"/>
            <a:ext cx="1100956" cy="2920565"/>
          </a:xfrm>
          <a:prstGeom prst="rect">
            <a:avLst/>
          </a:prstGeom>
          <a:noFill/>
          <a:ln w="28575">
            <a:solidFill>
              <a:srgbClr val="30303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510C335-866F-465C-876D-AF0D0112A184}"/>
              </a:ext>
            </a:extLst>
          </p:cNvPr>
          <p:cNvCxnSpPr>
            <a:cxnSpLocks/>
          </p:cNvCxnSpPr>
          <p:nvPr/>
        </p:nvCxnSpPr>
        <p:spPr>
          <a:xfrm flipH="1">
            <a:off x="3143672" y="3717032"/>
            <a:ext cx="792088" cy="5841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35E99BDB-62A3-45D4-919F-9B4A7A170DFE}"/>
              </a:ext>
            </a:extLst>
          </p:cNvPr>
          <p:cNvCxnSpPr>
            <a:cxnSpLocks/>
          </p:cNvCxnSpPr>
          <p:nvPr/>
        </p:nvCxnSpPr>
        <p:spPr>
          <a:xfrm flipH="1">
            <a:off x="5621412" y="3645024"/>
            <a:ext cx="186556" cy="656114"/>
          </a:xfrm>
          <a:prstGeom prst="straightConnector1">
            <a:avLst/>
          </a:prstGeom>
          <a:ln w="38100">
            <a:solidFill>
              <a:srgbClr val="00FB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A591501-425B-4D3C-9735-FEAFEE2EBBE5}"/>
              </a:ext>
            </a:extLst>
          </p:cNvPr>
          <p:cNvCxnSpPr>
            <a:cxnSpLocks/>
          </p:cNvCxnSpPr>
          <p:nvPr/>
        </p:nvCxnSpPr>
        <p:spPr>
          <a:xfrm>
            <a:off x="7580774" y="3852606"/>
            <a:ext cx="1153017" cy="490225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22EF3805-65D5-457B-90D9-E466814D5AA9}"/>
              </a:ext>
            </a:extLst>
          </p:cNvPr>
          <p:cNvSpPr txBox="1"/>
          <p:nvPr/>
        </p:nvSpPr>
        <p:spPr>
          <a:xfrm>
            <a:off x="8341950" y="1900913"/>
            <a:ext cx="27089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/>
              <a:t>随着磁铁电流的增加，出现三个峰值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80C743E-95C8-4D86-B9D2-8F422222E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84" y="4342831"/>
            <a:ext cx="2915208" cy="216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EB4F32-EF87-425C-89AD-9E49EEBAA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554" y="4354955"/>
            <a:ext cx="2915208" cy="21600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55B9E74-3BEE-4DB7-BB6E-54A117E5E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779" y="4354064"/>
            <a:ext cx="289398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25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B2A134-642F-462D-8134-EFFD371F6FB9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聚焦镜位置影响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2EF3805-65D5-457B-90D9-E466814D5AA9}"/>
              </a:ext>
            </a:extLst>
          </p:cNvPr>
          <p:cNvSpPr txBox="1"/>
          <p:nvPr/>
        </p:nvSpPr>
        <p:spPr>
          <a:xfrm>
            <a:off x="3946197" y="5212363"/>
            <a:ext cx="40324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/>
              <a:t>信号幅度随聚焦镜深入移动增加而增加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CFBCB0-1452-4982-B1E3-DF792FB9B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670" y="1052736"/>
            <a:ext cx="51339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3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B2A134-642F-462D-8134-EFFD371F6FB9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Jitter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4726A6-5A7F-4609-8C1E-354F4F5C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124744"/>
            <a:ext cx="5238750" cy="3971925"/>
          </a:xfrm>
          <a:prstGeom prst="rect">
            <a:avLst/>
          </a:prstGeom>
        </p:spPr>
      </p:pic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262D8E17-E63B-4F9C-BF96-0EA148CFF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63734"/>
              </p:ext>
            </p:extLst>
          </p:nvPr>
        </p:nvGraphicFramePr>
        <p:xfrm>
          <a:off x="2135560" y="5176996"/>
          <a:ext cx="8127999" cy="11125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301539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28633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6648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导数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最大值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059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平均值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3.6946705426356203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4.830592105263035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021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标准差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1.4174420260708076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1.1673426318426612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9153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762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AF3E797-405B-4148-B738-3F500F269D87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未来工作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2EF3805-65D5-457B-90D9-E466814D5AA9}"/>
              </a:ext>
            </a:extLst>
          </p:cNvPr>
          <p:cNvSpPr txBox="1"/>
          <p:nvPr/>
        </p:nvSpPr>
        <p:spPr>
          <a:xfrm>
            <a:off x="1307468" y="1412776"/>
            <a:ext cx="7651898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/>
              <a:t>下一步实验</a:t>
            </a:r>
            <a:r>
              <a:rPr lang="en-US" altLang="zh-CN" dirty="0"/>
              <a:t>:</a:t>
            </a:r>
          </a:p>
          <a:p>
            <a:pPr algn="l"/>
            <a:r>
              <a:rPr lang="en-US" altLang="zh-CN" sz="1600" dirty="0"/>
              <a:t>1.</a:t>
            </a:r>
            <a:r>
              <a:rPr lang="zh-CN" altLang="en-US" sz="1600" dirty="0"/>
              <a:t>改变激光功率从</a:t>
            </a:r>
            <a:r>
              <a:rPr lang="en-US" altLang="zh-CN" sz="1600" dirty="0"/>
              <a:t>10%</a:t>
            </a:r>
            <a:r>
              <a:rPr lang="zh-CN" altLang="en-US" sz="1600" dirty="0"/>
              <a:t>到</a:t>
            </a:r>
            <a:r>
              <a:rPr lang="en-US" altLang="zh-CN" sz="1600" dirty="0"/>
              <a:t>100%</a:t>
            </a:r>
            <a:r>
              <a:rPr lang="zh-CN" altLang="en-US" sz="1600" dirty="0"/>
              <a:t>：</a:t>
            </a:r>
            <a:endParaRPr lang="en-US" altLang="zh-CN" sz="1600" dirty="0"/>
          </a:p>
          <a:p>
            <a:pPr algn="l"/>
            <a:r>
              <a:rPr lang="en-US" altLang="zh-CN" sz="1600" dirty="0"/>
              <a:t>	(1) </a:t>
            </a:r>
            <a:r>
              <a:rPr lang="zh-CN" altLang="en-US" sz="1600" dirty="0"/>
              <a:t>记录激光饱和功率</a:t>
            </a:r>
            <a:r>
              <a:rPr lang="en-US" altLang="zh-CN" sz="1600" dirty="0"/>
              <a:t>.</a:t>
            </a:r>
          </a:p>
          <a:p>
            <a:pPr algn="l"/>
            <a:r>
              <a:rPr lang="en-US" altLang="zh-CN" sz="1600" dirty="0"/>
              <a:t>	(2) </a:t>
            </a:r>
            <a:r>
              <a:rPr lang="zh-CN" altLang="en-US" sz="1600" dirty="0"/>
              <a:t>观察</a:t>
            </a:r>
            <a:r>
              <a:rPr lang="en-US" altLang="zh-CN" sz="1600" dirty="0"/>
              <a:t>FC</a:t>
            </a:r>
            <a:r>
              <a:rPr lang="zh-CN" altLang="en-US" sz="1600" dirty="0"/>
              <a:t>信号随</a:t>
            </a:r>
            <a:r>
              <a:rPr lang="en-US" altLang="zh-CN" sz="1600" dirty="0"/>
              <a:t>MCP</a:t>
            </a:r>
            <a:r>
              <a:rPr lang="zh-CN" altLang="en-US" sz="1600" dirty="0"/>
              <a:t>电压改变情况</a:t>
            </a:r>
            <a:r>
              <a:rPr lang="en-US" altLang="zh-CN" sz="1600" dirty="0"/>
              <a:t>.</a:t>
            </a:r>
          </a:p>
          <a:p>
            <a:pPr algn="l"/>
            <a:r>
              <a:rPr lang="en-US" altLang="zh-CN" sz="1600" dirty="0"/>
              <a:t>2.</a:t>
            </a:r>
            <a:r>
              <a:rPr lang="zh-CN" altLang="en-US" sz="1600" dirty="0"/>
              <a:t>重新安装激光台上面的</a:t>
            </a:r>
            <a:r>
              <a:rPr lang="en-US" altLang="zh-CN" sz="1600" dirty="0"/>
              <a:t>PD</a:t>
            </a:r>
            <a:r>
              <a:rPr lang="zh-CN" altLang="en-US" sz="1600" dirty="0"/>
              <a:t>，使其能在本地站看到信号，安装摄像头，灯以及屏蔽罩</a:t>
            </a:r>
            <a:r>
              <a:rPr lang="en-US" altLang="zh-CN" sz="1600" dirty="0"/>
              <a:t>.</a:t>
            </a:r>
          </a:p>
          <a:p>
            <a:pPr algn="l"/>
            <a:r>
              <a:rPr lang="en-US" altLang="zh-CN" sz="1600" dirty="0"/>
              <a:t>3.</a:t>
            </a:r>
            <a:r>
              <a:rPr lang="zh-CN" altLang="en-US" sz="1600" dirty="0"/>
              <a:t>改变磁铁电流从</a:t>
            </a:r>
            <a:r>
              <a:rPr lang="en-US" altLang="zh-CN" sz="1600" dirty="0"/>
              <a:t>0A-10A</a:t>
            </a:r>
            <a:r>
              <a:rPr lang="zh-CN" altLang="en-US" sz="1600" dirty="0"/>
              <a:t>，观察信号的变化。</a:t>
            </a:r>
            <a:r>
              <a:rPr lang="en-US" altLang="zh-CN" sz="1600" dirty="0"/>
              <a:t> </a:t>
            </a:r>
          </a:p>
          <a:p>
            <a:pPr algn="l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84AC8B6-4770-4788-82D9-2DCB48351794}"/>
              </a:ext>
            </a:extLst>
          </p:cNvPr>
          <p:cNvSpPr txBox="1"/>
          <p:nvPr/>
        </p:nvSpPr>
        <p:spPr>
          <a:xfrm>
            <a:off x="1307468" y="4437112"/>
            <a:ext cx="957706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/>
              <a:t>未来设计</a:t>
            </a:r>
            <a:r>
              <a:rPr lang="en-US" altLang="zh-CN" dirty="0"/>
              <a:t>:</a:t>
            </a:r>
          </a:p>
          <a:p>
            <a:pPr algn="l"/>
            <a:r>
              <a:rPr lang="en-US" altLang="zh-CN" sz="1600" dirty="0"/>
              <a:t>1. </a:t>
            </a:r>
            <a:r>
              <a:rPr lang="zh-CN" altLang="en-US" sz="1600" dirty="0"/>
              <a:t>设计一个新的相互作用腔，连接接头与束流管道</a:t>
            </a:r>
            <a:endParaRPr lang="en-US" altLang="zh-CN" sz="1600" dirty="0"/>
          </a:p>
          <a:p>
            <a:pPr algn="l"/>
            <a:r>
              <a:rPr lang="en-US" altLang="zh-CN" sz="1600" dirty="0"/>
              <a:t>2. </a:t>
            </a:r>
            <a:r>
              <a:rPr lang="zh-CN" altLang="en-US" sz="1600" dirty="0"/>
              <a:t>设计一个矫正磁铁，使得设备能运行在正常的供束条件下。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2387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C0AE-89DE-0A2A-B23D-DEBDBAA6B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607" y="2929545"/>
            <a:ext cx="7704791" cy="652835"/>
          </a:xfrm>
        </p:spPr>
        <p:txBody>
          <a:bodyPr/>
          <a:lstStyle/>
          <a:p>
            <a:r>
              <a:rPr lang="zh-CN" altLang="en-US" sz="5400" dirty="0"/>
              <a:t>感谢各位老师提供的帮助！</a:t>
            </a:r>
            <a:endParaRPr lang="en-CH" sz="5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CD645A-D1BA-4BE7-9954-A5FFAA453FFB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ABE1B-6316-FE69-21E8-E7CCC18E8155}"/>
              </a:ext>
            </a:extLst>
          </p:cNvPr>
          <p:cNvSpPr txBox="1"/>
          <p:nvPr/>
        </p:nvSpPr>
        <p:spPr>
          <a:xfrm>
            <a:off x="6577264" y="37137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714672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567A233-83AF-4A5B-8C2F-5ABE09105ECA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ABE1B-6316-FE69-21E8-E7CCC18E8155}"/>
              </a:ext>
            </a:extLst>
          </p:cNvPr>
          <p:cNvSpPr txBox="1"/>
          <p:nvPr/>
        </p:nvSpPr>
        <p:spPr>
          <a:xfrm>
            <a:off x="6577264" y="37137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1B5141-5B46-46E2-9908-8C4633902A84}"/>
              </a:ext>
            </a:extLst>
          </p:cNvPr>
          <p:cNvSpPr txBox="1"/>
          <p:nvPr/>
        </p:nvSpPr>
        <p:spPr>
          <a:xfrm>
            <a:off x="1619672" y="1988840"/>
            <a:ext cx="7272808" cy="2147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Arial"/>
              </a:rPr>
              <a:t>LW 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Arial"/>
              </a:rPr>
              <a:t>设备安装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Arial"/>
            </a:endParaRPr>
          </a:p>
          <a:p>
            <a:pPr marL="342900" indent="-342900"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Arial"/>
              </a:rPr>
              <a:t>LW 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Arial"/>
              </a:rPr>
              <a:t>背景噪声探测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Arial"/>
            </a:endParaRPr>
          </a:p>
          <a:p>
            <a:pPr marL="342900" indent="-342900"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LW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剖面测量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indent="-342900"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Arial"/>
              </a:rPr>
              <a:t>未来工作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C7F9EA-C980-4DD0-91E3-0B97A2835097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LW</a:t>
            </a:r>
            <a:r>
              <a:rPr lang="zh-CN" altLang="en-US" dirty="0"/>
              <a:t> 背景介绍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EB9FEB9-FC64-4A89-A981-C4D43C699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807765"/>
            <a:ext cx="3095615" cy="2160000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AF93B98C-FD03-47F2-A0BD-A613994811E9}"/>
              </a:ext>
            </a:extLst>
          </p:cNvPr>
          <p:cNvSpPr txBox="1"/>
          <p:nvPr/>
        </p:nvSpPr>
        <p:spPr>
          <a:xfrm>
            <a:off x="623392" y="5733256"/>
            <a:ext cx="7430759" cy="93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br>
              <a:rPr lang="en-US" altLang="zh-CN" sz="1000" dirty="0"/>
            </a:br>
            <a:r>
              <a:rPr lang="en-US" altLang="zh-CN" sz="1000" b="0" i="0" dirty="0">
                <a:effectLst/>
                <a:latin typeface="Times New Roman" panose="02020603050405020304" pitchFamily="18" charset="0"/>
              </a:rPr>
              <a:t>Y. Liu</a:t>
            </a:r>
            <a:r>
              <a:rPr lang="zh-CN" altLang="en-US" sz="1000" b="0" i="0" dirty="0">
                <a:effectLst/>
                <a:latin typeface="Times New Roman" panose="02020603050405020304" pitchFamily="18" charset="0"/>
              </a:rPr>
              <a:t>等 </a:t>
            </a:r>
            <a:r>
              <a:rPr lang="en-US" altLang="zh-CN" sz="1000" dirty="0">
                <a:latin typeface="Times New Roman" panose="02020603050405020304" pitchFamily="18" charset="0"/>
              </a:rPr>
              <a:t>Laser wire beam profile monitor in the spallation neutron source (SNS) superconducting </a:t>
            </a:r>
            <a:r>
              <a:rPr lang="en-US" altLang="zh-CN" sz="1000" dirty="0" err="1">
                <a:latin typeface="Times New Roman" panose="02020603050405020304" pitchFamily="18" charset="0"/>
              </a:rPr>
              <a:t>linac</a:t>
            </a:r>
            <a:endParaRPr lang="en-US" altLang="zh-CN" sz="1000" dirty="0">
              <a:latin typeface="Times New Roman" panose="02020603050405020304" pitchFamily="18" charset="0"/>
            </a:endParaRPr>
          </a:p>
          <a:p>
            <a:r>
              <a:rPr lang="en-US" altLang="zh-CN" sz="1000" b="0" i="0" dirty="0">
                <a:effectLst/>
                <a:latin typeface="Times New Roman" panose="02020603050405020304" pitchFamily="18" charset="0"/>
              </a:rPr>
              <a:t>Y. </a:t>
            </a:r>
            <a:r>
              <a:rPr lang="en-US" altLang="zh-CN" sz="1000" b="0" i="0" dirty="0" err="1">
                <a:effectLst/>
                <a:latin typeface="Times New Roman" panose="02020603050405020304" pitchFamily="18" charset="0"/>
              </a:rPr>
              <a:t>Kamiya</a:t>
            </a:r>
            <a:r>
              <a:rPr lang="zh-CN" altLang="en-US" sz="1000" b="0" i="0" dirty="0">
                <a:effectLst/>
                <a:latin typeface="Times New Roman" panose="02020603050405020304" pitchFamily="18" charset="0"/>
              </a:rPr>
              <a:t>等 </a:t>
            </a:r>
            <a:r>
              <a:rPr lang="en-US" altLang="zh-CN" sz="1000" b="0" i="0" dirty="0">
                <a:effectLst/>
                <a:latin typeface="Times New Roman" panose="02020603050405020304" pitchFamily="18" charset="0"/>
              </a:rPr>
              <a:t>DEVELOPMENT OF SHINTAKE BEAM SIZE MONITOR FOR ATF2</a:t>
            </a:r>
          </a:p>
          <a:p>
            <a:r>
              <a:rPr lang="en-US" altLang="zh-CN" sz="1000" dirty="0" err="1"/>
              <a:t>R.C.Connolly</a:t>
            </a:r>
            <a:r>
              <a:rPr lang="zh-CN" altLang="en-US" sz="1000" dirty="0">
                <a:latin typeface="Times New Roman" panose="02020603050405020304" pitchFamily="18" charset="0"/>
              </a:rPr>
              <a:t>等 </a:t>
            </a:r>
            <a:r>
              <a:rPr lang="en-US" altLang="zh-CN" sz="1000" dirty="0"/>
              <a:t>A laser-wire beam-energy and beam-profile monitor at the BNL LINAC</a:t>
            </a:r>
            <a:endParaRPr lang="en-US" altLang="zh-CN" sz="1000" b="0" i="0" dirty="0">
              <a:effectLst/>
              <a:latin typeface="Times New Roman" panose="02020603050405020304" pitchFamily="18" charset="0"/>
            </a:endParaRPr>
          </a:p>
          <a:p>
            <a:r>
              <a:rPr lang="en-US" altLang="zh-CN" sz="1000" dirty="0"/>
              <a:t>Thomas Hofmann</a:t>
            </a:r>
            <a:r>
              <a:rPr lang="zh-CN" altLang="en-US" sz="1000" dirty="0">
                <a:latin typeface="Times New Roman" panose="02020603050405020304" pitchFamily="18" charset="0"/>
              </a:rPr>
              <a:t>。 </a:t>
            </a:r>
            <a:r>
              <a:rPr lang="en-US" altLang="zh-CN" sz="1000" dirty="0"/>
              <a:t>Development of a Laser-based Emittance Monitor for Negative Hydrogen Beams</a:t>
            </a:r>
            <a:br>
              <a:rPr lang="en-US" altLang="zh-CN" sz="1100" dirty="0"/>
            </a:br>
            <a:endParaRPr lang="zh-CN" altLang="en-US" sz="1100" dirty="0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8E7C516E-1688-4120-B2EC-F17640B59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02" y="807765"/>
            <a:ext cx="3198461" cy="2160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E5535BAF-7C8E-4E76-AF5B-12561649E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69" y="3212976"/>
            <a:ext cx="2930119" cy="2160000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90C43B62-87FF-459B-B1CE-0D5FA9110AAA}"/>
              </a:ext>
            </a:extLst>
          </p:cNvPr>
          <p:cNvSpPr txBox="1"/>
          <p:nvPr/>
        </p:nvSpPr>
        <p:spPr>
          <a:xfrm>
            <a:off x="1566002" y="5510465"/>
            <a:ext cx="8948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BNL </a:t>
            </a:r>
            <a:r>
              <a:rPr lang="en-US" altLang="zh-CN" sz="1400" dirty="0" err="1"/>
              <a:t>linac</a:t>
            </a:r>
            <a:endParaRPr lang="zh-CN" altLang="en-US" sz="1400" dirty="0"/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05346F0A-7F0F-4CE4-A74F-ABB3810F8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836" y="3350465"/>
            <a:ext cx="3601930" cy="2160000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9FD0BCB2-BDA8-4F44-AD87-6E9827C42CF0}"/>
              </a:ext>
            </a:extLst>
          </p:cNvPr>
          <p:cNvSpPr txBox="1"/>
          <p:nvPr/>
        </p:nvSpPr>
        <p:spPr>
          <a:xfrm>
            <a:off x="1566002" y="2996027"/>
            <a:ext cx="8948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SNS SCL</a:t>
            </a:r>
            <a:endParaRPr lang="zh-CN" altLang="en-US" sz="1400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B779663-7224-4906-9CC3-4FA46E66B334}"/>
              </a:ext>
            </a:extLst>
          </p:cNvPr>
          <p:cNvSpPr txBox="1"/>
          <p:nvPr/>
        </p:nvSpPr>
        <p:spPr>
          <a:xfrm>
            <a:off x="5330100" y="2878948"/>
            <a:ext cx="856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effectLst/>
                <a:latin typeface="Times New Roman" panose="02020603050405020304" pitchFamily="18" charset="0"/>
              </a:rPr>
              <a:t>ATF2 </a:t>
            </a:r>
            <a:endParaRPr lang="zh-CN" altLang="en-US" sz="1400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E158F5E-77CC-456D-A3EB-FC15E20531E1}"/>
              </a:ext>
            </a:extLst>
          </p:cNvPr>
          <p:cNvSpPr txBox="1"/>
          <p:nvPr/>
        </p:nvSpPr>
        <p:spPr>
          <a:xfrm>
            <a:off x="5291913" y="5566483"/>
            <a:ext cx="12361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CERN Linac4</a:t>
            </a:r>
            <a:endParaRPr lang="zh-CN" altLang="en-US" sz="1400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B4DB1305-ADA0-4733-AA70-5DB0C2667535}"/>
              </a:ext>
            </a:extLst>
          </p:cNvPr>
          <p:cNvSpPr txBox="1"/>
          <p:nvPr/>
        </p:nvSpPr>
        <p:spPr>
          <a:xfrm>
            <a:off x="7797857" y="2269643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激光束是非入侵、无损的探测器。并非实物穿过离子束，不存在真空污染风险，且不会对离子束产生明显影响。是未来强流质子加速器发展的必然趋势。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46540A3-2BD3-471B-B366-15FB83E8F91E}"/>
              </a:ext>
            </a:extLst>
          </p:cNvPr>
          <p:cNvSpPr/>
          <p:nvPr/>
        </p:nvSpPr>
        <p:spPr>
          <a:xfrm>
            <a:off x="8147009" y="4497239"/>
            <a:ext cx="35181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关键步骤：</a:t>
            </a:r>
            <a:b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高功率激光传输，控制，同步</a:t>
            </a:r>
            <a:b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剥离电子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有效收集</a:t>
            </a:r>
            <a:b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高灵敏度，高速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的束流检测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4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C7F9EA-C980-4DD0-91E3-0B97A2835097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LW</a:t>
            </a:r>
            <a:r>
              <a:rPr lang="zh-CN" altLang="en-US" dirty="0"/>
              <a:t> 设备安装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8FD5538-1A71-454F-947C-D24E12FB2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7" r="4578" b="23222"/>
          <a:stretch/>
        </p:blipFill>
        <p:spPr>
          <a:xfrm>
            <a:off x="2923128" y="4761138"/>
            <a:ext cx="3412406" cy="1741902"/>
          </a:xfrm>
          <a:prstGeom prst="rect">
            <a:avLst/>
          </a:prstGeom>
        </p:spPr>
      </p:pic>
      <p:sp>
        <p:nvSpPr>
          <p:cNvPr id="14" name="箭头: 上 13">
            <a:extLst>
              <a:ext uri="{FF2B5EF4-FFF2-40B4-BE49-F238E27FC236}">
                <a16:creationId xmlns:a16="http://schemas.microsoft.com/office/drawing/2014/main" id="{ADE7F62A-061B-4093-AF44-3E6D980E13EA}"/>
              </a:ext>
            </a:extLst>
          </p:cNvPr>
          <p:cNvSpPr/>
          <p:nvPr/>
        </p:nvSpPr>
        <p:spPr>
          <a:xfrm rot="5400000">
            <a:off x="5155091" y="5038418"/>
            <a:ext cx="90802" cy="159384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上 15">
            <a:extLst>
              <a:ext uri="{FF2B5EF4-FFF2-40B4-BE49-F238E27FC236}">
                <a16:creationId xmlns:a16="http://schemas.microsoft.com/office/drawing/2014/main" id="{C9194F22-C7CC-45A7-ADE7-45D54768B703}"/>
              </a:ext>
            </a:extLst>
          </p:cNvPr>
          <p:cNvSpPr/>
          <p:nvPr/>
        </p:nvSpPr>
        <p:spPr>
          <a:xfrm rot="19622326">
            <a:off x="5881647" y="5391650"/>
            <a:ext cx="101451" cy="4031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左 16">
            <a:extLst>
              <a:ext uri="{FF2B5EF4-FFF2-40B4-BE49-F238E27FC236}">
                <a16:creationId xmlns:a16="http://schemas.microsoft.com/office/drawing/2014/main" id="{096E4456-BEB4-4C4D-B734-6297941368D9}"/>
              </a:ext>
            </a:extLst>
          </p:cNvPr>
          <p:cNvSpPr/>
          <p:nvPr/>
        </p:nvSpPr>
        <p:spPr>
          <a:xfrm>
            <a:off x="3498057" y="5296871"/>
            <a:ext cx="2282088" cy="996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上 17">
            <a:extLst>
              <a:ext uri="{FF2B5EF4-FFF2-40B4-BE49-F238E27FC236}">
                <a16:creationId xmlns:a16="http://schemas.microsoft.com/office/drawing/2014/main" id="{42F8B7B9-1CEC-4604-8226-7A6167F69253}"/>
              </a:ext>
            </a:extLst>
          </p:cNvPr>
          <p:cNvSpPr/>
          <p:nvPr/>
        </p:nvSpPr>
        <p:spPr>
          <a:xfrm rot="2828704">
            <a:off x="3431033" y="5109133"/>
            <a:ext cx="102951" cy="27231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左 18">
            <a:extLst>
              <a:ext uri="{FF2B5EF4-FFF2-40B4-BE49-F238E27FC236}">
                <a16:creationId xmlns:a16="http://schemas.microsoft.com/office/drawing/2014/main" id="{3029D1C0-9650-4137-870A-4D8CB29662E7}"/>
              </a:ext>
            </a:extLst>
          </p:cNvPr>
          <p:cNvSpPr/>
          <p:nvPr/>
        </p:nvSpPr>
        <p:spPr>
          <a:xfrm>
            <a:off x="3126094" y="5056473"/>
            <a:ext cx="443178" cy="996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7751E1B-FEC4-451D-B759-00D4B04214A4}"/>
              </a:ext>
            </a:extLst>
          </p:cNvPr>
          <p:cNvGrpSpPr>
            <a:grpSpLocks noChangeAspect="1"/>
          </p:cNvGrpSpPr>
          <p:nvPr/>
        </p:nvGrpSpPr>
        <p:grpSpPr>
          <a:xfrm>
            <a:off x="846140" y="4467765"/>
            <a:ext cx="1595234" cy="1976507"/>
            <a:chOff x="3188140" y="1043841"/>
            <a:chExt cx="2112210" cy="261706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FD20022-DC92-4185-9F0E-0B9135239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4" r="585" b="14546"/>
            <a:stretch/>
          </p:blipFill>
          <p:spPr>
            <a:xfrm>
              <a:off x="3188140" y="1043841"/>
              <a:ext cx="2112210" cy="2617061"/>
            </a:xfrm>
            <a:prstGeom prst="rect">
              <a:avLst/>
            </a:prstGeom>
          </p:spPr>
        </p:pic>
        <p:sp>
          <p:nvSpPr>
            <p:cNvPr id="22" name="箭头: 左 21">
              <a:extLst>
                <a:ext uri="{FF2B5EF4-FFF2-40B4-BE49-F238E27FC236}">
                  <a16:creationId xmlns:a16="http://schemas.microsoft.com/office/drawing/2014/main" id="{77A73676-18A0-4FAB-AA33-D2119258F56F}"/>
                </a:ext>
              </a:extLst>
            </p:cNvPr>
            <p:cNvSpPr/>
            <p:nvPr/>
          </p:nvSpPr>
          <p:spPr>
            <a:xfrm>
              <a:off x="4265053" y="1601201"/>
              <a:ext cx="1030524" cy="122419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B888A5F-9799-46EF-AF64-F4524233C19D}"/>
              </a:ext>
            </a:extLst>
          </p:cNvPr>
          <p:cNvGrpSpPr>
            <a:grpSpLocks noChangeAspect="1"/>
          </p:cNvGrpSpPr>
          <p:nvPr/>
        </p:nvGrpSpPr>
        <p:grpSpPr>
          <a:xfrm>
            <a:off x="848186" y="1394403"/>
            <a:ext cx="2269800" cy="3026406"/>
            <a:chOff x="251520" y="908719"/>
            <a:chExt cx="3500776" cy="4667701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BE599FA-ED33-444A-8AE7-0AD12B23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31943" y="1492182"/>
              <a:ext cx="4667701" cy="3500776"/>
            </a:xfrm>
            <a:prstGeom prst="rect">
              <a:avLst/>
            </a:prstGeom>
          </p:spPr>
        </p:pic>
        <p:sp>
          <p:nvSpPr>
            <p:cNvPr id="25" name="箭头: 上 24">
              <a:extLst>
                <a:ext uri="{FF2B5EF4-FFF2-40B4-BE49-F238E27FC236}">
                  <a16:creationId xmlns:a16="http://schemas.microsoft.com/office/drawing/2014/main" id="{FD58CB49-AEA0-443A-96C0-0480516DE1DA}"/>
                </a:ext>
              </a:extLst>
            </p:cNvPr>
            <p:cNvSpPr/>
            <p:nvPr/>
          </p:nvSpPr>
          <p:spPr>
            <a:xfrm rot="762906">
              <a:off x="1770035" y="3317854"/>
              <a:ext cx="139405" cy="631768"/>
            </a:xfrm>
            <a:prstGeom prst="upArrow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4DAC1FD-450D-4CE4-BBF9-8BD4A57F2B72}"/>
              </a:ext>
            </a:extLst>
          </p:cNvPr>
          <p:cNvGrpSpPr/>
          <p:nvPr/>
        </p:nvGrpSpPr>
        <p:grpSpPr>
          <a:xfrm>
            <a:off x="3224080" y="1425854"/>
            <a:ext cx="2731384" cy="3189949"/>
            <a:chOff x="4644007" y="908721"/>
            <a:chExt cx="3660297" cy="4623609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CADE442-263E-48A4-A817-6938A2ED3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162351" y="1390377"/>
              <a:ext cx="4623609" cy="3660297"/>
            </a:xfrm>
            <a:prstGeom prst="rect">
              <a:avLst/>
            </a:prstGeom>
          </p:spPr>
        </p:pic>
        <p:sp>
          <p:nvSpPr>
            <p:cNvPr id="28" name="箭头: 左 27">
              <a:extLst>
                <a:ext uri="{FF2B5EF4-FFF2-40B4-BE49-F238E27FC236}">
                  <a16:creationId xmlns:a16="http://schemas.microsoft.com/office/drawing/2014/main" id="{21EC8916-9DEE-4F5F-8DED-EC4031007044}"/>
                </a:ext>
              </a:extLst>
            </p:cNvPr>
            <p:cNvSpPr/>
            <p:nvPr/>
          </p:nvSpPr>
          <p:spPr>
            <a:xfrm rot="8205259">
              <a:off x="5879312" y="5066102"/>
              <a:ext cx="789983" cy="1905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箭头: 左 28">
              <a:extLst>
                <a:ext uri="{FF2B5EF4-FFF2-40B4-BE49-F238E27FC236}">
                  <a16:creationId xmlns:a16="http://schemas.microsoft.com/office/drawing/2014/main" id="{81D63373-4758-4917-8343-6AF3C4C0CF07}"/>
                </a:ext>
              </a:extLst>
            </p:cNvPr>
            <p:cNvSpPr/>
            <p:nvPr/>
          </p:nvSpPr>
          <p:spPr>
            <a:xfrm rot="5400000">
              <a:off x="6335342" y="3727641"/>
              <a:ext cx="789983" cy="1905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箭头: 左 29">
              <a:extLst>
                <a:ext uri="{FF2B5EF4-FFF2-40B4-BE49-F238E27FC236}">
                  <a16:creationId xmlns:a16="http://schemas.microsoft.com/office/drawing/2014/main" id="{60C98795-9E43-4901-A7E2-2DD1254EC98F}"/>
                </a:ext>
              </a:extLst>
            </p:cNvPr>
            <p:cNvSpPr/>
            <p:nvPr/>
          </p:nvSpPr>
          <p:spPr>
            <a:xfrm rot="170158">
              <a:off x="6031500" y="3099976"/>
              <a:ext cx="648856" cy="1905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箭头: 左 30">
              <a:extLst>
                <a:ext uri="{FF2B5EF4-FFF2-40B4-BE49-F238E27FC236}">
                  <a16:creationId xmlns:a16="http://schemas.microsoft.com/office/drawing/2014/main" id="{FE1689BF-E4B9-43E8-B4CC-5772D143A1D6}"/>
                </a:ext>
              </a:extLst>
            </p:cNvPr>
            <p:cNvSpPr/>
            <p:nvPr/>
          </p:nvSpPr>
          <p:spPr>
            <a:xfrm rot="5400000">
              <a:off x="6211885" y="2451986"/>
              <a:ext cx="1056201" cy="1905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箭头: 左 31">
              <a:extLst>
                <a:ext uri="{FF2B5EF4-FFF2-40B4-BE49-F238E27FC236}">
                  <a16:creationId xmlns:a16="http://schemas.microsoft.com/office/drawing/2014/main" id="{40399712-61F5-4C9B-BDA5-54032BF087BF}"/>
                </a:ext>
              </a:extLst>
            </p:cNvPr>
            <p:cNvSpPr/>
            <p:nvPr/>
          </p:nvSpPr>
          <p:spPr>
            <a:xfrm>
              <a:off x="5825299" y="1864455"/>
              <a:ext cx="648856" cy="1905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箭头: 左 32">
              <a:extLst>
                <a:ext uri="{FF2B5EF4-FFF2-40B4-BE49-F238E27FC236}">
                  <a16:creationId xmlns:a16="http://schemas.microsoft.com/office/drawing/2014/main" id="{6192EA3E-B23B-40F4-8E5A-BA8D9088C466}"/>
                </a:ext>
              </a:extLst>
            </p:cNvPr>
            <p:cNvSpPr/>
            <p:nvPr/>
          </p:nvSpPr>
          <p:spPr>
            <a:xfrm rot="16200000">
              <a:off x="5330334" y="2248313"/>
              <a:ext cx="648856" cy="1905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9EA4E57D-337E-4EB5-BB15-A7CC6193CFF6}"/>
              </a:ext>
            </a:extLst>
          </p:cNvPr>
          <p:cNvSpPr txBox="1"/>
          <p:nvPr/>
        </p:nvSpPr>
        <p:spPr>
          <a:xfrm>
            <a:off x="121552" y="5346996"/>
            <a:ext cx="6683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2"/>
                </a:solidFill>
              </a:rPr>
              <a:t>辅隧道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B4ECD52-9606-4F51-9F29-9A4220825AF5}"/>
              </a:ext>
            </a:extLst>
          </p:cNvPr>
          <p:cNvSpPr txBox="1"/>
          <p:nvPr/>
        </p:nvSpPr>
        <p:spPr>
          <a:xfrm>
            <a:off x="272385" y="2436052"/>
            <a:ext cx="7586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2"/>
                </a:solidFill>
              </a:rPr>
              <a:t>隧道</a:t>
            </a:r>
          </a:p>
        </p:txBody>
      </p:sp>
      <p:pic>
        <p:nvPicPr>
          <p:cNvPr id="36" name="Picture 1" descr="M2 result">
            <a:extLst>
              <a:ext uri="{FF2B5EF4-FFF2-40B4-BE49-F238E27FC236}">
                <a16:creationId xmlns:a16="http://schemas.microsoft.com/office/drawing/2014/main" id="{411C77D4-17AB-4B2F-B4EA-A57003DF6C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10" t="8587" r="12052" b="4939"/>
          <a:stretch>
            <a:fillRect/>
          </a:stretch>
        </p:blipFill>
        <p:spPr>
          <a:xfrm>
            <a:off x="6483292" y="1488245"/>
            <a:ext cx="2163615" cy="1800000"/>
          </a:xfrm>
          <a:prstGeom prst="rect">
            <a:avLst/>
          </a:prstGeom>
        </p:spPr>
      </p:pic>
      <p:pic>
        <p:nvPicPr>
          <p:cNvPr id="37" name="Picture 2" descr="Y-M2-result">
            <a:extLst>
              <a:ext uri="{FF2B5EF4-FFF2-40B4-BE49-F238E27FC236}">
                <a16:creationId xmlns:a16="http://schemas.microsoft.com/office/drawing/2014/main" id="{38F0282B-6E2B-4358-860B-D361F0B7C1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092" t="8472" r="11996" b="4861"/>
          <a:stretch>
            <a:fillRect/>
          </a:stretch>
        </p:blipFill>
        <p:spPr>
          <a:xfrm>
            <a:off x="9434228" y="1478745"/>
            <a:ext cx="2168846" cy="18000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FEAE418F-8DB6-45C0-A4FE-0DCA24307551}"/>
              </a:ext>
            </a:extLst>
          </p:cNvPr>
          <p:cNvSpPr txBox="1"/>
          <p:nvPr/>
        </p:nvSpPr>
        <p:spPr>
          <a:xfrm>
            <a:off x="9966609" y="3283465"/>
            <a:ext cx="145873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Y</a:t>
            </a:r>
            <a:r>
              <a:rPr lang="zh-CN" altLang="en-US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轴</a:t>
            </a:r>
            <a:r>
              <a:rPr lang="en-US" altLang="zh-CN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M2</a:t>
            </a:r>
            <a:r>
              <a:rPr lang="zh-CN" altLang="en-US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拟合结果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D903B4C-C358-482D-9C53-5D67B311B5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/>
          <a:stretch/>
        </p:blipFill>
        <p:spPr>
          <a:xfrm>
            <a:off x="7230833" y="3569755"/>
            <a:ext cx="3540576" cy="2520000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B30B8168-787F-44FB-809F-6D4A087DE199}"/>
              </a:ext>
            </a:extLst>
          </p:cNvPr>
          <p:cNvSpPr txBox="1"/>
          <p:nvPr/>
        </p:nvSpPr>
        <p:spPr>
          <a:xfrm>
            <a:off x="8029658" y="5982215"/>
            <a:ext cx="2183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焦点位置探测</a:t>
            </a:r>
            <a:r>
              <a:rPr lang="en-US" altLang="zh-CN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20min</a:t>
            </a:r>
            <a:r>
              <a:rPr lang="zh-CN" altLang="en-US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光斑位置统计</a:t>
            </a:r>
            <a:r>
              <a:rPr lang="en-US" altLang="zh-CN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(Pixel)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B07A119-C135-4E56-BFF5-E789EC7B32DF}"/>
              </a:ext>
            </a:extLst>
          </p:cNvPr>
          <p:cNvSpPr txBox="1"/>
          <p:nvPr/>
        </p:nvSpPr>
        <p:spPr>
          <a:xfrm>
            <a:off x="816459" y="902157"/>
            <a:ext cx="54326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完成了激光发生器，相互作用腔，反射镜的安装，实现了激光</a:t>
            </a:r>
            <a:r>
              <a:rPr lang="en-US" altLang="zh-CN" sz="1400" dirty="0">
                <a:solidFill>
                  <a:schemeClr val="tx2"/>
                </a:solidFill>
              </a:rPr>
              <a:t>60m</a:t>
            </a:r>
            <a:r>
              <a:rPr lang="zh-CN" altLang="en-US" sz="1400" dirty="0">
                <a:solidFill>
                  <a:schemeClr val="tx2"/>
                </a:solidFill>
              </a:rPr>
              <a:t>距离的稳定传输，激光传输效率超过</a:t>
            </a:r>
            <a:r>
              <a:rPr lang="en-US" altLang="zh-CN" sz="1400" dirty="0">
                <a:solidFill>
                  <a:schemeClr val="tx2"/>
                </a:solidFill>
              </a:rPr>
              <a:t>50%</a:t>
            </a:r>
            <a:r>
              <a:rPr lang="zh-CN" altLang="en-US" sz="1400" dirty="0">
                <a:solidFill>
                  <a:schemeClr val="tx2"/>
                </a:solidFill>
              </a:rPr>
              <a:t>。</a:t>
            </a:r>
          </a:p>
        </p:txBody>
      </p:sp>
      <p:sp>
        <p:nvSpPr>
          <p:cNvPr id="42" name="Text Box 24">
            <a:extLst>
              <a:ext uri="{FF2B5EF4-FFF2-40B4-BE49-F238E27FC236}">
                <a16:creationId xmlns:a16="http://schemas.microsoft.com/office/drawing/2014/main" id="{246317FF-A2E7-4951-AE35-C47E82467B7C}"/>
              </a:ext>
            </a:extLst>
          </p:cNvPr>
          <p:cNvSpPr txBox="1"/>
          <p:nvPr/>
        </p:nvSpPr>
        <p:spPr>
          <a:xfrm>
            <a:off x="6498601" y="3237298"/>
            <a:ext cx="2228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轴</a:t>
            </a:r>
            <a:r>
              <a:rPr lang="en-US" altLang="zh-CN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M2</a:t>
            </a:r>
            <a:r>
              <a:rPr lang="zh-CN" altLang="en-US" sz="16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拟合结果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B8150A5-CEC2-48C6-97A7-8B689835EE93}"/>
              </a:ext>
            </a:extLst>
          </p:cNvPr>
          <p:cNvSpPr txBox="1"/>
          <p:nvPr/>
        </p:nvSpPr>
        <p:spPr>
          <a:xfrm>
            <a:off x="7104112" y="981791"/>
            <a:ext cx="40966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进行</a:t>
            </a:r>
            <a:r>
              <a:rPr lang="en-US" altLang="zh-CN" sz="1400" dirty="0">
                <a:solidFill>
                  <a:schemeClr val="tx2"/>
                </a:solidFill>
              </a:rPr>
              <a:t>60m</a:t>
            </a:r>
            <a:r>
              <a:rPr lang="zh-CN" altLang="en-US" sz="1400" dirty="0">
                <a:solidFill>
                  <a:schemeClr val="tx2"/>
                </a:solidFill>
              </a:rPr>
              <a:t>激光传输实验，完成激光传输品质因素测量</a:t>
            </a:r>
          </a:p>
        </p:txBody>
      </p:sp>
    </p:spTree>
    <p:extLst>
      <p:ext uri="{BB962C8B-B14F-4D97-AF65-F5344CB8AC3E}">
        <p14:creationId xmlns:p14="http://schemas.microsoft.com/office/powerpoint/2010/main" val="38376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C7F9EA-C980-4DD0-91E3-0B97A2835097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LW</a:t>
            </a:r>
            <a:r>
              <a:rPr lang="zh-CN" altLang="en-US" dirty="0"/>
              <a:t> 背景噪声探测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04C546C-1F96-47E6-9138-8CD2F6A692BA}"/>
              </a:ext>
            </a:extLst>
          </p:cNvPr>
          <p:cNvSpPr txBox="1"/>
          <p:nvPr/>
        </p:nvSpPr>
        <p:spPr>
          <a:xfrm>
            <a:off x="7680176" y="1772816"/>
            <a:ext cx="348426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在无</a:t>
            </a:r>
            <a:r>
              <a:rPr lang="en-US" altLang="zh-CN" sz="1400" dirty="0"/>
              <a:t>MCP</a:t>
            </a:r>
            <a:r>
              <a:rPr lang="zh-CN" altLang="en-US" sz="1400" dirty="0"/>
              <a:t>高压，无磁场情况下，有</a:t>
            </a:r>
            <a:r>
              <a:rPr lang="en-US" altLang="zh-CN" sz="1400" dirty="0"/>
              <a:t>1V</a:t>
            </a:r>
            <a:r>
              <a:rPr lang="zh-CN" altLang="en-US" sz="1400" dirty="0"/>
              <a:t>左右的噪声，使用铜胶带连接电极和束流管道，可以把噪声幅值从</a:t>
            </a:r>
            <a:r>
              <a:rPr lang="en-US" altLang="zh-CN" sz="1400" dirty="0"/>
              <a:t>1000mV</a:t>
            </a:r>
            <a:r>
              <a:rPr lang="zh-CN" altLang="en-US" sz="1400" dirty="0"/>
              <a:t>降至</a:t>
            </a:r>
            <a:r>
              <a:rPr lang="en-US" altLang="zh-CN" sz="1400" dirty="0"/>
              <a:t>100mV</a:t>
            </a:r>
            <a:r>
              <a:rPr lang="zh-CN" altLang="en-US" sz="1400" dirty="0"/>
              <a:t>左右。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3E8C44-0050-4717-AAC1-C51D82FAB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3" y="909000"/>
            <a:ext cx="6740537" cy="25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C8CB04C-B666-4641-8A4E-8D649D47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797142"/>
            <a:ext cx="1920750" cy="144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DB0A5FF-19B5-496B-8E91-E0DAD1508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509649"/>
            <a:ext cx="7944160" cy="216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95C14A7-C4A4-451E-AF9C-C56C75C05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185" y="3509649"/>
            <a:ext cx="2894083" cy="216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6B91372-DC46-4831-A654-F0C5CF68B551}"/>
              </a:ext>
            </a:extLst>
          </p:cNvPr>
          <p:cNvSpPr txBox="1"/>
          <p:nvPr/>
        </p:nvSpPr>
        <p:spPr>
          <a:xfrm>
            <a:off x="3524472" y="5841278"/>
            <a:ext cx="610423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/>
              <a:t>打开磁铁电源，出现随磁铁电流改变而改变的噪声，更换磁铁电源后噪声消失</a:t>
            </a:r>
          </a:p>
        </p:txBody>
      </p:sp>
    </p:spTree>
    <p:extLst>
      <p:ext uri="{BB962C8B-B14F-4D97-AF65-F5344CB8AC3E}">
        <p14:creationId xmlns:p14="http://schemas.microsoft.com/office/powerpoint/2010/main" val="1079698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6">
            <a:extLst>
              <a:ext uri="{FF2B5EF4-FFF2-40B4-BE49-F238E27FC236}">
                <a16:creationId xmlns:a16="http://schemas.microsoft.com/office/drawing/2014/main" id="{956DDBFC-944B-4544-B142-60D421FC7E9A}"/>
              </a:ext>
            </a:extLst>
          </p:cNvPr>
          <p:cNvSpPr txBox="1">
            <a:spLocks/>
          </p:cNvSpPr>
          <p:nvPr/>
        </p:nvSpPr>
        <p:spPr>
          <a:xfrm>
            <a:off x="2267430" y="0"/>
            <a:ext cx="7657140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00" dirty="0"/>
              <a:t>原始信号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31F53B8-0E45-4D59-9B3A-D20FF00170CD}"/>
              </a:ext>
            </a:extLst>
          </p:cNvPr>
          <p:cNvSpPr txBox="1"/>
          <p:nvPr/>
        </p:nvSpPr>
        <p:spPr>
          <a:xfrm>
            <a:off x="8562706" y="4761588"/>
            <a:ext cx="33843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原始信号中法拉第筒收集信号脉宽高于光电二极管</a:t>
            </a:r>
            <a:endParaRPr lang="en-US" altLang="zh-CN" sz="1400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D316AD0-2261-4317-B547-171DAC80A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68" y="1197032"/>
            <a:ext cx="3813888" cy="252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71DBFCB-41D0-4844-AB44-8B42DAFD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056" y="1219688"/>
            <a:ext cx="3813888" cy="252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BCE9B0D-86D6-4FA2-9ECB-7EDC4BFF4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264" y="3717032"/>
            <a:ext cx="3813888" cy="252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F367D3D-E5EA-4CA9-9848-74B0CFB75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717032"/>
            <a:ext cx="3813888" cy="25200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A6388BEA-A73A-4036-B569-E3357FFA4840}"/>
              </a:ext>
            </a:extLst>
          </p:cNvPr>
          <p:cNvSpPr txBox="1"/>
          <p:nvPr/>
        </p:nvSpPr>
        <p:spPr>
          <a:xfrm>
            <a:off x="2772835" y="6214376"/>
            <a:ext cx="23339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不同横向位置处的探测器信号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D09D3C-4C80-4372-9687-A54F7068BF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19F524-EBB1-41EA-88E6-5372A08A1FE1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7966BD-C956-4454-9479-4FB7FE79A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D3C6BB-0F62-4BF9-8585-651E11F2C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3E1E9D6-86AB-481B-8AC5-67C6EC7F6F98}"/>
              </a:ext>
            </a:extLst>
          </p:cNvPr>
          <p:cNvSpPr txBox="1"/>
          <p:nvPr/>
        </p:nvSpPr>
        <p:spPr>
          <a:xfrm>
            <a:off x="8463865" y="1268760"/>
            <a:ext cx="2463816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50%</a:t>
            </a:r>
          </a:p>
          <a:p>
            <a:pPr algn="l"/>
            <a:r>
              <a:rPr lang="en-US" altLang="zh-CN" sz="1400" dirty="0"/>
              <a:t>Magnet Current:	4.72A</a:t>
            </a:r>
          </a:p>
          <a:p>
            <a:pPr algn="l"/>
            <a:r>
              <a:rPr lang="en-US" altLang="zh-CN" sz="1400" dirty="0"/>
              <a:t>MCP Voltage:	600V</a:t>
            </a:r>
          </a:p>
          <a:p>
            <a:pPr algn="l"/>
            <a:r>
              <a:rPr lang="en-US" altLang="zh-CN" sz="1400" dirty="0"/>
              <a:t>Beam Current:	13.3mA</a:t>
            </a:r>
          </a:p>
          <a:p>
            <a:pPr algn="l"/>
            <a:r>
              <a:rPr lang="en-US" altLang="zh-CN" sz="1400" dirty="0"/>
              <a:t>Beam Pulse:	85us</a:t>
            </a:r>
          </a:p>
          <a:p>
            <a:pPr algn="l"/>
            <a:r>
              <a:rPr lang="en-US" altLang="zh-CN" sz="1400" dirty="0"/>
              <a:t>Focus Lens:	0mm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1563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95EAF0-076E-4645-8FB5-F636C9985889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剖面测量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1013CA-9FDB-49C3-A542-68749A183F47}"/>
              </a:ext>
            </a:extLst>
          </p:cNvPr>
          <p:cNvSpPr txBox="1"/>
          <p:nvPr/>
        </p:nvSpPr>
        <p:spPr>
          <a:xfrm>
            <a:off x="1083195" y="930809"/>
            <a:ext cx="2463816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50%</a:t>
            </a:r>
          </a:p>
          <a:p>
            <a:pPr algn="l"/>
            <a:r>
              <a:rPr lang="en-US" altLang="zh-CN" sz="1400" dirty="0"/>
              <a:t>Magnet Current:	4.72A</a:t>
            </a:r>
          </a:p>
          <a:p>
            <a:pPr algn="l"/>
            <a:r>
              <a:rPr lang="en-US" altLang="zh-CN" sz="1400" dirty="0"/>
              <a:t>MCP Voltage:	600V</a:t>
            </a:r>
          </a:p>
          <a:p>
            <a:pPr algn="l"/>
            <a:r>
              <a:rPr lang="en-US" altLang="zh-CN" sz="1400" dirty="0"/>
              <a:t>Beam Current:	13.3mA</a:t>
            </a:r>
          </a:p>
          <a:p>
            <a:pPr algn="l"/>
            <a:r>
              <a:rPr lang="en-US" altLang="zh-CN" sz="1400" dirty="0"/>
              <a:t>Beam Pulse:	85us</a:t>
            </a:r>
          </a:p>
          <a:p>
            <a:pPr algn="l"/>
            <a:r>
              <a:rPr lang="en-US" altLang="zh-CN" sz="1400" dirty="0"/>
              <a:t>Focus Lens:	0mm</a:t>
            </a:r>
            <a:endParaRPr lang="zh-CN" altLang="en-US" sz="1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812A0C-1ECF-4210-9FC1-2FF68F25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54" y="2256194"/>
            <a:ext cx="3753154" cy="288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792A89-7F25-4116-9650-3E37B99E8372}"/>
              </a:ext>
            </a:extLst>
          </p:cNvPr>
          <p:cNvSpPr txBox="1"/>
          <p:nvPr/>
        </p:nvSpPr>
        <p:spPr>
          <a:xfrm>
            <a:off x="1552765" y="5107102"/>
            <a:ext cx="18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Mean:	 1.250 </a:t>
            </a:r>
          </a:p>
          <a:p>
            <a:r>
              <a:rPr lang="en-US" altLang="zh-CN" sz="1200" dirty="0" err="1"/>
              <a:t>Std.dev</a:t>
            </a:r>
            <a:r>
              <a:rPr lang="en-US" altLang="zh-CN" sz="1200" dirty="0"/>
              <a:t>:	 1.710</a:t>
            </a:r>
            <a:endParaRPr lang="zh-CN" altLang="en-US" sz="12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DACE8DA-1979-4870-B045-F5ABDF8E2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116" y="2132856"/>
            <a:ext cx="3839999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01FB13-1AC5-40B8-A17F-F61EA4384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2" t="8008" b="3384"/>
          <a:stretch/>
        </p:blipFill>
        <p:spPr>
          <a:xfrm>
            <a:off x="4511824" y="2132856"/>
            <a:ext cx="3118259" cy="288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84122E9-DE79-4B9F-B0A1-C15294E1FE7E}"/>
              </a:ext>
            </a:extLst>
          </p:cNvPr>
          <p:cNvSpPr txBox="1"/>
          <p:nvPr/>
        </p:nvSpPr>
        <p:spPr>
          <a:xfrm>
            <a:off x="4367808" y="5733256"/>
            <a:ext cx="31418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dirty="0"/>
              <a:t>测量得到剖面标准差为</a:t>
            </a:r>
            <a:r>
              <a:rPr lang="en-US" altLang="zh-CN" dirty="0"/>
              <a:t>1.71mm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9850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901D9B-6698-4040-B383-A56688AF9500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剖面测量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1013CA-9FDB-49C3-A542-68749A183F47}"/>
              </a:ext>
            </a:extLst>
          </p:cNvPr>
          <p:cNvSpPr txBox="1"/>
          <p:nvPr/>
        </p:nvSpPr>
        <p:spPr>
          <a:xfrm>
            <a:off x="1083195" y="930809"/>
            <a:ext cx="2463816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50%</a:t>
            </a:r>
          </a:p>
          <a:p>
            <a:pPr algn="l"/>
            <a:r>
              <a:rPr lang="en-US" altLang="zh-CN" sz="1400" dirty="0"/>
              <a:t>Magnet Current:	4.72A</a:t>
            </a:r>
          </a:p>
          <a:p>
            <a:pPr algn="l"/>
            <a:r>
              <a:rPr lang="en-US" altLang="zh-CN" sz="1400" dirty="0"/>
              <a:t>MCP Voltage:	600V</a:t>
            </a:r>
          </a:p>
          <a:p>
            <a:pPr algn="l"/>
            <a:r>
              <a:rPr lang="en-US" altLang="zh-CN" sz="1400" dirty="0"/>
              <a:t>Beam Current:	13.3mA</a:t>
            </a:r>
          </a:p>
          <a:p>
            <a:pPr algn="l"/>
            <a:r>
              <a:rPr lang="en-US" altLang="zh-CN" sz="1400" dirty="0"/>
              <a:t>Beam Pulse:	85us</a:t>
            </a:r>
          </a:p>
          <a:p>
            <a:pPr algn="l"/>
            <a:r>
              <a:rPr lang="en-US" altLang="zh-CN" sz="1400" dirty="0"/>
              <a:t>Focus Lens:	7mm</a:t>
            </a:r>
            <a:endParaRPr lang="zh-CN" altLang="en-US" sz="1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D285FCF-465F-4488-B785-B3157762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87" y="2320375"/>
            <a:ext cx="3753154" cy="288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039FDFF-C183-493C-85B6-950FCE1DEA7A}"/>
              </a:ext>
            </a:extLst>
          </p:cNvPr>
          <p:cNvSpPr txBox="1"/>
          <p:nvPr/>
        </p:nvSpPr>
        <p:spPr>
          <a:xfrm>
            <a:off x="1703512" y="5202790"/>
            <a:ext cx="18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Mean:	 1.156 </a:t>
            </a:r>
          </a:p>
          <a:p>
            <a:r>
              <a:rPr lang="en-US" altLang="zh-CN" sz="1200" dirty="0" err="1"/>
              <a:t>Std.dev</a:t>
            </a:r>
            <a:r>
              <a:rPr lang="en-US" altLang="zh-CN" sz="1200" dirty="0"/>
              <a:t>:	 1.716</a:t>
            </a:r>
            <a:endParaRPr lang="zh-CN" altLang="en-US" sz="12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989FCCF-BBAA-4BCC-97B4-28CA4B3AF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1" t="6128" b="2751"/>
          <a:stretch/>
        </p:blipFill>
        <p:spPr>
          <a:xfrm>
            <a:off x="4575051" y="2296214"/>
            <a:ext cx="3072495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1C61F96-6EAE-4AED-AB1B-14D7B25CF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2296214"/>
            <a:ext cx="3840000" cy="288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DC0D538-8E81-4344-B16D-9C72C89150A7}"/>
              </a:ext>
            </a:extLst>
          </p:cNvPr>
          <p:cNvSpPr txBox="1"/>
          <p:nvPr/>
        </p:nvSpPr>
        <p:spPr>
          <a:xfrm>
            <a:off x="3552905" y="5664455"/>
            <a:ext cx="51167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dirty="0"/>
              <a:t>改变聚焦镜位置，测量得到剖面标准差为</a:t>
            </a:r>
            <a:r>
              <a:rPr lang="en-US" altLang="zh-CN" dirty="0"/>
              <a:t>1.716mm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7568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MCP </a:t>
            </a:r>
            <a:r>
              <a:rPr lang="zh-CN" altLang="en-US" dirty="0"/>
              <a:t>高压影响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C37213E-B9DE-4883-8FB8-8002189BD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412776"/>
            <a:ext cx="4174768" cy="324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B8BBF4F-232E-4243-9A3A-9614B2C38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730" y="1412776"/>
            <a:ext cx="4467873" cy="324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7E6F049-9D24-4081-BA56-96E6F5413791}"/>
              </a:ext>
            </a:extLst>
          </p:cNvPr>
          <p:cNvSpPr txBox="1"/>
          <p:nvPr/>
        </p:nvSpPr>
        <p:spPr>
          <a:xfrm>
            <a:off x="2512583" y="5230948"/>
            <a:ext cx="76302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dirty="0"/>
              <a:t>改变</a:t>
            </a:r>
            <a:r>
              <a:rPr lang="en-US" altLang="zh-CN" dirty="0"/>
              <a:t>MCP</a:t>
            </a:r>
            <a:r>
              <a:rPr lang="zh-CN" altLang="en-US" dirty="0"/>
              <a:t>电压，信号随</a:t>
            </a:r>
            <a:r>
              <a:rPr lang="en-US" altLang="zh-CN" dirty="0"/>
              <a:t>MCP</a:t>
            </a:r>
            <a:r>
              <a:rPr lang="zh-CN" altLang="en-US" dirty="0"/>
              <a:t>电压增加而增大 ，在压差超过</a:t>
            </a:r>
            <a:r>
              <a:rPr lang="en-US" altLang="zh-CN" dirty="0"/>
              <a:t>700V</a:t>
            </a:r>
            <a:r>
              <a:rPr lang="zh-CN" altLang="en-US" dirty="0"/>
              <a:t>后发生畸变</a:t>
            </a:r>
          </a:p>
        </p:txBody>
      </p:sp>
    </p:spTree>
    <p:extLst>
      <p:ext uri="{BB962C8B-B14F-4D97-AF65-F5344CB8AC3E}">
        <p14:creationId xmlns:p14="http://schemas.microsoft.com/office/powerpoint/2010/main" val="950954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imic_CERN" id="{F452D3E5-2FF1-CF44-B19B-D32D4C774C03}" vid="{78947655-7EED-024C-A397-CCE31F0CBB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19693</TotalTime>
  <Words>727</Words>
  <Application>Microsoft Office PowerPoint</Application>
  <PresentationFormat>宽屏</PresentationFormat>
  <Paragraphs>124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新宋体</vt:lpstr>
      <vt:lpstr>Arial</vt:lpstr>
      <vt:lpstr>Times New Roman</vt:lpstr>
      <vt:lpstr>Wingdings</vt:lpstr>
      <vt:lpstr>Office Theme</vt:lpstr>
      <vt:lpstr>激光丝剖面测量实验</vt:lpstr>
      <vt:lpstr>PowerPoint 演示文稿</vt:lpstr>
      <vt:lpstr>LW 背景介绍</vt:lpstr>
      <vt:lpstr>LW 设备安装</vt:lpstr>
      <vt:lpstr>LW 背景噪声探测</vt:lpstr>
      <vt:lpstr>PowerPoint 演示文稿</vt:lpstr>
      <vt:lpstr>剖面测量</vt:lpstr>
      <vt:lpstr>剖面测量</vt:lpstr>
      <vt:lpstr>MCP 高压影响</vt:lpstr>
      <vt:lpstr>磁铁电流影响</vt:lpstr>
      <vt:lpstr>聚焦镜位置影响</vt:lpstr>
      <vt:lpstr>Jitter</vt:lpstr>
      <vt:lpstr>未来工作</vt:lpstr>
      <vt:lpstr>感谢各位老师提供的帮助！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b092118</dc:creator>
  <cp:lastModifiedBy>彪 张</cp:lastModifiedBy>
  <cp:revision>475</cp:revision>
  <cp:lastPrinted>2020-01-30T13:49:18Z</cp:lastPrinted>
  <dcterms:created xsi:type="dcterms:W3CDTF">2023-03-09T01:05:47Z</dcterms:created>
  <dcterms:modified xsi:type="dcterms:W3CDTF">2025-03-10T08:23:06Z</dcterms:modified>
</cp:coreProperties>
</file>