
<file path=[Content_Types].xml><?xml version="1.0" encoding="utf-8"?>
<Types xmlns="http://schemas.openxmlformats.org/package/2006/content-types"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92" r:id="rId2"/>
    <p:sldId id="346" r:id="rId3"/>
    <p:sldId id="347" r:id="rId4"/>
    <p:sldId id="348" r:id="rId5"/>
    <p:sldId id="353" r:id="rId6"/>
    <p:sldId id="323" r:id="rId7"/>
    <p:sldId id="352" r:id="rId8"/>
    <p:sldId id="349" r:id="rId9"/>
    <p:sldId id="350" r:id="rId10"/>
    <p:sldId id="354" r:id="rId11"/>
    <p:sldId id="35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a Godinho" initials="AG" lastIdx="1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051"/>
    <a:srgbClr val="303030"/>
    <a:srgbClr val="00FB92"/>
    <a:srgbClr val="2F2F2F"/>
    <a:srgbClr val="005493"/>
    <a:srgbClr val="76D6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EC20E35-A176-4012-BC5E-935CFFF8708E}"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中度样式 3 - 强调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CAF9ED-07DC-4A11-8D7F-57B35C25682E}" styleName="中度样式 1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429"/>
    <p:restoredTop sz="95043" autoAdjust="0"/>
  </p:normalViewPr>
  <p:slideViewPr>
    <p:cSldViewPr snapToObjects="1">
      <p:cViewPr varScale="1">
        <p:scale>
          <a:sx n="79" d="100"/>
          <a:sy n="79" d="100"/>
        </p:scale>
        <p:origin x="80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 showGuides="1">
      <p:cViewPr varScale="1">
        <p:scale>
          <a:sx n="123" d="100"/>
          <a:sy n="123" d="100"/>
        </p:scale>
        <p:origin x="4972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4CB0CAB-A528-CD45-8F12-922B94DEC18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47AD8C8-453F-104C-B81F-526301CF40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B72EAA-2733-D14F-950A-8F4240385864}" type="datetimeFigureOut">
              <a:rPr lang="en-US" smtClean="0">
                <a:latin typeface="Arial" panose="020B0604020202020204" pitchFamily="34" charset="0"/>
              </a:rPr>
              <a:t>1/6/2025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EBBD38-63DF-604F-9396-6BB8561251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D48731-E0D0-B242-9967-4E9E135D8D3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9750F-00B8-E148-9878-D197EE9CB895}" type="slidenum">
              <a:rPr lang="en-US" smtClean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3004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4DD062E-52F7-A14D-A443-1F3854784447}" type="datetimeFigureOut">
              <a:rPr lang="en-US" smtClean="0"/>
              <a:pPr/>
              <a:t>1/6/2025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8CB0EE9E-52B8-AA4F-8DD5-ED0FB4E5CBC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94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9" y="3429002"/>
            <a:ext cx="11376025" cy="2153265"/>
          </a:xfrm>
        </p:spPr>
        <p:txBody>
          <a:bodyPr anchor="t" anchorCtr="0"/>
          <a:lstStyle>
            <a:lvl1pPr algn="l">
              <a:defRPr sz="375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4"/>
            <a:ext cx="11376027" cy="803787"/>
          </a:xfrm>
        </p:spPr>
        <p:txBody>
          <a:bodyPr>
            <a:noAutofit/>
          </a:bodyPr>
          <a:lstStyle>
            <a:lvl1pPr marL="0" indent="0" algn="l">
              <a:buNone/>
              <a:defRPr sz="1500" b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8942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s and 2 Picture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90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4B0609-1753-094D-A27B-B1604B6E44F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A0D1A79C-0A47-4487-93E5-29D1AA58C639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3380C24-4584-494A-B2E2-7C02911E02E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9BEDBAA-E014-4E48-AA09-5D0DC18C0C7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C9037A8-3728-274F-ADAC-4D3957FCBA4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172202" y="2420940"/>
            <a:ext cx="5616575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GB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8458318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3708401" cy="668337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075613" y="1604966"/>
            <a:ext cx="3713187" cy="655634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2420940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EC779F7E-9707-2542-A19F-DD09A53038A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75613" y="2416177"/>
            <a:ext cx="3713187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marL="0" marR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="1"/>
            </a:lvl1pPr>
          </a:lstStyle>
          <a:p>
            <a:r>
              <a:rPr lang="en-US"/>
              <a:t>Drag and Drop picture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253848" y="1601228"/>
            <a:ext cx="3708401" cy="668337"/>
          </a:xfrm>
        </p:spPr>
        <p:txBody>
          <a:bodyPr anchor="t" anchorCtr="0"/>
          <a:lstStyle>
            <a:lvl1pPr marL="0" indent="0">
              <a:spcBef>
                <a:spcPts val="300"/>
              </a:spcBef>
              <a:spcAft>
                <a:spcPts val="0"/>
              </a:spcAft>
              <a:buNone/>
              <a:defRPr sz="1575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53848" y="2429904"/>
            <a:ext cx="3708400" cy="377983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F12635E9-4BBB-4345-B220-DB77BD06E4E6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18353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ictures with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6494478-3D3E-894B-9652-AD035750548C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4116387" y="1601378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F540559-B2D9-2E46-A3D6-32F0B01F69A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16388" y="2732444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D2BF-D955-984C-BC88-5F6A8BCB9E71}"/>
              </a:ext>
            </a:extLst>
          </p:cNvPr>
          <p:cNvSpPr>
            <a:spLocks noGrp="1"/>
          </p:cNvSpPr>
          <p:nvPr>
            <p:ph type="dt" sz="half" idx="17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CA54DFD-039C-4B9D-8896-865A6E112030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EC0286-4FA5-DB4D-961C-C9035150A22E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D3A103EE-A109-9549-821B-7193CDF3E17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F0E95B09-A858-4A4A-B159-8C5B917D41E5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3275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2FF76D54-8841-EA4B-B514-DFCE90D05C81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052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DED6363A-4107-5A4F-9E1E-0E88F802ABE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8232388" y="5078526"/>
            <a:ext cx="3960000" cy="1131215"/>
          </a:xfrm>
          <a:solidFill>
            <a:schemeClr val="tx1"/>
          </a:solidFill>
          <a:ln>
            <a:noFill/>
          </a:ln>
        </p:spPr>
        <p:txBody>
          <a:bodyPr lIns="36000" tIns="36000" rIns="36000" bIns="36000" anchor="ctr" anchorCtr="0"/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1575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Picture Placeholder 10">
            <a:extLst>
              <a:ext uri="{FF2B5EF4-FFF2-40B4-BE49-F238E27FC236}">
                <a16:creationId xmlns:a16="http://schemas.microsoft.com/office/drawing/2014/main" id="{91039F33-9CD5-004A-9F94-52D16B2EB081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8232389" y="1601378"/>
            <a:ext cx="3959225" cy="3477297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5502073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12776" y="1592263"/>
            <a:ext cx="11376024" cy="2563906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0F0639A-43E3-4C59-B43D-B9672C1A553D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5685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Horizontal and text in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8C125C7E-94FD-9B43-A74A-5A12DA74F2D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592263"/>
            <a:ext cx="12192000" cy="2945870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B7AFC8C-E604-7447-B130-D845972B5A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07989" y="4294190"/>
            <a:ext cx="3708400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33DD4F-F84F-4A45-A378-099F8963A57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267202" y="4294190"/>
            <a:ext cx="3665537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23D880-B3D6-7548-AFF1-D644AAD7B366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4675CCF2-8108-4DBC-999E-65B9807CBDE2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2487D45-A6BD-6040-8ECE-F9608F53134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1D3D89-638E-6949-858F-F83F83B33D28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A3085A2-8BF3-9742-B023-7524E7B1C8E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085669" y="4294190"/>
            <a:ext cx="3703132" cy="1906587"/>
          </a:xfrm>
          <a:solidFill>
            <a:schemeClr val="tx1"/>
          </a:solidFill>
        </p:spPr>
        <p:txBody>
          <a:bodyPr tIns="72000"/>
          <a:lstStyle>
            <a:lvl1pPr algn="ctr">
              <a:defRPr>
                <a:solidFill>
                  <a:schemeClr val="bg2"/>
                </a:solidFill>
              </a:defRPr>
            </a:lvl1pPr>
            <a:lvl2pPr algn="ctr">
              <a:defRPr>
                <a:solidFill>
                  <a:schemeClr val="bg2"/>
                </a:solidFill>
              </a:defRPr>
            </a:lvl2pPr>
            <a:lvl3pPr algn="ctr">
              <a:defRPr>
                <a:solidFill>
                  <a:schemeClr val="bg2"/>
                </a:solidFill>
              </a:defRPr>
            </a:lvl3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839061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hapt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1709740"/>
            <a:ext cx="11376025" cy="2852737"/>
          </a:xfrm>
        </p:spPr>
        <p:txBody>
          <a:bodyPr anchor="b"/>
          <a:lstStyle>
            <a:lvl1pPr>
              <a:defRPr sz="375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4589465"/>
            <a:ext cx="11376027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accent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FFEBF6-CE90-CC4E-8695-4D9E4AF1C9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7299B854-08E8-451F-B813-E67CE56EA7A5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06BCDCA-F2B2-9249-AB85-06169E64A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B4A1B0-EF49-4F43-ACA9-496419739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3233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F8F7083-D188-D543-8008-F25F138E9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0AF46E4C-0014-42F6-AC37-B60C2858AF1C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A980EB7-C2CB-9D4D-8C5E-3EB093178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F74050C-1801-2345-9DC3-F06B163A28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70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9" y="6196406"/>
            <a:ext cx="1137602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sz="1350" dirty="0"/>
              <a:t>http://</a:t>
            </a:r>
            <a:r>
              <a:rPr kumimoji="0" lang="fr-CH" sz="1350" dirty="0" err="1"/>
              <a:t>english.ihep.cas.cn</a:t>
            </a:r>
            <a:r>
              <a:rPr kumimoji="0" lang="fr-CH" sz="1350" dirty="0"/>
              <a:t>/</a:t>
            </a:r>
            <a:r>
              <a:rPr kumimoji="0" lang="fr-CH" sz="1350" dirty="0" err="1"/>
              <a:t>csns</a:t>
            </a:r>
            <a:r>
              <a:rPr kumimoji="0" lang="fr-CH" sz="1350" dirty="0"/>
              <a:t>/</a:t>
            </a:r>
            <a:endParaRPr lang="en-US" sz="13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5AE3B0-7AC3-3F2C-BC97-8A9A412755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14400" y="1410767"/>
            <a:ext cx="10363200" cy="403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73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B943B51E-7370-02A4-0236-A16449FAF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5519C00D-F423-4925-B2CC-98ABA687CC37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1368D249-BBBE-D342-760D-0A9C8EF3DD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E91DD546-06F3-2810-A45A-9E1378CE6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425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243000" indent="-243000">
              <a:buFont typeface="Arial" charset="0"/>
              <a:buChar char="•"/>
              <a:tabLst/>
              <a:defRPr sz="1350">
                <a:solidFill>
                  <a:schemeClr val="tx2"/>
                </a:solidFill>
              </a:defRPr>
            </a:lvl2pPr>
            <a:lvl3pPr marL="486000" indent="-243000">
              <a:buSzPct val="100000"/>
              <a:buFont typeface="Arial" panose="020B0604020202020204" pitchFamily="34" charset="0"/>
              <a:buChar char="•"/>
              <a:tabLst/>
              <a:defRPr>
                <a:solidFill>
                  <a:schemeClr val="tx2"/>
                </a:solidFill>
              </a:defRPr>
            </a:lvl3pPr>
            <a:lvl4pPr marL="729000" indent="-243000">
              <a:buSzPct val="100000"/>
              <a:buFont typeface="Arial" charset="0"/>
              <a:buChar char="•"/>
              <a:tabLst/>
              <a:defRPr>
                <a:solidFill>
                  <a:schemeClr val="tx2"/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2CCFD26F-FE91-1D94-4581-D8FFF966D7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D5DD9F21-0EBD-426B-92D0-F4E07B580866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E7496D97-F6E3-5714-4410-9E1593CB05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FC48A26F-CA6F-7CE5-2A84-A73BD03190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367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257175" indent="-257175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471488" indent="-196454"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2pPr>
            <a:lvl3pPr marL="666750" indent="-195263">
              <a:buSzPct val="100000"/>
              <a:buFont typeface="Arial" panose="020B0604020202020204" pitchFamily="34" charset="0"/>
              <a:buChar char="•"/>
              <a:tabLst/>
              <a:defRPr sz="1350">
                <a:solidFill>
                  <a:schemeClr val="tx2">
                    <a:lumMod val="50000"/>
                  </a:schemeClr>
                </a:solidFill>
              </a:defRPr>
            </a:lvl3pPr>
            <a:lvl4pPr marL="907256" indent="-202406">
              <a:buSzPct val="100000"/>
              <a:buFont typeface="Arial" panose="020B0604020202020204" pitchFamily="34" charset="0"/>
              <a:buChar char="•"/>
              <a:tabLst/>
              <a:defRPr sz="1200">
                <a:solidFill>
                  <a:schemeClr val="tx2">
                    <a:lumMod val="50000"/>
                  </a:schemeClr>
                </a:solidFill>
              </a:defRPr>
            </a:lvl4pPr>
            <a:lvl5pPr marL="1543050" indent="-17145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3785ACB7-CABF-7D95-0159-A01133BA02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31912" y="6566990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FF3B4689-F6C7-4A66-9EC2-ECEB4AB9CDBF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4" name="Footer Placeholder 7">
            <a:extLst>
              <a:ext uri="{FF2B5EF4-FFF2-40B4-BE49-F238E27FC236}">
                <a16:creationId xmlns:a16="http://schemas.microsoft.com/office/drawing/2014/main" id="{A3A7696A-3DA6-46BF-4CE5-2D94654F7C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CC28754-9337-0835-C44C-1944E4C593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795603" y="6529933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55122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478EFE-6141-4244-92ED-79EEE9222B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6849FC99-98AA-47DE-9EBE-3C93DF26A339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FF044A7-6055-B744-AD25-E9D675BBE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BAAC3B-64E8-6A4D-B184-3057E6D0D07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07989" y="1439863"/>
            <a:ext cx="11376025" cy="4760912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913320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2266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29F630F8-1E8F-4B28-BEA6-3605DD861C8A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22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 and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65127"/>
            <a:ext cx="11380812" cy="10842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9" y="1592264"/>
            <a:ext cx="5616575" cy="668337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89" y="2427287"/>
            <a:ext cx="5616575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04966"/>
            <a:ext cx="5616600" cy="655634"/>
          </a:xfrm>
        </p:spPr>
        <p:txBody>
          <a:bodyPr anchor="t" anchorCtr="0"/>
          <a:lstStyle>
            <a:lvl1pPr marL="0" indent="0">
              <a:buNone/>
              <a:defRPr sz="1800" b="1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27287"/>
            <a:ext cx="5611813" cy="3773488"/>
          </a:xfrm>
        </p:spPr>
        <p:txBody>
          <a:bodyPr/>
          <a:lstStyle>
            <a:lvl1pPr marL="243000" indent="-243000">
              <a:buFont typeface="Arial" panose="020B0604020202020204" pitchFamily="34" charset="0"/>
              <a:buChar char="•"/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B511762-E0C9-6C4A-9015-D9D3D4FF97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50463E7F-EF1F-42FD-A30D-E11C85903ED8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E2689900-D127-9840-8E06-B694B9FE12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7B398DFD-572D-D549-8BBF-A86A1DFF0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08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34" userDrawn="1">
          <p15:clr>
            <a:srgbClr val="FBAE40"/>
          </p15:clr>
        </p15:guide>
        <p15:guide id="2" orient="horz" pos="1525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2 Pictures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5616575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0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8B6113B2-3665-489C-AEF3-8C27A722086C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47B07ADD-2F17-5640-985B-72FA646913F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67439" y="159226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AB41C95B-0CD0-B44F-9130-66CCD53B86BB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167439" y="3969705"/>
            <a:ext cx="5616575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2036724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989" y="373593"/>
            <a:ext cx="11376024" cy="106574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9" y="1598658"/>
            <a:ext cx="3708401" cy="4608512"/>
          </a:xfrm>
        </p:spPr>
        <p:txBody>
          <a:bodyPr/>
          <a:lstStyle>
            <a:lvl1pPr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>
              <a:lnSpc>
                <a:spcPct val="120000"/>
              </a:lnSpc>
              <a:defRPr/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2981A2-06D5-5F4B-9504-4CD77560E607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2495601" y="6378351"/>
            <a:ext cx="1620788" cy="365125"/>
          </a:xfrm>
          <a:prstGeom prst="rect">
            <a:avLst/>
          </a:prstGeom>
        </p:spPr>
        <p:txBody>
          <a:bodyPr/>
          <a:lstStyle/>
          <a:p>
            <a:fld id="{D92D408C-C78D-473C-9DEA-B7F59FB76784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F37B2A-B53F-3C4D-BD2B-2DAF3F47C07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259263" y="6383850"/>
            <a:ext cx="6572221" cy="365125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DD1311B-199C-CA4B-81C4-F7ADC1D9977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107546" y="6383850"/>
            <a:ext cx="681255" cy="365125"/>
          </a:xfrm>
          <a:prstGeom prst="rect">
            <a:avLst/>
          </a:prstGeom>
        </p:spPr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55B7D9F-7313-2F46-8079-FEA6DAA0CF2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75613" y="1592265"/>
            <a:ext cx="3708400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AECDCA30-A5C6-3549-9DAD-01819664F15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24682" y="396970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0332EED6-F049-354D-90C1-2CDBDFEB153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259263" y="1592265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  <p:sp>
        <p:nvSpPr>
          <p:cNvPr id="15" name="Picture Placeholder 5">
            <a:extLst>
              <a:ext uri="{FF2B5EF4-FFF2-40B4-BE49-F238E27FC236}">
                <a16:creationId xmlns:a16="http://schemas.microsoft.com/office/drawing/2014/main" id="{A46E76A3-B525-534D-9396-8E4D08F06F6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259263" y="3978017"/>
            <a:ext cx="3659332" cy="2232025"/>
          </a:xfrm>
          <a:pattFill prst="lgCheck">
            <a:fgClr>
              <a:schemeClr val="accent4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/>
            </a:lvl1pPr>
          </a:lstStyle>
          <a:p>
            <a:r>
              <a:rPr lang="en-US" dirty="0"/>
              <a:t>Drag and drop picture</a:t>
            </a:r>
          </a:p>
        </p:txBody>
      </p:sp>
    </p:spTree>
    <p:extLst>
      <p:ext uri="{BB962C8B-B14F-4D97-AF65-F5344CB8AC3E}">
        <p14:creationId xmlns:p14="http://schemas.microsoft.com/office/powerpoint/2010/main" val="3407050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5ED53C4-6E87-A4E8-66AA-6C3D9D5D5D96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56152" y="187746"/>
            <a:ext cx="1359088" cy="65255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91240" y="35656"/>
            <a:ext cx="10209520" cy="7389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8216" y="890543"/>
            <a:ext cx="10760995" cy="207338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>
            <a:cxnSpLocks/>
          </p:cNvCxnSpPr>
          <p:nvPr userDrawn="1"/>
        </p:nvCxnSpPr>
        <p:spPr>
          <a:xfrm>
            <a:off x="718216" y="774646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82887CB3-46BC-19DA-921D-9E3DEC15C5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67585" y="6564762"/>
            <a:ext cx="1584176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A59BDED2-C4AE-463F-89E4-957137668225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DE918425-FC2C-4138-DC0B-8046148C41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26654" y="6566990"/>
            <a:ext cx="6538693" cy="291010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67FEFFDE-8AC7-FBA0-034E-E6E960FE30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34650" y="6538874"/>
            <a:ext cx="681255" cy="365125"/>
          </a:xfrm>
          <a:prstGeom prst="rect">
            <a:avLst/>
          </a:prstGeom>
        </p:spPr>
        <p:txBody>
          <a:bodyPr/>
          <a:lstStyle>
            <a:lvl1pPr algn="ctr">
              <a:defRPr sz="1200"/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F53082-566B-8570-F568-03257A673807}"/>
              </a:ext>
            </a:extLst>
          </p:cNvPr>
          <p:cNvCxnSpPr>
            <a:cxnSpLocks/>
          </p:cNvCxnSpPr>
          <p:nvPr userDrawn="1"/>
        </p:nvCxnSpPr>
        <p:spPr>
          <a:xfrm>
            <a:off x="718216" y="6525344"/>
            <a:ext cx="10760995" cy="0"/>
          </a:xfrm>
          <a:prstGeom prst="line">
            <a:avLst/>
          </a:prstGeom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69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49" r:id="rId2"/>
    <p:sldLayoutId id="2147483650" r:id="rId3"/>
    <p:sldLayoutId id="2147483665" r:id="rId4"/>
    <p:sldLayoutId id="2147483668" r:id="rId5"/>
    <p:sldLayoutId id="2147483652" r:id="rId6"/>
    <p:sldLayoutId id="2147483653" r:id="rId7"/>
    <p:sldLayoutId id="2147483666" r:id="rId8"/>
    <p:sldLayoutId id="2147483667" r:id="rId9"/>
    <p:sldLayoutId id="2147483658" r:id="rId10"/>
    <p:sldLayoutId id="2147483659" r:id="rId11"/>
    <p:sldLayoutId id="2147483673" r:id="rId12"/>
    <p:sldLayoutId id="2147483660" r:id="rId13"/>
    <p:sldLayoutId id="2147483671" r:id="rId14"/>
    <p:sldLayoutId id="2147483651" r:id="rId15"/>
    <p:sldLayoutId id="2147483654" r:id="rId16"/>
    <p:sldLayoutId id="2147483655" r:id="rId17"/>
  </p:sldLayoutIdLst>
  <p:hf hdr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1350"/>
        </a:spcBef>
        <a:spcAft>
          <a:spcPts val="300"/>
        </a:spcAft>
        <a:buFont typeface="Arial"/>
        <a:buNone/>
        <a:tabLst/>
        <a:defRPr sz="1575" b="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242888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charset="0"/>
        <a:buChar char="•"/>
        <a:tabLst/>
        <a:defRPr sz="135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486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75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729000" indent="-243000" algn="l" defTabSz="685800" rtl="0" eaLnBrk="1" latinLnBrk="0" hangingPunct="1">
        <a:lnSpc>
          <a:spcPct val="100000"/>
        </a:lnSpc>
        <a:spcBef>
          <a:spcPts val="375"/>
        </a:spcBef>
        <a:spcAft>
          <a:spcPts val="225"/>
        </a:spcAft>
        <a:buFont typeface="Arial" panose="020B0604020202020204" pitchFamily="34" charset="0"/>
        <a:buChar char="•"/>
        <a:tabLst/>
        <a:defRPr sz="12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2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423" userDrawn="1">
          <p15:clr>
            <a:srgbClr val="F26B43"/>
          </p15:clr>
        </p15:guide>
        <p15:guide id="4" pos="257" userDrawn="1">
          <p15:clr>
            <a:srgbClr val="F26B43"/>
          </p15:clr>
        </p15:guide>
        <p15:guide id="6" pos="3795" userDrawn="1">
          <p15:clr>
            <a:srgbClr val="F26B43"/>
          </p15:clr>
        </p15:guide>
        <p15:guide id="7" pos="3885" userDrawn="1">
          <p15:clr>
            <a:srgbClr val="F26B43"/>
          </p15:clr>
        </p15:guide>
        <p15:guide id="8" pos="5087" userDrawn="1">
          <p15:clr>
            <a:srgbClr val="F26B43"/>
          </p15:clr>
        </p15:guide>
        <p15:guide id="9" pos="4997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2593" userDrawn="1">
          <p15:clr>
            <a:srgbClr val="F26B43"/>
          </p15:clr>
        </p15:guide>
        <p15:guide id="12" orient="horz" pos="3906" userDrawn="1">
          <p15:clr>
            <a:srgbClr val="F26B43"/>
          </p15:clr>
        </p15:guide>
        <p15:guide id="13" orient="horz" pos="2409" userDrawn="1">
          <p15:clr>
            <a:srgbClr val="F26B43"/>
          </p15:clr>
        </p15:guide>
        <p15:guide id="14" orient="horz" pos="913" userDrawn="1">
          <p15:clr>
            <a:srgbClr val="F26B43"/>
          </p15:clr>
        </p15:guide>
        <p15:guide id="15" orient="horz" pos="1003" userDrawn="1">
          <p15:clr>
            <a:srgbClr val="F26B43"/>
          </p15:clr>
        </p15:guide>
        <p15:guide id="16" orient="horz" pos="2500" userDrawn="1">
          <p15:clr>
            <a:srgbClr val="F26B43"/>
          </p15:clr>
        </p15:guide>
        <p15:guide id="17" pos="6312" userDrawn="1">
          <p15:clr>
            <a:srgbClr val="F26B43"/>
          </p15:clr>
        </p15:guide>
        <p15:guide id="18" pos="622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1C0AE-89DE-0A2A-B23D-DEBDBAA6B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67608" y="2929545"/>
            <a:ext cx="7128727" cy="652835"/>
          </a:xfrm>
        </p:spPr>
        <p:txBody>
          <a:bodyPr/>
          <a:lstStyle/>
          <a:p>
            <a:r>
              <a:rPr lang="en-US" altLang="zh-CN" dirty="0"/>
              <a:t>1216</a:t>
            </a:r>
            <a:r>
              <a:rPr lang="zh-CN" altLang="en-US" dirty="0"/>
              <a:t>激光丝剖面测量实验</a:t>
            </a:r>
            <a:endParaRPr lang="en-CH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F22BCC-8259-B182-6802-16378982C5C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2ACD645A-D1BA-4BE7-9954-A5FFAA453FFB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C6BA1-3127-125B-D9E5-3A6535664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6AA4F1-DE08-BC51-FE39-E133094663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0ABE1B-6316-FE69-21E8-E7CCC18E8155}"/>
              </a:ext>
            </a:extLst>
          </p:cNvPr>
          <p:cNvSpPr txBox="1"/>
          <p:nvPr/>
        </p:nvSpPr>
        <p:spPr>
          <a:xfrm>
            <a:off x="6577264" y="3713748"/>
            <a:ext cx="65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5810845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WS05,FWS,LW</a:t>
            </a:r>
            <a:r>
              <a:rPr lang="zh-CN" altLang="en-US" dirty="0"/>
              <a:t>剖面对照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1124255" y="880843"/>
            <a:ext cx="3516988" cy="129266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0mm</a:t>
            </a:r>
          </a:p>
          <a:p>
            <a:pPr algn="l"/>
            <a:r>
              <a:rPr lang="en-US" altLang="zh-CN" sz="1400" dirty="0"/>
              <a:t>Condition:		</a:t>
            </a:r>
            <a:r>
              <a:rPr lang="en-US" altLang="zh-CN" sz="1400" dirty="0" err="1"/>
              <a:t>renjun</a:t>
            </a:r>
            <a:r>
              <a:rPr lang="en-US" altLang="zh-CN" sz="1400" dirty="0"/>
              <a:t> yang 24dec16</a:t>
            </a:r>
            <a:endParaRPr lang="zh-CN" altLang="en-US" sz="1400" dirty="0"/>
          </a:p>
        </p:txBody>
      </p:sp>
      <p:graphicFrame>
        <p:nvGraphicFramePr>
          <p:cNvPr id="8" name="表格 9">
            <a:extLst>
              <a:ext uri="{FF2B5EF4-FFF2-40B4-BE49-F238E27FC236}">
                <a16:creationId xmlns:a16="http://schemas.microsoft.com/office/drawing/2014/main" id="{32B57B7E-29AC-49EE-B804-7364F4626B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037776"/>
              </p:ext>
            </p:extLst>
          </p:nvPr>
        </p:nvGraphicFramePr>
        <p:xfrm>
          <a:off x="5303912" y="2358784"/>
          <a:ext cx="5616000" cy="1734240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296000">
                  <a:extLst>
                    <a:ext uri="{9D8B030D-6E8A-4147-A177-3AD203B41FA5}">
                      <a16:colId xmlns:a16="http://schemas.microsoft.com/office/drawing/2014/main" val="4270200963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6020867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1290635217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84834462"/>
                    </a:ext>
                  </a:extLst>
                </a:gridCol>
              </a:tblGrid>
              <a:tr h="576000">
                <a:tc>
                  <a:txBody>
                    <a:bodyPr/>
                    <a:lstStyle/>
                    <a:p>
                      <a:pPr algn="ctr"/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WS05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FWS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LW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51989583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2"/>
                          </a:solidFill>
                        </a:rPr>
                        <a:t>平均位置</a:t>
                      </a:r>
                      <a:endParaRPr lang="en-US" altLang="zh-CN" sz="16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(mm)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-4.872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-1.402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-1.362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67455280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600" dirty="0">
                          <a:solidFill>
                            <a:schemeClr val="tx2"/>
                          </a:solidFill>
                        </a:rPr>
                        <a:t>标准差</a:t>
                      </a:r>
                      <a:endParaRPr lang="en-US" altLang="zh-CN" sz="1600" dirty="0">
                        <a:solidFill>
                          <a:schemeClr val="tx2"/>
                        </a:solidFill>
                      </a:endParaRPr>
                    </a:p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(mm)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2.323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2.573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chemeClr val="tx2"/>
                          </a:solidFill>
                        </a:rPr>
                        <a:t>2.948</a:t>
                      </a:r>
                      <a:endParaRPr lang="zh-CN" altLang="en-US" sz="1600" dirty="0">
                        <a:solidFill>
                          <a:schemeClr val="tx2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7331590"/>
                  </a:ext>
                </a:extLst>
              </a:tr>
            </a:tbl>
          </a:graphicData>
        </a:graphic>
      </p:graphicFrame>
      <p:pic>
        <p:nvPicPr>
          <p:cNvPr id="9" name="图片 8">
            <a:extLst>
              <a:ext uri="{FF2B5EF4-FFF2-40B4-BE49-F238E27FC236}">
                <a16:creationId xmlns:a16="http://schemas.microsoft.com/office/drawing/2014/main" id="{54432F7D-0F3B-4F6D-8172-C1742E7ED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76" y="2358784"/>
            <a:ext cx="4413423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13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剖面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1124255" y="880843"/>
            <a:ext cx="2463816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Beam Current:	13.3mA</a:t>
            </a:r>
          </a:p>
          <a:p>
            <a:pPr algn="l"/>
            <a:r>
              <a:rPr lang="en-US" altLang="zh-CN" sz="1400" dirty="0"/>
              <a:t>Magnet Current:	4.72A</a:t>
            </a:r>
          </a:p>
          <a:p>
            <a:pPr algn="l"/>
            <a:r>
              <a:rPr lang="en-US" altLang="zh-CN" sz="1400" dirty="0"/>
              <a:t>MCP Voltage:	600V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0mm</a:t>
            </a:r>
          </a:p>
          <a:p>
            <a:pPr algn="l"/>
            <a:r>
              <a:rPr lang="en-US" altLang="zh-CN" sz="1400" dirty="0"/>
              <a:t>With C1</a:t>
            </a:r>
            <a:endParaRPr lang="zh-CN" altLang="en-US" sz="14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B64C275-5FEE-41DC-AE79-10F78C2845AF}"/>
              </a:ext>
            </a:extLst>
          </p:cNvPr>
          <p:cNvSpPr txBox="1"/>
          <p:nvPr/>
        </p:nvSpPr>
        <p:spPr>
          <a:xfrm>
            <a:off x="5231904" y="880843"/>
            <a:ext cx="2463816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Beam Current:	7.5mA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0mm</a:t>
            </a:r>
          </a:p>
          <a:p>
            <a:pPr algn="l"/>
            <a:r>
              <a:rPr lang="en-US" altLang="zh-CN" sz="1400" dirty="0"/>
              <a:t>Without C1</a:t>
            </a:r>
            <a:endParaRPr lang="zh-CN" altLang="en-US" sz="1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0B983B59-3002-40E9-95EE-8AD5C9ED7329}"/>
              </a:ext>
            </a:extLst>
          </p:cNvPr>
          <p:cNvSpPr txBox="1"/>
          <p:nvPr/>
        </p:nvSpPr>
        <p:spPr>
          <a:xfrm>
            <a:off x="8832304" y="880843"/>
            <a:ext cx="2364430" cy="150810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352mJ</a:t>
            </a:r>
          </a:p>
          <a:p>
            <a:pPr algn="l"/>
            <a:r>
              <a:rPr lang="en-US" altLang="zh-CN" sz="1400" dirty="0"/>
              <a:t>Beam Current:	7.5mA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</a:p>
          <a:p>
            <a:pPr algn="l"/>
            <a:r>
              <a:rPr lang="en-US" altLang="zh-CN" sz="1400" dirty="0"/>
              <a:t>F Position:		10mm</a:t>
            </a:r>
          </a:p>
          <a:p>
            <a:pPr algn="l"/>
            <a:r>
              <a:rPr lang="en-US" altLang="zh-CN" sz="1400" dirty="0"/>
              <a:t>Without C1</a:t>
            </a:r>
            <a:endParaRPr lang="zh-CN" altLang="en-US" sz="14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F34A146-33C8-4DA5-9FF9-FAF01A7C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2623583"/>
            <a:ext cx="3327139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7C01569-5060-4565-B9E2-93C9E51E6E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7780" y="2633754"/>
            <a:ext cx="3327139" cy="252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064E5E8-596E-4022-8835-B0FC6A7255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0256" y="2633754"/>
            <a:ext cx="3327139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001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2267430" y="0"/>
            <a:ext cx="7657140" cy="646331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原始信号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D09D3C-4C80-4372-9687-A54F7068B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19F524-EBB1-41EA-88E6-5372A08A1FE1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7966BD-C956-4454-9479-4FB7FE79A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3C6BB-0F62-4BF9-8585-651E11F2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3E1E9D6-86AB-481B-8AC5-67C6EC7F6F98}"/>
              </a:ext>
            </a:extLst>
          </p:cNvPr>
          <p:cNvSpPr txBox="1"/>
          <p:nvPr/>
        </p:nvSpPr>
        <p:spPr>
          <a:xfrm>
            <a:off x="966490" y="3527362"/>
            <a:ext cx="24638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With C1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C887C698-8F1A-4CC8-A021-102EFCB8F0DF}"/>
              </a:ext>
            </a:extLst>
          </p:cNvPr>
          <p:cNvSpPr txBox="1"/>
          <p:nvPr/>
        </p:nvSpPr>
        <p:spPr>
          <a:xfrm>
            <a:off x="5052655" y="3557580"/>
            <a:ext cx="24638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zh-CN" sz="1400" dirty="0">
                <a:solidFill>
                  <a:srgbClr val="FF0000"/>
                </a:solidFill>
              </a:rPr>
              <a:t>Without C1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BD152F6-0488-4F7B-B3FE-3ED40215BD46}"/>
              </a:ext>
            </a:extLst>
          </p:cNvPr>
          <p:cNvSpPr txBox="1"/>
          <p:nvPr/>
        </p:nvSpPr>
        <p:spPr>
          <a:xfrm>
            <a:off x="836000" y="6250059"/>
            <a:ext cx="24638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</a:rPr>
              <a:t>噪声本底为负值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A5DCB792-C648-47C0-9EF2-2EC6CD4FB15A}"/>
              </a:ext>
            </a:extLst>
          </p:cNvPr>
          <p:cNvSpPr txBox="1"/>
          <p:nvPr/>
        </p:nvSpPr>
        <p:spPr>
          <a:xfrm>
            <a:off x="3928911" y="6231135"/>
            <a:ext cx="246381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zh-CN" altLang="en-US" sz="1400" dirty="0">
                <a:solidFill>
                  <a:srgbClr val="FF0000"/>
                </a:solidFill>
              </a:rPr>
              <a:t>信噪比极小</a:t>
            </a:r>
            <a:endParaRPr lang="en-US" altLang="zh-CN" sz="1400" dirty="0">
              <a:solidFill>
                <a:srgbClr val="FF0000"/>
              </a:solidFill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D19D56E-E830-4DFE-A75C-2FF403A1C441}"/>
              </a:ext>
            </a:extLst>
          </p:cNvPr>
          <p:cNvSpPr txBox="1"/>
          <p:nvPr/>
        </p:nvSpPr>
        <p:spPr>
          <a:xfrm>
            <a:off x="9363640" y="4101137"/>
            <a:ext cx="2383666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Focus Lens:	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cxnSp>
        <p:nvCxnSpPr>
          <p:cNvPr id="28" name="连接符: 肘形 27">
            <a:extLst>
              <a:ext uri="{FF2B5EF4-FFF2-40B4-BE49-F238E27FC236}">
                <a16:creationId xmlns:a16="http://schemas.microsoft.com/office/drawing/2014/main" id="{8E8B9285-9BED-4038-8AEA-3B135475ED60}"/>
              </a:ext>
            </a:extLst>
          </p:cNvPr>
          <p:cNvCxnSpPr>
            <a:cxnSpLocks/>
          </p:cNvCxnSpPr>
          <p:nvPr/>
        </p:nvCxnSpPr>
        <p:spPr>
          <a:xfrm flipV="1">
            <a:off x="326516" y="1020109"/>
            <a:ext cx="11537526" cy="2822677"/>
          </a:xfrm>
          <a:prstGeom prst="bentConnector3">
            <a:avLst>
              <a:gd name="adj1" fmla="val 64128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A4F9C152-47E3-49B0-8DAE-3937939ECCDC}"/>
              </a:ext>
            </a:extLst>
          </p:cNvPr>
          <p:cNvCxnSpPr>
            <a:cxnSpLocks/>
          </p:cNvCxnSpPr>
          <p:nvPr/>
        </p:nvCxnSpPr>
        <p:spPr>
          <a:xfrm>
            <a:off x="191344" y="3819636"/>
            <a:ext cx="0" cy="26002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AC57A98A-AE44-401E-B8C7-806AEF3197DA}"/>
              </a:ext>
            </a:extLst>
          </p:cNvPr>
          <p:cNvCxnSpPr>
            <a:cxnSpLocks/>
          </p:cNvCxnSpPr>
          <p:nvPr/>
        </p:nvCxnSpPr>
        <p:spPr>
          <a:xfrm flipV="1">
            <a:off x="191344" y="6419838"/>
            <a:ext cx="11672698" cy="267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1900375B-CF54-4B49-BD6D-A6D85D814E9F}"/>
              </a:ext>
            </a:extLst>
          </p:cNvPr>
          <p:cNvCxnSpPr>
            <a:cxnSpLocks/>
          </p:cNvCxnSpPr>
          <p:nvPr/>
        </p:nvCxnSpPr>
        <p:spPr>
          <a:xfrm>
            <a:off x="11784632" y="994673"/>
            <a:ext cx="79410" cy="542516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文本框 47">
            <a:extLst>
              <a:ext uri="{FF2B5EF4-FFF2-40B4-BE49-F238E27FC236}">
                <a16:creationId xmlns:a16="http://schemas.microsoft.com/office/drawing/2014/main" id="{6D302AF9-F8E7-4AAA-9368-7DA62EB8640E}"/>
              </a:ext>
            </a:extLst>
          </p:cNvPr>
          <p:cNvSpPr txBox="1"/>
          <p:nvPr/>
        </p:nvSpPr>
        <p:spPr>
          <a:xfrm>
            <a:off x="9978392" y="5523126"/>
            <a:ext cx="1154162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dirty="0"/>
              <a:t>负本底信号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0BE8592-90CC-4818-98E2-31E501DC8D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2785" y="1019737"/>
            <a:ext cx="3431883" cy="25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A3F9E67-89B7-4E69-86C4-E00B1D71F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996" y="1037580"/>
            <a:ext cx="3438044" cy="252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A8178E4-7311-44D0-B352-751279B7C3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057" y="1128980"/>
            <a:ext cx="3388753" cy="252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12CE2E8F-1737-4C69-B324-DEB1AA437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842" y="4076349"/>
            <a:ext cx="2973301" cy="21600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BD3C081-BB9C-44AF-9926-D43B41F2EB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984" y="4078064"/>
            <a:ext cx="2973301" cy="216000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AD80365D-241E-4113-810E-235637D467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613" y="4089182"/>
            <a:ext cx="2973301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890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6">
            <a:extLst>
              <a:ext uri="{FF2B5EF4-FFF2-40B4-BE49-F238E27FC236}">
                <a16:creationId xmlns:a16="http://schemas.microsoft.com/office/drawing/2014/main" id="{956DDBFC-944B-4544-B142-60D421FC7E9A}"/>
              </a:ext>
            </a:extLst>
          </p:cNvPr>
          <p:cNvSpPr txBox="1">
            <a:spLocks/>
          </p:cNvSpPr>
          <p:nvPr/>
        </p:nvSpPr>
        <p:spPr>
          <a:xfrm>
            <a:off x="2267430" y="246471"/>
            <a:ext cx="7657140" cy="39986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束流</a:t>
            </a:r>
            <a:r>
              <a:rPr lang="en-US" altLang="zh-CN" sz="2700" dirty="0"/>
              <a:t>Y</a:t>
            </a:r>
            <a:r>
              <a:rPr lang="zh-CN" altLang="en-US" sz="2700" dirty="0"/>
              <a:t>方向</a:t>
            </a:r>
            <a:r>
              <a:rPr lang="en-US" altLang="zh-CN" sz="2700" dirty="0"/>
              <a:t> </a:t>
            </a:r>
            <a:r>
              <a:rPr lang="zh-CN" altLang="en-US" sz="2700" dirty="0"/>
              <a:t>剖面</a:t>
            </a: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D09D3C-4C80-4372-9687-A54F7068BF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219F524-EBB1-41EA-88E6-5372A08A1FE1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A7966BD-C956-4454-9479-4FB7FE79A4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 dirty="0"/>
              <a:t>张彪，陈车明</a:t>
            </a:r>
            <a:endParaRPr 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2D3C6BB-0F62-4BF9-8585-651E11F2C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04DA88-7E9D-47BB-A9DB-FAA466682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23" y="909398"/>
            <a:ext cx="3937157" cy="259191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C12C772-809C-4722-97BE-21A429622A26}"/>
              </a:ext>
            </a:extLst>
          </p:cNvPr>
          <p:cNvSpPr txBox="1"/>
          <p:nvPr/>
        </p:nvSpPr>
        <p:spPr>
          <a:xfrm>
            <a:off x="4223792" y="1124744"/>
            <a:ext cx="1846659" cy="15388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每个位置四组数据。</a:t>
            </a:r>
            <a:endParaRPr lang="en-US" altLang="zh-CN" sz="1600" dirty="0">
              <a:solidFill>
                <a:schemeClr val="tx2"/>
              </a:solidFill>
            </a:endParaRP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Max error: 0.716</a:t>
            </a: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Mean error: 0.145</a:t>
            </a:r>
          </a:p>
          <a:p>
            <a:pPr algn="l"/>
            <a:endParaRPr lang="en-US" altLang="zh-CN" sz="1400" dirty="0">
              <a:solidFill>
                <a:schemeClr val="tx2"/>
              </a:solidFill>
            </a:endParaRP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Amplitude: 25.019</a:t>
            </a: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Mean: -1.337</a:t>
            </a:r>
          </a:p>
          <a:p>
            <a:pPr algn="l"/>
            <a:r>
              <a:rPr lang="en-US" altLang="zh-CN" sz="1400" dirty="0" err="1">
                <a:solidFill>
                  <a:schemeClr val="tx2"/>
                </a:solidFill>
              </a:rPr>
              <a:t>Stddev</a:t>
            </a:r>
            <a:r>
              <a:rPr lang="en-US" altLang="zh-CN" sz="1400" dirty="0">
                <a:solidFill>
                  <a:schemeClr val="tx2"/>
                </a:solidFill>
              </a:rPr>
              <a:t>: 2.503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446EDDA2-CF10-42AF-BF85-4BCE1036D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3788602"/>
            <a:ext cx="3450201" cy="2160000"/>
          </a:xfrm>
          <a:prstGeom prst="rect">
            <a:avLst/>
          </a:prstGeom>
        </p:spPr>
      </p:pic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9F080DD7-0E52-4386-9400-CE9D385472A1}"/>
              </a:ext>
            </a:extLst>
          </p:cNvPr>
          <p:cNvCxnSpPr>
            <a:cxnSpLocks/>
          </p:cNvCxnSpPr>
          <p:nvPr/>
        </p:nvCxnSpPr>
        <p:spPr>
          <a:xfrm>
            <a:off x="6070451" y="836712"/>
            <a:ext cx="51100" cy="5544616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接连接符 26">
            <a:extLst>
              <a:ext uri="{FF2B5EF4-FFF2-40B4-BE49-F238E27FC236}">
                <a16:creationId xmlns:a16="http://schemas.microsoft.com/office/drawing/2014/main" id="{BEE8FA23-9EE4-4E71-8BF7-E9D3139E21F6}"/>
              </a:ext>
            </a:extLst>
          </p:cNvPr>
          <p:cNvCxnSpPr>
            <a:cxnSpLocks/>
          </p:cNvCxnSpPr>
          <p:nvPr/>
        </p:nvCxnSpPr>
        <p:spPr>
          <a:xfrm>
            <a:off x="47328" y="3591480"/>
            <a:ext cx="6048672" cy="2766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表格 29">
            <a:extLst>
              <a:ext uri="{FF2B5EF4-FFF2-40B4-BE49-F238E27FC236}">
                <a16:creationId xmlns:a16="http://schemas.microsoft.com/office/drawing/2014/main" id="{FDEB25BA-037A-487A-9555-FC8ADC035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1257834"/>
              </p:ext>
            </p:extLst>
          </p:nvPr>
        </p:nvGraphicFramePr>
        <p:xfrm>
          <a:off x="3607716" y="4861381"/>
          <a:ext cx="2412000" cy="16154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612000">
                  <a:extLst>
                    <a:ext uri="{9D8B030D-6E8A-4147-A177-3AD203B41FA5}">
                      <a16:colId xmlns:a16="http://schemas.microsoft.com/office/drawing/2014/main" val="3283982395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204572789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91173839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原始数据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归一化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911503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Amp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25.019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0.970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874454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Mean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-1.337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-1.334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057303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Std dev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50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2.503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2.518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27460443"/>
                  </a:ext>
                </a:extLst>
              </a:tr>
            </a:tbl>
          </a:graphicData>
        </a:graphic>
      </p:graphicFrame>
      <p:sp>
        <p:nvSpPr>
          <p:cNvPr id="30" name="文本框 29">
            <a:extLst>
              <a:ext uri="{FF2B5EF4-FFF2-40B4-BE49-F238E27FC236}">
                <a16:creationId xmlns:a16="http://schemas.microsoft.com/office/drawing/2014/main" id="{4DA31EE4-9B9F-41DE-A877-E2DE97E3828D}"/>
              </a:ext>
            </a:extLst>
          </p:cNvPr>
          <p:cNvSpPr txBox="1"/>
          <p:nvPr/>
        </p:nvSpPr>
        <p:spPr>
          <a:xfrm>
            <a:off x="3743087" y="3921072"/>
            <a:ext cx="241200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对测得剖面信号除以</a:t>
            </a:r>
            <a:endParaRPr lang="en-US" altLang="zh-CN" sz="1600" dirty="0">
              <a:solidFill>
                <a:schemeClr val="tx2"/>
              </a:solidFill>
            </a:endParaRPr>
          </a:p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PD</a:t>
            </a:r>
            <a:r>
              <a:rPr lang="zh-CN" altLang="en-US" sz="1600" dirty="0">
                <a:solidFill>
                  <a:schemeClr val="tx2"/>
                </a:solidFill>
              </a:rPr>
              <a:t>信号积分值，排除光强影响</a:t>
            </a:r>
            <a:endParaRPr lang="en-US" altLang="zh-CN" sz="1600" dirty="0">
              <a:solidFill>
                <a:schemeClr val="tx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512B1BCA-2597-407C-A038-9479CBA3D9D0}"/>
              </a:ext>
            </a:extLst>
          </p:cNvPr>
          <p:cNvSpPr txBox="1"/>
          <p:nvPr/>
        </p:nvSpPr>
        <p:spPr>
          <a:xfrm>
            <a:off x="6528048" y="886769"/>
            <a:ext cx="5040560" cy="8925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原始法拉第桶收集到的信号采用三种数据处理方法：</a:t>
            </a:r>
            <a:endParaRPr lang="en-US" altLang="zh-CN" sz="1600" dirty="0">
              <a:solidFill>
                <a:schemeClr val="tx2"/>
              </a:solidFill>
            </a:endParaRP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1.</a:t>
            </a:r>
            <a:r>
              <a:rPr lang="zh-CN" altLang="en-US" sz="1400" dirty="0">
                <a:solidFill>
                  <a:schemeClr val="tx2"/>
                </a:solidFill>
              </a:rPr>
              <a:t>直接累加所有收集到的信号</a:t>
            </a:r>
            <a:r>
              <a:rPr lang="en-US" altLang="zh-CN" sz="1400" dirty="0">
                <a:solidFill>
                  <a:schemeClr val="tx2"/>
                </a:solidFill>
              </a:rPr>
              <a:t>----Raw Data</a:t>
            </a: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2.</a:t>
            </a:r>
            <a:r>
              <a:rPr lang="zh-CN" altLang="en-US" sz="1400" dirty="0">
                <a:solidFill>
                  <a:schemeClr val="tx2"/>
                </a:solidFill>
              </a:rPr>
              <a:t>信号扣除本底，再进行累加</a:t>
            </a:r>
            <a:r>
              <a:rPr lang="en-US" altLang="zh-CN" sz="1400" dirty="0">
                <a:solidFill>
                  <a:schemeClr val="tx2"/>
                </a:solidFill>
              </a:rPr>
              <a:t>----Wo </a:t>
            </a:r>
            <a:r>
              <a:rPr lang="en-US" altLang="zh-CN" sz="1400" dirty="0" err="1">
                <a:solidFill>
                  <a:schemeClr val="tx2"/>
                </a:solidFill>
              </a:rPr>
              <a:t>Bg</a:t>
            </a:r>
            <a:r>
              <a:rPr lang="en-US" altLang="zh-CN" sz="1400" dirty="0">
                <a:solidFill>
                  <a:schemeClr val="tx2"/>
                </a:solidFill>
              </a:rPr>
              <a:t> Data</a:t>
            </a:r>
          </a:p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3.</a:t>
            </a:r>
            <a:r>
              <a:rPr lang="zh-CN" altLang="en-US" sz="1400" dirty="0">
                <a:solidFill>
                  <a:schemeClr val="tx2"/>
                </a:solidFill>
              </a:rPr>
              <a:t>信号卡窗口，在进行累加</a:t>
            </a:r>
            <a:r>
              <a:rPr lang="en-US" altLang="zh-CN" sz="1400" dirty="0">
                <a:solidFill>
                  <a:schemeClr val="tx2"/>
                </a:solidFill>
              </a:rPr>
              <a:t>----Wd Data</a:t>
            </a:r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04B3426C-AB6D-4853-8085-A4731A74C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6320" y="1768365"/>
            <a:ext cx="2420538" cy="1800000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21FE1E4-7B8A-4002-82B8-C870FF9C39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40936" y="1768365"/>
            <a:ext cx="2512136" cy="1800000"/>
          </a:xfrm>
          <a:prstGeom prst="rect">
            <a:avLst/>
          </a:prstGeom>
        </p:spPr>
      </p:pic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C911DD7B-D5E5-4A86-BF78-CB77943B92FB}"/>
              </a:ext>
            </a:extLst>
          </p:cNvPr>
          <p:cNvCxnSpPr>
            <a:cxnSpLocks/>
          </p:cNvCxnSpPr>
          <p:nvPr/>
        </p:nvCxnSpPr>
        <p:spPr>
          <a:xfrm>
            <a:off x="6888088" y="2337595"/>
            <a:ext cx="1770882" cy="14686"/>
          </a:xfrm>
          <a:prstGeom prst="line">
            <a:avLst/>
          </a:prstGeom>
          <a:ln w="28575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>
            <a:extLst>
              <a:ext uri="{FF2B5EF4-FFF2-40B4-BE49-F238E27FC236}">
                <a16:creationId xmlns:a16="http://schemas.microsoft.com/office/drawing/2014/main" id="{EF25D2F1-A110-4E24-B0FA-39658D458757}"/>
              </a:ext>
            </a:extLst>
          </p:cNvPr>
          <p:cNvCxnSpPr>
            <a:cxnSpLocks/>
          </p:cNvCxnSpPr>
          <p:nvPr/>
        </p:nvCxnSpPr>
        <p:spPr>
          <a:xfrm>
            <a:off x="9509694" y="1895572"/>
            <a:ext cx="1770882" cy="14686"/>
          </a:xfrm>
          <a:prstGeom prst="line">
            <a:avLst/>
          </a:prstGeom>
          <a:ln w="28575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>
            <a:extLst>
              <a:ext uri="{FF2B5EF4-FFF2-40B4-BE49-F238E27FC236}">
                <a16:creationId xmlns:a16="http://schemas.microsoft.com/office/drawing/2014/main" id="{75BBF5A2-1658-4D18-A45A-F7072E738558}"/>
              </a:ext>
            </a:extLst>
          </p:cNvPr>
          <p:cNvSpPr/>
          <p:nvPr/>
        </p:nvSpPr>
        <p:spPr>
          <a:xfrm>
            <a:off x="7077979" y="1826488"/>
            <a:ext cx="648072" cy="1483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235DF9AB-59CE-45D8-AD41-52ABB9473526}"/>
              </a:ext>
            </a:extLst>
          </p:cNvPr>
          <p:cNvSpPr/>
          <p:nvPr/>
        </p:nvSpPr>
        <p:spPr>
          <a:xfrm>
            <a:off x="9747063" y="1801306"/>
            <a:ext cx="648072" cy="148371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2C833258-1A5A-4152-8BA4-BEE172C2DBDA}"/>
              </a:ext>
            </a:extLst>
          </p:cNvPr>
          <p:cNvSpPr/>
          <p:nvPr/>
        </p:nvSpPr>
        <p:spPr>
          <a:xfrm>
            <a:off x="8554211" y="1810274"/>
            <a:ext cx="206086" cy="206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1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4580182D-4EA9-45B9-916D-97BBE53DE784}"/>
              </a:ext>
            </a:extLst>
          </p:cNvPr>
          <p:cNvSpPr/>
          <p:nvPr/>
        </p:nvSpPr>
        <p:spPr>
          <a:xfrm>
            <a:off x="8060826" y="2462279"/>
            <a:ext cx="206086" cy="206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2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2414B3DF-0910-4D55-9E4B-D6BAF1358A3C}"/>
              </a:ext>
            </a:extLst>
          </p:cNvPr>
          <p:cNvSpPr/>
          <p:nvPr/>
        </p:nvSpPr>
        <p:spPr>
          <a:xfrm>
            <a:off x="7757334" y="3063034"/>
            <a:ext cx="206086" cy="206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3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AB4954C6-2381-41DE-9F12-8BE5992BE267}"/>
              </a:ext>
            </a:extLst>
          </p:cNvPr>
          <p:cNvSpPr/>
          <p:nvPr/>
        </p:nvSpPr>
        <p:spPr>
          <a:xfrm>
            <a:off x="10608094" y="1987544"/>
            <a:ext cx="206086" cy="206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2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CBF43405-4DF1-4174-B160-A60B35C40D94}"/>
              </a:ext>
            </a:extLst>
          </p:cNvPr>
          <p:cNvSpPr/>
          <p:nvPr/>
        </p:nvSpPr>
        <p:spPr>
          <a:xfrm>
            <a:off x="11213604" y="1628800"/>
            <a:ext cx="206086" cy="206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1</a:t>
            </a:r>
            <a:endParaRPr lang="zh-CN" altLang="en-US" dirty="0">
              <a:solidFill>
                <a:schemeClr val="tx2"/>
              </a:solidFill>
            </a:endParaRP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DE087814-2D9A-4095-BA4F-14C2A7971997}"/>
              </a:ext>
            </a:extLst>
          </p:cNvPr>
          <p:cNvSpPr/>
          <p:nvPr/>
        </p:nvSpPr>
        <p:spPr>
          <a:xfrm>
            <a:off x="10429408" y="3016614"/>
            <a:ext cx="206086" cy="206086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chemeClr val="tx2"/>
                </a:solidFill>
              </a:rPr>
              <a:t>3</a:t>
            </a:r>
            <a:endParaRPr lang="zh-CN" altLang="en-US" dirty="0">
              <a:solidFill>
                <a:schemeClr val="tx2"/>
              </a:solidFill>
            </a:endParaRPr>
          </a:p>
        </p:txBody>
      </p:sp>
      <p:pic>
        <p:nvPicPr>
          <p:cNvPr id="52" name="图片 51">
            <a:extLst>
              <a:ext uri="{FF2B5EF4-FFF2-40B4-BE49-F238E27FC236}">
                <a16:creationId xmlns:a16="http://schemas.microsoft.com/office/drawing/2014/main" id="{334C2BC3-83C9-421F-9648-2EF61FB0E9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8621" y="3610399"/>
            <a:ext cx="3281073" cy="2160000"/>
          </a:xfrm>
          <a:prstGeom prst="rect">
            <a:avLst/>
          </a:prstGeom>
        </p:spPr>
      </p:pic>
      <p:graphicFrame>
        <p:nvGraphicFramePr>
          <p:cNvPr id="53" name="表格 53">
            <a:extLst>
              <a:ext uri="{FF2B5EF4-FFF2-40B4-BE49-F238E27FC236}">
                <a16:creationId xmlns:a16="http://schemas.microsoft.com/office/drawing/2014/main" id="{7237844E-CAC1-40BD-82AF-C5DEA4AC1B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2408108"/>
              </p:ext>
            </p:extLst>
          </p:nvPr>
        </p:nvGraphicFramePr>
        <p:xfrm>
          <a:off x="9536793" y="3672641"/>
          <a:ext cx="2612805" cy="148336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344805">
                  <a:extLst>
                    <a:ext uri="{9D8B030D-6E8A-4147-A177-3AD203B41FA5}">
                      <a16:colId xmlns:a16="http://schemas.microsoft.com/office/drawing/2014/main" val="300450153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59087396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74237942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40284417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236498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28.284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28.967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25.191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41603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M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-1.328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-1.309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-1.332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4544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2.494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2.489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2.501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302319"/>
                  </a:ext>
                </a:extLst>
              </a:tr>
            </a:tbl>
          </a:graphicData>
        </a:graphic>
      </p:graphicFrame>
      <p:sp>
        <p:nvSpPr>
          <p:cNvPr id="55" name="文本框 54">
            <a:extLst>
              <a:ext uri="{FF2B5EF4-FFF2-40B4-BE49-F238E27FC236}">
                <a16:creationId xmlns:a16="http://schemas.microsoft.com/office/drawing/2014/main" id="{79901F9E-1E05-4D5C-81CF-026D42D95F88}"/>
              </a:ext>
            </a:extLst>
          </p:cNvPr>
          <p:cNvSpPr txBox="1"/>
          <p:nvPr/>
        </p:nvSpPr>
        <p:spPr>
          <a:xfrm>
            <a:off x="6672064" y="5802301"/>
            <a:ext cx="286473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方法</a:t>
            </a:r>
            <a:r>
              <a:rPr lang="en-US" altLang="zh-CN" sz="1400" dirty="0"/>
              <a:t>1</a:t>
            </a:r>
            <a:r>
              <a:rPr lang="zh-CN" altLang="en-US" sz="1400" dirty="0"/>
              <a:t>在信号本底为负值时拟合不好</a:t>
            </a:r>
            <a:endParaRPr lang="en-US" altLang="zh-CN" sz="1400" dirty="0"/>
          </a:p>
          <a:p>
            <a:pPr algn="l"/>
            <a:r>
              <a:rPr lang="zh-CN" altLang="en-US" sz="1400" dirty="0"/>
              <a:t>方法</a:t>
            </a:r>
            <a:r>
              <a:rPr lang="en-US" altLang="zh-CN" sz="1400" dirty="0"/>
              <a:t>2</a:t>
            </a:r>
            <a:r>
              <a:rPr lang="zh-CN" altLang="en-US" sz="1400" dirty="0"/>
              <a:t>两边点较分散</a:t>
            </a:r>
            <a:r>
              <a:rPr lang="en-US" altLang="zh-CN" sz="1400" dirty="0"/>
              <a:t>-</a:t>
            </a:r>
            <a:r>
              <a:rPr lang="zh-CN" altLang="en-US" sz="1400" dirty="0"/>
              <a:t>小信号与大噪声</a:t>
            </a:r>
            <a:endParaRPr lang="en-US" altLang="zh-CN" sz="1400" dirty="0"/>
          </a:p>
          <a:p>
            <a:pPr algn="l"/>
            <a:r>
              <a:rPr lang="en-US" altLang="zh-CN" sz="1400" dirty="0"/>
              <a:t>3</a:t>
            </a:r>
            <a:r>
              <a:rPr lang="zh-CN" altLang="en-US" sz="1400" dirty="0"/>
              <a:t>三种方法拟合结果相近</a:t>
            </a:r>
          </a:p>
        </p:txBody>
      </p:sp>
    </p:spTree>
    <p:extLst>
      <p:ext uri="{BB962C8B-B14F-4D97-AF65-F5344CB8AC3E}">
        <p14:creationId xmlns:p14="http://schemas.microsoft.com/office/powerpoint/2010/main" val="181868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DE31F6E3-446F-4893-82DE-1957FAAA3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327" y="3905891"/>
            <a:ext cx="2879195" cy="180000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DFAA7C51-60EF-49C9-967F-9F86A0B8C4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8053" y="1212260"/>
            <a:ext cx="2927517" cy="180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807029E1-3B88-4C11-9543-CEE29C8049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65" y="996089"/>
            <a:ext cx="5008590" cy="324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MCP </a:t>
            </a:r>
            <a:endParaRPr lang="zh-CN" altLang="en-US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DB8BBF4F-232E-4243-9A3A-9614B2C380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5477" y="3717032"/>
            <a:ext cx="1801351" cy="1306299"/>
          </a:xfrm>
          <a:prstGeom prst="rect">
            <a:avLst/>
          </a:prstGeom>
        </p:spPr>
      </p:pic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5808F11D-4540-47D4-AAA2-42AAFEE578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3414245"/>
              </p:ext>
            </p:extLst>
          </p:nvPr>
        </p:nvGraphicFramePr>
        <p:xfrm>
          <a:off x="1180413" y="4570529"/>
          <a:ext cx="3456000" cy="140208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1152000">
                  <a:extLst>
                    <a:ext uri="{9D8B030D-6E8A-4147-A177-3AD203B41FA5}">
                      <a16:colId xmlns:a16="http://schemas.microsoft.com/office/drawing/2014/main" val="1169842306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1659325785"/>
                    </a:ext>
                  </a:extLst>
                </a:gridCol>
                <a:gridCol w="1152000">
                  <a:extLst>
                    <a:ext uri="{9D8B030D-6E8A-4147-A177-3AD203B41FA5}">
                      <a16:colId xmlns:a16="http://schemas.microsoft.com/office/drawing/2014/main" val="246142406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输入电流：</a:t>
                      </a:r>
                      <a:r>
                        <a:rPr lang="en-US" altLang="zh-CN" sz="1100" u="none" strike="noStrike" dirty="0">
                          <a:effectLst/>
                        </a:rPr>
                        <a:t>733</a:t>
                      </a:r>
                      <a:r>
                        <a:rPr lang="en-US" sz="1100" u="none" strike="noStrike" dirty="0">
                          <a:effectLst/>
                        </a:rPr>
                        <a:t>pA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7540359"/>
                  </a:ext>
                </a:extLst>
              </a:tr>
              <a:tr h="41619"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板压（</a:t>
                      </a:r>
                      <a:r>
                        <a:rPr lang="en-US" sz="1100" u="none" strike="noStrike" dirty="0">
                          <a:effectLst/>
                        </a:rPr>
                        <a:t>V）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输出电流（</a:t>
                      </a:r>
                      <a:r>
                        <a:rPr lang="en-US" altLang="zh-CN" sz="1100" u="none" strike="noStrike" dirty="0" err="1">
                          <a:effectLst/>
                        </a:rPr>
                        <a:t>nA</a:t>
                      </a:r>
                      <a:r>
                        <a:rPr lang="zh-CN" altLang="en-US" sz="1100" u="none" strike="noStrike" dirty="0">
                          <a:effectLst/>
                        </a:rPr>
                        <a:t>）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zh-CN" altLang="en-US" sz="1100" u="none" strike="noStrike" dirty="0">
                          <a:effectLst/>
                        </a:rPr>
                        <a:t>增益</a:t>
                      </a:r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3715171"/>
                  </a:ext>
                </a:extLst>
              </a:tr>
              <a:tr h="35598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550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2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3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3767612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8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758428138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17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23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63938393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700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48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65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1309226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750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135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184 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259639495"/>
                  </a:ext>
                </a:extLst>
              </a:tr>
              <a:tr h="175260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>
                          <a:effectLst/>
                        </a:rPr>
                        <a:t>800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347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100" u="none" strike="noStrike" dirty="0">
                          <a:effectLst/>
                        </a:rPr>
                        <a:t>473 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6853567"/>
                  </a:ext>
                </a:extLst>
              </a:tr>
            </a:tbl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D3FF3513-85C7-492B-B99C-275CC124297E}"/>
              </a:ext>
            </a:extLst>
          </p:cNvPr>
          <p:cNvSpPr txBox="1"/>
          <p:nvPr/>
        </p:nvSpPr>
        <p:spPr>
          <a:xfrm>
            <a:off x="6098258" y="3094922"/>
            <a:ext cx="13973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MCP </a:t>
            </a:r>
            <a:r>
              <a:rPr lang="zh-CN" altLang="en-US" sz="1600" dirty="0">
                <a:solidFill>
                  <a:schemeClr val="tx2"/>
                </a:solidFill>
              </a:rPr>
              <a:t>压差</a:t>
            </a:r>
            <a:r>
              <a:rPr lang="en-US" altLang="zh-CN" sz="1600" dirty="0">
                <a:solidFill>
                  <a:schemeClr val="tx2"/>
                </a:solidFill>
              </a:rPr>
              <a:t>550V</a:t>
            </a:r>
            <a:endParaRPr lang="zh-CN" altLang="en-US" sz="1600" dirty="0">
              <a:solidFill>
                <a:schemeClr val="tx2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9F41D72-7A7E-4013-B8DF-A544D200FCBD}"/>
              </a:ext>
            </a:extLst>
          </p:cNvPr>
          <p:cNvSpPr txBox="1"/>
          <p:nvPr/>
        </p:nvSpPr>
        <p:spPr>
          <a:xfrm>
            <a:off x="2135560" y="6098921"/>
            <a:ext cx="1476366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厂家</a:t>
            </a:r>
            <a:r>
              <a:rPr lang="en-US" altLang="zh-CN" sz="1400" dirty="0">
                <a:solidFill>
                  <a:schemeClr val="tx2"/>
                </a:solidFill>
              </a:rPr>
              <a:t>MCP</a:t>
            </a:r>
            <a:r>
              <a:rPr lang="zh-CN" altLang="en-US" sz="1400" dirty="0">
                <a:solidFill>
                  <a:schemeClr val="tx2"/>
                </a:solidFill>
              </a:rPr>
              <a:t>测试结果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0E294D8-91A3-4CD3-9E64-F40D264F0A1C}"/>
              </a:ext>
            </a:extLst>
          </p:cNvPr>
          <p:cNvSpPr txBox="1"/>
          <p:nvPr/>
        </p:nvSpPr>
        <p:spPr>
          <a:xfrm>
            <a:off x="6090510" y="5847075"/>
            <a:ext cx="13973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MCP </a:t>
            </a:r>
            <a:r>
              <a:rPr lang="zh-CN" altLang="en-US" sz="1600" dirty="0">
                <a:solidFill>
                  <a:schemeClr val="tx2"/>
                </a:solidFill>
              </a:rPr>
              <a:t>压差</a:t>
            </a:r>
            <a:r>
              <a:rPr lang="en-US" altLang="zh-CN" sz="1600" dirty="0">
                <a:solidFill>
                  <a:schemeClr val="tx2"/>
                </a:solidFill>
              </a:rPr>
              <a:t>600V</a:t>
            </a:r>
            <a:endParaRPr lang="zh-CN" altLang="en-US" sz="1600" dirty="0">
              <a:solidFill>
                <a:schemeClr val="tx2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EFA5F8AE-45F4-4069-948C-6CAD19BCA946}"/>
              </a:ext>
            </a:extLst>
          </p:cNvPr>
          <p:cNvSpPr txBox="1"/>
          <p:nvPr/>
        </p:nvSpPr>
        <p:spPr>
          <a:xfrm>
            <a:off x="10518642" y="5026197"/>
            <a:ext cx="1397306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600" dirty="0">
                <a:solidFill>
                  <a:schemeClr val="tx2"/>
                </a:solidFill>
              </a:rPr>
              <a:t>MCP </a:t>
            </a:r>
            <a:r>
              <a:rPr lang="zh-CN" altLang="en-US" sz="1600" dirty="0">
                <a:solidFill>
                  <a:schemeClr val="tx2"/>
                </a:solidFill>
              </a:rPr>
              <a:t>压差</a:t>
            </a:r>
            <a:r>
              <a:rPr lang="en-US" altLang="zh-CN" sz="1600" dirty="0">
                <a:solidFill>
                  <a:schemeClr val="tx2"/>
                </a:solidFill>
              </a:rPr>
              <a:t>800V</a:t>
            </a:r>
            <a:endParaRPr lang="zh-CN" altLang="en-US" sz="1600" dirty="0">
              <a:solidFill>
                <a:schemeClr val="tx2"/>
              </a:solidFill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837F4C2-D33A-41B4-ABF4-2141C9E1F8C6}"/>
              </a:ext>
            </a:extLst>
          </p:cNvPr>
          <p:cNvSpPr/>
          <p:nvPr/>
        </p:nvSpPr>
        <p:spPr>
          <a:xfrm>
            <a:off x="3926710" y="4948971"/>
            <a:ext cx="293235" cy="35223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>
            <a:extLst>
              <a:ext uri="{FF2B5EF4-FFF2-40B4-BE49-F238E27FC236}">
                <a16:creationId xmlns:a16="http://schemas.microsoft.com/office/drawing/2014/main" id="{FD8DBBBE-E685-4CFE-92C4-680CF3657634}"/>
              </a:ext>
            </a:extLst>
          </p:cNvPr>
          <p:cNvSpPr/>
          <p:nvPr/>
        </p:nvSpPr>
        <p:spPr>
          <a:xfrm>
            <a:off x="5281886" y="2522238"/>
            <a:ext cx="504056" cy="2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7">
            <a:extLst>
              <a:ext uri="{FF2B5EF4-FFF2-40B4-BE49-F238E27FC236}">
                <a16:creationId xmlns:a16="http://schemas.microsoft.com/office/drawing/2014/main" id="{0C19563A-DA99-4555-8852-48FB78EDE62C}"/>
              </a:ext>
            </a:extLst>
          </p:cNvPr>
          <p:cNvSpPr/>
          <p:nvPr/>
        </p:nvSpPr>
        <p:spPr>
          <a:xfrm>
            <a:off x="5281886" y="5314312"/>
            <a:ext cx="504056" cy="2619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0" name="直接箭头连接符 29">
            <a:extLst>
              <a:ext uri="{FF2B5EF4-FFF2-40B4-BE49-F238E27FC236}">
                <a16:creationId xmlns:a16="http://schemas.microsoft.com/office/drawing/2014/main" id="{816042B7-2239-4BB5-955F-F07C78F3DB80}"/>
              </a:ext>
            </a:extLst>
          </p:cNvPr>
          <p:cNvCxnSpPr>
            <a:cxnSpLocks/>
          </p:cNvCxnSpPr>
          <p:nvPr/>
        </p:nvCxnSpPr>
        <p:spPr>
          <a:xfrm flipV="1">
            <a:off x="4219945" y="2852936"/>
            <a:ext cx="1182935" cy="2143652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>
            <a:extLst>
              <a:ext uri="{FF2B5EF4-FFF2-40B4-BE49-F238E27FC236}">
                <a16:creationId xmlns:a16="http://schemas.microsoft.com/office/drawing/2014/main" id="{34FB16CA-5D31-4673-BCB1-42EE56765021}"/>
              </a:ext>
            </a:extLst>
          </p:cNvPr>
          <p:cNvCxnSpPr>
            <a:cxnSpLocks/>
            <a:endCxn id="28" idx="2"/>
          </p:cNvCxnSpPr>
          <p:nvPr/>
        </p:nvCxnSpPr>
        <p:spPr>
          <a:xfrm>
            <a:off x="4219945" y="5148988"/>
            <a:ext cx="1061941" cy="296299"/>
          </a:xfrm>
          <a:prstGeom prst="straightConnector1">
            <a:avLst/>
          </a:prstGeom>
          <a:ln>
            <a:solidFill>
              <a:srgbClr val="FF0000"/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E9462434-93E0-4D50-A1C2-CA5A8A8CE795}"/>
              </a:ext>
            </a:extLst>
          </p:cNvPr>
          <p:cNvSpPr txBox="1"/>
          <p:nvPr/>
        </p:nvSpPr>
        <p:spPr>
          <a:xfrm>
            <a:off x="8820604" y="5051274"/>
            <a:ext cx="876843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600" dirty="0">
                <a:solidFill>
                  <a:schemeClr val="tx2"/>
                </a:solidFill>
              </a:rPr>
              <a:t>有</a:t>
            </a:r>
            <a:r>
              <a:rPr lang="en-US" altLang="zh-CN" sz="1600" dirty="0">
                <a:solidFill>
                  <a:schemeClr val="tx2"/>
                </a:solidFill>
              </a:rPr>
              <a:t>C1</a:t>
            </a:r>
            <a:r>
              <a:rPr lang="zh-CN" altLang="en-US" sz="1600" dirty="0">
                <a:solidFill>
                  <a:schemeClr val="tx2"/>
                </a:solidFill>
              </a:rPr>
              <a:t>前放</a:t>
            </a: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B39149DB-4642-46D5-BAB7-6658B8EC217E}"/>
              </a:ext>
            </a:extLst>
          </p:cNvPr>
          <p:cNvSpPr txBox="1"/>
          <p:nvPr/>
        </p:nvSpPr>
        <p:spPr>
          <a:xfrm>
            <a:off x="8555253" y="5522722"/>
            <a:ext cx="3073749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输出电压随</a:t>
            </a:r>
            <a:r>
              <a:rPr lang="en-US" altLang="zh-CN" sz="1400" dirty="0"/>
              <a:t>MCP</a:t>
            </a:r>
            <a:r>
              <a:rPr lang="zh-CN" altLang="en-US" sz="1400" dirty="0"/>
              <a:t>压差呈指数分布，</a:t>
            </a:r>
            <a:r>
              <a:rPr lang="en-US" altLang="zh-CN" sz="1400" dirty="0"/>
              <a:t>MCP</a:t>
            </a:r>
            <a:r>
              <a:rPr lang="zh-CN" altLang="en-US" sz="1400" dirty="0"/>
              <a:t>增益与厂家测试结果有略微差异，</a:t>
            </a:r>
            <a:r>
              <a:rPr lang="en-US" altLang="zh-CN" sz="1400" dirty="0"/>
              <a:t>11</a:t>
            </a:r>
            <a:r>
              <a:rPr lang="zh-CN" altLang="en-US" sz="1400" dirty="0"/>
              <a:t>月实验结果为</a:t>
            </a:r>
            <a:r>
              <a:rPr lang="en-US" altLang="zh-CN" sz="1400" dirty="0"/>
              <a:t>C1</a:t>
            </a:r>
            <a:r>
              <a:rPr lang="zh-CN" altLang="en-US" sz="1400" dirty="0"/>
              <a:t>前放</a:t>
            </a:r>
            <a:r>
              <a:rPr lang="en-US" altLang="zh-CN" sz="1400" dirty="0"/>
              <a:t>1V</a:t>
            </a:r>
            <a:r>
              <a:rPr lang="zh-CN" altLang="en-US" sz="1400" dirty="0"/>
              <a:t>阈值导致</a:t>
            </a: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7296D3F5-CDF5-4EAD-A467-45A8BC0A67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84001" y="980728"/>
            <a:ext cx="3397047" cy="216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E6966C2-E47F-4E53-9186-C604FAF456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82524" y="3761021"/>
            <a:ext cx="1865718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1638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磁铁</a:t>
            </a:r>
            <a:r>
              <a:rPr lang="en-US" altLang="zh-CN" dirty="0"/>
              <a:t>-</a:t>
            </a:r>
            <a:r>
              <a:rPr lang="zh-CN" altLang="en-US" dirty="0"/>
              <a:t>蜂窝网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80B66A6F-728A-4A1D-9429-F7B0A9123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4600" y="998864"/>
            <a:ext cx="2460805" cy="162000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96E74B96-85AC-4503-A23F-B9059B963E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7376" y="2843081"/>
            <a:ext cx="2478926" cy="162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4441AD0-1E95-47B0-9DC4-8D2A98F768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5770" y="4634384"/>
            <a:ext cx="2460532" cy="162000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FF1867D-B135-4191-BD9B-916E4137B651}"/>
              </a:ext>
            </a:extLst>
          </p:cNvPr>
          <p:cNvSpPr txBox="1"/>
          <p:nvPr/>
        </p:nvSpPr>
        <p:spPr>
          <a:xfrm>
            <a:off x="8472264" y="5201784"/>
            <a:ext cx="3079436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由于蜂窝网的影响，</a:t>
            </a:r>
            <a:r>
              <a:rPr lang="en-US" altLang="zh-CN" sz="1400" dirty="0"/>
              <a:t>Y</a:t>
            </a:r>
            <a:r>
              <a:rPr lang="zh-CN" altLang="en-US" sz="1400" dirty="0"/>
              <a:t>方向剖面的扫描位置会随磁场强度增加而改变，模拟结果显示，蜂窝网会造成类似多峰的结构。粒子由于大部分打在蜂窝网上，</a:t>
            </a:r>
            <a:r>
              <a:rPr lang="en-US" altLang="zh-CN" sz="1400" dirty="0"/>
              <a:t>FC</a:t>
            </a:r>
            <a:r>
              <a:rPr lang="zh-CN" altLang="en-US" sz="1400" dirty="0"/>
              <a:t>信号变小，影响剖面测量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13346020-52A0-466F-B7F9-C1C62F7437C8}"/>
              </a:ext>
            </a:extLst>
          </p:cNvPr>
          <p:cNvSpPr txBox="1"/>
          <p:nvPr/>
        </p:nvSpPr>
        <p:spPr>
          <a:xfrm>
            <a:off x="1756686" y="3566334"/>
            <a:ext cx="189104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三次测量结果趋势相同</a:t>
            </a:r>
          </a:p>
        </p:txBody>
      </p:sp>
      <p:pic>
        <p:nvPicPr>
          <p:cNvPr id="42" name="图片 41">
            <a:extLst>
              <a:ext uri="{FF2B5EF4-FFF2-40B4-BE49-F238E27FC236}">
                <a16:creationId xmlns:a16="http://schemas.microsoft.com/office/drawing/2014/main" id="{EEAF4311-3332-4B90-B267-98444B903B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56844" y="3848077"/>
            <a:ext cx="2138759" cy="1383539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F462FDB-4558-4504-BB15-EAFDBC79CD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6240" y="846588"/>
            <a:ext cx="3436628" cy="257747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155CDCA-4FDD-421C-BE28-05AD0C4ABD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2519" y="948737"/>
            <a:ext cx="3819375" cy="25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6965D88-34AA-4212-B72D-A34D9B101CF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6168" y="3915525"/>
            <a:ext cx="333906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89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激光功率表征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81C2C64-B810-4203-BE4B-3EFF4D19C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917" y="1893848"/>
            <a:ext cx="3266341" cy="2160000"/>
          </a:xfrm>
          <a:prstGeom prst="rect">
            <a:avLst/>
          </a:prstGeom>
        </p:spPr>
      </p:pic>
      <p:sp>
        <p:nvSpPr>
          <p:cNvPr id="29" name="文本框 28">
            <a:extLst>
              <a:ext uri="{FF2B5EF4-FFF2-40B4-BE49-F238E27FC236}">
                <a16:creationId xmlns:a16="http://schemas.microsoft.com/office/drawing/2014/main" id="{722FD34B-4AE3-4008-8AFC-8F289CA537BC}"/>
              </a:ext>
            </a:extLst>
          </p:cNvPr>
          <p:cNvSpPr txBox="1"/>
          <p:nvPr/>
        </p:nvSpPr>
        <p:spPr>
          <a:xfrm>
            <a:off x="5245252" y="4372995"/>
            <a:ext cx="110607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0mJ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56D1478-4050-4C58-A783-85AD0D509CFE}"/>
              </a:ext>
            </a:extLst>
          </p:cNvPr>
          <p:cNvSpPr txBox="1"/>
          <p:nvPr/>
        </p:nvSpPr>
        <p:spPr>
          <a:xfrm>
            <a:off x="5245252" y="6178990"/>
            <a:ext cx="125515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4.4mJ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536E5C7-02CF-4267-8C9A-36B6BE32F6AE}"/>
              </a:ext>
            </a:extLst>
          </p:cNvPr>
          <p:cNvSpPr txBox="1"/>
          <p:nvPr/>
        </p:nvSpPr>
        <p:spPr>
          <a:xfrm>
            <a:off x="8185327" y="2417763"/>
            <a:ext cx="135453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13.2mJ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D7FD417-8CE5-4D1E-84D4-51499BCE7605}"/>
              </a:ext>
            </a:extLst>
          </p:cNvPr>
          <p:cNvSpPr txBox="1"/>
          <p:nvPr/>
        </p:nvSpPr>
        <p:spPr>
          <a:xfrm>
            <a:off x="8150615" y="6157546"/>
            <a:ext cx="145392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391.6mJ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907BCD5-4C41-4875-8302-3C8817EA3CA5}"/>
              </a:ext>
            </a:extLst>
          </p:cNvPr>
          <p:cNvSpPr txBox="1"/>
          <p:nvPr/>
        </p:nvSpPr>
        <p:spPr>
          <a:xfrm>
            <a:off x="8225155" y="4297738"/>
            <a:ext cx="1304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220mJ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F80B0D69-C365-46AB-8680-96CA47C4875C}"/>
              </a:ext>
            </a:extLst>
          </p:cNvPr>
          <p:cNvSpPr txBox="1"/>
          <p:nvPr/>
        </p:nvSpPr>
        <p:spPr>
          <a:xfrm>
            <a:off x="10322996" y="1421116"/>
            <a:ext cx="1749668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600" dirty="0"/>
              <a:t>1</a:t>
            </a:r>
            <a:r>
              <a:rPr lang="zh-CN" altLang="en-US" sz="1600" dirty="0"/>
              <a:t>、</a:t>
            </a:r>
            <a:r>
              <a:rPr lang="en-US" altLang="zh-CN" sz="1600" dirty="0"/>
              <a:t>FC</a:t>
            </a:r>
            <a:r>
              <a:rPr lang="zh-CN" altLang="en-US" sz="1600" dirty="0"/>
              <a:t>收集到的电子受激光杂散光的影响，与激光功率呈对数曲线分布，激光功率在</a:t>
            </a:r>
            <a:r>
              <a:rPr lang="en-US" altLang="zh-CN" sz="1600" dirty="0"/>
              <a:t>100mJ</a:t>
            </a:r>
            <a:r>
              <a:rPr lang="zh-CN" altLang="en-US" sz="1600" dirty="0"/>
              <a:t>时趋向于饱和。</a:t>
            </a:r>
            <a:endParaRPr lang="en-US" altLang="zh-CN" sz="1600" dirty="0"/>
          </a:p>
          <a:p>
            <a:pPr algn="l"/>
            <a:r>
              <a:rPr lang="en-US" altLang="zh-CN" sz="1600" dirty="0"/>
              <a:t>2</a:t>
            </a:r>
            <a:r>
              <a:rPr lang="zh-CN" altLang="en-US" sz="1600" dirty="0"/>
              <a:t>、激光功率极小时即可看到信号（</a:t>
            </a:r>
            <a:r>
              <a:rPr lang="en-US" altLang="zh-CN" sz="1600" dirty="0"/>
              <a:t>1%</a:t>
            </a:r>
            <a:r>
              <a:rPr lang="zh-CN" altLang="en-US" sz="1600" dirty="0"/>
              <a:t>）</a:t>
            </a:r>
            <a:endParaRPr lang="en-US" altLang="zh-CN" sz="1600" dirty="0"/>
          </a:p>
          <a:p>
            <a:pPr algn="l"/>
            <a:r>
              <a:rPr lang="zh-CN" altLang="en-US" sz="1600" dirty="0"/>
              <a:t>在</a:t>
            </a:r>
            <a:r>
              <a:rPr lang="en-US" altLang="zh-CN" sz="1600" dirty="0"/>
              <a:t>40mJ</a:t>
            </a:r>
            <a:r>
              <a:rPr lang="zh-CN" altLang="en-US" sz="1600" dirty="0"/>
              <a:t>左右，信号峰值为</a:t>
            </a:r>
            <a:r>
              <a:rPr lang="en-US" altLang="zh-CN" sz="1600" dirty="0"/>
              <a:t>-0.15V</a:t>
            </a:r>
            <a:r>
              <a:rPr lang="zh-CN" altLang="en-US" sz="1600" dirty="0"/>
              <a:t>左右。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399FE9C-7CAA-43AC-B071-EBB2BD1552C1}"/>
              </a:ext>
            </a:extLst>
          </p:cNvPr>
          <p:cNvSpPr txBox="1"/>
          <p:nvPr/>
        </p:nvSpPr>
        <p:spPr>
          <a:xfrm>
            <a:off x="1400216" y="1039376"/>
            <a:ext cx="2265044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Focus Lens:	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46" name="图片 45">
            <a:extLst>
              <a:ext uri="{FF2B5EF4-FFF2-40B4-BE49-F238E27FC236}">
                <a16:creationId xmlns:a16="http://schemas.microsoft.com/office/drawing/2014/main" id="{BBDC67DE-7092-456E-9865-1C4A67D6C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17" y="4038365"/>
            <a:ext cx="3305235" cy="2160000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3AFAA2AC-8BD8-4A42-9EE7-A8D380413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5800" y="844888"/>
            <a:ext cx="2961484" cy="189112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8DB168A-F240-4EC6-B1CA-ED4BEF64E3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2085" y="2736008"/>
            <a:ext cx="2634765" cy="16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A63564A-5F64-4920-B124-935D77499C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2652" y="4588439"/>
            <a:ext cx="2591275" cy="162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E632A7C-9DE3-4162-A13C-6DE1ACE490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96769" y="784433"/>
            <a:ext cx="2591275" cy="162000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4BD4B38-A52D-4A58-B683-633C12224D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92139" y="2690604"/>
            <a:ext cx="2591275" cy="162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A62DB82-3293-4517-85E9-31D8C77E717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785" y="4497703"/>
            <a:ext cx="2591275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95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激光功率表征</a:t>
            </a:r>
            <a:r>
              <a:rPr lang="en-US" altLang="zh-CN" dirty="0"/>
              <a:t>-</a:t>
            </a:r>
            <a:r>
              <a:rPr lang="zh-CN" altLang="en-US" dirty="0"/>
              <a:t>剖面测量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722FD34B-4AE3-4008-8AFC-8F289CA537BC}"/>
              </a:ext>
            </a:extLst>
          </p:cNvPr>
          <p:cNvSpPr txBox="1"/>
          <p:nvPr/>
        </p:nvSpPr>
        <p:spPr>
          <a:xfrm>
            <a:off x="5745465" y="2442030"/>
            <a:ext cx="718145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剖面幅值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856D1478-4050-4C58-A783-85AD0D509CFE}"/>
              </a:ext>
            </a:extLst>
          </p:cNvPr>
          <p:cNvSpPr txBox="1"/>
          <p:nvPr/>
        </p:nvSpPr>
        <p:spPr>
          <a:xfrm>
            <a:off x="5681666" y="4297511"/>
            <a:ext cx="107721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剖面平均位置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536E5C7-02CF-4267-8C9A-36B6BE32F6AE}"/>
              </a:ext>
            </a:extLst>
          </p:cNvPr>
          <p:cNvSpPr txBox="1"/>
          <p:nvPr/>
        </p:nvSpPr>
        <p:spPr>
          <a:xfrm>
            <a:off x="5771434" y="6110604"/>
            <a:ext cx="89768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剖面标准差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D7FD417-8CE5-4D1E-84D4-51499BCE7605}"/>
              </a:ext>
            </a:extLst>
          </p:cNvPr>
          <p:cNvSpPr txBox="1"/>
          <p:nvPr/>
        </p:nvSpPr>
        <p:spPr>
          <a:xfrm>
            <a:off x="8606513" y="6138032"/>
            <a:ext cx="1304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352mJ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907BCD5-4C41-4875-8302-3C8817EA3CA5}"/>
              </a:ext>
            </a:extLst>
          </p:cNvPr>
          <p:cNvSpPr txBox="1"/>
          <p:nvPr/>
        </p:nvSpPr>
        <p:spPr>
          <a:xfrm>
            <a:off x="8631359" y="4297738"/>
            <a:ext cx="130484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220mJ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D9E71A00-B729-467D-B7A1-8DA0A00F246B}"/>
              </a:ext>
            </a:extLst>
          </p:cNvPr>
          <p:cNvSpPr txBox="1"/>
          <p:nvPr/>
        </p:nvSpPr>
        <p:spPr>
          <a:xfrm>
            <a:off x="8606513" y="2470231"/>
            <a:ext cx="1205458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激光能量 </a:t>
            </a:r>
            <a:r>
              <a:rPr lang="en-US" altLang="zh-CN" sz="1400" dirty="0">
                <a:solidFill>
                  <a:schemeClr val="tx2"/>
                </a:solidFill>
              </a:rPr>
              <a:t>44mJ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399FE9C-7CAA-43AC-B071-EBB2BD1552C1}"/>
              </a:ext>
            </a:extLst>
          </p:cNvPr>
          <p:cNvSpPr txBox="1"/>
          <p:nvPr/>
        </p:nvSpPr>
        <p:spPr>
          <a:xfrm>
            <a:off x="1400216" y="1039376"/>
            <a:ext cx="2343590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Focus Lens:	10mm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223C3F19-4E9E-4080-ADC8-7338C1B33D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8208" y="812439"/>
            <a:ext cx="2460805" cy="1620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62453CB-BA83-4B9C-AFF7-3290E8AA5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845" y="2659919"/>
            <a:ext cx="2460805" cy="162000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5395422-192D-4FA7-A956-53A9B7EEBA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6177" y="4530247"/>
            <a:ext cx="2460805" cy="1620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96BCE60-D72E-45F4-A0F9-FF841252A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802" y="4279919"/>
            <a:ext cx="2334492" cy="1791383"/>
          </a:xfrm>
          <a:prstGeom prst="rect">
            <a:avLst/>
          </a:prstGeom>
        </p:spPr>
      </p:pic>
      <p:sp>
        <p:nvSpPr>
          <p:cNvPr id="27" name="文本框 26">
            <a:extLst>
              <a:ext uri="{FF2B5EF4-FFF2-40B4-BE49-F238E27FC236}">
                <a16:creationId xmlns:a16="http://schemas.microsoft.com/office/drawing/2014/main" id="{26AED7BD-9517-4D88-9D8D-0DD1FA3A2065}"/>
              </a:ext>
            </a:extLst>
          </p:cNvPr>
          <p:cNvSpPr txBox="1"/>
          <p:nvPr/>
        </p:nvSpPr>
        <p:spPr>
          <a:xfrm>
            <a:off x="1140080" y="6004059"/>
            <a:ext cx="76783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有前放</a:t>
            </a:r>
            <a:r>
              <a:rPr lang="en-US" altLang="zh-CN" sz="1400" dirty="0"/>
              <a:t>C1</a:t>
            </a:r>
            <a:endParaRPr lang="zh-CN" altLang="en-US" sz="1400" dirty="0"/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AFFF73D5-B875-4F98-A55A-E76C9B464C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7961" y="784433"/>
            <a:ext cx="2460805" cy="1620000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14F2741-BED5-4A86-AF8A-53457747CD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4728" y="2684339"/>
            <a:ext cx="2591275" cy="1620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52AC2894-EB59-4166-BE1D-2CB66CA9C2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54725" y="4506127"/>
            <a:ext cx="2482550" cy="1620000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F9BFB85F-6FE0-49D5-81EB-98128A9E8F4B}"/>
              </a:ext>
            </a:extLst>
          </p:cNvPr>
          <p:cNvSpPr txBox="1"/>
          <p:nvPr/>
        </p:nvSpPr>
        <p:spPr>
          <a:xfrm>
            <a:off x="2865351" y="4352533"/>
            <a:ext cx="1749316" cy="17235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有前放时测得的信号信噪比较好，剖面会随激光功率增加而增大，影响剖面测量。原因之一为小的激光功率不会使全部负氢电离，在激光功率超过</a:t>
            </a:r>
            <a:r>
              <a:rPr lang="en-US" altLang="zh-CN" sz="1400" dirty="0"/>
              <a:t>50%</a:t>
            </a:r>
            <a:r>
              <a:rPr lang="zh-CN" altLang="en-US" sz="1400" dirty="0"/>
              <a:t>达到饱和。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58E3B85-7352-408A-B6FE-A4FB7A6F6892}"/>
              </a:ext>
            </a:extLst>
          </p:cNvPr>
          <p:cNvSpPr txBox="1"/>
          <p:nvPr/>
        </p:nvSpPr>
        <p:spPr>
          <a:xfrm>
            <a:off x="10560496" y="5621888"/>
            <a:ext cx="142096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激光能量越大，误差越小。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4CC35A-5FA7-4E95-AC7E-CF6CC05C66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2157" y="2013162"/>
            <a:ext cx="3281074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867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BE783047-2D83-487D-B7C5-96BA3FF804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6296" y="3431892"/>
            <a:ext cx="2245369" cy="144000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激光稳定性表征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491C6ED-AD82-4749-BD39-8AF1F9A0AC75}"/>
              </a:ext>
            </a:extLst>
          </p:cNvPr>
          <p:cNvSpPr txBox="1"/>
          <p:nvPr/>
        </p:nvSpPr>
        <p:spPr>
          <a:xfrm>
            <a:off x="911424" y="4206739"/>
            <a:ext cx="2061462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能量抖动</a:t>
            </a:r>
            <a:r>
              <a:rPr lang="en-US" altLang="zh-CN" sz="1400" dirty="0">
                <a:solidFill>
                  <a:schemeClr val="tx2"/>
                </a:solidFill>
              </a:rPr>
              <a:t>std dev</a:t>
            </a:r>
            <a:r>
              <a:rPr lang="zh-CN" altLang="en-US" sz="1400" dirty="0">
                <a:solidFill>
                  <a:schemeClr val="tx2"/>
                </a:solidFill>
              </a:rPr>
              <a:t>：</a:t>
            </a:r>
            <a:r>
              <a:rPr lang="en-US" altLang="zh-CN" sz="1400" dirty="0">
                <a:solidFill>
                  <a:schemeClr val="tx2"/>
                </a:solidFill>
              </a:rPr>
              <a:t>9.58mJ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2FC12C42-E7FE-4CDE-941A-17B6335599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283" y="1993782"/>
            <a:ext cx="2077932" cy="1323128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9749633F-7AD1-4CF0-ACE6-28587F3732F0}"/>
              </a:ext>
            </a:extLst>
          </p:cNvPr>
          <p:cNvSpPr txBox="1"/>
          <p:nvPr/>
        </p:nvSpPr>
        <p:spPr>
          <a:xfrm>
            <a:off x="3694539" y="3283993"/>
            <a:ext cx="200755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2"/>
                </a:solidFill>
              </a:rPr>
              <a:t>固定激光功率，统计</a:t>
            </a:r>
            <a:r>
              <a:rPr lang="en-US" altLang="zh-CN" sz="1400" dirty="0">
                <a:solidFill>
                  <a:schemeClr val="tx2"/>
                </a:solidFill>
              </a:rPr>
              <a:t>PD</a:t>
            </a:r>
            <a:r>
              <a:rPr lang="zh-CN" altLang="en-US" sz="1400" dirty="0">
                <a:solidFill>
                  <a:schemeClr val="tx2"/>
                </a:solidFill>
              </a:rPr>
              <a:t>与</a:t>
            </a:r>
            <a:r>
              <a:rPr lang="en-US" altLang="zh-CN" sz="1400" dirty="0">
                <a:solidFill>
                  <a:schemeClr val="tx2"/>
                </a:solidFill>
              </a:rPr>
              <a:t>FC</a:t>
            </a:r>
            <a:r>
              <a:rPr lang="zh-CN" altLang="en-US" sz="1400" dirty="0">
                <a:solidFill>
                  <a:schemeClr val="tx2"/>
                </a:solidFill>
              </a:rPr>
              <a:t>信号</a:t>
            </a:r>
            <a:endParaRPr lang="en-US" altLang="zh-CN" sz="1400" dirty="0">
              <a:solidFill>
                <a:schemeClr val="tx2"/>
              </a:solidFill>
            </a:endParaRPr>
          </a:p>
          <a:p>
            <a:pPr algn="ctr"/>
            <a:r>
              <a:rPr lang="zh-CN" altLang="en-US" sz="1400" dirty="0">
                <a:solidFill>
                  <a:schemeClr val="tx2"/>
                </a:solidFill>
              </a:rPr>
              <a:t>相关系数：</a:t>
            </a:r>
            <a:r>
              <a:rPr lang="en-US" altLang="zh-CN" sz="1400" dirty="0">
                <a:solidFill>
                  <a:schemeClr val="tx2"/>
                </a:solidFill>
              </a:rPr>
              <a:t>0.22836542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643992CB-4B7D-4B81-BBA6-02291A981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58" y="2077049"/>
            <a:ext cx="3454300" cy="2115352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781878" y="873491"/>
            <a:ext cx="2383666" cy="10772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Focus Lens:	0mm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8B2F65E9-C1E4-4C9F-B4E4-D702CF79D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168" y="4601923"/>
            <a:ext cx="2220532" cy="1440000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944D91EC-D285-4722-B4E5-25E92C1291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4861" y="4605208"/>
            <a:ext cx="2222262" cy="1440000"/>
          </a:xfrm>
          <a:prstGeom prst="rect">
            <a:avLst/>
          </a:prstGeom>
        </p:spPr>
      </p:pic>
      <p:graphicFrame>
        <p:nvGraphicFramePr>
          <p:cNvPr id="61" name="表格 8">
            <a:extLst>
              <a:ext uri="{FF2B5EF4-FFF2-40B4-BE49-F238E27FC236}">
                <a16:creationId xmlns:a16="http://schemas.microsoft.com/office/drawing/2014/main" id="{1F32C5B2-7D3D-462C-BE91-301E56373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0440924"/>
              </p:ext>
            </p:extLst>
          </p:nvPr>
        </p:nvGraphicFramePr>
        <p:xfrm>
          <a:off x="9696400" y="2100670"/>
          <a:ext cx="2304000" cy="891540"/>
        </p:xfrm>
        <a:graphic>
          <a:graphicData uri="http://schemas.openxmlformats.org/drawingml/2006/table">
            <a:tbl>
              <a:tblPr firstRow="1" bandRow="1">
                <a:tableStyleId>{8EC20E35-A176-4012-BC5E-935CFFF8708E}</a:tableStyleId>
              </a:tblPr>
              <a:tblGrid>
                <a:gridCol w="720000">
                  <a:extLst>
                    <a:ext uri="{9D8B030D-6E8A-4147-A177-3AD203B41FA5}">
                      <a16:colId xmlns:a16="http://schemas.microsoft.com/office/drawing/2014/main" val="143015391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2863327"/>
                    </a:ext>
                  </a:extLst>
                </a:gridCol>
                <a:gridCol w="864000">
                  <a:extLst>
                    <a:ext uri="{9D8B030D-6E8A-4147-A177-3AD203B41FA5}">
                      <a16:colId xmlns:a16="http://schemas.microsoft.com/office/drawing/2014/main" val="7664826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NEW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导数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最大值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0059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平均值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5.92ns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-6.91ns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590215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标准差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1.88ns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1.82ns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99153408"/>
                  </a:ext>
                </a:extLst>
              </a:tr>
            </a:tbl>
          </a:graphicData>
        </a:graphic>
      </p:graphicFrame>
      <p:graphicFrame>
        <p:nvGraphicFramePr>
          <p:cNvPr id="62" name="表格 61">
            <a:extLst>
              <a:ext uri="{FF2B5EF4-FFF2-40B4-BE49-F238E27FC236}">
                <a16:creationId xmlns:a16="http://schemas.microsoft.com/office/drawing/2014/main" id="{61B5C091-0D6B-4684-9356-C6B8AE6042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8328037"/>
              </p:ext>
            </p:extLst>
          </p:nvPr>
        </p:nvGraphicFramePr>
        <p:xfrm>
          <a:off x="9686535" y="886796"/>
          <a:ext cx="2268000" cy="891540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756000">
                  <a:extLst>
                    <a:ext uri="{9D8B030D-6E8A-4147-A177-3AD203B41FA5}">
                      <a16:colId xmlns:a16="http://schemas.microsoft.com/office/drawing/2014/main" val="12778201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39219552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812829697"/>
                    </a:ext>
                  </a:extLst>
                </a:gridCol>
              </a:tblGrid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OLD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导数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最大值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361754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平均值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3.69ns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4.83ns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8706755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标准差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1.42ns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1.17ns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89840196"/>
                  </a:ext>
                </a:extLst>
              </a:tr>
            </a:tbl>
          </a:graphicData>
        </a:graphic>
      </p:graphicFrame>
      <p:cxnSp>
        <p:nvCxnSpPr>
          <p:cNvPr id="64" name="直接箭头连接符 63">
            <a:extLst>
              <a:ext uri="{FF2B5EF4-FFF2-40B4-BE49-F238E27FC236}">
                <a16:creationId xmlns:a16="http://schemas.microsoft.com/office/drawing/2014/main" id="{734AAF9C-F297-41FA-81D7-1617CAA10CD5}"/>
              </a:ext>
            </a:extLst>
          </p:cNvPr>
          <p:cNvCxnSpPr>
            <a:cxnSpLocks/>
          </p:cNvCxnSpPr>
          <p:nvPr/>
        </p:nvCxnSpPr>
        <p:spPr>
          <a:xfrm>
            <a:off x="10781669" y="1772816"/>
            <a:ext cx="27865" cy="3223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文本框 69">
            <a:extLst>
              <a:ext uri="{FF2B5EF4-FFF2-40B4-BE49-F238E27FC236}">
                <a16:creationId xmlns:a16="http://schemas.microsoft.com/office/drawing/2014/main" id="{59322C22-BCF4-4BB6-9BAA-485496547EFD}"/>
              </a:ext>
            </a:extLst>
          </p:cNvPr>
          <p:cNvSpPr txBox="1"/>
          <p:nvPr/>
        </p:nvSpPr>
        <p:spPr>
          <a:xfrm>
            <a:off x="991240" y="6045208"/>
            <a:ext cx="60914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PD</a:t>
            </a:r>
            <a:r>
              <a:rPr lang="zh-CN" altLang="en-US" sz="1400" dirty="0">
                <a:solidFill>
                  <a:schemeClr val="tx2"/>
                </a:solidFill>
              </a:rPr>
              <a:t>信号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DA49DDD2-487D-4502-A1A5-20119F0735F7}"/>
              </a:ext>
            </a:extLst>
          </p:cNvPr>
          <p:cNvSpPr txBox="1"/>
          <p:nvPr/>
        </p:nvSpPr>
        <p:spPr>
          <a:xfrm>
            <a:off x="4151784" y="6045208"/>
            <a:ext cx="59792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>
                <a:solidFill>
                  <a:schemeClr val="tx2"/>
                </a:solidFill>
              </a:rPr>
              <a:t>FC</a:t>
            </a:r>
            <a:r>
              <a:rPr lang="zh-CN" altLang="en-US" sz="1400" dirty="0">
                <a:solidFill>
                  <a:schemeClr val="tx2"/>
                </a:solidFill>
              </a:rPr>
              <a:t>信号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46B83837-A99F-42E9-BB80-51E33C4921FD}"/>
              </a:ext>
            </a:extLst>
          </p:cNvPr>
          <p:cNvSpPr txBox="1"/>
          <p:nvPr/>
        </p:nvSpPr>
        <p:spPr>
          <a:xfrm>
            <a:off x="6990492" y="4899913"/>
            <a:ext cx="796693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导数 </a:t>
            </a:r>
            <a:r>
              <a:rPr lang="en-US" altLang="zh-CN" sz="1400" dirty="0">
                <a:solidFill>
                  <a:schemeClr val="tx2"/>
                </a:solidFill>
              </a:rPr>
              <a:t>Jitter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A0CC2DD5-59D1-411B-894F-5D83F4C00B8E}"/>
              </a:ext>
            </a:extLst>
          </p:cNvPr>
          <p:cNvSpPr txBox="1"/>
          <p:nvPr/>
        </p:nvSpPr>
        <p:spPr>
          <a:xfrm>
            <a:off x="10360285" y="4918821"/>
            <a:ext cx="97622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>
                <a:solidFill>
                  <a:schemeClr val="tx2"/>
                </a:solidFill>
              </a:rPr>
              <a:t>最大值 </a:t>
            </a:r>
            <a:r>
              <a:rPr lang="en-US" altLang="zh-CN" sz="1400" dirty="0">
                <a:solidFill>
                  <a:schemeClr val="tx2"/>
                </a:solidFill>
              </a:rPr>
              <a:t>Jitter</a:t>
            </a:r>
            <a:endParaRPr lang="zh-CN" altLang="en-US" sz="1400" dirty="0">
              <a:solidFill>
                <a:schemeClr val="tx2"/>
              </a:solidFill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DF377993-1C5B-4A48-9672-3F0FC0129D0F}"/>
              </a:ext>
            </a:extLst>
          </p:cNvPr>
          <p:cNvSpPr/>
          <p:nvPr/>
        </p:nvSpPr>
        <p:spPr>
          <a:xfrm>
            <a:off x="10629548" y="3444567"/>
            <a:ext cx="576064" cy="139824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5EA2A25-F53B-4538-8237-511A05A831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14496" y="971811"/>
            <a:ext cx="3854769" cy="25200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EDEE801-437F-4012-8193-C1D12C416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40814" y="5301701"/>
            <a:ext cx="1642785" cy="108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B34D28E-F05B-4005-BAF0-F5F86A7A0E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18754" y="5301701"/>
            <a:ext cx="1642785" cy="108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6AD7727-F63A-4F8E-AA6C-16F4AD0D4E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74210" y="5301701"/>
            <a:ext cx="1642785" cy="108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1E04361-421B-4C0B-80DD-762E39EC84A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7517" y="3431892"/>
            <a:ext cx="2245369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89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492D0-43F7-F206-62EB-A260477970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5BE3EC24-DC12-4250-8286-0CDA5B1F60EE}" type="datetime1">
              <a:rPr lang="zh-CN" altLang="en-US" smtClean="0"/>
              <a:t>2025/1/6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139646-F8FB-898E-CBF4-34D5996DC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zh-CN" altLang="en-US"/>
              <a:t>张彪，陈车明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7D3A6-7086-9E3F-947B-9F91DFB73A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7" name="标题 6">
            <a:extLst>
              <a:ext uri="{FF2B5EF4-FFF2-40B4-BE49-F238E27FC236}">
                <a16:creationId xmlns:a16="http://schemas.microsoft.com/office/drawing/2014/main" id="{056F64B5-319D-452F-83FE-1DF232A5C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Z-Scan </a:t>
            </a:r>
            <a:r>
              <a:rPr lang="zh-CN" altLang="en-US" dirty="0"/>
              <a:t>表征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B457E3A0-83FF-441B-BA65-0791084EB682}"/>
              </a:ext>
            </a:extLst>
          </p:cNvPr>
          <p:cNvSpPr txBox="1"/>
          <p:nvPr/>
        </p:nvSpPr>
        <p:spPr>
          <a:xfrm>
            <a:off x="781878" y="873491"/>
            <a:ext cx="238366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altLang="zh-CN" sz="1400" dirty="0"/>
              <a:t>Laser Power:	220mJ</a:t>
            </a:r>
          </a:p>
          <a:p>
            <a:pPr algn="l"/>
            <a:r>
              <a:rPr lang="en-US" altLang="zh-CN" sz="1400" dirty="0"/>
              <a:t>Magnet Current:	5.9A</a:t>
            </a:r>
          </a:p>
          <a:p>
            <a:pPr algn="l"/>
            <a:r>
              <a:rPr lang="en-US" altLang="zh-CN" sz="1400" dirty="0"/>
              <a:t>MCP Voltage:	650V</a:t>
            </a:r>
          </a:p>
          <a:p>
            <a:pPr algn="l"/>
            <a:r>
              <a:rPr lang="en-US" altLang="zh-CN" sz="1400" dirty="0"/>
              <a:t>X Position:		0mm</a:t>
            </a:r>
            <a:endParaRPr lang="zh-CN" altLang="en-US" sz="1400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CCD592D-A52A-44CC-BC4D-A54D3B6830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4942" y="844397"/>
            <a:ext cx="1736922" cy="11434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CE452AA-4F27-425A-8D2E-708434249A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7563" y="944893"/>
            <a:ext cx="2460805" cy="1620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6A6530D2-E4C8-48E6-ACEE-334A735D4F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332" y="2735139"/>
            <a:ext cx="2544161" cy="162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4D9556B-08D8-446E-BD33-F5D2F36A86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66453" y="4624478"/>
            <a:ext cx="2526040" cy="1620000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90E67F0C-D818-49F9-BFCF-9C132DC0563D}"/>
              </a:ext>
            </a:extLst>
          </p:cNvPr>
          <p:cNvSpPr txBox="1"/>
          <p:nvPr/>
        </p:nvSpPr>
        <p:spPr>
          <a:xfrm>
            <a:off x="5000766" y="989437"/>
            <a:ext cx="1256754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排除光强的干扰</a:t>
            </a: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B137968-C0D3-47CA-BF38-04843C29BFB5}"/>
              </a:ext>
            </a:extLst>
          </p:cNvPr>
          <p:cNvSpPr txBox="1"/>
          <p:nvPr/>
        </p:nvSpPr>
        <p:spPr>
          <a:xfrm>
            <a:off x="9860786" y="5157192"/>
            <a:ext cx="1616072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信号越小，剖面标准差越大，误差越大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B3F84E3A-E401-4BFE-9BE9-4A8FE5F270F6}"/>
              </a:ext>
            </a:extLst>
          </p:cNvPr>
          <p:cNvSpPr txBox="1"/>
          <p:nvPr/>
        </p:nvSpPr>
        <p:spPr>
          <a:xfrm>
            <a:off x="9904790" y="3418447"/>
            <a:ext cx="19518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zh-CN" altLang="en-US" sz="1400" dirty="0"/>
              <a:t>束流中心位置随</a:t>
            </a:r>
            <a:r>
              <a:rPr lang="en-US" altLang="zh-CN" sz="1400" dirty="0"/>
              <a:t>Z-Scan</a:t>
            </a:r>
            <a:r>
              <a:rPr lang="zh-CN" altLang="en-US" sz="1400" dirty="0"/>
              <a:t>变化而变化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588B0FD-A191-4AB0-A0C0-3773F596E0D4}"/>
              </a:ext>
            </a:extLst>
          </p:cNvPr>
          <p:cNvSpPr txBox="1"/>
          <p:nvPr/>
        </p:nvSpPr>
        <p:spPr>
          <a:xfrm>
            <a:off x="9819678" y="1450216"/>
            <a:ext cx="1951850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altLang="zh-CN" sz="1400" dirty="0"/>
              <a:t>Z = -2.5</a:t>
            </a:r>
            <a:r>
              <a:rPr lang="zh-CN" altLang="en-US" sz="1400" dirty="0"/>
              <a:t>时信号最小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E136F34-15D5-446A-8EDB-C9BB48D9E2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9488" y="2002128"/>
            <a:ext cx="3339060" cy="2160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0FA70A8-4B07-44F9-B430-AAD6BA28D1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3392" y="4172553"/>
            <a:ext cx="33168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6560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mimic_CERN" id="{F452D3E5-2FF1-CF44-B19B-D32D4C774C03}" vid="{78947655-7EED-024C-A397-CCE31F0CBB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31675</TotalTime>
  <Words>930</Words>
  <Application>Microsoft Office PowerPoint</Application>
  <PresentationFormat>宽屏</PresentationFormat>
  <Paragraphs>235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4" baseType="lpstr">
      <vt:lpstr>等线</vt:lpstr>
      <vt:lpstr>Arial</vt:lpstr>
      <vt:lpstr>Office Theme</vt:lpstr>
      <vt:lpstr>1216激光丝剖面测量实验</vt:lpstr>
      <vt:lpstr>PowerPoint 演示文稿</vt:lpstr>
      <vt:lpstr>PowerPoint 演示文稿</vt:lpstr>
      <vt:lpstr>MCP </vt:lpstr>
      <vt:lpstr>磁铁-蜂窝网</vt:lpstr>
      <vt:lpstr>激光功率表征</vt:lpstr>
      <vt:lpstr>激光功率表征-剖面测量</vt:lpstr>
      <vt:lpstr>激光稳定性表征</vt:lpstr>
      <vt:lpstr>Z-Scan 表征</vt:lpstr>
      <vt:lpstr>WS05,FWS,LW剖面对照</vt:lpstr>
      <vt:lpstr>剖面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b092118</dc:creator>
  <cp:lastModifiedBy>彪 张</cp:lastModifiedBy>
  <cp:revision>543</cp:revision>
  <cp:lastPrinted>2020-01-30T13:49:18Z</cp:lastPrinted>
  <dcterms:created xsi:type="dcterms:W3CDTF">2023-03-09T01:05:47Z</dcterms:created>
  <dcterms:modified xsi:type="dcterms:W3CDTF">2025-01-08T01:31:37Z</dcterms:modified>
</cp:coreProperties>
</file>