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92" r:id="rId2"/>
    <p:sldId id="346" r:id="rId3"/>
    <p:sldId id="358" r:id="rId4"/>
    <p:sldId id="362" r:id="rId5"/>
    <p:sldId id="355" r:id="rId6"/>
    <p:sldId id="347" r:id="rId7"/>
    <p:sldId id="359" r:id="rId8"/>
    <p:sldId id="360" r:id="rId9"/>
    <p:sldId id="361" r:id="rId10"/>
    <p:sldId id="350" r:id="rId11"/>
    <p:sldId id="363" r:id="rId12"/>
    <p:sldId id="364" r:id="rId13"/>
    <p:sldId id="33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051"/>
    <a:srgbClr val="303030"/>
    <a:srgbClr val="00FB92"/>
    <a:srgbClr val="2F2F2F"/>
    <a:srgbClr val="005493"/>
    <a:srgbClr val="76D6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5043" autoAdjust="0"/>
  </p:normalViewPr>
  <p:slideViewPr>
    <p:cSldViewPr snapToObjects="1">
      <p:cViewPr varScale="1">
        <p:scale>
          <a:sx n="145" d="100"/>
          <a:sy n="145" d="100"/>
        </p:scale>
        <p:origin x="120" y="4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23" d="100"/>
          <a:sy n="123" d="100"/>
        </p:scale>
        <p:origin x="497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>
                <a:latin typeface="Arial" panose="020B0604020202020204" pitchFamily="34" charset="0"/>
              </a:rPr>
              <a:t>2/11/2025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4DD062E-52F7-A14D-A443-1F3854784447}" type="datetimeFigureOut">
              <a:rPr lang="en-US" smtClean="0"/>
              <a:pPr/>
              <a:t>2/11/2025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CB0EE9E-52B8-AA4F-8DD5-ED0FB4E5CB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9" y="3429002"/>
            <a:ext cx="11376025" cy="2153265"/>
          </a:xfrm>
        </p:spPr>
        <p:txBody>
          <a:bodyPr anchor="t" anchorCtr="0"/>
          <a:lstStyle>
            <a:lvl1pPr algn="l"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4"/>
            <a:ext cx="11376027" cy="803787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90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A0D1A79C-0A47-4487-93E5-29D1AA58C639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2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3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40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7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8" y="1601228"/>
            <a:ext cx="3708401" cy="668337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4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F12635E9-4BBB-4345-B220-DB77BD06E4E6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7" y="1601378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8" y="2732444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0CA54DFD-039C-4B9D-8896-865A6E112030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2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9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20F0639A-43E3-4C59-B43D-B9672C1A553D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4675CCF2-8108-4DBC-999E-65B9807CBDE2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1709740"/>
            <a:ext cx="11376025" cy="2852737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5"/>
            <a:ext cx="11376027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7299B854-08E8-451F-B813-E67CE56EA7A5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0AF46E4C-0014-42F6-AC37-B60C2858AF1C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9" y="6196406"/>
            <a:ext cx="11376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sz="1350" dirty="0"/>
              <a:t>http://</a:t>
            </a:r>
            <a:r>
              <a:rPr kumimoji="0" lang="fr-CH" sz="1350" dirty="0" err="1"/>
              <a:t>english.ihep.cas.cn</a:t>
            </a:r>
            <a:r>
              <a:rPr kumimoji="0" lang="fr-CH" sz="1350" dirty="0"/>
              <a:t>/</a:t>
            </a:r>
            <a:r>
              <a:rPr kumimoji="0" lang="fr-CH" sz="1350" dirty="0" err="1"/>
              <a:t>csns</a:t>
            </a:r>
            <a:r>
              <a:rPr kumimoji="0" lang="fr-CH" sz="1350" dirty="0"/>
              <a:t>/</a:t>
            </a:r>
            <a:endParaRPr lang="en-US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5AE3B0-7AC3-3F2C-BC97-8A9A412755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1410767"/>
            <a:ext cx="10363200" cy="403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B943B51E-7370-02A4-0236-A16449FAFE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5519C00D-F423-4925-B2CC-98ABA687CC37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1368D249-BBBE-D342-760D-0A9C8EF3D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E91DD546-06F3-2810-A45A-9E1378CE6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350">
                <a:solidFill>
                  <a:schemeClr val="tx2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2CCFD26F-FE91-1D94-4581-D8FFF966D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D5DD9F21-0EBD-426B-92D0-F4E07B580866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E7496D97-F6E3-5714-4410-9E1593CB0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FC48A26F-CA6F-7CE5-2A84-A73BD031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71488" indent="-196454"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2pPr>
            <a:lvl3pPr marL="666750" indent="-195263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3pPr>
            <a:lvl4pPr marL="907256" indent="-202406"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3785ACB7-CABF-7D95-0159-A01133BA0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FF3B4689-F6C7-4A66-9EC2-ECEB4AB9CDBF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A3A7696A-3DA6-46BF-4CE5-2D94654F7C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0CC28754-9337-0835-C44C-1944E4C59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6849FC99-98AA-47DE-9EBE-3C93DF26A339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2266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29F630F8-1E8F-4B28-BEA6-3605DD861C8A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9" y="2427287"/>
            <a:ext cx="5616575" cy="3773488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50463E7F-EF1F-42FD-A30D-E11C85903ED8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8B6113B2-3665-489C-AEF3-8C27A722086C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9" y="159226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9" y="396970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D92D408C-C78D-473C-9DEA-B7F59FB76784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5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2" y="396970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7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ED53C4-6E87-A4E8-66AA-6C3D9D5D5D9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6152" y="187746"/>
            <a:ext cx="1359088" cy="6525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1240" y="35656"/>
            <a:ext cx="10209520" cy="7389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8216" y="890543"/>
            <a:ext cx="10760995" cy="2073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>
            <a:cxnSpLocks/>
          </p:cNvCxnSpPr>
          <p:nvPr userDrawn="1"/>
        </p:nvCxnSpPr>
        <p:spPr>
          <a:xfrm>
            <a:off x="718216" y="774646"/>
            <a:ext cx="10760995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82887CB3-46BC-19DA-921D-9E3DEC15C5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585" y="6564762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A59BDED2-C4AE-463F-89E4-957137668225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DE918425-FC2C-4138-DC0B-8046148C4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67FEFFDE-8AC7-FBA0-034E-E6E960FE3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4650" y="6538874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F53082-566B-8570-F568-03257A673807}"/>
              </a:ext>
            </a:extLst>
          </p:cNvPr>
          <p:cNvCxnSpPr>
            <a:cxnSpLocks/>
          </p:cNvCxnSpPr>
          <p:nvPr userDrawn="1"/>
        </p:nvCxnSpPr>
        <p:spPr>
          <a:xfrm>
            <a:off x="718216" y="6525344"/>
            <a:ext cx="10760995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50" r:id="rId3"/>
    <p:sldLayoutId id="2147483665" r:id="rId4"/>
    <p:sldLayoutId id="2147483668" r:id="rId5"/>
    <p:sldLayoutId id="2147483652" r:id="rId6"/>
    <p:sldLayoutId id="2147483653" r:id="rId7"/>
    <p:sldLayoutId id="2147483666" r:id="rId8"/>
    <p:sldLayoutId id="2147483667" r:id="rId9"/>
    <p:sldLayoutId id="2147483658" r:id="rId10"/>
    <p:sldLayoutId id="2147483659" r:id="rId11"/>
    <p:sldLayoutId id="2147483673" r:id="rId12"/>
    <p:sldLayoutId id="2147483660" r:id="rId13"/>
    <p:sldLayoutId id="2147483671" r:id="rId14"/>
    <p:sldLayoutId id="2147483651" r:id="rId15"/>
    <p:sldLayoutId id="2147483654" r:id="rId16"/>
    <p:sldLayoutId id="2147483655" r:id="rId17"/>
  </p:sldLayoutIdLst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1350"/>
        </a:spcBef>
        <a:spcAft>
          <a:spcPts val="300"/>
        </a:spcAft>
        <a:buFont typeface="Arial"/>
        <a:buNone/>
        <a:tabLst/>
        <a:defRPr sz="1575" b="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242888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charset="0"/>
        <a:buChar char="•"/>
        <a:tabLst/>
        <a:defRPr sz="135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tabLst/>
        <a:defRPr sz="1275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tabLst/>
        <a:defRPr sz="1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2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1C0AE-89DE-0A2A-B23D-DEBDBAA6B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7608" y="2929545"/>
            <a:ext cx="7128727" cy="652835"/>
          </a:xfrm>
        </p:spPr>
        <p:txBody>
          <a:bodyPr/>
          <a:lstStyle/>
          <a:p>
            <a:r>
              <a:rPr lang="en-US" altLang="zh-CN" dirty="0"/>
              <a:t>2.6-2.8</a:t>
            </a:r>
            <a:r>
              <a:rPr lang="zh-CN" altLang="en-US" dirty="0"/>
              <a:t>激光丝剖面测量实验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22BCC-8259-B182-6802-16378982C5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ACD645A-D1BA-4BE7-9954-A5FFAA453FFB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C6BA1-3127-125B-D9E5-3A6535664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AA4F1-DE08-BC51-FE39-E13309466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ABE1B-6316-FE69-21E8-E7CCC18E8155}"/>
              </a:ext>
            </a:extLst>
          </p:cNvPr>
          <p:cNvSpPr txBox="1"/>
          <p:nvPr/>
        </p:nvSpPr>
        <p:spPr>
          <a:xfrm>
            <a:off x="6577264" y="371374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581084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Z-Scan </a:t>
            </a:r>
            <a:r>
              <a:rPr lang="zh-CN" altLang="en-US" dirty="0"/>
              <a:t>表征及剥离效率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457E3A0-83FF-441B-BA65-0791084EB682}"/>
              </a:ext>
            </a:extLst>
          </p:cNvPr>
          <p:cNvSpPr txBox="1"/>
          <p:nvPr/>
        </p:nvSpPr>
        <p:spPr>
          <a:xfrm>
            <a:off x="781878" y="873491"/>
            <a:ext cx="2383666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/>
              <a:t>Laser Power:	220mJ</a:t>
            </a:r>
          </a:p>
          <a:p>
            <a:pPr algn="l"/>
            <a:r>
              <a:rPr lang="en-US" altLang="zh-CN" sz="1400" dirty="0"/>
              <a:t>Magnet Current:	5.9A</a:t>
            </a:r>
          </a:p>
          <a:p>
            <a:pPr algn="l"/>
            <a:r>
              <a:rPr lang="en-US" altLang="zh-CN" sz="1400" dirty="0"/>
              <a:t>MCP Voltage:	650V</a:t>
            </a:r>
          </a:p>
          <a:p>
            <a:pPr algn="l"/>
            <a:r>
              <a:rPr lang="en-US" altLang="zh-CN" sz="1400" dirty="0"/>
              <a:t>X Position:		0mm</a:t>
            </a:r>
            <a:endParaRPr lang="zh-CN" altLang="en-US" sz="1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1BE6D9B-1DB4-4B86-92EF-37109FEEB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17" y="2134790"/>
            <a:ext cx="3339060" cy="2160000"/>
          </a:xfrm>
          <a:prstGeom prst="rect">
            <a:avLst/>
          </a:prstGeom>
        </p:spPr>
      </p:pic>
      <p:sp>
        <p:nvSpPr>
          <p:cNvPr id="13" name="箭头: 左右 12">
            <a:extLst>
              <a:ext uri="{FF2B5EF4-FFF2-40B4-BE49-F238E27FC236}">
                <a16:creationId xmlns:a16="http://schemas.microsoft.com/office/drawing/2014/main" id="{62FCAEB6-6DE6-4D4B-B9D1-39B4B163F92E}"/>
              </a:ext>
            </a:extLst>
          </p:cNvPr>
          <p:cNvSpPr/>
          <p:nvPr/>
        </p:nvSpPr>
        <p:spPr>
          <a:xfrm>
            <a:off x="4038396" y="3835837"/>
            <a:ext cx="871935" cy="29101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A782C00-C882-4C16-9D7E-9C69D04966EC}"/>
              </a:ext>
            </a:extLst>
          </p:cNvPr>
          <p:cNvSpPr txBox="1"/>
          <p:nvPr/>
        </p:nvSpPr>
        <p:spPr>
          <a:xfrm>
            <a:off x="4762490" y="6043774"/>
            <a:ext cx="71464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 err="1">
                <a:solidFill>
                  <a:schemeClr val="tx2"/>
                </a:solidFill>
              </a:rPr>
              <a:t>Y.Liu</a:t>
            </a:r>
            <a:r>
              <a:rPr lang="en-US" altLang="zh-CN" sz="1100" dirty="0">
                <a:solidFill>
                  <a:schemeClr val="tx2"/>
                </a:solidFill>
              </a:rPr>
              <a:t>,</a:t>
            </a:r>
            <a:r>
              <a:rPr lang="zh-CN" altLang="en-US" sz="1100" dirty="0">
                <a:solidFill>
                  <a:schemeClr val="tx2"/>
                </a:solidFill>
              </a:rPr>
              <a:t> Laser wire beam profile monitor in the spallation neutron source (SNS) superconducting linac</a:t>
            </a:r>
            <a:r>
              <a:rPr lang="en-US" altLang="zh-CN" sz="1100" dirty="0">
                <a:solidFill>
                  <a:schemeClr val="tx2"/>
                </a:solidFill>
              </a:rPr>
              <a:t>,2010.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A20F4D9-6CA5-4A51-9208-98E65EC6B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331" y="1197666"/>
            <a:ext cx="3036280" cy="178491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F747102-AE3C-490C-AD65-562DDF895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331" y="3077885"/>
            <a:ext cx="3171428" cy="25824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B38B2D-4299-468F-93B1-1A5F7ED18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63" y="4350890"/>
            <a:ext cx="3392214" cy="21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17BD154-B939-4192-9125-DDF6FED50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1561" y="1118823"/>
            <a:ext cx="3363222" cy="216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722DFAE-2349-4DC4-B55F-09F657077C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0452" y="3579177"/>
            <a:ext cx="339221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56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束内扫描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457E3A0-83FF-441B-BA65-0791084EB682}"/>
              </a:ext>
            </a:extLst>
          </p:cNvPr>
          <p:cNvSpPr txBox="1"/>
          <p:nvPr/>
        </p:nvSpPr>
        <p:spPr>
          <a:xfrm>
            <a:off x="332167" y="1141519"/>
            <a:ext cx="212295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Laser Power:176mJ</a:t>
            </a:r>
          </a:p>
          <a:p>
            <a:pPr algn="l"/>
            <a:r>
              <a:rPr lang="en-US" altLang="zh-CN" sz="1400" dirty="0"/>
              <a:t>Magnet Current:6.9A</a:t>
            </a:r>
          </a:p>
          <a:p>
            <a:pPr algn="l"/>
            <a:r>
              <a:rPr lang="en-US" altLang="zh-CN" sz="1400" dirty="0"/>
              <a:t>Z  Position:	0mm</a:t>
            </a:r>
            <a:endParaRPr lang="zh-CN" altLang="en-US" sz="14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45AB314-6950-42D9-A9B0-2C9F8F99F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120" y="981048"/>
            <a:ext cx="4256375" cy="252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F1990B1-DAAA-40E2-81B3-8EFD8B214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757" y="794710"/>
            <a:ext cx="4886486" cy="288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186C35F-72FB-4AE9-ACF5-2570DCE6B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352" y="3603602"/>
            <a:ext cx="5085405" cy="2880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BC5CB46-FD50-4E93-9848-3E9C75A5C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0757" y="3603602"/>
            <a:ext cx="493837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70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2B6E8D-80A4-4FAF-A0F3-6D1397818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实验总结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2181EE2-4BE6-482C-9DDD-7478266E95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392" y="6492875"/>
            <a:ext cx="1620788" cy="365125"/>
          </a:xfrm>
        </p:spPr>
        <p:txBody>
          <a:bodyPr/>
          <a:lstStyle/>
          <a:p>
            <a:fld id="{0AF46E4C-0014-42F6-AC37-B60C2858AF1C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48E5E79-98BB-4D86-8CA3-0FDD4FBA0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66256" y="6502302"/>
            <a:ext cx="6572221" cy="365125"/>
          </a:xfrm>
        </p:spPr>
        <p:txBody>
          <a:bodyPr/>
          <a:lstStyle/>
          <a:p>
            <a:r>
              <a:rPr lang="zh-CN" altLang="en-US" dirty="0"/>
              <a:t>张彪，陈车明</a:t>
            </a:r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78107F2-EB8E-41CC-B5E0-EE54EEF6D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2544" y="6492874"/>
            <a:ext cx="681255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682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AF3E797-405B-4148-B738-3F500F269D87}" type="datetime1">
              <a:rPr lang="zh-CN" altLang="en-US" smtClean="0"/>
              <a:t>2025/2/12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后续计划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4BC3C39-133C-4727-A0AC-7FB6260DC879}"/>
              </a:ext>
            </a:extLst>
          </p:cNvPr>
          <p:cNvSpPr txBox="1"/>
          <p:nvPr/>
        </p:nvSpPr>
        <p:spPr>
          <a:xfrm>
            <a:off x="2207568" y="1412776"/>
            <a:ext cx="7651898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2400" dirty="0"/>
              <a:t>后续实验：</a:t>
            </a:r>
            <a:endParaRPr lang="en-US" altLang="zh-CN" sz="2400" dirty="0"/>
          </a:p>
          <a:p>
            <a:pPr algn="l"/>
            <a:r>
              <a:rPr lang="en-US" altLang="zh-CN" sz="2000" dirty="0"/>
              <a:t>1.</a:t>
            </a:r>
            <a:r>
              <a:rPr lang="zh-CN" altLang="en-US" sz="2000" dirty="0"/>
              <a:t>采用示波器观察记录原始信号。</a:t>
            </a:r>
            <a:endParaRPr lang="en-US" altLang="zh-CN" sz="2000" dirty="0"/>
          </a:p>
          <a:p>
            <a:pPr algn="l"/>
            <a:r>
              <a:rPr lang="en-US" altLang="zh-CN" sz="2000" dirty="0"/>
              <a:t>2.</a:t>
            </a:r>
            <a:r>
              <a:rPr lang="zh-CN" altLang="en-US" sz="2000" dirty="0"/>
              <a:t>改变磁铁电流的蜂窝网扫描（</a:t>
            </a:r>
            <a:r>
              <a:rPr lang="en-US" altLang="zh-CN" sz="2000" dirty="0"/>
              <a:t>CST</a:t>
            </a:r>
            <a:r>
              <a:rPr lang="zh-CN" altLang="en-US" sz="2000" dirty="0"/>
              <a:t>）。</a:t>
            </a:r>
            <a:endParaRPr lang="en-US" altLang="zh-CN" sz="2000" dirty="0"/>
          </a:p>
          <a:p>
            <a:pPr algn="l"/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82387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6">
            <a:extLst>
              <a:ext uri="{FF2B5EF4-FFF2-40B4-BE49-F238E27FC236}">
                <a16:creationId xmlns:a16="http://schemas.microsoft.com/office/drawing/2014/main" id="{956DDBFC-944B-4544-B142-60D421FC7E9A}"/>
              </a:ext>
            </a:extLst>
          </p:cNvPr>
          <p:cNvSpPr txBox="1">
            <a:spLocks/>
          </p:cNvSpPr>
          <p:nvPr/>
        </p:nvSpPr>
        <p:spPr>
          <a:xfrm>
            <a:off x="2267430" y="0"/>
            <a:ext cx="7657140" cy="6463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700" dirty="0"/>
              <a:t>原始信号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D09D3C-4C80-4372-9687-A54F7068BF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19F524-EBB1-41EA-88E6-5372A08A1FE1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7966BD-C956-4454-9479-4FB7FE79A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D3C6BB-0F62-4BF9-8585-651E11F2C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D19D56E-E830-4DFE-A75C-2FF403A1C441}"/>
              </a:ext>
            </a:extLst>
          </p:cNvPr>
          <p:cNvSpPr txBox="1"/>
          <p:nvPr/>
        </p:nvSpPr>
        <p:spPr>
          <a:xfrm>
            <a:off x="1145328" y="4439434"/>
            <a:ext cx="2244204" cy="1077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C2</a:t>
            </a:r>
            <a:r>
              <a:rPr lang="zh-CN" altLang="en-US" sz="1400" dirty="0">
                <a:solidFill>
                  <a:srgbClr val="FF0000"/>
                </a:solidFill>
              </a:rPr>
              <a:t>放大器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algn="l"/>
            <a:r>
              <a:rPr lang="en-US" altLang="zh-CN" sz="1400" dirty="0"/>
              <a:t>Laser Power:	5%</a:t>
            </a:r>
          </a:p>
          <a:p>
            <a:pPr algn="l"/>
            <a:r>
              <a:rPr lang="en-US" altLang="zh-CN" sz="1400" dirty="0"/>
              <a:t>Magnet Current:	5.9A</a:t>
            </a:r>
          </a:p>
          <a:p>
            <a:pPr algn="l"/>
            <a:r>
              <a:rPr lang="en-US" altLang="zh-CN" sz="1400" dirty="0"/>
              <a:t>Focus Lens:	0mm</a:t>
            </a:r>
          </a:p>
          <a:p>
            <a:pPr algn="l"/>
            <a:r>
              <a:rPr lang="en-US" altLang="zh-CN" sz="1400" dirty="0"/>
              <a:t>X Position:		0mm</a:t>
            </a:r>
            <a:endParaRPr lang="zh-CN" altLang="en-US" sz="1400" dirty="0"/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1900375B-CF54-4B49-BD6D-A6D85D814E9F}"/>
              </a:ext>
            </a:extLst>
          </p:cNvPr>
          <p:cNvCxnSpPr>
            <a:cxnSpLocks/>
          </p:cNvCxnSpPr>
          <p:nvPr/>
        </p:nvCxnSpPr>
        <p:spPr>
          <a:xfrm>
            <a:off x="11784632" y="994673"/>
            <a:ext cx="79410" cy="5425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5531665B-EFCE-45B5-91F1-EE9E2FC76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20" y="1594639"/>
            <a:ext cx="3505819" cy="252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C9A5832-BBB1-443E-9617-6F949B4FF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675" y="1594639"/>
            <a:ext cx="3505819" cy="2520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2DBA1DF-B6DF-4B9D-BF02-F19907B85E2F}"/>
              </a:ext>
            </a:extLst>
          </p:cNvPr>
          <p:cNvSpPr txBox="1"/>
          <p:nvPr/>
        </p:nvSpPr>
        <p:spPr>
          <a:xfrm>
            <a:off x="5231904" y="4401587"/>
            <a:ext cx="2244204" cy="1077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C2</a:t>
            </a:r>
            <a:r>
              <a:rPr lang="zh-CN" altLang="en-US" sz="1400" dirty="0">
                <a:solidFill>
                  <a:srgbClr val="FF0000"/>
                </a:solidFill>
              </a:rPr>
              <a:t>放大器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algn="l"/>
            <a:r>
              <a:rPr lang="en-US" altLang="zh-CN" sz="1400" dirty="0"/>
              <a:t>Laser Power:	50%</a:t>
            </a:r>
          </a:p>
          <a:p>
            <a:pPr algn="l"/>
            <a:r>
              <a:rPr lang="en-US" altLang="zh-CN" sz="1400" dirty="0"/>
              <a:t>Magnet Current:	5.9A</a:t>
            </a:r>
          </a:p>
          <a:p>
            <a:pPr algn="l"/>
            <a:r>
              <a:rPr lang="en-US" altLang="zh-CN" sz="1400" dirty="0"/>
              <a:t>Focus Lens:	0mm</a:t>
            </a:r>
          </a:p>
          <a:p>
            <a:pPr algn="l"/>
            <a:r>
              <a:rPr lang="en-US" altLang="zh-CN" sz="1400" dirty="0"/>
              <a:t>X Position:		0mm</a:t>
            </a:r>
            <a:endParaRPr lang="zh-CN" altLang="en-US" sz="1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F0DA040-99B4-4F29-96F9-9DAFA036D161}"/>
              </a:ext>
            </a:extLst>
          </p:cNvPr>
          <p:cNvSpPr txBox="1"/>
          <p:nvPr/>
        </p:nvSpPr>
        <p:spPr>
          <a:xfrm>
            <a:off x="8735961" y="4440471"/>
            <a:ext cx="2244204" cy="1077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C1</a:t>
            </a:r>
            <a:r>
              <a:rPr lang="zh-CN" altLang="en-US" sz="1400" dirty="0">
                <a:solidFill>
                  <a:srgbClr val="FF0000"/>
                </a:solidFill>
              </a:rPr>
              <a:t>放大器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algn="l"/>
            <a:r>
              <a:rPr lang="en-US" altLang="zh-CN" sz="1400" dirty="0"/>
              <a:t>Laser Power:	50%</a:t>
            </a:r>
          </a:p>
          <a:p>
            <a:pPr algn="l"/>
            <a:r>
              <a:rPr lang="en-US" altLang="zh-CN" sz="1400" dirty="0"/>
              <a:t>Magnet Current:	6.9A</a:t>
            </a:r>
          </a:p>
          <a:p>
            <a:pPr algn="l"/>
            <a:r>
              <a:rPr lang="en-US" altLang="zh-CN" sz="1400" dirty="0"/>
              <a:t>Focus Lens:	0mm</a:t>
            </a:r>
          </a:p>
          <a:p>
            <a:pPr algn="l"/>
            <a:r>
              <a:rPr lang="en-US" altLang="zh-CN" sz="1400" dirty="0"/>
              <a:t>X Position:		0mm</a:t>
            </a:r>
            <a:endParaRPr lang="zh-CN" altLang="en-US" sz="14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5D3A9EF-EED2-48E9-8937-429C026AB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557" y="1594639"/>
            <a:ext cx="3475012" cy="2520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8E63F89-6C32-4353-94F6-ECC3324660E7}"/>
              </a:ext>
            </a:extLst>
          </p:cNvPr>
          <p:cNvSpPr txBox="1"/>
          <p:nvPr/>
        </p:nvSpPr>
        <p:spPr>
          <a:xfrm>
            <a:off x="5430676" y="5954796"/>
            <a:ext cx="18466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dirty="0">
                <a:solidFill>
                  <a:srgbClr val="FF0000"/>
                </a:solidFill>
              </a:rPr>
              <a:t>采样率，示波器？</a:t>
            </a:r>
          </a:p>
        </p:txBody>
      </p:sp>
    </p:spTree>
    <p:extLst>
      <p:ext uri="{BB962C8B-B14F-4D97-AF65-F5344CB8AC3E}">
        <p14:creationId xmlns:p14="http://schemas.microsoft.com/office/powerpoint/2010/main" val="563890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6">
            <a:extLst>
              <a:ext uri="{FF2B5EF4-FFF2-40B4-BE49-F238E27FC236}">
                <a16:creationId xmlns:a16="http://schemas.microsoft.com/office/drawing/2014/main" id="{956DDBFC-944B-4544-B142-60D421FC7E9A}"/>
              </a:ext>
            </a:extLst>
          </p:cNvPr>
          <p:cNvSpPr txBox="1">
            <a:spLocks/>
          </p:cNvSpPr>
          <p:nvPr/>
        </p:nvSpPr>
        <p:spPr>
          <a:xfrm>
            <a:off x="2267430" y="0"/>
            <a:ext cx="7657140" cy="6463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700" dirty="0"/>
              <a:t>原始信号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D09D3C-4C80-4372-9687-A54F7068BF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19F524-EBB1-41EA-88E6-5372A08A1FE1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7966BD-C956-4454-9479-4FB7FE79A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D3C6BB-0F62-4BF9-8585-651E11F2C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FDFDF7B-291C-4A4F-A9B3-45D2874D31C4}"/>
              </a:ext>
            </a:extLst>
          </p:cNvPr>
          <p:cNvSpPr txBox="1"/>
          <p:nvPr/>
        </p:nvSpPr>
        <p:spPr>
          <a:xfrm>
            <a:off x="911424" y="5221247"/>
            <a:ext cx="2463816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FF0000"/>
                </a:solidFill>
              </a:rPr>
              <a:t>With C1</a:t>
            </a:r>
          </a:p>
          <a:p>
            <a:pPr algn="l"/>
            <a:r>
              <a:rPr lang="en-US" altLang="zh-CN" sz="1200" dirty="0"/>
              <a:t>Laser Power:	          50%</a:t>
            </a:r>
          </a:p>
          <a:p>
            <a:pPr algn="l"/>
            <a:r>
              <a:rPr lang="en-US" altLang="zh-CN" sz="1200" dirty="0"/>
              <a:t>Magnet Current:      4.4A</a:t>
            </a:r>
          </a:p>
          <a:p>
            <a:pPr algn="l"/>
            <a:r>
              <a:rPr lang="en-US" altLang="zh-CN" sz="1200" dirty="0"/>
              <a:t>MCP Voltage:    </a:t>
            </a:r>
            <a:r>
              <a:rPr lang="en-US" altLang="zh-CN" sz="1200" dirty="0">
                <a:solidFill>
                  <a:srgbClr val="FF0000"/>
                </a:solidFill>
              </a:rPr>
              <a:t>700V</a:t>
            </a:r>
            <a:r>
              <a:rPr lang="zh-CN" altLang="en-US" sz="1200" dirty="0">
                <a:solidFill>
                  <a:srgbClr val="FF0000"/>
                </a:solidFill>
              </a:rPr>
              <a:t>，</a:t>
            </a:r>
            <a:r>
              <a:rPr lang="en-US" altLang="zh-CN" sz="1200" dirty="0">
                <a:solidFill>
                  <a:srgbClr val="FF0000"/>
                </a:solidFill>
              </a:rPr>
              <a:t>1000V</a:t>
            </a:r>
          </a:p>
          <a:p>
            <a:pPr algn="l"/>
            <a:r>
              <a:rPr lang="en-US" altLang="zh-CN" sz="1200" dirty="0"/>
              <a:t>Beam Current:       13.3mA</a:t>
            </a:r>
          </a:p>
          <a:p>
            <a:pPr algn="l"/>
            <a:r>
              <a:rPr lang="en-US" altLang="zh-CN" sz="1200" dirty="0"/>
              <a:t>Beam Pulse	:          85us</a:t>
            </a:r>
          </a:p>
          <a:p>
            <a:pPr algn="l"/>
            <a:r>
              <a:rPr lang="en-US" altLang="zh-CN" sz="1200" dirty="0"/>
              <a:t>Focus Lens:	           0mm</a:t>
            </a:r>
            <a:endParaRPr lang="zh-CN" altLang="en-US" sz="12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59F6DA5-8872-4097-A946-97B0F361E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58" y="891002"/>
            <a:ext cx="3397047" cy="216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F055E1C-B53A-4366-BC53-7AC9FC42D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58" y="2980841"/>
            <a:ext cx="3397047" cy="216000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B7A3A298-32DD-41EE-B7F0-9A85C00D8988}"/>
              </a:ext>
            </a:extLst>
          </p:cNvPr>
          <p:cNvSpPr txBox="1"/>
          <p:nvPr/>
        </p:nvSpPr>
        <p:spPr>
          <a:xfrm>
            <a:off x="4425100" y="5247788"/>
            <a:ext cx="2463816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FF0000"/>
                </a:solidFill>
              </a:rPr>
              <a:t>Without C1 by oscilloscope</a:t>
            </a:r>
          </a:p>
          <a:p>
            <a:r>
              <a:rPr lang="en-US" altLang="zh-CN" sz="1200" dirty="0"/>
              <a:t>Laser Power:	       	   50%</a:t>
            </a:r>
          </a:p>
          <a:p>
            <a:pPr algn="l"/>
            <a:r>
              <a:rPr lang="en-US" altLang="zh-CN" sz="1200" dirty="0"/>
              <a:t>Magnet Current:          </a:t>
            </a:r>
            <a:r>
              <a:rPr lang="en-US" altLang="zh-CN" sz="1200" dirty="0">
                <a:solidFill>
                  <a:srgbClr val="FF0000"/>
                </a:solidFill>
              </a:rPr>
              <a:t>5.50A, 5.96A</a:t>
            </a:r>
          </a:p>
          <a:p>
            <a:pPr algn="l"/>
            <a:r>
              <a:rPr lang="en-US" altLang="zh-CN" sz="1200" dirty="0"/>
              <a:t>MCP Voltage:	700V</a:t>
            </a:r>
          </a:p>
          <a:p>
            <a:pPr algn="l"/>
            <a:r>
              <a:rPr lang="en-US" altLang="zh-CN" sz="1200" dirty="0"/>
              <a:t>Beam Current:	14mA</a:t>
            </a:r>
          </a:p>
          <a:p>
            <a:pPr algn="l"/>
            <a:r>
              <a:rPr lang="en-US" altLang="zh-CN" sz="1200" dirty="0"/>
              <a:t>Beam Pulse:		85us</a:t>
            </a:r>
          </a:p>
          <a:p>
            <a:pPr algn="l"/>
            <a:r>
              <a:rPr lang="en-US" altLang="zh-CN" sz="1200" dirty="0"/>
              <a:t>Focus Lens:		0mm</a:t>
            </a:r>
            <a:endParaRPr lang="zh-CN" altLang="en-US" sz="1200" dirty="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AE1F81F8-B365-4C58-A944-A05AB8EB1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575" y="891002"/>
            <a:ext cx="3421208" cy="2160000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4B7F0EB1-1EF8-4012-B882-129D259B2FA4}"/>
              </a:ext>
            </a:extLst>
          </p:cNvPr>
          <p:cNvSpPr txBox="1"/>
          <p:nvPr/>
        </p:nvSpPr>
        <p:spPr>
          <a:xfrm>
            <a:off x="7752184" y="5237271"/>
            <a:ext cx="2463816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FF0000"/>
                </a:solidFill>
              </a:rPr>
              <a:t>Without C1 by PXIe-5160 </a:t>
            </a:r>
          </a:p>
          <a:p>
            <a:r>
              <a:rPr lang="en-US" altLang="zh-CN" sz="1200" dirty="0"/>
              <a:t>Laser Power:	                </a:t>
            </a:r>
            <a:r>
              <a:rPr lang="en-US" altLang="zh-CN" sz="1200" dirty="0">
                <a:solidFill>
                  <a:srgbClr val="FF0000"/>
                </a:solidFill>
              </a:rPr>
              <a:t>10%, 50%</a:t>
            </a:r>
          </a:p>
          <a:p>
            <a:pPr algn="l"/>
            <a:r>
              <a:rPr lang="en-US" altLang="zh-CN" sz="1200" dirty="0"/>
              <a:t>Magnet Current:	5.9A</a:t>
            </a:r>
          </a:p>
          <a:p>
            <a:pPr algn="l"/>
            <a:r>
              <a:rPr lang="en-US" altLang="zh-CN" sz="1200" dirty="0"/>
              <a:t>MCP Voltage:	700V</a:t>
            </a:r>
          </a:p>
          <a:p>
            <a:pPr algn="l"/>
            <a:r>
              <a:rPr lang="en-US" altLang="zh-CN" sz="1200" dirty="0"/>
              <a:t>Beam Current:	14mA</a:t>
            </a:r>
          </a:p>
          <a:p>
            <a:pPr algn="l"/>
            <a:r>
              <a:rPr lang="en-US" altLang="zh-CN" sz="1200" dirty="0"/>
              <a:t>Beam Pulse:		85us</a:t>
            </a:r>
          </a:p>
          <a:p>
            <a:pPr algn="l"/>
            <a:r>
              <a:rPr lang="en-US" altLang="zh-CN" sz="1200" dirty="0"/>
              <a:t>Focus Lens:		0mm</a:t>
            </a:r>
            <a:endParaRPr lang="zh-CN" altLang="en-US" sz="1200" dirty="0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5B1A6090-280C-4EA4-A222-965B8D0F4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048" y="891002"/>
            <a:ext cx="3484027" cy="2160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EE6E08F-B5C0-4593-92C2-56C7A03EBC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5575" y="2980841"/>
            <a:ext cx="3421208" cy="21600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0AEF386-9B9B-4C32-9F69-FB96835CCF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6631" y="2980841"/>
            <a:ext cx="3484027" cy="2160000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DE11080E-5549-41A5-8540-E1EB53566E98}"/>
              </a:ext>
            </a:extLst>
          </p:cNvPr>
          <p:cNvSpPr txBox="1"/>
          <p:nvPr/>
        </p:nvSpPr>
        <p:spPr>
          <a:xfrm>
            <a:off x="10644723" y="2607412"/>
            <a:ext cx="137217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Rising time</a:t>
            </a:r>
            <a:r>
              <a:rPr lang="zh-CN" altLang="en-US" dirty="0">
                <a:solidFill>
                  <a:srgbClr val="FF0000"/>
                </a:solidFill>
              </a:rPr>
              <a:t>：</a:t>
            </a:r>
            <a:endParaRPr lang="en-US" altLang="zh-CN" dirty="0">
              <a:solidFill>
                <a:srgbClr val="FF0000"/>
              </a:solidFill>
            </a:endParaRPr>
          </a:p>
          <a:p>
            <a:pPr algn="ctr"/>
            <a:r>
              <a:rPr lang="en-US" altLang="zh-CN" dirty="0">
                <a:solidFill>
                  <a:srgbClr val="FF0000"/>
                </a:solidFill>
              </a:rPr>
              <a:t>~10ns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87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剖面测量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8ABD28D-8C14-4783-ACF0-28785927B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73" y="887149"/>
            <a:ext cx="4104162" cy="2520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7415E47-1868-4BA8-9999-E09A71BB15BA}"/>
              </a:ext>
            </a:extLst>
          </p:cNvPr>
          <p:cNvSpPr txBox="1"/>
          <p:nvPr/>
        </p:nvSpPr>
        <p:spPr>
          <a:xfrm>
            <a:off x="2663710" y="3353344"/>
            <a:ext cx="68287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400" dirty="0"/>
              <a:t>FWS</a:t>
            </a:r>
            <a:endParaRPr lang="zh-CN" altLang="en-US" sz="24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E54D9B6-8400-4E9D-8582-77BFC0293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887149"/>
            <a:ext cx="3827919" cy="2520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5CC347A-23E1-4328-85BF-D1578A6EA05B}"/>
              </a:ext>
            </a:extLst>
          </p:cNvPr>
          <p:cNvSpPr txBox="1"/>
          <p:nvPr/>
        </p:nvSpPr>
        <p:spPr>
          <a:xfrm>
            <a:off x="7824192" y="3334985"/>
            <a:ext cx="226023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400" dirty="0"/>
              <a:t>Laser Power:5%</a:t>
            </a:r>
            <a:endParaRPr lang="zh-CN" altLang="en-US" sz="24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E5C20AB-0F85-47A8-8CA9-869590EFC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087" y="3668871"/>
            <a:ext cx="3827919" cy="2520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1102B09F-EE93-42D6-AEE7-9789F0D4E83F}"/>
              </a:ext>
            </a:extLst>
          </p:cNvPr>
          <p:cNvSpPr txBox="1"/>
          <p:nvPr/>
        </p:nvSpPr>
        <p:spPr>
          <a:xfrm>
            <a:off x="7652670" y="6104551"/>
            <a:ext cx="260327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400" dirty="0"/>
              <a:t>Laser Power:100%</a:t>
            </a:r>
            <a:endParaRPr lang="zh-CN" altLang="en-US" sz="24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D9B52B5-9352-4884-8E52-F2EAE1E22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740" y="3668871"/>
            <a:ext cx="3827920" cy="25200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0AF54232-0935-4A10-9596-43907AC360AE}"/>
              </a:ext>
            </a:extLst>
          </p:cNvPr>
          <p:cNvSpPr txBox="1"/>
          <p:nvPr/>
        </p:nvSpPr>
        <p:spPr>
          <a:xfrm>
            <a:off x="1703512" y="6151105"/>
            <a:ext cx="243175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2400" dirty="0"/>
              <a:t>Laser Power:40%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73060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激光功率与能量的关系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457E3A0-83FF-441B-BA65-0791084EB682}"/>
              </a:ext>
            </a:extLst>
          </p:cNvPr>
          <p:cNvSpPr txBox="1"/>
          <p:nvPr/>
        </p:nvSpPr>
        <p:spPr>
          <a:xfrm>
            <a:off x="7896200" y="1017850"/>
            <a:ext cx="246381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With C1</a:t>
            </a:r>
          </a:p>
          <a:p>
            <a:pPr algn="l"/>
            <a:r>
              <a:rPr lang="en-US" altLang="zh-CN" sz="1400" dirty="0"/>
              <a:t>Magnet Current:	6.9A</a:t>
            </a:r>
          </a:p>
          <a:p>
            <a:pPr algn="l"/>
            <a:r>
              <a:rPr lang="en-US" altLang="zh-CN" sz="1400" dirty="0"/>
              <a:t>Y profile Position:	0mm</a:t>
            </a:r>
          </a:p>
          <a:p>
            <a:pPr algn="l"/>
            <a:r>
              <a:rPr lang="en-US" altLang="zh-CN" sz="1400" dirty="0"/>
              <a:t>F Position:		0mm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6A41529-184A-47B9-8967-D34757957471}"/>
              </a:ext>
            </a:extLst>
          </p:cNvPr>
          <p:cNvSpPr txBox="1"/>
          <p:nvPr/>
        </p:nvSpPr>
        <p:spPr>
          <a:xfrm>
            <a:off x="2793540" y="910128"/>
            <a:ext cx="2463816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With MCP</a:t>
            </a:r>
          </a:p>
          <a:p>
            <a:pPr algn="l"/>
            <a:r>
              <a:rPr lang="en-US" altLang="zh-CN" sz="1400" dirty="0"/>
              <a:t>Magnet Current:	5.9A</a:t>
            </a:r>
          </a:p>
          <a:p>
            <a:pPr algn="l"/>
            <a:r>
              <a:rPr lang="en-US" altLang="zh-CN" sz="1400" dirty="0"/>
              <a:t>MCP Voltage:	650V</a:t>
            </a:r>
          </a:p>
          <a:p>
            <a:pPr algn="l"/>
            <a:r>
              <a:rPr lang="en-US" altLang="zh-CN" sz="1400" dirty="0"/>
              <a:t>Y profile Position:	0mm</a:t>
            </a:r>
          </a:p>
          <a:p>
            <a:pPr algn="l"/>
            <a:r>
              <a:rPr lang="en-US" altLang="zh-CN" sz="1400" dirty="0"/>
              <a:t>F Position:		0mm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E5AFFAD-72E8-46AD-BA3A-3758B3C15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585" y="2103025"/>
            <a:ext cx="6936829" cy="412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00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6">
            <a:extLst>
              <a:ext uri="{FF2B5EF4-FFF2-40B4-BE49-F238E27FC236}">
                <a16:creationId xmlns:a16="http://schemas.microsoft.com/office/drawing/2014/main" id="{956DDBFC-944B-4544-B142-60D421FC7E9A}"/>
              </a:ext>
            </a:extLst>
          </p:cNvPr>
          <p:cNvSpPr txBox="1">
            <a:spLocks/>
          </p:cNvSpPr>
          <p:nvPr/>
        </p:nvSpPr>
        <p:spPr>
          <a:xfrm>
            <a:off x="2267430" y="246471"/>
            <a:ext cx="7657140" cy="3998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700" dirty="0"/>
              <a:t>磁铁扫描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D09D3C-4C80-4372-9687-A54F7068BF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19F524-EBB1-41EA-88E6-5372A08A1FE1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7966BD-C956-4454-9479-4FB7FE79A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dirty="0"/>
              <a:t>张彪，陈车明</a:t>
            </a:r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D3C6BB-0F62-4BF9-8585-651E11F2C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1AF2A1-4E37-4466-B109-4AC2D3EA3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70" y="2623327"/>
            <a:ext cx="5291275" cy="3240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578AEDC-17F5-4170-A562-D0C0D312C902}"/>
              </a:ext>
            </a:extLst>
          </p:cNvPr>
          <p:cNvSpPr txBox="1"/>
          <p:nvPr/>
        </p:nvSpPr>
        <p:spPr>
          <a:xfrm>
            <a:off x="3791744" y="1097466"/>
            <a:ext cx="246381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With C1</a:t>
            </a:r>
          </a:p>
          <a:p>
            <a:pPr algn="l"/>
            <a:r>
              <a:rPr lang="en-US" altLang="zh-CN" sz="1400" dirty="0"/>
              <a:t>Laser Power:	40%</a:t>
            </a:r>
          </a:p>
          <a:p>
            <a:pPr algn="l"/>
            <a:r>
              <a:rPr lang="en-US" altLang="zh-CN" sz="1400" dirty="0"/>
              <a:t>Y profile Position:	-4mm</a:t>
            </a:r>
          </a:p>
          <a:p>
            <a:pPr algn="l"/>
            <a:r>
              <a:rPr lang="en-US" altLang="zh-CN" sz="1400" dirty="0"/>
              <a:t>F Position:		0mm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398C82B-08C3-4F02-9282-DBB4501152E9}"/>
              </a:ext>
            </a:extLst>
          </p:cNvPr>
          <p:cNvSpPr txBox="1"/>
          <p:nvPr/>
        </p:nvSpPr>
        <p:spPr>
          <a:xfrm>
            <a:off x="911424" y="1097466"/>
            <a:ext cx="2463816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With MCP</a:t>
            </a:r>
          </a:p>
          <a:p>
            <a:pPr algn="l"/>
            <a:r>
              <a:rPr lang="en-US" altLang="zh-CN" sz="1400" dirty="0"/>
              <a:t>Laser Power:	50%</a:t>
            </a:r>
          </a:p>
          <a:p>
            <a:pPr algn="l"/>
            <a:r>
              <a:rPr lang="en-US" altLang="zh-CN" sz="1400" dirty="0"/>
              <a:t>MCP Voltage:	650V</a:t>
            </a:r>
          </a:p>
          <a:p>
            <a:pPr algn="l"/>
            <a:r>
              <a:rPr lang="en-US" altLang="zh-CN" sz="1400" dirty="0"/>
              <a:t>Y profile Position:	0mm</a:t>
            </a:r>
          </a:p>
          <a:p>
            <a:pPr algn="l"/>
            <a:r>
              <a:rPr lang="en-US" altLang="zh-CN" sz="1400" dirty="0"/>
              <a:t>F Position:		0mm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9251DF9-F92A-48E8-AB77-AC0D56948FAD}"/>
              </a:ext>
            </a:extLst>
          </p:cNvPr>
          <p:cNvSpPr txBox="1"/>
          <p:nvPr/>
        </p:nvSpPr>
        <p:spPr>
          <a:xfrm>
            <a:off x="7228729" y="5002527"/>
            <a:ext cx="281171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Simulation  magnet current: 6.6A</a:t>
            </a:r>
            <a:endParaRPr lang="en-US" altLang="zh-CN" sz="14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7A95561-B757-4C1C-9DDA-88438A5ED3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7" t="16536" r="12300" b="13508"/>
          <a:stretch/>
        </p:blipFill>
        <p:spPr>
          <a:xfrm>
            <a:off x="6728530" y="1059366"/>
            <a:ext cx="4176464" cy="396044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A37067A2-EAA5-4A50-9FE7-27ED3107DFB5}"/>
              </a:ext>
            </a:extLst>
          </p:cNvPr>
          <p:cNvSpPr txBox="1"/>
          <p:nvPr/>
        </p:nvSpPr>
        <p:spPr>
          <a:xfrm>
            <a:off x="7234012" y="5678053"/>
            <a:ext cx="28117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外部磁场使电子束过偏转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18687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F1275E3-AE24-4800-BC7E-BF291A990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503" y="4264460"/>
            <a:ext cx="3455033" cy="2160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剖面随激光能量变化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4B4164E-69E9-42CF-A685-FA3D560BA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7" y="840690"/>
            <a:ext cx="3343890" cy="21600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E5D1C5D-AFF8-499A-8508-FC07EB5556DA}"/>
              </a:ext>
            </a:extLst>
          </p:cNvPr>
          <p:cNvSpPr txBox="1"/>
          <p:nvPr/>
        </p:nvSpPr>
        <p:spPr>
          <a:xfrm>
            <a:off x="949694" y="3244334"/>
            <a:ext cx="98291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FF0000"/>
                </a:solidFill>
              </a:rPr>
              <a:t>With MCP</a:t>
            </a:r>
          </a:p>
          <a:p>
            <a:pPr algn="l"/>
            <a:r>
              <a:rPr lang="en-US" altLang="zh-CN" sz="1200" dirty="0"/>
              <a:t>Magnet Current:5.9A 	MCP Voltage:725V	Beam Current:8mA	Beam Pulse:	85us	Focus Lens:	0mm</a:t>
            </a:r>
            <a:endParaRPr lang="zh-CN" altLang="en-US" sz="12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1F4DBCB-A049-4C9E-99A1-3808102CE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768" y="840690"/>
            <a:ext cx="3339060" cy="216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8749326-2418-4190-A470-78CE1C02B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479" y="874533"/>
            <a:ext cx="3368057" cy="216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709BB89-9496-4E74-99C8-F923226DA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26" y="4307104"/>
            <a:ext cx="3339060" cy="2160000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731E8C9B-7B30-44D8-A501-F0143CD6A20E}"/>
              </a:ext>
            </a:extLst>
          </p:cNvPr>
          <p:cNvSpPr txBox="1"/>
          <p:nvPr/>
        </p:nvSpPr>
        <p:spPr>
          <a:xfrm>
            <a:off x="949695" y="3854349"/>
            <a:ext cx="98291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FF0000"/>
                </a:solidFill>
              </a:rPr>
              <a:t>Without MCP</a:t>
            </a:r>
          </a:p>
          <a:p>
            <a:pPr algn="l"/>
            <a:r>
              <a:rPr lang="en-US" altLang="zh-CN" sz="1200" dirty="0"/>
              <a:t>Magnet Current:6.9A 	MCP Voltage:725V	Beam Current:8mA	Beam Pulse:	85us	Focus Lens:	0mm</a:t>
            </a:r>
            <a:endParaRPr lang="zh-CN" altLang="en-US" sz="1200" dirty="0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C0C290D8-FA64-45D8-8FCC-C8C8B09C62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1407" y="4263725"/>
            <a:ext cx="3419129" cy="2232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DDEF0FE-2A42-4117-A887-D176FCCA0E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6498" y="4263725"/>
            <a:ext cx="328107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31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激光丝测量束流位置与剖面关系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E5D1C5D-AFF8-499A-8508-FC07EB5556DA}"/>
              </a:ext>
            </a:extLst>
          </p:cNvPr>
          <p:cNvSpPr txBox="1"/>
          <p:nvPr/>
        </p:nvSpPr>
        <p:spPr>
          <a:xfrm>
            <a:off x="1838605" y="3209153"/>
            <a:ext cx="246381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200" dirty="0"/>
              <a:t>Magnet Current:	5.9A</a:t>
            </a:r>
          </a:p>
          <a:p>
            <a:pPr algn="l"/>
            <a:r>
              <a:rPr lang="en-US" altLang="zh-CN" sz="1200" dirty="0"/>
              <a:t>MCP Voltage:	725V</a:t>
            </a:r>
          </a:p>
          <a:p>
            <a:pPr algn="l"/>
            <a:r>
              <a:rPr lang="en-US" altLang="zh-CN" sz="1200" dirty="0"/>
              <a:t>Beam Current:	8mA</a:t>
            </a:r>
          </a:p>
          <a:p>
            <a:pPr algn="l"/>
            <a:r>
              <a:rPr lang="en-US" altLang="zh-CN" sz="1200" dirty="0"/>
              <a:t>Beam Pulse:		85us</a:t>
            </a:r>
          </a:p>
          <a:p>
            <a:pPr algn="l"/>
            <a:r>
              <a:rPr lang="en-US" altLang="zh-CN" sz="1200" dirty="0"/>
              <a:t>Focus Lens:		0mm</a:t>
            </a:r>
            <a:endParaRPr lang="zh-CN" altLang="en-US" sz="12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A8437E3-BCDF-42C6-AE50-60121C138224}"/>
              </a:ext>
            </a:extLst>
          </p:cNvPr>
          <p:cNvSpPr txBox="1"/>
          <p:nvPr/>
        </p:nvSpPr>
        <p:spPr>
          <a:xfrm>
            <a:off x="8133439" y="3076074"/>
            <a:ext cx="246381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200" dirty="0"/>
              <a:t>Magnet Current:	5.9A</a:t>
            </a:r>
          </a:p>
          <a:p>
            <a:pPr algn="l"/>
            <a:r>
              <a:rPr lang="en-US" altLang="zh-CN" sz="1200" dirty="0"/>
              <a:t>Laser Power:		10%</a:t>
            </a:r>
          </a:p>
          <a:p>
            <a:pPr algn="l"/>
            <a:r>
              <a:rPr lang="en-US" altLang="zh-CN" sz="1200" dirty="0"/>
              <a:t>Beam Current:	8mA</a:t>
            </a:r>
          </a:p>
          <a:p>
            <a:pPr algn="l"/>
            <a:r>
              <a:rPr lang="en-US" altLang="zh-CN" sz="1200" dirty="0"/>
              <a:t>Beam Pulse:		85us</a:t>
            </a:r>
          </a:p>
          <a:p>
            <a:pPr algn="l"/>
            <a:r>
              <a:rPr lang="en-US" altLang="zh-CN" sz="1200" dirty="0"/>
              <a:t>Focus Lens:		0mm</a:t>
            </a:r>
            <a:endParaRPr lang="zh-CN" altLang="en-US" sz="12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50DDCD-B115-48B8-94FF-4B7CEEAE9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321" y="850561"/>
            <a:ext cx="3310067" cy="216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1BBCF83-EB3F-4122-ABE5-7B391788A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44" y="4296610"/>
            <a:ext cx="2806711" cy="18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17F415F-FA1B-4728-A348-A8EB43560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522" y="4296610"/>
            <a:ext cx="2806711" cy="180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AFD3B6-E5B8-4E73-85F7-B463A735F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1707" y="916074"/>
            <a:ext cx="3310067" cy="216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F95CFF2-11FD-412F-9AEB-93F73D6CC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967" y="4296610"/>
            <a:ext cx="2806711" cy="180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89D126C-7A41-48BD-9D94-3CBA5030E5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5723" y="4296610"/>
            <a:ext cx="2806711" cy="1800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D95179F-2F3D-497A-8121-FEC4A79CAE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491" t="32150" r="23367" b="1"/>
          <a:stretch/>
        </p:blipFill>
        <p:spPr>
          <a:xfrm>
            <a:off x="5047222" y="1232488"/>
            <a:ext cx="1989650" cy="252000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EB2DDE0E-801F-4531-AE41-8C9C52916A6C}"/>
              </a:ext>
            </a:extLst>
          </p:cNvPr>
          <p:cNvSpPr txBox="1"/>
          <p:nvPr/>
        </p:nvSpPr>
        <p:spPr>
          <a:xfrm>
            <a:off x="4582388" y="6165304"/>
            <a:ext cx="276998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dirty="0"/>
              <a:t>不同磁铁电流下扫描剖面？</a:t>
            </a:r>
          </a:p>
        </p:txBody>
      </p:sp>
    </p:spTree>
    <p:extLst>
      <p:ext uri="{BB962C8B-B14F-4D97-AF65-F5344CB8AC3E}">
        <p14:creationId xmlns:p14="http://schemas.microsoft.com/office/powerpoint/2010/main" val="1986922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2025/2/11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激光丝测量磁铁电流与剖面关系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2461F48-1BD6-4802-B42C-2A5E9C44C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25" y="898295"/>
            <a:ext cx="3685369" cy="234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A4820D8-C109-4644-85F7-021629516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322" y="4263448"/>
            <a:ext cx="3392215" cy="21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207B5B-9C51-4AFD-980D-D9702C19F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3" y="4262552"/>
            <a:ext cx="3310067" cy="216000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26210A2A-1610-45F9-8240-715565A7746A}"/>
              </a:ext>
            </a:extLst>
          </p:cNvPr>
          <p:cNvSpPr txBox="1"/>
          <p:nvPr/>
        </p:nvSpPr>
        <p:spPr>
          <a:xfrm>
            <a:off x="1594745" y="3339222"/>
            <a:ext cx="246381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200" dirty="0"/>
              <a:t>Laser Power:		50%</a:t>
            </a:r>
          </a:p>
          <a:p>
            <a:pPr algn="l"/>
            <a:r>
              <a:rPr lang="en-US" altLang="zh-CN" sz="1200" dirty="0"/>
              <a:t>MCP Voltage:	650V</a:t>
            </a:r>
          </a:p>
          <a:p>
            <a:pPr algn="l"/>
            <a:r>
              <a:rPr lang="en-US" altLang="zh-CN" sz="1200" dirty="0"/>
              <a:t>Beam Current:	8mA</a:t>
            </a:r>
          </a:p>
          <a:p>
            <a:pPr algn="l"/>
            <a:r>
              <a:rPr lang="en-US" altLang="zh-CN" sz="1200" dirty="0"/>
              <a:t>Beam Pulse:		85us</a:t>
            </a:r>
          </a:p>
          <a:p>
            <a:pPr algn="l"/>
            <a:r>
              <a:rPr lang="en-US" altLang="zh-CN" sz="1200" dirty="0"/>
              <a:t>Focus Lens:		0mm</a:t>
            </a:r>
            <a:endParaRPr lang="zh-CN" altLang="en-US" sz="12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AB88179-7D60-4E6A-B8AB-813BAB16F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6263" y="898295"/>
            <a:ext cx="3554497" cy="2340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567C5F7-9567-4A6C-803B-6D796817FE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9051" y="4262552"/>
            <a:ext cx="3392215" cy="216000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339D9340-1E51-44A6-B9CD-DA1E6C62E95D}"/>
              </a:ext>
            </a:extLst>
          </p:cNvPr>
          <p:cNvSpPr txBox="1"/>
          <p:nvPr/>
        </p:nvSpPr>
        <p:spPr>
          <a:xfrm>
            <a:off x="8191603" y="3243767"/>
            <a:ext cx="246381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FF0000"/>
                </a:solidFill>
              </a:rPr>
              <a:t>Without MCP</a:t>
            </a:r>
          </a:p>
          <a:p>
            <a:pPr algn="l"/>
            <a:r>
              <a:rPr lang="en-US" altLang="zh-CN" sz="1200" dirty="0"/>
              <a:t>Laser Power:		40%</a:t>
            </a:r>
          </a:p>
          <a:p>
            <a:pPr algn="l"/>
            <a:r>
              <a:rPr lang="en-US" altLang="zh-CN" sz="1200" dirty="0"/>
              <a:t>Beam Current:	16mA</a:t>
            </a:r>
          </a:p>
          <a:p>
            <a:pPr algn="l"/>
            <a:r>
              <a:rPr lang="en-US" altLang="zh-CN" sz="1200" dirty="0"/>
              <a:t>Beam Pulse:		85us</a:t>
            </a:r>
          </a:p>
          <a:p>
            <a:pPr algn="l"/>
            <a:r>
              <a:rPr lang="en-US" altLang="zh-CN" sz="1200" dirty="0"/>
              <a:t>Focus Lens:		0mm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34730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imic_CERN" id="{F452D3E5-2FF1-CF44-B19B-D32D4C774C03}" vid="{78947655-7EED-024C-A397-CCE31F0CBB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38609</TotalTime>
  <Words>724</Words>
  <Application>Microsoft Office PowerPoint</Application>
  <PresentationFormat>宽屏</PresentationFormat>
  <Paragraphs>151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5" baseType="lpstr">
      <vt:lpstr>Arial</vt:lpstr>
      <vt:lpstr>Office Theme</vt:lpstr>
      <vt:lpstr>2.6-2.8激光丝剖面测量实验</vt:lpstr>
      <vt:lpstr>PowerPoint 演示文稿</vt:lpstr>
      <vt:lpstr>PowerPoint 演示文稿</vt:lpstr>
      <vt:lpstr>剖面测量</vt:lpstr>
      <vt:lpstr>激光功率与能量的关系</vt:lpstr>
      <vt:lpstr>PowerPoint 演示文稿</vt:lpstr>
      <vt:lpstr>剖面随激光能量变化</vt:lpstr>
      <vt:lpstr>激光丝测量束流位置与剖面关系</vt:lpstr>
      <vt:lpstr>激光丝测量磁铁电流与剖面关系</vt:lpstr>
      <vt:lpstr>Z-Scan 表征及剥离效率</vt:lpstr>
      <vt:lpstr>束内扫描</vt:lpstr>
      <vt:lpstr>实验总结</vt:lpstr>
      <vt:lpstr>后续计划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b092118</dc:creator>
  <cp:lastModifiedBy>彪 张</cp:lastModifiedBy>
  <cp:revision>570</cp:revision>
  <cp:lastPrinted>2020-01-30T13:49:18Z</cp:lastPrinted>
  <dcterms:created xsi:type="dcterms:W3CDTF">2023-03-09T01:05:47Z</dcterms:created>
  <dcterms:modified xsi:type="dcterms:W3CDTF">2025-02-12T00:44:44Z</dcterms:modified>
</cp:coreProperties>
</file>