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2" r:id="rId2"/>
    <p:sldId id="321" r:id="rId3"/>
    <p:sldId id="365" r:id="rId4"/>
    <p:sldId id="366" r:id="rId5"/>
    <p:sldId id="367" r:id="rId6"/>
    <p:sldId id="314" r:id="rId7"/>
    <p:sldId id="359" r:id="rId8"/>
    <p:sldId id="360" r:id="rId9"/>
    <p:sldId id="363" r:id="rId10"/>
    <p:sldId id="347" r:id="rId11"/>
    <p:sldId id="358" r:id="rId12"/>
    <p:sldId id="3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  <a:srgbClr val="2F2F2F"/>
    <a:srgbClr val="00FB92"/>
    <a:srgbClr val="005493"/>
    <a:srgbClr val="76D6FF"/>
    <a:srgbClr val="009193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9"/>
    <p:restoredTop sz="94686"/>
  </p:normalViewPr>
  <p:slideViewPr>
    <p:cSldViewPr snapToObjects="1">
      <p:cViewPr varScale="1">
        <p:scale>
          <a:sx n="84" d="100"/>
          <a:sy n="84" d="100"/>
        </p:scale>
        <p:origin x="92" y="1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>
                <a:latin typeface="Arial" panose="020B0604020202020204" pitchFamily="34" charset="0"/>
              </a:rPr>
              <a:t>3/17/2025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4DD062E-52F7-A14D-A443-1F3854784447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CB0EE9E-52B8-AA4F-8DD5-ED0FB4E5C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943B51E-7370-02A4-0236-A16449FAF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7CB526C-3896-4EF4-98C8-EE855DBC62E6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368D249-BBBE-D342-760D-0A9C8EF3D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陈车明 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91DD546-06F3-2810-A45A-9E1378CE6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43000" indent="-243000">
              <a:buFont typeface="Arial" charset="0"/>
              <a:buChar char="•"/>
              <a:tabLst/>
              <a:defRPr sz="1350">
                <a:solidFill>
                  <a:schemeClr val="tx2"/>
                </a:solidFill>
              </a:defRPr>
            </a:lvl2pPr>
            <a:lvl3pPr marL="486000" indent="-243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729000" indent="-243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1543050" indent="-17145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2CCFD26F-FE91-1D94-4581-D8FFF966D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DFD66F-A1EF-46F8-9D65-01A8F39D5520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7496D97-F6E3-5714-4410-9E1593CB0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陈车明 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C48A26F-CA6F-7CE5-2A84-A73BD0319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71488" indent="-196454">
              <a:buFont typeface="Arial" panose="020B0604020202020204" pitchFamily="34" charset="0"/>
              <a:buChar char="•"/>
              <a:tabLst/>
              <a:defRPr sz="1350">
                <a:solidFill>
                  <a:schemeClr val="tx2">
                    <a:lumMod val="50000"/>
                  </a:schemeClr>
                </a:solidFill>
              </a:defRPr>
            </a:lvl2pPr>
            <a:lvl3pPr marL="666750" indent="-195263">
              <a:buSzPct val="100000"/>
              <a:buFont typeface="Arial" panose="020B0604020202020204" pitchFamily="34" charset="0"/>
              <a:buChar char="•"/>
              <a:tabLst/>
              <a:defRPr sz="1350">
                <a:solidFill>
                  <a:schemeClr val="tx2">
                    <a:lumMod val="50000"/>
                  </a:schemeClr>
                </a:solidFill>
              </a:defRPr>
            </a:lvl3pPr>
            <a:lvl4pPr marL="907256" indent="-202406">
              <a:buSzPct val="100000"/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 marL="1543050" indent="-17145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3785ACB7-CABF-7D95-0159-A01133BA0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EBEA3B95-44FB-4BEA-A319-46D3D73D63A7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A3A7696A-3DA6-46BF-4CE5-2D94654F7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zh-CN" altLang="en-US"/>
              <a:t>陈车明 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0CC28754-9337-0835-C44C-1944E4C59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3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ED53C4-6E87-A4E8-66AA-6C3D9D5D5D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80448"/>
            <a:ext cx="1359088" cy="6525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216" y="890543"/>
            <a:ext cx="10760995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>
            <a:cxnSpLocks/>
          </p:cNvCxnSpPr>
          <p:nvPr userDrawn="1"/>
        </p:nvCxnSpPr>
        <p:spPr>
          <a:xfrm>
            <a:off x="718216" y="774646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2887CB3-46BC-19DA-921D-9E3DEC15C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7585" y="6564762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EBF5C6C-3E65-4B6A-B912-878E5DFAA305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E918425-FC2C-4138-DC0B-8046148C4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陈车明 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7FEFFDE-8AC7-FBA0-034E-E6E960FE3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4650" y="6538874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F53082-566B-8570-F568-03257A673807}"/>
              </a:ext>
            </a:extLst>
          </p:cNvPr>
          <p:cNvCxnSpPr>
            <a:cxnSpLocks/>
          </p:cNvCxnSpPr>
          <p:nvPr userDrawn="1"/>
        </p:nvCxnSpPr>
        <p:spPr>
          <a:xfrm>
            <a:off x="718216" y="6525344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350"/>
        </a:spcBef>
        <a:spcAft>
          <a:spcPts val="300"/>
        </a:spcAft>
        <a:buFont typeface="Arial"/>
        <a:buNone/>
        <a:tabLst/>
        <a:defRPr sz="1575" b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242888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charset="0"/>
        <a:buChar char="•"/>
        <a:tabLst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75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C0AE-89DE-0A2A-B23D-DEBDBAA6B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953" y="2723516"/>
            <a:ext cx="10002094" cy="580826"/>
          </a:xfrm>
        </p:spPr>
        <p:txBody>
          <a:bodyPr/>
          <a:lstStyle/>
          <a:p>
            <a:r>
              <a:rPr lang="en-US" altLang="zh-CN" sz="4000" dirty="0"/>
              <a:t>Experiment of Laser wire profile monitor at CSNS</a:t>
            </a:r>
            <a:endParaRPr lang="en-CH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</p:spPr>
        <p:txBody>
          <a:bodyPr/>
          <a:lstStyle/>
          <a:p>
            <a:fld id="{F763772C-974B-4CE9-BC13-B1C04BCE991A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6577264" y="37137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04625AF-05B2-4E95-A8C0-A2D48DD25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7" y="4941168"/>
            <a:ext cx="11376026" cy="803787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sz="1800" u="sng" dirty="0"/>
              <a:t>Biao Zhang</a:t>
            </a:r>
          </a:p>
          <a:p>
            <a:pPr algn="ctr">
              <a:lnSpc>
                <a:spcPct val="130000"/>
              </a:lnSpc>
            </a:pPr>
            <a:r>
              <a:rPr lang="en-US" sz="1600" dirty="0"/>
              <a:t>17</a:t>
            </a:r>
            <a:r>
              <a:rPr lang="en-US" sz="1600" b="0" dirty="0"/>
              <a:t> March 2025</a:t>
            </a:r>
          </a:p>
        </p:txBody>
      </p:sp>
    </p:spTree>
    <p:extLst>
      <p:ext uri="{BB962C8B-B14F-4D97-AF65-F5344CB8AC3E}">
        <p14:creationId xmlns:p14="http://schemas.microsoft.com/office/powerpoint/2010/main" val="58108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6">
            <a:extLst>
              <a:ext uri="{FF2B5EF4-FFF2-40B4-BE49-F238E27FC236}">
                <a16:creationId xmlns:a16="http://schemas.microsoft.com/office/drawing/2014/main" id="{956DDBFC-944B-4544-B142-60D421FC7E9A}"/>
              </a:ext>
            </a:extLst>
          </p:cNvPr>
          <p:cNvSpPr txBox="1">
            <a:spLocks/>
          </p:cNvSpPr>
          <p:nvPr/>
        </p:nvSpPr>
        <p:spPr>
          <a:xfrm>
            <a:off x="2267430" y="246471"/>
            <a:ext cx="7657140" cy="3998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dirty="0"/>
              <a:t>Magnet Current Scan</a:t>
            </a:r>
            <a:endParaRPr lang="zh-CN" altLang="en-US" sz="2700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D09D3C-4C80-4372-9687-A54F7068BF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EC20BA-560E-413E-A81B-C32D2CAFE7B3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D3C6BB-0F62-4BF9-8585-651E11F2C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1AF2A1-4E37-4466-B109-4AC2D3EA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747379"/>
            <a:ext cx="3233557" cy="1980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9251DF9-F92A-48E8-AB77-AC0D56948FAD}"/>
              </a:ext>
            </a:extLst>
          </p:cNvPr>
          <p:cNvSpPr txBox="1"/>
          <p:nvPr/>
        </p:nvSpPr>
        <p:spPr>
          <a:xfrm>
            <a:off x="9237359" y="3784640"/>
            <a:ext cx="17729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Simulation</a:t>
            </a:r>
            <a:endParaRPr lang="en-US" altLang="zh-CN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7A95561-B757-4C1C-9DDA-88438A5ED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7" t="16536" r="12300" b="13508"/>
          <a:stretch/>
        </p:blipFill>
        <p:spPr>
          <a:xfrm>
            <a:off x="663580" y="1783680"/>
            <a:ext cx="2677853" cy="25393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FE4154-15DB-4F6A-898C-1F0CB7F21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023" y="1747379"/>
            <a:ext cx="3034228" cy="198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20405FB-119B-4B2A-A55A-1791B87B26FD}"/>
              </a:ext>
            </a:extLst>
          </p:cNvPr>
          <p:cNvSpPr txBox="1"/>
          <p:nvPr/>
        </p:nvSpPr>
        <p:spPr>
          <a:xfrm>
            <a:off x="5466576" y="3688353"/>
            <a:ext cx="28117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Experiment</a:t>
            </a:r>
            <a:endParaRPr lang="en-US" altLang="zh-CN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FE98BF3-E91E-43F3-87DF-6973302615C7}"/>
              </a:ext>
            </a:extLst>
          </p:cNvPr>
          <p:cNvSpPr txBox="1"/>
          <p:nvPr/>
        </p:nvSpPr>
        <p:spPr>
          <a:xfrm>
            <a:off x="280450" y="855304"/>
            <a:ext cx="11373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8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The </a:t>
            </a:r>
            <a:r>
              <a:rPr lang="en-US" altLang="zh-CN" sz="1800" b="1" i="0" dirty="0">
                <a:solidFill>
                  <a:schemeClr val="bg2">
                    <a:lumMod val="10000"/>
                  </a:schemeClr>
                </a:solidFill>
                <a:effectLst/>
              </a:rPr>
              <a:t>electron beam </a:t>
            </a:r>
            <a:r>
              <a:rPr lang="en-US" altLang="zh-CN" sz="18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is </a:t>
            </a:r>
            <a:r>
              <a:rPr lang="en-US" altLang="zh-CN" sz="1800" b="1" i="0" dirty="0">
                <a:solidFill>
                  <a:schemeClr val="bg2">
                    <a:lumMod val="10000"/>
                  </a:schemeClr>
                </a:solidFill>
                <a:effectLst/>
              </a:rPr>
              <a:t>over-deflected</a:t>
            </a:r>
            <a:r>
              <a:rPr lang="en-US" altLang="zh-CN" sz="18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 by the magnetic field, and the </a:t>
            </a:r>
            <a:r>
              <a:rPr lang="en-US" altLang="zh-CN" sz="1800" b="1" i="0" dirty="0">
                <a:solidFill>
                  <a:schemeClr val="bg2">
                    <a:lumMod val="10000"/>
                  </a:schemeClr>
                </a:solidFill>
                <a:effectLst/>
              </a:rPr>
              <a:t>honeycomb</a:t>
            </a:r>
            <a:r>
              <a:rPr lang="en-US" altLang="zh-CN" sz="18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 causes 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en-US" altLang="zh-CN" sz="18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 multi-peak structure.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8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The </a:t>
            </a:r>
            <a:r>
              <a:rPr lang="en-US" altLang="zh-CN" sz="1800" b="1" i="0" dirty="0">
                <a:solidFill>
                  <a:schemeClr val="bg2">
                    <a:lumMod val="10000"/>
                  </a:schemeClr>
                </a:solidFill>
                <a:effectLst/>
              </a:rPr>
              <a:t>profile scan </a:t>
            </a:r>
            <a:r>
              <a:rPr lang="en-US" altLang="zh-CN" sz="18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may have some </a:t>
            </a:r>
            <a:r>
              <a:rPr lang="en-US" altLang="zh-CN" sz="1800" b="1" i="0" dirty="0">
                <a:solidFill>
                  <a:schemeClr val="bg2">
                    <a:lumMod val="10000"/>
                  </a:schemeClr>
                </a:solidFill>
                <a:effectLst/>
              </a:rPr>
              <a:t>issues</a:t>
            </a:r>
            <a:r>
              <a:rPr lang="en-US" altLang="zh-CN" sz="18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1800" b="0" i="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F7D4B89-EE8C-4325-A8BF-AF67C5BBA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896" y="4116110"/>
            <a:ext cx="3118390" cy="1980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B6BE458-591B-43AB-A7F2-BC8C8603422E}"/>
              </a:ext>
            </a:extLst>
          </p:cNvPr>
          <p:cNvSpPr txBox="1"/>
          <p:nvPr/>
        </p:nvSpPr>
        <p:spPr>
          <a:xfrm>
            <a:off x="6241622" y="6157500"/>
            <a:ext cx="954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Y - Profile</a:t>
            </a:r>
            <a:endParaRPr lang="zh-CN" altLang="en-US" sz="14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7BEC1B2-0957-46BE-B6C5-70A0D6F40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023" y="4130557"/>
            <a:ext cx="3007651" cy="1980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B05500C-A683-4013-ADA8-12956E9BE23D}"/>
              </a:ext>
            </a:extLst>
          </p:cNvPr>
          <p:cNvSpPr txBox="1"/>
          <p:nvPr/>
        </p:nvSpPr>
        <p:spPr>
          <a:xfrm>
            <a:off x="9840665" y="6157500"/>
            <a:ext cx="954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X - Profile</a:t>
            </a:r>
            <a:endParaRPr lang="zh-CN" altLang="en-US" sz="1400" dirty="0"/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0C015558-F51A-4754-8B70-7B6FE496D6CD}"/>
              </a:ext>
            </a:extLst>
          </p:cNvPr>
          <p:cNvSpPr/>
          <p:nvPr/>
        </p:nvSpPr>
        <p:spPr>
          <a:xfrm>
            <a:off x="4370003" y="2107302"/>
            <a:ext cx="720080" cy="2473826"/>
          </a:xfrm>
          <a:prstGeom prst="leftBrace">
            <a:avLst>
              <a:gd name="adj1" fmla="val 105209"/>
              <a:gd name="adj2" fmla="val 4821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0A8B690-823B-4DB0-9DF9-0464460FD4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9194"/>
          <a:stretch/>
        </p:blipFill>
        <p:spPr>
          <a:xfrm>
            <a:off x="2701677" y="4396681"/>
            <a:ext cx="1979136" cy="172712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815BEE9-16CB-40E9-B293-C68D09E0FB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013" r="5629"/>
          <a:stretch/>
        </p:blipFill>
        <p:spPr>
          <a:xfrm>
            <a:off x="-1482" y="4323022"/>
            <a:ext cx="2568707" cy="19800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1864C38-4135-41A0-AE10-DFA44569EA94}"/>
              </a:ext>
            </a:extLst>
          </p:cNvPr>
          <p:cNvSpPr txBox="1"/>
          <p:nvPr/>
        </p:nvSpPr>
        <p:spPr>
          <a:xfrm>
            <a:off x="805402" y="6309900"/>
            <a:ext cx="954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Y - Profile</a:t>
            </a:r>
            <a:endParaRPr lang="zh-CN" altLang="en-US" sz="1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250673-1F78-4E89-8037-CEC6E4A22F55}"/>
              </a:ext>
            </a:extLst>
          </p:cNvPr>
          <p:cNvSpPr txBox="1"/>
          <p:nvPr/>
        </p:nvSpPr>
        <p:spPr>
          <a:xfrm>
            <a:off x="3213776" y="6265222"/>
            <a:ext cx="954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X - Profile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1868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92D0-43F7-F206-62EB-A260477970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B291CF-83CF-427D-8E6F-04B5B7E89F68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7D3A6-7086-9E3F-947B-9F91DFB73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56F64B5-319D-452F-83FE-1DF232A5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of Future Design vs Current Design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5F077A-E5B0-4F1D-9FD8-228ECA0AC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565054"/>
            <a:ext cx="2601265" cy="180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86F4E8-773A-4152-A1E6-EFBB9B3BA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508614"/>
            <a:ext cx="2601266" cy="1800000"/>
          </a:xfrm>
          <a:prstGeom prst="rect">
            <a:avLst/>
          </a:prstGeom>
        </p:spPr>
      </p:pic>
      <p:sp>
        <p:nvSpPr>
          <p:cNvPr id="20" name="CasellaDiTesto 2">
            <a:extLst>
              <a:ext uri="{FF2B5EF4-FFF2-40B4-BE49-F238E27FC236}">
                <a16:creationId xmlns:a16="http://schemas.microsoft.com/office/drawing/2014/main" id="{1B4EF2AF-67B9-4C7F-98E2-804BB0D15064}"/>
              </a:ext>
            </a:extLst>
          </p:cNvPr>
          <p:cNvSpPr txBox="1"/>
          <p:nvPr/>
        </p:nvSpPr>
        <p:spPr>
          <a:xfrm>
            <a:off x="623392" y="920333"/>
            <a:ext cx="10441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Scanning the laser position,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the transmission rate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of stripped electrons through the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honeycomb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is:</a:t>
            </a:r>
            <a:endParaRPr lang="it-IT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30379426-55B9-400C-BB78-E30BF228231D}"/>
              </a:ext>
            </a:extLst>
          </p:cNvPr>
          <p:cNvSpPr/>
          <p:nvPr/>
        </p:nvSpPr>
        <p:spPr>
          <a:xfrm>
            <a:off x="5663952" y="3284783"/>
            <a:ext cx="152995" cy="648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CasellaDiTesto 9">
            <a:extLst>
              <a:ext uri="{FF2B5EF4-FFF2-40B4-BE49-F238E27FC236}">
                <a16:creationId xmlns:a16="http://schemas.microsoft.com/office/drawing/2014/main" id="{C542BFB3-8F7B-4A9B-B9CC-EBC351900003}"/>
              </a:ext>
            </a:extLst>
          </p:cNvPr>
          <p:cNvSpPr txBox="1"/>
          <p:nvPr/>
        </p:nvSpPr>
        <p:spPr>
          <a:xfrm>
            <a:off x="5603496" y="3373163"/>
            <a:ext cx="559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Move the honeycomb closer to faraday cup</a:t>
            </a:r>
            <a:endParaRPr lang="it-IT" sz="2000" baseline="-25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8454F64-26F6-4403-9011-7298BE691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1" y="3753056"/>
            <a:ext cx="2601266" cy="180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5066073-D23B-4701-8E2A-FEB2D5C8C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489" y="3924034"/>
            <a:ext cx="2215630" cy="144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8616C13-640A-4EA5-9A7A-0AA3CC654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377" y="3823897"/>
            <a:ext cx="2601266" cy="1800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0465AC3-A596-4FA0-A91C-AC41D68F0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7736" y="1703815"/>
            <a:ext cx="2225455" cy="1440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7742C8B-DC13-4DE4-A2CC-9A29AA530B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4986" y="3996366"/>
            <a:ext cx="2245369" cy="14400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BB69BDA-F2CC-4F83-9BDC-4138A90D10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7163" y="1658304"/>
            <a:ext cx="2081013" cy="1440000"/>
          </a:xfrm>
          <a:prstGeom prst="rect">
            <a:avLst/>
          </a:prstGeom>
        </p:spPr>
      </p:pic>
      <p:graphicFrame>
        <p:nvGraphicFramePr>
          <p:cNvPr id="35" name="表格 21">
            <a:extLst>
              <a:ext uri="{FF2B5EF4-FFF2-40B4-BE49-F238E27FC236}">
                <a16:creationId xmlns:a16="http://schemas.microsoft.com/office/drawing/2014/main" id="{70217D67-195E-4ED1-ABBA-40D19DE6B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194"/>
              </p:ext>
            </p:extLst>
          </p:nvPr>
        </p:nvGraphicFramePr>
        <p:xfrm>
          <a:off x="226166" y="5607107"/>
          <a:ext cx="5488595" cy="8001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97719">
                  <a:extLst>
                    <a:ext uri="{9D8B030D-6E8A-4147-A177-3AD203B41FA5}">
                      <a16:colId xmlns:a16="http://schemas.microsoft.com/office/drawing/2014/main" val="1039252669"/>
                    </a:ext>
                  </a:extLst>
                </a:gridCol>
                <a:gridCol w="1097719">
                  <a:extLst>
                    <a:ext uri="{9D8B030D-6E8A-4147-A177-3AD203B41FA5}">
                      <a16:colId xmlns:a16="http://schemas.microsoft.com/office/drawing/2014/main" val="3611299925"/>
                    </a:ext>
                  </a:extLst>
                </a:gridCol>
                <a:gridCol w="1097719">
                  <a:extLst>
                    <a:ext uri="{9D8B030D-6E8A-4147-A177-3AD203B41FA5}">
                      <a16:colId xmlns:a16="http://schemas.microsoft.com/office/drawing/2014/main" val="1318365463"/>
                    </a:ext>
                  </a:extLst>
                </a:gridCol>
                <a:gridCol w="1097719">
                  <a:extLst>
                    <a:ext uri="{9D8B030D-6E8A-4147-A177-3AD203B41FA5}">
                      <a16:colId xmlns:a16="http://schemas.microsoft.com/office/drawing/2014/main" val="2150287797"/>
                    </a:ext>
                  </a:extLst>
                </a:gridCol>
                <a:gridCol w="1097719">
                  <a:extLst>
                    <a:ext uri="{9D8B030D-6E8A-4147-A177-3AD203B41FA5}">
                      <a16:colId xmlns:a16="http://schemas.microsoft.com/office/drawing/2014/main" val="3130080720"/>
                    </a:ext>
                  </a:extLst>
                </a:gridCol>
              </a:tblGrid>
              <a:tr h="366203">
                <a:tc>
                  <a:txBody>
                    <a:bodyPr/>
                    <a:lstStyle/>
                    <a:p>
                      <a:r>
                        <a:rPr lang="en-US" altLang="zh-CN" dirty="0"/>
                        <a:t>HC Thickness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3mm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293355"/>
                  </a:ext>
                </a:extLst>
              </a:tr>
              <a:tr h="28207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Stddev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1.809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1.837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1.865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1.890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967937"/>
                  </a:ext>
                </a:extLst>
              </a:tr>
            </a:tbl>
          </a:graphicData>
        </a:graphic>
      </p:graphicFrame>
      <p:graphicFrame>
        <p:nvGraphicFramePr>
          <p:cNvPr id="36" name="表格 21">
            <a:extLst>
              <a:ext uri="{FF2B5EF4-FFF2-40B4-BE49-F238E27FC236}">
                <a16:creationId xmlns:a16="http://schemas.microsoft.com/office/drawing/2014/main" id="{94DB4861-DFE0-46FD-8A59-CD4123CB7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77139"/>
              </p:ext>
            </p:extLst>
          </p:nvPr>
        </p:nvGraphicFramePr>
        <p:xfrm>
          <a:off x="6368353" y="5606083"/>
          <a:ext cx="5751735" cy="80112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50347">
                  <a:extLst>
                    <a:ext uri="{9D8B030D-6E8A-4147-A177-3AD203B41FA5}">
                      <a16:colId xmlns:a16="http://schemas.microsoft.com/office/drawing/2014/main" val="1039252669"/>
                    </a:ext>
                  </a:extLst>
                </a:gridCol>
                <a:gridCol w="1150347">
                  <a:extLst>
                    <a:ext uri="{9D8B030D-6E8A-4147-A177-3AD203B41FA5}">
                      <a16:colId xmlns:a16="http://schemas.microsoft.com/office/drawing/2014/main" val="3611299925"/>
                    </a:ext>
                  </a:extLst>
                </a:gridCol>
                <a:gridCol w="1150347">
                  <a:extLst>
                    <a:ext uri="{9D8B030D-6E8A-4147-A177-3AD203B41FA5}">
                      <a16:colId xmlns:a16="http://schemas.microsoft.com/office/drawing/2014/main" val="1318365463"/>
                    </a:ext>
                  </a:extLst>
                </a:gridCol>
                <a:gridCol w="1150347">
                  <a:extLst>
                    <a:ext uri="{9D8B030D-6E8A-4147-A177-3AD203B41FA5}">
                      <a16:colId xmlns:a16="http://schemas.microsoft.com/office/drawing/2014/main" val="2150287797"/>
                    </a:ext>
                  </a:extLst>
                </a:gridCol>
                <a:gridCol w="1150347">
                  <a:extLst>
                    <a:ext uri="{9D8B030D-6E8A-4147-A177-3AD203B41FA5}">
                      <a16:colId xmlns:a16="http://schemas.microsoft.com/office/drawing/2014/main" val="3130080720"/>
                    </a:ext>
                  </a:extLst>
                </a:gridCol>
              </a:tblGrid>
              <a:tr h="440787">
                <a:tc>
                  <a:txBody>
                    <a:bodyPr/>
                    <a:lstStyle/>
                    <a:p>
                      <a:r>
                        <a:rPr lang="en-US" altLang="zh-CN" dirty="0"/>
                        <a:t>HC Thickness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3mm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293355"/>
                  </a:ext>
                </a:extLst>
              </a:tr>
              <a:tr h="298204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Stddev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1.940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1.953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1.963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1.967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967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6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92D0-43F7-F206-62EB-A260477970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D5DA17-6355-44F0-8705-11F026F8D1A9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7D3A6-7086-9E3F-947B-9F91DFB73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56F64B5-319D-452F-83FE-1DF232A5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F8F8C931-8E4D-46C0-B8D4-A55E47797B95}"/>
              </a:ext>
            </a:extLst>
          </p:cNvPr>
          <p:cNvSpPr txBox="1"/>
          <p:nvPr/>
        </p:nvSpPr>
        <p:spPr>
          <a:xfrm>
            <a:off x="551028" y="1031300"/>
            <a:ext cx="11089944" cy="1266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bg2">
                    <a:lumMod val="10000"/>
                  </a:schemeClr>
                </a:solidFill>
              </a:rPr>
              <a:t>Some questions: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Other way to shield beam electromagnetic interfence?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Does the method of moving the honey comb closer to faraday cup work?</a:t>
            </a:r>
            <a:endParaRPr lang="it-IT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CasellaDiTesto 1">
            <a:extLst>
              <a:ext uri="{FF2B5EF4-FFF2-40B4-BE49-F238E27FC236}">
                <a16:creationId xmlns:a16="http://schemas.microsoft.com/office/drawing/2014/main" id="{98C85950-85F4-40BA-83D9-896256E6DAE5}"/>
              </a:ext>
            </a:extLst>
          </p:cNvPr>
          <p:cNvSpPr txBox="1"/>
          <p:nvPr/>
        </p:nvSpPr>
        <p:spPr>
          <a:xfrm>
            <a:off x="551028" y="2554390"/>
            <a:ext cx="11089944" cy="2189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bg2">
                    <a:lumMod val="10000"/>
                  </a:schemeClr>
                </a:solidFill>
              </a:rPr>
              <a:t>Next steps: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Update the interaction chamber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Longitudinal scan in a macropulse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Use FFC to detect the longitudinal length of the bunch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Measure beam energy divergence.</a:t>
            </a:r>
          </a:p>
        </p:txBody>
      </p:sp>
    </p:spTree>
    <p:extLst>
      <p:ext uri="{BB962C8B-B14F-4D97-AF65-F5344CB8AC3E}">
        <p14:creationId xmlns:p14="http://schemas.microsoft.com/office/powerpoint/2010/main" val="1548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</p:spPr>
        <p:txBody>
          <a:bodyPr/>
          <a:lstStyle/>
          <a:p>
            <a:fld id="{66EBAB5A-E5F4-4CDB-B3B5-7DF515860E36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11856575" y="356119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sp>
        <p:nvSpPr>
          <p:cNvPr id="47" name="CasellaDiTesto 9">
            <a:extLst>
              <a:ext uri="{FF2B5EF4-FFF2-40B4-BE49-F238E27FC236}">
                <a16:creationId xmlns:a16="http://schemas.microsoft.com/office/drawing/2014/main" id="{F601D35B-56E1-413B-BAED-7E398CACA5C6}"/>
              </a:ext>
            </a:extLst>
          </p:cNvPr>
          <p:cNvSpPr txBox="1"/>
          <p:nvPr/>
        </p:nvSpPr>
        <p:spPr>
          <a:xfrm>
            <a:off x="2708510" y="102578"/>
            <a:ext cx="677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33A0"/>
                </a:solidFill>
                <a:cs typeface="Arial" panose="020B0604020202020204" pitchFamily="34" charset="0"/>
              </a:rPr>
              <a:t>Contents</a:t>
            </a:r>
            <a:endParaRPr lang="it-IT" sz="4000" b="1" dirty="0">
              <a:solidFill>
                <a:srgbClr val="0033A0"/>
              </a:solidFill>
              <a:cs typeface="Arial" panose="020B0604020202020204" pitchFamily="34" charset="0"/>
            </a:endParaRP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BAA035D6-8955-4961-A92F-8F310E0EABA7}"/>
              </a:ext>
            </a:extLst>
          </p:cNvPr>
          <p:cNvSpPr txBox="1">
            <a:spLocks/>
          </p:cNvSpPr>
          <p:nvPr/>
        </p:nvSpPr>
        <p:spPr>
          <a:xfrm>
            <a:off x="1055440" y="1700808"/>
            <a:ext cx="928841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Motivation</a:t>
            </a:r>
          </a:p>
          <a:p>
            <a:pPr marL="628650" marR="0" lvl="1" indent="-2619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 about the result of our LW experiment.</a:t>
            </a:r>
          </a:p>
          <a:p>
            <a:pPr marL="628650" marR="0" lvl="1" indent="-2619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solidFill>
                  <a:srgbClr val="2F2F2F">
                    <a:lumMod val="50000"/>
                  </a:srgbClr>
                </a:solidFill>
                <a:latin typeface="Arial"/>
              </a:rPr>
              <a:t>Seek advice for future upgrades.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F2F2F">
                    <a:lumMod val="50000"/>
                  </a:srgbClr>
                </a:solidFill>
                <a:latin typeface="Arial"/>
              </a:rPr>
              <a:t>Experiment setup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28650" marR="0" lvl="1" indent="-2619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CSNS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linac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28650" marR="0" lvl="1" indent="-2619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</a:p>
          <a:p>
            <a:pPr marL="628650" marR="0" lvl="1" indent="-2619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xperiment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28650" marR="0" lvl="1" indent="-26193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5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</p:spPr>
        <p:txBody>
          <a:bodyPr/>
          <a:lstStyle/>
          <a:p>
            <a:fld id="{7AA1C9D6-ACAB-47C8-9C32-EE6C2FCDBA98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6577264" y="37137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3BD46906-25E0-4C62-8B97-D4D1BCED74F5}"/>
              </a:ext>
            </a:extLst>
          </p:cNvPr>
          <p:cNvGrpSpPr/>
          <p:nvPr/>
        </p:nvGrpSpPr>
        <p:grpSpPr>
          <a:xfrm>
            <a:off x="4117762" y="898682"/>
            <a:ext cx="8074238" cy="3059444"/>
            <a:chOff x="1763037" y="2012949"/>
            <a:chExt cx="8528264" cy="3274888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4AF8BFB8-7F73-44F7-8C68-CD6B50E26217}"/>
                </a:ext>
              </a:extLst>
            </p:cNvPr>
            <p:cNvGrpSpPr/>
            <p:nvPr/>
          </p:nvGrpSpPr>
          <p:grpSpPr>
            <a:xfrm>
              <a:off x="1763037" y="2012949"/>
              <a:ext cx="8528264" cy="3274888"/>
              <a:chOff x="1775520" y="2570409"/>
              <a:chExt cx="8528264" cy="3274888"/>
            </a:xfrm>
          </p:grpSpPr>
          <p:grpSp>
            <p:nvGrpSpPr>
              <p:cNvPr id="12" name="Group 5">
                <a:extLst>
                  <a:ext uri="{FF2B5EF4-FFF2-40B4-BE49-F238E27FC236}">
                    <a16:creationId xmlns:a16="http://schemas.microsoft.com/office/drawing/2014/main" id="{5AC0C26A-D528-4BA3-9CCB-0F1284199AF5}"/>
                  </a:ext>
                </a:extLst>
              </p:cNvPr>
              <p:cNvGrpSpPr/>
              <p:nvPr/>
            </p:nvGrpSpPr>
            <p:grpSpPr>
              <a:xfrm>
                <a:off x="1775520" y="2570409"/>
                <a:ext cx="8528264" cy="3274888"/>
                <a:chOff x="1775520" y="2698368"/>
                <a:chExt cx="8528264" cy="3274888"/>
              </a:xfrm>
            </p:grpSpPr>
            <p:grpSp>
              <p:nvGrpSpPr>
                <p:cNvPr id="14" name="Group 7">
                  <a:extLst>
                    <a:ext uri="{FF2B5EF4-FFF2-40B4-BE49-F238E27FC236}">
                      <a16:creationId xmlns:a16="http://schemas.microsoft.com/office/drawing/2014/main" id="{A90AE849-B718-4B7E-BB32-867349972580}"/>
                    </a:ext>
                  </a:extLst>
                </p:cNvPr>
                <p:cNvGrpSpPr/>
                <p:nvPr/>
              </p:nvGrpSpPr>
              <p:grpSpPr>
                <a:xfrm>
                  <a:off x="1775520" y="2698368"/>
                  <a:ext cx="8528264" cy="3274888"/>
                  <a:chOff x="3252811" y="2812845"/>
                  <a:chExt cx="8528264" cy="3274888"/>
                </a:xfrm>
              </p:grpSpPr>
              <p:pic>
                <p:nvPicPr>
                  <p:cNvPr id="16" name="Picture 9">
                    <a:extLst>
                      <a:ext uri="{FF2B5EF4-FFF2-40B4-BE49-F238E27FC236}">
                        <a16:creationId xmlns:a16="http://schemas.microsoft.com/office/drawing/2014/main" id="{1C9A801E-BAE8-4F21-A7D1-3EA91C1D1C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252811" y="4386748"/>
                    <a:ext cx="7277100" cy="1397000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Group 10">
                    <a:extLst>
                      <a:ext uri="{FF2B5EF4-FFF2-40B4-BE49-F238E27FC236}">
                        <a16:creationId xmlns:a16="http://schemas.microsoft.com/office/drawing/2014/main" id="{7615747E-0524-489A-9A8F-446AA41E67BF}"/>
                      </a:ext>
                    </a:extLst>
                  </p:cNvPr>
                  <p:cNvGrpSpPr/>
                  <p:nvPr/>
                </p:nvGrpSpPr>
                <p:grpSpPr>
                  <a:xfrm>
                    <a:off x="3449664" y="2812845"/>
                    <a:ext cx="8331411" cy="3274888"/>
                    <a:chOff x="3449664" y="2812845"/>
                    <a:chExt cx="8331411" cy="3274888"/>
                  </a:xfrm>
                </p:grpSpPr>
                <p:sp>
                  <p:nvSpPr>
                    <p:cNvPr id="19" name="Rectangle 11">
                      <a:extLst>
                        <a:ext uri="{FF2B5EF4-FFF2-40B4-BE49-F238E27FC236}">
                          <a16:creationId xmlns:a16="http://schemas.microsoft.com/office/drawing/2014/main" id="{8877BFE7-9AFB-42BE-9A0F-83FD6B366C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81617" y="5605705"/>
                      <a:ext cx="224627" cy="251773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H" dirty="0"/>
                    </a:p>
                  </p:txBody>
                </p:sp>
                <p:sp>
                  <p:nvSpPr>
                    <p:cNvPr id="20" name="Rectangle 12">
                      <a:extLst>
                        <a:ext uri="{FF2B5EF4-FFF2-40B4-BE49-F238E27FC236}">
                          <a16:creationId xmlns:a16="http://schemas.microsoft.com/office/drawing/2014/main" id="{70284BEA-B36D-4CE2-B42F-600B5121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69010" y="5613657"/>
                      <a:ext cx="45719" cy="216024"/>
                    </a:xfrm>
                    <a:prstGeom prst="rect">
                      <a:avLst/>
                    </a:prstGeom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scene3d>
                      <a:camera prst="orthographicFront">
                        <a:rot lat="0" lon="0" rev="18900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H" dirty="0"/>
                    </a:p>
                  </p:txBody>
                </p:sp>
                <p:sp>
                  <p:nvSpPr>
                    <p:cNvPr id="21" name="Rectangle 13">
                      <a:extLst>
                        <a:ext uri="{FF2B5EF4-FFF2-40B4-BE49-F238E27FC236}">
                          <a16:creationId xmlns:a16="http://schemas.microsoft.com/office/drawing/2014/main" id="{52AB5AB1-BCAD-42F5-96F3-E5CB142D1D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6202" y="5605705"/>
                      <a:ext cx="224627" cy="251773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H" dirty="0"/>
                    </a:p>
                  </p:txBody>
                </p:sp>
                <p:sp>
                  <p:nvSpPr>
                    <p:cNvPr id="22" name="Rectangle 14">
                      <a:extLst>
                        <a:ext uri="{FF2B5EF4-FFF2-40B4-BE49-F238E27FC236}">
                          <a16:creationId xmlns:a16="http://schemas.microsoft.com/office/drawing/2014/main" id="{AFE7FFE1-61E8-4AED-A2B6-0B5BACCB6A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3595" y="5613657"/>
                      <a:ext cx="45719" cy="216024"/>
                    </a:xfrm>
                    <a:prstGeom prst="rect">
                      <a:avLst/>
                    </a:prstGeom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scene3d>
                      <a:camera prst="orthographicFront">
                        <a:rot lat="0" lon="0" rev="18900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H" dirty="0"/>
                    </a:p>
                  </p:txBody>
                </p:sp>
                <p:cxnSp>
                  <p:nvCxnSpPr>
                    <p:cNvPr id="23" name="Straight Connector 15">
                      <a:extLst>
                        <a:ext uri="{FF2B5EF4-FFF2-40B4-BE49-F238E27FC236}">
                          <a16:creationId xmlns:a16="http://schemas.microsoft.com/office/drawing/2014/main" id="{675EE512-B440-4EDF-92FA-D4A638FF5E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2841" y="4508575"/>
                      <a:ext cx="745630" cy="479106"/>
                    </a:xfrm>
                    <a:prstGeom prst="line">
                      <a:avLst/>
                    </a:prstGeom>
                    <a:ln w="127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16">
                      <a:extLst>
                        <a:ext uri="{FF2B5EF4-FFF2-40B4-BE49-F238E27FC236}">
                          <a16:creationId xmlns:a16="http://schemas.microsoft.com/office/drawing/2014/main" id="{0F5840AE-D0D2-4868-9602-13B0B4E7A7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778471" y="4516928"/>
                      <a:ext cx="2232367" cy="470753"/>
                    </a:xfrm>
                    <a:prstGeom prst="line">
                      <a:avLst/>
                    </a:prstGeom>
                    <a:ln w="127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25" name="Picture 17">
                      <a:extLst>
                        <a:ext uri="{FF2B5EF4-FFF2-40B4-BE49-F238E27FC236}">
                          <a16:creationId xmlns:a16="http://schemas.microsoft.com/office/drawing/2014/main" id="{D414AFC3-8C70-4064-ADBD-C41404FAFB6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065212" y="3162142"/>
                      <a:ext cx="1872016" cy="128988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6" name="Rounded Rectangle 18">
                      <a:extLst>
                        <a:ext uri="{FF2B5EF4-FFF2-40B4-BE49-F238E27FC236}">
                          <a16:creationId xmlns:a16="http://schemas.microsoft.com/office/drawing/2014/main" id="{C415BBDE-DD40-4302-9918-51109092C9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5212" y="4889832"/>
                      <a:ext cx="2226365" cy="195416"/>
                    </a:xfrm>
                    <a:prstGeom prst="roundRect">
                      <a:avLst/>
                    </a:prstGeom>
                    <a:solidFill>
                      <a:schemeClr val="accent2">
                        <a:lumMod val="60000"/>
                        <a:lumOff val="40000"/>
                        <a:alpha val="50419"/>
                      </a:schemeClr>
                    </a:solidFill>
                    <a:ln>
                      <a:solidFill>
                        <a:schemeClr val="accent1">
                          <a:shade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H" dirty="0"/>
                    </a:p>
                  </p:txBody>
                </p:sp>
                <p:grpSp>
                  <p:nvGrpSpPr>
                    <p:cNvPr id="27" name="Group 19">
                      <a:extLst>
                        <a:ext uri="{FF2B5EF4-FFF2-40B4-BE49-F238E27FC236}">
                          <a16:creationId xmlns:a16="http://schemas.microsoft.com/office/drawing/2014/main" id="{B506F9CC-7F76-4B71-90DF-E2B9C01819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49664" y="5453046"/>
                      <a:ext cx="652165" cy="634687"/>
                      <a:chOff x="1254633" y="5032760"/>
                      <a:chExt cx="957319" cy="951062"/>
                    </a:xfrm>
                  </p:grpSpPr>
                  <p:pic>
                    <p:nvPicPr>
                      <p:cNvPr id="38" name="Picture 30" descr="A blue circle with white text&#10;&#10;Description automatically generated">
                        <a:extLst>
                          <a:ext uri="{FF2B5EF4-FFF2-40B4-BE49-F238E27FC236}">
                            <a16:creationId xmlns:a16="http://schemas.microsoft.com/office/drawing/2014/main" id="{5CE1A9AA-6992-4C77-8B8B-59DE7320967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4633" y="5032760"/>
                        <a:ext cx="868365" cy="868365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39" name="Straight Connector 31">
                        <a:extLst>
                          <a:ext uri="{FF2B5EF4-FFF2-40B4-BE49-F238E27FC236}">
                            <a16:creationId xmlns:a16="http://schemas.microsoft.com/office/drawing/2014/main" id="{0D2EE71E-C611-43DA-A7F0-0DCDA6CE7B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27868" y="5804451"/>
                        <a:ext cx="190831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" name="TextBox 32">
                        <a:extLst>
                          <a:ext uri="{FF2B5EF4-FFF2-40B4-BE49-F238E27FC236}">
                            <a16:creationId xmlns:a16="http://schemas.microsoft.com/office/drawing/2014/main" id="{0B3BC921-75C0-4B29-887E-5FEFF4ECA3C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56707" y="5660985"/>
                        <a:ext cx="755245" cy="3228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sz="800" b="1" dirty="0">
                            <a:solidFill>
                              <a:srgbClr val="FFFF00"/>
                            </a:solidFill>
                          </a:rPr>
                          <a:t>5</a:t>
                        </a:r>
                        <a:r>
                          <a:rPr lang="zh-CN" altLang="en-US" sz="800" b="1" dirty="0">
                            <a:solidFill>
                              <a:srgbClr val="FFFF00"/>
                            </a:solidFill>
                          </a:rPr>
                          <a:t> </a:t>
                        </a:r>
                        <a:r>
                          <a:rPr lang="en-US" altLang="zh-CN" sz="800" b="1" dirty="0">
                            <a:solidFill>
                              <a:srgbClr val="FFFF00"/>
                            </a:solidFill>
                          </a:rPr>
                          <a:t>mm</a:t>
                        </a:r>
                        <a:endParaRPr lang="en-CH" sz="800" b="1" dirty="0">
                          <a:solidFill>
                            <a:srgbClr val="FFFF00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8" name="Straight Connector 20">
                      <a:extLst>
                        <a:ext uri="{FF2B5EF4-FFF2-40B4-BE49-F238E27FC236}">
                          <a16:creationId xmlns:a16="http://schemas.microsoft.com/office/drawing/2014/main" id="{B5C8704D-B9F9-4669-88D9-90BE963CA4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042415" y="5695271"/>
                      <a:ext cx="3736056" cy="14245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1">
                      <a:extLst>
                        <a:ext uri="{FF2B5EF4-FFF2-40B4-BE49-F238E27FC236}">
                          <a16:creationId xmlns:a16="http://schemas.microsoft.com/office/drawing/2014/main" id="{331F1C83-28AF-46A0-9F89-462BD20873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178394" y="5146706"/>
                      <a:ext cx="0" cy="548565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2">
                      <a:extLst>
                        <a:ext uri="{FF2B5EF4-FFF2-40B4-BE49-F238E27FC236}">
                          <a16:creationId xmlns:a16="http://schemas.microsoft.com/office/drawing/2014/main" id="{5E97DC19-5508-4C5C-BFCE-2C3E57F727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778471" y="5129783"/>
                      <a:ext cx="0" cy="565488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" name="TextBox 23">
                      <a:extLst>
                        <a:ext uri="{FF2B5EF4-FFF2-40B4-BE49-F238E27FC236}">
                          <a16:creationId xmlns:a16="http://schemas.microsoft.com/office/drawing/2014/main" id="{CDE5FA6F-B837-48EB-ACB6-0727AFCD04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40784" y="5795438"/>
                      <a:ext cx="138123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0A84FF"/>
                          </a:solidFill>
                        </a:rPr>
                        <a:t>1064</a:t>
                      </a:r>
                      <a:r>
                        <a:rPr lang="zh-CN" altLang="en-US" sz="1200" b="1" dirty="0">
                          <a:solidFill>
                            <a:srgbClr val="0A84FF"/>
                          </a:solidFill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A84FF"/>
                          </a:solidFill>
                        </a:rPr>
                        <a:t>nm</a:t>
                      </a:r>
                      <a:r>
                        <a:rPr lang="zh-CN" altLang="en-US" sz="1200" b="1" dirty="0">
                          <a:solidFill>
                            <a:srgbClr val="0A84FF"/>
                          </a:solidFill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A84FF"/>
                          </a:solidFill>
                        </a:rPr>
                        <a:t>laser</a:t>
                      </a:r>
                      <a:endParaRPr lang="en-CH" sz="1200" b="1" dirty="0">
                        <a:solidFill>
                          <a:srgbClr val="0A84FF"/>
                        </a:solidFill>
                      </a:endParaRPr>
                    </a:p>
                  </p:txBody>
                </p:sp>
                <p:cxnSp>
                  <p:nvCxnSpPr>
                    <p:cNvPr id="32" name="Straight Connector 24">
                      <a:extLst>
                        <a:ext uri="{FF2B5EF4-FFF2-40B4-BE49-F238E27FC236}">
                          <a16:creationId xmlns:a16="http://schemas.microsoft.com/office/drawing/2014/main" id="{2BE179B2-2795-4024-B585-6C2664A6DE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65212" y="4448718"/>
                      <a:ext cx="957304" cy="430027"/>
                    </a:xfrm>
                    <a:prstGeom prst="line">
                      <a:avLst/>
                    </a:prstGeom>
                    <a:ln w="12700">
                      <a:solidFill>
                        <a:srgbClr val="0432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25">
                      <a:extLst>
                        <a:ext uri="{FF2B5EF4-FFF2-40B4-BE49-F238E27FC236}">
                          <a16:creationId xmlns:a16="http://schemas.microsoft.com/office/drawing/2014/main" id="{A0F864AE-A1C6-4269-822E-A29C464738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045449" y="4434454"/>
                      <a:ext cx="877716" cy="447934"/>
                    </a:xfrm>
                    <a:prstGeom prst="line">
                      <a:avLst/>
                    </a:prstGeom>
                    <a:ln w="12700">
                      <a:solidFill>
                        <a:srgbClr val="0432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4" name="TextBox 26">
                      <a:extLst>
                        <a:ext uri="{FF2B5EF4-FFF2-40B4-BE49-F238E27FC236}">
                          <a16:creationId xmlns:a16="http://schemas.microsoft.com/office/drawing/2014/main" id="{20F01ADB-3AD2-4D26-A4F6-20D60D53AC8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78146" y="2812845"/>
                      <a:ext cx="279611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A84FF"/>
                          </a:solidFill>
                        </a:rPr>
                        <a:t>Beam</a:t>
                      </a:r>
                      <a:r>
                        <a:rPr lang="zh-CN" altLang="en-US" sz="1200" b="1" dirty="0">
                          <a:solidFill>
                            <a:srgbClr val="0A84FF"/>
                          </a:solidFill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A84FF"/>
                          </a:solidFill>
                        </a:rPr>
                        <a:t>Profile</a:t>
                      </a:r>
                      <a:r>
                        <a:rPr lang="zh-CN" altLang="en-US" sz="1200" b="1" dirty="0">
                          <a:solidFill>
                            <a:srgbClr val="0A84FF"/>
                          </a:solidFill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A84FF"/>
                          </a:solidFill>
                        </a:rPr>
                        <a:t>Monitor</a:t>
                      </a:r>
                      <a:endParaRPr lang="en-US" altLang="zh-CN" sz="1200" dirty="0"/>
                    </a:p>
                  </p:txBody>
                </p:sp>
                <p:sp>
                  <p:nvSpPr>
                    <p:cNvPr id="35" name="TextBox 27">
                      <a:extLst>
                        <a:ext uri="{FF2B5EF4-FFF2-40B4-BE49-F238E27FC236}">
                          <a16:creationId xmlns:a16="http://schemas.microsoft.com/office/drawing/2014/main" id="{6016B77A-B114-4BCA-911E-DE3D27E4F2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74257" y="2832000"/>
                      <a:ext cx="430681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Multidimensional phase space distribution measurement</a:t>
                      </a:r>
                      <a:r>
                        <a:rPr lang="zh-CN" altLang="en-US" sz="1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CH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6" name="TextBox 28">
                      <a:extLst>
                        <a:ext uri="{FF2B5EF4-FFF2-40B4-BE49-F238E27FC236}">
                          <a16:creationId xmlns:a16="http://schemas.microsoft.com/office/drawing/2014/main" id="{B286F43C-3805-40AC-B270-4A60B1D683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42192" y="4634959"/>
                      <a:ext cx="1332089" cy="2845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/>
                        <a:t>SRF cavities</a:t>
                      </a:r>
                      <a:endParaRPr lang="en-CH" sz="1200" b="1" dirty="0"/>
                    </a:p>
                  </p:txBody>
                </p:sp>
                <p:sp>
                  <p:nvSpPr>
                    <p:cNvPr id="37" name="TextBox 29">
                      <a:extLst>
                        <a:ext uri="{FF2B5EF4-FFF2-40B4-BE49-F238E27FC236}">
                          <a16:creationId xmlns:a16="http://schemas.microsoft.com/office/drawing/2014/main" id="{85EFAC45-4821-4B0C-A57E-4A2061B8E8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8147" y="4582127"/>
                      <a:ext cx="138123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/>
                        <a:t>DTL</a:t>
                      </a:r>
                      <a:endParaRPr lang="en-CH" sz="1200" b="1" dirty="0"/>
                    </a:p>
                  </p:txBody>
                </p:sp>
              </p:grpSp>
            </p:grpSp>
            <p:pic>
              <p:nvPicPr>
                <p:cNvPr id="15" name="Picture 8">
                  <a:extLst>
                    <a:ext uri="{FF2B5EF4-FFF2-40B4-BE49-F238E27FC236}">
                      <a16:creationId xmlns:a16="http://schemas.microsoft.com/office/drawing/2014/main" id="{0D7136BE-A4ED-4ACC-9A10-D1CF99016E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63939" y="5311638"/>
                  <a:ext cx="1021551" cy="633362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6">
                <a:extLst>
                  <a:ext uri="{FF2B5EF4-FFF2-40B4-BE49-F238E27FC236}">
                    <a16:creationId xmlns:a16="http://schemas.microsoft.com/office/drawing/2014/main" id="{4F74A77C-D7F3-4590-A677-0808BE9D62E6}"/>
                  </a:ext>
                </a:extLst>
              </p:cNvPr>
              <p:cNvSpPr txBox="1"/>
              <p:nvPr/>
            </p:nvSpPr>
            <p:spPr>
              <a:xfrm>
                <a:off x="5777138" y="4464430"/>
                <a:ext cx="1381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HEBT</a:t>
                </a:r>
                <a:endParaRPr lang="en-CH" sz="1200" b="1" dirty="0"/>
              </a:p>
            </p:txBody>
          </p:sp>
        </p:grp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3160D6F6-E424-4221-82F3-3DC047389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3067" y="2348421"/>
              <a:ext cx="2977997" cy="136861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E431FBE3-85A3-45DE-A699-598A322E8CC5}"/>
              </a:ext>
            </a:extLst>
          </p:cNvPr>
          <p:cNvSpPr txBox="1"/>
          <p:nvPr/>
        </p:nvSpPr>
        <p:spPr>
          <a:xfrm>
            <a:off x="2494538" y="139455"/>
            <a:ext cx="722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33A0"/>
                </a:solidFill>
                <a:cs typeface="Arial" panose="020B0604020202020204" pitchFamily="34" charset="0"/>
              </a:rPr>
              <a:t>China Spllation Neutron Source</a:t>
            </a:r>
            <a:endParaRPr lang="it-IT" sz="4000" b="1" dirty="0">
              <a:solidFill>
                <a:srgbClr val="0033A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3" name="Table 7">
            <a:extLst>
              <a:ext uri="{FF2B5EF4-FFF2-40B4-BE49-F238E27FC236}">
                <a16:creationId xmlns:a16="http://schemas.microsoft.com/office/drawing/2014/main" id="{15198204-F9CE-46B5-B095-600EEEDBF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755265"/>
              </p:ext>
            </p:extLst>
          </p:nvPr>
        </p:nvGraphicFramePr>
        <p:xfrm>
          <a:off x="6279848" y="4213220"/>
          <a:ext cx="4825911" cy="21031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27126">
                  <a:extLst>
                    <a:ext uri="{9D8B030D-6E8A-4147-A177-3AD203B41FA5}">
                      <a16:colId xmlns:a16="http://schemas.microsoft.com/office/drawing/2014/main" val="1591075207"/>
                    </a:ext>
                  </a:extLst>
                </a:gridCol>
                <a:gridCol w="937298">
                  <a:extLst>
                    <a:ext uri="{9D8B030D-6E8A-4147-A177-3AD203B41FA5}">
                      <a16:colId xmlns:a16="http://schemas.microsoft.com/office/drawing/2014/main" val="4058101449"/>
                    </a:ext>
                  </a:extLst>
                </a:gridCol>
                <a:gridCol w="781029">
                  <a:extLst>
                    <a:ext uri="{9D8B030D-6E8A-4147-A177-3AD203B41FA5}">
                      <a16:colId xmlns:a16="http://schemas.microsoft.com/office/drawing/2014/main" val="3779977761"/>
                    </a:ext>
                  </a:extLst>
                </a:gridCol>
                <a:gridCol w="1780458">
                  <a:extLst>
                    <a:ext uri="{9D8B030D-6E8A-4147-A177-3AD203B41FA5}">
                      <a16:colId xmlns:a16="http://schemas.microsoft.com/office/drawing/2014/main" val="4294497984"/>
                    </a:ext>
                  </a:extLst>
                </a:gridCol>
              </a:tblGrid>
              <a:tr h="2704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H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Energy</a:t>
                      </a:r>
                      <a:r>
                        <a:rPr lang="zh-CN" altLang="en-US" sz="1200" dirty="0"/>
                        <a:t>（</a:t>
                      </a:r>
                      <a:r>
                        <a:rPr lang="en-US" altLang="zh-CN" sz="1200" dirty="0"/>
                        <a:t>MeV</a:t>
                      </a:r>
                      <a:r>
                        <a:rPr lang="zh-CN" altLang="en-US" sz="1200" dirty="0"/>
                        <a:t>）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Current</a:t>
                      </a:r>
                      <a:r>
                        <a:rPr lang="zh-CN" altLang="en-US" sz="1200" dirty="0"/>
                        <a:t>（</a:t>
                      </a:r>
                      <a:r>
                        <a:rPr lang="en-US" altLang="zh-CN" sz="1200" dirty="0"/>
                        <a:t>mA</a:t>
                      </a:r>
                      <a:r>
                        <a:rPr lang="zh-CN" altLang="en-US" sz="1200" dirty="0"/>
                        <a:t>）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Pulse width, repetition frequency</a:t>
                      </a:r>
                      <a:endParaRPr lang="en-US" altLang="zh-C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327221"/>
                  </a:ext>
                </a:extLst>
              </a:tr>
              <a:tr h="2704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CERN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H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LINAC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H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160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40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400</a:t>
                      </a:r>
                      <a:r>
                        <a:rPr lang="el-GR" altLang="zh-CN" sz="1200" dirty="0"/>
                        <a:t> </a:t>
                      </a:r>
                      <a:r>
                        <a:rPr lang="el-GR" altLang="zh-CN" sz="1200" dirty="0" err="1"/>
                        <a:t>μs</a:t>
                      </a:r>
                      <a:r>
                        <a:rPr lang="en-US" altLang="zh-CN" sz="1200" dirty="0"/>
                        <a:t>@0.83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Hz</a:t>
                      </a:r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905342"/>
                  </a:ext>
                </a:extLst>
              </a:tr>
              <a:tr h="2704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H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1000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26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ms@60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Hz</a:t>
                      </a:r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070236"/>
                  </a:ext>
                </a:extLst>
              </a:tr>
              <a:tr h="2704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RHIC</a:t>
                      </a:r>
                      <a:endParaRPr lang="en-CH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200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60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590</a:t>
                      </a:r>
                      <a:r>
                        <a:rPr lang="el-GR" altLang="zh-CN" sz="1200" dirty="0"/>
                        <a:t> </a:t>
                      </a:r>
                      <a:r>
                        <a:rPr lang="el-GR" altLang="zh-CN" sz="1200" dirty="0" err="1"/>
                        <a:t>μs</a:t>
                      </a:r>
                      <a:r>
                        <a:rPr lang="en-US" altLang="zh-CN" sz="1200" dirty="0"/>
                        <a:t>@6.67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Hz</a:t>
                      </a:r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017469"/>
                  </a:ext>
                </a:extLst>
              </a:tr>
              <a:tr h="2704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J-PARC</a:t>
                      </a:r>
                      <a:endParaRPr lang="en-CH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400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50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500</a:t>
                      </a:r>
                      <a:r>
                        <a:rPr lang="zh-CN" altLang="en-US" sz="1200" dirty="0"/>
                        <a:t> </a:t>
                      </a:r>
                      <a:r>
                        <a:rPr lang="el-GR" altLang="zh-CN" sz="1200" dirty="0" err="1"/>
                        <a:t>μs</a:t>
                      </a:r>
                      <a:r>
                        <a:rPr lang="en-US" altLang="zh-CN" sz="1200" dirty="0"/>
                        <a:t>@25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Hz</a:t>
                      </a:r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571400"/>
                  </a:ext>
                </a:extLst>
              </a:tr>
              <a:tr h="270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CSNS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80</a:t>
                      </a:r>
                      <a:r>
                        <a:rPr lang="zh-CN" altLang="en-US" sz="1200" dirty="0"/>
                        <a:t> </a:t>
                      </a:r>
                      <a:r>
                        <a:rPr lang="el-GR" altLang="zh-CN" sz="1200" dirty="0"/>
                        <a:t>(300)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12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(50)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540</a:t>
                      </a:r>
                      <a:r>
                        <a:rPr lang="zh-CN" altLang="en-US" sz="1200" dirty="0"/>
                        <a:t> </a:t>
                      </a:r>
                      <a:r>
                        <a:rPr lang="el-GR" altLang="zh-CN" sz="1200" dirty="0" err="1"/>
                        <a:t>μs</a:t>
                      </a:r>
                      <a:r>
                        <a:rPr lang="en-US" altLang="zh-CN" sz="1200" dirty="0"/>
                        <a:t>@25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Hz</a:t>
                      </a:r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581837"/>
                  </a:ext>
                </a:extLst>
              </a:tr>
              <a:tr h="2704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PIP-II</a:t>
                      </a:r>
                      <a:endParaRPr lang="en-CH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800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540</a:t>
                      </a:r>
                      <a:r>
                        <a:rPr lang="zh-CN" altLang="en-US" sz="1200" dirty="0"/>
                        <a:t> </a:t>
                      </a:r>
                      <a:r>
                        <a:rPr lang="el-GR" altLang="zh-CN" sz="1200" dirty="0" err="1"/>
                        <a:t>μs</a:t>
                      </a:r>
                      <a:r>
                        <a:rPr lang="en-US" altLang="zh-CN" sz="1200" dirty="0"/>
                        <a:t>@20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Hz</a:t>
                      </a:r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979872"/>
                  </a:ext>
                </a:extLst>
              </a:tr>
            </a:tbl>
          </a:graphicData>
        </a:graphic>
      </p:graphicFrame>
      <p:sp>
        <p:nvSpPr>
          <p:cNvPr id="45" name="文本框 44">
            <a:extLst>
              <a:ext uri="{FF2B5EF4-FFF2-40B4-BE49-F238E27FC236}">
                <a16:creationId xmlns:a16="http://schemas.microsoft.com/office/drawing/2014/main" id="{8967A716-B3AD-461A-A514-2E05A14F933C}"/>
              </a:ext>
            </a:extLst>
          </p:cNvPr>
          <p:cNvSpPr txBox="1"/>
          <p:nvPr/>
        </p:nvSpPr>
        <p:spPr>
          <a:xfrm>
            <a:off x="438572" y="1564698"/>
            <a:ext cx="35297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2"/>
                </a:solidFill>
              </a:rPr>
              <a:t>The </a:t>
            </a:r>
            <a:r>
              <a:rPr lang="en-US" altLang="zh-CN" dirty="0" err="1">
                <a:solidFill>
                  <a:schemeClr val="tx2"/>
                </a:solidFill>
              </a:rPr>
              <a:t>linac</a:t>
            </a:r>
            <a:r>
              <a:rPr lang="en-US" altLang="zh-CN" dirty="0">
                <a:solidFill>
                  <a:schemeClr val="tx2"/>
                </a:solidFill>
              </a:rPr>
              <a:t> beam energy will be increased from </a:t>
            </a:r>
            <a:r>
              <a:rPr lang="en-US" altLang="zh-CN" b="1" dirty="0">
                <a:solidFill>
                  <a:schemeClr val="tx2"/>
                </a:solidFill>
              </a:rPr>
              <a:t>80 MeV to 300 MeV </a:t>
            </a:r>
            <a:r>
              <a:rPr lang="en-US" altLang="zh-CN" dirty="0">
                <a:solidFill>
                  <a:schemeClr val="tx2"/>
                </a:solidFill>
              </a:rPr>
              <a:t>employing a new </a:t>
            </a:r>
            <a:r>
              <a:rPr lang="en-US" altLang="zh-CN" b="1" dirty="0">
                <a:solidFill>
                  <a:schemeClr val="tx2"/>
                </a:solidFill>
              </a:rPr>
              <a:t>superconducting</a:t>
            </a:r>
            <a:r>
              <a:rPr lang="en-US" altLang="zh-CN" dirty="0">
                <a:solidFill>
                  <a:schemeClr val="tx2"/>
                </a:solidFill>
              </a:rPr>
              <a:t> accelerating section.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89F63A3-C106-42A6-9D97-AB773E9CC692}"/>
              </a:ext>
            </a:extLst>
          </p:cNvPr>
          <p:cNvSpPr txBox="1"/>
          <p:nvPr/>
        </p:nvSpPr>
        <p:spPr>
          <a:xfrm>
            <a:off x="6717859" y="3891792"/>
            <a:ext cx="42721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Main international H- linear accelerator parameters</a:t>
            </a:r>
            <a:endParaRPr lang="zh-CN" altLang="en-US" sz="1400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588CD829-A8D7-4B59-BDA1-D5D1F9E975D1}"/>
              </a:ext>
            </a:extLst>
          </p:cNvPr>
          <p:cNvSpPr/>
          <p:nvPr/>
        </p:nvSpPr>
        <p:spPr>
          <a:xfrm>
            <a:off x="6286844" y="5744631"/>
            <a:ext cx="5000728" cy="2848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33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</p:spPr>
        <p:txBody>
          <a:bodyPr/>
          <a:lstStyle/>
          <a:p>
            <a:fld id="{66EBAB5A-E5F4-4CDB-B3B5-7DF515860E36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11856575" y="356119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83C276F-E01F-413C-ABBA-5B565E9E5F5B}"/>
              </a:ext>
            </a:extLst>
          </p:cNvPr>
          <p:cNvGrpSpPr/>
          <p:nvPr/>
        </p:nvGrpSpPr>
        <p:grpSpPr>
          <a:xfrm>
            <a:off x="7787986" y="3966990"/>
            <a:ext cx="3412406" cy="1741902"/>
            <a:chOff x="2923128" y="4761138"/>
            <a:chExt cx="3412406" cy="174190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ED2BC33-9FF0-4BE1-8EEA-7F39CA903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57" r="4578" b="23222"/>
            <a:stretch/>
          </p:blipFill>
          <p:spPr>
            <a:xfrm>
              <a:off x="2923128" y="4761138"/>
              <a:ext cx="3412406" cy="1741902"/>
            </a:xfrm>
            <a:prstGeom prst="rect">
              <a:avLst/>
            </a:prstGeom>
          </p:spPr>
        </p:pic>
        <p:sp>
          <p:nvSpPr>
            <p:cNvPr id="12" name="箭头: 上 11">
              <a:extLst>
                <a:ext uri="{FF2B5EF4-FFF2-40B4-BE49-F238E27FC236}">
                  <a16:creationId xmlns:a16="http://schemas.microsoft.com/office/drawing/2014/main" id="{F4CE8D31-5451-4004-9FB6-32DD7DD1478D}"/>
                </a:ext>
              </a:extLst>
            </p:cNvPr>
            <p:cNvSpPr/>
            <p:nvPr/>
          </p:nvSpPr>
          <p:spPr>
            <a:xfrm rot="5400000">
              <a:off x="5155091" y="5038418"/>
              <a:ext cx="90802" cy="159384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箭头: 上 12">
              <a:extLst>
                <a:ext uri="{FF2B5EF4-FFF2-40B4-BE49-F238E27FC236}">
                  <a16:creationId xmlns:a16="http://schemas.microsoft.com/office/drawing/2014/main" id="{ABB476E3-01BB-4EC7-AE35-89872811CC81}"/>
                </a:ext>
              </a:extLst>
            </p:cNvPr>
            <p:cNvSpPr/>
            <p:nvPr/>
          </p:nvSpPr>
          <p:spPr>
            <a:xfrm rot="19622326">
              <a:off x="5881647" y="5391650"/>
              <a:ext cx="101451" cy="403133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箭头: 左 13">
              <a:extLst>
                <a:ext uri="{FF2B5EF4-FFF2-40B4-BE49-F238E27FC236}">
                  <a16:creationId xmlns:a16="http://schemas.microsoft.com/office/drawing/2014/main" id="{8F485997-256A-4A82-907C-92BBF26DADCA}"/>
                </a:ext>
              </a:extLst>
            </p:cNvPr>
            <p:cNvSpPr/>
            <p:nvPr/>
          </p:nvSpPr>
          <p:spPr>
            <a:xfrm>
              <a:off x="3498057" y="5296871"/>
              <a:ext cx="2282088" cy="99625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箭头: 上 14">
              <a:extLst>
                <a:ext uri="{FF2B5EF4-FFF2-40B4-BE49-F238E27FC236}">
                  <a16:creationId xmlns:a16="http://schemas.microsoft.com/office/drawing/2014/main" id="{185E4D70-7724-4306-9424-F2C28243B8CF}"/>
                </a:ext>
              </a:extLst>
            </p:cNvPr>
            <p:cNvSpPr/>
            <p:nvPr/>
          </p:nvSpPr>
          <p:spPr>
            <a:xfrm rot="2828704">
              <a:off x="3431033" y="5109133"/>
              <a:ext cx="102951" cy="272315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左 15">
              <a:extLst>
                <a:ext uri="{FF2B5EF4-FFF2-40B4-BE49-F238E27FC236}">
                  <a16:creationId xmlns:a16="http://schemas.microsoft.com/office/drawing/2014/main" id="{B8BB1B20-667A-4399-BC89-AB43938259FA}"/>
                </a:ext>
              </a:extLst>
            </p:cNvPr>
            <p:cNvSpPr/>
            <p:nvPr/>
          </p:nvSpPr>
          <p:spPr>
            <a:xfrm>
              <a:off x="3126094" y="5056473"/>
              <a:ext cx="443178" cy="99625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椭圆 42">
            <a:extLst>
              <a:ext uri="{FF2B5EF4-FFF2-40B4-BE49-F238E27FC236}">
                <a16:creationId xmlns:a16="http://schemas.microsoft.com/office/drawing/2014/main" id="{3ADFA7E8-FD0B-411E-840F-4E46010475CF}"/>
              </a:ext>
            </a:extLst>
          </p:cNvPr>
          <p:cNvSpPr/>
          <p:nvPr/>
        </p:nvSpPr>
        <p:spPr>
          <a:xfrm>
            <a:off x="10862271" y="4037738"/>
            <a:ext cx="288032" cy="28803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7" name="CasellaDiTesto 9">
            <a:extLst>
              <a:ext uri="{FF2B5EF4-FFF2-40B4-BE49-F238E27FC236}">
                <a16:creationId xmlns:a16="http://schemas.microsoft.com/office/drawing/2014/main" id="{F601D35B-56E1-413B-BAED-7E398CACA5C6}"/>
              </a:ext>
            </a:extLst>
          </p:cNvPr>
          <p:cNvSpPr txBox="1"/>
          <p:nvPr/>
        </p:nvSpPr>
        <p:spPr>
          <a:xfrm>
            <a:off x="2708510" y="102578"/>
            <a:ext cx="677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33A0"/>
                </a:solidFill>
                <a:cs typeface="Arial" panose="020B0604020202020204" pitchFamily="34" charset="0"/>
              </a:rPr>
              <a:t>Laser Parameters</a:t>
            </a:r>
            <a:endParaRPr lang="it-IT" sz="4000" b="1" dirty="0">
              <a:solidFill>
                <a:srgbClr val="0033A0"/>
              </a:solidFill>
              <a:cs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12B8A1C-4E22-47BB-9DC4-24E8C44F8877}"/>
              </a:ext>
            </a:extLst>
          </p:cNvPr>
          <p:cNvSpPr/>
          <p:nvPr/>
        </p:nvSpPr>
        <p:spPr>
          <a:xfrm>
            <a:off x="551384" y="980728"/>
            <a:ext cx="45339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Nimma-900 Laser generator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Wavelength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1064nm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Repetition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frequency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1-10 Hz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Single pulse energy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~900 mJ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Energy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stability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RMS ≤ 0.7%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Pulse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width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FWHM ≤ 9 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Pulse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width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jitter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≤ 0.5 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Beam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spot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size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7~9 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Divergence angle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≤ 0.6 mrad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Pointing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stability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≤ 30 </a:t>
            </a:r>
            <a:r>
              <a:rPr lang="el-GR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μ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rad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Polarization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Horizontal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213D757-C978-46C1-B6F7-F1F45B747BF1}"/>
              </a:ext>
            </a:extLst>
          </p:cNvPr>
          <p:cNvGrpSpPr>
            <a:grpSpLocks noChangeAspect="1"/>
          </p:cNvGrpSpPr>
          <p:nvPr/>
        </p:nvGrpSpPr>
        <p:grpSpPr>
          <a:xfrm>
            <a:off x="4322156" y="1025700"/>
            <a:ext cx="3605373" cy="3037342"/>
            <a:chOff x="252089" y="1769875"/>
            <a:chExt cx="4434216" cy="373560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B735626B-2ED0-45DC-84D0-9B84DC8F44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2089" y="1769875"/>
              <a:ext cx="4434216" cy="3329188"/>
              <a:chOff x="284096" y="1262066"/>
              <a:chExt cx="4162034" cy="3124835"/>
            </a:xfrm>
          </p:grpSpPr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1DAAC894-C63D-4D8A-9146-11EBF789C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35"/>
              <a:stretch/>
            </p:blipFill>
            <p:spPr>
              <a:xfrm>
                <a:off x="284096" y="1262066"/>
                <a:ext cx="4162034" cy="3124835"/>
              </a:xfrm>
              <a:prstGeom prst="rect">
                <a:avLst/>
              </a:prstGeom>
            </p:spPr>
          </p:pic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AD6AD094-DAA9-4E03-8110-9DD895C1244B}"/>
                  </a:ext>
                </a:extLst>
              </p:cNvPr>
              <p:cNvSpPr/>
              <p:nvPr/>
            </p:nvSpPr>
            <p:spPr>
              <a:xfrm>
                <a:off x="2454561" y="2249104"/>
                <a:ext cx="1321714" cy="604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altLang="zh-CN" sz="1400" b="1" dirty="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σ</a:t>
                </a:r>
                <a:r>
                  <a:rPr lang="en-US" altLang="zh-CN" sz="1400" b="1" dirty="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=1.52042</a:t>
                </a:r>
              </a:p>
              <a:p>
                <a:r>
                  <a:rPr lang="el-GR" altLang="zh-CN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σ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=1.94117</a:t>
                </a:r>
                <a:endParaRPr lang="zh-CN" altLang="en-US" sz="1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7817750-3EE7-4CCA-9E7D-AC52E322D026}"/>
                </a:ext>
              </a:extLst>
            </p:cNvPr>
            <p:cNvSpPr txBox="1"/>
            <p:nvPr/>
          </p:nvSpPr>
          <p:spPr>
            <a:xfrm>
              <a:off x="527361" y="5051237"/>
              <a:ext cx="3883670" cy="45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Interaction </a:t>
              </a:r>
              <a:r>
                <a:rPr lang="en-US" altLang="zh-CN" b="1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rPr>
                <a:t>Pointing stability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864F25D-DC2A-49DC-816E-6FE834B86CEE}"/>
              </a:ext>
            </a:extLst>
          </p:cNvPr>
          <p:cNvGrpSpPr/>
          <p:nvPr/>
        </p:nvGrpSpPr>
        <p:grpSpPr>
          <a:xfrm>
            <a:off x="8118576" y="942463"/>
            <a:ext cx="3605373" cy="2740812"/>
            <a:chOff x="6017164" y="1503225"/>
            <a:chExt cx="4480442" cy="3685427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5DE444E1-245B-4D6B-B43D-1DB02D182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3" t="9729" r="12352" b="5101"/>
            <a:stretch/>
          </p:blipFill>
          <p:spPr>
            <a:xfrm>
              <a:off x="6017164" y="1503225"/>
              <a:ext cx="4480442" cy="3685427"/>
            </a:xfrm>
            <a:prstGeom prst="rect">
              <a:avLst/>
            </a:prstGeom>
          </p:spPr>
        </p:pic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C3E0F281-0526-4E5B-BA87-3E7DDB884AA5}"/>
                </a:ext>
              </a:extLst>
            </p:cNvPr>
            <p:cNvSpPr/>
            <p:nvPr/>
          </p:nvSpPr>
          <p:spPr>
            <a:xfrm>
              <a:off x="9058528" y="4362343"/>
              <a:ext cx="1337911" cy="305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A36749A1-41C2-49B7-BA75-6500026D614E}"/>
                </a:ext>
              </a:extLst>
            </p:cNvPr>
            <p:cNvSpPr txBox="1"/>
            <p:nvPr/>
          </p:nvSpPr>
          <p:spPr>
            <a:xfrm>
              <a:off x="6484526" y="4118595"/>
              <a:ext cx="2472836" cy="62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2B30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M</a:t>
              </a:r>
              <a:r>
                <a:rPr lang="en-US" altLang="zh-CN" sz="1200" b="1" baseline="30000" dirty="0">
                  <a:solidFill>
                    <a:srgbClr val="2B30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  <a:r>
                <a:rPr lang="en-US" altLang="zh-CN" sz="1200" b="1" dirty="0">
                  <a:solidFill>
                    <a:srgbClr val="2B30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= 3.81 ± 0.20</a:t>
              </a:r>
            </a:p>
            <a:p>
              <a:r>
                <a:rPr lang="en-US" altLang="zh-CN" sz="1200" b="1" dirty="0">
                  <a:solidFill>
                    <a:srgbClr val="F7424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M</a:t>
              </a:r>
              <a:r>
                <a:rPr lang="en-US" altLang="zh-CN" sz="1200" b="1" baseline="30000" dirty="0">
                  <a:solidFill>
                    <a:srgbClr val="F7424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  <a:r>
                <a:rPr lang="en-US" altLang="zh-CN" sz="1200" b="1" dirty="0">
                  <a:solidFill>
                    <a:srgbClr val="F7424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= 3.80 ± 0.75</a:t>
              </a:r>
              <a:endParaRPr lang="zh-CN" altLang="en-US" sz="1200" b="1" dirty="0">
                <a:solidFill>
                  <a:srgbClr val="F7424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15C1FD7E-938C-4F21-B789-620D40403704}"/>
              </a:ext>
            </a:extLst>
          </p:cNvPr>
          <p:cNvSpPr/>
          <p:nvPr/>
        </p:nvSpPr>
        <p:spPr>
          <a:xfrm>
            <a:off x="519005" y="3944020"/>
            <a:ext cx="6441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Transmission performance:  </a:t>
            </a:r>
          </a:p>
          <a:p>
            <a:r>
              <a:rPr lang="en-US" altLang="zh-CN" dirty="0" err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Energy@after-expander</a:t>
            </a: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: 591±3 </a:t>
            </a:r>
            <a:r>
              <a:rPr lang="en-US" altLang="zh-CN" dirty="0" err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mJ</a:t>
            </a: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Energy@~60m: 400±3.39 </a:t>
            </a:r>
            <a:r>
              <a:rPr lang="en-US" altLang="zh-CN" b="1" dirty="0" err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mJ</a:t>
            </a:r>
            <a:endParaRPr lang="en-US" altLang="zh-CN" b="1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Transmission efficiency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~67.7%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  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Laser beam quality factor M²: &lt; 4  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Minimum spot size: ~40 µm  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Pointing stability: &lt; 8 µm  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Spot diameter variation within ±3 mm range: 72.4 ~ 195.25 µm</a:t>
            </a:r>
            <a:endParaRPr lang="zh-CN" altLang="en-US" b="1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39884A7-D319-4F71-A561-2F01DBF732ED}"/>
              </a:ext>
            </a:extLst>
          </p:cNvPr>
          <p:cNvSpPr txBox="1"/>
          <p:nvPr/>
        </p:nvSpPr>
        <p:spPr>
          <a:xfrm>
            <a:off x="7536160" y="5849665"/>
            <a:ext cx="4561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2"/>
                </a:solidFill>
                <a:latin typeface="Arial"/>
              </a:rPr>
              <a:t>This laser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expanded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 times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transmitted over 60 m.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7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</p:spPr>
        <p:txBody>
          <a:bodyPr/>
          <a:lstStyle/>
          <a:p>
            <a:fld id="{66EBAB5A-E5F4-4CDB-B3B5-7DF515860E36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11856575" y="356119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83C276F-E01F-413C-ABBA-5B565E9E5F5B}"/>
              </a:ext>
            </a:extLst>
          </p:cNvPr>
          <p:cNvGrpSpPr/>
          <p:nvPr/>
        </p:nvGrpSpPr>
        <p:grpSpPr>
          <a:xfrm>
            <a:off x="2008137" y="4421092"/>
            <a:ext cx="3412406" cy="1741902"/>
            <a:chOff x="2923128" y="4761138"/>
            <a:chExt cx="3412406" cy="174190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ED2BC33-9FF0-4BE1-8EEA-7F39CA903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57" r="4578" b="23222"/>
            <a:stretch/>
          </p:blipFill>
          <p:spPr>
            <a:xfrm>
              <a:off x="2923128" y="4761138"/>
              <a:ext cx="3412406" cy="1741902"/>
            </a:xfrm>
            <a:prstGeom prst="rect">
              <a:avLst/>
            </a:prstGeom>
          </p:spPr>
        </p:pic>
        <p:sp>
          <p:nvSpPr>
            <p:cNvPr id="12" name="箭头: 上 11">
              <a:extLst>
                <a:ext uri="{FF2B5EF4-FFF2-40B4-BE49-F238E27FC236}">
                  <a16:creationId xmlns:a16="http://schemas.microsoft.com/office/drawing/2014/main" id="{F4CE8D31-5451-4004-9FB6-32DD7DD1478D}"/>
                </a:ext>
              </a:extLst>
            </p:cNvPr>
            <p:cNvSpPr/>
            <p:nvPr/>
          </p:nvSpPr>
          <p:spPr>
            <a:xfrm rot="5400000">
              <a:off x="5155091" y="5038418"/>
              <a:ext cx="90802" cy="159384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箭头: 上 12">
              <a:extLst>
                <a:ext uri="{FF2B5EF4-FFF2-40B4-BE49-F238E27FC236}">
                  <a16:creationId xmlns:a16="http://schemas.microsoft.com/office/drawing/2014/main" id="{ABB476E3-01BB-4EC7-AE35-89872811CC81}"/>
                </a:ext>
              </a:extLst>
            </p:cNvPr>
            <p:cNvSpPr/>
            <p:nvPr/>
          </p:nvSpPr>
          <p:spPr>
            <a:xfrm rot="19622326">
              <a:off x="5881647" y="5391650"/>
              <a:ext cx="101451" cy="403133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箭头: 左 13">
              <a:extLst>
                <a:ext uri="{FF2B5EF4-FFF2-40B4-BE49-F238E27FC236}">
                  <a16:creationId xmlns:a16="http://schemas.microsoft.com/office/drawing/2014/main" id="{8F485997-256A-4A82-907C-92BBF26DADCA}"/>
                </a:ext>
              </a:extLst>
            </p:cNvPr>
            <p:cNvSpPr/>
            <p:nvPr/>
          </p:nvSpPr>
          <p:spPr>
            <a:xfrm>
              <a:off x="3498057" y="5296871"/>
              <a:ext cx="2282088" cy="99625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箭头: 上 14">
              <a:extLst>
                <a:ext uri="{FF2B5EF4-FFF2-40B4-BE49-F238E27FC236}">
                  <a16:creationId xmlns:a16="http://schemas.microsoft.com/office/drawing/2014/main" id="{185E4D70-7724-4306-9424-F2C28243B8CF}"/>
                </a:ext>
              </a:extLst>
            </p:cNvPr>
            <p:cNvSpPr/>
            <p:nvPr/>
          </p:nvSpPr>
          <p:spPr>
            <a:xfrm rot="2828704">
              <a:off x="3431033" y="5109133"/>
              <a:ext cx="102951" cy="272315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左 15">
              <a:extLst>
                <a:ext uri="{FF2B5EF4-FFF2-40B4-BE49-F238E27FC236}">
                  <a16:creationId xmlns:a16="http://schemas.microsoft.com/office/drawing/2014/main" id="{B8BB1B20-667A-4399-BC89-AB43938259FA}"/>
                </a:ext>
              </a:extLst>
            </p:cNvPr>
            <p:cNvSpPr/>
            <p:nvPr/>
          </p:nvSpPr>
          <p:spPr>
            <a:xfrm>
              <a:off x="3126094" y="5056473"/>
              <a:ext cx="443178" cy="99625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A23E90D-3AA3-41B0-950B-D4A91C87E325}"/>
              </a:ext>
            </a:extLst>
          </p:cNvPr>
          <p:cNvGrpSpPr/>
          <p:nvPr/>
        </p:nvGrpSpPr>
        <p:grpSpPr>
          <a:xfrm>
            <a:off x="287146" y="4186487"/>
            <a:ext cx="1595234" cy="1976507"/>
            <a:chOff x="846140" y="4467765"/>
            <a:chExt cx="1595234" cy="1976507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5255060B-4466-4B7A-BB67-16BD0F84C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4" r="585" b="14546"/>
            <a:stretch/>
          </p:blipFill>
          <p:spPr>
            <a:xfrm>
              <a:off x="846140" y="4467765"/>
              <a:ext cx="1595234" cy="1976507"/>
            </a:xfrm>
            <a:prstGeom prst="rect">
              <a:avLst/>
            </a:prstGeom>
          </p:spPr>
        </p:pic>
        <p:sp>
          <p:nvSpPr>
            <p:cNvPr id="23" name="箭头: 左 22">
              <a:extLst>
                <a:ext uri="{FF2B5EF4-FFF2-40B4-BE49-F238E27FC236}">
                  <a16:creationId xmlns:a16="http://schemas.microsoft.com/office/drawing/2014/main" id="{AE48CC95-B1CB-4F2A-89FA-CAA728A52603}"/>
                </a:ext>
              </a:extLst>
            </p:cNvPr>
            <p:cNvSpPr/>
            <p:nvPr/>
          </p:nvSpPr>
          <p:spPr>
            <a:xfrm>
              <a:off x="1659472" y="4888705"/>
              <a:ext cx="778297" cy="92456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D25D11D-62BA-45FC-86EF-B58FA7347778}"/>
              </a:ext>
            </a:extLst>
          </p:cNvPr>
          <p:cNvGrpSpPr/>
          <p:nvPr/>
        </p:nvGrpSpPr>
        <p:grpSpPr>
          <a:xfrm>
            <a:off x="297516" y="931222"/>
            <a:ext cx="2269800" cy="3026406"/>
            <a:chOff x="848186" y="1394403"/>
            <a:chExt cx="2269800" cy="3026406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A56A74DE-747D-4950-9C63-3EECF3349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9883" y="1772706"/>
              <a:ext cx="3026406" cy="2269800"/>
            </a:xfrm>
            <a:prstGeom prst="rect">
              <a:avLst/>
            </a:prstGeom>
          </p:spPr>
        </p:pic>
        <p:sp>
          <p:nvSpPr>
            <p:cNvPr id="27" name="箭头: 上 26">
              <a:extLst>
                <a:ext uri="{FF2B5EF4-FFF2-40B4-BE49-F238E27FC236}">
                  <a16:creationId xmlns:a16="http://schemas.microsoft.com/office/drawing/2014/main" id="{7C0AC0A7-340F-425D-AF2D-D5CEEDBE1299}"/>
                </a:ext>
              </a:extLst>
            </p:cNvPr>
            <p:cNvSpPr/>
            <p:nvPr/>
          </p:nvSpPr>
          <p:spPr>
            <a:xfrm rot="762906">
              <a:off x="1832746" y="2956418"/>
              <a:ext cx="90386" cy="409621"/>
            </a:xfrm>
            <a:prstGeom prst="up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40CDFCD-4D10-4B73-B16A-E08C60E3E17F}"/>
              </a:ext>
            </a:extLst>
          </p:cNvPr>
          <p:cNvGrpSpPr/>
          <p:nvPr/>
        </p:nvGrpSpPr>
        <p:grpSpPr>
          <a:xfrm>
            <a:off x="2686192" y="931222"/>
            <a:ext cx="2731384" cy="3189949"/>
            <a:chOff x="3224081" y="1425854"/>
            <a:chExt cx="2731384" cy="3189949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EBF05B99-4A27-4EBD-9119-33D446117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94798" y="1655137"/>
              <a:ext cx="3189949" cy="2731384"/>
            </a:xfrm>
            <a:prstGeom prst="rect">
              <a:avLst/>
            </a:prstGeom>
          </p:spPr>
        </p:pic>
        <p:sp>
          <p:nvSpPr>
            <p:cNvPr id="36" name="箭头: 左 35">
              <a:extLst>
                <a:ext uri="{FF2B5EF4-FFF2-40B4-BE49-F238E27FC236}">
                  <a16:creationId xmlns:a16="http://schemas.microsoft.com/office/drawing/2014/main" id="{DB7F7EF0-FB4E-48EE-923A-899DB0ADEE2A}"/>
                </a:ext>
              </a:extLst>
            </p:cNvPr>
            <p:cNvSpPr/>
            <p:nvPr/>
          </p:nvSpPr>
          <p:spPr>
            <a:xfrm rot="8205259">
              <a:off x="4145888" y="4294140"/>
              <a:ext cx="589501" cy="131491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箭头: 左 36">
              <a:extLst>
                <a:ext uri="{FF2B5EF4-FFF2-40B4-BE49-F238E27FC236}">
                  <a16:creationId xmlns:a16="http://schemas.microsoft.com/office/drawing/2014/main" id="{311D4F96-3FA1-4E62-A3D7-3ADA51F397C2}"/>
                </a:ext>
              </a:extLst>
            </p:cNvPr>
            <p:cNvSpPr/>
            <p:nvPr/>
          </p:nvSpPr>
          <p:spPr>
            <a:xfrm rot="5400000">
              <a:off x="4508422" y="3365336"/>
              <a:ext cx="545030" cy="14222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箭头: 左 37">
              <a:extLst>
                <a:ext uri="{FF2B5EF4-FFF2-40B4-BE49-F238E27FC236}">
                  <a16:creationId xmlns:a16="http://schemas.microsoft.com/office/drawing/2014/main" id="{5C5132B7-CB95-4131-B343-DA13B79272AA}"/>
                </a:ext>
              </a:extLst>
            </p:cNvPr>
            <p:cNvSpPr/>
            <p:nvPr/>
          </p:nvSpPr>
          <p:spPr>
            <a:xfrm rot="170158">
              <a:off x="4259454" y="2937658"/>
              <a:ext cx="484189" cy="131491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箭头: 左 38">
              <a:extLst>
                <a:ext uri="{FF2B5EF4-FFF2-40B4-BE49-F238E27FC236}">
                  <a16:creationId xmlns:a16="http://schemas.microsoft.com/office/drawing/2014/main" id="{D2CE7718-5461-49B7-8F87-38DCC4C6842E}"/>
                </a:ext>
              </a:extLst>
            </p:cNvPr>
            <p:cNvSpPr/>
            <p:nvPr/>
          </p:nvSpPr>
          <p:spPr>
            <a:xfrm rot="5400000">
              <a:off x="4423789" y="2485229"/>
              <a:ext cx="728701" cy="14222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箭头: 左 39">
              <a:extLst>
                <a:ext uri="{FF2B5EF4-FFF2-40B4-BE49-F238E27FC236}">
                  <a16:creationId xmlns:a16="http://schemas.microsoft.com/office/drawing/2014/main" id="{8AC2F5F2-91B8-48BF-AA6D-36F80999E13B}"/>
                </a:ext>
              </a:extLst>
            </p:cNvPr>
            <p:cNvSpPr/>
            <p:nvPr/>
          </p:nvSpPr>
          <p:spPr>
            <a:xfrm>
              <a:off x="4105583" y="2085240"/>
              <a:ext cx="484189" cy="131491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箭头: 左 40">
              <a:extLst>
                <a:ext uri="{FF2B5EF4-FFF2-40B4-BE49-F238E27FC236}">
                  <a16:creationId xmlns:a16="http://schemas.microsoft.com/office/drawing/2014/main" id="{29DDDC7A-2DE9-4724-A8C4-22F48D44A2AE}"/>
                </a:ext>
              </a:extLst>
            </p:cNvPr>
            <p:cNvSpPr/>
            <p:nvPr/>
          </p:nvSpPr>
          <p:spPr>
            <a:xfrm rot="16200000">
              <a:off x="3754493" y="2344709"/>
              <a:ext cx="447663" cy="14222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椭圆 42">
            <a:extLst>
              <a:ext uri="{FF2B5EF4-FFF2-40B4-BE49-F238E27FC236}">
                <a16:creationId xmlns:a16="http://schemas.microsoft.com/office/drawing/2014/main" id="{3ADFA7E8-FD0B-411E-840F-4E46010475CF}"/>
              </a:ext>
            </a:extLst>
          </p:cNvPr>
          <p:cNvSpPr/>
          <p:nvPr/>
        </p:nvSpPr>
        <p:spPr>
          <a:xfrm>
            <a:off x="4986605" y="4468498"/>
            <a:ext cx="288032" cy="28803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4B91F251-6A4D-4954-9F16-C66976F29F61}"/>
              </a:ext>
            </a:extLst>
          </p:cNvPr>
          <p:cNvSpPr/>
          <p:nvPr/>
        </p:nvSpPr>
        <p:spPr>
          <a:xfrm>
            <a:off x="378423" y="5755758"/>
            <a:ext cx="288032" cy="28803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A0EB1CB1-2BE5-4A95-AD5C-60E981BB5147}"/>
              </a:ext>
            </a:extLst>
          </p:cNvPr>
          <p:cNvSpPr/>
          <p:nvPr/>
        </p:nvSpPr>
        <p:spPr>
          <a:xfrm>
            <a:off x="378423" y="1003230"/>
            <a:ext cx="288032" cy="28803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6B2F7776-C051-4EB5-A8D6-FD054967437B}"/>
              </a:ext>
            </a:extLst>
          </p:cNvPr>
          <p:cNvSpPr/>
          <p:nvPr/>
        </p:nvSpPr>
        <p:spPr>
          <a:xfrm>
            <a:off x="5099150" y="1003230"/>
            <a:ext cx="288032" cy="28803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47" name="CasellaDiTesto 9">
            <a:extLst>
              <a:ext uri="{FF2B5EF4-FFF2-40B4-BE49-F238E27FC236}">
                <a16:creationId xmlns:a16="http://schemas.microsoft.com/office/drawing/2014/main" id="{F601D35B-56E1-413B-BAED-7E398CACA5C6}"/>
              </a:ext>
            </a:extLst>
          </p:cNvPr>
          <p:cNvSpPr txBox="1"/>
          <p:nvPr/>
        </p:nvSpPr>
        <p:spPr>
          <a:xfrm>
            <a:off x="2708510" y="102578"/>
            <a:ext cx="677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33A0"/>
                </a:solidFill>
                <a:cs typeface="Arial" panose="020B0604020202020204" pitchFamily="34" charset="0"/>
              </a:rPr>
              <a:t>Laser Wire Set-up</a:t>
            </a:r>
            <a:endParaRPr lang="it-IT" sz="4000" b="1" dirty="0">
              <a:solidFill>
                <a:srgbClr val="0033A0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5373768E-6B0B-42FD-9259-FFE336056D58}"/>
              </a:ext>
            </a:extLst>
          </p:cNvPr>
          <p:cNvSpPr txBox="1">
            <a:spLocks/>
          </p:cNvSpPr>
          <p:nvPr/>
        </p:nvSpPr>
        <p:spPr>
          <a:xfrm>
            <a:off x="5796207" y="3309130"/>
            <a:ext cx="5916941" cy="319222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70C0"/>
                </a:solidFill>
              </a:rPr>
              <a:t>Switching</a:t>
            </a:r>
            <a:r>
              <a:rPr lang="en-US" b="0" dirty="0"/>
              <a:t> the optical path allows the laser to scan the beam along the </a:t>
            </a:r>
            <a:r>
              <a:rPr lang="en-US" b="0" dirty="0">
                <a:solidFill>
                  <a:srgbClr val="0070C0"/>
                </a:solidFill>
              </a:rPr>
              <a:t>X </a:t>
            </a:r>
            <a:r>
              <a:rPr lang="en-US" b="0" dirty="0"/>
              <a:t>or</a:t>
            </a:r>
            <a:r>
              <a:rPr lang="en-US" b="0" dirty="0">
                <a:solidFill>
                  <a:srgbClr val="0070C0"/>
                </a:solidFill>
              </a:rPr>
              <a:t> Y </a:t>
            </a:r>
            <a:r>
              <a:rPr lang="en-US" b="0" dirty="0"/>
              <a:t>direction.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stripped electrons are bent by a </a:t>
            </a:r>
            <a:r>
              <a:rPr lang="en-US" b="0" dirty="0">
                <a:solidFill>
                  <a:srgbClr val="0070C0"/>
                </a:solidFill>
              </a:rPr>
              <a:t>sector magnet</a:t>
            </a:r>
            <a:r>
              <a:rPr lang="en-US" b="0" dirty="0"/>
              <a:t>, amplified by an </a:t>
            </a:r>
            <a:r>
              <a:rPr lang="en-US" b="0" dirty="0">
                <a:solidFill>
                  <a:srgbClr val="0070C0"/>
                </a:solidFill>
              </a:rPr>
              <a:t>MCP</a:t>
            </a:r>
            <a:r>
              <a:rPr lang="en-US" b="0" dirty="0"/>
              <a:t>, and collected by a </a:t>
            </a:r>
            <a:r>
              <a:rPr lang="en-US" b="0" dirty="0">
                <a:solidFill>
                  <a:srgbClr val="0070C0"/>
                </a:solidFill>
              </a:rPr>
              <a:t>Faraday cup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 </a:t>
            </a:r>
            <a:r>
              <a:rPr lang="en-US" b="0" dirty="0">
                <a:solidFill>
                  <a:srgbClr val="0070C0"/>
                </a:solidFill>
              </a:rPr>
              <a:t>honeycomb</a:t>
            </a:r>
            <a:r>
              <a:rPr lang="en-US" b="0" dirty="0"/>
              <a:t> is placed under the Faraday cup to shield against beam </a:t>
            </a:r>
            <a:r>
              <a:rPr lang="en-US" b="0" dirty="0">
                <a:solidFill>
                  <a:srgbClr val="0070C0"/>
                </a:solidFill>
              </a:rPr>
              <a:t>electromagnetic interference</a:t>
            </a:r>
            <a:r>
              <a:rPr lang="en-US" b="0" dirty="0"/>
              <a:t>.</a:t>
            </a:r>
            <a:endParaRPr lang="en-US" dirty="0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F19A10CC-B4B4-4FB6-996D-06DD93C08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560" y="1544424"/>
            <a:ext cx="2523746" cy="1800000"/>
          </a:xfrm>
          <a:prstGeom prst="rect">
            <a:avLst/>
          </a:prstGeom>
        </p:spPr>
      </p:pic>
      <p:sp>
        <p:nvSpPr>
          <p:cNvPr id="50" name="椭圆 49">
            <a:extLst>
              <a:ext uri="{FF2B5EF4-FFF2-40B4-BE49-F238E27FC236}">
                <a16:creationId xmlns:a16="http://schemas.microsoft.com/office/drawing/2014/main" id="{55FF0E3E-FAC3-4C87-BCC3-2B850CA38ECC}"/>
              </a:ext>
            </a:extLst>
          </p:cNvPr>
          <p:cNvSpPr/>
          <p:nvPr/>
        </p:nvSpPr>
        <p:spPr>
          <a:xfrm>
            <a:off x="8473118" y="1923467"/>
            <a:ext cx="504056" cy="1719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连接符: 曲线 50">
            <a:extLst>
              <a:ext uri="{FF2B5EF4-FFF2-40B4-BE49-F238E27FC236}">
                <a16:creationId xmlns:a16="http://schemas.microsoft.com/office/drawing/2014/main" id="{1464DDD2-39AA-4E3F-8F8B-E745A3A209F0}"/>
              </a:ext>
            </a:extLst>
          </p:cNvPr>
          <p:cNvCxnSpPr>
            <a:cxnSpLocks/>
            <a:endCxn id="50" idx="6"/>
          </p:cNvCxnSpPr>
          <p:nvPr/>
        </p:nvCxnSpPr>
        <p:spPr>
          <a:xfrm rot="10800000" flipV="1">
            <a:off x="8977174" y="1159320"/>
            <a:ext cx="864096" cy="850125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C1E1ED6E-9A96-490E-B82E-F3B6AEF6265C}"/>
              </a:ext>
            </a:extLst>
          </p:cNvPr>
          <p:cNvSpPr txBox="1"/>
          <p:nvPr/>
        </p:nvSpPr>
        <p:spPr>
          <a:xfrm>
            <a:off x="9851599" y="1020820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MCP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箭头: 下 1">
            <a:extLst>
              <a:ext uri="{FF2B5EF4-FFF2-40B4-BE49-F238E27FC236}">
                <a16:creationId xmlns:a16="http://schemas.microsoft.com/office/drawing/2014/main" id="{D26760A7-F708-4022-8BC4-714A15F3018C}"/>
              </a:ext>
            </a:extLst>
          </p:cNvPr>
          <p:cNvSpPr/>
          <p:nvPr/>
        </p:nvSpPr>
        <p:spPr>
          <a:xfrm rot="6913558" flipH="1">
            <a:off x="7999574" y="2727691"/>
            <a:ext cx="114055" cy="3712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6D0A202-124B-47E8-A2F6-B8E7ECB84352}"/>
              </a:ext>
            </a:extLst>
          </p:cNvPr>
          <p:cNvSpPr txBox="1"/>
          <p:nvPr/>
        </p:nvSpPr>
        <p:spPr>
          <a:xfrm>
            <a:off x="8248829" y="2907783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X</a:t>
            </a:r>
            <a:endParaRPr lang="zh-CN" altLang="en-US" dirty="0"/>
          </a:p>
        </p:txBody>
      </p:sp>
      <p:sp>
        <p:nvSpPr>
          <p:cNvPr id="53" name="箭头: 下 52">
            <a:extLst>
              <a:ext uri="{FF2B5EF4-FFF2-40B4-BE49-F238E27FC236}">
                <a16:creationId xmlns:a16="http://schemas.microsoft.com/office/drawing/2014/main" id="{E0D91659-B8E2-44BB-BB26-1EE9E98A9B9E}"/>
              </a:ext>
            </a:extLst>
          </p:cNvPr>
          <p:cNvSpPr/>
          <p:nvPr/>
        </p:nvSpPr>
        <p:spPr>
          <a:xfrm flipH="1">
            <a:off x="7886908" y="1707396"/>
            <a:ext cx="114055" cy="3712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02248CF-6BB9-483E-91E9-27841729F9F9}"/>
              </a:ext>
            </a:extLst>
          </p:cNvPr>
          <p:cNvSpPr txBox="1"/>
          <p:nvPr/>
        </p:nvSpPr>
        <p:spPr>
          <a:xfrm>
            <a:off x="7866991" y="1368223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Y</a:t>
            </a:r>
            <a:endParaRPr lang="zh-CN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8A7E158-5706-44ED-AE64-3123C5A02288}"/>
              </a:ext>
            </a:extLst>
          </p:cNvPr>
          <p:cNvCxnSpPr>
            <a:cxnSpLocks/>
          </p:cNvCxnSpPr>
          <p:nvPr/>
        </p:nvCxnSpPr>
        <p:spPr>
          <a:xfrm flipH="1">
            <a:off x="4367808" y="2996952"/>
            <a:ext cx="1584176" cy="84124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CB88459-2CDE-4D09-959B-AE5CB06011EE}"/>
              </a:ext>
            </a:extLst>
          </p:cNvPr>
          <p:cNvSpPr txBox="1"/>
          <p:nvPr/>
        </p:nvSpPr>
        <p:spPr>
          <a:xfrm>
            <a:off x="5719363" y="2676139"/>
            <a:ext cx="11413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photodiode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994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BBD9AD0-A25D-47ED-A587-5C201E700639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26304771-AFA8-454C-A436-61C0AAE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Raw Signal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0497E320-3E07-4681-BFD3-568224B93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367" y="1621089"/>
            <a:ext cx="3114986" cy="1931205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AECE6AE4-B105-429D-AABA-6F4A0C54FA71}"/>
              </a:ext>
            </a:extLst>
          </p:cNvPr>
          <p:cNvSpPr txBox="1"/>
          <p:nvPr/>
        </p:nvSpPr>
        <p:spPr>
          <a:xfrm>
            <a:off x="5879976" y="3552294"/>
            <a:ext cx="24638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With MCP by PXIe-5160 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C7836CD3-563D-4F02-B896-AB769596B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934" y="4015408"/>
            <a:ext cx="2978582" cy="2160000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0030E72D-DD19-4D2B-99D1-F01004E8B9E6}"/>
              </a:ext>
            </a:extLst>
          </p:cNvPr>
          <p:cNvSpPr txBox="1"/>
          <p:nvPr/>
        </p:nvSpPr>
        <p:spPr>
          <a:xfrm>
            <a:off x="5966082" y="6216405"/>
            <a:ext cx="219932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With preamp by PXIe-5160 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CD5DFDEC-CA08-49AD-A588-97765DB08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1783802"/>
            <a:ext cx="2523746" cy="1800000"/>
          </a:xfrm>
          <a:prstGeom prst="rect">
            <a:avLst/>
          </a:prstGeom>
        </p:spPr>
      </p:pic>
      <p:sp>
        <p:nvSpPr>
          <p:cNvPr id="46" name="CasellaDiTesto 17">
            <a:extLst>
              <a:ext uri="{FF2B5EF4-FFF2-40B4-BE49-F238E27FC236}">
                <a16:creationId xmlns:a16="http://schemas.microsoft.com/office/drawing/2014/main" id="{D72FFCA4-8AF6-4307-AD0C-B6CA552CA2CA}"/>
              </a:ext>
            </a:extLst>
          </p:cNvPr>
          <p:cNvSpPr txBox="1"/>
          <p:nvPr/>
        </p:nvSpPr>
        <p:spPr>
          <a:xfrm>
            <a:off x="542480" y="962076"/>
            <a:ext cx="10090024" cy="704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Interaction chamber upgrade: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Replacing MCP amplification with a preamplifier, while lowering the Faraday cup.</a:t>
            </a:r>
            <a:endParaRPr lang="it-IT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22C9F735-4A09-466C-9015-38A62D8D6472}"/>
              </a:ext>
            </a:extLst>
          </p:cNvPr>
          <p:cNvSpPr/>
          <p:nvPr/>
        </p:nvSpPr>
        <p:spPr>
          <a:xfrm>
            <a:off x="9841896" y="2181211"/>
            <a:ext cx="504056" cy="1719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连接符: 曲线 48">
            <a:extLst>
              <a:ext uri="{FF2B5EF4-FFF2-40B4-BE49-F238E27FC236}">
                <a16:creationId xmlns:a16="http://schemas.microsoft.com/office/drawing/2014/main" id="{21C768CF-46D4-4B37-BED9-F6DB84B6C578}"/>
              </a:ext>
            </a:extLst>
          </p:cNvPr>
          <p:cNvCxnSpPr>
            <a:cxnSpLocks/>
            <a:endCxn id="47" idx="6"/>
          </p:cNvCxnSpPr>
          <p:nvPr/>
        </p:nvCxnSpPr>
        <p:spPr>
          <a:xfrm rot="10800000" flipV="1">
            <a:off x="10345952" y="1417064"/>
            <a:ext cx="864096" cy="850125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FD7DAA59-B259-4914-9C17-A6AD26992AFA}"/>
              </a:ext>
            </a:extLst>
          </p:cNvPr>
          <p:cNvSpPr txBox="1"/>
          <p:nvPr/>
        </p:nvSpPr>
        <p:spPr>
          <a:xfrm>
            <a:off x="11220377" y="1278564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MCP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083CF7CD-9E54-40AF-A75E-31FFCB0DE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046" y="4643635"/>
            <a:ext cx="2474214" cy="1800000"/>
          </a:xfrm>
          <a:prstGeom prst="rect">
            <a:avLst/>
          </a:prstGeom>
        </p:spPr>
      </p:pic>
      <p:sp>
        <p:nvSpPr>
          <p:cNvPr id="57" name="箭头: 下 56">
            <a:extLst>
              <a:ext uri="{FF2B5EF4-FFF2-40B4-BE49-F238E27FC236}">
                <a16:creationId xmlns:a16="http://schemas.microsoft.com/office/drawing/2014/main" id="{A698EFB6-F2F7-401F-B313-B3413BDADA61}"/>
              </a:ext>
            </a:extLst>
          </p:cNvPr>
          <p:cNvSpPr/>
          <p:nvPr/>
        </p:nvSpPr>
        <p:spPr>
          <a:xfrm>
            <a:off x="9178021" y="3701410"/>
            <a:ext cx="230347" cy="855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连接符: 曲线 61">
            <a:extLst>
              <a:ext uri="{FF2B5EF4-FFF2-40B4-BE49-F238E27FC236}">
                <a16:creationId xmlns:a16="http://schemas.microsoft.com/office/drawing/2014/main" id="{75431BCE-6842-4E79-9918-6C691B547ED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918696" y="4364731"/>
            <a:ext cx="498160" cy="22267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连接符: 曲线 65">
            <a:extLst>
              <a:ext uri="{FF2B5EF4-FFF2-40B4-BE49-F238E27FC236}">
                <a16:creationId xmlns:a16="http://schemas.microsoft.com/office/drawing/2014/main" id="{E10F7F20-22CE-43EE-BA8E-D7D60C52E308}"/>
              </a:ext>
            </a:extLst>
          </p:cNvPr>
          <p:cNvCxnSpPr>
            <a:cxnSpLocks/>
          </p:cNvCxnSpPr>
          <p:nvPr/>
        </p:nvCxnSpPr>
        <p:spPr>
          <a:xfrm>
            <a:off x="11445243" y="4226987"/>
            <a:ext cx="264760" cy="49816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A3C999B2-723C-4A17-9BED-69540E703816}"/>
              </a:ext>
            </a:extLst>
          </p:cNvPr>
          <p:cNvSpPr txBox="1"/>
          <p:nvPr/>
        </p:nvSpPr>
        <p:spPr>
          <a:xfrm>
            <a:off x="11298525" y="4797451"/>
            <a:ext cx="7822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readout</a:t>
            </a:r>
            <a:endParaRPr lang="zh-CN" altLang="en-US" dirty="0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0A566464-4786-43AA-8786-7CCA5E91A687}"/>
              </a:ext>
            </a:extLst>
          </p:cNvPr>
          <p:cNvSpPr/>
          <p:nvPr/>
        </p:nvSpPr>
        <p:spPr>
          <a:xfrm>
            <a:off x="6793931" y="4144353"/>
            <a:ext cx="557207" cy="11615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连接符: 曲线 70">
            <a:extLst>
              <a:ext uri="{FF2B5EF4-FFF2-40B4-BE49-F238E27FC236}">
                <a16:creationId xmlns:a16="http://schemas.microsoft.com/office/drawing/2014/main" id="{D6EA1BFF-0F47-4CC2-B6FD-48268F255A8F}"/>
              </a:ext>
            </a:extLst>
          </p:cNvPr>
          <p:cNvCxnSpPr>
            <a:cxnSpLocks/>
            <a:stCxn id="69" idx="1"/>
          </p:cNvCxnSpPr>
          <p:nvPr/>
        </p:nvCxnSpPr>
        <p:spPr>
          <a:xfrm rot="16200000" flipV="1">
            <a:off x="4335281" y="1774213"/>
            <a:ext cx="527850" cy="455265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E997F2CC-F271-4AA2-8084-1794A8ACE32C}"/>
              </a:ext>
            </a:extLst>
          </p:cNvPr>
          <p:cNvSpPr txBox="1"/>
          <p:nvPr/>
        </p:nvSpPr>
        <p:spPr>
          <a:xfrm>
            <a:off x="7065742" y="2683802"/>
            <a:ext cx="137217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Rising time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~10ns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919102DC-9F1E-49B9-B02D-D3903BF444B9}"/>
              </a:ext>
            </a:extLst>
          </p:cNvPr>
          <p:cNvSpPr txBox="1"/>
          <p:nvPr/>
        </p:nvSpPr>
        <p:spPr>
          <a:xfrm>
            <a:off x="294311" y="2633234"/>
            <a:ext cx="22797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2"/>
                </a:solidFill>
              </a:rPr>
              <a:t>Some </a:t>
            </a:r>
            <a:r>
              <a:rPr lang="en-US" altLang="zh-CN" b="1" dirty="0">
                <a:solidFill>
                  <a:schemeClr val="tx2"/>
                </a:solidFill>
              </a:rPr>
              <a:t>longitudinal structures </a:t>
            </a:r>
            <a:r>
              <a:rPr lang="en-US" altLang="zh-CN" dirty="0">
                <a:solidFill>
                  <a:schemeClr val="tx2"/>
                </a:solidFill>
              </a:rPr>
              <a:t>of the bunches can be observed. In the future, </a:t>
            </a:r>
            <a:r>
              <a:rPr lang="en-US" altLang="zh-CN" b="1" dirty="0">
                <a:solidFill>
                  <a:schemeClr val="tx2"/>
                </a:solidFill>
              </a:rPr>
              <a:t>a fast Faraday cup</a:t>
            </a:r>
            <a:r>
              <a:rPr lang="en-US" altLang="zh-CN" dirty="0">
                <a:solidFill>
                  <a:schemeClr val="tx2"/>
                </a:solidFill>
              </a:rPr>
              <a:t> is planned for longitudinal measurement.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4E03F1F-0500-4EE4-B53F-C023CDBC3AD6}"/>
              </a:ext>
            </a:extLst>
          </p:cNvPr>
          <p:cNvSpPr/>
          <p:nvPr/>
        </p:nvSpPr>
        <p:spPr>
          <a:xfrm>
            <a:off x="10279113" y="3925896"/>
            <a:ext cx="1132861" cy="5757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</a:rPr>
              <a:t>20dB</a:t>
            </a:r>
          </a:p>
          <a:p>
            <a:pPr algn="ctr"/>
            <a:r>
              <a:rPr lang="en-US" altLang="zh-CN" sz="1600" dirty="0">
                <a:solidFill>
                  <a:schemeClr val="tx2"/>
                </a:solidFill>
              </a:rPr>
              <a:t>amplifier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287B1C-9621-45DF-9EC1-92B7D30FC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088" y="1626595"/>
            <a:ext cx="2947988" cy="19478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96BD90-5A48-4B8F-A45E-E6E0DDA7A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179" y="4104443"/>
            <a:ext cx="3120067" cy="1947863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5A864643-CF58-4649-9B13-CDD703B5CAA1}"/>
              </a:ext>
            </a:extLst>
          </p:cNvPr>
          <p:cNvSpPr txBox="1"/>
          <p:nvPr/>
        </p:nvSpPr>
        <p:spPr>
          <a:xfrm>
            <a:off x="2710912" y="3567442"/>
            <a:ext cx="24638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With MCP by Oscilloscope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EFB417A-3E19-444B-B536-017F3928E2AE}"/>
              </a:ext>
            </a:extLst>
          </p:cNvPr>
          <p:cNvSpPr txBox="1"/>
          <p:nvPr/>
        </p:nvSpPr>
        <p:spPr>
          <a:xfrm>
            <a:off x="2843160" y="6181513"/>
            <a:ext cx="219932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With preamp by PXIe-5160 </a:t>
            </a:r>
          </a:p>
        </p:txBody>
      </p:sp>
    </p:spTree>
    <p:extLst>
      <p:ext uri="{BB962C8B-B14F-4D97-AF65-F5344CB8AC3E}">
        <p14:creationId xmlns:p14="http://schemas.microsoft.com/office/powerpoint/2010/main" val="482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92D0-43F7-F206-62EB-A260477970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5F6E9-1C56-4507-A11C-8C3F86DB405B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7D3A6-7086-9E3F-947B-9F91DFB73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56F64B5-319D-452F-83FE-1DF232A5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Y-Profile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E5D1C5D-AFF8-499A-8508-FC07EB5556DA}"/>
              </a:ext>
            </a:extLst>
          </p:cNvPr>
          <p:cNvSpPr txBox="1"/>
          <p:nvPr/>
        </p:nvSpPr>
        <p:spPr>
          <a:xfrm>
            <a:off x="1791555" y="3562789"/>
            <a:ext cx="86088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</a:rPr>
              <a:t>With MCP</a:t>
            </a:r>
          </a:p>
          <a:p>
            <a:pPr algn="l"/>
            <a:r>
              <a:rPr lang="en-US" altLang="zh-CN" sz="1200" dirty="0"/>
              <a:t>Magnet Current:5.9A 	MCP Voltage:725V	Beam Current:8mA	Beam Pulse:	85us	Focus Lens:	0mm</a:t>
            </a:r>
            <a:endParaRPr lang="zh-CN" altLang="en-US" sz="1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F4DBCB-A049-4C9E-99A1-3808102CE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20" y="1320380"/>
            <a:ext cx="3339060" cy="21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749326-2418-4190-A470-78CE1C02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479" y="1372096"/>
            <a:ext cx="3368057" cy="216000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731E8C9B-7B30-44D8-A501-F0143CD6A20E}"/>
              </a:ext>
            </a:extLst>
          </p:cNvPr>
          <p:cNvSpPr txBox="1"/>
          <p:nvPr/>
        </p:nvSpPr>
        <p:spPr>
          <a:xfrm>
            <a:off x="2528505" y="6156012"/>
            <a:ext cx="68031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</a:rPr>
              <a:t>Without MCP</a:t>
            </a:r>
          </a:p>
          <a:p>
            <a:pPr algn="l"/>
            <a:r>
              <a:rPr lang="en-US" altLang="zh-CN" sz="1200" dirty="0"/>
              <a:t>Magnet Current:6.9A 	Beam Current:8mA	Beam Pulse:	85us	Focus Lens:	0mm</a:t>
            </a:r>
            <a:endParaRPr lang="zh-CN" altLang="en-US" sz="12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8BD3C61-A0F5-4F2E-966D-F3B4E0523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595" y="3999760"/>
            <a:ext cx="3308835" cy="216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6ACE967-96C6-4350-A7DD-A2C2D95B1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620" y="3999760"/>
            <a:ext cx="3281074" cy="216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CA0CF80-C6E1-45A7-9A56-7BAA214E8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95" y="3999760"/>
            <a:ext cx="3281074" cy="216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A583691-A1D5-428A-822F-125C98531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92" y="1363864"/>
            <a:ext cx="3343893" cy="216000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6215AA74-B1BD-437E-BCFF-09C1F16436AE}"/>
              </a:ext>
            </a:extLst>
          </p:cNvPr>
          <p:cNvSpPr txBox="1"/>
          <p:nvPr/>
        </p:nvSpPr>
        <p:spPr>
          <a:xfrm>
            <a:off x="731912" y="887157"/>
            <a:ext cx="8454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8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The </a:t>
            </a:r>
            <a:r>
              <a:rPr lang="en-US" altLang="zh-CN" sz="1800" b="1" i="0" dirty="0">
                <a:solidFill>
                  <a:schemeClr val="bg2">
                    <a:lumMod val="10000"/>
                  </a:schemeClr>
                </a:solidFill>
                <a:effectLst/>
              </a:rPr>
              <a:t>saturation effect </a:t>
            </a:r>
            <a:r>
              <a:rPr lang="en-US" altLang="zh-CN" sz="18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of the </a:t>
            </a:r>
            <a:r>
              <a:rPr lang="en-US" altLang="zh-CN" sz="1800" b="1" i="0" dirty="0">
                <a:solidFill>
                  <a:schemeClr val="bg2">
                    <a:lumMod val="10000"/>
                  </a:schemeClr>
                </a:solidFill>
                <a:effectLst/>
              </a:rPr>
              <a:t>MCP</a:t>
            </a:r>
            <a:r>
              <a:rPr lang="en-US" altLang="zh-CN" sz="18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 can cause errors in profile measurements.</a:t>
            </a:r>
          </a:p>
        </p:txBody>
      </p:sp>
    </p:spTree>
    <p:extLst>
      <p:ext uri="{BB962C8B-B14F-4D97-AF65-F5344CB8AC3E}">
        <p14:creationId xmlns:p14="http://schemas.microsoft.com/office/powerpoint/2010/main" val="400235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85E1F5-E35A-4C0F-879E-DFF2B7898290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26304771-AFA8-454C-A436-61C0AAE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Laser Power Scan &amp; Z Scan</a:t>
            </a:r>
            <a:endParaRPr lang="zh-CN" altLang="en-US" sz="32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495171-4108-4D16-9D9A-222F08E62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86" y="1662329"/>
            <a:ext cx="3024336" cy="1800200"/>
          </a:xfrm>
          <a:prstGeom prst="rect">
            <a:avLst/>
          </a:prstGeom>
        </p:spPr>
      </p:pic>
      <p:sp>
        <p:nvSpPr>
          <p:cNvPr id="31" name="CasellaDiTesto 7">
            <a:extLst>
              <a:ext uri="{FF2B5EF4-FFF2-40B4-BE49-F238E27FC236}">
                <a16:creationId xmlns:a16="http://schemas.microsoft.com/office/drawing/2014/main" id="{E427D79C-DF2F-4473-93F3-BE91C41B4535}"/>
              </a:ext>
            </a:extLst>
          </p:cNvPr>
          <p:cNvSpPr txBox="1"/>
          <p:nvPr/>
        </p:nvSpPr>
        <p:spPr>
          <a:xfrm>
            <a:off x="443370" y="960092"/>
            <a:ext cx="109812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Assuming identical conditions for each bunch, The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probability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of negative hydrogen stripping reactions is approximately as follows:</a:t>
            </a:r>
            <a:endParaRPr lang="it-IT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8EC1A92-089C-4712-AE5B-B47C51EE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392" y="1356495"/>
            <a:ext cx="2342634" cy="144000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339C92A8-5927-4C31-8EA6-98C28A01CE8C}"/>
              </a:ext>
            </a:extLst>
          </p:cNvPr>
          <p:cNvSpPr txBox="1"/>
          <p:nvPr/>
        </p:nvSpPr>
        <p:spPr>
          <a:xfrm>
            <a:off x="687796" y="6268323"/>
            <a:ext cx="75608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2"/>
                </a:solidFill>
              </a:rPr>
              <a:t>Philippe </a:t>
            </a:r>
            <a:r>
              <a:rPr lang="en-US" altLang="zh-CN" sz="1100" dirty="0" err="1">
                <a:solidFill>
                  <a:schemeClr val="tx2"/>
                </a:solidFill>
              </a:rPr>
              <a:t>Babilotte</a:t>
            </a:r>
            <a:r>
              <a:rPr lang="en-US" altLang="zh-CN" sz="1100" dirty="0">
                <a:solidFill>
                  <a:schemeClr val="tx2"/>
                </a:solidFill>
              </a:rPr>
              <a:t>, Mickael </a:t>
            </a:r>
            <a:r>
              <a:rPr lang="en-US" altLang="zh-CN" sz="1100" dirty="0" err="1">
                <a:solidFill>
                  <a:schemeClr val="tx2"/>
                </a:solidFill>
              </a:rPr>
              <a:t>Vandevraye.Photodetachment</a:t>
            </a:r>
            <a:r>
              <a:rPr lang="en-US" altLang="zh-CN" sz="1100" dirty="0">
                <a:solidFill>
                  <a:schemeClr val="tx2"/>
                </a:solidFill>
              </a:rPr>
              <a:t> cross-section evaluation using asymptotic considerations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65039544-EAE3-4C86-B824-F62A7AC01D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085" b="1"/>
          <a:stretch/>
        </p:blipFill>
        <p:spPr>
          <a:xfrm>
            <a:off x="7820084" y="2864975"/>
            <a:ext cx="2952328" cy="49663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A30DBE2-FCA3-44A7-801F-3ADFBE0CB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379" y="4418670"/>
            <a:ext cx="2782550" cy="180000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0D32EEBC-5C85-473D-9BEC-CB8A05BA7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864" y="4379516"/>
            <a:ext cx="2802685" cy="1800000"/>
          </a:xfrm>
          <a:prstGeom prst="rect">
            <a:avLst/>
          </a:prstGeom>
        </p:spPr>
      </p:pic>
      <p:sp>
        <p:nvSpPr>
          <p:cNvPr id="42" name="CasellaDiTesto 7">
            <a:extLst>
              <a:ext uri="{FF2B5EF4-FFF2-40B4-BE49-F238E27FC236}">
                <a16:creationId xmlns:a16="http://schemas.microsoft.com/office/drawing/2014/main" id="{94C3057A-5306-4E43-AB3C-A53F5D5460F6}"/>
              </a:ext>
            </a:extLst>
          </p:cNvPr>
          <p:cNvSpPr txBox="1"/>
          <p:nvPr/>
        </p:nvSpPr>
        <p:spPr>
          <a:xfrm>
            <a:off x="574090" y="3600494"/>
            <a:ext cx="109812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When the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laser waist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and the beam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center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coincide, the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fewest stripped electrons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are produced.</a:t>
            </a:r>
            <a:endParaRPr lang="it-IT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E41170-0902-4AE8-A256-4C13A0153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577" y="1662329"/>
            <a:ext cx="2859060" cy="18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89A462B-6AFF-4166-89D8-1320615EDF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2264" y="4197236"/>
            <a:ext cx="2584170" cy="19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92D0-43F7-F206-62EB-A260477970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133E148-B9C9-4ECB-A823-8C6760EC5790}" type="datetime1">
              <a:rPr lang="zh-CN" altLang="en-US" smtClean="0"/>
              <a:t>2025/3/17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7D3A6-7086-9E3F-947B-9F91DFB73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56F64B5-319D-452F-83FE-1DF232A5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Longitudinal Scan in a </a:t>
            </a:r>
            <a:r>
              <a:rPr lang="en-US" altLang="zh-CN" dirty="0" err="1"/>
              <a:t>Macropulse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457E3A0-83FF-441B-BA65-0791084EB682}"/>
              </a:ext>
            </a:extLst>
          </p:cNvPr>
          <p:cNvSpPr txBox="1"/>
          <p:nvPr/>
        </p:nvSpPr>
        <p:spPr>
          <a:xfrm>
            <a:off x="6844821" y="3728368"/>
            <a:ext cx="21229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Laser Power:176mJ</a:t>
            </a:r>
          </a:p>
          <a:p>
            <a:pPr algn="l"/>
            <a:r>
              <a:rPr lang="en-US" altLang="zh-CN" sz="1400" dirty="0"/>
              <a:t>Magnet Current:6.9A</a:t>
            </a:r>
          </a:p>
          <a:p>
            <a:pPr algn="l"/>
            <a:r>
              <a:rPr lang="en-US" altLang="zh-CN" sz="1400" dirty="0"/>
              <a:t>Z  Position:	0mm </a:t>
            </a:r>
            <a:endParaRPr lang="zh-CN" altLang="en-US" sz="1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5AB314-6950-42D9-A9B0-2C9F8F99F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323" y="1665072"/>
            <a:ext cx="3344295" cy="19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F1990B1-DAAA-40E2-81B3-8EFD8B214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038" y="1665072"/>
            <a:ext cx="3359459" cy="198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86C35F-72FB-4AE9-ACF5-2570DCE6B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972" y="4457995"/>
            <a:ext cx="3496216" cy="198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BC5CB46-FD50-4E93-9848-3E9C75A5C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201" y="4457995"/>
            <a:ext cx="3395135" cy="1980000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0E4B455A-4718-4A1D-AF7C-98584357210D}"/>
              </a:ext>
            </a:extLst>
          </p:cNvPr>
          <p:cNvSpPr/>
          <p:nvPr/>
        </p:nvSpPr>
        <p:spPr>
          <a:xfrm>
            <a:off x="8256240" y="1630541"/>
            <a:ext cx="142306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5540AF9-FAA5-4CB3-9509-1A77604A4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11" y="2529000"/>
            <a:ext cx="3283405" cy="2052128"/>
          </a:xfrm>
          <a:prstGeom prst="rect">
            <a:avLst/>
          </a:prstGeom>
        </p:spPr>
      </p:pic>
      <p:sp>
        <p:nvSpPr>
          <p:cNvPr id="14" name="CasellaDiTesto 7">
            <a:extLst>
              <a:ext uri="{FF2B5EF4-FFF2-40B4-BE49-F238E27FC236}">
                <a16:creationId xmlns:a16="http://schemas.microsoft.com/office/drawing/2014/main" id="{AE11FC86-25A7-4A7A-84FD-CC215BED064B}"/>
              </a:ext>
            </a:extLst>
          </p:cNvPr>
          <p:cNvSpPr txBox="1"/>
          <p:nvPr/>
        </p:nvSpPr>
        <p:spPr>
          <a:xfrm>
            <a:off x="522335" y="931692"/>
            <a:ext cx="1083500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By changing the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laser trigger time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, the beam distribution within the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</a:rPr>
              <a:t>macropulse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is measured.</a:t>
            </a:r>
            <a:endParaRPr lang="it-IT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mic_CERN" id="{F452D3E5-2FF1-CF44-B19B-D32D4C774C03}" vid="{78947655-7EED-024C-A397-CCE31F0CB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50555</TotalTime>
  <Words>767</Words>
  <Application>Microsoft Office PowerPoint</Application>
  <PresentationFormat>宽屏</PresentationFormat>
  <Paragraphs>188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仿宋</vt:lpstr>
      <vt:lpstr>Arial</vt:lpstr>
      <vt:lpstr>Times New Roman</vt:lpstr>
      <vt:lpstr>Wingdings</vt:lpstr>
      <vt:lpstr>Office Theme</vt:lpstr>
      <vt:lpstr>Experiment of Laser wire profile monitor at CSNS</vt:lpstr>
      <vt:lpstr>PowerPoint 演示文稿</vt:lpstr>
      <vt:lpstr>PowerPoint 演示文稿</vt:lpstr>
      <vt:lpstr>PowerPoint 演示文稿</vt:lpstr>
      <vt:lpstr>PowerPoint 演示文稿</vt:lpstr>
      <vt:lpstr>Raw Signal</vt:lpstr>
      <vt:lpstr>Y-Profile</vt:lpstr>
      <vt:lpstr>Laser Power Scan &amp; Z Scan</vt:lpstr>
      <vt:lpstr>Longitudinal Scan in a Macropulse</vt:lpstr>
      <vt:lpstr>PowerPoint 演示文稿</vt:lpstr>
      <vt:lpstr>Simulation of Future Design vs Current Design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b092118</dc:creator>
  <cp:lastModifiedBy>彪 张</cp:lastModifiedBy>
  <cp:revision>602</cp:revision>
  <cp:lastPrinted>2020-01-30T13:49:18Z</cp:lastPrinted>
  <dcterms:created xsi:type="dcterms:W3CDTF">2023-03-09T01:05:47Z</dcterms:created>
  <dcterms:modified xsi:type="dcterms:W3CDTF">2025-03-17T07:22:36Z</dcterms:modified>
</cp:coreProperties>
</file>