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2" r:id="rId2"/>
    <p:sldId id="346" r:id="rId3"/>
    <p:sldId id="353" r:id="rId4"/>
    <p:sldId id="357" r:id="rId5"/>
    <p:sldId id="358" r:id="rId6"/>
    <p:sldId id="348" r:id="rId7"/>
    <p:sldId id="323" r:id="rId8"/>
    <p:sldId id="350" r:id="rId9"/>
    <p:sldId id="349" r:id="rId10"/>
    <p:sldId id="360" r:id="rId11"/>
    <p:sldId id="354" r:id="rId12"/>
    <p:sldId id="359" r:id="rId13"/>
    <p:sldId id="33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303030"/>
    <a:srgbClr val="00FB92"/>
    <a:srgbClr val="2F2F2F"/>
    <a:srgbClr val="005493"/>
    <a:srgbClr val="76D6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5043" autoAdjust="0"/>
  </p:normalViewPr>
  <p:slideViewPr>
    <p:cSldViewPr snapToObjects="1">
      <p:cViewPr varScale="1">
        <p:scale>
          <a:sx n="75" d="100"/>
          <a:sy n="75" d="100"/>
        </p:scale>
        <p:origin x="48" y="3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>
                <a:latin typeface="Arial" panose="020B0604020202020204" pitchFamily="34" charset="0"/>
              </a:rPr>
              <a:t>3/23/2025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DD062E-52F7-A14D-A443-1F3854784447}" type="datetimeFigureOut">
              <a:rPr lang="en-US" smtClean="0"/>
              <a:pPr/>
              <a:t>3/23/2025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A0D1A79C-0A47-4487-93E5-29D1AA58C639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F12635E9-4BBB-4345-B220-DB77BD06E4E6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CA54DFD-039C-4B9D-8896-865A6E112030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0F0639A-43E3-4C59-B43D-B9672C1A553D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675CCF2-8108-4DBC-999E-65B9807CBDE2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7299B854-08E8-451F-B813-E67CE56EA7A5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AF46E4C-0014-42F6-AC37-B60C2858AF1C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9" y="6196406"/>
            <a:ext cx="11376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1410767"/>
            <a:ext cx="103632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519C00D-F423-4925-B2CC-98ABA687CC37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D5DD9F21-0EBD-426B-92D0-F4E07B580866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FF3B4689-F6C7-4A66-9EC2-ECEB4AB9CDBF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849FC99-98AA-47DE-9EBE-3C93DF26A339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9F630F8-1E8F-4B28-BEA6-3605DD861C8A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50463E7F-EF1F-42FD-A30D-E11C85903ED8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8B6113B2-3665-489C-AEF3-8C27A722086C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D92D408C-C78D-473C-9DEA-B7F59FB76784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6152" y="187746"/>
            <a:ext cx="1359088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240" y="35656"/>
            <a:ext cx="1020952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 userDrawn="1"/>
        </p:nvCxnSpPr>
        <p:spPr>
          <a:xfrm>
            <a:off x="718216" y="774646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5" y="6564762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A59BDED2-C4AE-463F-89E4-957137668225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650" y="6538874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 userDrawn="1"/>
        </p:nvCxnSpPr>
        <p:spPr>
          <a:xfrm>
            <a:off x="718216" y="6525344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65" r:id="rId4"/>
    <p:sldLayoutId id="2147483668" r:id="rId5"/>
    <p:sldLayoutId id="2147483652" r:id="rId6"/>
    <p:sldLayoutId id="2147483653" r:id="rId7"/>
    <p:sldLayoutId id="2147483666" r:id="rId8"/>
    <p:sldLayoutId id="2147483667" r:id="rId9"/>
    <p:sldLayoutId id="2147483658" r:id="rId10"/>
    <p:sldLayoutId id="2147483659" r:id="rId11"/>
    <p:sldLayoutId id="2147483673" r:id="rId12"/>
    <p:sldLayoutId id="2147483660" r:id="rId13"/>
    <p:sldLayoutId id="2147483671" r:id="rId14"/>
    <p:sldLayoutId id="2147483651" r:id="rId15"/>
    <p:sldLayoutId id="2147483654" r:id="rId16"/>
    <p:sldLayoutId id="2147483655" r:id="rId17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C0AE-89DE-0A2A-B23D-DEBDBAA6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2929545"/>
            <a:ext cx="7128727" cy="652835"/>
          </a:xfrm>
        </p:spPr>
        <p:txBody>
          <a:bodyPr/>
          <a:lstStyle/>
          <a:p>
            <a:r>
              <a:rPr lang="en-US" altLang="zh-CN" dirty="0"/>
              <a:t>2024</a:t>
            </a:r>
            <a:r>
              <a:rPr lang="zh-CN" altLang="en-US" dirty="0"/>
              <a:t>激光丝剖面测量汇总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CD645A-D1BA-4BE7-9954-A5FFAA453FFB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810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信号稳定性表征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4993935" y="774442"/>
            <a:ext cx="2204130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/>
              <a:t>Laser Power:		0mJ</a:t>
            </a:r>
          </a:p>
          <a:p>
            <a:pPr algn="l"/>
            <a:r>
              <a:rPr lang="en-US" altLang="zh-CN" sz="1200" dirty="0"/>
              <a:t>Magnet Current:	0A</a:t>
            </a:r>
          </a:p>
          <a:p>
            <a:pPr algn="l"/>
            <a:r>
              <a:rPr lang="en-US" altLang="zh-CN" sz="1200" dirty="0"/>
              <a:t>MCP Voltage:	0V</a:t>
            </a:r>
          </a:p>
          <a:p>
            <a:pPr algn="l"/>
            <a:r>
              <a:rPr lang="en-US" altLang="zh-CN" sz="1200" dirty="0"/>
              <a:t>Focus Lens:		0mm</a:t>
            </a:r>
          </a:p>
          <a:p>
            <a:pPr algn="l"/>
            <a:r>
              <a:rPr lang="en-US" altLang="zh-CN" sz="1200" dirty="0"/>
              <a:t>X Position:		0mm</a:t>
            </a:r>
            <a:endParaRPr lang="zh-CN" altLang="en-US" sz="12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76FCE67-1EEB-47BD-BEE2-D331AE31B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288" y="2085330"/>
            <a:ext cx="4413423" cy="28800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6002BF2-9691-4F7E-85B6-B941E546654A}"/>
              </a:ext>
            </a:extLst>
          </p:cNvPr>
          <p:cNvSpPr txBox="1"/>
          <p:nvPr/>
        </p:nvSpPr>
        <p:spPr>
          <a:xfrm>
            <a:off x="3753227" y="5457568"/>
            <a:ext cx="46855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</a:rPr>
              <a:t>采用示波器以及采集卡，本底信号存在几个</a:t>
            </a:r>
            <a:r>
              <a:rPr lang="en-US" altLang="zh-CN" sz="1400" dirty="0">
                <a:solidFill>
                  <a:schemeClr val="tx2"/>
                </a:solidFill>
              </a:rPr>
              <a:t>mV</a:t>
            </a:r>
            <a:r>
              <a:rPr lang="zh-CN" altLang="en-US" sz="1400" dirty="0">
                <a:solidFill>
                  <a:schemeClr val="tx2"/>
                </a:solidFill>
              </a:rPr>
              <a:t>的波动</a:t>
            </a:r>
          </a:p>
        </p:txBody>
      </p:sp>
    </p:spTree>
    <p:extLst>
      <p:ext uri="{BB962C8B-B14F-4D97-AF65-F5344CB8AC3E}">
        <p14:creationId xmlns:p14="http://schemas.microsoft.com/office/powerpoint/2010/main" val="2916748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WS05,FWS,LW</a:t>
            </a:r>
            <a:r>
              <a:rPr lang="zh-CN" altLang="en-US" dirty="0"/>
              <a:t>剖面对照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1124255" y="880843"/>
            <a:ext cx="3516988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0mm</a:t>
            </a:r>
          </a:p>
          <a:p>
            <a:pPr algn="l"/>
            <a:r>
              <a:rPr lang="en-US" altLang="zh-CN" sz="1400" dirty="0"/>
              <a:t>Condition:		</a:t>
            </a:r>
            <a:r>
              <a:rPr lang="en-US" altLang="zh-CN" sz="1400" dirty="0" err="1"/>
              <a:t>renjun</a:t>
            </a:r>
            <a:r>
              <a:rPr lang="en-US" altLang="zh-CN" sz="1400" dirty="0"/>
              <a:t> yang 24dec16</a:t>
            </a:r>
            <a:endParaRPr lang="zh-CN" altLang="en-US" sz="1400" dirty="0"/>
          </a:p>
        </p:txBody>
      </p:sp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32B57B7E-29AC-49EE-B804-7364F4626B20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2358784"/>
          <a:ext cx="5616000" cy="17342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96000">
                  <a:extLst>
                    <a:ext uri="{9D8B030D-6E8A-4147-A177-3AD203B41FA5}">
                      <a16:colId xmlns:a16="http://schemas.microsoft.com/office/drawing/2014/main" val="427020096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6020867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9063521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8483446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WS05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FWS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LW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98958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2"/>
                          </a:solidFill>
                        </a:rPr>
                        <a:t>平均位置</a:t>
                      </a:r>
                      <a:endParaRPr lang="en-US" altLang="zh-CN" sz="16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(mm)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-4.872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-1.402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-1.362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45528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2"/>
                          </a:solidFill>
                        </a:rPr>
                        <a:t>标准差</a:t>
                      </a:r>
                      <a:endParaRPr lang="en-US" altLang="zh-CN" sz="16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(mm)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2.323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2.573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2.948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7331590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54432F7D-0F3B-4F6D-8172-C1742E7E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358784"/>
            <a:ext cx="441342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1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剖面测量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1124255" y="880843"/>
            <a:ext cx="2463816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Beam Current:	13.3mA</a:t>
            </a:r>
          </a:p>
          <a:p>
            <a:pPr algn="l"/>
            <a:r>
              <a:rPr lang="en-US" altLang="zh-CN" sz="1400" dirty="0"/>
              <a:t>Magnet Current:	4.72A</a:t>
            </a:r>
          </a:p>
          <a:p>
            <a:pPr algn="l"/>
            <a:r>
              <a:rPr lang="en-US" altLang="zh-CN" sz="1400" dirty="0"/>
              <a:t>MCP Voltage:	600V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0mm</a:t>
            </a:r>
          </a:p>
          <a:p>
            <a:pPr algn="l"/>
            <a:r>
              <a:rPr lang="en-US" altLang="zh-CN" sz="1400" dirty="0"/>
              <a:t>With C1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64C275-5FEE-41DC-AE79-10F78C2845AF}"/>
              </a:ext>
            </a:extLst>
          </p:cNvPr>
          <p:cNvSpPr txBox="1"/>
          <p:nvPr/>
        </p:nvSpPr>
        <p:spPr>
          <a:xfrm>
            <a:off x="5231904" y="880843"/>
            <a:ext cx="2463816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Beam Current:	7.5mA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0mm</a:t>
            </a:r>
          </a:p>
          <a:p>
            <a:pPr algn="l"/>
            <a:r>
              <a:rPr lang="en-US" altLang="zh-CN" sz="1400" dirty="0"/>
              <a:t>Without C1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983B59-3002-40E9-95EE-8AD5C9ED7329}"/>
              </a:ext>
            </a:extLst>
          </p:cNvPr>
          <p:cNvSpPr txBox="1"/>
          <p:nvPr/>
        </p:nvSpPr>
        <p:spPr>
          <a:xfrm>
            <a:off x="8832304" y="880843"/>
            <a:ext cx="2364430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352mJ</a:t>
            </a:r>
          </a:p>
          <a:p>
            <a:pPr algn="l"/>
            <a:r>
              <a:rPr lang="en-US" altLang="zh-CN" sz="1400" dirty="0"/>
              <a:t>Beam Current:	7.5mA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10mm</a:t>
            </a:r>
          </a:p>
          <a:p>
            <a:pPr algn="l"/>
            <a:r>
              <a:rPr lang="en-US" altLang="zh-CN" sz="1400" dirty="0"/>
              <a:t>Without C1</a:t>
            </a:r>
            <a:endParaRPr lang="zh-CN" altLang="en-US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34A146-33C8-4DA5-9FF9-FAF01A7C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623583"/>
            <a:ext cx="3327139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C01569-5060-4565-B9E2-93C9E51E6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80" y="2633754"/>
            <a:ext cx="3327139" cy="252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064E5E8-596E-4022-8835-B0FC6A725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2633754"/>
            <a:ext cx="332713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8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AF3E797-405B-4148-B738-3F500F269D87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后续实验计划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4BC3C39-133C-4727-A0AC-7FB6260DC879}"/>
              </a:ext>
            </a:extLst>
          </p:cNvPr>
          <p:cNvSpPr txBox="1"/>
          <p:nvPr/>
        </p:nvSpPr>
        <p:spPr>
          <a:xfrm>
            <a:off x="2316088" y="4373240"/>
            <a:ext cx="7651898" cy="16004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400" dirty="0"/>
              <a:t>后续实验：</a:t>
            </a:r>
            <a:endParaRPr lang="en-US" altLang="zh-CN" sz="2400" dirty="0"/>
          </a:p>
          <a:p>
            <a:pPr algn="l"/>
            <a:r>
              <a:rPr lang="en-US" altLang="zh-CN" sz="2000" dirty="0"/>
              <a:t>1.</a:t>
            </a:r>
            <a:r>
              <a:rPr lang="zh-CN" altLang="en-US" sz="2000" dirty="0"/>
              <a:t>查看</a:t>
            </a:r>
            <a:r>
              <a:rPr lang="en-US" altLang="zh-CN" sz="2000" dirty="0"/>
              <a:t>pd</a:t>
            </a:r>
            <a:r>
              <a:rPr lang="zh-CN" altLang="en-US" sz="2000" dirty="0"/>
              <a:t>信号峰值减小原因。</a:t>
            </a:r>
            <a:endParaRPr lang="en-US" altLang="zh-CN" sz="2000" dirty="0"/>
          </a:p>
          <a:p>
            <a:pPr algn="l"/>
            <a:r>
              <a:rPr lang="en-US" altLang="zh-CN" sz="2000" dirty="0"/>
              <a:t>2.</a:t>
            </a:r>
            <a:r>
              <a:rPr lang="zh-CN" altLang="en-US" sz="2000" dirty="0"/>
              <a:t>在本样机基础上可移除电阻盒，查看信号随</a:t>
            </a:r>
            <a:r>
              <a:rPr lang="en-US" altLang="zh-CN" sz="2000" dirty="0"/>
              <a:t>MCP</a:t>
            </a:r>
            <a:r>
              <a:rPr lang="zh-CN" altLang="en-US" sz="2000" dirty="0"/>
              <a:t>压差的变化。</a:t>
            </a:r>
            <a:endParaRPr lang="en-US" altLang="zh-CN" sz="2000" dirty="0"/>
          </a:p>
          <a:p>
            <a:pPr algn="l"/>
            <a:r>
              <a:rPr lang="en-US" altLang="zh-CN" sz="2000" dirty="0"/>
              <a:t>3.</a:t>
            </a:r>
            <a:r>
              <a:rPr lang="zh-CN" altLang="en-US" sz="2000" dirty="0"/>
              <a:t>在移除蜂窝网以及</a:t>
            </a:r>
            <a:r>
              <a:rPr lang="en-US" altLang="zh-CN" sz="2000" dirty="0"/>
              <a:t>MCP</a:t>
            </a:r>
            <a:r>
              <a:rPr lang="zh-CN" altLang="en-US" sz="2000" dirty="0"/>
              <a:t>的样机上，扫描磁铁电流测量剖面，扫描</a:t>
            </a:r>
            <a:r>
              <a:rPr lang="en-US" altLang="zh-CN" sz="2000" dirty="0"/>
              <a:t>Z</a:t>
            </a:r>
            <a:r>
              <a:rPr lang="zh-CN" altLang="en-US" sz="2000" dirty="0"/>
              <a:t>测量剖面，扫描激光功率测量剖面以及扫描</a:t>
            </a:r>
            <a:r>
              <a:rPr lang="en-US" altLang="zh-CN" sz="2000" dirty="0"/>
              <a:t>X</a:t>
            </a:r>
            <a:r>
              <a:rPr lang="zh-CN" altLang="en-US" sz="2000" dirty="0"/>
              <a:t>方向剖面。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8E753A-0C7B-41CC-873F-8A7282371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052736"/>
            <a:ext cx="4464496" cy="28070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F34BAC-ECBB-4A1D-81F5-E900B6CBF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1071040"/>
            <a:ext cx="4464496" cy="28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8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0"/>
            <a:ext cx="7657140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原始信号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FDFDF7B-291C-4A4F-A9B3-45D2874D31C4}"/>
              </a:ext>
            </a:extLst>
          </p:cNvPr>
          <p:cNvSpPr txBox="1"/>
          <p:nvPr/>
        </p:nvSpPr>
        <p:spPr>
          <a:xfrm>
            <a:off x="911424" y="5221247"/>
            <a:ext cx="24638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 C1</a:t>
            </a:r>
          </a:p>
          <a:p>
            <a:pPr algn="l"/>
            <a:r>
              <a:rPr lang="en-US" altLang="zh-CN" sz="1200" dirty="0"/>
              <a:t>Laser Power:	          50%</a:t>
            </a:r>
          </a:p>
          <a:p>
            <a:pPr algn="l"/>
            <a:r>
              <a:rPr lang="en-US" altLang="zh-CN" sz="1200" dirty="0"/>
              <a:t>Magnet Current:      4.4A</a:t>
            </a:r>
          </a:p>
          <a:p>
            <a:pPr algn="l"/>
            <a:r>
              <a:rPr lang="en-US" altLang="zh-CN" sz="1200" dirty="0"/>
              <a:t>MCP Voltage:    </a:t>
            </a:r>
            <a:r>
              <a:rPr lang="en-US" altLang="zh-CN" sz="1200" dirty="0">
                <a:solidFill>
                  <a:srgbClr val="FF0000"/>
                </a:solidFill>
              </a:rPr>
              <a:t>700V</a:t>
            </a:r>
            <a:r>
              <a:rPr lang="zh-CN" altLang="en-US" sz="1200" dirty="0">
                <a:solidFill>
                  <a:srgbClr val="FF0000"/>
                </a:solidFill>
              </a:rPr>
              <a:t>，</a:t>
            </a:r>
            <a:r>
              <a:rPr lang="en-US" altLang="zh-CN" sz="1200" dirty="0">
                <a:solidFill>
                  <a:srgbClr val="FF0000"/>
                </a:solidFill>
              </a:rPr>
              <a:t>1000V</a:t>
            </a:r>
          </a:p>
          <a:p>
            <a:pPr algn="l"/>
            <a:r>
              <a:rPr lang="en-US" altLang="zh-CN" sz="1200" dirty="0"/>
              <a:t>Beam Current:       13.3mA</a:t>
            </a:r>
          </a:p>
          <a:p>
            <a:pPr algn="l"/>
            <a:r>
              <a:rPr lang="en-US" altLang="zh-CN" sz="1200" dirty="0"/>
              <a:t>Beam Pulse	:          85us</a:t>
            </a:r>
          </a:p>
          <a:p>
            <a:pPr algn="l"/>
            <a:r>
              <a:rPr lang="en-US" altLang="zh-CN" sz="1200" dirty="0"/>
              <a:t>Focus Lens:	           0mm</a:t>
            </a:r>
            <a:endParaRPr lang="zh-CN" altLang="en-US" sz="12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59F6DA5-8872-4097-A946-97B0F361EF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58" y="891002"/>
            <a:ext cx="3397047" cy="216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F055E1C-B53A-4366-BC53-7AC9FC42D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58" y="2980841"/>
            <a:ext cx="3397047" cy="2160000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7A3A298-32DD-41EE-B7F0-9A85C00D8988}"/>
              </a:ext>
            </a:extLst>
          </p:cNvPr>
          <p:cNvSpPr txBox="1"/>
          <p:nvPr/>
        </p:nvSpPr>
        <p:spPr>
          <a:xfrm>
            <a:off x="4425100" y="5247788"/>
            <a:ext cx="24638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Without C1 by oscilloscope</a:t>
            </a:r>
          </a:p>
          <a:p>
            <a:r>
              <a:rPr lang="en-US" altLang="zh-CN" sz="1200" dirty="0"/>
              <a:t>Laser Power:	       	   50%</a:t>
            </a:r>
          </a:p>
          <a:p>
            <a:pPr algn="l"/>
            <a:r>
              <a:rPr lang="en-US" altLang="zh-CN" sz="1200" dirty="0"/>
              <a:t>Magnet Current:          </a:t>
            </a:r>
            <a:r>
              <a:rPr lang="en-US" altLang="zh-CN" sz="1200" dirty="0">
                <a:solidFill>
                  <a:srgbClr val="FF0000"/>
                </a:solidFill>
              </a:rPr>
              <a:t>5.50A, 5.96A</a:t>
            </a:r>
          </a:p>
          <a:p>
            <a:pPr algn="l"/>
            <a:r>
              <a:rPr lang="en-US" altLang="zh-CN" sz="1200" dirty="0"/>
              <a:t>MCP Voltage:	700V</a:t>
            </a:r>
          </a:p>
          <a:p>
            <a:pPr algn="l"/>
            <a:r>
              <a:rPr lang="en-US" altLang="zh-CN" sz="1200" dirty="0"/>
              <a:t>Beam Current:	14mA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E1F81F8-B365-4C58-A944-A05AB8EB1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575" y="891002"/>
            <a:ext cx="3421208" cy="21600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4B7F0EB1-1EF8-4012-B882-129D259B2FA4}"/>
              </a:ext>
            </a:extLst>
          </p:cNvPr>
          <p:cNvSpPr txBox="1"/>
          <p:nvPr/>
        </p:nvSpPr>
        <p:spPr>
          <a:xfrm>
            <a:off x="7752184" y="5237271"/>
            <a:ext cx="246381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FF0000"/>
                </a:solidFill>
              </a:rPr>
              <a:t>Without C1 by PXIe-5160 </a:t>
            </a:r>
          </a:p>
          <a:p>
            <a:r>
              <a:rPr lang="en-US" altLang="zh-CN" sz="1200" dirty="0"/>
              <a:t>Laser Power:	                </a:t>
            </a:r>
            <a:r>
              <a:rPr lang="en-US" altLang="zh-CN" sz="1200" dirty="0">
                <a:solidFill>
                  <a:srgbClr val="FF0000"/>
                </a:solidFill>
              </a:rPr>
              <a:t>10%, 50%</a:t>
            </a:r>
          </a:p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700V</a:t>
            </a:r>
          </a:p>
          <a:p>
            <a:pPr algn="l"/>
            <a:r>
              <a:rPr lang="en-US" altLang="zh-CN" sz="1200" dirty="0"/>
              <a:t>Beam Current:	14mA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5B1A6090-280C-4EA4-A222-965B8D0F4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3048" y="891002"/>
            <a:ext cx="3484027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EE6E08F-B5C0-4593-92C2-56C7A03EB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575" y="2980841"/>
            <a:ext cx="3421208" cy="216000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0AEF386-9B9B-4C32-9F69-FB96835CCF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6631" y="2980841"/>
            <a:ext cx="3484027" cy="2160000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DE11080E-5549-41A5-8540-E1EB53566E98}"/>
              </a:ext>
            </a:extLst>
          </p:cNvPr>
          <p:cNvSpPr txBox="1"/>
          <p:nvPr/>
        </p:nvSpPr>
        <p:spPr>
          <a:xfrm>
            <a:off x="10644723" y="2607412"/>
            <a:ext cx="137217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dirty="0">
                <a:solidFill>
                  <a:srgbClr val="FF0000"/>
                </a:solidFill>
              </a:rPr>
              <a:t>Rising time</a:t>
            </a:r>
            <a:r>
              <a:rPr lang="zh-CN" altLang="en-US" dirty="0">
                <a:solidFill>
                  <a:srgbClr val="FF0000"/>
                </a:solidFill>
              </a:rPr>
              <a:t>：</a:t>
            </a:r>
            <a:endParaRPr lang="en-US" altLang="zh-CN" dirty="0">
              <a:solidFill>
                <a:srgbClr val="FF0000"/>
              </a:solidFill>
            </a:endParaRPr>
          </a:p>
          <a:p>
            <a:pPr algn="ctr"/>
            <a:r>
              <a:rPr lang="en-US" altLang="zh-CN" dirty="0">
                <a:solidFill>
                  <a:srgbClr val="FF0000"/>
                </a:solidFill>
              </a:rPr>
              <a:t>~10ns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9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7157742-48BD-49BF-A727-FCFD5284E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725" y="3613299"/>
            <a:ext cx="3474777" cy="26060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15BF1D1-6963-4EA2-853E-386C0C869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214" y="3684180"/>
            <a:ext cx="3474777" cy="260608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磁铁</a:t>
            </a:r>
            <a:r>
              <a:rPr lang="en-US" altLang="zh-CN" dirty="0"/>
              <a:t>-</a:t>
            </a:r>
            <a:r>
              <a:rPr lang="zh-CN" altLang="en-US" dirty="0"/>
              <a:t>蜂窝网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FF1867D-B135-4191-BD9B-916E4137B651}"/>
              </a:ext>
            </a:extLst>
          </p:cNvPr>
          <p:cNvSpPr txBox="1"/>
          <p:nvPr/>
        </p:nvSpPr>
        <p:spPr>
          <a:xfrm>
            <a:off x="9789044" y="948737"/>
            <a:ext cx="1995587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/>
              <a:t>由于蜂窝网的影响，</a:t>
            </a:r>
            <a:r>
              <a:rPr lang="en-US" altLang="zh-CN" sz="1600" dirty="0"/>
              <a:t>Y</a:t>
            </a:r>
            <a:r>
              <a:rPr lang="zh-CN" altLang="en-US" sz="1600" dirty="0"/>
              <a:t>方向剖面的扫描位置会随磁场强度增加而改变，模拟结果显示，蜂窝网对粒子的阻挡会造成类似多峰的结构。此外粒子由于大部分打在蜂窝网上，</a:t>
            </a:r>
            <a:r>
              <a:rPr lang="en-US" altLang="zh-CN" sz="1600" dirty="0"/>
              <a:t>FC</a:t>
            </a:r>
            <a:r>
              <a:rPr lang="zh-CN" altLang="en-US" sz="1600" dirty="0"/>
              <a:t>信号变小，影响剖面测量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3346020-52A0-466F-B7F9-C1C62F7437C8}"/>
              </a:ext>
            </a:extLst>
          </p:cNvPr>
          <p:cNvSpPr txBox="1"/>
          <p:nvPr/>
        </p:nvSpPr>
        <p:spPr>
          <a:xfrm>
            <a:off x="2349185" y="3468737"/>
            <a:ext cx="9549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Experiment</a:t>
            </a:r>
            <a:endParaRPr lang="zh-CN" altLang="en-US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D69D90D-9BB2-40E2-AC83-A7AAF4B8C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766" y="952232"/>
            <a:ext cx="3895570" cy="252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543E5B3-9683-48C3-AF59-8353FD81654D}"/>
              </a:ext>
            </a:extLst>
          </p:cNvPr>
          <p:cNvSpPr txBox="1"/>
          <p:nvPr/>
        </p:nvSpPr>
        <p:spPr>
          <a:xfrm>
            <a:off x="5774437" y="3463330"/>
            <a:ext cx="297116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Simulation with different rotate angle</a:t>
            </a:r>
            <a:endParaRPr lang="zh-CN" altLang="en-US" sz="1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809D84A-8129-408A-9FF4-8C0590E92FD3}"/>
              </a:ext>
            </a:extLst>
          </p:cNvPr>
          <p:cNvSpPr txBox="1"/>
          <p:nvPr/>
        </p:nvSpPr>
        <p:spPr>
          <a:xfrm>
            <a:off x="2316088" y="6025053"/>
            <a:ext cx="9549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Y - Profile</a:t>
            </a:r>
            <a:endParaRPr lang="zh-CN" altLang="en-US" sz="1400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722C653-D660-49BE-9B62-268A15FE6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266" y="3774617"/>
            <a:ext cx="3401879" cy="216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F5A071F-0428-4454-9BCB-B9D8D76760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852" y="1177203"/>
            <a:ext cx="34762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9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磁铁</a:t>
            </a:r>
            <a:r>
              <a:rPr lang="en-US" altLang="zh-CN" dirty="0"/>
              <a:t>-</a:t>
            </a:r>
            <a:r>
              <a:rPr lang="zh-CN" altLang="en-US" dirty="0"/>
              <a:t>蜂窝网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FF1867D-B135-4191-BD9B-916E4137B651}"/>
              </a:ext>
            </a:extLst>
          </p:cNvPr>
          <p:cNvSpPr txBox="1"/>
          <p:nvPr/>
        </p:nvSpPr>
        <p:spPr>
          <a:xfrm>
            <a:off x="9842815" y="1178007"/>
            <a:ext cx="2176590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X</a:t>
            </a:r>
            <a:r>
              <a:rPr lang="zh-CN" altLang="en-US" sz="1400" dirty="0"/>
              <a:t>方向剖面的扫描出现的多峰结构，原因是不同粒子在扇形磁铁中感受到的磁场不同，外侧粒子在磁场中走的路径长，出射后偏转角度大，内侧粒子出射后偏转角度小。导致出射粒子在</a:t>
            </a:r>
            <a:r>
              <a:rPr lang="en-US" altLang="zh-CN" sz="1400" dirty="0"/>
              <a:t>Z</a:t>
            </a:r>
            <a:r>
              <a:rPr lang="zh-CN" altLang="en-US" sz="1400" dirty="0"/>
              <a:t>方向汇聚（偏转前</a:t>
            </a:r>
            <a:r>
              <a:rPr lang="en-US" altLang="zh-CN" sz="1400" dirty="0"/>
              <a:t>Y</a:t>
            </a:r>
            <a:r>
              <a:rPr lang="zh-CN" altLang="en-US" sz="1400" dirty="0"/>
              <a:t>方向）。这就会导致</a:t>
            </a:r>
            <a:r>
              <a:rPr lang="en-US" altLang="zh-CN" sz="1400" dirty="0"/>
              <a:t>X</a:t>
            </a:r>
            <a:r>
              <a:rPr lang="zh-CN" altLang="en-US" sz="1400" dirty="0"/>
              <a:t>剖面扫描时剥离出的电子会汇聚成一个点，部分位置被蜂窝网阻挡。</a:t>
            </a:r>
            <a:endParaRPr lang="en-US" altLang="zh-CN" sz="1400" dirty="0"/>
          </a:p>
          <a:p>
            <a:pPr algn="l"/>
            <a:r>
              <a:rPr lang="zh-CN" altLang="en-US" sz="1400" dirty="0"/>
              <a:t>而</a:t>
            </a:r>
            <a:r>
              <a:rPr lang="en-US" altLang="zh-CN" sz="1400" dirty="0"/>
              <a:t>Y</a:t>
            </a:r>
            <a:r>
              <a:rPr lang="zh-CN" altLang="en-US" sz="1400" dirty="0"/>
              <a:t>剖面扫描不会出现该问题也是因为剥离出的电子随被汇聚，但在</a:t>
            </a:r>
            <a:r>
              <a:rPr lang="en-US" altLang="zh-CN" sz="1400" dirty="0"/>
              <a:t>X</a:t>
            </a:r>
            <a:r>
              <a:rPr lang="zh-CN" altLang="en-US" sz="1400" dirty="0"/>
              <a:t>方向上仍跨越很长的距离，剥离的电子在最佳磁场上平均每个位置都有约</a:t>
            </a:r>
            <a:r>
              <a:rPr lang="en-US" altLang="zh-CN" sz="1400" dirty="0"/>
              <a:t>20%</a:t>
            </a:r>
            <a:r>
              <a:rPr lang="zh-CN" altLang="en-US" sz="1400" dirty="0"/>
              <a:t>的粒子穿过。</a:t>
            </a:r>
            <a:endParaRPr lang="en-US" altLang="zh-CN" sz="1400" dirty="0"/>
          </a:p>
          <a:p>
            <a:pPr algn="l"/>
            <a:endParaRPr lang="en-US" altLang="zh-CN" sz="1400" dirty="0"/>
          </a:p>
          <a:p>
            <a:pPr algn="l"/>
            <a:r>
              <a:rPr lang="zh-CN" altLang="en-US" sz="1400" dirty="0"/>
              <a:t>这同时也解释了为何</a:t>
            </a:r>
            <a:r>
              <a:rPr lang="en-US" altLang="zh-CN" sz="1400" dirty="0"/>
              <a:t>Y</a:t>
            </a:r>
            <a:r>
              <a:rPr lang="zh-CN" altLang="en-US" sz="1400" dirty="0"/>
              <a:t>剖面扫描信号要高于</a:t>
            </a:r>
            <a:r>
              <a:rPr lang="en-US" altLang="zh-CN" sz="1400" dirty="0"/>
              <a:t>X</a:t>
            </a:r>
            <a:r>
              <a:rPr lang="zh-CN" altLang="en-US" sz="1400" dirty="0"/>
              <a:t>剖面扫描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3346020-52A0-466F-B7F9-C1C62F7437C8}"/>
              </a:ext>
            </a:extLst>
          </p:cNvPr>
          <p:cNvSpPr txBox="1"/>
          <p:nvPr/>
        </p:nvSpPr>
        <p:spPr>
          <a:xfrm>
            <a:off x="2349185" y="3468737"/>
            <a:ext cx="95493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Experiment</a:t>
            </a:r>
            <a:endParaRPr lang="zh-CN" altLang="en-US" sz="14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08D1CF2-27C5-441B-9D86-8FF22F3E3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30" y="924590"/>
            <a:ext cx="3760268" cy="2520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77BFE89-4B57-45B9-8BDF-11DB57E09483}"/>
              </a:ext>
            </a:extLst>
          </p:cNvPr>
          <p:cNvSpPr txBox="1"/>
          <p:nvPr/>
        </p:nvSpPr>
        <p:spPr>
          <a:xfrm>
            <a:off x="760912" y="5668103"/>
            <a:ext cx="220413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/>
              <a:t>Laser Power:		75%</a:t>
            </a:r>
          </a:p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650V</a:t>
            </a:r>
          </a:p>
          <a:p>
            <a:pPr algn="l"/>
            <a:r>
              <a:rPr lang="en-US" altLang="zh-CN" sz="1200" dirty="0"/>
              <a:t>Focus Lens:		0mm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66C27EA6-A20E-4243-9B54-D87D5F1EB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9" y="3717944"/>
            <a:ext cx="2716000" cy="180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74013E3-D5C3-4092-B61F-6E3352D41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5720" y="3717944"/>
            <a:ext cx="2734228" cy="180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E906EB5-FB11-453E-A372-C5892C98C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755" y="3717944"/>
            <a:ext cx="2734228" cy="1800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A688FFE5-12D7-40C5-A284-25EC44B3C048}"/>
              </a:ext>
            </a:extLst>
          </p:cNvPr>
          <p:cNvSpPr txBox="1"/>
          <p:nvPr/>
        </p:nvSpPr>
        <p:spPr>
          <a:xfrm>
            <a:off x="6945804" y="5668103"/>
            <a:ext cx="220413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/>
              <a:t>Laser Power:		75%</a:t>
            </a:r>
          </a:p>
          <a:p>
            <a:pPr algn="l"/>
            <a:r>
              <a:rPr lang="en-US" altLang="zh-CN" sz="1200" dirty="0"/>
              <a:t>Magnet Current:	5.5A</a:t>
            </a:r>
          </a:p>
          <a:p>
            <a:pPr algn="l"/>
            <a:r>
              <a:rPr lang="en-US" altLang="zh-CN" sz="1200" dirty="0"/>
              <a:t>MCP Voltage:	650V</a:t>
            </a:r>
          </a:p>
          <a:p>
            <a:pPr algn="l"/>
            <a:r>
              <a:rPr lang="en-US" altLang="zh-CN" sz="1200" dirty="0"/>
              <a:t>Focus Lens:		0mm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67E0D44F-F8C1-4FF2-BC93-9B12C462E75E}"/>
              </a:ext>
            </a:extLst>
          </p:cNvPr>
          <p:cNvSpPr txBox="1"/>
          <p:nvPr/>
        </p:nvSpPr>
        <p:spPr>
          <a:xfrm>
            <a:off x="3848536" y="5638283"/>
            <a:ext cx="2204130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/>
              <a:t>Laser Power:		75%</a:t>
            </a:r>
          </a:p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650V</a:t>
            </a:r>
          </a:p>
          <a:p>
            <a:pPr algn="l"/>
            <a:r>
              <a:rPr lang="en-US" altLang="zh-CN" sz="1200" dirty="0"/>
              <a:t>Focus Lens:		0mm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26E83A6-9EED-4F45-B096-C19A46F18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0600" y="1172173"/>
            <a:ext cx="2343830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7D47960-715B-4129-996D-F70971D837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33495"/>
          <a:stretch/>
        </p:blipFill>
        <p:spPr>
          <a:xfrm>
            <a:off x="7370870" y="1076744"/>
            <a:ext cx="2371878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80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MCP</a:t>
            </a:r>
            <a:r>
              <a:rPr lang="zh-CN" altLang="en-US" dirty="0"/>
              <a:t>饱和特性对剖面测量的影响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B4164E-69E9-42CF-A685-FA3D560BA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5" y="840690"/>
            <a:ext cx="3343893" cy="216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BE5D1C5D-AFF8-499A-8508-FC07EB5556DA}"/>
              </a:ext>
            </a:extLst>
          </p:cNvPr>
          <p:cNvSpPr txBox="1"/>
          <p:nvPr/>
        </p:nvSpPr>
        <p:spPr>
          <a:xfrm>
            <a:off x="966464" y="3084113"/>
            <a:ext cx="24638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725V</a:t>
            </a:r>
          </a:p>
          <a:p>
            <a:pPr algn="l"/>
            <a:r>
              <a:rPr lang="en-US" altLang="zh-CN" sz="1200" dirty="0"/>
              <a:t>Beam Current:	8mA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496722F-64B2-42BB-AF5B-6F04E8E15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3" y="4090866"/>
            <a:ext cx="3310067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CA5F4C6-AA31-4F84-949F-0CB5BBF425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760" y="840690"/>
            <a:ext cx="3343893" cy="216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A8437E3-BCDF-42C6-AE50-60121C138224}"/>
              </a:ext>
            </a:extLst>
          </p:cNvPr>
          <p:cNvSpPr txBox="1"/>
          <p:nvPr/>
        </p:nvSpPr>
        <p:spPr>
          <a:xfrm>
            <a:off x="4583832" y="3087825"/>
            <a:ext cx="24638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Laser Power:		10%</a:t>
            </a:r>
          </a:p>
          <a:p>
            <a:pPr algn="l"/>
            <a:r>
              <a:rPr lang="en-US" altLang="zh-CN" sz="1200" dirty="0"/>
              <a:t>Beam Current:	8mA</a:t>
            </a:r>
          </a:p>
          <a:p>
            <a:pPr algn="l"/>
            <a:r>
              <a:rPr lang="en-US" altLang="zh-CN" sz="1200" dirty="0"/>
              <a:t>Beam Pulse:		85us</a:t>
            </a:r>
          </a:p>
          <a:p>
            <a:pPr algn="l"/>
            <a:r>
              <a:rPr lang="en-US" altLang="zh-CN" sz="1200" dirty="0"/>
              <a:t>Focus Lens:		0mm</a:t>
            </a:r>
            <a:endParaRPr lang="zh-CN" altLang="en-US" sz="1200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57626E0-C311-4557-8C93-0B5EE49B0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282" y="4090866"/>
            <a:ext cx="3310067" cy="216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CB8CFE7-F0AA-43B8-9C0B-F5E5873665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785" y="973119"/>
            <a:ext cx="3083645" cy="2876576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BAA511AB-5FF8-4E2E-A6F4-6F6C8DFB8EEB}"/>
              </a:ext>
            </a:extLst>
          </p:cNvPr>
          <p:cNvSpPr txBox="1"/>
          <p:nvPr/>
        </p:nvSpPr>
        <p:spPr>
          <a:xfrm>
            <a:off x="8061953" y="4282150"/>
            <a:ext cx="3511424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/>
              <a:t>在输出大电流条件下，</a:t>
            </a:r>
            <a:r>
              <a:rPr lang="en-US" altLang="zh-CN" sz="1600" dirty="0" err="1"/>
              <a:t>MCPoutput</a:t>
            </a:r>
            <a:r>
              <a:rPr lang="zh-CN" altLang="en-US" sz="1600" dirty="0"/>
              <a:t>极板会沉积大量电子，改变内部电场，影响二次电子发射效率。这会导致在相同的</a:t>
            </a:r>
            <a:r>
              <a:rPr lang="en-US" altLang="zh-CN" sz="1600" dirty="0"/>
              <a:t>MCP</a:t>
            </a:r>
            <a:r>
              <a:rPr lang="zh-CN" altLang="en-US" sz="1600" dirty="0"/>
              <a:t>电压下，输出电流越大，增益越低，实际测得剖面中心密度小于真实密度，造成收集电荷越高，剖面越大的实验结果。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467AC9F3-FC73-49A6-8E3F-A4968E5D80AE}"/>
              </a:ext>
            </a:extLst>
          </p:cNvPr>
          <p:cNvSpPr/>
          <p:nvPr/>
        </p:nvSpPr>
        <p:spPr>
          <a:xfrm>
            <a:off x="9984432" y="1672256"/>
            <a:ext cx="576064" cy="1728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631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DE31F6E3-446F-4893-82DE-1957FAAA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327" y="3905891"/>
            <a:ext cx="2879195" cy="180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FAA7C51-60EF-49C9-967F-9F86A0B8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053" y="1212260"/>
            <a:ext cx="2927517" cy="180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07029E1-3B88-4C11-9543-CEE29C80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5" y="996089"/>
            <a:ext cx="5008590" cy="324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MCP </a:t>
            </a:r>
            <a:endParaRPr lang="zh-CN" altLang="en-US" dirty="0"/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808F11D-4540-47D4-AAA2-42AAFEE57846}"/>
              </a:ext>
            </a:extLst>
          </p:cNvPr>
          <p:cNvGraphicFramePr>
            <a:graphicFrameLocks noGrp="1"/>
          </p:cNvGraphicFramePr>
          <p:nvPr/>
        </p:nvGraphicFramePr>
        <p:xfrm>
          <a:off x="1180413" y="4570529"/>
          <a:ext cx="3456000" cy="14020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16984230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65932578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614240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输入电流：</a:t>
                      </a:r>
                      <a:r>
                        <a:rPr lang="en-US" altLang="zh-CN" sz="1100" u="none" strike="noStrike" dirty="0">
                          <a:effectLst/>
                        </a:rPr>
                        <a:t>733</a:t>
                      </a:r>
                      <a:r>
                        <a:rPr lang="en-US" sz="1100" u="none" strike="noStrike" dirty="0">
                          <a:effectLst/>
                        </a:rPr>
                        <a:t>pA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540359"/>
                  </a:ext>
                </a:extLst>
              </a:tr>
              <a:tr h="41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板压（</a:t>
                      </a:r>
                      <a:r>
                        <a:rPr lang="en-US" sz="1100" u="none" strike="noStrike" dirty="0">
                          <a:effectLst/>
                        </a:rPr>
                        <a:t>V）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输出电流（</a:t>
                      </a:r>
                      <a:r>
                        <a:rPr lang="en-US" altLang="zh-CN" sz="1100" u="none" strike="noStrike" dirty="0" err="1">
                          <a:effectLst/>
                        </a:rPr>
                        <a:t>nA</a:t>
                      </a:r>
                      <a:r>
                        <a:rPr lang="zh-CN" altLang="en-US" sz="1100" u="none" strike="noStrike" dirty="0">
                          <a:effectLst/>
                        </a:rPr>
                        <a:t>）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增益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715171"/>
                  </a:ext>
                </a:extLst>
              </a:tr>
              <a:tr h="3559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676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842813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23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3938393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48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30922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135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184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5963949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347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473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6853567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D3FF3513-85C7-492B-B99C-275CC124297E}"/>
              </a:ext>
            </a:extLst>
          </p:cNvPr>
          <p:cNvSpPr txBox="1"/>
          <p:nvPr/>
        </p:nvSpPr>
        <p:spPr>
          <a:xfrm>
            <a:off x="6098258" y="3094922"/>
            <a:ext cx="13973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MCP </a:t>
            </a:r>
            <a:r>
              <a:rPr lang="zh-CN" altLang="en-US" sz="1600" dirty="0">
                <a:solidFill>
                  <a:schemeClr val="tx2"/>
                </a:solidFill>
              </a:rPr>
              <a:t>压差</a:t>
            </a:r>
            <a:r>
              <a:rPr lang="en-US" altLang="zh-CN" sz="1600" dirty="0">
                <a:solidFill>
                  <a:schemeClr val="tx2"/>
                </a:solidFill>
              </a:rPr>
              <a:t>550V</a:t>
            </a:r>
            <a:endParaRPr lang="zh-CN" altLang="en-US" sz="1600" dirty="0">
              <a:solidFill>
                <a:schemeClr val="tx2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F41D72-7A7E-4013-B8DF-A544D200FCBD}"/>
              </a:ext>
            </a:extLst>
          </p:cNvPr>
          <p:cNvSpPr txBox="1"/>
          <p:nvPr/>
        </p:nvSpPr>
        <p:spPr>
          <a:xfrm>
            <a:off x="2135560" y="6098921"/>
            <a:ext cx="14763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厂家</a:t>
            </a:r>
            <a:r>
              <a:rPr lang="en-US" altLang="zh-CN" sz="1400" dirty="0">
                <a:solidFill>
                  <a:schemeClr val="tx2"/>
                </a:solidFill>
              </a:rPr>
              <a:t>MCP</a:t>
            </a:r>
            <a:r>
              <a:rPr lang="zh-CN" altLang="en-US" sz="1400" dirty="0">
                <a:solidFill>
                  <a:schemeClr val="tx2"/>
                </a:solidFill>
              </a:rPr>
              <a:t>测试结果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0E294D8-91A3-4CD3-9E64-F40D264F0A1C}"/>
              </a:ext>
            </a:extLst>
          </p:cNvPr>
          <p:cNvSpPr txBox="1"/>
          <p:nvPr/>
        </p:nvSpPr>
        <p:spPr>
          <a:xfrm>
            <a:off x="6090510" y="5847075"/>
            <a:ext cx="13973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MCP </a:t>
            </a:r>
            <a:r>
              <a:rPr lang="zh-CN" altLang="en-US" sz="1600" dirty="0">
                <a:solidFill>
                  <a:schemeClr val="tx2"/>
                </a:solidFill>
              </a:rPr>
              <a:t>压差</a:t>
            </a:r>
            <a:r>
              <a:rPr lang="en-US" altLang="zh-CN" sz="1600" dirty="0">
                <a:solidFill>
                  <a:schemeClr val="tx2"/>
                </a:solidFill>
              </a:rPr>
              <a:t>600V</a:t>
            </a:r>
            <a:endParaRPr lang="zh-CN" altLang="en-US" sz="1600" dirty="0">
              <a:solidFill>
                <a:schemeClr val="tx2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837F4C2-D33A-41B4-ABF4-2141C9E1F8C6}"/>
              </a:ext>
            </a:extLst>
          </p:cNvPr>
          <p:cNvSpPr/>
          <p:nvPr/>
        </p:nvSpPr>
        <p:spPr>
          <a:xfrm>
            <a:off x="3926710" y="4948971"/>
            <a:ext cx="293235" cy="352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FD8DBBBE-E685-4CFE-92C4-680CF3657634}"/>
              </a:ext>
            </a:extLst>
          </p:cNvPr>
          <p:cNvSpPr/>
          <p:nvPr/>
        </p:nvSpPr>
        <p:spPr>
          <a:xfrm>
            <a:off x="5281886" y="2522238"/>
            <a:ext cx="504056" cy="2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C19563A-DA99-4555-8852-48FB78EDE62C}"/>
              </a:ext>
            </a:extLst>
          </p:cNvPr>
          <p:cNvSpPr/>
          <p:nvPr/>
        </p:nvSpPr>
        <p:spPr>
          <a:xfrm>
            <a:off x="5281886" y="5314312"/>
            <a:ext cx="504056" cy="2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816042B7-2239-4BB5-955F-F07C78F3DB80}"/>
              </a:ext>
            </a:extLst>
          </p:cNvPr>
          <p:cNvCxnSpPr>
            <a:cxnSpLocks/>
          </p:cNvCxnSpPr>
          <p:nvPr/>
        </p:nvCxnSpPr>
        <p:spPr>
          <a:xfrm flipV="1">
            <a:off x="4219945" y="2852936"/>
            <a:ext cx="1182935" cy="2143652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34FB16CA-5D31-4673-BCB1-42EE56765021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4219945" y="5148988"/>
            <a:ext cx="1061941" cy="296299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B39149DB-4642-46D5-BAB7-6658B8EC217E}"/>
              </a:ext>
            </a:extLst>
          </p:cNvPr>
          <p:cNvSpPr txBox="1"/>
          <p:nvPr/>
        </p:nvSpPr>
        <p:spPr>
          <a:xfrm>
            <a:off x="8555253" y="5522722"/>
            <a:ext cx="307374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输出电压随</a:t>
            </a:r>
            <a:r>
              <a:rPr lang="en-US" altLang="zh-CN" sz="1400" dirty="0"/>
              <a:t>MCP</a:t>
            </a:r>
            <a:r>
              <a:rPr lang="zh-CN" altLang="en-US" sz="1400" dirty="0"/>
              <a:t>压差呈指数分布，</a:t>
            </a:r>
            <a:r>
              <a:rPr lang="en-US" altLang="zh-CN" sz="1400" dirty="0"/>
              <a:t>MCP</a:t>
            </a:r>
            <a:r>
              <a:rPr lang="zh-CN" altLang="en-US" sz="1400" dirty="0"/>
              <a:t>增益与厂家测试结果有略微差异，</a:t>
            </a:r>
            <a:r>
              <a:rPr lang="en-US" altLang="zh-CN" sz="1400" dirty="0"/>
              <a:t>11</a:t>
            </a:r>
            <a:r>
              <a:rPr lang="zh-CN" altLang="en-US" sz="1400" dirty="0"/>
              <a:t>月实验结果为</a:t>
            </a:r>
            <a:r>
              <a:rPr lang="en-US" altLang="zh-CN" sz="1400" dirty="0"/>
              <a:t>C1</a:t>
            </a:r>
            <a:r>
              <a:rPr lang="zh-CN" altLang="en-US" sz="1400" dirty="0"/>
              <a:t>前放</a:t>
            </a:r>
            <a:r>
              <a:rPr lang="en-US" altLang="zh-CN" sz="1400" dirty="0"/>
              <a:t>1V</a:t>
            </a:r>
            <a:r>
              <a:rPr lang="zh-CN" altLang="en-US" sz="1400" dirty="0"/>
              <a:t>阈值导致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296D3F5-CDF5-4EAD-A467-45A8BC0A6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4001" y="980728"/>
            <a:ext cx="3397047" cy="216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918E828-D522-4C4A-9218-ED7F4AF98235}"/>
              </a:ext>
            </a:extLst>
          </p:cNvPr>
          <p:cNvSpPr txBox="1"/>
          <p:nvPr/>
        </p:nvSpPr>
        <p:spPr>
          <a:xfrm>
            <a:off x="8687379" y="3767683"/>
            <a:ext cx="2809495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MCP </a:t>
            </a:r>
            <a:r>
              <a:rPr lang="zh-CN" altLang="en-US" sz="1600" dirty="0">
                <a:solidFill>
                  <a:schemeClr val="tx2"/>
                </a:solidFill>
              </a:rPr>
              <a:t>压差在</a:t>
            </a:r>
            <a:r>
              <a:rPr lang="en-US" altLang="zh-CN" sz="1600" dirty="0">
                <a:solidFill>
                  <a:schemeClr val="tx2"/>
                </a:solidFill>
              </a:rPr>
              <a:t>550V</a:t>
            </a:r>
            <a:r>
              <a:rPr lang="zh-CN" altLang="en-US" sz="1600" dirty="0">
                <a:solidFill>
                  <a:schemeClr val="tx2"/>
                </a:solidFill>
              </a:rPr>
              <a:t>时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输出电：流</a:t>
            </a:r>
            <a:r>
              <a:rPr lang="en-US" altLang="zh-CN" sz="1600" dirty="0">
                <a:solidFill>
                  <a:schemeClr val="tx2"/>
                </a:solidFill>
              </a:rPr>
              <a:t>30mV/50Ω=0.6mA&gt;&gt;10</a:t>
            </a:r>
            <a:r>
              <a:rPr lang="en-US" altLang="zh-CN" sz="1600" baseline="30000" dirty="0">
                <a:solidFill>
                  <a:schemeClr val="tx2"/>
                </a:solidFill>
              </a:rPr>
              <a:t>-5</a:t>
            </a:r>
            <a:r>
              <a:rPr lang="en-US" altLang="zh-CN" sz="1600" dirty="0">
                <a:solidFill>
                  <a:schemeClr val="tx2"/>
                </a:solidFill>
              </a:rPr>
              <a:t>A(</a:t>
            </a:r>
            <a:r>
              <a:rPr lang="zh-CN" altLang="en-US" sz="1600" dirty="0">
                <a:solidFill>
                  <a:schemeClr val="tx2"/>
                </a:solidFill>
              </a:rPr>
              <a:t>饱和输出电流</a:t>
            </a:r>
            <a:r>
              <a:rPr lang="en-US" altLang="zh-CN" sz="1600" dirty="0">
                <a:solidFill>
                  <a:schemeClr val="tx2"/>
                </a:solidFill>
              </a:rPr>
              <a:t>)</a:t>
            </a:r>
          </a:p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故增益随输出信号增加而降低</a:t>
            </a:r>
          </a:p>
        </p:txBody>
      </p:sp>
    </p:spTree>
    <p:extLst>
      <p:ext uri="{BB962C8B-B14F-4D97-AF65-F5344CB8AC3E}">
        <p14:creationId xmlns:p14="http://schemas.microsoft.com/office/powerpoint/2010/main" val="3185163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激光功率表征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1C2C64-B810-4203-BE4B-3EFF4D19C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17" y="1893848"/>
            <a:ext cx="3266341" cy="2160000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856D1478-4050-4C58-A783-85AD0D509CFE}"/>
              </a:ext>
            </a:extLst>
          </p:cNvPr>
          <p:cNvSpPr txBox="1"/>
          <p:nvPr/>
        </p:nvSpPr>
        <p:spPr>
          <a:xfrm>
            <a:off x="5104920" y="5575091"/>
            <a:ext cx="12551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4.4mJ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80B0D69-C365-46AB-8680-96CA47C4875C}"/>
              </a:ext>
            </a:extLst>
          </p:cNvPr>
          <p:cNvSpPr txBox="1"/>
          <p:nvPr/>
        </p:nvSpPr>
        <p:spPr>
          <a:xfrm>
            <a:off x="7615679" y="4480125"/>
            <a:ext cx="389340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/>
              <a:t>1</a:t>
            </a:r>
            <a:r>
              <a:rPr lang="zh-CN" altLang="en-US" sz="1600" dirty="0"/>
              <a:t>、</a:t>
            </a:r>
            <a:r>
              <a:rPr lang="en-US" altLang="zh-CN" sz="1600" dirty="0"/>
              <a:t>FC</a:t>
            </a:r>
            <a:r>
              <a:rPr lang="zh-CN" altLang="en-US" sz="1600" dirty="0"/>
              <a:t>收集到的电子受激光杂散光的影响，与激光功率呈对数曲线分布，激光功率在</a:t>
            </a:r>
            <a:r>
              <a:rPr lang="en-US" altLang="zh-CN" sz="1600" dirty="0"/>
              <a:t>100mJ</a:t>
            </a:r>
            <a:r>
              <a:rPr lang="zh-CN" altLang="en-US" sz="1600" dirty="0"/>
              <a:t>时趋向于饱和。</a:t>
            </a:r>
            <a:endParaRPr lang="en-US" altLang="zh-CN" sz="1600" dirty="0"/>
          </a:p>
          <a:p>
            <a:pPr algn="l"/>
            <a:r>
              <a:rPr lang="en-US" altLang="zh-CN" sz="1600" dirty="0"/>
              <a:t>2</a:t>
            </a:r>
            <a:r>
              <a:rPr lang="zh-CN" altLang="en-US" sz="1600" dirty="0"/>
              <a:t>、激光功率极小时即可看到信号（</a:t>
            </a:r>
            <a:r>
              <a:rPr lang="en-US" altLang="zh-CN" sz="1600" dirty="0"/>
              <a:t>1%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algn="l"/>
            <a:r>
              <a:rPr lang="zh-CN" altLang="en-US" sz="1600" dirty="0"/>
              <a:t>在</a:t>
            </a:r>
            <a:r>
              <a:rPr lang="en-US" altLang="zh-CN" sz="1600" dirty="0"/>
              <a:t>40mJ</a:t>
            </a:r>
            <a:r>
              <a:rPr lang="zh-CN" altLang="en-US" sz="1600" dirty="0"/>
              <a:t>左右，信号峰值为</a:t>
            </a:r>
            <a:r>
              <a:rPr lang="en-US" altLang="zh-CN" sz="1600" dirty="0"/>
              <a:t>-0.15V</a:t>
            </a:r>
            <a:r>
              <a:rPr lang="zh-CN" altLang="en-US" sz="1600" dirty="0"/>
              <a:t>左右。此外</a:t>
            </a:r>
            <a:r>
              <a:rPr lang="en-US" altLang="zh-CN" sz="1600" dirty="0"/>
              <a:t>MCP</a:t>
            </a:r>
            <a:r>
              <a:rPr lang="zh-CN" altLang="en-US" sz="1600" dirty="0"/>
              <a:t>对激光功率表征也存在影响。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99FE9C-7CAA-43AC-B071-EBB2BD1552C1}"/>
              </a:ext>
            </a:extLst>
          </p:cNvPr>
          <p:cNvSpPr txBox="1"/>
          <p:nvPr/>
        </p:nvSpPr>
        <p:spPr>
          <a:xfrm>
            <a:off x="1400216" y="1039376"/>
            <a:ext cx="2265044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BBDC67DE-7092-456E-9865-1C4A67D6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7" y="4038365"/>
            <a:ext cx="3305235" cy="2160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AFAA2AC-8BD8-4A42-9EE7-A8D38041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666" y="1095029"/>
            <a:ext cx="3382547" cy="2159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A63564A-5F64-4920-B124-935D77499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422" y="3690179"/>
            <a:ext cx="3015016" cy="18849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713BE47-299C-4079-92E9-622446A17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6603" y="844888"/>
            <a:ext cx="4267105" cy="308640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D91099BD-0848-4CC9-987B-2405BD5C32EC}"/>
              </a:ext>
            </a:extLst>
          </p:cNvPr>
          <p:cNvSpPr txBox="1"/>
          <p:nvPr/>
        </p:nvSpPr>
        <p:spPr>
          <a:xfrm>
            <a:off x="883420" y="6287756"/>
            <a:ext cx="103530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 err="1">
                <a:solidFill>
                  <a:schemeClr val="tx2"/>
                </a:solidFill>
              </a:rPr>
              <a:t>Y.Liu</a:t>
            </a:r>
            <a:r>
              <a:rPr lang="en-US" altLang="zh-CN" sz="1200" dirty="0">
                <a:solidFill>
                  <a:schemeClr val="tx2"/>
                </a:solidFill>
              </a:rPr>
              <a:t>,</a:t>
            </a:r>
            <a:r>
              <a:rPr lang="zh-CN" altLang="en-US" sz="1200" dirty="0">
                <a:solidFill>
                  <a:schemeClr val="tx2"/>
                </a:solidFill>
              </a:rPr>
              <a:t> Laser wire beam profile monitor in the spallation neutron source (SNS) superconducting linac</a:t>
            </a:r>
            <a:r>
              <a:rPr lang="en-US" altLang="zh-CN" sz="1200" dirty="0">
                <a:solidFill>
                  <a:schemeClr val="tx2"/>
                </a:solidFill>
              </a:rPr>
              <a:t>,2010.</a:t>
            </a:r>
            <a:endParaRPr lang="zh-CN" altLang="en-US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95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Z-Scan </a:t>
            </a:r>
            <a:r>
              <a:rPr lang="zh-CN" altLang="en-US" dirty="0"/>
              <a:t>表征及剥离效率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781878" y="873491"/>
            <a:ext cx="238366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CD592D-A52A-44CC-BC4D-A54D3B68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942" y="844397"/>
            <a:ext cx="1736922" cy="1143452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0E67F0C-D818-49F9-BFCF-9C132DC0563D}"/>
              </a:ext>
            </a:extLst>
          </p:cNvPr>
          <p:cNvSpPr txBox="1"/>
          <p:nvPr/>
        </p:nvSpPr>
        <p:spPr>
          <a:xfrm>
            <a:off x="5000766" y="989437"/>
            <a:ext cx="12567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排除光强的干扰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E136F34-15D5-446A-8EDB-C9BB48D9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8" y="2002128"/>
            <a:ext cx="3339060" cy="216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1BE6D9B-1DB4-4B86-92EF-37109FEEB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88" y="4273788"/>
            <a:ext cx="3339060" cy="2160000"/>
          </a:xfrm>
          <a:prstGeom prst="rect">
            <a:avLst/>
          </a:prstGeom>
        </p:spPr>
      </p:pic>
      <p:sp>
        <p:nvSpPr>
          <p:cNvPr id="13" name="箭头: 左右 12">
            <a:extLst>
              <a:ext uri="{FF2B5EF4-FFF2-40B4-BE49-F238E27FC236}">
                <a16:creationId xmlns:a16="http://schemas.microsoft.com/office/drawing/2014/main" id="{62FCAEB6-6DE6-4D4B-B9D1-39B4B163F92E}"/>
              </a:ext>
            </a:extLst>
          </p:cNvPr>
          <p:cNvSpPr/>
          <p:nvPr/>
        </p:nvSpPr>
        <p:spPr>
          <a:xfrm>
            <a:off x="4038396" y="3835837"/>
            <a:ext cx="1084485" cy="29101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A782C00-C882-4C16-9D7E-9C69D04966EC}"/>
              </a:ext>
            </a:extLst>
          </p:cNvPr>
          <p:cNvSpPr txBox="1"/>
          <p:nvPr/>
        </p:nvSpPr>
        <p:spPr>
          <a:xfrm>
            <a:off x="4910331" y="5783000"/>
            <a:ext cx="71464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dirty="0" err="1">
                <a:solidFill>
                  <a:schemeClr val="tx2"/>
                </a:solidFill>
              </a:rPr>
              <a:t>Y.Liu</a:t>
            </a:r>
            <a:r>
              <a:rPr lang="en-US" altLang="zh-CN" sz="1100" dirty="0">
                <a:solidFill>
                  <a:schemeClr val="tx2"/>
                </a:solidFill>
              </a:rPr>
              <a:t>,</a:t>
            </a:r>
            <a:r>
              <a:rPr lang="zh-CN" altLang="en-US" sz="1100" dirty="0">
                <a:solidFill>
                  <a:schemeClr val="tx2"/>
                </a:solidFill>
              </a:rPr>
              <a:t> Laser wire beam profile monitor in the spallation neutron source (SNS) superconducting linac</a:t>
            </a:r>
            <a:r>
              <a:rPr lang="en-US" altLang="zh-CN" sz="1100" dirty="0">
                <a:solidFill>
                  <a:schemeClr val="tx2"/>
                </a:solidFill>
              </a:rPr>
              <a:t>,2010.</a:t>
            </a:r>
          </a:p>
          <a:p>
            <a:r>
              <a:rPr lang="en-US" altLang="zh-CN" sz="1100" dirty="0">
                <a:solidFill>
                  <a:schemeClr val="tx2"/>
                </a:solidFill>
              </a:rPr>
              <a:t>H2 laser </a:t>
            </a:r>
            <a:r>
              <a:rPr lang="en-US" altLang="zh-CN" sz="1100" dirty="0" err="1">
                <a:solidFill>
                  <a:schemeClr val="tx2"/>
                </a:solidFill>
              </a:rPr>
              <a:t>photodetachment</a:t>
            </a:r>
            <a:r>
              <a:rPr lang="en-US" altLang="zh-CN" sz="1100" dirty="0">
                <a:solidFill>
                  <a:schemeClr val="tx2"/>
                </a:solidFill>
              </a:rPr>
              <a:t> at 1064, 532, and 355 nm in plasma</a:t>
            </a:r>
          </a:p>
          <a:p>
            <a:r>
              <a:rPr lang="en-US" altLang="zh-CN" sz="1100" dirty="0">
                <a:solidFill>
                  <a:schemeClr val="tx2"/>
                </a:solidFill>
              </a:rPr>
              <a:t>Laser measurement of the </a:t>
            </a:r>
            <a:r>
              <a:rPr lang="en-US" altLang="zh-CN" sz="1100" dirty="0" err="1">
                <a:solidFill>
                  <a:schemeClr val="tx2"/>
                </a:solidFill>
              </a:rPr>
              <a:t>photodetachment</a:t>
            </a:r>
            <a:r>
              <a:rPr lang="en-US" altLang="zh-CN" sz="1100" dirty="0">
                <a:solidFill>
                  <a:schemeClr val="tx2"/>
                </a:solidFill>
              </a:rPr>
              <a:t> cross section of H− at the wavelength 1064 nm</a:t>
            </a:r>
            <a:endParaRPr lang="zh-CN" altLang="en-US" sz="1100" dirty="0">
              <a:solidFill>
                <a:schemeClr val="tx2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A20F4D9-6CA5-4A51-9208-98E65EC6B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565" y="1197666"/>
            <a:ext cx="3036280" cy="178491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99F8637-DACE-49C5-A588-7E65367D7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4297" y="992394"/>
            <a:ext cx="2516210" cy="27500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18F686D-1127-4CDC-A669-729A8FCC4D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4297" y="3698705"/>
            <a:ext cx="2750831" cy="197458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AF747102-AE3C-490C-AD65-562DDF895B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2991" y="3106962"/>
            <a:ext cx="3171428" cy="258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6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2025/3/23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激光稳定性表征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91C6ED-AD82-4749-BD39-8AF1F9A0AC75}"/>
              </a:ext>
            </a:extLst>
          </p:cNvPr>
          <p:cNvSpPr txBox="1"/>
          <p:nvPr/>
        </p:nvSpPr>
        <p:spPr>
          <a:xfrm>
            <a:off x="902421" y="5719441"/>
            <a:ext cx="2978379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采用</a:t>
            </a:r>
            <a:r>
              <a:rPr lang="en-US" altLang="zh-CN" sz="1400" dirty="0">
                <a:solidFill>
                  <a:schemeClr val="tx2"/>
                </a:solidFill>
              </a:rPr>
              <a:t>pd</a:t>
            </a:r>
            <a:r>
              <a:rPr lang="zh-CN" altLang="en-US" sz="1400" dirty="0">
                <a:solidFill>
                  <a:schemeClr val="tx2"/>
                </a:solidFill>
              </a:rPr>
              <a:t>信号能量抖动</a:t>
            </a:r>
            <a:r>
              <a:rPr lang="en-US" altLang="zh-CN" sz="1400" dirty="0">
                <a:solidFill>
                  <a:schemeClr val="tx2"/>
                </a:solidFill>
              </a:rPr>
              <a:t>std dev</a:t>
            </a:r>
            <a:r>
              <a:rPr lang="zh-CN" altLang="en-US" sz="1400" dirty="0">
                <a:solidFill>
                  <a:schemeClr val="tx2"/>
                </a:solidFill>
              </a:rPr>
              <a:t>：</a:t>
            </a:r>
            <a:r>
              <a:rPr lang="en-US" altLang="zh-CN" sz="1400" dirty="0">
                <a:solidFill>
                  <a:schemeClr val="tx2"/>
                </a:solidFill>
              </a:rPr>
              <a:t>9.58mJ</a:t>
            </a:r>
          </a:p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采用功率计能量抖动</a:t>
            </a:r>
            <a:r>
              <a:rPr lang="en-US" altLang="zh-CN" sz="1400" dirty="0">
                <a:solidFill>
                  <a:schemeClr val="tx2"/>
                </a:solidFill>
              </a:rPr>
              <a:t>std dev</a:t>
            </a:r>
            <a:r>
              <a:rPr lang="zh-CN" altLang="en-US" sz="1400" dirty="0">
                <a:solidFill>
                  <a:schemeClr val="tx2"/>
                </a:solidFill>
              </a:rPr>
              <a:t>：</a:t>
            </a:r>
            <a:r>
              <a:rPr lang="en-US" altLang="zh-CN" sz="1400" dirty="0">
                <a:solidFill>
                  <a:schemeClr val="tx2"/>
                </a:solidFill>
              </a:rPr>
              <a:t>2-3mJ</a:t>
            </a:r>
          </a:p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故无需归一化</a:t>
            </a:r>
            <a:r>
              <a:rPr lang="en-US" altLang="zh-CN" sz="1400" dirty="0">
                <a:solidFill>
                  <a:schemeClr val="tx2"/>
                </a:solidFill>
              </a:rPr>
              <a:t>PD</a:t>
            </a:r>
            <a:r>
              <a:rPr lang="zh-CN" altLang="en-US" sz="1400" dirty="0">
                <a:solidFill>
                  <a:schemeClr val="tx2"/>
                </a:solidFill>
              </a:rPr>
              <a:t>信号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FC12C42-E7FE-4CDE-941A-17B633559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965" y="3913867"/>
            <a:ext cx="2077932" cy="132312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749633F-7AD1-4CF0-ACE6-28587F3732F0}"/>
              </a:ext>
            </a:extLst>
          </p:cNvPr>
          <p:cNvSpPr txBox="1"/>
          <p:nvPr/>
        </p:nvSpPr>
        <p:spPr>
          <a:xfrm>
            <a:off x="902421" y="5196221"/>
            <a:ext cx="2900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</a:rPr>
              <a:t>固定激光功率，统计</a:t>
            </a:r>
            <a:r>
              <a:rPr lang="en-US" altLang="zh-CN" sz="1400" dirty="0">
                <a:solidFill>
                  <a:schemeClr val="tx2"/>
                </a:solidFill>
              </a:rPr>
              <a:t>PD</a:t>
            </a:r>
            <a:r>
              <a:rPr lang="zh-CN" altLang="en-US" sz="1400" dirty="0">
                <a:solidFill>
                  <a:schemeClr val="tx2"/>
                </a:solidFill>
              </a:rPr>
              <a:t>与</a:t>
            </a:r>
            <a:r>
              <a:rPr lang="en-US" altLang="zh-CN" sz="1400" dirty="0">
                <a:solidFill>
                  <a:schemeClr val="tx2"/>
                </a:solidFill>
              </a:rPr>
              <a:t>FC</a:t>
            </a:r>
            <a:r>
              <a:rPr lang="zh-CN" altLang="en-US" sz="1400" dirty="0">
                <a:solidFill>
                  <a:schemeClr val="tx2"/>
                </a:solidFill>
              </a:rPr>
              <a:t>信号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2"/>
                </a:solidFill>
              </a:rPr>
              <a:t>相关系数：</a:t>
            </a:r>
            <a:r>
              <a:rPr lang="en-US" altLang="zh-CN" sz="1400" dirty="0">
                <a:solidFill>
                  <a:schemeClr val="tx2"/>
                </a:solidFill>
              </a:rPr>
              <a:t>0.22836542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3992CB-4B7D-4B81-BBA6-02291A981A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76" y="1796821"/>
            <a:ext cx="3454300" cy="2115352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1199265" y="873491"/>
            <a:ext cx="2306722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200" dirty="0"/>
              <a:t>Laser Power:		220mJ</a:t>
            </a:r>
          </a:p>
          <a:p>
            <a:pPr algn="l"/>
            <a:r>
              <a:rPr lang="en-US" altLang="zh-CN" sz="1200" dirty="0"/>
              <a:t>Magnet Current:	5.9A</a:t>
            </a:r>
          </a:p>
          <a:p>
            <a:pPr algn="l"/>
            <a:r>
              <a:rPr lang="en-US" altLang="zh-CN" sz="1200" dirty="0"/>
              <a:t>MCP Voltage:	650V</a:t>
            </a:r>
          </a:p>
          <a:p>
            <a:pPr algn="l"/>
            <a:r>
              <a:rPr lang="en-US" altLang="zh-CN" sz="1200" dirty="0"/>
              <a:t>Focus Lens:		0mm</a:t>
            </a:r>
          </a:p>
          <a:p>
            <a:pPr algn="l"/>
            <a:r>
              <a:rPr lang="en-US" altLang="zh-CN" sz="1200" dirty="0"/>
              <a:t>X Position:		0mm</a:t>
            </a:r>
            <a:endParaRPr lang="zh-CN" altLang="en-US" sz="1200" dirty="0"/>
          </a:p>
        </p:txBody>
      </p:sp>
      <p:graphicFrame>
        <p:nvGraphicFramePr>
          <p:cNvPr id="61" name="表格 8">
            <a:extLst>
              <a:ext uri="{FF2B5EF4-FFF2-40B4-BE49-F238E27FC236}">
                <a16:creationId xmlns:a16="http://schemas.microsoft.com/office/drawing/2014/main" id="{1F32C5B2-7D3D-462C-BE91-301E56373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418868"/>
              </p:ext>
            </p:extLst>
          </p:nvPr>
        </p:nvGraphicFramePr>
        <p:xfrm>
          <a:off x="8688544" y="2100670"/>
          <a:ext cx="2304000" cy="8915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3015391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286332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6648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NEW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导数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最大值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059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平均值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5.92ns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-6.91ns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021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标准差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1.88ns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1.82ns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153408"/>
                  </a:ext>
                </a:extLst>
              </a:tr>
            </a:tbl>
          </a:graphicData>
        </a:graphic>
      </p:graphicFrame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61B5C091-0D6B-4684-9356-C6B8AE604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5622636"/>
              </p:ext>
            </p:extLst>
          </p:nvPr>
        </p:nvGraphicFramePr>
        <p:xfrm>
          <a:off x="8678679" y="886796"/>
          <a:ext cx="2268000" cy="8915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12778201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39219552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81282969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OLD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导数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最大值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6175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平均值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3.69ns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4.83ns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0675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标准差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1.42ns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1.17ns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9840196"/>
                  </a:ext>
                </a:extLst>
              </a:tr>
            </a:tbl>
          </a:graphicData>
        </a:graphic>
      </p:graphicFrame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734AAF9C-F297-41FA-81D7-1617CAA10CD5}"/>
              </a:ext>
            </a:extLst>
          </p:cNvPr>
          <p:cNvCxnSpPr>
            <a:cxnSpLocks/>
          </p:cNvCxnSpPr>
          <p:nvPr/>
        </p:nvCxnSpPr>
        <p:spPr>
          <a:xfrm>
            <a:off x="10781669" y="1772816"/>
            <a:ext cx="27865" cy="32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>
            <a:extLst>
              <a:ext uri="{FF2B5EF4-FFF2-40B4-BE49-F238E27FC236}">
                <a16:creationId xmlns:a16="http://schemas.microsoft.com/office/drawing/2014/main" id="{46B83837-A99F-42E9-BB80-51E33C4921FD}"/>
              </a:ext>
            </a:extLst>
          </p:cNvPr>
          <p:cNvSpPr txBox="1"/>
          <p:nvPr/>
        </p:nvSpPr>
        <p:spPr>
          <a:xfrm>
            <a:off x="9140366" y="4899913"/>
            <a:ext cx="7966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导数 </a:t>
            </a:r>
            <a:r>
              <a:rPr lang="en-US" altLang="zh-CN" sz="1400" dirty="0">
                <a:solidFill>
                  <a:schemeClr val="tx2"/>
                </a:solidFill>
              </a:rPr>
              <a:t>Jitter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EA2A25-F53B-4538-8237-511A05A83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582" y="971811"/>
            <a:ext cx="3499827" cy="228796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DEE801-437F-4012-8193-C1D12C416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9601" y="5236995"/>
            <a:ext cx="1642785" cy="10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B34D28E-F05B-4005-BAF0-F5F86A7A0E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6688" y="5218597"/>
            <a:ext cx="1642785" cy="10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AD7727-F63A-4F8E-AA6C-16F4AD0D4E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3775" y="5173309"/>
            <a:ext cx="1642785" cy="10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1E04361-421B-4C0B-80DD-762E39EC84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87391" y="3431892"/>
            <a:ext cx="2245369" cy="14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78B5EE0-DCA7-4586-B0B4-79737BB3E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0685" y="3419629"/>
            <a:ext cx="2128336" cy="144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A2A1C130-B388-42BC-8243-21AD533640B3}"/>
              </a:ext>
            </a:extLst>
          </p:cNvPr>
          <p:cNvSpPr txBox="1"/>
          <p:nvPr/>
        </p:nvSpPr>
        <p:spPr>
          <a:xfrm>
            <a:off x="6235677" y="4914138"/>
            <a:ext cx="7966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导数 </a:t>
            </a:r>
            <a:r>
              <a:rPr lang="en-US" altLang="zh-CN" sz="1400" dirty="0">
                <a:solidFill>
                  <a:schemeClr val="tx2"/>
                </a:solidFill>
              </a:rPr>
              <a:t>Jitter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8975C6B2-C120-4A5A-BD55-30D7CBC16D58}"/>
              </a:ext>
            </a:extLst>
          </p:cNvPr>
          <p:cNvCxnSpPr>
            <a:cxnSpLocks/>
            <a:stCxn id="3" idx="3"/>
            <a:endCxn id="19" idx="1"/>
          </p:cNvCxnSpPr>
          <p:nvPr/>
        </p:nvCxnSpPr>
        <p:spPr>
          <a:xfrm>
            <a:off x="7609021" y="4139629"/>
            <a:ext cx="778370" cy="122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68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" id="{F452D3E5-2FF1-CF44-B19B-D32D4C774C03}" vid="{78947655-7EED-024C-A397-CCE31F0CBB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33250</TotalTime>
  <Words>1324</Words>
  <Application>Microsoft Office PowerPoint</Application>
  <PresentationFormat>宽屏</PresentationFormat>
  <Paragraphs>233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6" baseType="lpstr">
      <vt:lpstr>等线</vt:lpstr>
      <vt:lpstr>Arial</vt:lpstr>
      <vt:lpstr>Office Theme</vt:lpstr>
      <vt:lpstr>2024激光丝剖面测量汇总</vt:lpstr>
      <vt:lpstr>PowerPoint 演示文稿</vt:lpstr>
      <vt:lpstr>磁铁-蜂窝网</vt:lpstr>
      <vt:lpstr>磁铁-蜂窝网</vt:lpstr>
      <vt:lpstr>MCP饱和特性对剖面测量的影响</vt:lpstr>
      <vt:lpstr>MCP </vt:lpstr>
      <vt:lpstr>激光功率表征</vt:lpstr>
      <vt:lpstr>Z-Scan 表征及剥离效率</vt:lpstr>
      <vt:lpstr>激光稳定性表征</vt:lpstr>
      <vt:lpstr>信号稳定性表征</vt:lpstr>
      <vt:lpstr>WS05,FWS,LW剖面对照</vt:lpstr>
      <vt:lpstr>剖面测量</vt:lpstr>
      <vt:lpstr>后续实验计划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b092118</dc:creator>
  <cp:lastModifiedBy>彪 张</cp:lastModifiedBy>
  <cp:revision>575</cp:revision>
  <cp:lastPrinted>2020-01-30T13:49:18Z</cp:lastPrinted>
  <dcterms:created xsi:type="dcterms:W3CDTF">2023-03-09T01:05:47Z</dcterms:created>
  <dcterms:modified xsi:type="dcterms:W3CDTF">2025-03-23T06:41:04Z</dcterms:modified>
</cp:coreProperties>
</file>