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327" r:id="rId3"/>
    <p:sldId id="333" r:id="rId4"/>
    <p:sldId id="336" r:id="rId5"/>
    <p:sldId id="335" r:id="rId6"/>
    <p:sldId id="337" r:id="rId7"/>
    <p:sldId id="328" r:id="rId8"/>
    <p:sldId id="334" r:id="rId9"/>
    <p:sldId id="338" r:id="rId10"/>
    <p:sldId id="339" r:id="rId11"/>
    <p:sldId id="340" r:id="rId12"/>
    <p:sldId id="341" r:id="rId13"/>
    <p:sldId id="332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  <p:cmAuthor id="2" name="彪 张" initials="彪" lastIdx="1" clrIdx="1">
    <p:extLst>
      <p:ext uri="{19B8F6BF-5375-455C-9EA6-DF929625EA0E}">
        <p15:presenceInfo xmlns:p15="http://schemas.microsoft.com/office/powerpoint/2012/main" userId="c3172e4555e642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2F2F2F"/>
    <a:srgbClr val="00FB92"/>
    <a:srgbClr val="005493"/>
    <a:srgbClr val="76D6FF"/>
    <a:srgbClr val="009193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86"/>
  </p:normalViewPr>
  <p:slideViewPr>
    <p:cSldViewPr snapToObjects="1">
      <p:cViewPr varScale="1">
        <p:scale>
          <a:sx n="80" d="100"/>
          <a:sy n="80" d="100"/>
        </p:scale>
        <p:origin x="64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>
                <a:latin typeface="Arial" panose="020B0604020202020204" pitchFamily="34" charset="0"/>
              </a:rPr>
              <a:t>5/12/2025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DD062E-52F7-A14D-A443-1F385478444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B0EE9E-52B8-AA4F-8DD5-ED0FB4E5C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BA950E-4249-4DF3-B4B9-E319FAE434C0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537C4D-7CDD-4D83-949F-9974954C209D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0448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 userDrawn="1"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1C4BED-0005-4291-B073-C9C298E2110F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 userDrawn="1"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9.png"/><Relationship Id="rId4" Type="http://schemas.openxmlformats.org/officeDocument/2006/relationships/image" Target="../media/image4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3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C0AE-89DE-0A2A-B23D-DEBDBAA6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2929545"/>
            <a:ext cx="7128727" cy="652835"/>
          </a:xfrm>
        </p:spPr>
        <p:txBody>
          <a:bodyPr/>
          <a:lstStyle/>
          <a:p>
            <a:r>
              <a:rPr lang="zh-CN" altLang="en-US" dirty="0"/>
              <a:t>收集电子及电磁信号评估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8108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Signal-different beam length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C06A5F-EA37-4265-BFA5-0148D04A1275}"/>
              </a:ext>
            </a:extLst>
          </p:cNvPr>
          <p:cNvSpPr txBox="1"/>
          <p:nvPr/>
        </p:nvSpPr>
        <p:spPr>
          <a:xfrm>
            <a:off x="590739" y="876066"/>
            <a:ext cx="7412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position:105mm(from beam center)  LPF:50MHz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03A61F-EBE2-4DCD-A3D3-A9EB225D3046}"/>
              </a:ext>
            </a:extLst>
          </p:cNvPr>
          <p:cNvSpPr txBox="1"/>
          <p:nvPr/>
        </p:nvSpPr>
        <p:spPr>
          <a:xfrm>
            <a:off x="3376884" y="5894925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length:100ps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8C2E2F-1C34-4A98-A170-3E9B628D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412776"/>
            <a:ext cx="2814865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348963-4C1C-45EE-97B2-4B70BE47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3645024"/>
            <a:ext cx="2880000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6FC36B8-5C87-4D1C-B5DB-78DC37A5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417" y="1442405"/>
            <a:ext cx="2814866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67F6D81-BD98-40C2-959E-200B4E7BB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850" y="3711368"/>
            <a:ext cx="2880000" cy="21600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3030558-03A2-4692-BF79-9AF2CC855C00}"/>
              </a:ext>
            </a:extLst>
          </p:cNvPr>
          <p:cNvSpPr txBox="1"/>
          <p:nvPr/>
        </p:nvSpPr>
        <p:spPr>
          <a:xfrm>
            <a:off x="6460181" y="5894925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length:150ps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66FE02E-0798-4100-84D1-C4F09152B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972" y="1442405"/>
            <a:ext cx="2814866" cy="216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E8C7C-E35B-4E94-943D-B1C1AC0A0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0509" y="3739232"/>
            <a:ext cx="2880000" cy="2160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D646757-4317-492D-A247-15684428E170}"/>
              </a:ext>
            </a:extLst>
          </p:cNvPr>
          <p:cNvSpPr txBox="1"/>
          <p:nvPr/>
        </p:nvSpPr>
        <p:spPr>
          <a:xfrm>
            <a:off x="9543478" y="5899232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length:200ps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A624492C-4F05-41A7-BDFE-675852637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" y="1395123"/>
            <a:ext cx="2904645" cy="2160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8E3A757-762D-4999-8D1D-98D22FDABB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4" y="3630705"/>
            <a:ext cx="2880000" cy="216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C25440B3-9EC5-4BFB-8EDA-45A610131D86}"/>
              </a:ext>
            </a:extLst>
          </p:cNvPr>
          <p:cNvSpPr txBox="1"/>
          <p:nvPr/>
        </p:nvSpPr>
        <p:spPr>
          <a:xfrm>
            <a:off x="666781" y="5894925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length:75ps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D0C64AE-97C2-4D50-9A59-95977A503111}"/>
              </a:ext>
            </a:extLst>
          </p:cNvPr>
          <p:cNvSpPr txBox="1"/>
          <p:nvPr/>
        </p:nvSpPr>
        <p:spPr>
          <a:xfrm>
            <a:off x="849301" y="6215658"/>
            <a:ext cx="102095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束团长度缩小，电磁信号增加，幅值会与剥离电子信号相仿，可以通过滤波消除其影响。</a:t>
            </a:r>
          </a:p>
        </p:txBody>
      </p:sp>
    </p:spTree>
    <p:extLst>
      <p:ext uri="{BB962C8B-B14F-4D97-AF65-F5344CB8AC3E}">
        <p14:creationId xmlns:p14="http://schemas.microsoft.com/office/powerpoint/2010/main" val="244904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Signal-different LPF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78928D-E869-4550-B4DA-251525A69686}"/>
              </a:ext>
            </a:extLst>
          </p:cNvPr>
          <p:cNvSpPr txBox="1"/>
          <p:nvPr/>
        </p:nvSpPr>
        <p:spPr>
          <a:xfrm>
            <a:off x="809296" y="876045"/>
            <a:ext cx="6065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Bunch length:100ps FC position:105mm(from beam center)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185A21E-FC2B-45BA-A8AE-7A5DF5775F3E}"/>
              </a:ext>
            </a:extLst>
          </p:cNvPr>
          <p:cNvSpPr txBox="1"/>
          <p:nvPr/>
        </p:nvSpPr>
        <p:spPr>
          <a:xfrm>
            <a:off x="10219645" y="4664169"/>
            <a:ext cx="859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125MHz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C509F21-2F60-485E-AAB7-108E5C60C61E}"/>
              </a:ext>
            </a:extLst>
          </p:cNvPr>
          <p:cNvSpPr txBox="1"/>
          <p:nvPr/>
        </p:nvSpPr>
        <p:spPr>
          <a:xfrm>
            <a:off x="914859" y="5583541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LPF:25MHz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E248053-DBB4-4C41-8151-74D9B8C064B7}"/>
              </a:ext>
            </a:extLst>
          </p:cNvPr>
          <p:cNvSpPr txBox="1"/>
          <p:nvPr/>
        </p:nvSpPr>
        <p:spPr>
          <a:xfrm>
            <a:off x="849301" y="5909623"/>
            <a:ext cx="102095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采用不同种截止频率的低通滤波器，对原始信号的积分值没有影响，即不会影响剖面的拟合。但是滤波器截止频率过低会使得信号峰值降低，而截止频率过高，本地信号会产生波动。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1F6CE2-3E9E-43DF-96E9-7498D56F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" y="1188407"/>
            <a:ext cx="2814866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3BBD2A-B882-4F9B-AD06-D741DEAD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7" y="3348407"/>
            <a:ext cx="2880000" cy="216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EE57E5D-DB40-4A07-867E-35F452B37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899" y="1196752"/>
            <a:ext cx="2814865" cy="216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FB93C27-FC9A-4CC9-8610-E4FE4203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984" y="3357674"/>
            <a:ext cx="2880000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88B827-C835-441A-A375-AC400CA0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41" y="1188407"/>
            <a:ext cx="2814866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D4F5B2-F6EA-4A65-86A4-B59017BBE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312" y="3348407"/>
            <a:ext cx="2880000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14FE8F-F9A0-4B4D-BDE2-271FE04A3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328" y="1196752"/>
            <a:ext cx="2814866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8F15094-7BFC-4A34-936C-1D5699416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5761" y="3356752"/>
            <a:ext cx="2880000" cy="216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90073C75-5F11-451C-A9F0-575A0D399D30}"/>
              </a:ext>
            </a:extLst>
          </p:cNvPr>
          <p:cNvSpPr txBox="1"/>
          <p:nvPr/>
        </p:nvSpPr>
        <p:spPr>
          <a:xfrm>
            <a:off x="4079776" y="5588436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LPF:50MHz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6BCD378-8B52-4661-A510-5CF1C55ABCFC}"/>
              </a:ext>
            </a:extLst>
          </p:cNvPr>
          <p:cNvSpPr txBox="1"/>
          <p:nvPr/>
        </p:nvSpPr>
        <p:spPr>
          <a:xfrm>
            <a:off x="7032104" y="5606301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LPF:75MHz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19D3D41-555F-41A4-9A49-CAF289059DA4}"/>
              </a:ext>
            </a:extLst>
          </p:cNvPr>
          <p:cNvSpPr txBox="1"/>
          <p:nvPr/>
        </p:nvSpPr>
        <p:spPr>
          <a:xfrm>
            <a:off x="9975989" y="5583064"/>
            <a:ext cx="13465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LPF:125MHz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157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78928D-E869-4550-B4DA-251525A69686}"/>
              </a:ext>
            </a:extLst>
          </p:cNvPr>
          <p:cNvSpPr txBox="1"/>
          <p:nvPr/>
        </p:nvSpPr>
        <p:spPr>
          <a:xfrm>
            <a:off x="809296" y="876045"/>
            <a:ext cx="370614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/>
              <a:t>Bunch length:100ps       LPF:50MHz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E248053-DBB4-4C41-8151-74D9B8C064B7}"/>
              </a:ext>
            </a:extLst>
          </p:cNvPr>
          <p:cNvSpPr txBox="1"/>
          <p:nvPr/>
        </p:nvSpPr>
        <p:spPr>
          <a:xfrm>
            <a:off x="849301" y="6102950"/>
            <a:ext cx="102095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随着</a:t>
            </a:r>
            <a:r>
              <a:rPr lang="en-US" altLang="zh-CN" dirty="0"/>
              <a:t>FC</a:t>
            </a:r>
            <a:r>
              <a:rPr lang="zh-CN" altLang="en-US" dirty="0"/>
              <a:t>位置下移，束流电磁信号增加，幅值会与剥离电子信号相仿，但是可以通过滤波消除其影响。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EE57E5D-DB40-4A07-867E-35F452B3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" y="1196752"/>
            <a:ext cx="2814865" cy="216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FB93C27-FC9A-4CC9-8610-E4FE4203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8" y="3357674"/>
            <a:ext cx="2880000" cy="216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90073C75-5F11-451C-A9F0-575A0D399D30}"/>
              </a:ext>
            </a:extLst>
          </p:cNvPr>
          <p:cNvSpPr txBox="1"/>
          <p:nvPr/>
        </p:nvSpPr>
        <p:spPr>
          <a:xfrm>
            <a:off x="593372" y="5574159"/>
            <a:ext cx="20903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105mm</a:t>
            </a:r>
            <a:endParaRPr lang="zh-CN" altLang="en-US" dirty="0"/>
          </a:p>
        </p:txBody>
      </p:sp>
      <p:sp>
        <p:nvSpPr>
          <p:cNvPr id="23" name="标题 2">
            <a:extLst>
              <a:ext uri="{FF2B5EF4-FFF2-40B4-BE49-F238E27FC236}">
                <a16:creationId xmlns:a16="http://schemas.microsoft.com/office/drawing/2014/main" id="{0ADC1336-B3E7-4247-A911-3BD5F93D5E34}"/>
              </a:ext>
            </a:extLst>
          </p:cNvPr>
          <p:cNvSpPr txBox="1">
            <a:spLocks/>
          </p:cNvSpPr>
          <p:nvPr/>
        </p:nvSpPr>
        <p:spPr>
          <a:xfrm>
            <a:off x="1147614" y="96242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Signal-different FC position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3EB12C-5F73-47B3-B41C-42278E11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624" y="1153044"/>
            <a:ext cx="2814866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9DE609-EABD-459D-A775-C8C756661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13" y="3362386"/>
            <a:ext cx="2880000" cy="21600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D2B1A17-517C-4611-91F4-469DA1F47F0C}"/>
              </a:ext>
            </a:extLst>
          </p:cNvPr>
          <p:cNvSpPr txBox="1"/>
          <p:nvPr/>
        </p:nvSpPr>
        <p:spPr>
          <a:xfrm>
            <a:off x="3518137" y="5570181"/>
            <a:ext cx="20903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100mm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E62A3D9-CC7C-4EC3-B962-09833631B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799" y="1202386"/>
            <a:ext cx="2876513" cy="21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4922BA-7BCC-4990-B5BE-790517F71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596" y="3356752"/>
            <a:ext cx="2880000" cy="216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9708089-77CB-45BD-9B32-2364E3E36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527" y="1191109"/>
            <a:ext cx="2814866" cy="216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319E2CC-92CE-4964-9876-C0465C0AA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979" y="3362386"/>
            <a:ext cx="2880000" cy="21600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70DB4685-2406-4461-83AF-E94E27A129F2}"/>
              </a:ext>
            </a:extLst>
          </p:cNvPr>
          <p:cNvSpPr txBox="1"/>
          <p:nvPr/>
        </p:nvSpPr>
        <p:spPr>
          <a:xfrm>
            <a:off x="6547660" y="5565293"/>
            <a:ext cx="1962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95mm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7E6810A-0231-476A-96EC-24E8F2FF2FA3}"/>
              </a:ext>
            </a:extLst>
          </p:cNvPr>
          <p:cNvSpPr txBox="1"/>
          <p:nvPr/>
        </p:nvSpPr>
        <p:spPr>
          <a:xfrm>
            <a:off x="9800951" y="5574158"/>
            <a:ext cx="1962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90mm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47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Signal-Using BPM signal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92AAE4-578B-45B0-94B1-947291A62EA1}"/>
              </a:ext>
            </a:extLst>
          </p:cNvPr>
          <p:cNvSpPr txBox="1"/>
          <p:nvPr/>
        </p:nvSpPr>
        <p:spPr>
          <a:xfrm>
            <a:off x="441912" y="928951"/>
            <a:ext cx="12054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BPM Signal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DDE0BD6-BBCC-48A6-8F8C-7A627A69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1" y="1414932"/>
            <a:ext cx="3182144" cy="19888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C55B9D-A578-42E1-9C4C-3F583737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759252"/>
            <a:ext cx="3295955" cy="21697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BAD5728-4B3B-436A-9137-4606025C6A8B}"/>
              </a:ext>
            </a:extLst>
          </p:cNvPr>
          <p:cNvSpPr txBox="1"/>
          <p:nvPr/>
        </p:nvSpPr>
        <p:spPr>
          <a:xfrm>
            <a:off x="392266" y="5929049"/>
            <a:ext cx="32959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RMS Beam Size: 1.495-&gt;1.494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6D17BF-6B3B-4895-A058-96A150A7D1BB}"/>
              </a:ext>
            </a:extLst>
          </p:cNvPr>
          <p:cNvSpPr txBox="1"/>
          <p:nvPr/>
        </p:nvSpPr>
        <p:spPr>
          <a:xfrm>
            <a:off x="2413033" y="918651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LPF:50MHz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5C0D99-1A16-463A-BE46-7D6D55FC7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1298378"/>
            <a:ext cx="2814866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3F64AB-7FE6-41EE-9B97-4EC11A125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637" y="1240610"/>
            <a:ext cx="2880000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F73923-BD4B-482C-AA47-BD4033437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509" y="3819320"/>
            <a:ext cx="3161531" cy="23173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E537454-F6D6-4493-A406-337BB422B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52" y="3573016"/>
            <a:ext cx="2005072" cy="15386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90169B9-9201-45D7-AAD0-A0EF15DB6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352" y="5024071"/>
            <a:ext cx="1639838" cy="12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profile scan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20A0BB-AFD2-4A07-977B-438A0731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941" y="1245751"/>
            <a:ext cx="2734228" cy="180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4D88C48-5405-4722-83DD-951F1E45F693}"/>
              </a:ext>
            </a:extLst>
          </p:cNvPr>
          <p:cNvSpPr txBox="1"/>
          <p:nvPr/>
        </p:nvSpPr>
        <p:spPr>
          <a:xfrm>
            <a:off x="9371828" y="3031941"/>
            <a:ext cx="2412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Beam Size: 1.494,1.493</a:t>
            </a:r>
          </a:p>
          <a:p>
            <a:pPr algn="ctr"/>
            <a:r>
              <a:rPr lang="da-DK" altLang="zh-CN" sz="1400" dirty="0"/>
              <a:t>Error: 0.016,0.016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068AB0-78D9-43C4-8681-20776F59A05E}"/>
              </a:ext>
            </a:extLst>
          </p:cNvPr>
          <p:cNvSpPr txBox="1"/>
          <p:nvPr/>
        </p:nvSpPr>
        <p:spPr>
          <a:xfrm>
            <a:off x="9650959" y="3826547"/>
            <a:ext cx="24128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改变束流长度，测量剖面的激光能量，以及法拉第筒位置，</a:t>
            </a:r>
            <a:r>
              <a:rPr lang="en-US" altLang="zh-CN" dirty="0"/>
              <a:t>50Mhz</a:t>
            </a:r>
            <a:r>
              <a:rPr lang="zh-CN" altLang="en-US" dirty="0"/>
              <a:t>滤波后的剖面都没有变化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6974F6-3709-4160-BEF2-0D014EB4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3" y="1221489"/>
            <a:ext cx="2685906" cy="18000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D6C8F14-B269-4E00-8880-AE376795856C}"/>
              </a:ext>
            </a:extLst>
          </p:cNvPr>
          <p:cNvSpPr txBox="1"/>
          <p:nvPr/>
        </p:nvSpPr>
        <p:spPr>
          <a:xfrm>
            <a:off x="94368" y="3018290"/>
            <a:ext cx="326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</a:t>
            </a:r>
            <a:r>
              <a:rPr lang="en-US" altLang="zh-CN" sz="1400" dirty="0" err="1"/>
              <a:t>eam</a:t>
            </a:r>
            <a:r>
              <a:rPr lang="en-US" altLang="zh-CN" sz="1400" dirty="0"/>
              <a:t> Size</a:t>
            </a:r>
            <a:r>
              <a:rPr lang="da-DK" altLang="zh-CN" sz="1400" dirty="0"/>
              <a:t>: 1.314,1.314</a:t>
            </a:r>
          </a:p>
          <a:p>
            <a:pPr algn="ctr"/>
            <a:r>
              <a:rPr lang="da-DK" altLang="zh-CN" sz="1400" dirty="0"/>
              <a:t>Error: 0.034,0.034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5F74DA-EB46-4521-9F57-801D60DDBCE9}"/>
              </a:ext>
            </a:extLst>
          </p:cNvPr>
          <p:cNvSpPr txBox="1"/>
          <p:nvPr/>
        </p:nvSpPr>
        <p:spPr>
          <a:xfrm>
            <a:off x="9786395" y="898964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440mJ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76F6179-84F2-42B6-A299-AABFA13092B4}"/>
              </a:ext>
            </a:extLst>
          </p:cNvPr>
          <p:cNvSpPr txBox="1"/>
          <p:nvPr/>
        </p:nvSpPr>
        <p:spPr>
          <a:xfrm>
            <a:off x="776141" y="898964"/>
            <a:ext cx="1487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44mJ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4D35852-FDBF-4361-A7CE-834E1ABB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59" y="1221489"/>
            <a:ext cx="2685906" cy="1800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6539713-ACDA-4807-AFAA-E1126B5243F6}"/>
              </a:ext>
            </a:extLst>
          </p:cNvPr>
          <p:cNvSpPr txBox="1"/>
          <p:nvPr/>
        </p:nvSpPr>
        <p:spPr>
          <a:xfrm>
            <a:off x="3589218" y="898953"/>
            <a:ext cx="1487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88mJ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56C31D7-C57A-4136-8B4F-F97F72A0FDB4}"/>
              </a:ext>
            </a:extLst>
          </p:cNvPr>
          <p:cNvSpPr txBox="1"/>
          <p:nvPr/>
        </p:nvSpPr>
        <p:spPr>
          <a:xfrm>
            <a:off x="2941737" y="3063082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Beam Size: 1.303,1.304</a:t>
            </a:r>
          </a:p>
          <a:p>
            <a:pPr algn="ctr"/>
            <a:r>
              <a:rPr lang="da-DK" altLang="zh-CN" sz="1400" dirty="0"/>
              <a:t>Error: 0.03,0.03</a:t>
            </a:r>
            <a:endParaRPr lang="zh-CN" altLang="en-US" sz="1400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2073E09-8D8B-462D-99A1-7B0878970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74" y="1245751"/>
            <a:ext cx="2734228" cy="18000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5DD1517C-59B0-4335-8D8E-5443E35833F6}"/>
              </a:ext>
            </a:extLst>
          </p:cNvPr>
          <p:cNvSpPr txBox="1"/>
          <p:nvPr/>
        </p:nvSpPr>
        <p:spPr>
          <a:xfrm>
            <a:off x="6689733" y="893607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176mJ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C9893CD-A40E-4A95-B355-3B3A576A9E62}"/>
              </a:ext>
            </a:extLst>
          </p:cNvPr>
          <p:cNvSpPr txBox="1"/>
          <p:nvPr/>
        </p:nvSpPr>
        <p:spPr>
          <a:xfrm>
            <a:off x="6099704" y="3070963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Beam Size: 1.323,1.321</a:t>
            </a:r>
          </a:p>
          <a:p>
            <a:pPr algn="ctr"/>
            <a:r>
              <a:rPr lang="da-DK" altLang="zh-CN" sz="1400" dirty="0"/>
              <a:t>Error: 0.021,0.021</a:t>
            </a:r>
            <a:endParaRPr lang="zh-CN" altLang="en-US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7405CA-6CE4-4B8C-8E2B-AC6EAA401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165" y="3571736"/>
            <a:ext cx="2980880" cy="19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C258E7-6541-4014-9F3D-2D215B355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930" y="3540304"/>
            <a:ext cx="2980879" cy="198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9C665FA-BFA4-41B2-9538-D4AAE6F2EE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94" y="3541510"/>
            <a:ext cx="2980880" cy="19800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0B16A-A951-448A-A204-B98045DE874B}"/>
              </a:ext>
            </a:extLst>
          </p:cNvPr>
          <p:cNvGrpSpPr/>
          <p:nvPr/>
        </p:nvGrpSpPr>
        <p:grpSpPr>
          <a:xfrm>
            <a:off x="582459" y="5707104"/>
            <a:ext cx="11202173" cy="693420"/>
            <a:chOff x="494912" y="5577840"/>
            <a:chExt cx="11202173" cy="69342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2600046-8C35-4592-96D2-34E9D052E47D}"/>
                </a:ext>
              </a:extLst>
            </p:cNvPr>
            <p:cNvSpPr/>
            <p:nvPr/>
          </p:nvSpPr>
          <p:spPr>
            <a:xfrm>
              <a:off x="494912" y="5577840"/>
              <a:ext cx="11202173" cy="6934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AE428C0-CBE1-44D3-825C-44ADEDC4C7C5}"/>
                </a:ext>
              </a:extLst>
            </p:cNvPr>
            <p:cNvSpPr txBox="1"/>
            <p:nvPr/>
          </p:nvSpPr>
          <p:spPr>
            <a:xfrm>
              <a:off x="1964378" y="5591153"/>
              <a:ext cx="9557615" cy="679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保守选择半径为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30mm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的法拉第筒，下移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15mm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，可满足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方向扫描范围（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±17mm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），且束流电磁信号不会过大。</a:t>
              </a:r>
            </a:p>
          </p:txBody>
        </p:sp>
        <p:sp>
          <p:nvSpPr>
            <p:cNvPr id="27" name="箭头: 五边形 26">
              <a:extLst>
                <a:ext uri="{FF2B5EF4-FFF2-40B4-BE49-F238E27FC236}">
                  <a16:creationId xmlns:a16="http://schemas.microsoft.com/office/drawing/2014/main" id="{0AC64B37-5880-41C8-A260-C2BDCB519605}"/>
                </a:ext>
              </a:extLst>
            </p:cNvPr>
            <p:cNvSpPr/>
            <p:nvPr/>
          </p:nvSpPr>
          <p:spPr>
            <a:xfrm>
              <a:off x="494913" y="5584275"/>
              <a:ext cx="1415168" cy="686985"/>
            </a:xfrm>
            <a:prstGeom prst="homePlate">
              <a:avLst>
                <a:gd name="adj" fmla="val 2116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C44E34B-EEE1-4F6B-B937-B87BFB985A36}"/>
                </a:ext>
              </a:extLst>
            </p:cNvPr>
            <p:cNvSpPr txBox="1"/>
            <p:nvPr/>
          </p:nvSpPr>
          <p:spPr>
            <a:xfrm>
              <a:off x="662123" y="5660078"/>
              <a:ext cx="1247957" cy="441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总结：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DFEFCF-C4F6-4EA4-8874-46F13B7C39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5201" y="4495725"/>
            <a:ext cx="2710619" cy="20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7326DF-6CEC-4F02-B188-AAA1FD07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983" y="1745109"/>
            <a:ext cx="4400238" cy="282799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0BF01F5-CFBC-4451-9500-7001F992D726}"/>
              </a:ext>
            </a:extLst>
          </p:cNvPr>
          <p:cNvGrpSpPr/>
          <p:nvPr/>
        </p:nvGrpSpPr>
        <p:grpSpPr>
          <a:xfrm>
            <a:off x="1017456" y="1111118"/>
            <a:ext cx="4538720" cy="3944012"/>
            <a:chOff x="1017456" y="1111118"/>
            <a:chExt cx="4538720" cy="3944012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7903E48-7C78-457F-A744-6F011DE259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5779" y="1111118"/>
              <a:ext cx="3337180" cy="3672060"/>
              <a:chOff x="1415480" y="-1645989"/>
              <a:chExt cx="6696744" cy="7368753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C05624F7-A9BD-49FF-B756-6D3F22096B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5444" y="2710011"/>
                <a:ext cx="648000" cy="64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9087B2C-852C-4429-AB36-220D4AF5F520}"/>
                  </a:ext>
                </a:extLst>
              </p:cNvPr>
              <p:cNvSpPr txBox="1"/>
              <p:nvPr/>
            </p:nvSpPr>
            <p:spPr>
              <a:xfrm>
                <a:off x="1886422" y="2298156"/>
                <a:ext cx="1473274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zh-CN" altLang="en-US" sz="1200" dirty="0"/>
                  <a:t>半径</a:t>
                </a:r>
                <a:r>
                  <a:rPr lang="en-US" altLang="zh-CN" sz="1200" dirty="0"/>
                  <a:t>18mm</a:t>
                </a:r>
                <a:endParaRPr lang="zh-CN" altLang="en-US" sz="12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BC369C2-93C8-4735-822E-211A187C93A7}"/>
                  </a:ext>
                </a:extLst>
              </p:cNvPr>
              <p:cNvSpPr/>
              <p:nvPr/>
            </p:nvSpPr>
            <p:spPr>
              <a:xfrm>
                <a:off x="1415480" y="1774011"/>
                <a:ext cx="6696744" cy="252000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5E000A2B-EEE8-4FBD-B0A3-C09F4B3DC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9444" y="3034011"/>
                <a:ext cx="1296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F473F2D-B164-4C87-88E6-B98A46CF53BA}"/>
                  </a:ext>
                </a:extLst>
              </p:cNvPr>
              <p:cNvSpPr txBox="1"/>
              <p:nvPr/>
            </p:nvSpPr>
            <p:spPr>
              <a:xfrm>
                <a:off x="2718604" y="3163932"/>
                <a:ext cx="855658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200" dirty="0"/>
                  <a:t>36mm</a:t>
                </a:r>
                <a:endParaRPr lang="zh-CN" altLang="en-US" sz="1200" dirty="0"/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B4F4AD83-8F3D-484D-84BE-4D7536E2CD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9776" y="4294011"/>
                <a:ext cx="0" cy="10071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38F7FAB9-09AD-48C8-981D-9A07CA12B36E}"/>
                  </a:ext>
                </a:extLst>
              </p:cNvPr>
              <p:cNvSpPr/>
              <p:nvPr/>
            </p:nvSpPr>
            <p:spPr>
              <a:xfrm>
                <a:off x="3825444" y="549208"/>
                <a:ext cx="864000" cy="475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B68BF40-5627-4FA8-A8EB-25548F846451}"/>
                  </a:ext>
                </a:extLst>
              </p:cNvPr>
              <p:cNvSpPr txBox="1"/>
              <p:nvPr/>
            </p:nvSpPr>
            <p:spPr>
              <a:xfrm>
                <a:off x="3820390" y="5352193"/>
                <a:ext cx="855658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200" dirty="0"/>
                  <a:t>24mm</a:t>
                </a:r>
                <a:endParaRPr lang="zh-CN" altLang="en-US" sz="1200" dirty="0"/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C7A99C03-BE5D-4C5A-AA6F-429F1AE91995}"/>
                  </a:ext>
                </a:extLst>
              </p:cNvPr>
              <p:cNvCxnSpPr>
                <a:cxnSpLocks/>
                <a:stCxn id="11" idx="3"/>
                <a:endCxn id="11" idx="1"/>
              </p:cNvCxnSpPr>
              <p:nvPr/>
            </p:nvCxnSpPr>
            <p:spPr>
              <a:xfrm flipH="1">
                <a:off x="1415480" y="3034011"/>
                <a:ext cx="66967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4308022D-53AA-40B1-954C-F4A8F8A2CB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1864" y="1414011"/>
                <a:ext cx="0" cy="16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不完整圆 38">
                <a:extLst>
                  <a:ext uri="{FF2B5EF4-FFF2-40B4-BE49-F238E27FC236}">
                    <a16:creationId xmlns:a16="http://schemas.microsoft.com/office/drawing/2014/main" id="{D7F9FA05-0351-4177-9635-98F9719E25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3512" y="-1645989"/>
                <a:ext cx="6120680" cy="6120000"/>
              </a:xfrm>
              <a:prstGeom prst="pie">
                <a:avLst>
                  <a:gd name="adj1" fmla="val 0"/>
                  <a:gd name="adj2" fmla="val 5410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02275C74-2B22-4707-A457-67F1C7070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2024" y="-745989"/>
                <a:ext cx="0" cy="21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2B076165-1A7C-4B59-8C12-EEA07F73F4EB}"/>
                  </a:ext>
                </a:extLst>
              </p:cNvPr>
              <p:cNvSpPr/>
              <p:nvPr/>
            </p:nvSpPr>
            <p:spPr>
              <a:xfrm>
                <a:off x="5412024" y="-816429"/>
                <a:ext cx="1800000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F940D99-C364-4161-A94A-FB4FAF35558D}"/>
                  </a:ext>
                </a:extLst>
              </p:cNvPr>
              <p:cNvSpPr txBox="1"/>
              <p:nvPr/>
            </p:nvSpPr>
            <p:spPr>
              <a:xfrm>
                <a:off x="6478716" y="305918"/>
                <a:ext cx="855658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200" dirty="0"/>
                  <a:t>60mm</a:t>
                </a:r>
                <a:endParaRPr lang="zh-CN" altLang="en-US" sz="1200" dirty="0"/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CC475DB-DE6C-4A1E-A2C5-C20F8B354AF8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68" y="2636003"/>
              <a:ext cx="0" cy="8072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0937F7F-030E-4E2A-AF11-D16E765E51DC}"/>
                </a:ext>
              </a:extLst>
            </p:cNvPr>
            <p:cNvSpPr txBox="1"/>
            <p:nvPr/>
          </p:nvSpPr>
          <p:spPr>
            <a:xfrm>
              <a:off x="3801280" y="3030431"/>
              <a:ext cx="6616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zh-CN" sz="1200" dirty="0">
                  <a:solidFill>
                    <a:srgbClr val="FF0000"/>
                  </a:solidFill>
                </a:rPr>
                <a:t>45mm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5DA70E-E2C0-4A9B-932A-A6CC521B7C07}"/>
                </a:ext>
              </a:extLst>
            </p:cNvPr>
            <p:cNvSpPr txBox="1"/>
            <p:nvPr/>
          </p:nvSpPr>
          <p:spPr>
            <a:xfrm>
              <a:off x="1017456" y="2963194"/>
              <a:ext cx="766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200" dirty="0"/>
                <a:t>半径</a:t>
              </a:r>
              <a:r>
                <a:rPr lang="en-US" altLang="zh-CN" sz="1200" dirty="0"/>
                <a:t>35mm</a:t>
              </a:r>
              <a:endParaRPr lang="zh-CN" altLang="en-US" sz="1200" dirty="0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7127FC9F-746F-4E4E-9A40-110C152249AA}"/>
                </a:ext>
              </a:extLst>
            </p:cNvPr>
            <p:cNvSpPr txBox="1"/>
            <p:nvPr/>
          </p:nvSpPr>
          <p:spPr>
            <a:xfrm>
              <a:off x="2419216" y="4839686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线圈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6F7CCD5-F60E-43B4-A356-332B5D18BAE8}"/>
                </a:ext>
              </a:extLst>
            </p:cNvPr>
            <p:cNvSpPr txBox="1"/>
            <p:nvPr/>
          </p:nvSpPr>
          <p:spPr>
            <a:xfrm>
              <a:off x="3276795" y="1218051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法拉第筒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458150E-407A-47CF-B201-CE2550ADE214}"/>
                </a:ext>
              </a:extLst>
            </p:cNvPr>
            <p:cNvSpPr txBox="1"/>
            <p:nvPr/>
          </p:nvSpPr>
          <p:spPr>
            <a:xfrm>
              <a:off x="4003276" y="1187429"/>
              <a:ext cx="85600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半径</a:t>
              </a:r>
              <a:r>
                <a:rPr lang="en-US" altLang="zh-CN" sz="1400" dirty="0"/>
                <a:t>25mm</a:t>
              </a:r>
              <a:endParaRPr lang="zh-CN" altLang="en-US" sz="1400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351CF2-D9F8-435F-8499-308F53D9766C}"/>
                </a:ext>
              </a:extLst>
            </p:cNvPr>
            <p:cNvSpPr/>
            <p:nvPr/>
          </p:nvSpPr>
          <p:spPr>
            <a:xfrm>
              <a:off x="2949614" y="1468407"/>
              <a:ext cx="1332000" cy="136870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3B4F249-E0FE-42D4-8BB3-6055E9053C27}"/>
                </a:ext>
              </a:extLst>
            </p:cNvPr>
            <p:cNvSpPr txBox="1"/>
            <p:nvPr/>
          </p:nvSpPr>
          <p:spPr>
            <a:xfrm>
              <a:off x="4341100" y="2225707"/>
              <a:ext cx="12150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管道半径</a:t>
              </a:r>
              <a:r>
                <a:rPr lang="en-US" altLang="zh-CN" sz="1400" dirty="0"/>
                <a:t>37mm</a:t>
              </a:r>
              <a:endParaRPr lang="zh-CN" altLang="en-US" sz="1400" dirty="0"/>
            </a:p>
          </p:txBody>
        </p:sp>
      </p:grpSp>
      <p:sp>
        <p:nvSpPr>
          <p:cNvPr id="30" name="标题 2">
            <a:extLst>
              <a:ext uri="{FF2B5EF4-FFF2-40B4-BE49-F238E27FC236}">
                <a16:creationId xmlns:a16="http://schemas.microsoft.com/office/drawing/2014/main" id="{224819E9-F463-4EF3-A567-5CC4C321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Old Chamber Design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FC collector – different FC radius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C46C47F-1736-42F5-89AE-27E5C2D9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99" y="3105071"/>
            <a:ext cx="3121519" cy="216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8631A3C-E2D5-4E28-A54B-9C9019E97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0" y="3100259"/>
            <a:ext cx="3121519" cy="216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FBBA04D-21FF-4124-8804-071ABE212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99" y="909292"/>
            <a:ext cx="3121519" cy="2160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0E8DE87-8B26-4764-B9F7-3171D019A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909292"/>
            <a:ext cx="3121519" cy="2160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1DB1570-1FCF-4E56-A02B-E648D32A5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599" y="1047678"/>
            <a:ext cx="2145401" cy="141236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B8040D-ADB2-4A0E-8B5A-070EDB92C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128" y="2852936"/>
            <a:ext cx="1761621" cy="180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3C94AF5-7C25-4E55-ABC0-CE594524F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5347" y="2760318"/>
            <a:ext cx="2313771" cy="222912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F588B19-C408-488E-B9CE-F4EDE3A952DE}"/>
              </a:ext>
            </a:extLst>
          </p:cNvPr>
          <p:cNvSpPr txBox="1"/>
          <p:nvPr/>
        </p:nvSpPr>
        <p:spPr>
          <a:xfrm>
            <a:off x="7390755" y="4674539"/>
            <a:ext cx="14763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FC radius = 25mm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D1DB872-849B-4425-9659-C1CD9EA20F36}"/>
              </a:ext>
            </a:extLst>
          </p:cNvPr>
          <p:cNvSpPr txBox="1"/>
          <p:nvPr/>
        </p:nvSpPr>
        <p:spPr>
          <a:xfrm>
            <a:off x="9788039" y="5063379"/>
            <a:ext cx="14763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FC radius = 30mm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2CF102A-A2FF-4C86-9E4A-F38F145BCB49}"/>
              </a:ext>
            </a:extLst>
          </p:cNvPr>
          <p:cNvSpPr txBox="1"/>
          <p:nvPr/>
        </p:nvSpPr>
        <p:spPr>
          <a:xfrm>
            <a:off x="1415480" y="5634573"/>
            <a:ext cx="97967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/>
              <a:t>结论：在不考虑电子发散的条件下，增大法拉第筒的半径至</a:t>
            </a:r>
            <a:r>
              <a:rPr lang="en-US" altLang="zh-CN" sz="1400" dirty="0"/>
              <a:t>30</a:t>
            </a:r>
            <a:r>
              <a:rPr lang="zh-CN" altLang="en-US" sz="1400" dirty="0"/>
              <a:t>，可满足最大扫描范围至</a:t>
            </a:r>
            <a:r>
              <a:rPr lang="en-US" altLang="zh-CN" sz="1400" dirty="0"/>
              <a:t>±16mm</a:t>
            </a:r>
            <a:r>
              <a:rPr lang="zh-CN" altLang="en-US" sz="1400" dirty="0"/>
              <a:t>，法拉第筒越大，扫描的范围越大，但要考虑管道半径</a:t>
            </a:r>
            <a:r>
              <a:rPr lang="en-US" altLang="zh-CN" sz="1400" dirty="0"/>
              <a:t>37mm</a:t>
            </a:r>
            <a:r>
              <a:rPr lang="zh-CN" altLang="en-US" sz="1400" dirty="0"/>
              <a:t>，为安装留下余量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36BB306-6CD2-44BD-BCF2-0B6102985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4273" y="1168155"/>
            <a:ext cx="2655917" cy="1219868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E410DB47-F483-4D18-9C8C-03AA4B9B9D59}"/>
              </a:ext>
            </a:extLst>
          </p:cNvPr>
          <p:cNvSpPr txBox="1"/>
          <p:nvPr/>
        </p:nvSpPr>
        <p:spPr>
          <a:xfrm>
            <a:off x="8419767" y="2500493"/>
            <a:ext cx="176490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Laser position= 16mm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8139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FC collector – different FC radius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8631A3C-E2D5-4E28-A54B-9C9019E9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0" y="820222"/>
            <a:ext cx="3121519" cy="21600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02CF102A-A2FF-4C86-9E4A-F38F145BCB49}"/>
              </a:ext>
            </a:extLst>
          </p:cNvPr>
          <p:cNvSpPr txBox="1"/>
          <p:nvPr/>
        </p:nvSpPr>
        <p:spPr>
          <a:xfrm>
            <a:off x="1199456" y="5634573"/>
            <a:ext cx="100127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/>
              <a:t>结论：</a:t>
            </a:r>
            <a:r>
              <a:rPr lang="en-US" altLang="zh-CN" sz="1400" dirty="0"/>
              <a:t>X</a:t>
            </a:r>
            <a:r>
              <a:rPr lang="zh-CN" altLang="en-US" sz="1400" dirty="0"/>
              <a:t>方向剖面扫描最佳磁铁范围为</a:t>
            </a:r>
            <a:r>
              <a:rPr lang="en-US" altLang="zh-CN" sz="1400" dirty="0"/>
              <a:t>1.35</a:t>
            </a:r>
            <a:r>
              <a:rPr lang="zh-CN" altLang="en-US" sz="1400" dirty="0"/>
              <a:t>到</a:t>
            </a:r>
            <a:r>
              <a:rPr lang="en-US" altLang="zh-CN" sz="1400" dirty="0"/>
              <a:t>1.45</a:t>
            </a:r>
            <a:r>
              <a:rPr lang="zh-CN" altLang="en-US" sz="1400" dirty="0"/>
              <a:t>之间，磁铁扫描的中间值为</a:t>
            </a:r>
            <a:r>
              <a:rPr lang="en-US" altLang="zh-CN" sz="1400" dirty="0"/>
              <a:t>1.7</a:t>
            </a:r>
            <a:r>
              <a:rPr lang="zh-CN" altLang="en-US" sz="1400" dirty="0"/>
              <a:t>，故磁铁扫描的范围应该比中值小</a:t>
            </a:r>
            <a:r>
              <a:rPr lang="en-US" altLang="zh-CN" sz="1400" dirty="0"/>
              <a:t>20%</a:t>
            </a:r>
            <a:r>
              <a:rPr lang="zh-CN" altLang="en-US" sz="1400" dirty="0"/>
              <a:t>左右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5C10751-DBC4-468F-B9D8-8ECBDF22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" y="3038531"/>
            <a:ext cx="3310067" cy="21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5FFC116-1AB3-4466-AC91-D87B0B95B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3154657"/>
            <a:ext cx="2285181" cy="180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591F5A8-4E60-48E0-BFB6-BBE9043BAF8B}"/>
              </a:ext>
            </a:extLst>
          </p:cNvPr>
          <p:cNvSpPr txBox="1"/>
          <p:nvPr/>
        </p:nvSpPr>
        <p:spPr>
          <a:xfrm>
            <a:off x="4662789" y="5033289"/>
            <a:ext cx="15052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/>
              <a:t>磁铁扫描中间值</a:t>
            </a:r>
            <a:r>
              <a:rPr lang="en-US" altLang="zh-CN" sz="1400" dirty="0"/>
              <a:t>1.7</a:t>
            </a:r>
            <a:endParaRPr lang="zh-CN" altLang="en-US" sz="14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9342E56-BEE4-4725-B2A7-F64E141CF562}"/>
              </a:ext>
            </a:extLst>
          </p:cNvPr>
          <p:cNvCxnSpPr>
            <a:cxnSpLocks/>
          </p:cNvCxnSpPr>
          <p:nvPr/>
        </p:nvCxnSpPr>
        <p:spPr>
          <a:xfrm>
            <a:off x="5591944" y="3284984"/>
            <a:ext cx="66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854323A1-C6B1-4FDB-944B-9A78CD98E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677" y="900000"/>
            <a:ext cx="2429139" cy="18000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DFCD538-DB61-47BA-B9EF-232509BD78B5}"/>
              </a:ext>
            </a:extLst>
          </p:cNvPr>
          <p:cNvSpPr txBox="1"/>
          <p:nvPr/>
        </p:nvSpPr>
        <p:spPr>
          <a:xfrm>
            <a:off x="9306277" y="2704231"/>
            <a:ext cx="15052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/>
              <a:t>磁铁扫描最大值</a:t>
            </a:r>
            <a:r>
              <a:rPr lang="en-US" altLang="zh-CN" sz="1400" dirty="0"/>
              <a:t>2.2</a:t>
            </a:r>
            <a:endParaRPr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303E52D-B997-4939-80BB-3488D84B9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924943"/>
            <a:ext cx="2305144" cy="18000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54DD3AAC-B8EA-496F-8473-D2B1E6629660}"/>
              </a:ext>
            </a:extLst>
          </p:cNvPr>
          <p:cNvSpPr txBox="1"/>
          <p:nvPr/>
        </p:nvSpPr>
        <p:spPr>
          <a:xfrm>
            <a:off x="4727848" y="2767517"/>
            <a:ext cx="160460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/>
              <a:t>磁铁扫描最小值</a:t>
            </a:r>
            <a:r>
              <a:rPr lang="en-US" altLang="zh-CN" sz="1400" dirty="0"/>
              <a:t>1.25</a:t>
            </a:r>
            <a:endParaRPr lang="zh-CN" altLang="en-US" sz="1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53CE423-1E87-4582-B7F0-BD981FADF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850" y="3174451"/>
            <a:ext cx="2124791" cy="180000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21846DC5-60C4-421B-A383-7B0F030944D0}"/>
              </a:ext>
            </a:extLst>
          </p:cNvPr>
          <p:cNvSpPr txBox="1"/>
          <p:nvPr/>
        </p:nvSpPr>
        <p:spPr>
          <a:xfrm>
            <a:off x="9290383" y="5077967"/>
            <a:ext cx="160460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/>
              <a:t>磁铁扫描最佳值</a:t>
            </a:r>
            <a:r>
              <a:rPr lang="en-US" altLang="zh-CN" sz="1400" dirty="0"/>
              <a:t>1.45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4309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FC collector – different FC height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F91AE90-CA43-43CB-85C0-7AE42585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80728"/>
            <a:ext cx="3121519" cy="216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D24B90D-96F2-45AD-8375-3131BD8D0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977717"/>
            <a:ext cx="3121519" cy="216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BE3360-A90F-48AB-B21E-58179F47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717272"/>
            <a:ext cx="3121519" cy="2160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A416837-6360-4FBF-92E2-1A4D88B85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3717272"/>
            <a:ext cx="3121519" cy="2160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D81FA33-22BC-4167-8097-4CD239391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287" y="976159"/>
            <a:ext cx="2148923" cy="1440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837F94F8-502B-4B9C-B8C3-D4A00FC52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409" y="1094396"/>
            <a:ext cx="2620332" cy="12035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1999AE1-8A59-4490-8E22-57A9640DB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1524" y="3402391"/>
            <a:ext cx="1422662" cy="2520000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2E318967-1FE0-42E6-9CB6-91908F76DB22}"/>
              </a:ext>
            </a:extLst>
          </p:cNvPr>
          <p:cNvSpPr txBox="1"/>
          <p:nvPr/>
        </p:nvSpPr>
        <p:spPr>
          <a:xfrm>
            <a:off x="8419767" y="2500493"/>
            <a:ext cx="176490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Laser position= 16mm</a:t>
            </a:r>
            <a:endParaRPr lang="zh-CN" altLang="en-US" sz="1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52F1DCE-E74B-4AC9-9744-ACD8C0A28AD0}"/>
              </a:ext>
            </a:extLst>
          </p:cNvPr>
          <p:cNvSpPr txBox="1"/>
          <p:nvPr/>
        </p:nvSpPr>
        <p:spPr>
          <a:xfrm>
            <a:off x="8611226" y="2735908"/>
            <a:ext cx="14763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FC radius = 30mm</a:t>
            </a:r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93332E6-972C-40DB-AF3E-8A552C458BEB}"/>
              </a:ext>
            </a:extLst>
          </p:cNvPr>
          <p:cNvSpPr txBox="1"/>
          <p:nvPr/>
        </p:nvSpPr>
        <p:spPr>
          <a:xfrm>
            <a:off x="7704979" y="6006687"/>
            <a:ext cx="15757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FC height = 105mm</a:t>
            </a:r>
            <a:endParaRPr lang="zh-CN" altLang="en-US" sz="1400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AA567A4E-6B2D-423E-9D27-1496DC62FD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2957" y="3402391"/>
            <a:ext cx="1480543" cy="25200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E9CAA5CD-E44D-47B1-A231-685779840968}"/>
              </a:ext>
            </a:extLst>
          </p:cNvPr>
          <p:cNvSpPr txBox="1"/>
          <p:nvPr/>
        </p:nvSpPr>
        <p:spPr>
          <a:xfrm>
            <a:off x="10047748" y="6006687"/>
            <a:ext cx="14763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/>
              <a:t>FC height = 90mm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61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FC collector – Y-Scan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93332E6-972C-40DB-AF3E-8A552C458BEB}"/>
              </a:ext>
            </a:extLst>
          </p:cNvPr>
          <p:cNvSpPr txBox="1"/>
          <p:nvPr/>
        </p:nvSpPr>
        <p:spPr>
          <a:xfrm>
            <a:off x="987644" y="933269"/>
            <a:ext cx="20326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height = 105mm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866A18-27F7-45A4-8C03-3513369AC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68" y="1219736"/>
            <a:ext cx="2418372" cy="18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638FEF-E5A1-4909-8513-4BD6ACE5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608" y="1200724"/>
            <a:ext cx="2050615" cy="180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A26C0DE-2A3E-4AAE-B5FD-73710B65FD07}"/>
              </a:ext>
            </a:extLst>
          </p:cNvPr>
          <p:cNvSpPr txBox="1"/>
          <p:nvPr/>
        </p:nvSpPr>
        <p:spPr>
          <a:xfrm>
            <a:off x="3215680" y="933269"/>
            <a:ext cx="19043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radius = 25mm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EB5F7E3-32C2-4F4B-94A6-844E6717533F}"/>
              </a:ext>
            </a:extLst>
          </p:cNvPr>
          <p:cNvSpPr txBox="1"/>
          <p:nvPr/>
        </p:nvSpPr>
        <p:spPr>
          <a:xfrm>
            <a:off x="1624221" y="3134021"/>
            <a:ext cx="22762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Laser position= 20mm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13A9857-2966-4DFF-83CD-9A3D794C2E14}"/>
              </a:ext>
            </a:extLst>
          </p:cNvPr>
          <p:cNvSpPr txBox="1"/>
          <p:nvPr/>
        </p:nvSpPr>
        <p:spPr>
          <a:xfrm>
            <a:off x="7346464" y="3109206"/>
            <a:ext cx="23532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Laser position= -20mm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740DEB7-4B6D-4FC8-9D9C-3C0FE54E4A67}"/>
              </a:ext>
            </a:extLst>
          </p:cNvPr>
          <p:cNvSpPr txBox="1"/>
          <p:nvPr/>
        </p:nvSpPr>
        <p:spPr>
          <a:xfrm>
            <a:off x="1123434" y="5889453"/>
            <a:ext cx="10012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结论：</a:t>
            </a:r>
            <a:r>
              <a:rPr lang="en-US" altLang="zh-CN" dirty="0"/>
              <a:t>Y</a:t>
            </a:r>
            <a:r>
              <a:rPr lang="zh-CN" altLang="en-US" dirty="0"/>
              <a:t>方向扫描受</a:t>
            </a:r>
            <a:r>
              <a:rPr lang="en-US" altLang="zh-CN" dirty="0"/>
              <a:t>FC</a:t>
            </a:r>
            <a:r>
              <a:rPr lang="zh-CN" altLang="en-US" dirty="0"/>
              <a:t>限制小，在</a:t>
            </a:r>
            <a:r>
              <a:rPr lang="en-US" altLang="zh-CN" dirty="0"/>
              <a:t>25mm</a:t>
            </a:r>
            <a:r>
              <a:rPr lang="zh-CN" altLang="en-US" dirty="0"/>
              <a:t>半径时即可满足</a:t>
            </a:r>
            <a:r>
              <a:rPr lang="en-US" altLang="zh-CN" dirty="0"/>
              <a:t>±20mm</a:t>
            </a:r>
            <a:r>
              <a:rPr lang="zh-CN" altLang="en-US" dirty="0"/>
              <a:t>的扫描范围，且最佳扫描磁铁在电流中间值附近。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C485F80-17DD-4295-AC19-0F250E1F8FB6}"/>
              </a:ext>
            </a:extLst>
          </p:cNvPr>
          <p:cNvSpPr txBox="1"/>
          <p:nvPr/>
        </p:nvSpPr>
        <p:spPr>
          <a:xfrm>
            <a:off x="5431847" y="942737"/>
            <a:ext cx="19043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Magnet value= 1.5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9967C3-BED4-402C-B9F3-6F28AB7C6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3632667"/>
            <a:ext cx="2549880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67E303-5773-41BF-A642-E60EBA77B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468" y="3632667"/>
            <a:ext cx="2279531" cy="18000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C294A03-E8EC-480B-B188-9AB5F2DAAE9C}"/>
              </a:ext>
            </a:extLst>
          </p:cNvPr>
          <p:cNvSpPr txBox="1"/>
          <p:nvPr/>
        </p:nvSpPr>
        <p:spPr>
          <a:xfrm>
            <a:off x="1608843" y="5442446"/>
            <a:ext cx="22762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Laser position= 20mm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5C6E164-EA7D-40C5-B748-0DE9F0E4F812}"/>
              </a:ext>
            </a:extLst>
          </p:cNvPr>
          <p:cNvSpPr txBox="1"/>
          <p:nvPr/>
        </p:nvSpPr>
        <p:spPr>
          <a:xfrm>
            <a:off x="7419604" y="5488915"/>
            <a:ext cx="23532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Laser position= -20mm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5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Signal-different beam length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C06A5F-EA37-4265-BFA5-0148D04A1275}"/>
              </a:ext>
            </a:extLst>
          </p:cNvPr>
          <p:cNvSpPr txBox="1"/>
          <p:nvPr/>
        </p:nvSpPr>
        <p:spPr>
          <a:xfrm>
            <a:off x="590739" y="876066"/>
            <a:ext cx="7412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position:105mm(from beam center)  LPF:50MHz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03A61F-EBE2-4DCD-A3D3-A9EB225D3046}"/>
              </a:ext>
            </a:extLst>
          </p:cNvPr>
          <p:cNvSpPr txBox="1"/>
          <p:nvPr/>
        </p:nvSpPr>
        <p:spPr>
          <a:xfrm>
            <a:off x="3376884" y="5894925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length:100ps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D348963-4C1C-45EE-97B2-4B70BE47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645024"/>
            <a:ext cx="288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67F6D81-BD98-40C2-959E-200B4E7BB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50" y="3711368"/>
            <a:ext cx="2880000" cy="21600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3030558-03A2-4692-BF79-9AF2CC855C00}"/>
              </a:ext>
            </a:extLst>
          </p:cNvPr>
          <p:cNvSpPr txBox="1"/>
          <p:nvPr/>
        </p:nvSpPr>
        <p:spPr>
          <a:xfrm>
            <a:off x="6460181" y="5894925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length:150ps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A4E8C7C-E35B-4E94-943D-B1C1AC0A0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09" y="3739232"/>
            <a:ext cx="2880000" cy="2160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D646757-4317-492D-A247-15684428E170}"/>
              </a:ext>
            </a:extLst>
          </p:cNvPr>
          <p:cNvSpPr txBox="1"/>
          <p:nvPr/>
        </p:nvSpPr>
        <p:spPr>
          <a:xfrm>
            <a:off x="9543478" y="5899232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length:200ps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38E3A757-762D-4999-8D1D-98D22FDAB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4" y="3630705"/>
            <a:ext cx="2880000" cy="216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C25440B3-9EC5-4BFB-8EDA-45A610131D86}"/>
              </a:ext>
            </a:extLst>
          </p:cNvPr>
          <p:cNvSpPr txBox="1"/>
          <p:nvPr/>
        </p:nvSpPr>
        <p:spPr>
          <a:xfrm>
            <a:off x="666781" y="5894925"/>
            <a:ext cx="233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Bunch length:75ps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D0C64AE-97C2-4D50-9A59-95977A503111}"/>
              </a:ext>
            </a:extLst>
          </p:cNvPr>
          <p:cNvSpPr txBox="1"/>
          <p:nvPr/>
        </p:nvSpPr>
        <p:spPr>
          <a:xfrm>
            <a:off x="849301" y="6215658"/>
            <a:ext cx="102095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束团长度缩小，电磁信号增加，幅值会与剥离电子信号相仿，可以通过滤波消除其影响。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C68770-CD44-468F-AB21-B53D9E716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3976"/>
            <a:ext cx="2904645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152A19-C9A3-430A-906D-8C95C98F1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208" y="1352216"/>
            <a:ext cx="2904645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B76D1E-75C2-4854-8BB7-8100A90CB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061" y="1352216"/>
            <a:ext cx="2904645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66C6BBE-CB3E-4B1B-8566-8116E37F7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864" y="1373915"/>
            <a:ext cx="290464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Signal-different LPF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78928D-E869-4550-B4DA-251525A69686}"/>
              </a:ext>
            </a:extLst>
          </p:cNvPr>
          <p:cNvSpPr txBox="1"/>
          <p:nvPr/>
        </p:nvSpPr>
        <p:spPr>
          <a:xfrm>
            <a:off x="809296" y="876045"/>
            <a:ext cx="6065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Bunch length:100ps FC position:105mm(from beam center)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185A21E-FC2B-45BA-A8AE-7A5DF5775F3E}"/>
              </a:ext>
            </a:extLst>
          </p:cNvPr>
          <p:cNvSpPr txBox="1"/>
          <p:nvPr/>
        </p:nvSpPr>
        <p:spPr>
          <a:xfrm>
            <a:off x="10219645" y="4664169"/>
            <a:ext cx="859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125MHz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C509F21-2F60-485E-AAB7-108E5C60C61E}"/>
              </a:ext>
            </a:extLst>
          </p:cNvPr>
          <p:cNvSpPr txBox="1"/>
          <p:nvPr/>
        </p:nvSpPr>
        <p:spPr>
          <a:xfrm>
            <a:off x="914859" y="5583541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LPF:25MHz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E248053-DBB4-4C41-8151-74D9B8C064B7}"/>
              </a:ext>
            </a:extLst>
          </p:cNvPr>
          <p:cNvSpPr txBox="1"/>
          <p:nvPr/>
        </p:nvSpPr>
        <p:spPr>
          <a:xfrm>
            <a:off x="849301" y="5909623"/>
            <a:ext cx="102095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采用不同种截止频率的低通滤波器，对原始信号的积分值没有影响，即不会影响剖面的拟合。但是滤波器截止频率过低会使得信号峰值降低，而截止频率过高，本地信号会产生波动。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1F6CE2-3E9E-43DF-96E9-7498D56F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" y="1188407"/>
            <a:ext cx="2814866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3BBD2A-B882-4F9B-AD06-D741DEAD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7" y="3348407"/>
            <a:ext cx="2880000" cy="216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EE57E5D-DB40-4A07-867E-35F452B37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899" y="1196752"/>
            <a:ext cx="2814865" cy="216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FB93C27-FC9A-4CC9-8610-E4FE4203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984" y="3357674"/>
            <a:ext cx="2880000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88B827-C835-441A-A375-AC400CA0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41" y="1188407"/>
            <a:ext cx="2814866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D4F5B2-F6EA-4A65-86A4-B59017BBE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312" y="3348407"/>
            <a:ext cx="2880000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14FE8F-F9A0-4B4D-BDE2-271FE04A3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328" y="1196752"/>
            <a:ext cx="2814866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8F15094-7BFC-4A34-936C-1D5699416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5761" y="3356752"/>
            <a:ext cx="2880000" cy="216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90073C75-5F11-451C-A9F0-575A0D399D30}"/>
              </a:ext>
            </a:extLst>
          </p:cNvPr>
          <p:cNvSpPr txBox="1"/>
          <p:nvPr/>
        </p:nvSpPr>
        <p:spPr>
          <a:xfrm>
            <a:off x="4079776" y="5588436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LPF:50MHz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6BCD378-8B52-4661-A510-5CF1C55ABCFC}"/>
              </a:ext>
            </a:extLst>
          </p:cNvPr>
          <p:cNvSpPr txBox="1"/>
          <p:nvPr/>
        </p:nvSpPr>
        <p:spPr>
          <a:xfrm>
            <a:off x="7032104" y="5606301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LPF:75MHz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19D3D41-555F-41A4-9A49-CAF289059DA4}"/>
              </a:ext>
            </a:extLst>
          </p:cNvPr>
          <p:cNvSpPr txBox="1"/>
          <p:nvPr/>
        </p:nvSpPr>
        <p:spPr>
          <a:xfrm>
            <a:off x="9975989" y="5583064"/>
            <a:ext cx="13465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LPF:125MHz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70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2025/5/12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78928D-E869-4550-B4DA-251525A69686}"/>
              </a:ext>
            </a:extLst>
          </p:cNvPr>
          <p:cNvSpPr txBox="1"/>
          <p:nvPr/>
        </p:nvSpPr>
        <p:spPr>
          <a:xfrm>
            <a:off x="809296" y="876045"/>
            <a:ext cx="370614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/>
              <a:t>Bunch length:100ps       LPF:50MHz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E248053-DBB4-4C41-8151-74D9B8C064B7}"/>
              </a:ext>
            </a:extLst>
          </p:cNvPr>
          <p:cNvSpPr txBox="1"/>
          <p:nvPr/>
        </p:nvSpPr>
        <p:spPr>
          <a:xfrm>
            <a:off x="849301" y="6102950"/>
            <a:ext cx="102095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随着</a:t>
            </a:r>
            <a:r>
              <a:rPr lang="en-US" altLang="zh-CN" dirty="0"/>
              <a:t>FC</a:t>
            </a:r>
            <a:r>
              <a:rPr lang="zh-CN" altLang="en-US" dirty="0"/>
              <a:t>位置下移，束流电磁信号增加，幅值会与剥离电子信号相仿，但是可以通过滤波消除其影响。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FB93C27-FC9A-4CC9-8610-E4FE4203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" y="3357674"/>
            <a:ext cx="2880000" cy="216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90073C75-5F11-451C-A9F0-575A0D399D30}"/>
              </a:ext>
            </a:extLst>
          </p:cNvPr>
          <p:cNvSpPr txBox="1"/>
          <p:nvPr/>
        </p:nvSpPr>
        <p:spPr>
          <a:xfrm>
            <a:off x="593372" y="5574159"/>
            <a:ext cx="20903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105mm</a:t>
            </a:r>
            <a:endParaRPr lang="zh-CN" altLang="en-US" dirty="0"/>
          </a:p>
        </p:txBody>
      </p:sp>
      <p:sp>
        <p:nvSpPr>
          <p:cNvPr id="23" name="标题 2">
            <a:extLst>
              <a:ext uri="{FF2B5EF4-FFF2-40B4-BE49-F238E27FC236}">
                <a16:creationId xmlns:a16="http://schemas.microsoft.com/office/drawing/2014/main" id="{0ADC1336-B3E7-4247-A911-3BD5F93D5E34}"/>
              </a:ext>
            </a:extLst>
          </p:cNvPr>
          <p:cNvSpPr txBox="1">
            <a:spLocks/>
          </p:cNvSpPr>
          <p:nvPr/>
        </p:nvSpPr>
        <p:spPr>
          <a:xfrm>
            <a:off x="1147614" y="96242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Beam EMI Signal-different FC position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F9DE609-EABD-459D-A775-C8C756661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213" y="3362386"/>
            <a:ext cx="2880000" cy="21600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D2B1A17-517C-4611-91F4-469DA1F47F0C}"/>
              </a:ext>
            </a:extLst>
          </p:cNvPr>
          <p:cNvSpPr txBox="1"/>
          <p:nvPr/>
        </p:nvSpPr>
        <p:spPr>
          <a:xfrm>
            <a:off x="3518137" y="5570181"/>
            <a:ext cx="20903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100mm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94922BA-7BCC-4990-B5BE-790517F71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96" y="3356752"/>
            <a:ext cx="2880000" cy="216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319E2CC-92CE-4964-9876-C0465C0AA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979" y="3362386"/>
            <a:ext cx="2880000" cy="21600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70DB4685-2406-4461-83AF-E94E27A129F2}"/>
              </a:ext>
            </a:extLst>
          </p:cNvPr>
          <p:cNvSpPr txBox="1"/>
          <p:nvPr/>
        </p:nvSpPr>
        <p:spPr>
          <a:xfrm>
            <a:off x="6547660" y="5565293"/>
            <a:ext cx="1962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95mm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7E6810A-0231-476A-96EC-24E8F2FF2FA3}"/>
              </a:ext>
            </a:extLst>
          </p:cNvPr>
          <p:cNvSpPr txBox="1"/>
          <p:nvPr/>
        </p:nvSpPr>
        <p:spPr>
          <a:xfrm>
            <a:off x="9800951" y="5574158"/>
            <a:ext cx="1962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FC Position: 90mm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FCF6F60-1E98-4EBE-A06B-E69244FC0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0" y="1188895"/>
            <a:ext cx="2904645" cy="21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EA98DBB-1A0B-4FA9-B484-C14E74303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728" y="1198127"/>
            <a:ext cx="2904646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80A443-6ACF-41C1-B4A0-029C264B8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601" y="1188895"/>
            <a:ext cx="2904645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8C6A05-6011-4851-9218-5775197AC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7715" y="1198127"/>
            <a:ext cx="290464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" id="{F452D3E5-2FF1-CF44-B19B-D32D4C774C03}" vid="{78947655-7EED-024C-A397-CCE31F0CB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68299</TotalTime>
  <Words>776</Words>
  <Application>Microsoft Office PowerPoint</Application>
  <PresentationFormat>宽屏</PresentationFormat>
  <Paragraphs>143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仿宋</vt:lpstr>
      <vt:lpstr>Arial</vt:lpstr>
      <vt:lpstr>Times New Roman</vt:lpstr>
      <vt:lpstr>Office Theme</vt:lpstr>
      <vt:lpstr>收集电子及电磁信号评估</vt:lpstr>
      <vt:lpstr>Old Chamber Design</vt:lpstr>
      <vt:lpstr>FC collector – different FC radius</vt:lpstr>
      <vt:lpstr>FC collector – different FC radius</vt:lpstr>
      <vt:lpstr>FC collector – different FC height</vt:lpstr>
      <vt:lpstr>FC collector – Y-Scan</vt:lpstr>
      <vt:lpstr>Beam EMI Signal-different beam length</vt:lpstr>
      <vt:lpstr>Beam EMI Signal-different LPF</vt:lpstr>
      <vt:lpstr>PowerPoint 演示文稿</vt:lpstr>
      <vt:lpstr>Beam EMI Signal-different beam length</vt:lpstr>
      <vt:lpstr>Beam EMI Signal-different LPF</vt:lpstr>
      <vt:lpstr>PowerPoint 演示文稿</vt:lpstr>
      <vt:lpstr>Beam EMI Signal-Using BPM signal</vt:lpstr>
      <vt:lpstr>Beam profile scan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彪 张</cp:lastModifiedBy>
  <cp:revision>653</cp:revision>
  <cp:lastPrinted>2020-01-30T13:49:18Z</cp:lastPrinted>
  <dcterms:created xsi:type="dcterms:W3CDTF">2023-03-09T01:05:47Z</dcterms:created>
  <dcterms:modified xsi:type="dcterms:W3CDTF">2025-05-12T09:02:16Z</dcterms:modified>
</cp:coreProperties>
</file>