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8" r:id="rId2"/>
    <p:sldId id="289" r:id="rId3"/>
    <p:sldId id="282" r:id="rId4"/>
    <p:sldId id="300" r:id="rId5"/>
    <p:sldId id="301" r:id="rId6"/>
    <p:sldId id="298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1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36" autoAdjust="0"/>
  </p:normalViewPr>
  <p:slideViewPr>
    <p:cSldViewPr snapToGrid="0">
      <p:cViewPr varScale="1">
        <p:scale>
          <a:sx n="109" d="100"/>
          <a:sy n="109" d="100"/>
        </p:scale>
        <p:origin x="10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B1754-D113-4B43-9873-D526639FBB3B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1C222-A0E6-4A60-8975-011BCE83D4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819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75CB7-9DBB-F158-4DF4-1D30ECD63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FB4D41-D386-F124-FA40-C4A4239F80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F1D57B-927B-FD16-9A69-0EE0ABF326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用于模拟粒子击中的模型尺寸是</a:t>
            </a:r>
            <a:r>
              <a:rPr lang="en-US" altLang="zh-CN" dirty="0"/>
              <a:t>4000*4000*500</a:t>
            </a:r>
            <a:r>
              <a:rPr lang="zh-CN" altLang="en-US" dirty="0"/>
              <a:t>微米，正面</a:t>
            </a:r>
            <a:r>
              <a:rPr lang="en-US" altLang="zh-CN" dirty="0"/>
              <a:t>4</a:t>
            </a:r>
            <a:r>
              <a:rPr lang="zh-CN" altLang="en-US" dirty="0"/>
              <a:t>个电极，每个是</a:t>
            </a:r>
            <a:r>
              <a:rPr lang="en-US" altLang="zh-CN" dirty="0"/>
              <a:t>900*1900</a:t>
            </a:r>
            <a:r>
              <a:rPr lang="zh-CN" altLang="en-US" dirty="0"/>
              <a:t>微米，背面一个电极，</a:t>
            </a:r>
            <a:r>
              <a:rPr lang="en-US" altLang="zh-CN" dirty="0"/>
              <a:t>3900*3900</a:t>
            </a:r>
            <a:r>
              <a:rPr lang="zh-CN" altLang="en-US" dirty="0"/>
              <a:t>微米。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AE51F-5FE7-E447-84F2-B728772481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882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E651BF-F32B-0FF6-8FEA-55FF9338DC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F9927F-64B5-DD8F-9615-7952C0F31D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6C3DDA-2406-05DD-0C3A-9DFE68097E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这是使用的物理模型，有掺杂禁带变窄模型，迁移率模型，迁移率模型中关闭固定迁移率模型，使用依赖掺杂浓度的迁移率模型，高场饱和模型，界面散射模型。然后是依赖掺杂浓度的</a:t>
            </a:r>
            <a:r>
              <a:rPr lang="en-US" altLang="zh-CN" dirty="0"/>
              <a:t>SRH</a:t>
            </a:r>
            <a:r>
              <a:rPr lang="zh-CN" altLang="en-US" dirty="0"/>
              <a:t>复合和雪崩击穿模型。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ABCD45-6639-09A2-D9EA-174A952106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4712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模拟的载流子浓度依旧暂取</a:t>
            </a:r>
            <a:r>
              <a:rPr lang="en-US" altLang="zh-CN" dirty="0"/>
              <a:t>10</a:t>
            </a:r>
            <a:r>
              <a:rPr lang="zh-CN" altLang="en-US" dirty="0"/>
              <a:t>的</a:t>
            </a:r>
            <a:r>
              <a:rPr lang="en-US" altLang="zh-CN" dirty="0"/>
              <a:t>10</a:t>
            </a:r>
            <a:r>
              <a:rPr lang="zh-CN" altLang="en-US" dirty="0"/>
              <a:t>次方每立方厘米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4872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这是电压为</a:t>
            </a:r>
            <a:r>
              <a:rPr lang="en-US" altLang="zh-CN" dirty="0"/>
              <a:t>10V</a:t>
            </a:r>
            <a:r>
              <a:rPr lang="zh-CN" altLang="en-US" dirty="0"/>
              <a:t>时粒子击中的电流曲线，最下面两条几乎水平的线为靠边缘的两个电极，在左侧有峰值的曲线为中间两个电极，而一直上升后趋于平缓的是对中间两电极电流的积分，也就是收集到的电荷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6675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这是</a:t>
            </a:r>
            <a:r>
              <a:rPr lang="en-US" altLang="zh-CN" dirty="0"/>
              <a:t>20V</a:t>
            </a:r>
            <a:r>
              <a:rPr lang="zh-CN" altLang="en-US" dirty="0"/>
              <a:t>时的结果，由于信号时间变短，减小了模拟时间，从</a:t>
            </a:r>
            <a:r>
              <a:rPr lang="en-US" altLang="zh-CN" dirty="0"/>
              <a:t>200ns</a:t>
            </a:r>
            <a:r>
              <a:rPr lang="zh-CN" altLang="en-US" dirty="0"/>
              <a:t>改为</a:t>
            </a:r>
            <a:r>
              <a:rPr lang="en-US" altLang="zh-CN" dirty="0"/>
              <a:t>100ns</a:t>
            </a:r>
            <a:r>
              <a:rPr lang="zh-CN" altLang="en-US" dirty="0"/>
              <a:t>，之后的图为</a:t>
            </a:r>
            <a:r>
              <a:rPr lang="en-US" altLang="zh-CN" dirty="0"/>
              <a:t>50ns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883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5336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62CB-187A-7072-AAC4-CABD9E348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A333E6-2DA6-7942-45D8-D9960FACF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3B588-0073-7873-E1A0-A7B33154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3557-0A53-4E81-B56A-4F447605056A}" type="datetime1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8A660-5194-2730-C1EC-55CD24E74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63811-AD8C-58C8-C8E1-D4AD690C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3508" y="6235156"/>
            <a:ext cx="669435" cy="365125"/>
          </a:xfrm>
        </p:spPr>
        <p:txBody>
          <a:bodyPr/>
          <a:lstStyle>
            <a:lvl1pPr algn="ctr">
              <a:defRPr sz="2400" b="1">
                <a:solidFill>
                  <a:schemeClr val="tx1"/>
                </a:solidFill>
              </a:defRPr>
            </a:lvl1pPr>
          </a:lstStyle>
          <a:p>
            <a:fld id="{7739CA6D-D692-4897-A75B-F1A33D4A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561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95B7D-AE65-95F5-86ED-2D0BD0613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F18A3-0711-D1D2-21E9-5D9685E9E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29493-9F20-B052-5149-453CB661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476-4597-45D1-9B71-67F8152BF781}" type="datetime1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CCF1E-3011-83EC-CC44-795F4D14B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EF345-8ADB-E933-F5F9-23B6DAE89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49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A0FC93-5A18-455A-88E2-9D84843B9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73850-247E-F14B-F3C8-FFFD60D4D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7F5BC-38FF-F508-29FF-D0D493745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DA2A-E077-4FC3-AA51-0A70AA51FBB6}" type="datetime1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DE3D2-8226-C801-28C2-C3BE8167E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05A47-3DF2-F939-8056-57018D37E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238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CB106-3F41-5B2B-6BB3-E6C312A3E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D1F73-7C43-560D-ADA2-75DC17FCC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29F1E-8197-E41C-E4A1-6501B7703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8B7D-5AB7-4B87-A33B-66461C0DD6EF}" type="datetime1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B850B-859E-AF2A-5F46-FB879F0E4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233B0-3144-584A-0F2C-6A0DD694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328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FA156-0A0C-3EA3-DDE1-CAC8F01DA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18963-F5BE-CE06-58B7-FAB77FC5B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FB6FE-8DFA-53E4-198F-69C28F2E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3470-1C0A-40F2-9C3D-34B73520404F}" type="datetime1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9E421-2E9C-DC3E-EEA1-78EB2499C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E165A-4E1C-9447-2F34-33C946D8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26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03D31-BA0A-9A8D-6154-9752039EE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765F5-A4EF-8368-6CFB-2B7B6B8FCA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0FC325-849D-D7E1-07A7-4819526C5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DF877-7BEA-5F02-BAA9-A77B2EF5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E965-A053-45EB-B0F1-7CC847790483}" type="datetime1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09919-8BD1-C9D8-1FF2-BAA1EE2EE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B5375-3BE1-CE6A-3340-8F6A295A9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370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FDF2-EF07-FAC7-4F0D-C52D7C570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4CB03-54F0-D803-C76D-1A85E80E7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F36723-E22F-9665-F5D5-05706C029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9C2732-A32C-4777-007D-8F0419DD3F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EB79FE-DAB7-A08B-53E4-7B0C8F030C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9B402A-CD69-CFE2-6339-F5B1E87D4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6FFA4-746A-48DE-8A18-EB5A1F7C4F63}" type="datetime1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105F7F-B59E-7491-4CB3-3F4E753E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5BF2C1-F4E1-3157-9097-0B16C7142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663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4EDC8-C845-94D5-B0FB-9091B8F5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669E1-387E-715D-7AE7-C877D3325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D97B-217D-48EF-A366-2DBD3B5372BE}" type="datetime1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AB030F-3530-29F3-1D07-DD5FEADCF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857D57-4D19-DCD6-6949-0B3C42AB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577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B38DC-AB39-8502-FB5C-4B00884F4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E71D-DE4D-48DA-95C8-441457A53353}" type="datetime1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E83F24-3B1B-5B65-D6C4-70F12CF4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1F7D6E6-F0F0-8513-2BEB-EBFCEEFDC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3508" y="6235156"/>
            <a:ext cx="669435" cy="365125"/>
          </a:xfrm>
        </p:spPr>
        <p:txBody>
          <a:bodyPr/>
          <a:lstStyle>
            <a:lvl1pPr algn="ctr">
              <a:defRPr sz="2400" b="1">
                <a:solidFill>
                  <a:schemeClr val="tx1"/>
                </a:solidFill>
              </a:defRPr>
            </a:lvl1pPr>
          </a:lstStyle>
          <a:p>
            <a:fld id="{7739CA6D-D692-4897-A75B-F1A33D4A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43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4A683-385E-3E34-5ED2-4399BFD8B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0D3EC-7830-2C55-3C13-BA9389AC4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46A6A8-7170-6D24-000C-192D33981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D0873-01A8-28E4-91B7-058CA7C7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1B2A-05F0-4E34-AF21-0C272EFE4805}" type="datetime1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47B58-76BF-96CA-1516-2879CFF3A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9E4E2-B4A5-4F5C-C0DB-CFBFF5354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158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22E36-F33D-4F45-CD52-244A55A79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8E9650-BF30-1DBE-2544-44E8E53B48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E99FE-CB06-77C5-BC19-B2347C84F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1041A-10BA-9090-336F-E4ECADD64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BD58-A98B-4518-BB6B-240FE603E527}" type="datetime1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07514-9019-4779-51B1-A48AF12C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4FEDD-79BC-E43B-FD8A-DB91C20C8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810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B46CEA-DF1E-C1DB-DDA5-3ACF3D12D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9A880-77C0-6D23-B011-43F5EFC02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B2F30-AE85-C12D-99AB-DE118EEC50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B8BB5A-8CC8-4C8C-AC1A-BB5BB4B81B95}" type="datetime1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2CE10-C887-E098-60A9-020DFC27E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C6320-4550-A293-1307-F0673781A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27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7DEF4-C4B4-7277-9CE8-EB6A1C559B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ABEAF93-6DBB-4C5F-A235-53B12E901D16}"/>
              </a:ext>
            </a:extLst>
          </p:cNvPr>
          <p:cNvSpPr txBox="1"/>
          <p:nvPr/>
        </p:nvSpPr>
        <p:spPr>
          <a:xfrm>
            <a:off x="658762" y="324465"/>
            <a:ext cx="5211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Geometry</a:t>
            </a:r>
            <a:endParaRPr lang="zh-CN" alt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A4681-3D8A-5AAC-A180-B2C34D06E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61BE2B-A8E5-D3E0-7A9A-393CFCFFC202}"/>
              </a:ext>
            </a:extLst>
          </p:cNvPr>
          <p:cNvSpPr txBox="1"/>
          <p:nvPr/>
        </p:nvSpPr>
        <p:spPr>
          <a:xfrm>
            <a:off x="941003" y="909240"/>
            <a:ext cx="7642766" cy="50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Same as the 4-strip diamond</a:t>
            </a:r>
          </a:p>
        </p:txBody>
      </p:sp>
      <p:pic>
        <p:nvPicPr>
          <p:cNvPr id="5" name="Picture 4" descr="A grey square with purple lines&#10;&#10;AI-generated content may be incorrect.">
            <a:extLst>
              <a:ext uri="{FF2B5EF4-FFF2-40B4-BE49-F238E27FC236}">
                <a16:creationId xmlns:a16="http://schemas.microsoft.com/office/drawing/2014/main" id="{6AF8D337-F114-624B-E867-C7C0397B2B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646" y="1835723"/>
            <a:ext cx="7258423" cy="370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54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E8424-DE49-294A-3F11-A7C68264B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0AA19-B062-B596-FE25-FD3A6C977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F717EA-2D9F-FD78-7E21-A1672FEB7B60}"/>
              </a:ext>
            </a:extLst>
          </p:cNvPr>
          <p:cNvSpPr txBox="1"/>
          <p:nvPr/>
        </p:nvSpPr>
        <p:spPr>
          <a:xfrm>
            <a:off x="658762" y="324465"/>
            <a:ext cx="183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Physics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DF7354-DC33-C359-691F-ACE9D369A9DC}"/>
              </a:ext>
            </a:extLst>
          </p:cNvPr>
          <p:cNvSpPr txBox="1"/>
          <p:nvPr/>
        </p:nvSpPr>
        <p:spPr>
          <a:xfrm>
            <a:off x="831885" y="955447"/>
            <a:ext cx="10528230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dirty="0">
                <a:latin typeface="Consolas" panose="020B0609020204030204" pitchFamily="49" charset="0"/>
              </a:rPr>
              <a:t>Physics {</a:t>
            </a:r>
          </a:p>
          <a:p>
            <a:r>
              <a:rPr lang="zh-CN" altLang="en-US" sz="1600" dirty="0">
                <a:latin typeface="Consolas" panose="020B0609020204030204" pitchFamily="49" charset="0"/>
              </a:rPr>
              <a:t>EffectiveIntrinsicDensity( OldSlotboom )</a:t>
            </a:r>
            <a:r>
              <a:rPr lang="en-US" altLang="zh-CN" sz="1600" dirty="0">
                <a:latin typeface="Consolas" panose="020B0609020204030204" pitchFamily="49" charset="0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# doping bandgap narrowing effect</a:t>
            </a:r>
            <a:endParaRPr lang="zh-CN" altLang="en-US" sz="1600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r>
              <a:rPr lang="zh-CN" altLang="en-US" sz="1600" dirty="0">
                <a:latin typeface="Consolas" panose="020B0609020204030204" pitchFamily="49" charset="0"/>
              </a:rPr>
              <a:t>Mobility(</a:t>
            </a:r>
            <a:endParaRPr lang="en-US" altLang="zh-CN" sz="1600" dirty="0">
              <a:latin typeface="Consolas" panose="020B0609020204030204" pitchFamily="49" charset="0"/>
            </a:endParaRPr>
          </a:p>
          <a:p>
            <a:r>
              <a:rPr lang="en-US" altLang="zh-CN" sz="1600" dirty="0">
                <a:latin typeface="Consolas" panose="020B0609020204030204" pitchFamily="49" charset="0"/>
              </a:rPr>
              <a:t>    </a:t>
            </a:r>
            <a:r>
              <a:rPr lang="zh-CN" altLang="en-US" sz="1600" dirty="0">
                <a:latin typeface="Consolas" panose="020B0609020204030204" pitchFamily="49" charset="0"/>
              </a:rPr>
              <a:t>-ConstantMobility</a:t>
            </a:r>
            <a:r>
              <a:rPr lang="en-US" altLang="zh-CN" sz="1600" dirty="0">
                <a:latin typeface="Consolas" panose="020B0609020204030204" pitchFamily="49" charset="0"/>
              </a:rPr>
              <a:t>			</a:t>
            </a:r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# do not use </a:t>
            </a:r>
            <a:r>
              <a:rPr lang="en-US" altLang="zh-CN" sz="1600" dirty="0" err="1">
                <a:solidFill>
                  <a:schemeClr val="accent1"/>
                </a:solidFill>
                <a:latin typeface="Consolas" panose="020B0609020204030204" pitchFamily="49" charset="0"/>
              </a:rPr>
              <a:t>ConstantMobility</a:t>
            </a:r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model</a:t>
            </a:r>
            <a:endParaRPr lang="zh-CN" altLang="en-US" sz="1600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r>
              <a:rPr lang="zh-CN" altLang="en-US" sz="1600" dirty="0">
                <a:latin typeface="Consolas" panose="020B0609020204030204" pitchFamily="49" charset="0"/>
              </a:rPr>
              <a:t>    DopingDep</a:t>
            </a:r>
            <a:endParaRPr lang="en-US" altLang="zh-CN" sz="1600" dirty="0">
              <a:latin typeface="Consolas" panose="020B0609020204030204" pitchFamily="49" charset="0"/>
            </a:endParaRPr>
          </a:p>
          <a:p>
            <a:r>
              <a:rPr lang="en-US" altLang="zh-CN" sz="1600" dirty="0">
                <a:latin typeface="Consolas" panose="020B0609020204030204" pitchFamily="49" charset="0"/>
              </a:rPr>
              <a:t>    </a:t>
            </a:r>
            <a:r>
              <a:rPr lang="zh-CN" altLang="en-US" sz="1600" strike="sngStrike" dirty="0">
                <a:solidFill>
                  <a:srgbClr val="FF0000"/>
                </a:solidFill>
                <a:latin typeface="Consolas" panose="020B0609020204030204" pitchFamily="49" charset="0"/>
              </a:rPr>
              <a:t>HighFieldSaturation( Eparallel )</a:t>
            </a:r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   </a:t>
            </a:r>
            <a:r>
              <a:rPr lang="en-US" altLang="zh-CN" sz="1600" dirty="0">
                <a:solidFill>
                  <a:srgbClr val="FF0000"/>
                </a:solidFill>
                <a:latin typeface="Consolas" panose="020B0609020204030204" pitchFamily="49" charset="0"/>
              </a:rPr>
              <a:t># Removed to match experiment results</a:t>
            </a:r>
            <a:endParaRPr lang="zh-CN" altLang="en-US" sz="16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r>
              <a:rPr lang="en-US" altLang="zh-CN" sz="1600" dirty="0">
                <a:solidFill>
                  <a:srgbClr val="FF0000"/>
                </a:solidFill>
                <a:latin typeface="Consolas" panose="020B0609020204030204" pitchFamily="49" charset="0"/>
              </a:rPr>
              <a:t>    </a:t>
            </a:r>
            <a:r>
              <a:rPr lang="zh-CN" altLang="en-US" sz="1600" strike="sngStrike" dirty="0">
                <a:solidFill>
                  <a:srgbClr val="FF0000"/>
                </a:solidFill>
                <a:latin typeface="Consolas" panose="020B0609020204030204" pitchFamily="49" charset="0"/>
              </a:rPr>
              <a:t>Enormal</a:t>
            </a:r>
            <a:r>
              <a:rPr lang="zh-CN" alt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                             </a:t>
            </a:r>
            <a:r>
              <a:rPr lang="en-US" altLang="zh-CN" sz="1600" dirty="0">
                <a:solidFill>
                  <a:srgbClr val="FF0000"/>
                </a:solidFill>
                <a:latin typeface="Consolas" panose="020B0609020204030204" pitchFamily="49" charset="0"/>
              </a:rPr>
              <a:t># Removed, no effect</a:t>
            </a:r>
            <a:endParaRPr lang="zh-CN" altLang="en-US" sz="16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r>
              <a:rPr lang="zh-CN" altLang="en-US" sz="1600" dirty="0">
                <a:latin typeface="Consolas" panose="020B0609020204030204" pitchFamily="49" charset="0"/>
              </a:rPr>
              <a:t>)</a:t>
            </a:r>
          </a:p>
          <a:p>
            <a:r>
              <a:rPr lang="zh-CN" altLang="en-US" sz="1600" dirty="0">
                <a:latin typeface="Consolas" panose="020B0609020204030204" pitchFamily="49" charset="0"/>
              </a:rPr>
              <a:t>Recombination(</a:t>
            </a:r>
          </a:p>
          <a:p>
            <a:r>
              <a:rPr lang="zh-CN" altLang="en-US" sz="1600" dirty="0">
                <a:latin typeface="Consolas" panose="020B0609020204030204" pitchFamily="49" charset="0"/>
              </a:rPr>
              <a:t>    SRH( DopingDep )</a:t>
            </a:r>
            <a:r>
              <a:rPr lang="en-US" altLang="zh-CN" sz="1600" dirty="0">
                <a:latin typeface="Consolas" panose="020B0609020204030204" pitchFamily="49" charset="0"/>
              </a:rPr>
              <a:t>			</a:t>
            </a:r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# doping dependent </a:t>
            </a:r>
            <a:r>
              <a:rPr lang="en-US" altLang="zh-CN" sz="1600" dirty="0" err="1">
                <a:solidFill>
                  <a:schemeClr val="accent1"/>
                </a:solidFill>
                <a:latin typeface="Consolas" panose="020B0609020204030204" pitchFamily="49" charset="0"/>
              </a:rPr>
              <a:t>Shorkley</a:t>
            </a:r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-Read-Hall recombination</a:t>
            </a:r>
          </a:p>
          <a:p>
            <a:r>
              <a:rPr lang="zh-CN" altLang="en-US" sz="1600" dirty="0">
                <a:latin typeface="Consolas" panose="020B0609020204030204" pitchFamily="49" charset="0"/>
              </a:rPr>
              <a:t>    Avalanche</a:t>
            </a:r>
          </a:p>
          <a:p>
            <a:r>
              <a:rPr lang="zh-CN" altLang="en-US" sz="1600" dirty="0">
                <a:latin typeface="Consolas" panose="020B0609020204030204" pitchFamily="49" charset="0"/>
              </a:rPr>
              <a:t>)</a:t>
            </a:r>
            <a:endParaRPr lang="en-US" altLang="zh-CN" sz="1600" dirty="0">
              <a:latin typeface="Consolas" panose="020B0609020204030204" pitchFamily="49" charset="0"/>
            </a:endParaRPr>
          </a:p>
          <a:p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HeavyIon(</a:t>
            </a:r>
            <a:endParaRPr lang="en-US" altLang="zh-CN" sz="1600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Direction</a:t>
            </a:r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	</a:t>
            </a:r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= (0,0,1)</a:t>
            </a:r>
          </a:p>
          <a:p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  Location</a:t>
            </a:r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	</a:t>
            </a:r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= (0,0,-260)</a:t>
            </a:r>
          </a:p>
          <a:p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  Time</a:t>
            </a:r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	</a:t>
            </a:r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= 1e-9</a:t>
            </a:r>
          </a:p>
          <a:p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  Length</a:t>
            </a:r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	</a:t>
            </a:r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= 520</a:t>
            </a:r>
          </a:p>
          <a:p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Wt_hi</a:t>
            </a:r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	</a:t>
            </a:r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= 1</a:t>
            </a:r>
          </a:p>
          <a:p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  LET_f</a:t>
            </a:r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	</a:t>
            </a:r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=</a:t>
            </a:r>
            <a:r>
              <a:rPr lang="en-US" altLang="zh-CN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5.767e-6</a:t>
            </a:r>
          </a:p>
          <a:p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  Gaussian</a:t>
            </a:r>
          </a:p>
          <a:p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  PicoCoulomb</a:t>
            </a:r>
          </a:p>
          <a:p>
            <a:r>
              <a:rPr lang="zh-CN" alt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zh-CN" altLang="en-US" sz="16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17631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6C0814-446E-DD65-496B-9F97F7C5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94B40B-8502-B30D-4A3F-351B1F3CAE9C}"/>
              </a:ext>
            </a:extLst>
          </p:cNvPr>
          <p:cNvSpPr txBox="1"/>
          <p:nvPr/>
        </p:nvSpPr>
        <p:spPr>
          <a:xfrm>
            <a:off x="658762" y="324465"/>
            <a:ext cx="5211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Doping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CC1C79-0400-FE78-7106-EC78CBF1785E}"/>
                  </a:ext>
                </a:extLst>
              </p:cNvPr>
              <p:cNvSpPr txBox="1"/>
              <p:nvPr/>
            </p:nvSpPr>
            <p:spPr>
              <a:xfrm>
                <a:off x="658762" y="1075214"/>
                <a:ext cx="6242441" cy="2353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2000" dirty="0"/>
                  <a:t>改为欧姆接触后，暗电流比实验结果大很多</a:t>
                </a:r>
                <a:endParaRPr lang="en-US" altLang="zh-CN" sz="200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2000" dirty="0"/>
                  <a:t>掺杂从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zh-CN" altLang="en-US" sz="2000" dirty="0"/>
                  <a:t> 改为</a:t>
                </a:r>
                <a:r>
                  <a:rPr lang="en-US" altLang="zh-CN" sz="2000" dirty="0"/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45 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altLang="zh-CN" sz="2000" dirty="0"/>
                  <a:t> (Boron Active Concentration), </a:t>
                </a:r>
                <a:r>
                  <a:rPr lang="zh-CN" altLang="en-US" sz="2000" dirty="0"/>
                  <a:t>以符合实验结果</a:t>
                </a:r>
                <a:endParaRPr lang="en-US" altLang="zh-CN" sz="200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2000" dirty="0"/>
                  <a:t>电流较小实际上可能是缺陷导致，暂时采用低掺杂来得到实验结果，之后再根据情况添加缺陷</a:t>
                </a:r>
                <a:endParaRPr lang="en-US" altLang="zh-CN" sz="2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CC1C79-0400-FE78-7106-EC78CBF178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62" y="1075214"/>
                <a:ext cx="6242441" cy="2353786"/>
              </a:xfrm>
              <a:prstGeom prst="rect">
                <a:avLst/>
              </a:prstGeom>
              <a:blipFill>
                <a:blip r:embed="rId3"/>
                <a:stretch>
                  <a:fillRect l="-879" b="-33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A graph with a red line&#10;&#10;AI-generated content may be incorrect.">
            <a:extLst>
              <a:ext uri="{FF2B5EF4-FFF2-40B4-BE49-F238E27FC236}">
                <a16:creationId xmlns:a16="http://schemas.microsoft.com/office/drawing/2014/main" id="{AB7423D2-D5A3-397F-35F3-600A65D985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73" y="3861307"/>
            <a:ext cx="5287108" cy="2844161"/>
          </a:xfrm>
          <a:prstGeom prst="rect">
            <a:avLst/>
          </a:prstGeom>
        </p:spPr>
      </p:pic>
      <p:pic>
        <p:nvPicPr>
          <p:cNvPr id="12" name="Picture 11" descr="A graph with a line and red dots&#10;&#10;AI-generated content may be incorrect.">
            <a:extLst>
              <a:ext uri="{FF2B5EF4-FFF2-40B4-BE49-F238E27FC236}">
                <a16:creationId xmlns:a16="http://schemas.microsoft.com/office/drawing/2014/main" id="{50FB164A-DDAE-F4E7-890F-075A1E8A44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165" y="165875"/>
            <a:ext cx="4006211" cy="3069694"/>
          </a:xfrm>
          <a:prstGeom prst="rect">
            <a:avLst/>
          </a:prstGeom>
        </p:spPr>
      </p:pic>
      <p:pic>
        <p:nvPicPr>
          <p:cNvPr id="14" name="Picture 13" descr="A graph with red and black lines&#10;&#10;AI-generated content may be incorrect.">
            <a:extLst>
              <a:ext uri="{FF2B5EF4-FFF2-40B4-BE49-F238E27FC236}">
                <a16:creationId xmlns:a16="http://schemas.microsoft.com/office/drawing/2014/main" id="{CB38F6A8-66CF-7C27-BB23-4F4DB429C1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165" y="3235569"/>
            <a:ext cx="4133343" cy="301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69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E4F5FD-25E3-7483-1ADE-8B4284950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F86C83-99DA-5BFB-1D31-0CB96D9B21A2}"/>
              </a:ext>
            </a:extLst>
          </p:cNvPr>
          <p:cNvSpPr txBox="1"/>
          <p:nvPr/>
        </p:nvSpPr>
        <p:spPr>
          <a:xfrm>
            <a:off x="4630366" y="278860"/>
            <a:ext cx="293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400 V,  2 um</a:t>
            </a:r>
            <a:endParaRPr lang="zh-CN" altLang="en-US" sz="2400" dirty="0"/>
          </a:p>
        </p:txBody>
      </p:sp>
      <p:pic>
        <p:nvPicPr>
          <p:cNvPr id="6" name="Picture 5" descr="A graph with different colored lines&#10;&#10;AI-generated content may be incorrect.">
            <a:extLst>
              <a:ext uri="{FF2B5EF4-FFF2-40B4-BE49-F238E27FC236}">
                <a16:creationId xmlns:a16="http://schemas.microsoft.com/office/drawing/2014/main" id="{E3286F53-0FA4-9498-0EAF-AF10197BD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85" y="909000"/>
            <a:ext cx="9369029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51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A9A6F8-D2D2-4B08-EDA4-A8C1C45A1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B05FBE-E87E-5B88-A75D-A48C5CF5AEE7}"/>
              </a:ext>
            </a:extLst>
          </p:cNvPr>
          <p:cNvSpPr txBox="1"/>
          <p:nvPr/>
        </p:nvSpPr>
        <p:spPr>
          <a:xfrm>
            <a:off x="4630366" y="278860"/>
            <a:ext cx="293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400 V,  5 um</a:t>
            </a:r>
            <a:endParaRPr lang="zh-CN" altLang="en-US" sz="2400" dirty="0"/>
          </a:p>
        </p:txBody>
      </p:sp>
      <p:pic>
        <p:nvPicPr>
          <p:cNvPr id="7" name="Picture 6" descr="A graph with different colored lines&#10;&#10;AI-generated content may be incorrect.">
            <a:extLst>
              <a:ext uri="{FF2B5EF4-FFF2-40B4-BE49-F238E27FC236}">
                <a16:creationId xmlns:a16="http://schemas.microsoft.com/office/drawing/2014/main" id="{E78FED17-BFC6-DA30-2DAF-65E79CEB2C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85" y="909000"/>
            <a:ext cx="9369029" cy="5040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DC02A4-C232-C28D-EDCA-58789891B6B5}"/>
              </a:ext>
            </a:extLst>
          </p:cNvPr>
          <p:cNvSpPr txBox="1"/>
          <p:nvPr/>
        </p:nvSpPr>
        <p:spPr>
          <a:xfrm>
            <a:off x="2835518" y="6209808"/>
            <a:ext cx="6520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偏离中心 </a:t>
            </a:r>
            <a:r>
              <a:rPr lang="en-US" altLang="zh-CN" dirty="0"/>
              <a:t>5 um </a:t>
            </a:r>
            <a:r>
              <a:rPr lang="zh-CN" altLang="en-US" dirty="0"/>
              <a:t>时，距离较远的电极几乎收不到电荷</a:t>
            </a:r>
          </a:p>
        </p:txBody>
      </p:sp>
    </p:spTree>
    <p:extLst>
      <p:ext uri="{BB962C8B-B14F-4D97-AF65-F5344CB8AC3E}">
        <p14:creationId xmlns:p14="http://schemas.microsoft.com/office/powerpoint/2010/main" val="361799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01B2E8-EA3A-0500-4147-91D94910A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76A11B-665F-9B90-AA79-65D8F9D5E3B6}"/>
              </a:ext>
            </a:extLst>
          </p:cNvPr>
          <p:cNvSpPr txBox="1"/>
          <p:nvPr/>
        </p:nvSpPr>
        <p:spPr>
          <a:xfrm>
            <a:off x="4630366" y="278860"/>
            <a:ext cx="293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400 V,  10 um</a:t>
            </a:r>
            <a:endParaRPr lang="zh-CN" altLang="en-US" sz="2400" dirty="0"/>
          </a:p>
        </p:txBody>
      </p:sp>
      <p:pic>
        <p:nvPicPr>
          <p:cNvPr id="7" name="Picture 6" descr="A graph with colored lines&#10;&#10;AI-generated content may be incorrect.">
            <a:extLst>
              <a:ext uri="{FF2B5EF4-FFF2-40B4-BE49-F238E27FC236}">
                <a16:creationId xmlns:a16="http://schemas.microsoft.com/office/drawing/2014/main" id="{417AD526-F5B1-AE58-221B-4657B00270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85" y="909000"/>
            <a:ext cx="9369029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012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2218</TotalTime>
  <Words>408</Words>
  <Application>Microsoft Office PowerPoint</Application>
  <PresentationFormat>Widescreen</PresentationFormat>
  <Paragraphs>51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等线</vt:lpstr>
      <vt:lpstr>等线 Light</vt:lpstr>
      <vt:lpstr>Arial</vt:lpstr>
      <vt:lpstr>Cambria Math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CelestialDust 256</dc:creator>
  <cp:lastModifiedBy>CelestialDust 256</cp:lastModifiedBy>
  <cp:revision>434</cp:revision>
  <dcterms:created xsi:type="dcterms:W3CDTF">2024-12-12T06:46:19Z</dcterms:created>
  <dcterms:modified xsi:type="dcterms:W3CDTF">2025-05-20T05:57:45Z</dcterms:modified>
</cp:coreProperties>
</file>