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4" r:id="rId3"/>
    <p:sldId id="268" r:id="rId4"/>
    <p:sldId id="907" r:id="rId5"/>
    <p:sldId id="280" r:id="rId6"/>
    <p:sldId id="286" r:id="rId7"/>
    <p:sldId id="908" r:id="rId8"/>
    <p:sldId id="910" r:id="rId9"/>
    <p:sldId id="892"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89" d="100"/>
          <a:sy n="89" d="100"/>
        </p:scale>
        <p:origin x="36"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52430-707F-4E46-879B-E7B57FEF576B}" type="datetimeFigureOut">
              <a:rPr lang="zh-CN" altLang="en-US" smtClean="0"/>
              <a:t>2025/5/23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FDE3F-BED8-4F53-A4A3-1D6112B7E206}" type="slidenum">
              <a:rPr lang="zh-CN" altLang="en-US" smtClean="0"/>
              <a:t>‹#›</a:t>
            </a:fld>
            <a:endParaRPr lang="zh-CN" altLang="en-US"/>
          </a:p>
        </p:txBody>
      </p:sp>
    </p:spTree>
    <p:extLst>
      <p:ext uri="{BB962C8B-B14F-4D97-AF65-F5344CB8AC3E}">
        <p14:creationId xmlns:p14="http://schemas.microsoft.com/office/powerpoint/2010/main" val="25815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20B6-360F-145A-575E-6BD7A692C86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AB25B99-237E-9738-A5C1-101825B17E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4FA08D-96B5-CAAC-B69E-D87C36E59FA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3DD30E2-79D5-ED9E-4CAF-5474B2B4F0B7}"/>
              </a:ext>
            </a:extLst>
          </p:cNvPr>
          <p:cNvSpPr>
            <a:spLocks noGrp="1"/>
          </p:cNvSpPr>
          <p:nvPr>
            <p:ph type="sldNum" sz="quarter" idx="5"/>
          </p:nvPr>
        </p:nvSpPr>
        <p:spPr/>
        <p:txBody>
          <a:bodyPr/>
          <a:lstStyle/>
          <a:p>
            <a:fld id="{386010AA-0B3E-4076-B581-C97C9F8EDD21}" type="slidenum">
              <a:rPr lang="zh-CN" altLang="en-US" smtClean="0"/>
              <a:t>9</a:t>
            </a:fld>
            <a:endParaRPr lang="zh-CN" altLang="en-US"/>
          </a:p>
        </p:txBody>
      </p:sp>
    </p:spTree>
    <p:extLst>
      <p:ext uri="{BB962C8B-B14F-4D97-AF65-F5344CB8AC3E}">
        <p14:creationId xmlns:p14="http://schemas.microsoft.com/office/powerpoint/2010/main" val="30571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A1E8CA-1C97-46A3-9EDA-D9DF6019BF73}" type="datetimeFigureOut">
              <a:rPr lang="zh-CN" altLang="en-US" smtClean="0"/>
              <a:t>2025/5/23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C6CE26-3D5E-4867-9658-4CDB2D7B6C4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1E8CA-1C97-46A3-9EDA-D9DF6019BF73}" type="datetimeFigureOut">
              <a:rPr lang="zh-CN" altLang="en-US" smtClean="0"/>
              <a:t>2025/5/23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6CE26-3D5E-4867-9658-4CDB2D7B6C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6.png"/><Relationship Id="rId7" Type="http://schemas.openxmlformats.org/officeDocument/2006/relationships/image" Target="../media/image14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9.png"/></Relationships>
</file>

<file path=ppt/slides/_rels/slide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0.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8.png"/><Relationship Id="rId9"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1.png"/><Relationship Id="rId7"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8.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9.png"/><Relationship Id="rId9" Type="http://schemas.openxmlformats.org/officeDocument/2006/relationships/image" Target="../media/image166.png"/><Relationship Id="rId14" Type="http://schemas.openxmlformats.org/officeDocument/2006/relationships/image" Target="../media/image1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Group meeting</a:t>
            </a:r>
          </a:p>
        </p:txBody>
      </p:sp>
      <p:sp>
        <p:nvSpPr>
          <p:cNvPr id="3" name="副标题 2"/>
          <p:cNvSpPr>
            <a:spLocks noGrp="1"/>
          </p:cNvSpPr>
          <p:nvPr>
            <p:ph type="subTitle" idx="1"/>
          </p:nvPr>
        </p:nvSpPr>
        <p:spPr/>
        <p:txBody>
          <a:bodyPr/>
          <a:lstStyle/>
          <a:p>
            <a:r>
              <a:rPr lang="en-US" altLang="zh-CN" dirty="0"/>
              <a:t>2025.5.23</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02CBAF0-1D4A-951F-5C9E-02CA9470950B}"/>
              </a:ext>
            </a:extLst>
          </p:cNvPr>
          <p:cNvSpPr txBox="1"/>
          <p:nvPr/>
        </p:nvSpPr>
        <p:spPr>
          <a:xfrm>
            <a:off x="960579" y="303770"/>
            <a:ext cx="10603348" cy="703911"/>
          </a:xfrm>
          <a:prstGeom prst="rect">
            <a:avLst/>
          </a:prstGeom>
          <a:noFill/>
        </p:spPr>
        <p:txBody>
          <a:bodyPr wrap="square">
            <a:spAutoFit/>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how is peaking Kpipi0 modeled in MC? do you consider possible effect of non-correct MC model on the efficiency in the systematics?</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6288DD0C-7F4C-D4BA-E6D2-0AD5F22DE830}"/>
              </a:ext>
            </a:extLst>
          </p:cNvPr>
          <p:cNvSpPr txBox="1"/>
          <p:nvPr/>
        </p:nvSpPr>
        <p:spPr>
          <a:xfrm>
            <a:off x="64655" y="-43282"/>
            <a:ext cx="3044423" cy="369332"/>
          </a:xfrm>
          <a:prstGeom prst="rect">
            <a:avLst/>
          </a:prstGeom>
          <a:noFill/>
        </p:spPr>
        <p:txBody>
          <a:bodyPr wrap="none" rtlCol="0">
            <a:spAutoFit/>
          </a:bodyPr>
          <a:lstStyle/>
          <a:p>
            <a:r>
              <a:rPr lang="en-US" altLang="zh-CN" dirty="0">
                <a:solidFill>
                  <a:schemeClr val="accent1"/>
                </a:solidFill>
              </a:rPr>
              <a:t>Peaking background mismodel</a:t>
            </a:r>
          </a:p>
        </p:txBody>
      </p:sp>
      <p:sp>
        <p:nvSpPr>
          <p:cNvPr id="8" name="文本框 7">
            <a:extLst>
              <a:ext uri="{FF2B5EF4-FFF2-40B4-BE49-F238E27FC236}">
                <a16:creationId xmlns:a16="http://schemas.microsoft.com/office/drawing/2014/main" id="{D4626096-045F-0519-E01A-F9ED3E7CA4B1}"/>
              </a:ext>
            </a:extLst>
          </p:cNvPr>
          <p:cNvSpPr txBox="1"/>
          <p:nvPr/>
        </p:nvSpPr>
        <p:spPr>
          <a:xfrm>
            <a:off x="64655" y="1280519"/>
            <a:ext cx="6096000" cy="385362"/>
          </a:xfrm>
          <a:prstGeom prst="rect">
            <a:avLst/>
          </a:prstGeom>
          <a:noFill/>
        </p:spPr>
        <p:txBody>
          <a:bodyPr wrap="square">
            <a:spAutoFit/>
          </a:bodyPr>
          <a:lstStyle/>
          <a:p>
            <a:pPr>
              <a:lnSpc>
                <a:spcPct val="115000"/>
              </a:lnSpc>
              <a:spcAft>
                <a:spcPts val="800"/>
              </a:spcAft>
            </a:pPr>
            <a:r>
              <a:rPr lang="en-US" altLang="zh-CN" sz="1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Belle:</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a:extLst>
              <a:ext uri="{FF2B5EF4-FFF2-40B4-BE49-F238E27FC236}">
                <a16:creationId xmlns:a16="http://schemas.microsoft.com/office/drawing/2014/main" id="{F517DE38-6773-55EB-914A-B961BEFFE184}"/>
              </a:ext>
            </a:extLst>
          </p:cNvPr>
          <p:cNvPicPr>
            <a:picLocks noChangeAspect="1"/>
          </p:cNvPicPr>
          <p:nvPr/>
        </p:nvPicPr>
        <p:blipFill>
          <a:blip r:embed="rId2"/>
          <a:stretch>
            <a:fillRect/>
          </a:stretch>
        </p:blipFill>
        <p:spPr>
          <a:xfrm>
            <a:off x="1052943" y="1029961"/>
            <a:ext cx="4913200" cy="2776810"/>
          </a:xfrm>
          <a:prstGeom prst="rect">
            <a:avLst/>
          </a:prstGeom>
        </p:spPr>
      </p:pic>
      <p:pic>
        <p:nvPicPr>
          <p:cNvPr id="10" name="图片 9">
            <a:extLst>
              <a:ext uri="{FF2B5EF4-FFF2-40B4-BE49-F238E27FC236}">
                <a16:creationId xmlns:a16="http://schemas.microsoft.com/office/drawing/2014/main" id="{F0086B34-A07E-EDB5-7A69-8BF57134B5B1}"/>
              </a:ext>
            </a:extLst>
          </p:cNvPr>
          <p:cNvPicPr>
            <a:picLocks noChangeAspect="1"/>
          </p:cNvPicPr>
          <p:nvPr/>
        </p:nvPicPr>
        <p:blipFill>
          <a:blip r:embed="rId3"/>
          <a:stretch>
            <a:fillRect/>
          </a:stretch>
        </p:blipFill>
        <p:spPr>
          <a:xfrm>
            <a:off x="6318223" y="946834"/>
            <a:ext cx="4913198" cy="2731547"/>
          </a:xfrm>
          <a:prstGeom prst="rect">
            <a:avLst/>
          </a:prstGeom>
        </p:spPr>
      </p:pic>
      <p:grpSp>
        <p:nvGrpSpPr>
          <p:cNvPr id="16" name="组合 15">
            <a:extLst>
              <a:ext uri="{FF2B5EF4-FFF2-40B4-BE49-F238E27FC236}">
                <a16:creationId xmlns:a16="http://schemas.microsoft.com/office/drawing/2014/main" id="{A7FDC97A-9585-F41E-AA26-6B05AE3B256C}"/>
              </a:ext>
            </a:extLst>
          </p:cNvPr>
          <p:cNvGrpSpPr/>
          <p:nvPr/>
        </p:nvGrpSpPr>
        <p:grpSpPr>
          <a:xfrm>
            <a:off x="387927" y="3969645"/>
            <a:ext cx="6096000" cy="1808001"/>
            <a:chOff x="221672" y="3928939"/>
            <a:chExt cx="6816437" cy="2282025"/>
          </a:xfrm>
        </p:grpSpPr>
        <p:pic>
          <p:nvPicPr>
            <p:cNvPr id="12" name="图片 11">
              <a:extLst>
                <a:ext uri="{FF2B5EF4-FFF2-40B4-BE49-F238E27FC236}">
                  <a16:creationId xmlns:a16="http://schemas.microsoft.com/office/drawing/2014/main" id="{5FE8EB27-E146-214C-8589-2FE9C4919291}"/>
                </a:ext>
              </a:extLst>
            </p:cNvPr>
            <p:cNvPicPr>
              <a:picLocks noChangeAspect="1"/>
            </p:cNvPicPr>
            <p:nvPr/>
          </p:nvPicPr>
          <p:blipFill>
            <a:blip r:embed="rId4"/>
            <a:stretch>
              <a:fillRect/>
            </a:stretch>
          </p:blipFill>
          <p:spPr>
            <a:xfrm>
              <a:off x="221672" y="3928939"/>
              <a:ext cx="6816437" cy="2282025"/>
            </a:xfrm>
            <a:prstGeom prst="rect">
              <a:avLst/>
            </a:prstGeom>
          </p:spPr>
        </p:pic>
        <p:sp>
          <p:nvSpPr>
            <p:cNvPr id="13" name="矩形 12">
              <a:extLst>
                <a:ext uri="{FF2B5EF4-FFF2-40B4-BE49-F238E27FC236}">
                  <a16:creationId xmlns:a16="http://schemas.microsoft.com/office/drawing/2014/main" id="{519D2180-4C36-9547-24FF-97FE74F3E053}"/>
                </a:ext>
              </a:extLst>
            </p:cNvPr>
            <p:cNvSpPr/>
            <p:nvPr/>
          </p:nvSpPr>
          <p:spPr>
            <a:xfrm>
              <a:off x="387927" y="4873646"/>
              <a:ext cx="4765964" cy="1662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a:extLst>
              <a:ext uri="{FF2B5EF4-FFF2-40B4-BE49-F238E27FC236}">
                <a16:creationId xmlns:a16="http://schemas.microsoft.com/office/drawing/2014/main" id="{A97B9FAD-6C8A-8C06-7ED0-A7540FD890FB}"/>
              </a:ext>
            </a:extLst>
          </p:cNvPr>
          <p:cNvPicPr>
            <a:picLocks noChangeAspect="1"/>
          </p:cNvPicPr>
          <p:nvPr/>
        </p:nvPicPr>
        <p:blipFill>
          <a:blip r:embed="rId5"/>
          <a:stretch>
            <a:fillRect/>
          </a:stretch>
        </p:blipFill>
        <p:spPr>
          <a:xfrm>
            <a:off x="6735858" y="4247434"/>
            <a:ext cx="5320146" cy="470683"/>
          </a:xfrm>
          <a:prstGeom prst="rect">
            <a:avLst/>
          </a:prstGeom>
        </p:spPr>
      </p:pic>
    </p:spTree>
    <p:extLst>
      <p:ext uri="{BB962C8B-B14F-4D97-AF65-F5344CB8AC3E}">
        <p14:creationId xmlns:p14="http://schemas.microsoft.com/office/powerpoint/2010/main" val="370298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815C2-03B7-BC2F-7B3B-54E2C19F5B11}"/>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1AD933FE-3AF3-4FB5-DE0C-7024A5968F12}"/>
              </a:ext>
            </a:extLst>
          </p:cNvPr>
          <p:cNvSpPr txBox="1"/>
          <p:nvPr/>
        </p:nvSpPr>
        <p:spPr>
          <a:xfrm>
            <a:off x="138545" y="64655"/>
            <a:ext cx="6085961" cy="369332"/>
          </a:xfrm>
          <a:prstGeom prst="rect">
            <a:avLst/>
          </a:prstGeom>
          <a:noFill/>
        </p:spPr>
        <p:txBody>
          <a:bodyPr wrap="none" rtlCol="0">
            <a:spAutoFit/>
          </a:bodyPr>
          <a:lstStyle/>
          <a:p>
            <a:r>
              <a:rPr lang="en-US" altLang="zh-CN" dirty="0">
                <a:solidFill>
                  <a:schemeClr val="accent1"/>
                </a:solidFill>
              </a:rPr>
              <a:t>Systematic uncertainties on efficiency variation over Dalitz plot</a:t>
            </a:r>
            <a:endParaRPr lang="zh-CN" altLang="en-US" dirty="0">
              <a:solidFill>
                <a:schemeClr val="accent1"/>
              </a:solidFill>
            </a:endParaRPr>
          </a:p>
        </p:txBody>
      </p:sp>
      <p:sp>
        <p:nvSpPr>
          <p:cNvPr id="3" name="文本框 2">
            <a:extLst>
              <a:ext uri="{FF2B5EF4-FFF2-40B4-BE49-F238E27FC236}">
                <a16:creationId xmlns:a16="http://schemas.microsoft.com/office/drawing/2014/main" id="{88A21FDC-2AD3-6330-3139-D93B8D726084}"/>
              </a:ext>
            </a:extLst>
          </p:cNvPr>
          <p:cNvSpPr txBox="1"/>
          <p:nvPr/>
        </p:nvSpPr>
        <p:spPr>
          <a:xfrm>
            <a:off x="1623848" y="359957"/>
            <a:ext cx="8944303" cy="385362"/>
          </a:xfrm>
          <a:prstGeom prst="rect">
            <a:avLst/>
          </a:prstGeom>
          <a:noFill/>
        </p:spPr>
        <p:txBody>
          <a:bodyPr wrap="square">
            <a:spAutoFit/>
          </a:bodyPr>
          <a:lstStyle/>
          <a:p>
            <a:pPr>
              <a:lnSpc>
                <a:spcPct val="115000"/>
              </a:lnSpc>
              <a:spcAft>
                <a:spcPts val="80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l.464: Have you tested this already on MC to make sure you have a solid strategy?</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627F0CB3-E025-C3B1-BAC7-8B6C8FB5C4A8}"/>
              </a:ext>
            </a:extLst>
          </p:cNvPr>
          <p:cNvSpPr txBox="1"/>
          <p:nvPr/>
        </p:nvSpPr>
        <p:spPr>
          <a:xfrm>
            <a:off x="3976573" y="797409"/>
            <a:ext cx="8275782" cy="369332"/>
          </a:xfrm>
          <a:prstGeom prst="rect">
            <a:avLst/>
          </a:prstGeom>
          <a:noFill/>
        </p:spPr>
        <p:txBody>
          <a:bodyPr wrap="square">
            <a:spAutoFit/>
          </a:bodyPr>
          <a:lstStyle/>
          <a:p>
            <a:r>
              <a:rPr lang="en-US" altLang="zh-CN" dirty="0"/>
              <a:t>4.Consider the binning scheme strategy, to improve the statistical uncertainty.</a:t>
            </a:r>
            <a:endParaRPr lang="zh-CN" altLang="en-US" dirty="0"/>
          </a:p>
        </p:txBody>
      </p:sp>
      <p:pic>
        <p:nvPicPr>
          <p:cNvPr id="7" name="图片 6">
            <a:extLst>
              <a:ext uri="{FF2B5EF4-FFF2-40B4-BE49-F238E27FC236}">
                <a16:creationId xmlns:a16="http://schemas.microsoft.com/office/drawing/2014/main" id="{F72F18F0-EDED-3D7A-167A-6B91D3A6279A}"/>
              </a:ext>
            </a:extLst>
          </p:cNvPr>
          <p:cNvPicPr>
            <a:picLocks noChangeAspect="1"/>
          </p:cNvPicPr>
          <p:nvPr/>
        </p:nvPicPr>
        <p:blipFill>
          <a:blip r:embed="rId2"/>
          <a:stretch>
            <a:fillRect/>
          </a:stretch>
        </p:blipFill>
        <p:spPr>
          <a:xfrm>
            <a:off x="940821" y="1238801"/>
            <a:ext cx="10310355" cy="5259242"/>
          </a:xfrm>
          <a:prstGeom prst="rect">
            <a:avLst/>
          </a:prstGeom>
        </p:spPr>
      </p:pic>
      <p:sp>
        <p:nvSpPr>
          <p:cNvPr id="8" name="文本框 7">
            <a:extLst>
              <a:ext uri="{FF2B5EF4-FFF2-40B4-BE49-F238E27FC236}">
                <a16:creationId xmlns:a16="http://schemas.microsoft.com/office/drawing/2014/main" id="{3270674D-BF77-BD66-ECC2-97DD9494E9F4}"/>
              </a:ext>
            </a:extLst>
          </p:cNvPr>
          <p:cNvSpPr txBox="1"/>
          <p:nvPr/>
        </p:nvSpPr>
        <p:spPr>
          <a:xfrm>
            <a:off x="409902" y="799379"/>
            <a:ext cx="3172663" cy="369332"/>
          </a:xfrm>
          <a:prstGeom prst="rect">
            <a:avLst/>
          </a:prstGeom>
          <a:noFill/>
        </p:spPr>
        <p:txBody>
          <a:bodyPr wrap="none" rtlCol="0">
            <a:spAutoFit/>
          </a:bodyPr>
          <a:lstStyle/>
          <a:p>
            <a:r>
              <a:rPr lang="en-US" altLang="zh-CN" dirty="0">
                <a:solidFill>
                  <a:schemeClr val="accent1"/>
                </a:solidFill>
              </a:rPr>
              <a:t>Motivation of binning strategy</a:t>
            </a:r>
            <a:r>
              <a:rPr lang="en-US" altLang="zh-CN" dirty="0"/>
              <a:t>? </a:t>
            </a:r>
            <a:endParaRPr lang="zh-CN" altLang="en-US" dirty="0"/>
          </a:p>
        </p:txBody>
      </p:sp>
    </p:spTree>
    <p:extLst>
      <p:ext uri="{BB962C8B-B14F-4D97-AF65-F5344CB8AC3E}">
        <p14:creationId xmlns:p14="http://schemas.microsoft.com/office/powerpoint/2010/main" val="102099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4F14F-F4CB-4CA9-7C5E-30146348F3BE}"/>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6203D30B-B12A-1424-6977-55CBC716C613}"/>
              </a:ext>
            </a:extLst>
          </p:cNvPr>
          <p:cNvSpPr/>
          <p:nvPr>
            <p:custDataLst>
              <p:tags r:id="rId1"/>
            </p:custDataLst>
          </p:nvPr>
        </p:nvSpPr>
        <p:spPr>
          <a:xfrm>
            <a:off x="0" y="-2150"/>
            <a:ext cx="12191999" cy="5507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灯片编号占位符 3">
            <a:extLst>
              <a:ext uri="{FF2B5EF4-FFF2-40B4-BE49-F238E27FC236}">
                <a16:creationId xmlns:a16="http://schemas.microsoft.com/office/drawing/2014/main" id="{929A6709-5107-6685-4085-EE25633DA555}"/>
              </a:ext>
            </a:extLst>
          </p:cNvPr>
          <p:cNvSpPr>
            <a:spLocks noGrp="1"/>
          </p:cNvSpPr>
          <p:nvPr>
            <p:ph type="sldNum" sz="quarter" idx="12"/>
          </p:nvPr>
        </p:nvSpPr>
        <p:spPr/>
        <p:txBody>
          <a:bodyPr/>
          <a:lstStyle/>
          <a:p>
            <a:fld id="{9A1CB704-84C0-4413-B2D5-A5B820E52383}" type="slidenum">
              <a:rPr lang="zh-CN" altLang="en-US" smtClean="0"/>
              <a:t>4</a:t>
            </a:fld>
            <a:endParaRPr lang="zh-CN" altLang="en-US"/>
          </a:p>
        </p:txBody>
      </p:sp>
      <p:sp>
        <p:nvSpPr>
          <p:cNvPr id="8" name="矩形 7">
            <a:extLst>
              <a:ext uri="{FF2B5EF4-FFF2-40B4-BE49-F238E27FC236}">
                <a16:creationId xmlns:a16="http://schemas.microsoft.com/office/drawing/2014/main" id="{7743C4C5-1B21-C810-16D6-D157693CB50B}"/>
              </a:ext>
            </a:extLst>
          </p:cNvPr>
          <p:cNvSpPr/>
          <p:nvPr/>
        </p:nvSpPr>
        <p:spPr>
          <a:xfrm>
            <a:off x="113609" y="-97691"/>
            <a:ext cx="12192000" cy="645160"/>
          </a:xfrm>
          <a:prstGeom prst="rect">
            <a:avLst/>
          </a:prstGeom>
          <a:noFill/>
          <a:ln>
            <a:noFill/>
          </a:ln>
        </p:spPr>
        <p:txBody>
          <a:bodyPr wrap="square" rtlCol="0" anchor="t">
            <a:spAutoFit/>
          </a:bodyPr>
          <a:lstStyle/>
          <a:p>
            <a:pPr algn="ctr"/>
            <a:r>
              <a:rPr lang="en-US" altLang="zh-CN" sz="36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Systematic uncertainties</a:t>
            </a:r>
            <a:endParaRPr lang="zh-CN" altLang="en-US" sz="3600" b="1" i="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Times New Roman" panose="02020603050405020304" charset="0"/>
            </a:endParaRPr>
          </a:p>
        </p:txBody>
      </p:sp>
      <p:pic>
        <p:nvPicPr>
          <p:cNvPr id="6" name="图片 5">
            <a:extLst>
              <a:ext uri="{FF2B5EF4-FFF2-40B4-BE49-F238E27FC236}">
                <a16:creationId xmlns:a16="http://schemas.microsoft.com/office/drawing/2014/main" id="{A639BF75-FD85-36E6-EFA9-6ECD2534B0C0}"/>
              </a:ext>
            </a:extLst>
          </p:cNvPr>
          <p:cNvPicPr>
            <a:picLocks noChangeAspect="1"/>
          </p:cNvPicPr>
          <p:nvPr/>
        </p:nvPicPr>
        <p:blipFill>
          <a:blip r:embed="rId3"/>
          <a:stretch>
            <a:fillRect/>
          </a:stretch>
        </p:blipFill>
        <p:spPr>
          <a:xfrm>
            <a:off x="6989379" y="596019"/>
            <a:ext cx="4500749" cy="2832981"/>
          </a:xfrm>
          <a:prstGeom prst="rect">
            <a:avLst/>
          </a:prstGeom>
        </p:spPr>
      </p:pic>
      <p:sp>
        <p:nvSpPr>
          <p:cNvPr id="16" name="文本框 15">
            <a:extLst>
              <a:ext uri="{FF2B5EF4-FFF2-40B4-BE49-F238E27FC236}">
                <a16:creationId xmlns:a16="http://schemas.microsoft.com/office/drawing/2014/main" id="{C51D39E0-C1F9-21F8-811E-CC6B486EFED8}"/>
              </a:ext>
            </a:extLst>
          </p:cNvPr>
          <p:cNvSpPr txBox="1"/>
          <p:nvPr/>
        </p:nvSpPr>
        <p:spPr>
          <a:xfrm>
            <a:off x="230916" y="673208"/>
            <a:ext cx="6156434" cy="2031325"/>
          </a:xfrm>
          <a:prstGeom prst="rect">
            <a:avLst/>
          </a:prstGeom>
          <a:noFill/>
        </p:spPr>
        <p:txBody>
          <a:bodyPr wrap="square">
            <a:spAutoFit/>
          </a:bodyPr>
          <a:lstStyle/>
          <a:p>
            <a:pPr marL="285750" indent="-285750">
              <a:buFont typeface="Wingdings" panose="05000000000000000000" pitchFamily="2" charset="2"/>
              <a:buChar char="p"/>
            </a:pPr>
            <a:r>
              <a:rPr lang="en-US" altLang="zh-CN" sz="1800" b="1" dirty="0"/>
              <a:t>Efficiency variation over Dalitz plots</a:t>
            </a:r>
          </a:p>
          <a:p>
            <a:r>
              <a:rPr lang="en-US" altLang="zh-CN" sz="1800" dirty="0"/>
              <a:t>   </a:t>
            </a:r>
            <a:r>
              <a:rPr lang="en-US" altLang="zh-CN" dirty="0"/>
              <a:t>W</a:t>
            </a:r>
            <a:r>
              <a:rPr lang="en-US" altLang="zh-CN" sz="1800" dirty="0"/>
              <a:t>e plan to obtain the signal yield distribution over the Dalitz plot </a:t>
            </a:r>
            <a:r>
              <a:rPr lang="en-US" altLang="zh-CN" sz="1800" b="1" dirty="0">
                <a:solidFill>
                  <a:schemeClr val="accent1"/>
                </a:solidFill>
              </a:rPr>
              <a:t>by fitting different regions </a:t>
            </a:r>
            <a:r>
              <a:rPr lang="en-US" altLang="zh-CN" sz="1800" dirty="0"/>
              <a:t>and calculate the weighted signal reconstruction efficiency based on the efficiency map. The mean value is used to obtain the branching fraction and the error is taken as the systematic uncertainty.</a:t>
            </a:r>
          </a:p>
          <a:p>
            <a:r>
              <a:rPr lang="en-US" altLang="zh-CN" b="1" dirty="0"/>
              <a:t>    </a:t>
            </a:r>
            <a:endParaRPr lang="en-US" altLang="zh-CN" sz="1800" b="1" dirty="0"/>
          </a:p>
        </p:txBody>
      </p:sp>
      <p:pic>
        <p:nvPicPr>
          <p:cNvPr id="5" name="图片 4">
            <a:extLst>
              <a:ext uri="{FF2B5EF4-FFF2-40B4-BE49-F238E27FC236}">
                <a16:creationId xmlns:a16="http://schemas.microsoft.com/office/drawing/2014/main" id="{A72D3575-EA4C-819F-9205-CFAEF317B003}"/>
              </a:ext>
            </a:extLst>
          </p:cNvPr>
          <p:cNvPicPr>
            <a:picLocks noChangeAspect="1"/>
          </p:cNvPicPr>
          <p:nvPr/>
        </p:nvPicPr>
        <p:blipFill>
          <a:blip r:embed="rId4"/>
          <a:stretch>
            <a:fillRect/>
          </a:stretch>
        </p:blipFill>
        <p:spPr>
          <a:xfrm>
            <a:off x="8252410" y="3612161"/>
            <a:ext cx="3167728" cy="3076840"/>
          </a:xfrm>
          <a:prstGeom prst="rect">
            <a:avLst/>
          </a:prstGeom>
        </p:spPr>
      </p:pic>
      <p:sp>
        <p:nvSpPr>
          <p:cNvPr id="7" name="文本框 6">
            <a:extLst>
              <a:ext uri="{FF2B5EF4-FFF2-40B4-BE49-F238E27FC236}">
                <a16:creationId xmlns:a16="http://schemas.microsoft.com/office/drawing/2014/main" id="{7E48D11C-7A05-1198-A560-6EB3D23E4A17}"/>
              </a:ext>
            </a:extLst>
          </p:cNvPr>
          <p:cNvSpPr txBox="1"/>
          <p:nvPr/>
        </p:nvSpPr>
        <p:spPr>
          <a:xfrm>
            <a:off x="6809269" y="3518510"/>
            <a:ext cx="1471404" cy="276999"/>
          </a:xfrm>
          <a:prstGeom prst="rect">
            <a:avLst/>
          </a:prstGeom>
          <a:noFill/>
        </p:spPr>
        <p:txBody>
          <a:bodyPr wrap="square" rtlCol="0">
            <a:spAutoFit/>
          </a:bodyPr>
          <a:lstStyle/>
          <a:p>
            <a:r>
              <a:rPr lang="en-US" altLang="zh-CN" sz="1200" dirty="0"/>
              <a:t>Former Belle work</a:t>
            </a:r>
            <a:endParaRPr lang="zh-CN" altLang="en-US" sz="1200" dirty="0"/>
          </a:p>
        </p:txBody>
      </p:sp>
      <p:grpSp>
        <p:nvGrpSpPr>
          <p:cNvPr id="18" name="组合 17">
            <a:extLst>
              <a:ext uri="{FF2B5EF4-FFF2-40B4-BE49-F238E27FC236}">
                <a16:creationId xmlns:a16="http://schemas.microsoft.com/office/drawing/2014/main" id="{AA4660D3-298B-9946-7896-DB76CD8E99AE}"/>
              </a:ext>
            </a:extLst>
          </p:cNvPr>
          <p:cNvGrpSpPr/>
          <p:nvPr/>
        </p:nvGrpSpPr>
        <p:grpSpPr>
          <a:xfrm>
            <a:off x="113609" y="3946359"/>
            <a:ext cx="3313789" cy="2733386"/>
            <a:chOff x="7831049" y="1380843"/>
            <a:chExt cx="4360951" cy="3543272"/>
          </a:xfrm>
        </p:grpSpPr>
        <p:pic>
          <p:nvPicPr>
            <p:cNvPr id="19" name="图片 18">
              <a:extLst>
                <a:ext uri="{FF2B5EF4-FFF2-40B4-BE49-F238E27FC236}">
                  <a16:creationId xmlns:a16="http://schemas.microsoft.com/office/drawing/2014/main" id="{3620F891-31E6-FC69-2947-060F18AED58A}"/>
                </a:ext>
              </a:extLst>
            </p:cNvPr>
            <p:cNvPicPr>
              <a:picLocks noChangeAspect="1"/>
            </p:cNvPicPr>
            <p:nvPr/>
          </p:nvPicPr>
          <p:blipFill>
            <a:blip r:embed="rId5"/>
            <a:stretch>
              <a:fillRect/>
            </a:stretch>
          </p:blipFill>
          <p:spPr>
            <a:xfrm>
              <a:off x="7831049" y="1380843"/>
              <a:ext cx="4360951" cy="3543272"/>
            </a:xfrm>
            <a:prstGeom prst="rect">
              <a:avLst/>
            </a:prstGeom>
          </p:spPr>
        </p:pic>
        <p:cxnSp>
          <p:nvCxnSpPr>
            <p:cNvPr id="20" name="直接连接符 19">
              <a:extLst>
                <a:ext uri="{FF2B5EF4-FFF2-40B4-BE49-F238E27FC236}">
                  <a16:creationId xmlns:a16="http://schemas.microsoft.com/office/drawing/2014/main" id="{1E2D42FB-3CBA-4BE9-048D-83A5C1B34831}"/>
                </a:ext>
              </a:extLst>
            </p:cNvPr>
            <p:cNvCxnSpPr>
              <a:cxnSpLocks/>
            </p:cNvCxnSpPr>
            <p:nvPr/>
          </p:nvCxnSpPr>
          <p:spPr>
            <a:xfrm flipV="1">
              <a:off x="9412014" y="1539766"/>
              <a:ext cx="0" cy="2948152"/>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F1D4DB3-D036-1608-44D0-5901CF4DC7FC}"/>
                </a:ext>
              </a:extLst>
            </p:cNvPr>
            <p:cNvCxnSpPr>
              <a:cxnSpLocks/>
            </p:cNvCxnSpPr>
            <p:nvPr/>
          </p:nvCxnSpPr>
          <p:spPr>
            <a:xfrm>
              <a:off x="8276897" y="3478925"/>
              <a:ext cx="315310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D2697AC2-E456-2402-189D-B97C31610CA6}"/>
                </a:ext>
              </a:extLst>
            </p:cNvPr>
            <p:cNvSpPr/>
            <p:nvPr/>
          </p:nvSpPr>
          <p:spPr>
            <a:xfrm>
              <a:off x="8697311" y="38295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椭圆 22">
              <a:extLst>
                <a:ext uri="{FF2B5EF4-FFF2-40B4-BE49-F238E27FC236}">
                  <a16:creationId xmlns:a16="http://schemas.microsoft.com/office/drawing/2014/main" id="{F570BB48-D86D-E1B2-1198-5974455C690C}"/>
                </a:ext>
              </a:extLst>
            </p:cNvPr>
            <p:cNvSpPr/>
            <p:nvPr/>
          </p:nvSpPr>
          <p:spPr>
            <a:xfrm>
              <a:off x="10121743" y="3868836"/>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椭圆 23">
              <a:extLst>
                <a:ext uri="{FF2B5EF4-FFF2-40B4-BE49-F238E27FC236}">
                  <a16:creationId xmlns:a16="http://schemas.microsoft.com/office/drawing/2014/main" id="{131CF197-69B8-B723-D4E2-185839A7DEAD}"/>
                </a:ext>
              </a:extLst>
            </p:cNvPr>
            <p:cNvSpPr/>
            <p:nvPr/>
          </p:nvSpPr>
          <p:spPr>
            <a:xfrm>
              <a:off x="8697310" y="2490954"/>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椭圆 24">
              <a:extLst>
                <a:ext uri="{FF2B5EF4-FFF2-40B4-BE49-F238E27FC236}">
                  <a16:creationId xmlns:a16="http://schemas.microsoft.com/office/drawing/2014/main" id="{B43EA6AF-8963-E0BA-7CC9-1A878C37BC5F}"/>
                </a:ext>
              </a:extLst>
            </p:cNvPr>
            <p:cNvSpPr/>
            <p:nvPr/>
          </p:nvSpPr>
          <p:spPr>
            <a:xfrm>
              <a:off x="10242328" y="24699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grpSp>
        <p:nvGrpSpPr>
          <p:cNvPr id="26" name="组合 25">
            <a:extLst>
              <a:ext uri="{FF2B5EF4-FFF2-40B4-BE49-F238E27FC236}">
                <a16:creationId xmlns:a16="http://schemas.microsoft.com/office/drawing/2014/main" id="{1B67DF20-3977-3609-90A2-C3C2804DCD66}"/>
              </a:ext>
            </a:extLst>
          </p:cNvPr>
          <p:cNvGrpSpPr/>
          <p:nvPr/>
        </p:nvGrpSpPr>
        <p:grpSpPr>
          <a:xfrm>
            <a:off x="3444442" y="3976756"/>
            <a:ext cx="3364827" cy="2712245"/>
            <a:chOff x="7779912" y="1013624"/>
            <a:chExt cx="4131101" cy="3418735"/>
          </a:xfrm>
        </p:grpSpPr>
        <p:pic>
          <p:nvPicPr>
            <p:cNvPr id="27" name="图片 26">
              <a:extLst>
                <a:ext uri="{FF2B5EF4-FFF2-40B4-BE49-F238E27FC236}">
                  <a16:creationId xmlns:a16="http://schemas.microsoft.com/office/drawing/2014/main" id="{385B0139-0DF8-FDAA-428E-963E9180905E}"/>
                </a:ext>
              </a:extLst>
            </p:cNvPr>
            <p:cNvPicPr>
              <a:picLocks noChangeAspect="1"/>
            </p:cNvPicPr>
            <p:nvPr/>
          </p:nvPicPr>
          <p:blipFill>
            <a:blip r:embed="rId6"/>
            <a:stretch>
              <a:fillRect/>
            </a:stretch>
          </p:blipFill>
          <p:spPr>
            <a:xfrm>
              <a:off x="7779912" y="1013624"/>
              <a:ext cx="4131101" cy="3418735"/>
            </a:xfrm>
            <a:prstGeom prst="rect">
              <a:avLst/>
            </a:prstGeom>
          </p:spPr>
        </p:pic>
        <p:cxnSp>
          <p:nvCxnSpPr>
            <p:cNvPr id="28" name="直接连接符 27">
              <a:extLst>
                <a:ext uri="{FF2B5EF4-FFF2-40B4-BE49-F238E27FC236}">
                  <a16:creationId xmlns:a16="http://schemas.microsoft.com/office/drawing/2014/main" id="{B0582328-6A01-EB88-5AC7-B0374DF99759}"/>
                </a:ext>
              </a:extLst>
            </p:cNvPr>
            <p:cNvCxnSpPr>
              <a:cxnSpLocks/>
            </p:cNvCxnSpPr>
            <p:nvPr/>
          </p:nvCxnSpPr>
          <p:spPr>
            <a:xfrm>
              <a:off x="8182304" y="3069021"/>
              <a:ext cx="289559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12FA214C-33C5-B82C-A9BF-768233A1BD1D}"/>
                </a:ext>
              </a:extLst>
            </p:cNvPr>
            <p:cNvCxnSpPr>
              <a:cxnSpLocks/>
            </p:cNvCxnSpPr>
            <p:nvPr/>
          </p:nvCxnSpPr>
          <p:spPr>
            <a:xfrm flipV="1">
              <a:off x="9228083" y="1287213"/>
              <a:ext cx="0" cy="2685697"/>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836B11D6-AAB6-70F5-16D4-44981D814AE6}"/>
                </a:ext>
              </a:extLst>
            </p:cNvPr>
            <p:cNvSpPr/>
            <p:nvPr/>
          </p:nvSpPr>
          <p:spPr>
            <a:xfrm>
              <a:off x="8608205" y="348120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1" name="椭圆 30">
              <a:extLst>
                <a:ext uri="{FF2B5EF4-FFF2-40B4-BE49-F238E27FC236}">
                  <a16:creationId xmlns:a16="http://schemas.microsoft.com/office/drawing/2014/main" id="{34BDD4D0-59BD-5131-BF79-AF1C0D7FDAC9}"/>
                </a:ext>
              </a:extLst>
            </p:cNvPr>
            <p:cNvSpPr/>
            <p:nvPr/>
          </p:nvSpPr>
          <p:spPr>
            <a:xfrm>
              <a:off x="10020323" y="3429000"/>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2" name="椭圆 31">
              <a:extLst>
                <a:ext uri="{FF2B5EF4-FFF2-40B4-BE49-F238E27FC236}">
                  <a16:creationId xmlns:a16="http://schemas.microsoft.com/office/drawing/2014/main" id="{78BDA97A-26C0-1E0D-0E8F-E0AA10E109C4}"/>
                </a:ext>
              </a:extLst>
            </p:cNvPr>
            <p:cNvSpPr/>
            <p:nvPr/>
          </p:nvSpPr>
          <p:spPr>
            <a:xfrm>
              <a:off x="8595890" y="196130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3" name="椭圆 32">
              <a:extLst>
                <a:ext uri="{FF2B5EF4-FFF2-40B4-BE49-F238E27FC236}">
                  <a16:creationId xmlns:a16="http://schemas.microsoft.com/office/drawing/2014/main" id="{78B56B9B-E722-5DC9-81BA-613BA497F27E}"/>
                </a:ext>
              </a:extLst>
            </p:cNvPr>
            <p:cNvSpPr/>
            <p:nvPr/>
          </p:nvSpPr>
          <p:spPr>
            <a:xfrm>
              <a:off x="10020323" y="194028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grpSp>
        <p:nvGrpSpPr>
          <p:cNvPr id="2" name="组合 1">
            <a:extLst>
              <a:ext uri="{FF2B5EF4-FFF2-40B4-BE49-F238E27FC236}">
                <a16:creationId xmlns:a16="http://schemas.microsoft.com/office/drawing/2014/main" id="{B8875AFE-176C-F316-5BFC-A674CAD14686}"/>
              </a:ext>
            </a:extLst>
          </p:cNvPr>
          <p:cNvGrpSpPr/>
          <p:nvPr/>
        </p:nvGrpSpPr>
        <p:grpSpPr>
          <a:xfrm>
            <a:off x="1817392" y="2487909"/>
            <a:ext cx="4022511" cy="1473531"/>
            <a:chOff x="1399075" y="4925640"/>
            <a:chExt cx="4022511" cy="1473531"/>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13539A-7AD7-BA03-F916-B1CA9CCAE691}"/>
                    </a:ext>
                  </a:extLst>
                </p:cNvPr>
                <p:cNvSpPr txBox="1"/>
                <p:nvPr/>
              </p:nvSpPr>
              <p:spPr>
                <a:xfrm>
                  <a:off x="1975020" y="5482265"/>
                  <a:ext cx="2394053" cy="558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i="1" smtClean="0">
                                <a:latin typeface="Cambria Math" panose="02040503050406030204" pitchFamily="18" charset="0"/>
                                <a:ea typeface="Cambria Math" panose="02040503050406030204" pitchFamily="18" charset="0"/>
                              </a:rPr>
                              <m:t>∆</m:t>
                            </m:r>
                            <m:r>
                              <a:rPr lang="zh-CN" altLang="en-US" sz="1400" i="1" smtClean="0">
                                <a:latin typeface="Cambria Math" panose="02040503050406030204" pitchFamily="18" charset="0"/>
                              </a:rPr>
                              <m:t>𝜀</m:t>
                            </m:r>
                          </m:e>
                          <m:sub>
                            <m:r>
                              <a:rPr lang="en-US" altLang="zh-CN" sz="1400" b="0" i="1" smtClean="0">
                                <a:latin typeface="Cambria Math" panose="02040503050406030204" pitchFamily="18" charset="0"/>
                              </a:rPr>
                              <m:t>𝑚𝑒𝑎𝑛</m:t>
                            </m:r>
                          </m:sub>
                        </m:sSub>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nary>
                              <m:naryPr>
                                <m:chr m:val="∑"/>
                                <m:supHide m:val="on"/>
                                <m:ctrlPr>
                                  <a:rPr lang="en-US" altLang="zh-CN" sz="1400" b="0" i="1" smtClean="0">
                                    <a:latin typeface="Cambria Math" panose="02040503050406030204" pitchFamily="18" charset="0"/>
                                  </a:rPr>
                                </m:ctrlPr>
                              </m:naryPr>
                              <m:sub>
                                <m:r>
                                  <m:rPr>
                                    <m:brk m:alnAt="7"/>
                                  </m:rPr>
                                  <a:rPr lang="en-US" altLang="zh-CN" sz="1400" b="0" i="1" smtClean="0">
                                    <a:latin typeface="Cambria Math" panose="02040503050406030204" pitchFamily="18" charset="0"/>
                                  </a:rPr>
                                  <m:t>𝑖</m:t>
                                </m:r>
                              </m:sub>
                              <m:sup/>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𝑖</m:t>
                                    </m:r>
                                  </m:sub>
                                </m:sSub>
                              </m:e>
                            </m:nary>
                            <m:r>
                              <a:rPr lang="en-US" altLang="zh-CN" sz="1400" b="0" i="1" smtClean="0">
                                <a:latin typeface="Cambria Math" panose="02040503050406030204" pitchFamily="18" charset="0"/>
                                <a:ea typeface="Cambria Math" panose="02040503050406030204" pitchFamily="18" charset="0"/>
                              </a:rPr>
                              <m:t>∙</m:t>
                            </m:r>
                            <m:sSub>
                              <m:sSubPr>
                                <m:ctrlPr>
                                  <a:rPr lang="en-US" altLang="zh-CN" sz="1400" b="0" i="1" smtClean="0">
                                    <a:latin typeface="Cambria Math" panose="02040503050406030204" pitchFamily="18" charset="0"/>
                                    <a:ea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rPr>
                                  <m:t>|</m:t>
                                </m:r>
                                <m:r>
                                  <a:rPr lang="zh-CN" altLang="en-US" sz="1400" b="0" i="1" smtClean="0">
                                    <a:latin typeface="Cambria Math" panose="02040503050406030204" pitchFamily="18" charset="0"/>
                                    <a:ea typeface="Cambria Math" panose="02040503050406030204" pitchFamily="18" charset="0"/>
                                  </a:rPr>
                                  <m:t>𝜀</m:t>
                                </m:r>
                              </m:e>
                              <m:sub>
                                <m:r>
                                  <a:rPr lang="en-US" altLang="zh-CN" sz="1400" b="0" i="1" smtClean="0">
                                    <a:latin typeface="Cambria Math" panose="02040503050406030204" pitchFamily="18" charset="0"/>
                                    <a:ea typeface="Cambria Math" panose="02040503050406030204" pitchFamily="18" charset="0"/>
                                  </a:rPr>
                                  <m:t>𝑖</m:t>
                                </m:r>
                              </m:sub>
                            </m:sSub>
                            <m:r>
                              <a:rPr lang="en-US" altLang="zh-CN" sz="1400" b="0" i="1" smtClean="0">
                                <a:latin typeface="Cambria Math" panose="02040503050406030204" pitchFamily="18" charset="0"/>
                                <a:ea typeface="Cambria Math" panose="02040503050406030204" pitchFamily="18" charset="0"/>
                              </a:rPr>
                              <m:t>−</m:t>
                            </m:r>
                            <m:sSub>
                              <m:sSubPr>
                                <m:ctrlPr>
                                  <a:rPr lang="en-US" altLang="zh-CN" sz="1400" i="1">
                                    <a:latin typeface="Cambria Math" panose="02040503050406030204" pitchFamily="18" charset="0"/>
                                  </a:rPr>
                                </m:ctrlPr>
                              </m:sSubPr>
                              <m:e>
                                <m:r>
                                  <a:rPr lang="zh-CN" altLang="en-US" sz="1400" i="1">
                                    <a:latin typeface="Cambria Math" panose="02040503050406030204" pitchFamily="18" charset="0"/>
                                  </a:rPr>
                                  <m:t>𝜀</m:t>
                                </m:r>
                              </m:e>
                              <m:sub>
                                <m:r>
                                  <a:rPr lang="en-US" altLang="zh-CN" sz="1400" i="1">
                                    <a:latin typeface="Cambria Math" panose="02040503050406030204" pitchFamily="18" charset="0"/>
                                  </a:rPr>
                                  <m:t>𝑚𝑒𝑎𝑛</m:t>
                                </m:r>
                              </m:sub>
                            </m:sSub>
                            <m:r>
                              <a:rPr lang="en-US" altLang="zh-CN" sz="1400" b="0" i="1" smtClean="0">
                                <a:latin typeface="Cambria Math" panose="02040503050406030204" pitchFamily="18" charset="0"/>
                                <a:ea typeface="Cambria Math" panose="02040503050406030204" pitchFamily="18" charset="0"/>
                              </a:rPr>
                              <m:t>|</m:t>
                            </m:r>
                          </m:num>
                          <m:den>
                            <m:nary>
                              <m:naryPr>
                                <m:chr m:val="∑"/>
                                <m:supHide m:val="on"/>
                                <m:ctrlPr>
                                  <a:rPr lang="en-US" altLang="zh-CN" sz="1400" i="1">
                                    <a:latin typeface="Cambria Math" panose="02040503050406030204" pitchFamily="18" charset="0"/>
                                  </a:rPr>
                                </m:ctrlPr>
                              </m:naryPr>
                              <m:sub>
                                <m:r>
                                  <m:rPr>
                                    <m:brk m:alnAt="7"/>
                                  </m:rPr>
                                  <a:rPr lang="en-US" altLang="zh-CN" sz="1400" i="1">
                                    <a:latin typeface="Cambria Math" panose="02040503050406030204" pitchFamily="18" charset="0"/>
                                  </a:rPr>
                                  <m:t>𝑖</m:t>
                                </m:r>
                              </m:sub>
                              <m:sup/>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𝑖</m:t>
                                    </m:r>
                                  </m:sub>
                                </m:sSub>
                              </m:e>
                            </m:nary>
                          </m:den>
                        </m:f>
                      </m:oMath>
                    </m:oMathPara>
                  </a14:m>
                  <a:endParaRPr lang="en-US" altLang="zh-CN" dirty="0"/>
                </a:p>
              </p:txBody>
            </p:sp>
          </mc:Choice>
          <mc:Fallback xmlns="">
            <p:sp>
              <p:nvSpPr>
                <p:cNvPr id="3" name="文本框 2">
                  <a:extLst>
                    <a:ext uri="{FF2B5EF4-FFF2-40B4-BE49-F238E27FC236}">
                      <a16:creationId xmlns:a16="http://schemas.microsoft.com/office/drawing/2014/main" id="{5B13539A-7AD7-BA03-F916-B1CA9CCAE691}"/>
                    </a:ext>
                  </a:extLst>
                </p:cNvPr>
                <p:cNvSpPr txBox="1">
                  <a:spLocks noRot="1" noChangeAspect="1" noMove="1" noResize="1" noEditPoints="1" noAdjustHandles="1" noChangeArrowheads="1" noChangeShapeType="1" noTextEdit="1"/>
                </p:cNvSpPr>
                <p:nvPr/>
              </p:nvSpPr>
              <p:spPr>
                <a:xfrm>
                  <a:off x="1975020" y="5482265"/>
                  <a:ext cx="2394053" cy="558358"/>
                </a:xfrm>
                <a:prstGeom prst="rect">
                  <a:avLst/>
                </a:prstGeom>
                <a:blipFill>
                  <a:blip r:embed="rId7"/>
                  <a:stretch>
                    <a:fillRect t="-57609" b="-85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3086AB5-1BD6-FB8B-3A99-84B7E60F508E}"/>
                    </a:ext>
                  </a:extLst>
                </p:cNvPr>
                <p:cNvSpPr txBox="1"/>
                <p:nvPr/>
              </p:nvSpPr>
              <p:spPr>
                <a:xfrm>
                  <a:off x="2390776" y="4925640"/>
                  <a:ext cx="1562543" cy="558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zh-CN" altLang="en-US" sz="1400" i="1" smtClean="0">
                                <a:latin typeface="Cambria Math" panose="02040503050406030204" pitchFamily="18" charset="0"/>
                              </a:rPr>
                              <m:t>𝜀</m:t>
                            </m:r>
                          </m:e>
                          <m:sub>
                            <m:r>
                              <a:rPr lang="en-US" altLang="zh-CN" sz="1400" b="0" i="1" smtClean="0">
                                <a:latin typeface="Cambria Math" panose="02040503050406030204" pitchFamily="18" charset="0"/>
                              </a:rPr>
                              <m:t>𝑚𝑒𝑎𝑛</m:t>
                            </m:r>
                          </m:sub>
                        </m:sSub>
                        <m:r>
                          <a:rPr lang="en-US" altLang="zh-CN" sz="1400" b="0" i="1" smtClean="0">
                            <a:latin typeface="Cambria Math" panose="02040503050406030204" pitchFamily="18" charset="0"/>
                          </a:rPr>
                          <m:t>=</m:t>
                        </m:r>
                        <m:f>
                          <m:fPr>
                            <m:ctrlPr>
                              <a:rPr lang="en-US" altLang="zh-CN" sz="1400" b="0" i="1" smtClean="0">
                                <a:latin typeface="Cambria Math" panose="02040503050406030204" pitchFamily="18" charset="0"/>
                              </a:rPr>
                            </m:ctrlPr>
                          </m:fPr>
                          <m:num>
                            <m:nary>
                              <m:naryPr>
                                <m:chr m:val="∑"/>
                                <m:supHide m:val="on"/>
                                <m:ctrlPr>
                                  <a:rPr lang="en-US" altLang="zh-CN" sz="1400" b="0" i="1" smtClean="0">
                                    <a:latin typeface="Cambria Math" panose="02040503050406030204" pitchFamily="18" charset="0"/>
                                  </a:rPr>
                                </m:ctrlPr>
                              </m:naryPr>
                              <m:sub>
                                <m:r>
                                  <m:rPr>
                                    <m:brk m:alnAt="7"/>
                                  </m:rPr>
                                  <a:rPr lang="en-US" altLang="zh-CN" sz="1400" b="0" i="1" smtClean="0">
                                    <a:latin typeface="Cambria Math" panose="02040503050406030204" pitchFamily="18" charset="0"/>
                                  </a:rPr>
                                  <m:t>𝑖</m:t>
                                </m:r>
                              </m:sub>
                              <m:sup/>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𝑖</m:t>
                                    </m:r>
                                  </m:sub>
                                </m:sSub>
                              </m:e>
                            </m:nary>
                            <m:r>
                              <a:rPr lang="en-US" altLang="zh-CN" sz="1400" b="0" i="1" smtClean="0">
                                <a:latin typeface="Cambria Math" panose="02040503050406030204" pitchFamily="18" charset="0"/>
                                <a:ea typeface="Cambria Math" panose="02040503050406030204" pitchFamily="18" charset="0"/>
                              </a:rPr>
                              <m:t>∙</m:t>
                            </m:r>
                            <m:sSub>
                              <m:sSubPr>
                                <m:ctrlPr>
                                  <a:rPr lang="en-US" altLang="zh-CN" sz="1400" b="0" i="1" smtClean="0">
                                    <a:latin typeface="Cambria Math" panose="02040503050406030204" pitchFamily="18" charset="0"/>
                                    <a:ea typeface="Cambria Math" panose="02040503050406030204" pitchFamily="18" charset="0"/>
                                  </a:rPr>
                                </m:ctrlPr>
                              </m:sSubPr>
                              <m:e>
                                <m:r>
                                  <a:rPr lang="zh-CN" altLang="en-US" sz="1400" b="0" i="1" smtClean="0">
                                    <a:latin typeface="Cambria Math" panose="02040503050406030204" pitchFamily="18" charset="0"/>
                                    <a:ea typeface="Cambria Math" panose="02040503050406030204" pitchFamily="18" charset="0"/>
                                  </a:rPr>
                                  <m:t>𝜀</m:t>
                                </m:r>
                              </m:e>
                              <m:sub>
                                <m:r>
                                  <a:rPr lang="en-US" altLang="zh-CN" sz="1400" b="0" i="1" smtClean="0">
                                    <a:latin typeface="Cambria Math" panose="02040503050406030204" pitchFamily="18" charset="0"/>
                                    <a:ea typeface="Cambria Math" panose="02040503050406030204" pitchFamily="18" charset="0"/>
                                  </a:rPr>
                                  <m:t>𝑖</m:t>
                                </m:r>
                              </m:sub>
                            </m:sSub>
                          </m:num>
                          <m:den>
                            <m:nary>
                              <m:naryPr>
                                <m:chr m:val="∑"/>
                                <m:supHide m:val="on"/>
                                <m:ctrlPr>
                                  <a:rPr lang="en-US" altLang="zh-CN" sz="1400" i="1">
                                    <a:latin typeface="Cambria Math" panose="02040503050406030204" pitchFamily="18" charset="0"/>
                                  </a:rPr>
                                </m:ctrlPr>
                              </m:naryPr>
                              <m:sub>
                                <m:r>
                                  <m:rPr>
                                    <m:brk m:alnAt="7"/>
                                  </m:rPr>
                                  <a:rPr lang="en-US" altLang="zh-CN" sz="1400" i="1">
                                    <a:latin typeface="Cambria Math" panose="02040503050406030204" pitchFamily="18" charset="0"/>
                                  </a:rPr>
                                  <m:t>𝑖</m:t>
                                </m:r>
                              </m:sub>
                              <m:sup/>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𝑖</m:t>
                                    </m:r>
                                  </m:sub>
                                </m:sSub>
                              </m:e>
                            </m:nary>
                          </m:den>
                        </m:f>
                      </m:oMath>
                    </m:oMathPara>
                  </a14:m>
                  <a:endParaRPr lang="en-US" altLang="zh-CN" dirty="0"/>
                </a:p>
              </p:txBody>
            </p:sp>
          </mc:Choice>
          <mc:Fallback xmlns="">
            <p:sp>
              <p:nvSpPr>
                <p:cNvPr id="10" name="文本框 9">
                  <a:extLst>
                    <a:ext uri="{FF2B5EF4-FFF2-40B4-BE49-F238E27FC236}">
                      <a16:creationId xmlns:a16="http://schemas.microsoft.com/office/drawing/2014/main" id="{53086AB5-1BD6-FB8B-3A99-84B7E60F508E}"/>
                    </a:ext>
                  </a:extLst>
                </p:cNvPr>
                <p:cNvSpPr txBox="1">
                  <a:spLocks noRot="1" noChangeAspect="1" noMove="1" noResize="1" noEditPoints="1" noAdjustHandles="1" noChangeArrowheads="1" noChangeShapeType="1" noTextEdit="1"/>
                </p:cNvSpPr>
                <p:nvPr/>
              </p:nvSpPr>
              <p:spPr>
                <a:xfrm>
                  <a:off x="2390776" y="4925640"/>
                  <a:ext cx="1562543" cy="558358"/>
                </a:xfrm>
                <a:prstGeom prst="rect">
                  <a:avLst/>
                </a:prstGeom>
                <a:blipFill>
                  <a:blip r:embed="rId8"/>
                  <a:stretch>
                    <a:fillRect t="-57609" r="-11328" b="-85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F7108A7-B1A6-3B1F-7ED8-58052D51DC32}"/>
                    </a:ext>
                  </a:extLst>
                </p:cNvPr>
                <p:cNvSpPr txBox="1"/>
                <p:nvPr/>
              </p:nvSpPr>
              <p:spPr>
                <a:xfrm>
                  <a:off x="1399075" y="6060617"/>
                  <a:ext cx="4022511"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t>Systematic uncertainty assigned: </a:t>
                  </a:r>
                  <a14:m>
                    <m:oMath xmlns:m="http://schemas.openxmlformats.org/officeDocument/2006/math">
                      <m:sSub>
                        <m:sSubPr>
                          <m:ctrlPr>
                            <a:rPr lang="en-US" altLang="zh-CN" sz="1400" i="1" smtClean="0">
                              <a:latin typeface="Cambria Math" panose="02040503050406030204" pitchFamily="18" charset="0"/>
                            </a:rPr>
                          </m:ctrlPr>
                        </m:sSubPr>
                        <m:e>
                          <m:r>
                            <a:rPr lang="en-US" altLang="zh-CN" sz="1400" i="1" smtClean="0">
                              <a:latin typeface="Cambria Math" panose="02040503050406030204" pitchFamily="18" charset="0"/>
                              <a:ea typeface="Cambria Math" panose="02040503050406030204" pitchFamily="18" charset="0"/>
                            </a:rPr>
                            <m:t>∆</m:t>
                          </m:r>
                          <m:r>
                            <a:rPr lang="zh-CN" altLang="en-US" sz="1400" i="1" smtClean="0">
                              <a:latin typeface="Cambria Math" panose="02040503050406030204" pitchFamily="18" charset="0"/>
                            </a:rPr>
                            <m:t>𝜀</m:t>
                          </m:r>
                        </m:e>
                        <m:sub>
                          <m:r>
                            <a:rPr lang="en-US" altLang="zh-CN" sz="1400" b="0" i="1" smtClean="0">
                              <a:latin typeface="Cambria Math" panose="02040503050406030204" pitchFamily="18" charset="0"/>
                            </a:rPr>
                            <m:t>𝑚𝑒𝑎𝑛</m:t>
                          </m:r>
                        </m:sub>
                      </m:sSub>
                    </m:oMath>
                  </a14:m>
                  <a:r>
                    <a:rPr lang="en-US" altLang="zh-CN" sz="1400" dirty="0"/>
                    <a:t>/ </a:t>
                  </a:r>
                  <a14:m>
                    <m:oMath xmlns:m="http://schemas.openxmlformats.org/officeDocument/2006/math">
                      <m:sSub>
                        <m:sSubPr>
                          <m:ctrlPr>
                            <a:rPr lang="en-US" altLang="zh-CN" sz="1400" i="1">
                              <a:latin typeface="Cambria Math" panose="02040503050406030204" pitchFamily="18" charset="0"/>
                            </a:rPr>
                          </m:ctrlPr>
                        </m:sSubPr>
                        <m:e>
                          <m:r>
                            <a:rPr lang="zh-CN" altLang="en-US" sz="1400" i="1">
                              <a:latin typeface="Cambria Math" panose="02040503050406030204" pitchFamily="18" charset="0"/>
                            </a:rPr>
                            <m:t>𝜀</m:t>
                          </m:r>
                        </m:e>
                        <m:sub>
                          <m:r>
                            <a:rPr lang="en-US" altLang="zh-CN" sz="1400" i="1">
                              <a:latin typeface="Cambria Math" panose="02040503050406030204" pitchFamily="18" charset="0"/>
                            </a:rPr>
                            <m:t>𝑚𝑒𝑎𝑛</m:t>
                          </m:r>
                        </m:sub>
                      </m:sSub>
                    </m:oMath>
                  </a14:m>
                  <a:r>
                    <a:rPr lang="en-US" altLang="zh-CN" sz="1600" dirty="0"/>
                    <a:t> </a:t>
                  </a:r>
                  <a:endParaRPr lang="zh-CN" altLang="en-US" sz="1600" dirty="0"/>
                </a:p>
              </p:txBody>
            </p:sp>
          </mc:Choice>
          <mc:Fallback xmlns="">
            <p:sp>
              <p:nvSpPr>
                <p:cNvPr id="11" name="文本框 10">
                  <a:extLst>
                    <a:ext uri="{FF2B5EF4-FFF2-40B4-BE49-F238E27FC236}">
                      <a16:creationId xmlns:a16="http://schemas.microsoft.com/office/drawing/2014/main" id="{5F7108A7-B1A6-3B1F-7ED8-58052D51DC32}"/>
                    </a:ext>
                  </a:extLst>
                </p:cNvPr>
                <p:cNvSpPr txBox="1">
                  <a:spLocks noRot="1" noChangeAspect="1" noMove="1" noResize="1" noEditPoints="1" noAdjustHandles="1" noChangeArrowheads="1" noChangeShapeType="1" noTextEdit="1"/>
                </p:cNvSpPr>
                <p:nvPr/>
              </p:nvSpPr>
              <p:spPr>
                <a:xfrm>
                  <a:off x="1399075" y="6060617"/>
                  <a:ext cx="4022511" cy="338554"/>
                </a:xfrm>
                <a:prstGeom prst="rect">
                  <a:avLst/>
                </a:prstGeom>
                <a:blipFill>
                  <a:blip r:embed="rId9"/>
                  <a:stretch>
                    <a:fillRect l="-152" b="-16071"/>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76522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E3D4E-57D2-CCBD-218E-0C4027410196}"/>
            </a:ext>
          </a:extLst>
        </p:cNvPr>
        <p:cNvGrpSpPr/>
        <p:nvPr/>
      </p:nvGrpSpPr>
      <p:grpSpPr>
        <a:xfrm>
          <a:off x="0" y="0"/>
          <a:ext cx="0" cy="0"/>
          <a:chOff x="0" y="0"/>
          <a:chExt cx="0" cy="0"/>
        </a:xfrm>
      </p:grpSpPr>
      <p:sp>
        <p:nvSpPr>
          <p:cNvPr id="7" name="文本框 6">
            <a:extLst>
              <a:ext uri="{FF2B5EF4-FFF2-40B4-BE49-F238E27FC236}">
                <a16:creationId xmlns:a16="http://schemas.microsoft.com/office/drawing/2014/main" id="{48FB4C96-EEA5-0EF4-8B40-CE3E96795688}"/>
              </a:ext>
            </a:extLst>
          </p:cNvPr>
          <p:cNvSpPr txBox="1"/>
          <p:nvPr/>
        </p:nvSpPr>
        <p:spPr>
          <a:xfrm>
            <a:off x="241738" y="178676"/>
            <a:ext cx="671979" cy="369332"/>
          </a:xfrm>
          <a:prstGeom prst="rect">
            <a:avLst/>
          </a:prstGeom>
          <a:noFill/>
        </p:spPr>
        <p:txBody>
          <a:bodyPr wrap="none" rtlCol="0">
            <a:spAutoFit/>
          </a:bodyPr>
          <a:lstStyle/>
          <a:p>
            <a:r>
              <a:rPr lang="en-US" altLang="zh-CN" dirty="0"/>
              <a:t>Belle</a:t>
            </a:r>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10A98F3-6F2F-68ED-7D43-ED9D8136A083}"/>
                  </a:ext>
                </a:extLst>
              </p:cNvPr>
              <p:cNvSpPr txBox="1"/>
              <p:nvPr/>
            </p:nvSpPr>
            <p:spPr>
              <a:xfrm>
                <a:off x="709106" y="644181"/>
                <a:ext cx="7683129" cy="3035190"/>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Devide the Dalitz plain into </a:t>
                </a:r>
                <a14:m>
                  <m:oMath xmlns:m="http://schemas.openxmlformats.org/officeDocument/2006/math">
                    <m:r>
                      <a:rPr lang="en-US" altLang="zh-CN" sz="1600" b="0" i="1" smtClean="0">
                        <a:latin typeface="Cambria Math" panose="02040503050406030204" pitchFamily="18" charset="0"/>
                      </a:rPr>
                      <m:t>𝑖</m:t>
                    </m:r>
                  </m:oMath>
                </a14:m>
                <a:r>
                  <a:rPr lang="en-US" altLang="zh-CN" sz="1600" dirty="0"/>
                  <a:t> cells and obtain the signal yield by fitting different region</a:t>
                </a:r>
              </a:p>
              <a:p>
                <a:pPr marL="285750" indent="-285750">
                  <a:buFont typeface="Wingdings" panose="05000000000000000000" pitchFamily="2" charset="2"/>
                  <a:buChar char="Ø"/>
                </a:pPr>
                <a:endParaRPr lang="en-US" altLang="zh-CN" sz="1600" dirty="0"/>
              </a:p>
              <a:p>
                <a:pPr marL="342900" indent="-342900">
                  <a:lnSpc>
                    <a:spcPct val="150000"/>
                  </a:lnSpc>
                  <a:buFont typeface="+mj-lt"/>
                  <a:buAutoNum type="arabicPeriod"/>
                </a:pPr>
                <a:r>
                  <a:rPr lang="en-US" altLang="zh-CN" sz="1600" dirty="0"/>
                  <a:t>Region 1: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en-US" altLang="zh-CN" sz="1600" dirty="0"/>
                  <a:t> &amp; </a:t>
                </a:r>
                <a14:m>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𝜋</m:t>
                            </m:r>
                          </m:e>
                          <m:sup>
                            <m:r>
                              <a:rPr lang="en-US" altLang="zh-CN" sz="1600" i="1">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b="0" i="1" smtClean="0">
                        <a:latin typeface="Cambria Math" panose="02040503050406030204" pitchFamily="18" charset="0"/>
                      </a:rPr>
                      <m: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en-US" altLang="zh-CN" sz="1600" dirty="0"/>
                  <a:t> </a:t>
                </a:r>
                <a:r>
                  <a:rPr lang="en-US" altLang="zh-CN" sz="1600" dirty="0">
                    <a:solidFill>
                      <a:schemeClr val="accent1"/>
                    </a:solidFill>
                  </a:rPr>
                  <a:t>(eff: 15.01%)</a:t>
                </a:r>
              </a:p>
              <a:p>
                <a:pPr marL="342900" indent="-342900">
                  <a:lnSpc>
                    <a:spcPct val="150000"/>
                  </a:lnSpc>
                  <a:buFont typeface="+mj-lt"/>
                  <a:buAutoNum type="arabicPeriod"/>
                </a:pPr>
                <a:r>
                  <a:rPr lang="en-US" altLang="zh-CN" sz="1600" dirty="0"/>
                  <a:t>Region 2: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&gt;9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zh-CN" altLang="en-US" sz="1600" dirty="0"/>
                  <a:t> </a:t>
                </a:r>
                <a:r>
                  <a:rPr lang="en-US" altLang="zh-CN" sz="1600" dirty="0">
                    <a:solidFill>
                      <a:schemeClr val="accent1"/>
                    </a:solidFill>
                  </a:rPr>
                  <a:t>(eff: 11.48%)</a:t>
                </a:r>
              </a:p>
              <a:p>
                <a:pPr marL="342900" indent="-342900">
                  <a:lnSpc>
                    <a:spcPct val="150000"/>
                  </a:lnSpc>
                  <a:buFont typeface="+mj-lt"/>
                  <a:buAutoNum type="arabicPeriod"/>
                </a:pPr>
                <a:r>
                  <a:rPr lang="en-US" altLang="zh-CN" sz="1600" dirty="0"/>
                  <a:t>Region 3: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&gt;9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zh-CN" altLang="en-US" sz="1600" dirty="0"/>
                  <a:t> </a:t>
                </a:r>
                <a:r>
                  <a:rPr lang="en-US" altLang="zh-CN" sz="1600" dirty="0">
                    <a:solidFill>
                      <a:schemeClr val="accent1"/>
                    </a:solidFill>
                  </a:rPr>
                  <a:t>(eff: 14.27%)</a:t>
                </a:r>
              </a:p>
              <a:p>
                <a:pPr marL="342900" indent="-342900">
                  <a:lnSpc>
                    <a:spcPct val="150000"/>
                  </a:lnSpc>
                  <a:buFont typeface="+mj-lt"/>
                  <a:buAutoNum type="arabicPeriod"/>
                </a:pPr>
                <a:r>
                  <a:rPr lang="en-US" altLang="zh-CN" sz="1600" dirty="0"/>
                  <a:t>Region 4: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&gt;9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&gt;9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en-US" altLang="zh-CN" sz="1600" dirty="0">
                    <a:solidFill>
                      <a:schemeClr val="accent1"/>
                    </a:solidFill>
                  </a:rPr>
                  <a:t>(eff: 14.04%)</a:t>
                </a:r>
                <a:endParaRPr lang="en-US" altLang="zh-CN" sz="1600" dirty="0"/>
              </a:p>
              <a:p>
                <a:pPr marL="342900" indent="-342900">
                  <a:buFont typeface="+mj-lt"/>
                  <a:buAutoNum type="arabicPeriod"/>
                </a:pPr>
                <a:endParaRPr lang="en-US" altLang="zh-CN" sz="1600" dirty="0"/>
              </a:p>
              <a:p>
                <a:pPr marL="342900" indent="-342900">
                  <a:buFont typeface="Wingdings" panose="05000000000000000000" pitchFamily="2" charset="2"/>
                  <a:buChar char="Ø"/>
                </a:pPr>
                <a:r>
                  <a:rPr lang="en-US" altLang="zh-CN" sz="1600" dirty="0"/>
                  <a:t>Efficiency read from MC entries : </a:t>
                </a:r>
                <a:r>
                  <a:rPr lang="en-US" altLang="zh-CN" sz="1600" dirty="0">
                    <a:solidFill>
                      <a:schemeClr val="accent1"/>
                    </a:solidFill>
                  </a:rPr>
                  <a:t>13.32%</a:t>
                </a:r>
              </a:p>
              <a:p>
                <a:pPr marL="342900" indent="-342900">
                  <a:buFont typeface="+mj-lt"/>
                  <a:buAutoNum type="arabicPeriod"/>
                </a:pPr>
                <a:endParaRPr lang="zh-CN" altLang="en-US" sz="1600" dirty="0"/>
              </a:p>
            </p:txBody>
          </p:sp>
        </mc:Choice>
        <mc:Fallback xmlns="">
          <p:sp>
            <p:nvSpPr>
              <p:cNvPr id="10" name="文本框 9">
                <a:extLst>
                  <a:ext uri="{FF2B5EF4-FFF2-40B4-BE49-F238E27FC236}">
                    <a16:creationId xmlns:a16="http://schemas.microsoft.com/office/drawing/2014/main" id="{810A98F3-6F2F-68ED-7D43-ED9D8136A083}"/>
                  </a:ext>
                </a:extLst>
              </p:cNvPr>
              <p:cNvSpPr txBox="1">
                <a:spLocks noRot="1" noChangeAspect="1" noMove="1" noResize="1" noEditPoints="1" noAdjustHandles="1" noChangeArrowheads="1" noChangeShapeType="1" noTextEdit="1"/>
              </p:cNvSpPr>
              <p:nvPr/>
            </p:nvSpPr>
            <p:spPr>
              <a:xfrm>
                <a:off x="709106" y="644181"/>
                <a:ext cx="7683129" cy="3035190"/>
              </a:xfrm>
              <a:prstGeom prst="rect">
                <a:avLst/>
              </a:prstGeom>
              <a:blipFill>
                <a:blip r:embed="rId2"/>
                <a:stretch>
                  <a:fillRect l="-317" t="-602"/>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59656302-FE66-2756-26F3-8B4CBD62C9DF}"/>
              </a:ext>
            </a:extLst>
          </p:cNvPr>
          <p:cNvPicPr>
            <a:picLocks noChangeAspect="1"/>
          </p:cNvPicPr>
          <p:nvPr/>
        </p:nvPicPr>
        <p:blipFill>
          <a:blip r:embed="rId3"/>
          <a:stretch>
            <a:fillRect/>
          </a:stretch>
        </p:blipFill>
        <p:spPr>
          <a:xfrm>
            <a:off x="8453060" y="104226"/>
            <a:ext cx="3578536" cy="1192845"/>
          </a:xfrm>
          <a:prstGeom prst="rect">
            <a:avLst/>
          </a:prstGeom>
        </p:spPr>
      </p:pic>
      <p:grpSp>
        <p:nvGrpSpPr>
          <p:cNvPr id="16" name="组合 15">
            <a:extLst>
              <a:ext uri="{FF2B5EF4-FFF2-40B4-BE49-F238E27FC236}">
                <a16:creationId xmlns:a16="http://schemas.microsoft.com/office/drawing/2014/main" id="{4355F085-4879-9573-CBC7-35EEC9614349}"/>
              </a:ext>
            </a:extLst>
          </p:cNvPr>
          <p:cNvGrpSpPr/>
          <p:nvPr/>
        </p:nvGrpSpPr>
        <p:grpSpPr>
          <a:xfrm>
            <a:off x="1614290" y="3610322"/>
            <a:ext cx="4530984" cy="1628258"/>
            <a:chOff x="1455093" y="4924115"/>
            <a:chExt cx="4530984" cy="1628258"/>
          </a:xfrm>
        </p:grpSpPr>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41A921B-F527-C6D7-009A-20A0D607F9F7}"/>
                    </a:ext>
                  </a:extLst>
                </p:cNvPr>
                <p:cNvSpPr txBox="1"/>
                <p:nvPr/>
              </p:nvSpPr>
              <p:spPr>
                <a:xfrm>
                  <a:off x="2314748" y="5529309"/>
                  <a:ext cx="2712666" cy="6250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nary>
                              <m:naryPr>
                                <m:chr m:val="∑"/>
                                <m:supHide m:val="on"/>
                                <m:ctrlPr>
                                  <a:rPr lang="en-US" altLang="zh-CN" sz="1600" b="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𝑖</m:t>
                                </m: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𝑖</m:t>
                                    </m:r>
                                  </m:sub>
                                </m:sSub>
                              </m:e>
                            </m:nary>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m:t>
                                </m:r>
                                <m:r>
                                  <a:rPr lang="zh-CN" altLang="en-US" sz="1600" b="0" i="1" smtClean="0">
                                    <a:latin typeface="Cambria Math" panose="02040503050406030204" pitchFamily="18" charset="0"/>
                                    <a:ea typeface="Cambria Math" panose="02040503050406030204" pitchFamily="18" charset="0"/>
                                  </a:rPr>
                                  <m:t>𝜀</m:t>
                                </m:r>
                              </m:e>
                              <m:sub>
                                <m:r>
                                  <a:rPr lang="en-US" altLang="zh-CN" sz="1600" b="0" i="1" smtClean="0">
                                    <a:latin typeface="Cambria Math" panose="02040503050406030204" pitchFamily="18" charset="0"/>
                                    <a:ea typeface="Cambria Math" panose="02040503050406030204" pitchFamily="18" charset="0"/>
                                  </a:rPr>
                                  <m:t>𝑖</m:t>
                                </m:r>
                              </m:sub>
                            </m:sSub>
                            <m:r>
                              <a:rPr lang="en-US" altLang="zh-CN" sz="1600" b="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𝜀</m:t>
                                </m:r>
                              </m:e>
                              <m:sub>
                                <m:r>
                                  <a:rPr lang="en-US" altLang="zh-CN" sz="1600" i="1">
                                    <a:latin typeface="Cambria Math" panose="02040503050406030204" pitchFamily="18" charset="0"/>
                                  </a:rPr>
                                  <m:t>𝑚𝑒𝑎𝑛</m:t>
                                </m:r>
                              </m:sub>
                            </m:sSub>
                            <m:r>
                              <a:rPr lang="en-US" altLang="zh-CN" sz="1600" b="0" i="1" smtClean="0">
                                <a:latin typeface="Cambria Math" panose="02040503050406030204" pitchFamily="18" charset="0"/>
                                <a:ea typeface="Cambria Math" panose="02040503050406030204" pitchFamily="18" charset="0"/>
                              </a:rPr>
                              <m:t>|</m:t>
                            </m:r>
                          </m:num>
                          <m:den>
                            <m:nary>
                              <m:naryPr>
                                <m:chr m:val="∑"/>
                                <m:supHide m:val="on"/>
                                <m:ctrlPr>
                                  <a:rPr lang="en-US" altLang="zh-CN" sz="1600" i="1">
                                    <a:latin typeface="Cambria Math" panose="02040503050406030204" pitchFamily="18" charset="0"/>
                                  </a:rPr>
                                </m:ctrlPr>
                              </m:naryPr>
                              <m:sub>
                                <m:r>
                                  <m:rPr>
                                    <m:brk m:alnAt="7"/>
                                  </m:rPr>
                                  <a:rPr lang="en-US" altLang="zh-CN" sz="1600" i="1">
                                    <a:latin typeface="Cambria Math" panose="02040503050406030204" pitchFamily="18" charset="0"/>
                                  </a:rPr>
                                  <m:t>𝑖</m:t>
                                </m:r>
                              </m:sub>
                              <m:sup/>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𝑖</m:t>
                                    </m:r>
                                  </m:sub>
                                </m:sSub>
                              </m:e>
                            </m:nary>
                          </m:den>
                        </m:f>
                      </m:oMath>
                    </m:oMathPara>
                  </a14:m>
                  <a:endParaRPr lang="en-US" altLang="zh-CN" dirty="0"/>
                </a:p>
              </p:txBody>
            </p:sp>
          </mc:Choice>
          <mc:Fallback xmlns="">
            <p:sp>
              <p:nvSpPr>
                <p:cNvPr id="13" name="文本框 12">
                  <a:extLst>
                    <a:ext uri="{FF2B5EF4-FFF2-40B4-BE49-F238E27FC236}">
                      <a16:creationId xmlns:a16="http://schemas.microsoft.com/office/drawing/2014/main" id="{341A921B-F527-C6D7-009A-20A0D607F9F7}"/>
                    </a:ext>
                  </a:extLst>
                </p:cNvPr>
                <p:cNvSpPr txBox="1">
                  <a:spLocks noRot="1" noChangeAspect="1" noMove="1" noResize="1" noEditPoints="1" noAdjustHandles="1" noChangeArrowheads="1" noChangeShapeType="1" noTextEdit="1"/>
                </p:cNvSpPr>
                <p:nvPr/>
              </p:nvSpPr>
              <p:spPr>
                <a:xfrm>
                  <a:off x="2314748" y="5529309"/>
                  <a:ext cx="2712666" cy="62504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9CF2BD6-15CA-2EFD-9840-CA7CB52C6F62}"/>
                    </a:ext>
                  </a:extLst>
                </p:cNvPr>
                <p:cNvSpPr txBox="1"/>
                <p:nvPr/>
              </p:nvSpPr>
              <p:spPr>
                <a:xfrm>
                  <a:off x="2791642" y="4924115"/>
                  <a:ext cx="1758878" cy="6250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nary>
                              <m:naryPr>
                                <m:chr m:val="∑"/>
                                <m:supHide m:val="on"/>
                                <m:ctrlPr>
                                  <a:rPr lang="en-US" altLang="zh-CN" sz="1600" b="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𝑖</m:t>
                                </m: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𝑖</m:t>
                                    </m:r>
                                  </m:sub>
                                </m:sSub>
                              </m:e>
                            </m:nary>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zh-CN" altLang="en-US" sz="1600" b="0" i="1" smtClean="0">
                                    <a:latin typeface="Cambria Math" panose="02040503050406030204" pitchFamily="18" charset="0"/>
                                    <a:ea typeface="Cambria Math" panose="02040503050406030204" pitchFamily="18" charset="0"/>
                                  </a:rPr>
                                  <m:t>𝜀</m:t>
                                </m:r>
                              </m:e>
                              <m:sub>
                                <m:r>
                                  <a:rPr lang="en-US" altLang="zh-CN" sz="1600" b="0" i="1" smtClean="0">
                                    <a:latin typeface="Cambria Math" panose="02040503050406030204" pitchFamily="18" charset="0"/>
                                    <a:ea typeface="Cambria Math" panose="02040503050406030204" pitchFamily="18" charset="0"/>
                                  </a:rPr>
                                  <m:t>𝑖</m:t>
                                </m:r>
                              </m:sub>
                            </m:sSub>
                          </m:num>
                          <m:den>
                            <m:nary>
                              <m:naryPr>
                                <m:chr m:val="∑"/>
                                <m:supHide m:val="on"/>
                                <m:ctrlPr>
                                  <a:rPr lang="en-US" altLang="zh-CN" sz="1600" i="1">
                                    <a:latin typeface="Cambria Math" panose="02040503050406030204" pitchFamily="18" charset="0"/>
                                  </a:rPr>
                                </m:ctrlPr>
                              </m:naryPr>
                              <m:sub>
                                <m:r>
                                  <m:rPr>
                                    <m:brk m:alnAt="7"/>
                                  </m:rPr>
                                  <a:rPr lang="en-US" altLang="zh-CN" sz="1600" i="1">
                                    <a:latin typeface="Cambria Math" panose="02040503050406030204" pitchFamily="18" charset="0"/>
                                  </a:rPr>
                                  <m:t>𝑖</m:t>
                                </m:r>
                              </m:sub>
                              <m:sup/>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𝑖</m:t>
                                    </m:r>
                                  </m:sub>
                                </m:sSub>
                              </m:e>
                            </m:nary>
                          </m:den>
                        </m:f>
                      </m:oMath>
                    </m:oMathPara>
                  </a14:m>
                  <a:endParaRPr lang="en-US" altLang="zh-CN" dirty="0"/>
                </a:p>
              </p:txBody>
            </p:sp>
          </mc:Choice>
          <mc:Fallback xmlns="">
            <p:sp>
              <p:nvSpPr>
                <p:cNvPr id="14" name="文本框 13">
                  <a:extLst>
                    <a:ext uri="{FF2B5EF4-FFF2-40B4-BE49-F238E27FC236}">
                      <a16:creationId xmlns:a16="http://schemas.microsoft.com/office/drawing/2014/main" id="{E9CF2BD6-15CA-2EFD-9840-CA7CB52C6F62}"/>
                    </a:ext>
                  </a:extLst>
                </p:cNvPr>
                <p:cNvSpPr txBox="1">
                  <a:spLocks noRot="1" noChangeAspect="1" noMove="1" noResize="1" noEditPoints="1" noAdjustHandles="1" noChangeArrowheads="1" noChangeShapeType="1" noTextEdit="1"/>
                </p:cNvSpPr>
                <p:nvPr/>
              </p:nvSpPr>
              <p:spPr>
                <a:xfrm>
                  <a:off x="2791642" y="4924115"/>
                  <a:ext cx="1758878" cy="62504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5668393-E537-EB0D-32F3-B23648E53200}"/>
                    </a:ext>
                  </a:extLst>
                </p:cNvPr>
                <p:cNvSpPr txBox="1"/>
                <p:nvPr/>
              </p:nvSpPr>
              <p:spPr>
                <a:xfrm>
                  <a:off x="1455093" y="6213819"/>
                  <a:ext cx="4530984"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Systematic uncertainty assigned: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𝜀</m:t>
                          </m:r>
                        </m:e>
                        <m:sub>
                          <m:r>
                            <a:rPr lang="en-US" altLang="zh-CN" sz="1600" i="1">
                              <a:latin typeface="Cambria Math" panose="02040503050406030204" pitchFamily="18" charset="0"/>
                            </a:rPr>
                            <m:t>𝑚𝑒𝑎𝑛</m:t>
                          </m:r>
                        </m:sub>
                      </m:sSub>
                    </m:oMath>
                  </a14:m>
                  <a:r>
                    <a:rPr lang="en-US" altLang="zh-CN" sz="1600" dirty="0"/>
                    <a:t> </a:t>
                  </a:r>
                  <a:endParaRPr lang="zh-CN" altLang="en-US" sz="1600" dirty="0"/>
                </a:p>
              </p:txBody>
            </p:sp>
          </mc:Choice>
          <mc:Fallback xmlns="">
            <p:sp>
              <p:nvSpPr>
                <p:cNvPr id="15" name="文本框 14">
                  <a:extLst>
                    <a:ext uri="{FF2B5EF4-FFF2-40B4-BE49-F238E27FC236}">
                      <a16:creationId xmlns:a16="http://schemas.microsoft.com/office/drawing/2014/main" id="{E5668393-E537-EB0D-32F3-B23648E53200}"/>
                    </a:ext>
                  </a:extLst>
                </p:cNvPr>
                <p:cNvSpPr txBox="1">
                  <a:spLocks noRot="1" noChangeAspect="1" noMove="1" noResize="1" noEditPoints="1" noAdjustHandles="1" noChangeArrowheads="1" noChangeShapeType="1" noTextEdit="1"/>
                </p:cNvSpPr>
                <p:nvPr/>
              </p:nvSpPr>
              <p:spPr>
                <a:xfrm>
                  <a:off x="1455093" y="6213819"/>
                  <a:ext cx="4530984" cy="338554"/>
                </a:xfrm>
                <a:prstGeom prst="rect">
                  <a:avLst/>
                </a:prstGeom>
                <a:blipFill>
                  <a:blip r:embed="rId7"/>
                  <a:stretch>
                    <a:fillRect l="-538" t="-5455" b="-2363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EA477F7-D423-58C1-E95D-0AA1ADBB1C8F}"/>
                  </a:ext>
                </a:extLst>
              </p:cNvPr>
              <p:cNvSpPr txBox="1"/>
              <p:nvPr/>
            </p:nvSpPr>
            <p:spPr>
              <a:xfrm>
                <a:off x="709106" y="5456020"/>
                <a:ext cx="3790461" cy="873572"/>
              </a:xfrm>
              <a:prstGeom prst="rect">
                <a:avLst/>
              </a:prstGeom>
              <a:noFill/>
            </p:spPr>
            <p:txBody>
              <a:bodyPr wrap="none" rtlCol="0">
                <a:spAutoFit/>
              </a:bodyPr>
              <a:lstStyle/>
              <a:p>
                <a:pPr>
                  <a:lnSpc>
                    <a:spcPct val="150000"/>
                  </a:lnSpc>
                </a:pPr>
                <a:r>
                  <a:rPr lang="en-US" altLang="zh-CN" dirty="0"/>
                  <a:t>Region1: </a:t>
                </a:r>
                <a14:m>
                  <m:oMath xmlns:m="http://schemas.openxmlformats.org/officeDocument/2006/math">
                    <m:r>
                      <a:rPr lang="en-US" altLang="zh-CN" sz="18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8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±13</m:t>
                    </m:r>
                    <m:r>
                      <a:rPr lang="en-US" altLang="zh-CN" sz="18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 	 Region2: </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7</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8</m:t>
                    </m:r>
                    <m:r>
                      <a:rPr lang="en-US" altLang="zh-CN" i="1">
                        <a:latin typeface="Cambria Math" panose="02040503050406030204" pitchFamily="18" charset="0"/>
                        <a:ea typeface="宋体" panose="02010600030101010101" pitchFamily="2" charset="-122"/>
                        <a:cs typeface="Times New Roman" panose="02020603050405020304" pitchFamily="18" charset="0"/>
                      </a:rPr>
                      <m:t>±1</m:t>
                    </m:r>
                  </m:oMath>
                </a14:m>
                <a:r>
                  <a:rPr lang="en-US" altLang="zh-CN" sz="18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5</a:t>
                </a:r>
              </a:p>
              <a:p>
                <a:pPr>
                  <a:lnSpc>
                    <a:spcPct val="150000"/>
                  </a:lnSpc>
                </a:pPr>
                <a:r>
                  <a:rPr lang="en-US" altLang="zh-CN" sz="1800" dirty="0">
                    <a:solidFill>
                      <a:schemeClr val="tx1"/>
                    </a:solidFill>
                    <a:effectLst/>
                    <a:ea typeface="宋体" panose="02010600030101010101" pitchFamily="2" charset="-122"/>
                    <a:cs typeface="Times New Roman" panose="02020603050405020304" pitchFamily="18" charset="0"/>
                  </a:rPr>
                  <a:t>Region3:</a:t>
                </a:r>
                <a:r>
                  <a:rPr lang="en-US" altLang="zh-CN" sz="1800" dirty="0">
                    <a:solidFill>
                      <a:schemeClr val="tx1"/>
                    </a:solidFill>
                    <a:effectLst/>
                    <a:latin typeface="Times New Roman" panose="02020603050405020304" pitchFamily="18" charset="0"/>
                    <a:ea typeface="宋体" panose="02010600030101010101" pitchFamily="2" charset="-122"/>
                  </a:rPr>
                  <a:t> </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7</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7</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±19</m:t>
                    </m:r>
                    <m:r>
                      <a:rPr lang="en-US" altLang="zh-CN" sz="18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solidFill>
                      <a:schemeClr val="tx1"/>
                    </a:solidFill>
                    <a:effectLst/>
                    <a:latin typeface="Times New Roman" panose="02020603050405020304" pitchFamily="18" charset="0"/>
                    <a:ea typeface="宋体" panose="02010600030101010101" pitchFamily="2" charset="-122"/>
                  </a:rPr>
                  <a:t> 	 Region4: </a:t>
                </a:r>
                <a14:m>
                  <m:oMath xmlns:m="http://schemas.openxmlformats.org/officeDocument/2006/math">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±12</m:t>
                    </m:r>
                  </m:oMath>
                </a14:m>
                <a:endParaRPr lang="zh-CN" altLang="en-US" dirty="0"/>
              </a:p>
            </p:txBody>
          </p:sp>
        </mc:Choice>
        <mc:Fallback xmlns="">
          <p:sp>
            <p:nvSpPr>
              <p:cNvPr id="17" name="文本框 16">
                <a:extLst>
                  <a:ext uri="{FF2B5EF4-FFF2-40B4-BE49-F238E27FC236}">
                    <a16:creationId xmlns:a16="http://schemas.microsoft.com/office/drawing/2014/main" id="{6EA477F7-D423-58C1-E95D-0AA1ADBB1C8F}"/>
                  </a:ext>
                </a:extLst>
              </p:cNvPr>
              <p:cNvSpPr txBox="1">
                <a:spLocks noRot="1" noChangeAspect="1" noMove="1" noResize="1" noEditPoints="1" noAdjustHandles="1" noChangeArrowheads="1" noChangeShapeType="1" noTextEdit="1"/>
              </p:cNvSpPr>
              <p:nvPr/>
            </p:nvSpPr>
            <p:spPr>
              <a:xfrm>
                <a:off x="709106" y="5456020"/>
                <a:ext cx="3790461" cy="873572"/>
              </a:xfrm>
              <a:prstGeom prst="rect">
                <a:avLst/>
              </a:prstGeom>
              <a:blipFill>
                <a:blip r:embed="rId8"/>
                <a:stretch>
                  <a:fillRect l="-1286" r="-482" b="-10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101F32F3-5111-B87E-FDCD-827CC9C7B19F}"/>
                  </a:ext>
                </a:extLst>
              </p:cNvPr>
              <p:cNvSpPr txBox="1"/>
              <p:nvPr/>
            </p:nvSpPr>
            <p:spPr>
              <a:xfrm>
                <a:off x="5959361" y="5477157"/>
                <a:ext cx="6096000" cy="923330"/>
              </a:xfrm>
              <a:prstGeom prst="rect">
                <a:avLst/>
              </a:prstGeom>
              <a:noFill/>
            </p:spPr>
            <p:txBody>
              <a:bodyPr wrap="square">
                <a:spAutoFit/>
              </a:bodyPr>
              <a:lstStyle/>
              <a:p>
                <a14:m>
                  <m:oMath xmlns:m="http://schemas.openxmlformats.org/officeDocument/2006/math">
                    <m:sSub>
                      <m:sSubPr>
                        <m:ctrlPr>
                          <a:rPr lang="en-US" altLang="zh-CN" sz="1800" i="1" smtClean="0">
                            <a:latin typeface="Cambria Math" panose="02040503050406030204" pitchFamily="18" charset="0"/>
                          </a:rPr>
                        </m:ctrlPr>
                      </m:sSubPr>
                      <m:e>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dirty="0"/>
                  <a:t>= 13.37%</a:t>
                </a:r>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dirty="0"/>
                  <a:t>= 1.31%</a:t>
                </a:r>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𝜀</m:t>
                        </m:r>
                      </m:e>
                      <m:sub>
                        <m:r>
                          <a:rPr lang="en-US" altLang="zh-CN" sz="1800" i="1">
                            <a:latin typeface="Cambria Math" panose="02040503050406030204" pitchFamily="18" charset="0"/>
                          </a:rPr>
                          <m:t>𝑚𝑒𝑎𝑛</m:t>
                        </m:r>
                      </m:sub>
                    </m:sSub>
                  </m:oMath>
                </a14:m>
                <a:r>
                  <a:rPr lang="en-US" altLang="zh-CN" dirty="0"/>
                  <a:t> = 9.8%</a:t>
                </a:r>
                <a:endParaRPr lang="zh-CN" altLang="en-US" dirty="0"/>
              </a:p>
            </p:txBody>
          </p:sp>
        </mc:Choice>
        <mc:Fallback xmlns="">
          <p:sp>
            <p:nvSpPr>
              <p:cNvPr id="19" name="文本框 18">
                <a:extLst>
                  <a:ext uri="{FF2B5EF4-FFF2-40B4-BE49-F238E27FC236}">
                    <a16:creationId xmlns:a16="http://schemas.microsoft.com/office/drawing/2014/main" id="{101F32F3-5111-B87E-FDCD-827CC9C7B19F}"/>
                  </a:ext>
                </a:extLst>
              </p:cNvPr>
              <p:cNvSpPr txBox="1">
                <a:spLocks noRot="1" noChangeAspect="1" noMove="1" noResize="1" noEditPoints="1" noAdjustHandles="1" noChangeArrowheads="1" noChangeShapeType="1" noTextEdit="1"/>
              </p:cNvSpPr>
              <p:nvPr/>
            </p:nvSpPr>
            <p:spPr>
              <a:xfrm>
                <a:off x="5959361" y="5477157"/>
                <a:ext cx="6096000" cy="923330"/>
              </a:xfrm>
              <a:prstGeom prst="rect">
                <a:avLst/>
              </a:prstGeom>
              <a:blipFill>
                <a:blip r:embed="rId9"/>
                <a:stretch>
                  <a:fillRect t="-3289" b="-9211"/>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5A0276DC-7339-9CED-946A-731AA7770693}"/>
              </a:ext>
            </a:extLst>
          </p:cNvPr>
          <p:cNvGrpSpPr/>
          <p:nvPr/>
        </p:nvGrpSpPr>
        <p:grpSpPr>
          <a:xfrm>
            <a:off x="7831049" y="1380843"/>
            <a:ext cx="4360951" cy="3543272"/>
            <a:chOff x="7831049" y="1380843"/>
            <a:chExt cx="4360951" cy="3543272"/>
          </a:xfrm>
        </p:grpSpPr>
        <p:pic>
          <p:nvPicPr>
            <p:cNvPr id="12" name="图片 11">
              <a:extLst>
                <a:ext uri="{FF2B5EF4-FFF2-40B4-BE49-F238E27FC236}">
                  <a16:creationId xmlns:a16="http://schemas.microsoft.com/office/drawing/2014/main" id="{DBA3477B-0556-DF02-AE0C-9271220B6157}"/>
                </a:ext>
              </a:extLst>
            </p:cNvPr>
            <p:cNvPicPr>
              <a:picLocks noChangeAspect="1"/>
            </p:cNvPicPr>
            <p:nvPr/>
          </p:nvPicPr>
          <p:blipFill>
            <a:blip r:embed="rId10"/>
            <a:stretch>
              <a:fillRect/>
            </a:stretch>
          </p:blipFill>
          <p:spPr>
            <a:xfrm>
              <a:off x="7831049" y="1380843"/>
              <a:ext cx="4360951" cy="3543272"/>
            </a:xfrm>
            <a:prstGeom prst="rect">
              <a:avLst/>
            </a:prstGeom>
          </p:spPr>
        </p:pic>
        <p:cxnSp>
          <p:nvCxnSpPr>
            <p:cNvPr id="20" name="直接连接符 19">
              <a:extLst>
                <a:ext uri="{FF2B5EF4-FFF2-40B4-BE49-F238E27FC236}">
                  <a16:creationId xmlns:a16="http://schemas.microsoft.com/office/drawing/2014/main" id="{58896FDD-9AB5-A099-C450-AF4C9EE674D1}"/>
                </a:ext>
              </a:extLst>
            </p:cNvPr>
            <p:cNvCxnSpPr>
              <a:cxnSpLocks/>
            </p:cNvCxnSpPr>
            <p:nvPr/>
          </p:nvCxnSpPr>
          <p:spPr>
            <a:xfrm flipV="1">
              <a:off x="9412014" y="1539766"/>
              <a:ext cx="0" cy="2948152"/>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9B9275D9-D512-12FF-2FD6-4955ABF2C99D}"/>
                </a:ext>
              </a:extLst>
            </p:cNvPr>
            <p:cNvCxnSpPr>
              <a:cxnSpLocks/>
            </p:cNvCxnSpPr>
            <p:nvPr/>
          </p:nvCxnSpPr>
          <p:spPr>
            <a:xfrm>
              <a:off x="8276897" y="3478925"/>
              <a:ext cx="315310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7172BB11-4304-A878-9F37-D46700AE5832}"/>
                </a:ext>
              </a:extLst>
            </p:cNvPr>
            <p:cNvSpPr/>
            <p:nvPr/>
          </p:nvSpPr>
          <p:spPr>
            <a:xfrm>
              <a:off x="8697311" y="38295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7" name="椭圆 26">
              <a:extLst>
                <a:ext uri="{FF2B5EF4-FFF2-40B4-BE49-F238E27FC236}">
                  <a16:creationId xmlns:a16="http://schemas.microsoft.com/office/drawing/2014/main" id="{C5FE5ABF-83A5-871B-B6F9-70A635927CE2}"/>
                </a:ext>
              </a:extLst>
            </p:cNvPr>
            <p:cNvSpPr/>
            <p:nvPr/>
          </p:nvSpPr>
          <p:spPr>
            <a:xfrm>
              <a:off x="10121743" y="3868836"/>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8" name="椭圆 27">
              <a:extLst>
                <a:ext uri="{FF2B5EF4-FFF2-40B4-BE49-F238E27FC236}">
                  <a16:creationId xmlns:a16="http://schemas.microsoft.com/office/drawing/2014/main" id="{6EA2213C-FB8C-3B09-40DA-263FB31A3F30}"/>
                </a:ext>
              </a:extLst>
            </p:cNvPr>
            <p:cNvSpPr/>
            <p:nvPr/>
          </p:nvSpPr>
          <p:spPr>
            <a:xfrm>
              <a:off x="8697310" y="2490954"/>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9" name="椭圆 28">
              <a:extLst>
                <a:ext uri="{FF2B5EF4-FFF2-40B4-BE49-F238E27FC236}">
                  <a16:creationId xmlns:a16="http://schemas.microsoft.com/office/drawing/2014/main" id="{ADB0421C-258F-5D3A-A95D-6357B4B608F6}"/>
                </a:ext>
              </a:extLst>
            </p:cNvPr>
            <p:cNvSpPr/>
            <p:nvPr/>
          </p:nvSpPr>
          <p:spPr>
            <a:xfrm>
              <a:off x="10242328" y="24699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spTree>
    <p:extLst>
      <p:ext uri="{BB962C8B-B14F-4D97-AF65-F5344CB8AC3E}">
        <p14:creationId xmlns:p14="http://schemas.microsoft.com/office/powerpoint/2010/main" val="76164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C5393-EF04-4223-F804-2214AA42E5E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A6F1DE3-C14B-9C08-23DC-23B4F82AEF8E}"/>
                  </a:ext>
                </a:extLst>
              </p:cNvPr>
              <p:cNvSpPr txBox="1"/>
              <p:nvPr/>
            </p:nvSpPr>
            <p:spPr>
              <a:xfrm>
                <a:off x="615249" y="780816"/>
                <a:ext cx="7683129" cy="3527632"/>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Devide the Dalitz plain into </a:t>
                </a:r>
                <a14:m>
                  <m:oMath xmlns:m="http://schemas.openxmlformats.org/officeDocument/2006/math">
                    <m:r>
                      <a:rPr lang="en-US" altLang="zh-CN" sz="1600" b="0" i="1" smtClean="0">
                        <a:latin typeface="Cambria Math" panose="02040503050406030204" pitchFamily="18" charset="0"/>
                      </a:rPr>
                      <m:t>𝑖</m:t>
                    </m:r>
                  </m:oMath>
                </a14:m>
                <a:r>
                  <a:rPr lang="en-US" altLang="zh-CN" sz="1600" dirty="0"/>
                  <a:t> cells and obtain the signal yield by fitting different region</a:t>
                </a:r>
              </a:p>
              <a:p>
                <a:pPr marL="285750" indent="-285750">
                  <a:buFont typeface="Wingdings" panose="05000000000000000000" pitchFamily="2" charset="2"/>
                  <a:buChar char="Ø"/>
                </a:pPr>
                <a:endParaRPr lang="en-US" altLang="zh-CN" sz="1600" dirty="0"/>
              </a:p>
              <a:p>
                <a:pPr marL="342900" indent="-342900">
                  <a:lnSpc>
                    <a:spcPct val="150000"/>
                  </a:lnSpc>
                  <a:buFont typeface="+mj-lt"/>
                  <a:buAutoNum type="arabicPeriod"/>
                </a:pPr>
                <a:r>
                  <a:rPr lang="en-US" altLang="zh-CN" sz="1600" dirty="0"/>
                  <a:t>Region 1: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en-US" altLang="zh-CN" sz="1600" dirty="0"/>
                  <a:t> &amp; </a:t>
                </a:r>
                <a14:m>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𝜋</m:t>
                            </m:r>
                          </m:e>
                          <m:sup>
                            <m:r>
                              <a:rPr lang="en-US" altLang="zh-CN" sz="1600" i="1">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b="0" i="1" smtClean="0">
                        <a:latin typeface="Cambria Math" panose="02040503050406030204" pitchFamily="18" charset="0"/>
                      </a:rPr>
                      <m: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en-US" altLang="zh-CN" sz="1600" dirty="0"/>
                  <a:t> </a:t>
                </a:r>
                <a:r>
                  <a:rPr lang="en-US" altLang="zh-CN" sz="1600" dirty="0">
                    <a:solidFill>
                      <a:schemeClr val="accent1"/>
                    </a:solidFill>
                  </a:rPr>
                  <a:t>(eff: 11.97%)</a:t>
                </a:r>
              </a:p>
              <a:p>
                <a:pPr marL="342900" indent="-342900">
                  <a:lnSpc>
                    <a:spcPct val="150000"/>
                  </a:lnSpc>
                  <a:buFont typeface="+mj-lt"/>
                  <a:buAutoNum type="arabicPeriod"/>
                </a:pPr>
                <a:r>
                  <a:rPr lang="en-US" altLang="zh-CN" sz="1600" dirty="0"/>
                  <a:t>Region 2: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&gt;9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zh-CN" altLang="en-US" sz="1600" dirty="0"/>
                  <a:t> </a:t>
                </a:r>
                <a:r>
                  <a:rPr lang="en-US" altLang="zh-CN" sz="1600" dirty="0">
                    <a:solidFill>
                      <a:schemeClr val="accent1"/>
                    </a:solidFill>
                  </a:rPr>
                  <a:t>(eff: 7.72%)</a:t>
                </a:r>
              </a:p>
              <a:p>
                <a:pPr marL="342900" indent="-342900">
                  <a:lnSpc>
                    <a:spcPct val="150000"/>
                  </a:lnSpc>
                  <a:buFont typeface="+mj-lt"/>
                  <a:buAutoNum type="arabicPeriod"/>
                </a:pPr>
                <a:r>
                  <a:rPr lang="en-US" altLang="zh-CN" sz="1600" dirty="0"/>
                  <a:t>Region 3: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&gt;9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zh-CN" altLang="en-US" sz="1600" dirty="0"/>
                  <a:t> </a:t>
                </a:r>
                <a:r>
                  <a:rPr lang="en-US" altLang="zh-CN" sz="1600" dirty="0">
                    <a:solidFill>
                      <a:schemeClr val="accent1"/>
                    </a:solidFill>
                  </a:rPr>
                  <a:t>(eff: 11.52%)</a:t>
                </a:r>
              </a:p>
              <a:p>
                <a:pPr marL="342900" indent="-342900">
                  <a:lnSpc>
                    <a:spcPct val="150000"/>
                  </a:lnSpc>
                  <a:buFont typeface="+mj-lt"/>
                  <a:buAutoNum type="arabicPeriod"/>
                </a:pPr>
                <a:r>
                  <a:rPr lang="en-US" altLang="zh-CN" sz="1600" dirty="0"/>
                  <a:t>Region 4: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𝑀</m:t>
                        </m:r>
                      </m:e>
                      <m:sub>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𝐾</m:t>
                            </m:r>
                          </m:e>
                          <m:sup>
                            <m:r>
                              <a:rPr lang="en-US" altLang="zh-CN" sz="1600" b="0" i="1" smtClean="0">
                                <a:latin typeface="Cambria Math" panose="02040503050406030204" pitchFamily="18" charset="0"/>
                              </a:rPr>
                              <m:t>−</m:t>
                            </m:r>
                          </m:sup>
                        </m:sSup>
                      </m:sub>
                      <m:sup>
                        <m:r>
                          <a:rPr lang="en-US" altLang="zh-CN" sz="1600" b="0" i="1" smtClean="0">
                            <a:latin typeface="Cambria Math" panose="02040503050406030204" pitchFamily="18" charset="0"/>
                          </a:rPr>
                          <m:t>2</m:t>
                        </m:r>
                      </m:sup>
                    </m:sSubSup>
                    <m:r>
                      <a:rPr lang="en-US" altLang="zh-CN" sz="1600" b="0" i="0" smtClean="0">
                        <a:latin typeface="Cambria Math" panose="02040503050406030204" pitchFamily="18" charset="0"/>
                      </a:rPr>
                      <m:t>&gt;9 </m:t>
                    </m:r>
                    <m:sSup>
                      <m:sSupPr>
                        <m:ctrlPr>
                          <a:rPr lang="en-US" altLang="zh-CN" sz="1600" b="0" i="1" smtClean="0">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m:t>
                        </m:r>
                      </m:e>
                      <m:sup>
                        <m:r>
                          <a:rPr lang="en-US" altLang="zh-CN" sz="1600" b="0" i="1" smtClean="0">
                            <a:latin typeface="Cambria Math" panose="02040503050406030204" pitchFamily="18" charset="0"/>
                          </a:rPr>
                          <m:t>4</m:t>
                        </m:r>
                      </m:sup>
                    </m:sSup>
                  </m:oMath>
                </a14:m>
                <a:r>
                  <a:rPr lang="zh-CN" altLang="en-US" sz="1600" dirty="0"/>
                  <a:t> </a:t>
                </a:r>
                <a:r>
                  <a:rPr lang="en-US" altLang="zh-CN" sz="1600" dirty="0"/>
                  <a:t>&amp;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𝐾</m:t>
                            </m:r>
                          </m:e>
                          <m:sup>
                            <m:r>
                              <a:rPr lang="en-US" altLang="zh-CN" sz="1600" i="1">
                                <a:latin typeface="Cambria Math" panose="02040503050406030204" pitchFamily="18" charset="0"/>
                              </a:rPr>
                              <m:t>+</m:t>
                            </m:r>
                          </m:sup>
                        </m:sSup>
                        <m:sSup>
                          <m:sSupPr>
                            <m:ctrlPr>
                              <a:rPr lang="en-US" altLang="zh-CN" sz="1600" i="1" smtClean="0">
                                <a:latin typeface="Cambria Math" panose="02040503050406030204" pitchFamily="18" charset="0"/>
                              </a:rPr>
                            </m:ctrlPr>
                          </m:sSupPr>
                          <m:e>
                            <m:r>
                              <a:rPr lang="zh-CN" altLang="en-US" sz="1600" i="1" smtClean="0">
                                <a:latin typeface="Cambria Math" panose="02040503050406030204" pitchFamily="18" charset="0"/>
                              </a:rPr>
                              <m:t>𝜋</m:t>
                            </m:r>
                          </m:e>
                          <m:sup>
                            <m:r>
                              <a:rPr lang="en-US" altLang="zh-CN" sz="1600" b="0" i="1" smtClean="0">
                                <a:latin typeface="Cambria Math" panose="02040503050406030204" pitchFamily="18" charset="0"/>
                              </a:rPr>
                              <m:t>0</m:t>
                            </m:r>
                          </m:sup>
                        </m:sSup>
                      </m:sub>
                      <m:sup>
                        <m:r>
                          <a:rPr lang="en-US" altLang="zh-CN" sz="1600" i="1">
                            <a:latin typeface="Cambria Math" panose="02040503050406030204" pitchFamily="18" charset="0"/>
                          </a:rPr>
                          <m:t>2</m:t>
                        </m:r>
                      </m:sup>
                    </m:sSubSup>
                    <m:r>
                      <a:rPr lang="en-US" altLang="zh-CN" sz="1600" b="0" i="1" smtClean="0">
                        <a:latin typeface="Cambria Math" panose="02040503050406030204" pitchFamily="18" charset="0"/>
                      </a:rPr>
                      <m:t>&gt;9</m:t>
                    </m:r>
                  </m:oMath>
                </a14:m>
                <a:r>
                  <a:rPr lang="zh-CN" altLang="en-US" sz="1600" dirty="0"/>
                  <a:t> </a:t>
                </a:r>
                <a14:m>
                  <m:oMath xmlns:m="http://schemas.openxmlformats.org/officeDocument/2006/math">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GeV</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𝑐</m:t>
                        </m:r>
                      </m:e>
                      <m:sup>
                        <m:r>
                          <a:rPr lang="en-US" altLang="zh-CN" sz="1600" i="1">
                            <a:latin typeface="Cambria Math" panose="02040503050406030204" pitchFamily="18" charset="0"/>
                          </a:rPr>
                          <m:t>4</m:t>
                        </m:r>
                      </m:sup>
                    </m:sSup>
                  </m:oMath>
                </a14:m>
                <a:r>
                  <a:rPr lang="en-US" altLang="zh-CN" sz="1600" dirty="0">
                    <a:solidFill>
                      <a:schemeClr val="accent1"/>
                    </a:solidFill>
                  </a:rPr>
                  <a:t>(eff: 9.56%)</a:t>
                </a:r>
                <a:endParaRPr lang="en-US" altLang="zh-CN" sz="1600" dirty="0"/>
              </a:p>
              <a:p>
                <a:pPr marL="342900" indent="-342900">
                  <a:buFont typeface="+mj-lt"/>
                  <a:buAutoNum type="arabicPeriod"/>
                </a:pPr>
                <a:endParaRPr lang="en-US" altLang="zh-CN" sz="1600" dirty="0"/>
              </a:p>
              <a:p>
                <a:pPr marL="342900" indent="-342900">
                  <a:buFont typeface="Wingdings" panose="05000000000000000000" pitchFamily="2" charset="2"/>
                  <a:buChar char="Ø"/>
                </a:pPr>
                <a:r>
                  <a:rPr lang="en-US" altLang="zh-CN" sz="1600" dirty="0"/>
                  <a:t>Efficiency read from MC entries : </a:t>
                </a:r>
                <a:r>
                  <a:rPr lang="en-US" altLang="zh-CN" sz="1600" dirty="0">
                    <a:solidFill>
                      <a:schemeClr val="accent1"/>
                    </a:solidFill>
                  </a:rPr>
                  <a:t>9.89%</a:t>
                </a:r>
              </a:p>
              <a:p>
                <a:pPr marL="342900" indent="-342900">
                  <a:buFont typeface="+mj-lt"/>
                  <a:buAutoNum type="arabicPeriod"/>
                </a:pPr>
                <a:endParaRPr lang="en-US" altLang="zh-CN" sz="1600" dirty="0"/>
              </a:p>
              <a:p>
                <a:pPr marL="342900" indent="-342900">
                  <a:buFont typeface="+mj-lt"/>
                  <a:buAutoNum type="arabicPeriod"/>
                </a:pPr>
                <a:endParaRPr lang="en-US" altLang="zh-CN" sz="1600" dirty="0"/>
              </a:p>
              <a:p>
                <a:pPr marL="342900" indent="-342900">
                  <a:buFont typeface="+mj-lt"/>
                  <a:buAutoNum type="arabicPeriod"/>
                </a:pPr>
                <a:endParaRPr lang="zh-CN" altLang="en-US" sz="1600" dirty="0"/>
              </a:p>
            </p:txBody>
          </p:sp>
        </mc:Choice>
        <mc:Fallback xmlns="">
          <p:sp>
            <p:nvSpPr>
              <p:cNvPr id="4" name="文本框 3">
                <a:extLst>
                  <a:ext uri="{FF2B5EF4-FFF2-40B4-BE49-F238E27FC236}">
                    <a16:creationId xmlns:a16="http://schemas.microsoft.com/office/drawing/2014/main" id="{4A6F1DE3-C14B-9C08-23DC-23B4F82AEF8E}"/>
                  </a:ext>
                </a:extLst>
              </p:cNvPr>
              <p:cNvSpPr txBox="1">
                <a:spLocks noRot="1" noChangeAspect="1" noMove="1" noResize="1" noEditPoints="1" noAdjustHandles="1" noChangeArrowheads="1" noChangeShapeType="1" noTextEdit="1"/>
              </p:cNvSpPr>
              <p:nvPr/>
            </p:nvSpPr>
            <p:spPr>
              <a:xfrm>
                <a:off x="615249" y="780816"/>
                <a:ext cx="7683129" cy="3527632"/>
              </a:xfrm>
              <a:prstGeom prst="rect">
                <a:avLst/>
              </a:prstGeom>
              <a:blipFill>
                <a:blip r:embed="rId3"/>
                <a:stretch>
                  <a:fillRect l="-317" t="-518"/>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22E56BFF-6157-C71F-E508-93588708A28F}"/>
              </a:ext>
            </a:extLst>
          </p:cNvPr>
          <p:cNvSpPr txBox="1"/>
          <p:nvPr/>
        </p:nvSpPr>
        <p:spPr>
          <a:xfrm>
            <a:off x="241738" y="178676"/>
            <a:ext cx="883575" cy="369332"/>
          </a:xfrm>
          <a:prstGeom prst="rect">
            <a:avLst/>
          </a:prstGeom>
          <a:noFill/>
        </p:spPr>
        <p:txBody>
          <a:bodyPr wrap="none" rtlCol="0">
            <a:spAutoFit/>
          </a:bodyPr>
          <a:lstStyle/>
          <a:p>
            <a:r>
              <a:rPr lang="en-US" altLang="zh-CN" dirty="0"/>
              <a:t>Belle II</a:t>
            </a:r>
            <a:endParaRPr lang="zh-CN" altLang="en-US" dirty="0"/>
          </a:p>
        </p:txBody>
      </p:sp>
      <p:pic>
        <p:nvPicPr>
          <p:cNvPr id="9" name="图片 8">
            <a:extLst>
              <a:ext uri="{FF2B5EF4-FFF2-40B4-BE49-F238E27FC236}">
                <a16:creationId xmlns:a16="http://schemas.microsoft.com/office/drawing/2014/main" id="{08C04223-E4E8-B76B-99A5-5BC5134269E6}"/>
              </a:ext>
            </a:extLst>
          </p:cNvPr>
          <p:cNvPicPr>
            <a:picLocks noChangeAspect="1"/>
          </p:cNvPicPr>
          <p:nvPr/>
        </p:nvPicPr>
        <p:blipFill>
          <a:blip r:embed="rId4"/>
          <a:stretch>
            <a:fillRect/>
          </a:stretch>
        </p:blipFill>
        <p:spPr>
          <a:xfrm>
            <a:off x="7779912" y="91010"/>
            <a:ext cx="4096778" cy="689806"/>
          </a:xfrm>
          <a:prstGeom prst="rect">
            <a:avLst/>
          </a:prstGeom>
        </p:spPr>
      </p:pic>
      <p:grpSp>
        <p:nvGrpSpPr>
          <p:cNvPr id="6" name="组合 5">
            <a:extLst>
              <a:ext uri="{FF2B5EF4-FFF2-40B4-BE49-F238E27FC236}">
                <a16:creationId xmlns:a16="http://schemas.microsoft.com/office/drawing/2014/main" id="{7CD4F51F-CDE2-2584-515C-FE8F27BA169B}"/>
              </a:ext>
            </a:extLst>
          </p:cNvPr>
          <p:cNvGrpSpPr/>
          <p:nvPr/>
        </p:nvGrpSpPr>
        <p:grpSpPr>
          <a:xfrm>
            <a:off x="1614290" y="3610322"/>
            <a:ext cx="4530984" cy="1628258"/>
            <a:chOff x="1455093" y="4924115"/>
            <a:chExt cx="4530984" cy="1628258"/>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681AC9B-4D15-DB19-274F-BD5B242DD14E}"/>
                    </a:ext>
                  </a:extLst>
                </p:cNvPr>
                <p:cNvSpPr txBox="1"/>
                <p:nvPr/>
              </p:nvSpPr>
              <p:spPr>
                <a:xfrm>
                  <a:off x="2314748" y="5529309"/>
                  <a:ext cx="2712666" cy="6250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nary>
                              <m:naryPr>
                                <m:chr m:val="∑"/>
                                <m:supHide m:val="on"/>
                                <m:ctrlPr>
                                  <a:rPr lang="en-US" altLang="zh-CN" sz="1600" b="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𝑖</m:t>
                                </m: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𝑖</m:t>
                                    </m:r>
                                  </m:sub>
                                </m:sSub>
                              </m:e>
                            </m:nary>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m:t>
                                </m:r>
                                <m:r>
                                  <a:rPr lang="zh-CN" altLang="en-US" sz="1600" b="0" i="1" smtClean="0">
                                    <a:latin typeface="Cambria Math" panose="02040503050406030204" pitchFamily="18" charset="0"/>
                                    <a:ea typeface="Cambria Math" panose="02040503050406030204" pitchFamily="18" charset="0"/>
                                  </a:rPr>
                                  <m:t>𝜀</m:t>
                                </m:r>
                              </m:e>
                              <m:sub>
                                <m:r>
                                  <a:rPr lang="en-US" altLang="zh-CN" sz="1600" b="0" i="1" smtClean="0">
                                    <a:latin typeface="Cambria Math" panose="02040503050406030204" pitchFamily="18" charset="0"/>
                                    <a:ea typeface="Cambria Math" panose="02040503050406030204" pitchFamily="18" charset="0"/>
                                  </a:rPr>
                                  <m:t>𝑖</m:t>
                                </m:r>
                              </m:sub>
                            </m:sSub>
                            <m:r>
                              <a:rPr lang="en-US" altLang="zh-CN" sz="1600" b="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𝜀</m:t>
                                </m:r>
                              </m:e>
                              <m:sub>
                                <m:r>
                                  <a:rPr lang="en-US" altLang="zh-CN" sz="1600" i="1">
                                    <a:latin typeface="Cambria Math" panose="02040503050406030204" pitchFamily="18" charset="0"/>
                                  </a:rPr>
                                  <m:t>𝑚𝑒𝑎𝑛</m:t>
                                </m:r>
                              </m:sub>
                            </m:sSub>
                            <m:r>
                              <a:rPr lang="en-US" altLang="zh-CN" sz="1600" b="0" i="1" smtClean="0">
                                <a:latin typeface="Cambria Math" panose="02040503050406030204" pitchFamily="18" charset="0"/>
                                <a:ea typeface="Cambria Math" panose="02040503050406030204" pitchFamily="18" charset="0"/>
                              </a:rPr>
                              <m:t>|</m:t>
                            </m:r>
                          </m:num>
                          <m:den>
                            <m:nary>
                              <m:naryPr>
                                <m:chr m:val="∑"/>
                                <m:supHide m:val="on"/>
                                <m:ctrlPr>
                                  <a:rPr lang="en-US" altLang="zh-CN" sz="1600" i="1">
                                    <a:latin typeface="Cambria Math" panose="02040503050406030204" pitchFamily="18" charset="0"/>
                                  </a:rPr>
                                </m:ctrlPr>
                              </m:naryPr>
                              <m:sub>
                                <m:r>
                                  <m:rPr>
                                    <m:brk m:alnAt="7"/>
                                  </m:rPr>
                                  <a:rPr lang="en-US" altLang="zh-CN" sz="1600" i="1">
                                    <a:latin typeface="Cambria Math" panose="02040503050406030204" pitchFamily="18" charset="0"/>
                                  </a:rPr>
                                  <m:t>𝑖</m:t>
                                </m:r>
                              </m:sub>
                              <m:sup/>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𝑖</m:t>
                                    </m:r>
                                  </m:sub>
                                </m:sSub>
                              </m:e>
                            </m:nary>
                          </m:den>
                        </m:f>
                      </m:oMath>
                    </m:oMathPara>
                  </a14:m>
                  <a:endParaRPr lang="en-US" altLang="zh-CN" dirty="0"/>
                </a:p>
              </p:txBody>
            </p:sp>
          </mc:Choice>
          <mc:Fallback xmlns="">
            <p:sp>
              <p:nvSpPr>
                <p:cNvPr id="8" name="文本框 7">
                  <a:extLst>
                    <a:ext uri="{FF2B5EF4-FFF2-40B4-BE49-F238E27FC236}">
                      <a16:creationId xmlns:a16="http://schemas.microsoft.com/office/drawing/2014/main" id="{0681AC9B-4D15-DB19-274F-BD5B242DD14E}"/>
                    </a:ext>
                  </a:extLst>
                </p:cNvPr>
                <p:cNvSpPr txBox="1">
                  <a:spLocks noRot="1" noChangeAspect="1" noMove="1" noResize="1" noEditPoints="1" noAdjustHandles="1" noChangeArrowheads="1" noChangeShapeType="1" noTextEdit="1"/>
                </p:cNvSpPr>
                <p:nvPr/>
              </p:nvSpPr>
              <p:spPr>
                <a:xfrm>
                  <a:off x="2314748" y="5529309"/>
                  <a:ext cx="2712666" cy="62504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E6C9B7B-B0E5-D39A-CBF0-63718017D135}"/>
                    </a:ext>
                  </a:extLst>
                </p:cNvPr>
                <p:cNvSpPr txBox="1"/>
                <p:nvPr/>
              </p:nvSpPr>
              <p:spPr>
                <a:xfrm>
                  <a:off x="2791642" y="4924115"/>
                  <a:ext cx="1758878" cy="6250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nary>
                              <m:naryPr>
                                <m:chr m:val="∑"/>
                                <m:supHide m:val="on"/>
                                <m:ctrlPr>
                                  <a:rPr lang="en-US" altLang="zh-CN" sz="1600" b="0" i="1" smtClean="0">
                                    <a:latin typeface="Cambria Math" panose="02040503050406030204" pitchFamily="18" charset="0"/>
                                  </a:rPr>
                                </m:ctrlPr>
                              </m:naryPr>
                              <m:sub>
                                <m:r>
                                  <m:rPr>
                                    <m:brk m:alnAt="7"/>
                                  </m:rPr>
                                  <a:rPr lang="en-US" altLang="zh-CN" sz="1600" b="0" i="1" smtClean="0">
                                    <a:latin typeface="Cambria Math" panose="02040503050406030204" pitchFamily="18" charset="0"/>
                                  </a:rPr>
                                  <m:t>𝑖</m:t>
                                </m:r>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𝑖</m:t>
                                    </m:r>
                                  </m:sub>
                                </m:sSub>
                              </m:e>
                            </m:nary>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zh-CN" altLang="en-US" sz="1600" b="0" i="1" smtClean="0">
                                    <a:latin typeface="Cambria Math" panose="02040503050406030204" pitchFamily="18" charset="0"/>
                                    <a:ea typeface="Cambria Math" panose="02040503050406030204" pitchFamily="18" charset="0"/>
                                  </a:rPr>
                                  <m:t>𝜀</m:t>
                                </m:r>
                              </m:e>
                              <m:sub>
                                <m:r>
                                  <a:rPr lang="en-US" altLang="zh-CN" sz="1600" b="0" i="1" smtClean="0">
                                    <a:latin typeface="Cambria Math" panose="02040503050406030204" pitchFamily="18" charset="0"/>
                                    <a:ea typeface="Cambria Math" panose="02040503050406030204" pitchFamily="18" charset="0"/>
                                  </a:rPr>
                                  <m:t>𝑖</m:t>
                                </m:r>
                              </m:sub>
                            </m:sSub>
                          </m:num>
                          <m:den>
                            <m:nary>
                              <m:naryPr>
                                <m:chr m:val="∑"/>
                                <m:supHide m:val="on"/>
                                <m:ctrlPr>
                                  <a:rPr lang="en-US" altLang="zh-CN" sz="1600" i="1">
                                    <a:latin typeface="Cambria Math" panose="02040503050406030204" pitchFamily="18" charset="0"/>
                                  </a:rPr>
                                </m:ctrlPr>
                              </m:naryPr>
                              <m:sub>
                                <m:r>
                                  <m:rPr>
                                    <m:brk m:alnAt="7"/>
                                  </m:rPr>
                                  <a:rPr lang="en-US" altLang="zh-CN" sz="1600" i="1">
                                    <a:latin typeface="Cambria Math" panose="02040503050406030204" pitchFamily="18" charset="0"/>
                                  </a:rPr>
                                  <m:t>𝑖</m:t>
                                </m:r>
                              </m:sub>
                              <m:sup/>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𝑖</m:t>
                                    </m:r>
                                  </m:sub>
                                </m:sSub>
                              </m:e>
                            </m:nary>
                          </m:den>
                        </m:f>
                      </m:oMath>
                    </m:oMathPara>
                  </a14:m>
                  <a:endParaRPr lang="en-US" altLang="zh-CN" dirty="0"/>
                </a:p>
              </p:txBody>
            </p:sp>
          </mc:Choice>
          <mc:Fallback xmlns="">
            <p:sp>
              <p:nvSpPr>
                <p:cNvPr id="10" name="文本框 9">
                  <a:extLst>
                    <a:ext uri="{FF2B5EF4-FFF2-40B4-BE49-F238E27FC236}">
                      <a16:creationId xmlns:a16="http://schemas.microsoft.com/office/drawing/2014/main" id="{0E6C9B7B-B0E5-D39A-CBF0-63718017D135}"/>
                    </a:ext>
                  </a:extLst>
                </p:cNvPr>
                <p:cNvSpPr txBox="1">
                  <a:spLocks noRot="1" noChangeAspect="1" noMove="1" noResize="1" noEditPoints="1" noAdjustHandles="1" noChangeArrowheads="1" noChangeShapeType="1" noTextEdit="1"/>
                </p:cNvSpPr>
                <p:nvPr/>
              </p:nvSpPr>
              <p:spPr>
                <a:xfrm>
                  <a:off x="2791642" y="4924115"/>
                  <a:ext cx="1758878" cy="62504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D7A1513-EC67-6884-A3DA-5C576CEB5E21}"/>
                    </a:ext>
                  </a:extLst>
                </p:cNvPr>
                <p:cNvSpPr txBox="1"/>
                <p:nvPr/>
              </p:nvSpPr>
              <p:spPr>
                <a:xfrm>
                  <a:off x="1455093" y="6213819"/>
                  <a:ext cx="4530984" cy="338554"/>
                </a:xfrm>
                <a:prstGeom prst="rect">
                  <a:avLst/>
                </a:prstGeom>
                <a:noFill/>
              </p:spPr>
              <p:txBody>
                <a:bodyPr wrap="none" rtlCol="0">
                  <a:spAutoFit/>
                </a:bodyPr>
                <a:lstStyle/>
                <a:p>
                  <a:pPr marL="285750" indent="-285750">
                    <a:buFont typeface="Wingdings" panose="05000000000000000000" pitchFamily="2" charset="2"/>
                    <a:buChar char="Ø"/>
                  </a:pPr>
                  <a:r>
                    <a:rPr lang="en-US" altLang="zh-CN" sz="1600" dirty="0"/>
                    <a:t>Systematic uncertainty assigned: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𝜀</m:t>
                          </m:r>
                        </m:e>
                        <m:sub>
                          <m:r>
                            <a:rPr lang="en-US" altLang="zh-CN" sz="1600" b="0" i="1" smtClean="0">
                              <a:latin typeface="Cambria Math" panose="02040503050406030204" pitchFamily="18" charset="0"/>
                            </a:rPr>
                            <m:t>𝑚𝑒𝑎𝑛</m:t>
                          </m:r>
                        </m:sub>
                      </m:sSub>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𝜀</m:t>
                          </m:r>
                        </m:e>
                        <m:sub>
                          <m:r>
                            <a:rPr lang="en-US" altLang="zh-CN" sz="1600" i="1">
                              <a:latin typeface="Cambria Math" panose="02040503050406030204" pitchFamily="18" charset="0"/>
                            </a:rPr>
                            <m:t>𝑚𝑒𝑎𝑛</m:t>
                          </m:r>
                        </m:sub>
                      </m:sSub>
                    </m:oMath>
                  </a14:m>
                  <a:r>
                    <a:rPr lang="en-US" altLang="zh-CN" sz="1600" dirty="0"/>
                    <a:t> </a:t>
                  </a:r>
                  <a:endParaRPr lang="zh-CN" altLang="en-US" sz="1600" dirty="0"/>
                </a:p>
              </p:txBody>
            </p:sp>
          </mc:Choice>
          <mc:Fallback xmlns="">
            <p:sp>
              <p:nvSpPr>
                <p:cNvPr id="11" name="文本框 10">
                  <a:extLst>
                    <a:ext uri="{FF2B5EF4-FFF2-40B4-BE49-F238E27FC236}">
                      <a16:creationId xmlns:a16="http://schemas.microsoft.com/office/drawing/2014/main" id="{FD7A1513-EC67-6884-A3DA-5C576CEB5E21}"/>
                    </a:ext>
                  </a:extLst>
                </p:cNvPr>
                <p:cNvSpPr txBox="1">
                  <a:spLocks noRot="1" noChangeAspect="1" noMove="1" noResize="1" noEditPoints="1" noAdjustHandles="1" noChangeArrowheads="1" noChangeShapeType="1" noTextEdit="1"/>
                </p:cNvSpPr>
                <p:nvPr/>
              </p:nvSpPr>
              <p:spPr>
                <a:xfrm>
                  <a:off x="1455093" y="6213819"/>
                  <a:ext cx="4530984" cy="338554"/>
                </a:xfrm>
                <a:prstGeom prst="rect">
                  <a:avLst/>
                </a:prstGeom>
                <a:blipFill>
                  <a:blip r:embed="rId7"/>
                  <a:stretch>
                    <a:fillRect l="-538" t="-5455" b="-2363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86C4D13-3095-3102-DC6B-66BDF28827F2}"/>
                  </a:ext>
                </a:extLst>
              </p:cNvPr>
              <p:cNvSpPr txBox="1"/>
              <p:nvPr/>
            </p:nvSpPr>
            <p:spPr>
              <a:xfrm>
                <a:off x="709106" y="5456020"/>
                <a:ext cx="3790461" cy="873572"/>
              </a:xfrm>
              <a:prstGeom prst="rect">
                <a:avLst/>
              </a:prstGeom>
              <a:noFill/>
            </p:spPr>
            <p:txBody>
              <a:bodyPr wrap="none" rtlCol="0">
                <a:spAutoFit/>
              </a:bodyPr>
              <a:lstStyle/>
              <a:p>
                <a:pPr>
                  <a:lnSpc>
                    <a:spcPct val="150000"/>
                  </a:lnSpc>
                </a:pPr>
                <a:r>
                  <a:rPr lang="en-US" altLang="zh-CN" dirty="0"/>
                  <a:t>Region1: </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1</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3</m:t>
                    </m:r>
                    <m:r>
                      <a:rPr lang="en-US" altLang="zh-CN" sz="18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m:t>
                    </m:r>
                  </m:oMath>
                </a14:m>
                <a:r>
                  <a:rPr lang="en-US" altLang="zh-CN" sz="18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 	 Region2: </a:t>
                </a:r>
                <a14:m>
                  <m:oMath xmlns:m="http://schemas.openxmlformats.org/officeDocument/2006/math">
                    <m:r>
                      <a:rPr lang="en-US" altLang="zh-CN" b="0" i="0" smtClean="0">
                        <a:latin typeface="Cambria Math" panose="02040503050406030204" pitchFamily="18" charset="0"/>
                        <a:ea typeface="宋体" panose="02010600030101010101" pitchFamily="2" charset="-122"/>
                        <a:cs typeface="Times New Roman" panose="02020603050405020304" pitchFamily="18" charset="0"/>
                      </a:rPr>
                      <m:t>26</m:t>
                    </m:r>
                    <m:r>
                      <a:rPr lang="en-US" altLang="zh-CN" i="1">
                        <a:latin typeface="Cambria Math" panose="02040503050406030204" pitchFamily="18" charset="0"/>
                        <a:ea typeface="宋体" panose="02010600030101010101" pitchFamily="2" charset="-122"/>
                        <a:cs typeface="Times New Roman" panose="02020603050405020304" pitchFamily="18" charset="0"/>
                      </a:rPr>
                      <m:t>±</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8</m:t>
                    </m:r>
                  </m:oMath>
                </a14:m>
                <a:endParaRPr lang="en-US" altLang="zh-CN" sz="18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50000"/>
                  </a:lnSpc>
                </a:pPr>
                <a:r>
                  <a:rPr lang="en-US" altLang="zh-CN" sz="1800" dirty="0">
                    <a:solidFill>
                      <a:schemeClr val="tx1"/>
                    </a:solidFill>
                    <a:effectLst/>
                    <a:ea typeface="宋体" panose="02010600030101010101" pitchFamily="2" charset="-122"/>
                    <a:cs typeface="Times New Roman" panose="02020603050405020304" pitchFamily="18" charset="0"/>
                  </a:rPr>
                  <a:t>Region3:</a:t>
                </a:r>
                <a:r>
                  <a:rPr lang="en-US" altLang="zh-CN" sz="1800" dirty="0">
                    <a:solidFill>
                      <a:schemeClr val="tx1"/>
                    </a:solidFill>
                    <a:effectLst/>
                    <a:latin typeface="Times New Roman" panose="02020603050405020304" pitchFamily="18" charset="0"/>
                    <a:ea typeface="宋体" panose="02010600030101010101" pitchFamily="2" charset="-122"/>
                  </a:rPr>
                  <a:t> </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2</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8</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0;</m:t>
                    </m:r>
                  </m:oMath>
                </a14:m>
                <a:r>
                  <a:rPr lang="en-US" altLang="zh-CN" sz="1800" dirty="0">
                    <a:solidFill>
                      <a:schemeClr val="tx1"/>
                    </a:solidFill>
                    <a:effectLst/>
                    <a:latin typeface="Times New Roman" panose="02020603050405020304" pitchFamily="18" charset="0"/>
                    <a:ea typeface="宋体" panose="02010600030101010101" pitchFamily="2" charset="-122"/>
                  </a:rPr>
                  <a:t> 	 Region4: </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1</m:t>
                    </m:r>
                    <m:r>
                      <a:rPr lang="en-US" altLang="zh-CN"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6</m:t>
                    </m:r>
                  </m:oMath>
                </a14:m>
                <a:endParaRPr lang="zh-CN" altLang="en-US" dirty="0"/>
              </a:p>
            </p:txBody>
          </p:sp>
        </mc:Choice>
        <mc:Fallback xmlns="">
          <p:sp>
            <p:nvSpPr>
              <p:cNvPr id="12" name="文本框 11">
                <a:extLst>
                  <a:ext uri="{FF2B5EF4-FFF2-40B4-BE49-F238E27FC236}">
                    <a16:creationId xmlns:a16="http://schemas.microsoft.com/office/drawing/2014/main" id="{086C4D13-3095-3102-DC6B-66BDF28827F2}"/>
                  </a:ext>
                </a:extLst>
              </p:cNvPr>
              <p:cNvSpPr txBox="1">
                <a:spLocks noRot="1" noChangeAspect="1" noMove="1" noResize="1" noEditPoints="1" noAdjustHandles="1" noChangeArrowheads="1" noChangeShapeType="1" noTextEdit="1"/>
              </p:cNvSpPr>
              <p:nvPr/>
            </p:nvSpPr>
            <p:spPr>
              <a:xfrm>
                <a:off x="709106" y="5456020"/>
                <a:ext cx="3790461" cy="873572"/>
              </a:xfrm>
              <a:prstGeom prst="rect">
                <a:avLst/>
              </a:prstGeom>
              <a:blipFill>
                <a:blip r:embed="rId8"/>
                <a:stretch>
                  <a:fillRect l="-1286" b="-104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22A0194-3E94-A4FC-5FA8-6B6D0A9CEE9D}"/>
                  </a:ext>
                </a:extLst>
              </p:cNvPr>
              <p:cNvSpPr txBox="1"/>
              <p:nvPr/>
            </p:nvSpPr>
            <p:spPr>
              <a:xfrm>
                <a:off x="5612525" y="5467914"/>
                <a:ext cx="3358054" cy="923330"/>
              </a:xfrm>
              <a:prstGeom prst="rect">
                <a:avLst/>
              </a:prstGeom>
              <a:noFill/>
            </p:spPr>
            <p:txBody>
              <a:bodyPr wrap="square">
                <a:spAutoFit/>
              </a:bodyPr>
              <a:lstStyle/>
              <a:p>
                <a14:m>
                  <m:oMath xmlns:m="http://schemas.openxmlformats.org/officeDocument/2006/math">
                    <m:sSub>
                      <m:sSubPr>
                        <m:ctrlPr>
                          <a:rPr lang="en-US" altLang="zh-CN" sz="1800" i="1" smtClean="0">
                            <a:latin typeface="Cambria Math" panose="02040503050406030204" pitchFamily="18" charset="0"/>
                          </a:rPr>
                        </m:ctrlPr>
                      </m:sSubPr>
                      <m:e>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dirty="0"/>
                  <a:t>= 10.07%</a:t>
                </a:r>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dirty="0"/>
                  <a:t>= 1.68%</a:t>
                </a:r>
              </a:p>
              <a:p>
                <a14:m>
                  <m:oMath xmlns:m="http://schemas.openxmlformats.org/officeDocument/2006/math">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r>
                          <a:rPr lang="zh-CN" altLang="en-US" sz="1800" i="1" smtClean="0">
                            <a:latin typeface="Cambria Math" panose="02040503050406030204" pitchFamily="18" charset="0"/>
                          </a:rPr>
                          <m:t>𝜀</m:t>
                        </m:r>
                      </m:e>
                      <m:sub>
                        <m:r>
                          <a:rPr lang="en-US" altLang="zh-CN" sz="1800" b="0" i="1" smtClean="0">
                            <a:latin typeface="Cambria Math" panose="02040503050406030204" pitchFamily="18" charset="0"/>
                          </a:rPr>
                          <m:t>𝑚𝑒𝑎𝑛</m:t>
                        </m:r>
                      </m:sub>
                    </m:sSub>
                  </m:oMath>
                </a14:m>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𝜀</m:t>
                        </m:r>
                      </m:e>
                      <m:sub>
                        <m:r>
                          <a:rPr lang="en-US" altLang="zh-CN" sz="1800" i="1">
                            <a:latin typeface="Cambria Math" panose="02040503050406030204" pitchFamily="18" charset="0"/>
                          </a:rPr>
                          <m:t>𝑚𝑒𝑎𝑛</m:t>
                        </m:r>
                      </m:sub>
                    </m:sSub>
                  </m:oMath>
                </a14:m>
                <a:r>
                  <a:rPr lang="en-US" altLang="zh-CN" dirty="0"/>
                  <a:t> = 16.7%</a:t>
                </a:r>
                <a:endParaRPr lang="zh-CN" altLang="en-US" dirty="0"/>
              </a:p>
            </p:txBody>
          </p:sp>
        </mc:Choice>
        <mc:Fallback xmlns="">
          <p:sp>
            <p:nvSpPr>
              <p:cNvPr id="13" name="文本框 12">
                <a:extLst>
                  <a:ext uri="{FF2B5EF4-FFF2-40B4-BE49-F238E27FC236}">
                    <a16:creationId xmlns:a16="http://schemas.microsoft.com/office/drawing/2014/main" id="{122A0194-3E94-A4FC-5FA8-6B6D0A9CEE9D}"/>
                  </a:ext>
                </a:extLst>
              </p:cNvPr>
              <p:cNvSpPr txBox="1">
                <a:spLocks noRot="1" noChangeAspect="1" noMove="1" noResize="1" noEditPoints="1" noAdjustHandles="1" noChangeArrowheads="1" noChangeShapeType="1" noTextEdit="1"/>
              </p:cNvSpPr>
              <p:nvPr/>
            </p:nvSpPr>
            <p:spPr>
              <a:xfrm>
                <a:off x="5612525" y="5467914"/>
                <a:ext cx="3358054" cy="923330"/>
              </a:xfrm>
              <a:prstGeom prst="rect">
                <a:avLst/>
              </a:prstGeom>
              <a:blipFill>
                <a:blip r:embed="rId9"/>
                <a:stretch>
                  <a:fillRect t="-3974" b="-9934"/>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5093D3B5-9049-3A1F-E17A-E35AADD11535}"/>
              </a:ext>
            </a:extLst>
          </p:cNvPr>
          <p:cNvGrpSpPr/>
          <p:nvPr/>
        </p:nvGrpSpPr>
        <p:grpSpPr>
          <a:xfrm>
            <a:off x="7779912" y="1013624"/>
            <a:ext cx="4131101" cy="3418735"/>
            <a:chOff x="7779912" y="1013624"/>
            <a:chExt cx="4131101" cy="3418735"/>
          </a:xfrm>
        </p:grpSpPr>
        <p:pic>
          <p:nvPicPr>
            <p:cNvPr id="3" name="图片 2">
              <a:extLst>
                <a:ext uri="{FF2B5EF4-FFF2-40B4-BE49-F238E27FC236}">
                  <a16:creationId xmlns:a16="http://schemas.microsoft.com/office/drawing/2014/main" id="{51DF62BE-44A5-5A4E-DBEE-E45E4B44AA81}"/>
                </a:ext>
              </a:extLst>
            </p:cNvPr>
            <p:cNvPicPr>
              <a:picLocks noChangeAspect="1"/>
            </p:cNvPicPr>
            <p:nvPr/>
          </p:nvPicPr>
          <p:blipFill>
            <a:blip r:embed="rId10"/>
            <a:stretch>
              <a:fillRect/>
            </a:stretch>
          </p:blipFill>
          <p:spPr>
            <a:xfrm>
              <a:off x="7779912" y="1013624"/>
              <a:ext cx="4131101" cy="3418735"/>
            </a:xfrm>
            <a:prstGeom prst="rect">
              <a:avLst/>
            </a:prstGeom>
          </p:spPr>
        </p:pic>
        <p:cxnSp>
          <p:nvCxnSpPr>
            <p:cNvPr id="14" name="直接连接符 13">
              <a:extLst>
                <a:ext uri="{FF2B5EF4-FFF2-40B4-BE49-F238E27FC236}">
                  <a16:creationId xmlns:a16="http://schemas.microsoft.com/office/drawing/2014/main" id="{2B13EFA4-52FE-38D9-7B0A-09C93296A2F5}"/>
                </a:ext>
              </a:extLst>
            </p:cNvPr>
            <p:cNvCxnSpPr>
              <a:cxnSpLocks/>
            </p:cNvCxnSpPr>
            <p:nvPr/>
          </p:nvCxnSpPr>
          <p:spPr>
            <a:xfrm>
              <a:off x="8182304" y="3069021"/>
              <a:ext cx="289559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E6A71A9-C4A9-30AB-8099-A0D218D84AFE}"/>
                </a:ext>
              </a:extLst>
            </p:cNvPr>
            <p:cNvCxnSpPr>
              <a:cxnSpLocks/>
            </p:cNvCxnSpPr>
            <p:nvPr/>
          </p:nvCxnSpPr>
          <p:spPr>
            <a:xfrm flipV="1">
              <a:off x="9228083" y="1287213"/>
              <a:ext cx="0" cy="2685697"/>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01EBEE5F-D76D-282F-1D52-E087A954CD55}"/>
                </a:ext>
              </a:extLst>
            </p:cNvPr>
            <p:cNvSpPr/>
            <p:nvPr/>
          </p:nvSpPr>
          <p:spPr>
            <a:xfrm>
              <a:off x="8608205" y="348120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9" name="椭圆 18">
              <a:extLst>
                <a:ext uri="{FF2B5EF4-FFF2-40B4-BE49-F238E27FC236}">
                  <a16:creationId xmlns:a16="http://schemas.microsoft.com/office/drawing/2014/main" id="{D820C859-1BEC-2BF4-1F57-CDDEA741C4EC}"/>
                </a:ext>
              </a:extLst>
            </p:cNvPr>
            <p:cNvSpPr/>
            <p:nvPr/>
          </p:nvSpPr>
          <p:spPr>
            <a:xfrm>
              <a:off x="10020323" y="3429000"/>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0" name="椭圆 19">
              <a:extLst>
                <a:ext uri="{FF2B5EF4-FFF2-40B4-BE49-F238E27FC236}">
                  <a16:creationId xmlns:a16="http://schemas.microsoft.com/office/drawing/2014/main" id="{284E0C44-DACE-4335-812C-DB31F5FBDD05}"/>
                </a:ext>
              </a:extLst>
            </p:cNvPr>
            <p:cNvSpPr/>
            <p:nvPr/>
          </p:nvSpPr>
          <p:spPr>
            <a:xfrm>
              <a:off x="8595890" y="196130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1" name="椭圆 20">
              <a:extLst>
                <a:ext uri="{FF2B5EF4-FFF2-40B4-BE49-F238E27FC236}">
                  <a16:creationId xmlns:a16="http://schemas.microsoft.com/office/drawing/2014/main" id="{F9AEE58F-AF4A-A37A-B53B-DE7861057E35}"/>
                </a:ext>
              </a:extLst>
            </p:cNvPr>
            <p:cNvSpPr/>
            <p:nvPr/>
          </p:nvSpPr>
          <p:spPr>
            <a:xfrm>
              <a:off x="10020323" y="194028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spTree>
    <p:extLst>
      <p:ext uri="{BB962C8B-B14F-4D97-AF65-F5344CB8AC3E}">
        <p14:creationId xmlns:p14="http://schemas.microsoft.com/office/powerpoint/2010/main" val="425399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0353D-480C-2634-7A79-8D027CC3AC3C}"/>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3219A4E1-D74E-F83A-FD20-B9CD3141026F}"/>
              </a:ext>
            </a:extLst>
          </p:cNvPr>
          <p:cNvSpPr/>
          <p:nvPr>
            <p:custDataLst>
              <p:tags r:id="rId1"/>
            </p:custDataLst>
          </p:nvPr>
        </p:nvSpPr>
        <p:spPr>
          <a:xfrm>
            <a:off x="0" y="-2150"/>
            <a:ext cx="12191999" cy="5507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灯片编号占位符 3">
            <a:extLst>
              <a:ext uri="{FF2B5EF4-FFF2-40B4-BE49-F238E27FC236}">
                <a16:creationId xmlns:a16="http://schemas.microsoft.com/office/drawing/2014/main" id="{207F2F41-101D-F6B7-CC38-25F5F551FEA1}"/>
              </a:ext>
            </a:extLst>
          </p:cNvPr>
          <p:cNvSpPr>
            <a:spLocks noGrp="1"/>
          </p:cNvSpPr>
          <p:nvPr>
            <p:ph type="sldNum" sz="quarter" idx="12"/>
          </p:nvPr>
        </p:nvSpPr>
        <p:spPr/>
        <p:txBody>
          <a:bodyPr/>
          <a:lstStyle/>
          <a:p>
            <a:fld id="{9A1CB704-84C0-4413-B2D5-A5B820E52383}" type="slidenum">
              <a:rPr lang="zh-CN" altLang="en-US" smtClean="0"/>
              <a:t>7</a:t>
            </a:fld>
            <a:endParaRPr lang="zh-CN" altLang="en-US"/>
          </a:p>
        </p:txBody>
      </p:sp>
      <p:sp>
        <p:nvSpPr>
          <p:cNvPr id="8" name="矩形 7">
            <a:extLst>
              <a:ext uri="{FF2B5EF4-FFF2-40B4-BE49-F238E27FC236}">
                <a16:creationId xmlns:a16="http://schemas.microsoft.com/office/drawing/2014/main" id="{48AD0366-2959-99B8-4E43-542D67575066}"/>
              </a:ext>
            </a:extLst>
          </p:cNvPr>
          <p:cNvSpPr/>
          <p:nvPr/>
        </p:nvSpPr>
        <p:spPr>
          <a:xfrm>
            <a:off x="113609" y="-97691"/>
            <a:ext cx="12192000" cy="645160"/>
          </a:xfrm>
          <a:prstGeom prst="rect">
            <a:avLst/>
          </a:prstGeom>
          <a:noFill/>
          <a:ln>
            <a:noFill/>
          </a:ln>
        </p:spPr>
        <p:txBody>
          <a:bodyPr wrap="square" rtlCol="0" anchor="t">
            <a:spAutoFit/>
          </a:bodyPr>
          <a:lstStyle/>
          <a:p>
            <a:pPr algn="ctr"/>
            <a:r>
              <a:rPr lang="en-US" altLang="zh-CN" sz="36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Systematic uncertainties</a:t>
            </a:r>
            <a:endParaRPr lang="zh-CN" altLang="en-US" sz="3600" b="1" i="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Times New Roman" panose="02020603050405020304" charset="0"/>
            </a:endParaRPr>
          </a:p>
        </p:txBody>
      </p:sp>
      <p:sp>
        <p:nvSpPr>
          <p:cNvPr id="16" name="文本框 15">
            <a:extLst>
              <a:ext uri="{FF2B5EF4-FFF2-40B4-BE49-F238E27FC236}">
                <a16:creationId xmlns:a16="http://schemas.microsoft.com/office/drawing/2014/main" id="{2040B8D4-3529-36D7-F233-3CEF509B615B}"/>
              </a:ext>
            </a:extLst>
          </p:cNvPr>
          <p:cNvSpPr txBox="1"/>
          <p:nvPr/>
        </p:nvSpPr>
        <p:spPr>
          <a:xfrm>
            <a:off x="230916" y="673208"/>
            <a:ext cx="6156434" cy="646331"/>
          </a:xfrm>
          <a:prstGeom prst="rect">
            <a:avLst/>
          </a:prstGeom>
          <a:noFill/>
        </p:spPr>
        <p:txBody>
          <a:bodyPr wrap="square">
            <a:spAutoFit/>
          </a:bodyPr>
          <a:lstStyle/>
          <a:p>
            <a:pPr marL="285750" indent="-285750">
              <a:buFont typeface="Wingdings" panose="05000000000000000000" pitchFamily="2" charset="2"/>
              <a:buChar char="p"/>
            </a:pPr>
            <a:r>
              <a:rPr lang="en-US" altLang="zh-CN" sz="1800" b="1" dirty="0"/>
              <a:t>Efficiency variation over Dalitz plots</a:t>
            </a:r>
          </a:p>
          <a:p>
            <a:r>
              <a:rPr lang="en-US" altLang="zh-CN" sz="1800" dirty="0"/>
              <a:t>   </a:t>
            </a:r>
            <a:endParaRPr lang="en-US" altLang="zh-CN" sz="1800" b="1" dirty="0"/>
          </a:p>
        </p:txBody>
      </p:sp>
      <p:grpSp>
        <p:nvGrpSpPr>
          <p:cNvPr id="18" name="组合 17">
            <a:extLst>
              <a:ext uri="{FF2B5EF4-FFF2-40B4-BE49-F238E27FC236}">
                <a16:creationId xmlns:a16="http://schemas.microsoft.com/office/drawing/2014/main" id="{70EA39B8-2B7D-A0CA-1D6B-5D201DDF1AD2}"/>
              </a:ext>
            </a:extLst>
          </p:cNvPr>
          <p:cNvGrpSpPr/>
          <p:nvPr/>
        </p:nvGrpSpPr>
        <p:grpSpPr>
          <a:xfrm>
            <a:off x="113609" y="3946359"/>
            <a:ext cx="3313789" cy="2733386"/>
            <a:chOff x="7831049" y="1380843"/>
            <a:chExt cx="4360951" cy="3543272"/>
          </a:xfrm>
        </p:grpSpPr>
        <p:pic>
          <p:nvPicPr>
            <p:cNvPr id="19" name="图片 18">
              <a:extLst>
                <a:ext uri="{FF2B5EF4-FFF2-40B4-BE49-F238E27FC236}">
                  <a16:creationId xmlns:a16="http://schemas.microsoft.com/office/drawing/2014/main" id="{09307978-E49F-D1B2-E928-5B83299C8B8C}"/>
                </a:ext>
              </a:extLst>
            </p:cNvPr>
            <p:cNvPicPr>
              <a:picLocks noChangeAspect="1"/>
            </p:cNvPicPr>
            <p:nvPr/>
          </p:nvPicPr>
          <p:blipFill>
            <a:blip r:embed="rId3"/>
            <a:stretch>
              <a:fillRect/>
            </a:stretch>
          </p:blipFill>
          <p:spPr>
            <a:xfrm>
              <a:off x="7831049" y="1380843"/>
              <a:ext cx="4360951" cy="3543272"/>
            </a:xfrm>
            <a:prstGeom prst="rect">
              <a:avLst/>
            </a:prstGeom>
          </p:spPr>
        </p:pic>
        <p:cxnSp>
          <p:nvCxnSpPr>
            <p:cNvPr id="20" name="直接连接符 19">
              <a:extLst>
                <a:ext uri="{FF2B5EF4-FFF2-40B4-BE49-F238E27FC236}">
                  <a16:creationId xmlns:a16="http://schemas.microsoft.com/office/drawing/2014/main" id="{3CBFB298-8CD7-9F16-A4B9-B607B130A824}"/>
                </a:ext>
              </a:extLst>
            </p:cNvPr>
            <p:cNvCxnSpPr>
              <a:cxnSpLocks/>
            </p:cNvCxnSpPr>
            <p:nvPr/>
          </p:nvCxnSpPr>
          <p:spPr>
            <a:xfrm flipV="1">
              <a:off x="9412014" y="1539766"/>
              <a:ext cx="0" cy="2948152"/>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40ACAE7-919F-F2CD-AF3F-344C063BBEF5}"/>
                </a:ext>
              </a:extLst>
            </p:cNvPr>
            <p:cNvCxnSpPr>
              <a:cxnSpLocks/>
            </p:cNvCxnSpPr>
            <p:nvPr/>
          </p:nvCxnSpPr>
          <p:spPr>
            <a:xfrm>
              <a:off x="8276897" y="3478925"/>
              <a:ext cx="3153103"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54E064AB-A7D1-88FA-098F-AF30BC866EB5}"/>
                </a:ext>
              </a:extLst>
            </p:cNvPr>
            <p:cNvSpPr/>
            <p:nvPr/>
          </p:nvSpPr>
          <p:spPr>
            <a:xfrm>
              <a:off x="8697311" y="38295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椭圆 22">
              <a:extLst>
                <a:ext uri="{FF2B5EF4-FFF2-40B4-BE49-F238E27FC236}">
                  <a16:creationId xmlns:a16="http://schemas.microsoft.com/office/drawing/2014/main" id="{FB61B08A-5AAA-600B-0F89-D47F449E73C9}"/>
                </a:ext>
              </a:extLst>
            </p:cNvPr>
            <p:cNvSpPr/>
            <p:nvPr/>
          </p:nvSpPr>
          <p:spPr>
            <a:xfrm>
              <a:off x="10121743" y="3868836"/>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椭圆 23">
              <a:extLst>
                <a:ext uri="{FF2B5EF4-FFF2-40B4-BE49-F238E27FC236}">
                  <a16:creationId xmlns:a16="http://schemas.microsoft.com/office/drawing/2014/main" id="{E3905BE8-C1E6-A368-E4D0-25B3E4AC1D9C}"/>
                </a:ext>
              </a:extLst>
            </p:cNvPr>
            <p:cNvSpPr/>
            <p:nvPr/>
          </p:nvSpPr>
          <p:spPr>
            <a:xfrm>
              <a:off x="8697310" y="2490954"/>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椭圆 24">
              <a:extLst>
                <a:ext uri="{FF2B5EF4-FFF2-40B4-BE49-F238E27FC236}">
                  <a16:creationId xmlns:a16="http://schemas.microsoft.com/office/drawing/2014/main" id="{DDFD7A76-CB71-2C9A-FCFA-F668890FD4B5}"/>
                </a:ext>
              </a:extLst>
            </p:cNvPr>
            <p:cNvSpPr/>
            <p:nvPr/>
          </p:nvSpPr>
          <p:spPr>
            <a:xfrm>
              <a:off x="10242328" y="246993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grpSp>
        <p:nvGrpSpPr>
          <p:cNvPr id="26" name="组合 25">
            <a:extLst>
              <a:ext uri="{FF2B5EF4-FFF2-40B4-BE49-F238E27FC236}">
                <a16:creationId xmlns:a16="http://schemas.microsoft.com/office/drawing/2014/main" id="{46FFF7C8-07FB-D8A2-D68F-AD99FA4AF4D0}"/>
              </a:ext>
            </a:extLst>
          </p:cNvPr>
          <p:cNvGrpSpPr/>
          <p:nvPr/>
        </p:nvGrpSpPr>
        <p:grpSpPr>
          <a:xfrm>
            <a:off x="3444442" y="3976756"/>
            <a:ext cx="3364827" cy="2712245"/>
            <a:chOff x="7779912" y="1013624"/>
            <a:chExt cx="4131101" cy="3418735"/>
          </a:xfrm>
        </p:grpSpPr>
        <p:pic>
          <p:nvPicPr>
            <p:cNvPr id="27" name="图片 26">
              <a:extLst>
                <a:ext uri="{FF2B5EF4-FFF2-40B4-BE49-F238E27FC236}">
                  <a16:creationId xmlns:a16="http://schemas.microsoft.com/office/drawing/2014/main" id="{3B0986EE-D2B4-DBB4-DF61-CFC7B7A31440}"/>
                </a:ext>
              </a:extLst>
            </p:cNvPr>
            <p:cNvPicPr>
              <a:picLocks noChangeAspect="1"/>
            </p:cNvPicPr>
            <p:nvPr/>
          </p:nvPicPr>
          <p:blipFill>
            <a:blip r:embed="rId4"/>
            <a:stretch>
              <a:fillRect/>
            </a:stretch>
          </p:blipFill>
          <p:spPr>
            <a:xfrm>
              <a:off x="7779912" y="1013624"/>
              <a:ext cx="4131101" cy="3418735"/>
            </a:xfrm>
            <a:prstGeom prst="rect">
              <a:avLst/>
            </a:prstGeom>
          </p:spPr>
        </p:pic>
        <p:cxnSp>
          <p:nvCxnSpPr>
            <p:cNvPr id="28" name="直接连接符 27">
              <a:extLst>
                <a:ext uri="{FF2B5EF4-FFF2-40B4-BE49-F238E27FC236}">
                  <a16:creationId xmlns:a16="http://schemas.microsoft.com/office/drawing/2014/main" id="{39189BC5-AE1A-8BDD-21F1-9240F5713545}"/>
                </a:ext>
              </a:extLst>
            </p:cNvPr>
            <p:cNvCxnSpPr>
              <a:cxnSpLocks/>
            </p:cNvCxnSpPr>
            <p:nvPr/>
          </p:nvCxnSpPr>
          <p:spPr>
            <a:xfrm>
              <a:off x="8182304" y="3069021"/>
              <a:ext cx="289559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EBF5507-BB1C-9C8B-8A4D-2DE1A94AB102}"/>
                </a:ext>
              </a:extLst>
            </p:cNvPr>
            <p:cNvCxnSpPr>
              <a:cxnSpLocks/>
            </p:cNvCxnSpPr>
            <p:nvPr/>
          </p:nvCxnSpPr>
          <p:spPr>
            <a:xfrm flipV="1">
              <a:off x="9228083" y="1287213"/>
              <a:ext cx="0" cy="2685697"/>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E1AAEFD5-822B-AA7C-ADC3-15996BF38E3E}"/>
                </a:ext>
              </a:extLst>
            </p:cNvPr>
            <p:cNvSpPr/>
            <p:nvPr/>
          </p:nvSpPr>
          <p:spPr>
            <a:xfrm>
              <a:off x="8608205" y="348120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1" name="椭圆 30">
              <a:extLst>
                <a:ext uri="{FF2B5EF4-FFF2-40B4-BE49-F238E27FC236}">
                  <a16:creationId xmlns:a16="http://schemas.microsoft.com/office/drawing/2014/main" id="{4357A05D-6BBE-7C20-EAAE-A0A272FB69E9}"/>
                </a:ext>
              </a:extLst>
            </p:cNvPr>
            <p:cNvSpPr/>
            <p:nvPr/>
          </p:nvSpPr>
          <p:spPr>
            <a:xfrm>
              <a:off x="10020323" y="3429000"/>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2" name="椭圆 31">
              <a:extLst>
                <a:ext uri="{FF2B5EF4-FFF2-40B4-BE49-F238E27FC236}">
                  <a16:creationId xmlns:a16="http://schemas.microsoft.com/office/drawing/2014/main" id="{67A54B96-E0A0-BDA3-0635-6CEBEEF8D9E8}"/>
                </a:ext>
              </a:extLst>
            </p:cNvPr>
            <p:cNvSpPr/>
            <p:nvPr/>
          </p:nvSpPr>
          <p:spPr>
            <a:xfrm>
              <a:off x="8595890" y="1961303"/>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3" name="椭圆 32">
              <a:extLst>
                <a:ext uri="{FF2B5EF4-FFF2-40B4-BE49-F238E27FC236}">
                  <a16:creationId xmlns:a16="http://schemas.microsoft.com/office/drawing/2014/main" id="{0D682F30-6A83-B715-B142-6D10985BEA34}"/>
                </a:ext>
              </a:extLst>
            </p:cNvPr>
            <p:cNvSpPr/>
            <p:nvPr/>
          </p:nvSpPr>
          <p:spPr>
            <a:xfrm>
              <a:off x="10020323" y="1940282"/>
              <a:ext cx="310051" cy="3077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1A6214FB-14C5-3709-B8AF-2212809CC144}"/>
                  </a:ext>
                </a:extLst>
              </p:cNvPr>
              <p:cNvSpPr txBox="1"/>
              <p:nvPr/>
            </p:nvSpPr>
            <p:spPr>
              <a:xfrm>
                <a:off x="7478864" y="4280480"/>
                <a:ext cx="3194108" cy="506036"/>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zh-CN" altLang="en-US" sz="1600" smtClean="0">
                        <a:latin typeface="Cambria Math" panose="02040503050406030204" pitchFamily="18" charset="0"/>
                      </a:rPr>
                      <m:t>ℬ</m:t>
                    </m:r>
                    <m:d>
                      <m:dPr>
                        <m:ctrlPr>
                          <a:rPr lang="zh-CN" altLang="en-US" sz="1600" i="1">
                            <a:solidFill>
                              <a:srgbClr val="836967"/>
                            </a:solidFill>
                            <a:latin typeface="Cambria Math" panose="02040503050406030204" pitchFamily="18" charset="0"/>
                          </a:rPr>
                        </m:ctrlPr>
                      </m:dPr>
                      <m:e>
                        <m:sSup>
                          <m:sSupPr>
                            <m:ctrlPr>
                              <a:rPr lang="zh-CN" altLang="en-US" sz="1600" i="1">
                                <a:solidFill>
                                  <a:srgbClr val="836967"/>
                                </a:solidFill>
                                <a:latin typeface="Cambria Math" panose="02040503050406030204" pitchFamily="18" charset="0"/>
                              </a:rPr>
                            </m:ctrlPr>
                          </m:sSupPr>
                          <m:e>
                            <m:r>
                              <a:rPr lang="zh-CN" altLang="en-US" sz="1600" i="1">
                                <a:latin typeface="Cambria Math" panose="02040503050406030204" pitchFamily="18" charset="0"/>
                              </a:rPr>
                              <m:t>𝐵</m:t>
                            </m:r>
                          </m:e>
                          <m:sup>
                            <m:r>
                              <a:rPr lang="zh-CN" altLang="en-US" sz="1600" i="0">
                                <a:latin typeface="Cambria Math" panose="02040503050406030204" pitchFamily="18" charset="0"/>
                              </a:rPr>
                              <m:t>0</m:t>
                            </m:r>
                          </m:sup>
                        </m:sSup>
                        <m:r>
                          <a:rPr lang="zh-CN" altLang="en-US" sz="1600" i="0">
                            <a:latin typeface="Cambria Math" panose="02040503050406030204" pitchFamily="18" charset="0"/>
                          </a:rPr>
                          <m:t>→</m:t>
                        </m:r>
                        <m:sSup>
                          <m:sSupPr>
                            <m:ctrlPr>
                              <a:rPr lang="zh-CN" altLang="en-US" sz="1600" i="1">
                                <a:solidFill>
                                  <a:srgbClr val="836967"/>
                                </a:solidFill>
                                <a:latin typeface="Cambria Math" panose="02040503050406030204" pitchFamily="18" charset="0"/>
                              </a:rPr>
                            </m:ctrlPr>
                          </m:sSupPr>
                          <m:e>
                            <m:r>
                              <a:rPr lang="zh-CN" altLang="en-US" sz="1600" i="1">
                                <a:latin typeface="Cambria Math" panose="02040503050406030204" pitchFamily="18" charset="0"/>
                              </a:rPr>
                              <m:t>𝐾</m:t>
                            </m:r>
                          </m:e>
                          <m:sup>
                            <m:r>
                              <a:rPr lang="zh-CN" altLang="en-US" sz="1600" i="0">
                                <a:latin typeface="Cambria Math" panose="02040503050406030204" pitchFamily="18" charset="0"/>
                              </a:rPr>
                              <m:t>+</m:t>
                            </m:r>
                          </m:sup>
                        </m:sSup>
                        <m:sSup>
                          <m:sSupPr>
                            <m:ctrlPr>
                              <a:rPr lang="zh-CN" altLang="en-US" sz="1600" i="1">
                                <a:solidFill>
                                  <a:srgbClr val="836967"/>
                                </a:solidFill>
                                <a:latin typeface="Cambria Math" panose="02040503050406030204" pitchFamily="18" charset="0"/>
                              </a:rPr>
                            </m:ctrlPr>
                          </m:sSupPr>
                          <m:e>
                            <m:r>
                              <a:rPr lang="zh-CN" altLang="en-US" sz="1600" i="1">
                                <a:latin typeface="Cambria Math" panose="02040503050406030204" pitchFamily="18" charset="0"/>
                              </a:rPr>
                              <m:t>𝐾</m:t>
                            </m:r>
                          </m:e>
                          <m:sup>
                            <m:r>
                              <a:rPr lang="zh-CN" altLang="en-US" sz="1600" i="0">
                                <a:latin typeface="Cambria Math" panose="02040503050406030204" pitchFamily="18" charset="0"/>
                              </a:rPr>
                              <m:t>−</m:t>
                            </m:r>
                          </m:sup>
                        </m:sSup>
                        <m:sSup>
                          <m:sSupPr>
                            <m:ctrlPr>
                              <a:rPr lang="zh-CN" altLang="en-US" sz="1600" i="1">
                                <a:solidFill>
                                  <a:srgbClr val="836967"/>
                                </a:solidFill>
                                <a:latin typeface="Cambria Math" panose="02040503050406030204" pitchFamily="18" charset="0"/>
                              </a:rPr>
                            </m:ctrlPr>
                          </m:sSupPr>
                          <m:e>
                            <m:r>
                              <a:rPr lang="zh-CN" altLang="en-US" sz="1600" i="1">
                                <a:latin typeface="Cambria Math" panose="02040503050406030204" pitchFamily="18" charset="0"/>
                              </a:rPr>
                              <m:t>𝜋</m:t>
                            </m:r>
                          </m:e>
                          <m:sup>
                            <m:r>
                              <a:rPr lang="zh-CN" altLang="en-US" sz="1600" i="0">
                                <a:latin typeface="Cambria Math" panose="02040503050406030204" pitchFamily="18" charset="0"/>
                              </a:rPr>
                              <m:t>0</m:t>
                            </m:r>
                          </m:sup>
                        </m:sSup>
                      </m:e>
                    </m:d>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nary>
                          <m:naryPr>
                            <m:chr m:val="∑"/>
                            <m:limLoc m:val="undOvr"/>
                            <m:supHide m:val="on"/>
                            <m:ctrlPr>
                              <a:rPr lang="zh-CN" altLang="en-US" sz="1600" i="1">
                                <a:latin typeface="Cambria Math" panose="02040503050406030204" pitchFamily="18" charset="0"/>
                              </a:rPr>
                            </m:ctrlPr>
                          </m:naryPr>
                          <m:sub>
                            <m:r>
                              <a:rPr lang="zh-CN" altLang="en-US" sz="1600" i="1">
                                <a:latin typeface="Cambria Math" panose="02040503050406030204" pitchFamily="18" charset="0"/>
                              </a:rPr>
                              <m:t>𝑖</m:t>
                            </m:r>
                          </m:sub>
                          <m:sup/>
                          <m:e>
                            <m:f>
                              <m:fPr>
                                <m:type m:val="lin"/>
                                <m:ctrlPr>
                                  <a:rPr lang="zh-CN" altLang="en-US" sz="1600" i="1">
                                    <a:latin typeface="Cambria Math" panose="02040503050406030204" pitchFamily="18" charset="0"/>
                                  </a:rPr>
                                </m:ctrlPr>
                              </m:fPr>
                              <m:num>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𝑁</m:t>
                                    </m:r>
                                  </m:e>
                                  <m:sub>
                                    <m:r>
                                      <a:rPr lang="zh-CN" altLang="en-US" sz="1600" i="1">
                                        <a:latin typeface="Cambria Math" panose="02040503050406030204" pitchFamily="18" charset="0"/>
                                      </a:rPr>
                                      <m:t>𝑖</m:t>
                                    </m:r>
                                  </m:sub>
                                </m:sSub>
                              </m:num>
                              <m:den>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𝜀</m:t>
                                    </m:r>
                                  </m:e>
                                  <m:sub>
                                    <m:r>
                                      <a:rPr lang="zh-CN" altLang="en-US" sz="1600" i="1">
                                        <a:latin typeface="Cambria Math" panose="02040503050406030204" pitchFamily="18" charset="0"/>
                                      </a:rPr>
                                      <m:t>𝑖</m:t>
                                    </m:r>
                                  </m:sub>
                                </m:sSub>
                              </m:den>
                            </m:f>
                          </m:e>
                        </m:nary>
                      </m:num>
                      <m:den>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𝑁</m:t>
                            </m:r>
                          </m:e>
                          <m:sub>
                            <m:r>
                              <a:rPr lang="zh-CN" altLang="en-US" sz="1600" i="1">
                                <a:latin typeface="Cambria Math" panose="02040503050406030204" pitchFamily="18" charset="0"/>
                              </a:rPr>
                              <m:t>𝐵</m:t>
                            </m:r>
                            <m:acc>
                              <m:accPr>
                                <m:chr m:val="̅"/>
                                <m:ctrlPr>
                                  <a:rPr lang="zh-CN" altLang="en-US" sz="1600" i="1">
                                    <a:solidFill>
                                      <a:srgbClr val="836967"/>
                                    </a:solidFill>
                                    <a:latin typeface="Cambria Math" panose="02040503050406030204" pitchFamily="18" charset="0"/>
                                  </a:rPr>
                                </m:ctrlPr>
                              </m:accPr>
                              <m:e>
                                <m:r>
                                  <a:rPr lang="zh-CN" altLang="en-US" sz="1600" i="1">
                                    <a:latin typeface="Cambria Math" panose="02040503050406030204" pitchFamily="18" charset="0"/>
                                  </a:rPr>
                                  <m:t>𝐵</m:t>
                                </m:r>
                              </m:e>
                            </m:acc>
                          </m:sub>
                        </m:sSub>
                      </m:den>
                    </m:f>
                  </m:oMath>
                </a14:m>
                <a:endParaRPr lang="zh-CN" altLang="en-US" dirty="0"/>
              </a:p>
            </p:txBody>
          </p:sp>
        </mc:Choice>
        <mc:Fallback xmlns="">
          <p:sp>
            <p:nvSpPr>
              <p:cNvPr id="35" name="文本框 34">
                <a:extLst>
                  <a:ext uri="{FF2B5EF4-FFF2-40B4-BE49-F238E27FC236}">
                    <a16:creationId xmlns:a16="http://schemas.microsoft.com/office/drawing/2014/main" id="{1A6214FB-14C5-3709-B8AF-2212809CC144}"/>
                  </a:ext>
                </a:extLst>
              </p:cNvPr>
              <p:cNvSpPr txBox="1">
                <a:spLocks noRot="1" noChangeAspect="1" noMove="1" noResize="1" noEditPoints="1" noAdjustHandles="1" noChangeArrowheads="1" noChangeShapeType="1" noTextEdit="1"/>
              </p:cNvSpPr>
              <p:nvPr/>
            </p:nvSpPr>
            <p:spPr>
              <a:xfrm>
                <a:off x="7478864" y="4280480"/>
                <a:ext cx="3194108" cy="506036"/>
              </a:xfrm>
              <a:prstGeom prst="rect">
                <a:avLst/>
              </a:prstGeom>
              <a:blipFill>
                <a:blip r:embed="rId5"/>
                <a:stretch>
                  <a:fillRect l="-763" t="-50602" b="-36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A50BBAC-0E26-0CB2-F3CD-0B1F7F5D1315}"/>
                  </a:ext>
                </a:extLst>
              </p:cNvPr>
              <p:cNvSpPr txBox="1"/>
              <p:nvPr/>
            </p:nvSpPr>
            <p:spPr>
              <a:xfrm>
                <a:off x="314466" y="1148883"/>
                <a:ext cx="8094277" cy="2451953"/>
              </a:xfrm>
              <a:prstGeom prst="rect">
                <a:avLst/>
              </a:prstGeom>
              <a:noFill/>
            </p:spPr>
            <p:txBody>
              <a:bodyPr wrap="square">
                <a:spAutoFit/>
              </a:bodyPr>
              <a:lstStyle/>
              <a:p>
                <a:pPr marL="285750" indent="-285750">
                  <a:buFont typeface="Wingdings" panose="05000000000000000000" pitchFamily="2" charset="2"/>
                  <a:buChar char="Ø"/>
                </a:pPr>
                <a:r>
                  <a:rPr lang="en-US" altLang="zh-CN" sz="1400" dirty="0"/>
                  <a:t>Devide the Dalitz plain into </a:t>
                </a:r>
                <a14:m>
                  <m:oMath xmlns:m="http://schemas.openxmlformats.org/officeDocument/2006/math">
                    <m:r>
                      <a:rPr lang="en-US" altLang="zh-CN" sz="1400" b="0" i="1" smtClean="0">
                        <a:latin typeface="Cambria Math" panose="02040503050406030204" pitchFamily="18" charset="0"/>
                      </a:rPr>
                      <m:t>𝑖</m:t>
                    </m:r>
                  </m:oMath>
                </a14:m>
                <a:r>
                  <a:rPr lang="en-US" altLang="zh-CN" sz="1400" dirty="0"/>
                  <a:t> cells and obtain the signal yield by fitting different region</a:t>
                </a:r>
              </a:p>
              <a:p>
                <a:pPr marL="285750" indent="-285750">
                  <a:buFont typeface="Wingdings" panose="05000000000000000000" pitchFamily="2" charset="2"/>
                  <a:buChar char="Ø"/>
                </a:pPr>
                <a:endParaRPr lang="en-US" altLang="zh-CN" sz="1400" dirty="0"/>
              </a:p>
              <a:p>
                <a:pPr marL="342900" indent="-342900">
                  <a:lnSpc>
                    <a:spcPct val="150000"/>
                  </a:lnSpc>
                  <a:buFont typeface="+mj-lt"/>
                  <a:buAutoNum type="arabicPeriod"/>
                </a:pPr>
                <a:r>
                  <a:rPr lang="en-US" altLang="zh-CN" sz="1400" dirty="0"/>
                  <a:t>Region 1: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𝑀</m:t>
                        </m:r>
                      </m:e>
                      <m:sub>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ub>
                      <m:sup>
                        <m:r>
                          <a:rPr lang="en-US" altLang="zh-CN" sz="1400" b="0" i="1" smtClean="0">
                            <a:latin typeface="Cambria Math" panose="02040503050406030204" pitchFamily="18" charset="0"/>
                          </a:rPr>
                          <m:t>2</m:t>
                        </m:r>
                      </m:sup>
                    </m:sSubSup>
                    <m:r>
                      <a:rPr lang="en-US" altLang="zh-CN" sz="1400" b="0" i="0" smtClean="0">
                        <a:latin typeface="Cambria Math" panose="02040503050406030204" pitchFamily="18" charset="0"/>
                      </a:rPr>
                      <m:t>≤9 </m:t>
                    </m:r>
                    <m:sSup>
                      <m:sSupPr>
                        <m:ctrlPr>
                          <a:rPr lang="en-US" altLang="zh-CN" sz="1400" b="0" i="1" smtClean="0">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𝑐</m:t>
                        </m:r>
                      </m:e>
                      <m:sup>
                        <m:r>
                          <a:rPr lang="en-US" altLang="zh-CN" sz="1400" b="0" i="1" smtClean="0">
                            <a:latin typeface="Cambria Math" panose="02040503050406030204" pitchFamily="18" charset="0"/>
                          </a:rPr>
                          <m:t>4</m:t>
                        </m:r>
                      </m:sup>
                    </m:sSup>
                  </m:oMath>
                </a14:m>
                <a:r>
                  <a:rPr lang="en-US" altLang="zh-CN" sz="1400" dirty="0"/>
                  <a:t> &amp;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𝑀</m:t>
                        </m:r>
                      </m:e>
                      <m:sub>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𝐾</m:t>
                            </m:r>
                          </m:e>
                          <m:sup>
                            <m:r>
                              <a:rPr lang="en-US" altLang="zh-CN" sz="1400" i="1">
                                <a:latin typeface="Cambria Math" panose="02040503050406030204" pitchFamily="18" charset="0"/>
                              </a:rPr>
                              <m:t>+</m:t>
                            </m:r>
                          </m:sup>
                        </m:sSup>
                        <m:sSup>
                          <m:sSupPr>
                            <m:ctrlPr>
                              <a:rPr lang="en-US" altLang="zh-CN" sz="1400" i="1">
                                <a:latin typeface="Cambria Math" panose="02040503050406030204" pitchFamily="18" charset="0"/>
                              </a:rPr>
                            </m:ctrlPr>
                          </m:sSupPr>
                          <m:e>
                            <m:r>
                              <a:rPr lang="zh-CN" altLang="en-US" sz="1400" i="1">
                                <a:latin typeface="Cambria Math" panose="02040503050406030204" pitchFamily="18" charset="0"/>
                              </a:rPr>
                              <m:t>𝜋</m:t>
                            </m:r>
                          </m:e>
                          <m:sup>
                            <m:r>
                              <a:rPr lang="en-US" altLang="zh-CN" sz="1400" i="1">
                                <a:latin typeface="Cambria Math" panose="02040503050406030204" pitchFamily="18" charset="0"/>
                              </a:rPr>
                              <m:t>0</m:t>
                            </m:r>
                          </m:sup>
                        </m:sSup>
                      </m:sub>
                      <m:sup>
                        <m:r>
                          <a:rPr lang="en-US" altLang="zh-CN" sz="1400" i="1">
                            <a:latin typeface="Cambria Math" panose="02040503050406030204" pitchFamily="18" charset="0"/>
                          </a:rPr>
                          <m:t>2</m:t>
                        </m:r>
                      </m:sup>
                    </m:sSubSup>
                    <m:r>
                      <a:rPr lang="en-US" altLang="zh-CN" sz="1400" i="1">
                        <a:latin typeface="Cambria Math" panose="02040503050406030204" pitchFamily="18" charset="0"/>
                      </a:rPr>
                      <m:t>≤</m:t>
                    </m:r>
                    <m:r>
                      <a:rPr lang="en-US" altLang="zh-CN" sz="1400" b="0" i="1" smtClean="0">
                        <a:latin typeface="Cambria Math" panose="02040503050406030204" pitchFamily="18" charset="0"/>
                      </a:rPr>
                      <m:t>9</m:t>
                    </m:r>
                  </m:oMath>
                </a14:m>
                <a:r>
                  <a:rPr lang="zh-CN" altLang="en-US" sz="1400" dirty="0"/>
                  <a:t> </a:t>
                </a:r>
                <a14:m>
                  <m:oMath xmlns:m="http://schemas.openxmlformats.org/officeDocument/2006/math">
                    <m:sSup>
                      <m:sSupPr>
                        <m:ctrlPr>
                          <a:rPr lang="en-US" altLang="zh-CN" sz="1400" i="1">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𝑐</m:t>
                        </m:r>
                      </m:e>
                      <m:sup>
                        <m:r>
                          <a:rPr lang="en-US" altLang="zh-CN" sz="1400" i="1">
                            <a:latin typeface="Cambria Math" panose="02040503050406030204" pitchFamily="18" charset="0"/>
                          </a:rPr>
                          <m:t>4</m:t>
                        </m:r>
                      </m:sup>
                    </m:sSup>
                  </m:oMath>
                </a14:m>
                <a:r>
                  <a:rPr lang="en-US" altLang="zh-CN" sz="1400" dirty="0"/>
                  <a:t> </a:t>
                </a:r>
                <a:r>
                  <a:rPr lang="en-US" altLang="zh-CN" sz="1400" dirty="0">
                    <a:solidFill>
                      <a:schemeClr val="accent1"/>
                    </a:solidFill>
                  </a:rPr>
                  <a:t>(eff: (15.01%) (11.97%)) </a:t>
                </a:r>
              </a:p>
              <a:p>
                <a:pPr marL="342900" indent="-342900">
                  <a:lnSpc>
                    <a:spcPct val="150000"/>
                  </a:lnSpc>
                  <a:buFont typeface="+mj-lt"/>
                  <a:buAutoNum type="arabicPeriod"/>
                </a:pPr>
                <a:r>
                  <a:rPr lang="en-US" altLang="zh-CN" sz="1400" dirty="0"/>
                  <a:t>Region 2: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𝑀</m:t>
                        </m:r>
                      </m:e>
                      <m:sub>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ub>
                      <m:sup>
                        <m:r>
                          <a:rPr lang="en-US" altLang="zh-CN" sz="1400" b="0" i="1" smtClean="0">
                            <a:latin typeface="Cambria Math" panose="02040503050406030204" pitchFamily="18" charset="0"/>
                          </a:rPr>
                          <m:t>2</m:t>
                        </m:r>
                      </m:sup>
                    </m:sSubSup>
                    <m:r>
                      <a:rPr lang="en-US" altLang="zh-CN" sz="1400" b="0" i="0" smtClean="0">
                        <a:latin typeface="Cambria Math" panose="02040503050406030204" pitchFamily="18" charset="0"/>
                      </a:rPr>
                      <m:t>&gt;9 </m:t>
                    </m:r>
                    <m:sSup>
                      <m:sSupPr>
                        <m:ctrlPr>
                          <a:rPr lang="en-US" altLang="zh-CN" sz="1400" b="0" i="1" smtClean="0">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𝑐</m:t>
                        </m:r>
                      </m:e>
                      <m:sup>
                        <m:r>
                          <a:rPr lang="en-US" altLang="zh-CN" sz="1400" b="0" i="1" smtClean="0">
                            <a:latin typeface="Cambria Math" panose="02040503050406030204" pitchFamily="18" charset="0"/>
                          </a:rPr>
                          <m:t>4</m:t>
                        </m:r>
                      </m:sup>
                    </m:sSup>
                  </m:oMath>
                </a14:m>
                <a:r>
                  <a:rPr lang="zh-CN" altLang="en-US" sz="1400" dirty="0"/>
                  <a:t> </a:t>
                </a:r>
                <a:r>
                  <a:rPr lang="en-US" altLang="zh-CN" sz="1400" dirty="0"/>
                  <a:t>&amp;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i="1">
                            <a:latin typeface="Cambria Math" panose="02040503050406030204" pitchFamily="18" charset="0"/>
                          </a:rPr>
                          <m:t>𝑀</m:t>
                        </m:r>
                      </m:e>
                      <m:sub>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𝐾</m:t>
                            </m:r>
                          </m:e>
                          <m:sup>
                            <m:r>
                              <a:rPr lang="en-US" altLang="zh-CN" sz="1400" i="1">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zh-CN" altLang="en-US" sz="1400" i="1" smtClean="0">
                                <a:latin typeface="Cambria Math" panose="02040503050406030204" pitchFamily="18" charset="0"/>
                              </a:rPr>
                              <m:t>𝜋</m:t>
                            </m:r>
                          </m:e>
                          <m:sup>
                            <m:r>
                              <a:rPr lang="en-US" altLang="zh-CN" sz="1400" b="0" i="1" smtClean="0">
                                <a:latin typeface="Cambria Math" panose="02040503050406030204" pitchFamily="18" charset="0"/>
                              </a:rPr>
                              <m:t>0</m:t>
                            </m:r>
                          </m:sup>
                        </m:sSup>
                      </m:sub>
                      <m:sup>
                        <m:r>
                          <a:rPr lang="en-US" altLang="zh-CN" sz="1400" i="1">
                            <a:latin typeface="Cambria Math" panose="02040503050406030204" pitchFamily="18" charset="0"/>
                          </a:rPr>
                          <m:t>2</m:t>
                        </m:r>
                      </m:sup>
                    </m:sSubSup>
                    <m:r>
                      <a:rPr lang="en-US" altLang="zh-CN" sz="1400" b="0" i="1" smtClean="0">
                        <a:latin typeface="Cambria Math" panose="02040503050406030204" pitchFamily="18" charset="0"/>
                      </a:rPr>
                      <m:t>≤9</m:t>
                    </m:r>
                  </m:oMath>
                </a14:m>
                <a:r>
                  <a:rPr lang="zh-CN" altLang="en-US" sz="1400" dirty="0"/>
                  <a:t> </a:t>
                </a:r>
                <a14:m>
                  <m:oMath xmlns:m="http://schemas.openxmlformats.org/officeDocument/2006/math">
                    <m:sSup>
                      <m:sSupPr>
                        <m:ctrlPr>
                          <a:rPr lang="en-US" altLang="zh-CN" sz="1400" i="1">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𝑐</m:t>
                        </m:r>
                      </m:e>
                      <m:sup>
                        <m:r>
                          <a:rPr lang="en-US" altLang="zh-CN" sz="1400" i="1">
                            <a:latin typeface="Cambria Math" panose="02040503050406030204" pitchFamily="18" charset="0"/>
                          </a:rPr>
                          <m:t>4</m:t>
                        </m:r>
                      </m:sup>
                    </m:sSup>
                  </m:oMath>
                </a14:m>
                <a:r>
                  <a:rPr lang="zh-CN" altLang="en-US" sz="1400" dirty="0"/>
                  <a:t> </a:t>
                </a:r>
                <a:r>
                  <a:rPr lang="en-US" altLang="zh-CN" sz="1400" dirty="0">
                    <a:solidFill>
                      <a:schemeClr val="accent1"/>
                    </a:solidFill>
                  </a:rPr>
                  <a:t>(eff: (11.48%) (7.72%)))</a:t>
                </a:r>
              </a:p>
              <a:p>
                <a:pPr marL="342900" indent="-342900">
                  <a:lnSpc>
                    <a:spcPct val="150000"/>
                  </a:lnSpc>
                  <a:buFont typeface="+mj-lt"/>
                  <a:buAutoNum type="arabicPeriod"/>
                </a:pPr>
                <a:r>
                  <a:rPr lang="en-US" altLang="zh-CN" sz="1400" dirty="0"/>
                  <a:t>Region 3: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𝑀</m:t>
                        </m:r>
                      </m:e>
                      <m:sub>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ub>
                      <m:sup>
                        <m:r>
                          <a:rPr lang="en-US" altLang="zh-CN" sz="1400" b="0" i="1" smtClean="0">
                            <a:latin typeface="Cambria Math" panose="02040503050406030204" pitchFamily="18" charset="0"/>
                          </a:rPr>
                          <m:t>2</m:t>
                        </m:r>
                      </m:sup>
                    </m:sSubSup>
                    <m:r>
                      <a:rPr lang="en-US" altLang="zh-CN" sz="1400" b="0" i="0" smtClean="0">
                        <a:latin typeface="Cambria Math" panose="02040503050406030204" pitchFamily="18" charset="0"/>
                      </a:rPr>
                      <m:t>≤9 </m:t>
                    </m:r>
                    <m:sSup>
                      <m:sSupPr>
                        <m:ctrlPr>
                          <a:rPr lang="en-US" altLang="zh-CN" sz="1400" b="0" i="1" smtClean="0">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𝑐</m:t>
                        </m:r>
                      </m:e>
                      <m:sup>
                        <m:r>
                          <a:rPr lang="en-US" altLang="zh-CN" sz="1400" b="0" i="1" smtClean="0">
                            <a:latin typeface="Cambria Math" panose="02040503050406030204" pitchFamily="18" charset="0"/>
                          </a:rPr>
                          <m:t>4</m:t>
                        </m:r>
                      </m:sup>
                    </m:sSup>
                  </m:oMath>
                </a14:m>
                <a:r>
                  <a:rPr lang="zh-CN" altLang="en-US" sz="1400" dirty="0"/>
                  <a:t> </a:t>
                </a:r>
                <a:r>
                  <a:rPr lang="en-US" altLang="zh-CN" sz="1400" dirty="0"/>
                  <a:t>&amp;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i="1">
                            <a:latin typeface="Cambria Math" panose="02040503050406030204" pitchFamily="18" charset="0"/>
                          </a:rPr>
                          <m:t>𝑀</m:t>
                        </m:r>
                      </m:e>
                      <m:sub>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𝐾</m:t>
                            </m:r>
                          </m:e>
                          <m:sup>
                            <m:r>
                              <a:rPr lang="en-US" altLang="zh-CN" sz="1400" i="1">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zh-CN" altLang="en-US" sz="1400" i="1" smtClean="0">
                                <a:latin typeface="Cambria Math" panose="02040503050406030204" pitchFamily="18" charset="0"/>
                              </a:rPr>
                              <m:t>𝜋</m:t>
                            </m:r>
                          </m:e>
                          <m:sup>
                            <m:r>
                              <a:rPr lang="en-US" altLang="zh-CN" sz="1400" b="0" i="1" smtClean="0">
                                <a:latin typeface="Cambria Math" panose="02040503050406030204" pitchFamily="18" charset="0"/>
                              </a:rPr>
                              <m:t>0</m:t>
                            </m:r>
                          </m:sup>
                        </m:sSup>
                      </m:sub>
                      <m:sup>
                        <m:r>
                          <a:rPr lang="en-US" altLang="zh-CN" sz="1400" i="1">
                            <a:latin typeface="Cambria Math" panose="02040503050406030204" pitchFamily="18" charset="0"/>
                          </a:rPr>
                          <m:t>2</m:t>
                        </m:r>
                      </m:sup>
                    </m:sSubSup>
                    <m:r>
                      <a:rPr lang="en-US" altLang="zh-CN" sz="1400" b="0" i="1" smtClean="0">
                        <a:latin typeface="Cambria Math" panose="02040503050406030204" pitchFamily="18" charset="0"/>
                      </a:rPr>
                      <m:t>&gt;9</m:t>
                    </m:r>
                  </m:oMath>
                </a14:m>
                <a:r>
                  <a:rPr lang="zh-CN" altLang="en-US" sz="1400" dirty="0"/>
                  <a:t> </a:t>
                </a:r>
                <a14:m>
                  <m:oMath xmlns:m="http://schemas.openxmlformats.org/officeDocument/2006/math">
                    <m:sSup>
                      <m:sSupPr>
                        <m:ctrlPr>
                          <a:rPr lang="en-US" altLang="zh-CN" sz="1400" i="1">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𝑐</m:t>
                        </m:r>
                      </m:e>
                      <m:sup>
                        <m:r>
                          <a:rPr lang="en-US" altLang="zh-CN" sz="1400" i="1">
                            <a:latin typeface="Cambria Math" panose="02040503050406030204" pitchFamily="18" charset="0"/>
                          </a:rPr>
                          <m:t>4</m:t>
                        </m:r>
                      </m:sup>
                    </m:sSup>
                  </m:oMath>
                </a14:m>
                <a:r>
                  <a:rPr lang="zh-CN" altLang="en-US" sz="1400" dirty="0"/>
                  <a:t> </a:t>
                </a:r>
                <a:r>
                  <a:rPr lang="en-US" altLang="zh-CN" sz="1400" dirty="0">
                    <a:solidFill>
                      <a:schemeClr val="accent1"/>
                    </a:solidFill>
                  </a:rPr>
                  <a:t>(eff: (14.27%) (11.52%))</a:t>
                </a:r>
              </a:p>
              <a:p>
                <a:pPr marL="342900" indent="-342900">
                  <a:lnSpc>
                    <a:spcPct val="150000"/>
                  </a:lnSpc>
                  <a:buFont typeface="+mj-lt"/>
                  <a:buAutoNum type="arabicPeriod"/>
                </a:pPr>
                <a:r>
                  <a:rPr lang="en-US" altLang="zh-CN" sz="1400" dirty="0"/>
                  <a:t>Region 4: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i="1" smtClean="0">
                            <a:latin typeface="Cambria Math" panose="02040503050406030204" pitchFamily="18" charset="0"/>
                          </a:rPr>
                          <m:t>𝑀</m:t>
                        </m:r>
                      </m:e>
                      <m:sub>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𝐾</m:t>
                            </m:r>
                          </m:e>
                          <m:sup>
                            <m:r>
                              <a:rPr lang="en-US" altLang="zh-CN" sz="1400" b="0" i="1" smtClean="0">
                                <a:latin typeface="Cambria Math" panose="02040503050406030204" pitchFamily="18" charset="0"/>
                              </a:rPr>
                              <m:t>−</m:t>
                            </m:r>
                          </m:sup>
                        </m:sSup>
                      </m:sub>
                      <m:sup>
                        <m:r>
                          <a:rPr lang="en-US" altLang="zh-CN" sz="1400" b="0" i="1" smtClean="0">
                            <a:latin typeface="Cambria Math" panose="02040503050406030204" pitchFamily="18" charset="0"/>
                          </a:rPr>
                          <m:t>2</m:t>
                        </m:r>
                      </m:sup>
                    </m:sSubSup>
                    <m:r>
                      <a:rPr lang="en-US" altLang="zh-CN" sz="1400" b="0" i="0" smtClean="0">
                        <a:latin typeface="Cambria Math" panose="02040503050406030204" pitchFamily="18" charset="0"/>
                      </a:rPr>
                      <m:t>&gt;9 </m:t>
                    </m:r>
                    <m:sSup>
                      <m:sSupPr>
                        <m:ctrlPr>
                          <a:rPr lang="en-US" altLang="zh-CN" sz="1400" b="0" i="1" smtClean="0">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b="0" i="1" smtClean="0">
                            <a:latin typeface="Cambria Math" panose="02040503050406030204" pitchFamily="18" charset="0"/>
                          </a:rPr>
                          <m:t>2</m:t>
                        </m:r>
                      </m:sup>
                    </m:sSup>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𝑐</m:t>
                        </m:r>
                      </m:e>
                      <m:sup>
                        <m:r>
                          <a:rPr lang="en-US" altLang="zh-CN" sz="1400" b="0" i="1" smtClean="0">
                            <a:latin typeface="Cambria Math" panose="02040503050406030204" pitchFamily="18" charset="0"/>
                          </a:rPr>
                          <m:t>4</m:t>
                        </m:r>
                      </m:sup>
                    </m:sSup>
                  </m:oMath>
                </a14:m>
                <a:r>
                  <a:rPr lang="zh-CN" altLang="en-US" sz="1400" dirty="0"/>
                  <a:t> </a:t>
                </a:r>
                <a:r>
                  <a:rPr lang="en-US" altLang="zh-CN" sz="1400" dirty="0"/>
                  <a:t>&amp; </a:t>
                </a: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i="1">
                            <a:latin typeface="Cambria Math" panose="02040503050406030204" pitchFamily="18" charset="0"/>
                          </a:rPr>
                          <m:t>𝑀</m:t>
                        </m:r>
                      </m:e>
                      <m:sub>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𝐾</m:t>
                            </m:r>
                          </m:e>
                          <m:sup>
                            <m:r>
                              <a:rPr lang="en-US" altLang="zh-CN" sz="1400" i="1">
                                <a:latin typeface="Cambria Math" panose="02040503050406030204" pitchFamily="18" charset="0"/>
                              </a:rPr>
                              <m:t>+</m:t>
                            </m:r>
                          </m:sup>
                        </m:sSup>
                        <m:sSup>
                          <m:sSupPr>
                            <m:ctrlPr>
                              <a:rPr lang="en-US" altLang="zh-CN" sz="1400" i="1" smtClean="0">
                                <a:latin typeface="Cambria Math" panose="02040503050406030204" pitchFamily="18" charset="0"/>
                              </a:rPr>
                            </m:ctrlPr>
                          </m:sSupPr>
                          <m:e>
                            <m:r>
                              <a:rPr lang="zh-CN" altLang="en-US" sz="1400" i="1" smtClean="0">
                                <a:latin typeface="Cambria Math" panose="02040503050406030204" pitchFamily="18" charset="0"/>
                              </a:rPr>
                              <m:t>𝜋</m:t>
                            </m:r>
                          </m:e>
                          <m:sup>
                            <m:r>
                              <a:rPr lang="en-US" altLang="zh-CN" sz="1400" b="0" i="1" smtClean="0">
                                <a:latin typeface="Cambria Math" panose="02040503050406030204" pitchFamily="18" charset="0"/>
                              </a:rPr>
                              <m:t>0</m:t>
                            </m:r>
                          </m:sup>
                        </m:sSup>
                      </m:sub>
                      <m:sup>
                        <m:r>
                          <a:rPr lang="en-US" altLang="zh-CN" sz="1400" i="1">
                            <a:latin typeface="Cambria Math" panose="02040503050406030204" pitchFamily="18" charset="0"/>
                          </a:rPr>
                          <m:t>2</m:t>
                        </m:r>
                      </m:sup>
                    </m:sSubSup>
                    <m:r>
                      <a:rPr lang="en-US" altLang="zh-CN" sz="1400" b="0" i="1" smtClean="0">
                        <a:latin typeface="Cambria Math" panose="02040503050406030204" pitchFamily="18" charset="0"/>
                      </a:rPr>
                      <m:t>&gt;9</m:t>
                    </m:r>
                  </m:oMath>
                </a14:m>
                <a:r>
                  <a:rPr lang="zh-CN" altLang="en-US" sz="1400" dirty="0"/>
                  <a:t> </a:t>
                </a:r>
                <a14:m>
                  <m:oMath xmlns:m="http://schemas.openxmlformats.org/officeDocument/2006/math">
                    <m:sSup>
                      <m:sSupPr>
                        <m:ctrlPr>
                          <a:rPr lang="en-US" altLang="zh-CN" sz="1400" i="1">
                            <a:latin typeface="Cambria Math" panose="02040503050406030204" pitchFamily="18" charset="0"/>
                          </a:rPr>
                        </m:ctrlPr>
                      </m:sSupPr>
                      <m:e>
                        <m:r>
                          <m:rPr>
                            <m:sty m:val="p"/>
                          </m:rPr>
                          <a:rPr lang="en-US" altLang="zh-CN" sz="1400">
                            <a:latin typeface="Cambria Math" panose="02040503050406030204" pitchFamily="18" charset="0"/>
                          </a:rPr>
                          <m:t>GeV</m:t>
                        </m:r>
                      </m:e>
                      <m:sup>
                        <m:r>
                          <a:rPr lang="en-US" altLang="zh-CN" sz="1400" i="1">
                            <a:latin typeface="Cambria Math" panose="02040503050406030204" pitchFamily="18" charset="0"/>
                          </a:rPr>
                          <m:t>2</m:t>
                        </m:r>
                      </m:sup>
                    </m:sSup>
                    <m:r>
                      <a:rPr lang="en-US" altLang="zh-CN" sz="1400" i="1">
                        <a:latin typeface="Cambria Math" panose="02040503050406030204" pitchFamily="18" charset="0"/>
                      </a:rPr>
                      <m:t>/</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𝑐</m:t>
                        </m:r>
                      </m:e>
                      <m:sup>
                        <m:r>
                          <a:rPr lang="en-US" altLang="zh-CN" sz="1400" i="1">
                            <a:latin typeface="Cambria Math" panose="02040503050406030204" pitchFamily="18" charset="0"/>
                          </a:rPr>
                          <m:t>4</m:t>
                        </m:r>
                      </m:sup>
                    </m:sSup>
                  </m:oMath>
                </a14:m>
                <a:r>
                  <a:rPr lang="en-US" altLang="zh-CN" sz="1400" dirty="0">
                    <a:solidFill>
                      <a:schemeClr val="accent1"/>
                    </a:solidFill>
                  </a:rPr>
                  <a:t>(eff: (14.04%) (9.56%))</a:t>
                </a:r>
                <a:endParaRPr lang="en-US" altLang="zh-CN" sz="1400" dirty="0"/>
              </a:p>
              <a:p>
                <a:pPr marL="342900" indent="-342900">
                  <a:buFont typeface="+mj-lt"/>
                  <a:buAutoNum type="arabicPeriod"/>
                </a:pPr>
                <a:endParaRPr lang="en-US" altLang="zh-CN" sz="1400" dirty="0"/>
              </a:p>
              <a:p>
                <a:pPr marL="342900" indent="-342900">
                  <a:buFont typeface="Wingdings" panose="05000000000000000000" pitchFamily="2" charset="2"/>
                  <a:buChar char="Ø"/>
                </a:pPr>
                <a:r>
                  <a:rPr lang="en-US" altLang="zh-CN" sz="1400" dirty="0"/>
                  <a:t>Efficiency read from MC entries : </a:t>
                </a:r>
                <a:r>
                  <a:rPr lang="en-US" altLang="zh-CN" sz="1400" dirty="0">
                    <a:solidFill>
                      <a:schemeClr val="accent1"/>
                    </a:solidFill>
                  </a:rPr>
                  <a:t>13.32% (9.89%) </a:t>
                </a:r>
                <a:r>
                  <a:rPr lang="en-US" altLang="zh-CN" sz="1400" dirty="0"/>
                  <a:t>for Belle (Belle II)</a:t>
                </a:r>
              </a:p>
            </p:txBody>
          </p:sp>
        </mc:Choice>
        <mc:Fallback xmlns="">
          <p:sp>
            <p:nvSpPr>
              <p:cNvPr id="3" name="文本框 2">
                <a:extLst>
                  <a:ext uri="{FF2B5EF4-FFF2-40B4-BE49-F238E27FC236}">
                    <a16:creationId xmlns:a16="http://schemas.microsoft.com/office/drawing/2014/main" id="{8A50BBAC-0E26-0CB2-F3CD-0B1F7F5D1315}"/>
                  </a:ext>
                </a:extLst>
              </p:cNvPr>
              <p:cNvSpPr txBox="1">
                <a:spLocks noRot="1" noChangeAspect="1" noMove="1" noResize="1" noEditPoints="1" noAdjustHandles="1" noChangeArrowheads="1" noChangeShapeType="1" noTextEdit="1"/>
              </p:cNvSpPr>
              <p:nvPr/>
            </p:nvSpPr>
            <p:spPr>
              <a:xfrm>
                <a:off x="314466" y="1148883"/>
                <a:ext cx="8094277" cy="2451953"/>
              </a:xfrm>
              <a:prstGeom prst="rect">
                <a:avLst/>
              </a:prstGeom>
              <a:blipFill>
                <a:blip r:embed="rId6"/>
                <a:stretch>
                  <a:fillRect l="-151" t="-248" b="-14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25BE188-7B09-6B22-5A06-9DB5954818E5}"/>
                  </a:ext>
                </a:extLst>
              </p:cNvPr>
              <p:cNvSpPr txBox="1"/>
              <p:nvPr/>
            </p:nvSpPr>
            <p:spPr>
              <a:xfrm>
                <a:off x="7745781" y="2898510"/>
                <a:ext cx="3302058" cy="700000"/>
              </a:xfrm>
              <a:prstGeom prst="rect">
                <a:avLst/>
              </a:prstGeom>
              <a:noFill/>
            </p:spPr>
            <p:txBody>
              <a:bodyPr wrap="none" rtlCol="0">
                <a:spAutoFit/>
              </a:bodyPr>
              <a:lstStyle/>
              <a:p>
                <a:pPr>
                  <a:lnSpc>
                    <a:spcPct val="150000"/>
                  </a:lnSpc>
                </a:pPr>
                <a:r>
                  <a:rPr lang="en-US" altLang="zh-CN" sz="1400" dirty="0"/>
                  <a:t>Region1: </a:t>
                </a:r>
                <a14:m>
                  <m:oMath xmlns:m="http://schemas.openxmlformats.org/officeDocument/2006/math">
                    <m:r>
                      <a:rPr lang="en-US" altLang="zh-CN" sz="1400" i="1">
                        <a:latin typeface="Cambria Math" panose="02040503050406030204" pitchFamily="18" charset="0"/>
                        <a:ea typeface="宋体" panose="02010600030101010101" pitchFamily="2" charset="-122"/>
                        <a:cs typeface="Times New Roman" panose="02020603050405020304" pitchFamily="18" charset="0"/>
                      </a:rPr>
                      <m:t>1</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3</m:t>
                    </m:r>
                    <m:r>
                      <a:rPr lang="en-US" altLang="zh-CN" sz="14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m:t>
                    </m:r>
                  </m:oMath>
                </a14:m>
                <a:r>
                  <a:rPr lang="en-US" altLang="zh-CN" sz="14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 	 Region2: </a:t>
                </a:r>
                <a14:m>
                  <m:oMath xmlns:m="http://schemas.openxmlformats.org/officeDocument/2006/math">
                    <m:r>
                      <a:rPr lang="en-US" altLang="zh-CN" sz="1400" b="0" i="0" smtClean="0">
                        <a:latin typeface="Cambria Math" panose="02040503050406030204" pitchFamily="18" charset="0"/>
                        <a:ea typeface="宋体" panose="02010600030101010101" pitchFamily="2" charset="-122"/>
                        <a:cs typeface="Times New Roman" panose="02020603050405020304" pitchFamily="18" charset="0"/>
                      </a:rPr>
                      <m:t>26</m:t>
                    </m:r>
                    <m:r>
                      <a:rPr lang="en-US" altLang="zh-CN" sz="1400" i="1">
                        <a:latin typeface="Cambria Math" panose="02040503050406030204" pitchFamily="18" charset="0"/>
                        <a:ea typeface="宋体" panose="02010600030101010101" pitchFamily="2" charset="-122"/>
                        <a:cs typeface="Times New Roman" panose="02020603050405020304" pitchFamily="18" charset="0"/>
                      </a:rPr>
                      <m:t>±</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8</m:t>
                    </m:r>
                  </m:oMath>
                </a14:m>
                <a:endParaRPr lang="en-US" altLang="zh-CN" sz="14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endParaRPr>
              </a:p>
              <a:p>
                <a:pPr>
                  <a:lnSpc>
                    <a:spcPct val="150000"/>
                  </a:lnSpc>
                </a:pPr>
                <a:r>
                  <a:rPr lang="en-US" altLang="zh-CN" sz="1400" dirty="0">
                    <a:solidFill>
                      <a:schemeClr val="tx1"/>
                    </a:solidFill>
                    <a:effectLst/>
                    <a:ea typeface="宋体" panose="02010600030101010101" pitchFamily="2" charset="-122"/>
                    <a:cs typeface="Times New Roman" panose="02020603050405020304" pitchFamily="18" charset="0"/>
                  </a:rPr>
                  <a:t>Region3:</a:t>
                </a:r>
                <a:r>
                  <a:rPr lang="en-US" altLang="zh-CN" sz="1400" dirty="0">
                    <a:solidFill>
                      <a:schemeClr val="tx1"/>
                    </a:solidFill>
                    <a:effectLst/>
                    <a:latin typeface="Times New Roman" panose="02020603050405020304" pitchFamily="18" charset="0"/>
                    <a:ea typeface="宋体" panose="02010600030101010101" pitchFamily="2" charset="-122"/>
                  </a:rPr>
                  <a:t> </a:t>
                </a:r>
                <a14:m>
                  <m:oMath xmlns:m="http://schemas.openxmlformats.org/officeDocument/2006/math">
                    <m:r>
                      <a:rPr lang="en-US" altLang="zh-CN" sz="1400" i="1">
                        <a:latin typeface="Cambria Math" panose="02040503050406030204" pitchFamily="18" charset="0"/>
                        <a:ea typeface="宋体" panose="02010600030101010101" pitchFamily="2" charset="-122"/>
                        <a:cs typeface="Times New Roman" panose="02020603050405020304" pitchFamily="18" charset="0"/>
                      </a:rPr>
                      <m:t>2</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8</m:t>
                    </m:r>
                    <m:r>
                      <a:rPr lang="en-US" altLang="zh-CN" sz="14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4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0;</m:t>
                    </m:r>
                  </m:oMath>
                </a14:m>
                <a:r>
                  <a:rPr lang="en-US" altLang="zh-CN" sz="1400" dirty="0">
                    <a:solidFill>
                      <a:schemeClr val="tx1"/>
                    </a:solidFill>
                    <a:effectLst/>
                    <a:latin typeface="Times New Roman" panose="02020603050405020304" pitchFamily="18" charset="0"/>
                    <a:ea typeface="宋体" panose="02010600030101010101" pitchFamily="2" charset="-122"/>
                  </a:rPr>
                  <a:t> 	 Region4: </a:t>
                </a:r>
                <a14:m>
                  <m:oMath xmlns:m="http://schemas.openxmlformats.org/officeDocument/2006/math">
                    <m:r>
                      <a:rPr lang="en-US" altLang="zh-CN" sz="1400" i="1">
                        <a:latin typeface="Cambria Math" panose="02040503050406030204" pitchFamily="18" charset="0"/>
                        <a:ea typeface="宋体" panose="02010600030101010101" pitchFamily="2" charset="-122"/>
                        <a:cs typeface="Times New Roman" panose="02020603050405020304" pitchFamily="18" charset="0"/>
                      </a:rPr>
                      <m:t>1</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14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6</m:t>
                    </m:r>
                  </m:oMath>
                </a14:m>
                <a:endParaRPr lang="zh-CN" altLang="en-US" sz="1400" dirty="0"/>
              </a:p>
            </p:txBody>
          </p:sp>
        </mc:Choice>
        <mc:Fallback xmlns="">
          <p:sp>
            <p:nvSpPr>
              <p:cNvPr id="11" name="文本框 10">
                <a:extLst>
                  <a:ext uri="{FF2B5EF4-FFF2-40B4-BE49-F238E27FC236}">
                    <a16:creationId xmlns:a16="http://schemas.microsoft.com/office/drawing/2014/main" id="{425BE188-7B09-6B22-5A06-9DB5954818E5}"/>
                  </a:ext>
                </a:extLst>
              </p:cNvPr>
              <p:cNvSpPr txBox="1">
                <a:spLocks noRot="1" noChangeAspect="1" noMove="1" noResize="1" noEditPoints="1" noAdjustHandles="1" noChangeArrowheads="1" noChangeShapeType="1" noTextEdit="1"/>
              </p:cNvSpPr>
              <p:nvPr/>
            </p:nvSpPr>
            <p:spPr>
              <a:xfrm>
                <a:off x="7745781" y="2898510"/>
                <a:ext cx="3302058" cy="700000"/>
              </a:xfrm>
              <a:prstGeom prst="rect">
                <a:avLst/>
              </a:prstGeom>
              <a:blipFill>
                <a:blip r:embed="rId7"/>
                <a:stretch>
                  <a:fillRect l="-555" b="-8696"/>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457739D1-FF6D-8D15-3136-5B0F8C4C24F6}"/>
              </a:ext>
            </a:extLst>
          </p:cNvPr>
          <p:cNvSpPr txBox="1"/>
          <p:nvPr/>
        </p:nvSpPr>
        <p:spPr>
          <a:xfrm>
            <a:off x="7179195" y="2535876"/>
            <a:ext cx="2549096" cy="307777"/>
          </a:xfrm>
          <a:prstGeom prst="rect">
            <a:avLst/>
          </a:prstGeom>
          <a:noFill/>
        </p:spPr>
        <p:txBody>
          <a:bodyPr wrap="none" rtlCol="0">
            <a:spAutoFit/>
          </a:bodyPr>
          <a:lstStyle/>
          <a:p>
            <a:r>
              <a:rPr lang="en-US" altLang="zh-CN" sz="1400" dirty="0"/>
              <a:t>Belle II (100 bootstrap samples):</a:t>
            </a:r>
            <a:endParaRPr lang="zh-CN" altLang="en-US" sz="1400" dirty="0"/>
          </a:p>
        </p:txBody>
      </p:sp>
      <p:sp>
        <p:nvSpPr>
          <p:cNvPr id="13" name="文本框 12">
            <a:extLst>
              <a:ext uri="{FF2B5EF4-FFF2-40B4-BE49-F238E27FC236}">
                <a16:creationId xmlns:a16="http://schemas.microsoft.com/office/drawing/2014/main" id="{C9C57475-1B7B-5DD7-7FBD-B89368423648}"/>
              </a:ext>
            </a:extLst>
          </p:cNvPr>
          <p:cNvSpPr txBox="1"/>
          <p:nvPr/>
        </p:nvSpPr>
        <p:spPr>
          <a:xfrm>
            <a:off x="7215352" y="1156986"/>
            <a:ext cx="2385589" cy="307777"/>
          </a:xfrm>
          <a:prstGeom prst="rect">
            <a:avLst/>
          </a:prstGeom>
          <a:noFill/>
        </p:spPr>
        <p:txBody>
          <a:bodyPr wrap="none" rtlCol="0">
            <a:spAutoFit/>
          </a:bodyPr>
          <a:lstStyle/>
          <a:p>
            <a:r>
              <a:rPr lang="en-US" altLang="zh-CN" sz="1400" dirty="0"/>
              <a:t>Belle (100 bootstrap samples):</a:t>
            </a:r>
            <a:endParaRPr lang="zh-CN" altLang="en-US" sz="1400" dirty="0"/>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D5038853-B668-F574-088C-8EC818F952AC}"/>
                  </a:ext>
                </a:extLst>
              </p:cNvPr>
              <p:cNvSpPr txBox="1"/>
              <p:nvPr/>
            </p:nvSpPr>
            <p:spPr>
              <a:xfrm>
                <a:off x="7745781" y="1451824"/>
                <a:ext cx="3401444" cy="700000"/>
              </a:xfrm>
              <a:prstGeom prst="rect">
                <a:avLst/>
              </a:prstGeom>
              <a:noFill/>
            </p:spPr>
            <p:txBody>
              <a:bodyPr wrap="none" rtlCol="0">
                <a:spAutoFit/>
              </a:bodyPr>
              <a:lstStyle/>
              <a:p>
                <a:pPr>
                  <a:lnSpc>
                    <a:spcPct val="150000"/>
                  </a:lnSpc>
                </a:pPr>
                <a:r>
                  <a:rPr lang="en-US" altLang="zh-CN" sz="1400" dirty="0"/>
                  <a:t>Region1: </a:t>
                </a:r>
                <a14:m>
                  <m:oMath xmlns:m="http://schemas.openxmlformats.org/officeDocument/2006/math">
                    <m:r>
                      <a:rPr lang="en-US" altLang="zh-CN" sz="14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14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4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±13</m:t>
                    </m:r>
                    <m:r>
                      <a:rPr lang="en-US" altLang="zh-CN" sz="14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4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 	 Region2: </a:t>
                </a:r>
                <a14:m>
                  <m:oMath xmlns:m="http://schemas.openxmlformats.org/officeDocument/2006/math">
                    <m:r>
                      <a:rPr lang="en-US" altLang="zh-CN" sz="1400" i="1">
                        <a:latin typeface="Cambria Math" panose="02040503050406030204" pitchFamily="18" charset="0"/>
                        <a:ea typeface="宋体" panose="02010600030101010101" pitchFamily="2" charset="-122"/>
                        <a:cs typeface="Times New Roman" panose="02020603050405020304" pitchFamily="18" charset="0"/>
                      </a:rPr>
                      <m:t>7</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8</m:t>
                    </m:r>
                    <m:r>
                      <a:rPr lang="en-US" altLang="zh-CN" sz="1400" i="1">
                        <a:latin typeface="Cambria Math" panose="02040503050406030204" pitchFamily="18" charset="0"/>
                        <a:ea typeface="宋体" panose="02010600030101010101" pitchFamily="2" charset="-122"/>
                        <a:cs typeface="Times New Roman" panose="02020603050405020304" pitchFamily="18" charset="0"/>
                      </a:rPr>
                      <m:t>±1</m:t>
                    </m:r>
                  </m:oMath>
                </a14:m>
                <a:r>
                  <a:rPr lang="en-US" altLang="zh-CN" sz="1400" b="0" i="0" dirty="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a:t>5</a:t>
                </a:r>
              </a:p>
              <a:p>
                <a:pPr>
                  <a:lnSpc>
                    <a:spcPct val="150000"/>
                  </a:lnSpc>
                </a:pPr>
                <a:r>
                  <a:rPr lang="en-US" altLang="zh-CN" sz="1400" dirty="0">
                    <a:solidFill>
                      <a:schemeClr val="tx1"/>
                    </a:solidFill>
                    <a:effectLst/>
                    <a:ea typeface="宋体" panose="02010600030101010101" pitchFamily="2" charset="-122"/>
                    <a:cs typeface="Times New Roman" panose="02020603050405020304" pitchFamily="18" charset="0"/>
                  </a:rPr>
                  <a:t>Region3:</a:t>
                </a:r>
                <a:r>
                  <a:rPr lang="en-US" altLang="zh-CN" sz="1400" dirty="0">
                    <a:solidFill>
                      <a:schemeClr val="tx1"/>
                    </a:solidFill>
                    <a:effectLst/>
                    <a:latin typeface="Times New Roman" panose="02020603050405020304" pitchFamily="18" charset="0"/>
                    <a:ea typeface="宋体" panose="02010600030101010101" pitchFamily="2" charset="-122"/>
                  </a:rPr>
                  <a:t> </a:t>
                </a:r>
                <a14:m>
                  <m:oMath xmlns:m="http://schemas.openxmlformats.org/officeDocument/2006/math">
                    <m:r>
                      <a:rPr lang="en-US" altLang="zh-CN" sz="1400" i="1">
                        <a:latin typeface="Cambria Math" panose="02040503050406030204" pitchFamily="18" charset="0"/>
                        <a:ea typeface="宋体" panose="02010600030101010101" pitchFamily="2" charset="-122"/>
                        <a:cs typeface="Times New Roman" panose="02020603050405020304" pitchFamily="18" charset="0"/>
                      </a:rPr>
                      <m:t>7</m:t>
                    </m:r>
                    <m:r>
                      <a:rPr lang="en-US" altLang="zh-CN" sz="1400" b="0" i="1" smtClean="0">
                        <a:latin typeface="Cambria Math" panose="02040503050406030204" pitchFamily="18" charset="0"/>
                        <a:ea typeface="宋体" panose="02010600030101010101" pitchFamily="2" charset="-122"/>
                        <a:cs typeface="Times New Roman" panose="02020603050405020304" pitchFamily="18" charset="0"/>
                      </a:rPr>
                      <m:t>7</m:t>
                    </m:r>
                    <m:r>
                      <a:rPr lang="en-US" altLang="zh-CN" sz="14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±19</m:t>
                    </m:r>
                    <m:r>
                      <a:rPr lang="en-US" altLang="zh-CN" sz="1400" b="0" i="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400" dirty="0">
                    <a:solidFill>
                      <a:schemeClr val="tx1"/>
                    </a:solidFill>
                    <a:effectLst/>
                    <a:latin typeface="Times New Roman" panose="02020603050405020304" pitchFamily="18" charset="0"/>
                    <a:ea typeface="宋体" panose="02010600030101010101" pitchFamily="2" charset="-122"/>
                  </a:rPr>
                  <a:t> 	 Region4: </a:t>
                </a:r>
                <a14:m>
                  <m:oMath xmlns:m="http://schemas.openxmlformats.org/officeDocument/2006/math">
                    <m:r>
                      <a:rPr lang="en-US" altLang="zh-CN" sz="14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1400" b="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8</m:t>
                    </m:r>
                    <m:r>
                      <a:rPr lang="en-US" altLang="zh-CN" sz="14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±12</m:t>
                    </m:r>
                  </m:oMath>
                </a14:m>
                <a:endParaRPr lang="zh-CN" altLang="en-US" sz="1400" dirty="0"/>
              </a:p>
            </p:txBody>
          </p:sp>
        </mc:Choice>
        <mc:Fallback xmlns="">
          <p:sp>
            <p:nvSpPr>
              <p:cNvPr id="17" name="文本框 16">
                <a:extLst>
                  <a:ext uri="{FF2B5EF4-FFF2-40B4-BE49-F238E27FC236}">
                    <a16:creationId xmlns:a16="http://schemas.microsoft.com/office/drawing/2014/main" id="{D5038853-B668-F574-088C-8EC818F952AC}"/>
                  </a:ext>
                </a:extLst>
              </p:cNvPr>
              <p:cNvSpPr txBox="1">
                <a:spLocks noRot="1" noChangeAspect="1" noMove="1" noResize="1" noEditPoints="1" noAdjustHandles="1" noChangeArrowheads="1" noChangeShapeType="1" noTextEdit="1"/>
              </p:cNvSpPr>
              <p:nvPr/>
            </p:nvSpPr>
            <p:spPr>
              <a:xfrm>
                <a:off x="7745781" y="1451824"/>
                <a:ext cx="3401444" cy="700000"/>
              </a:xfrm>
              <a:prstGeom prst="rect">
                <a:avLst/>
              </a:prstGeom>
              <a:blipFill>
                <a:blip r:embed="rId8"/>
                <a:stretch>
                  <a:fillRect l="-538"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E696760-32E4-62C8-A891-71DA8D8B3C2F}"/>
                  </a:ext>
                </a:extLst>
              </p:cNvPr>
              <p:cNvSpPr txBox="1"/>
              <p:nvPr/>
            </p:nvSpPr>
            <p:spPr>
              <a:xfrm>
                <a:off x="7751413" y="2131937"/>
                <a:ext cx="1746562" cy="307777"/>
              </a:xfrm>
              <a:prstGeom prst="rect">
                <a:avLst/>
              </a:prstGeom>
              <a:noFill/>
            </p:spPr>
            <p:txBody>
              <a:bodyPr wrap="square">
                <a:spAutoFit/>
              </a:bodyPr>
              <a:lstStyle/>
              <a:p>
                <a14:m>
                  <m:oMath xmlns:m="http://schemas.openxmlformats.org/officeDocument/2006/math">
                    <m:sSub>
                      <m:sSubPr>
                        <m:ctrlPr>
                          <a:rPr lang="en-US" altLang="zh-CN" sz="1400" b="1" i="1" smtClean="0">
                            <a:latin typeface="Cambria Math" panose="02040503050406030204" pitchFamily="18" charset="0"/>
                          </a:rPr>
                        </m:ctrlPr>
                      </m:sSubPr>
                      <m:e>
                        <m:r>
                          <a:rPr lang="zh-CN" altLang="en-US" sz="1400" b="1" i="1" smtClean="0">
                            <a:latin typeface="Cambria Math" panose="02040503050406030204" pitchFamily="18" charset="0"/>
                          </a:rPr>
                          <m:t>𝜺</m:t>
                        </m:r>
                      </m:e>
                      <m:sub>
                        <m:r>
                          <a:rPr lang="en-US" altLang="zh-CN" sz="1400" b="1" i="1" smtClean="0">
                            <a:latin typeface="Cambria Math" panose="02040503050406030204" pitchFamily="18" charset="0"/>
                          </a:rPr>
                          <m:t>𝒎𝒆𝒂𝒏</m:t>
                        </m:r>
                      </m:sub>
                    </m:sSub>
                  </m:oMath>
                </a14:m>
                <a:r>
                  <a:rPr lang="en-US" altLang="zh-CN" sz="1400" b="1" dirty="0"/>
                  <a:t>= 13.37%</a:t>
                </a:r>
                <a:endParaRPr lang="en-US" altLang="zh-CN" b="1" dirty="0"/>
              </a:p>
            </p:txBody>
          </p:sp>
        </mc:Choice>
        <mc:Fallback xmlns="">
          <p:sp>
            <p:nvSpPr>
              <p:cNvPr id="36" name="文本框 35">
                <a:extLst>
                  <a:ext uri="{FF2B5EF4-FFF2-40B4-BE49-F238E27FC236}">
                    <a16:creationId xmlns:a16="http://schemas.microsoft.com/office/drawing/2014/main" id="{1E696760-32E4-62C8-A891-71DA8D8B3C2F}"/>
                  </a:ext>
                </a:extLst>
              </p:cNvPr>
              <p:cNvSpPr txBox="1">
                <a:spLocks noRot="1" noChangeAspect="1" noMove="1" noResize="1" noEditPoints="1" noAdjustHandles="1" noChangeArrowheads="1" noChangeShapeType="1" noTextEdit="1"/>
              </p:cNvSpPr>
              <p:nvPr/>
            </p:nvSpPr>
            <p:spPr>
              <a:xfrm>
                <a:off x="7751413" y="2131937"/>
                <a:ext cx="1746562" cy="307777"/>
              </a:xfrm>
              <a:prstGeom prst="rect">
                <a:avLst/>
              </a:prstGeom>
              <a:blipFill>
                <a:blip r:embed="rId9"/>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7EFBF412-3315-03AF-116F-0E416E179A72}"/>
                  </a:ext>
                </a:extLst>
              </p:cNvPr>
              <p:cNvSpPr txBox="1"/>
              <p:nvPr/>
            </p:nvSpPr>
            <p:spPr>
              <a:xfrm>
                <a:off x="7745781" y="3613645"/>
                <a:ext cx="6155870" cy="307777"/>
              </a:xfrm>
              <a:prstGeom prst="rect">
                <a:avLst/>
              </a:prstGeom>
              <a:noFill/>
            </p:spPr>
            <p:txBody>
              <a:bodyPr wrap="square">
                <a:spAutoFit/>
              </a:bodyPr>
              <a:lstStyle/>
              <a:p>
                <a14:m>
                  <m:oMath xmlns:m="http://schemas.openxmlformats.org/officeDocument/2006/math">
                    <m:sSub>
                      <m:sSubPr>
                        <m:ctrlPr>
                          <a:rPr lang="en-US" altLang="zh-CN" sz="1400" b="1" i="1" smtClean="0">
                            <a:latin typeface="Cambria Math" panose="02040503050406030204" pitchFamily="18" charset="0"/>
                          </a:rPr>
                        </m:ctrlPr>
                      </m:sSubPr>
                      <m:e>
                        <m:r>
                          <a:rPr lang="zh-CN" altLang="en-US" sz="1400" b="1" i="1" smtClean="0">
                            <a:latin typeface="Cambria Math" panose="02040503050406030204" pitchFamily="18" charset="0"/>
                          </a:rPr>
                          <m:t>𝜺</m:t>
                        </m:r>
                      </m:e>
                      <m:sub>
                        <m:r>
                          <a:rPr lang="en-US" altLang="zh-CN" sz="1400" b="1" i="1" smtClean="0">
                            <a:latin typeface="Cambria Math" panose="02040503050406030204" pitchFamily="18" charset="0"/>
                          </a:rPr>
                          <m:t>𝒎𝒆𝒂𝒏</m:t>
                        </m:r>
                      </m:sub>
                    </m:sSub>
                  </m:oMath>
                </a14:m>
                <a:r>
                  <a:rPr lang="en-US" altLang="zh-CN" sz="1400" b="1" dirty="0"/>
                  <a:t>= 10.07%</a:t>
                </a:r>
                <a:endParaRPr lang="en-US" altLang="zh-CN" b="1" dirty="0"/>
              </a:p>
            </p:txBody>
          </p:sp>
        </mc:Choice>
        <mc:Fallback xmlns="">
          <p:sp>
            <p:nvSpPr>
              <p:cNvPr id="38" name="文本框 37">
                <a:extLst>
                  <a:ext uri="{FF2B5EF4-FFF2-40B4-BE49-F238E27FC236}">
                    <a16:creationId xmlns:a16="http://schemas.microsoft.com/office/drawing/2014/main" id="{7EFBF412-3315-03AF-116F-0E416E179A72}"/>
                  </a:ext>
                </a:extLst>
              </p:cNvPr>
              <p:cNvSpPr txBox="1">
                <a:spLocks noRot="1" noChangeAspect="1" noMove="1" noResize="1" noEditPoints="1" noAdjustHandles="1" noChangeArrowheads="1" noChangeShapeType="1" noTextEdit="1"/>
              </p:cNvSpPr>
              <p:nvPr/>
            </p:nvSpPr>
            <p:spPr>
              <a:xfrm>
                <a:off x="7745781" y="3613645"/>
                <a:ext cx="6155870" cy="307777"/>
              </a:xfrm>
              <a:prstGeom prst="rect">
                <a:avLst/>
              </a:prstGeom>
              <a:blipFill>
                <a:blip r:embed="rId10"/>
                <a:stretch>
                  <a:fillRect t="-40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ADD6D001-87C5-03E4-8B19-6DB7E4FA0E96}"/>
                  </a:ext>
                </a:extLst>
              </p:cNvPr>
              <p:cNvSpPr txBox="1"/>
              <p:nvPr/>
            </p:nvSpPr>
            <p:spPr>
              <a:xfrm>
                <a:off x="7825714" y="4862865"/>
                <a:ext cx="27649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zh-CN" altLang="en-US" sz="1400">
                              <a:latin typeface="Cambria Math" panose="02040503050406030204" pitchFamily="18" charset="0"/>
                            </a:rPr>
                            <m:t>ℬ</m:t>
                          </m:r>
                        </m:e>
                        <m:sub>
                          <m:r>
                            <a:rPr lang="en-US" altLang="zh-CN" sz="1400" b="0" i="1" smtClean="0">
                              <a:latin typeface="Cambria Math" panose="02040503050406030204" pitchFamily="18" charset="0"/>
                            </a:rPr>
                            <m:t>𝐵𝑒𝑙𝑙𝑒</m:t>
                          </m:r>
                        </m:sub>
                      </m:sSub>
                      <m:r>
                        <a:rPr lang="en-US" altLang="zh-CN" sz="1400" b="0" i="1" smtClean="0">
                          <a:latin typeface="Cambria Math" panose="02040503050406030204" pitchFamily="18" charset="0"/>
                        </a:rPr>
                        <m:t>=(2.20 </m:t>
                      </m:r>
                      <m:r>
                        <a:rPr lang="en-US" altLang="zh-CN" sz="1400" b="0" i="1" smtClean="0">
                          <a:latin typeface="Cambria Math" panose="02040503050406030204" pitchFamily="18" charset="0"/>
                          <a:ea typeface="Cambria Math" panose="02040503050406030204" pitchFamily="18" charset="0"/>
                        </a:rPr>
                        <m:t>±0.53)</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−6</m:t>
                          </m:r>
                        </m:sup>
                      </m:sSup>
                    </m:oMath>
                  </m:oMathPara>
                </a14:m>
                <a:endParaRPr lang="zh-CN" altLang="en-US" sz="1400" dirty="0"/>
              </a:p>
            </p:txBody>
          </p:sp>
        </mc:Choice>
        <mc:Fallback xmlns="">
          <p:sp>
            <p:nvSpPr>
              <p:cNvPr id="40" name="文本框 39">
                <a:extLst>
                  <a:ext uri="{FF2B5EF4-FFF2-40B4-BE49-F238E27FC236}">
                    <a16:creationId xmlns:a16="http://schemas.microsoft.com/office/drawing/2014/main" id="{ADD6D001-87C5-03E4-8B19-6DB7E4FA0E96}"/>
                  </a:ext>
                </a:extLst>
              </p:cNvPr>
              <p:cNvSpPr txBox="1">
                <a:spLocks noRot="1" noChangeAspect="1" noMove="1" noResize="1" noEditPoints="1" noAdjustHandles="1" noChangeArrowheads="1" noChangeShapeType="1" noTextEdit="1"/>
              </p:cNvSpPr>
              <p:nvPr/>
            </p:nvSpPr>
            <p:spPr>
              <a:xfrm>
                <a:off x="7825714" y="4862865"/>
                <a:ext cx="2764973" cy="307777"/>
              </a:xfrm>
              <a:prstGeom prst="rect">
                <a:avLst/>
              </a:prstGeom>
              <a:blipFill>
                <a:blip r:embed="rId11"/>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E74C8B33-484E-846D-E537-D55F41C5C1E2}"/>
                  </a:ext>
                </a:extLst>
              </p:cNvPr>
              <p:cNvSpPr txBox="1"/>
              <p:nvPr/>
            </p:nvSpPr>
            <p:spPr>
              <a:xfrm>
                <a:off x="7825714" y="5170642"/>
                <a:ext cx="27345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zh-CN" altLang="en-US" sz="1400">
                              <a:latin typeface="Cambria Math" panose="02040503050406030204" pitchFamily="18" charset="0"/>
                            </a:rPr>
                            <m:t>ℬ</m:t>
                          </m:r>
                        </m:e>
                        <m:sub>
                          <m:r>
                            <a:rPr lang="en-US" altLang="zh-CN" sz="1400" b="0" i="1" smtClean="0">
                              <a:latin typeface="Cambria Math" panose="02040503050406030204" pitchFamily="18" charset="0"/>
                            </a:rPr>
                            <m:t>𝐵𝑒𝑙𝑙𝑒</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𝐼𝐼</m:t>
                          </m:r>
                        </m:sub>
                      </m:sSub>
                      <m:r>
                        <a:rPr lang="en-US" altLang="zh-CN" sz="1400" b="0" i="1" smtClean="0">
                          <a:latin typeface="Cambria Math" panose="02040503050406030204" pitchFamily="18" charset="0"/>
                        </a:rPr>
                        <m:t>=(2.14</m:t>
                      </m:r>
                      <m:r>
                        <a:rPr lang="en-US" altLang="zh-CN" sz="1400" i="1">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0.82)</m:t>
                      </m:r>
                      <m:r>
                        <a:rPr lang="en-US" altLang="zh-CN" sz="1400" i="1">
                          <a:latin typeface="Cambria Math" panose="02040503050406030204" pitchFamily="18" charset="0"/>
                          <a:ea typeface="Cambria Math" panose="02040503050406030204" pitchFamily="18" charset="0"/>
                        </a:rPr>
                        <m:t>×</m:t>
                      </m:r>
                      <m:sSup>
                        <m:sSupPr>
                          <m:ctrlPr>
                            <a:rPr lang="en-US" altLang="zh-CN" sz="1400" b="0" i="1" smtClean="0">
                              <a:latin typeface="Cambria Math" panose="02040503050406030204" pitchFamily="18" charset="0"/>
                              <a:ea typeface="Cambria Math" panose="02040503050406030204" pitchFamily="18" charset="0"/>
                            </a:rPr>
                          </m:ctrlPr>
                        </m:sSupPr>
                        <m:e>
                          <m:r>
                            <a:rPr lang="en-US" altLang="zh-CN" sz="1400" b="0" i="1" smtClean="0">
                              <a:latin typeface="Cambria Math" panose="02040503050406030204" pitchFamily="18" charset="0"/>
                              <a:ea typeface="Cambria Math" panose="02040503050406030204" pitchFamily="18" charset="0"/>
                            </a:rPr>
                            <m:t>10</m:t>
                          </m:r>
                        </m:e>
                        <m:sup>
                          <m:r>
                            <a:rPr lang="en-US" altLang="zh-CN" sz="1400" b="0" i="1" smtClean="0">
                              <a:latin typeface="Cambria Math" panose="02040503050406030204" pitchFamily="18" charset="0"/>
                              <a:ea typeface="Cambria Math" panose="02040503050406030204" pitchFamily="18" charset="0"/>
                            </a:rPr>
                            <m:t>−6</m:t>
                          </m:r>
                        </m:sup>
                      </m:sSup>
                    </m:oMath>
                  </m:oMathPara>
                </a14:m>
                <a:endParaRPr lang="zh-CN" altLang="en-US" sz="1400" dirty="0"/>
              </a:p>
            </p:txBody>
          </p:sp>
        </mc:Choice>
        <mc:Fallback xmlns="">
          <p:sp>
            <p:nvSpPr>
              <p:cNvPr id="41" name="文本框 40">
                <a:extLst>
                  <a:ext uri="{FF2B5EF4-FFF2-40B4-BE49-F238E27FC236}">
                    <a16:creationId xmlns:a16="http://schemas.microsoft.com/office/drawing/2014/main" id="{E74C8B33-484E-846D-E537-D55F41C5C1E2}"/>
                  </a:ext>
                </a:extLst>
              </p:cNvPr>
              <p:cNvSpPr txBox="1">
                <a:spLocks noRot="1" noChangeAspect="1" noMove="1" noResize="1" noEditPoints="1" noAdjustHandles="1" noChangeArrowheads="1" noChangeShapeType="1" noTextEdit="1"/>
              </p:cNvSpPr>
              <p:nvPr/>
            </p:nvSpPr>
            <p:spPr>
              <a:xfrm>
                <a:off x="7825714" y="5170642"/>
                <a:ext cx="2734537" cy="307777"/>
              </a:xfrm>
              <a:prstGeom prst="rect">
                <a:avLst/>
              </a:prstGeom>
              <a:blipFill>
                <a:blip r:embed="rId12"/>
                <a:stretch>
                  <a:fillRect b="-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5058D92D-9C3A-D3F1-DFCF-6202535D4A98}"/>
                  </a:ext>
                </a:extLst>
              </p:cNvPr>
              <p:cNvSpPr txBox="1"/>
              <p:nvPr/>
            </p:nvSpPr>
            <p:spPr>
              <a:xfrm>
                <a:off x="7030811" y="2129532"/>
                <a:ext cx="6953250" cy="312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panose="02040503050406030204" pitchFamily="18" charset="0"/>
                            </a:rPr>
                          </m:ctrlPr>
                        </m:sSubPr>
                        <m:e>
                          <m:r>
                            <a:rPr lang="zh-CN" altLang="en-US" sz="1400" b="1" i="1">
                              <a:latin typeface="Cambria Math" panose="02040503050406030204" pitchFamily="18" charset="0"/>
                            </a:rPr>
                            <m:t>𝓑</m:t>
                          </m:r>
                        </m:e>
                        <m:sub>
                          <m:r>
                            <a:rPr lang="en-US" altLang="zh-CN" sz="1400" b="1" i="1" smtClean="0">
                              <a:latin typeface="Cambria Math" panose="02040503050406030204" pitchFamily="18" charset="0"/>
                            </a:rPr>
                            <m:t>𝑩𝒆𝒍𝒍𝒆</m:t>
                          </m:r>
                        </m:sub>
                      </m:sSub>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𝟐</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𝟏𝟔</m:t>
                      </m:r>
                      <m:r>
                        <a:rPr lang="en-US" altLang="zh-CN" sz="1400" i="1">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𝟎</m:t>
                      </m:r>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𝟐𝟖</m:t>
                      </m:r>
                      <m:r>
                        <a:rPr lang="en-US" altLang="zh-CN" sz="1400" b="1" i="1" smtClean="0">
                          <a:latin typeface="Cambria Math" panose="02040503050406030204" pitchFamily="18" charset="0"/>
                          <a:ea typeface="Cambria Math" panose="02040503050406030204" pitchFamily="18" charset="0"/>
                        </a:rPr>
                        <m:t>) ×</m:t>
                      </m:r>
                      <m:sSup>
                        <m:sSupPr>
                          <m:ctrlPr>
                            <a:rPr lang="en-US" altLang="zh-CN" sz="1400" b="1" i="1" smtClean="0">
                              <a:latin typeface="Cambria Math" panose="02040503050406030204" pitchFamily="18" charset="0"/>
                              <a:ea typeface="Cambria Math" panose="02040503050406030204" pitchFamily="18" charset="0"/>
                            </a:rPr>
                          </m:ctrlPr>
                        </m:sSupPr>
                        <m:e>
                          <m:r>
                            <a:rPr lang="en-US" altLang="zh-CN" sz="1400" b="1" i="1" smtClean="0">
                              <a:latin typeface="Cambria Math" panose="02040503050406030204" pitchFamily="18" charset="0"/>
                              <a:ea typeface="Cambria Math" panose="02040503050406030204" pitchFamily="18" charset="0"/>
                            </a:rPr>
                            <m:t>𝟏𝟎</m:t>
                          </m:r>
                        </m:e>
                        <m:sup>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𝟔</m:t>
                          </m:r>
                        </m:sup>
                      </m:sSup>
                    </m:oMath>
                  </m:oMathPara>
                </a14:m>
                <a:endParaRPr lang="zh-CN" altLang="en-US" b="1" dirty="0"/>
              </a:p>
            </p:txBody>
          </p:sp>
        </mc:Choice>
        <mc:Fallback xmlns="">
          <p:sp>
            <p:nvSpPr>
              <p:cNvPr id="43" name="文本框 42">
                <a:extLst>
                  <a:ext uri="{FF2B5EF4-FFF2-40B4-BE49-F238E27FC236}">
                    <a16:creationId xmlns:a16="http://schemas.microsoft.com/office/drawing/2014/main" id="{5058D92D-9C3A-D3F1-DFCF-6202535D4A98}"/>
                  </a:ext>
                </a:extLst>
              </p:cNvPr>
              <p:cNvSpPr txBox="1">
                <a:spLocks noRot="1" noChangeAspect="1" noMove="1" noResize="1" noEditPoints="1" noAdjustHandles="1" noChangeArrowheads="1" noChangeShapeType="1" noTextEdit="1"/>
              </p:cNvSpPr>
              <p:nvPr/>
            </p:nvSpPr>
            <p:spPr>
              <a:xfrm>
                <a:off x="7030811" y="2129532"/>
                <a:ext cx="6953250" cy="312586"/>
              </a:xfrm>
              <a:prstGeom prst="rect">
                <a:avLst/>
              </a:prstGeom>
              <a:blipFill>
                <a:blip r:embed="rId13"/>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9F3971E2-3748-564E-FEEE-DECBC01B967C}"/>
                  </a:ext>
                </a:extLst>
              </p:cNvPr>
              <p:cNvSpPr txBox="1"/>
              <p:nvPr/>
            </p:nvSpPr>
            <p:spPr>
              <a:xfrm>
                <a:off x="7030811" y="3608939"/>
                <a:ext cx="6953250" cy="312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b="1" i="1" smtClean="0">
                              <a:latin typeface="Cambria Math" panose="02040503050406030204" pitchFamily="18" charset="0"/>
                            </a:rPr>
                          </m:ctrlPr>
                        </m:sSubPr>
                        <m:e>
                          <m:r>
                            <a:rPr lang="zh-CN" altLang="en-US" sz="1400" b="1" i="1">
                              <a:latin typeface="Cambria Math" panose="02040503050406030204" pitchFamily="18" charset="0"/>
                            </a:rPr>
                            <m:t>𝓑</m:t>
                          </m:r>
                        </m:e>
                        <m:sub>
                          <m:r>
                            <a:rPr lang="en-US" altLang="zh-CN" sz="1400" b="1" i="1" smtClean="0">
                              <a:latin typeface="Cambria Math" panose="02040503050406030204" pitchFamily="18" charset="0"/>
                            </a:rPr>
                            <m:t>𝑩𝒆𝒍𝒍𝒆</m:t>
                          </m:r>
                        </m:sub>
                      </m:sSub>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𝟐</m:t>
                      </m:r>
                      <m:r>
                        <a:rPr lang="en-US" altLang="zh-CN" sz="1400" b="1" i="1" smtClean="0">
                          <a:latin typeface="Cambria Math" panose="02040503050406030204" pitchFamily="18" charset="0"/>
                        </a:rPr>
                        <m:t>.</m:t>
                      </m:r>
                      <m:r>
                        <a:rPr lang="en-US" altLang="zh-CN" sz="1400" b="1" i="1" smtClean="0">
                          <a:latin typeface="Cambria Math" panose="02040503050406030204" pitchFamily="18" charset="0"/>
                        </a:rPr>
                        <m:t>𝟏𝟓</m:t>
                      </m:r>
                      <m:r>
                        <a:rPr lang="en-US" altLang="zh-CN" sz="1400" i="1">
                          <a:latin typeface="Cambria Math" panose="02040503050406030204" pitchFamily="18" charset="0"/>
                          <a:ea typeface="Cambria Math" panose="02040503050406030204" pitchFamily="18" charset="0"/>
                        </a:rPr>
                        <m:t>±</m:t>
                      </m:r>
                      <m:r>
                        <a:rPr lang="en-US" altLang="zh-CN" sz="1400" b="1" i="1">
                          <a:latin typeface="Cambria Math" panose="02040503050406030204" pitchFamily="18" charset="0"/>
                          <a:ea typeface="Cambria Math" panose="02040503050406030204" pitchFamily="18" charset="0"/>
                        </a:rPr>
                        <m:t>𝟎</m:t>
                      </m:r>
                      <m:r>
                        <a:rPr lang="en-US" altLang="zh-CN" sz="1400" b="1" i="1">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𝟒𝟕</m:t>
                      </m:r>
                      <m:r>
                        <a:rPr lang="en-US" altLang="zh-CN" sz="1400" b="1" i="1" smtClean="0">
                          <a:latin typeface="Cambria Math" panose="02040503050406030204" pitchFamily="18" charset="0"/>
                        </a:rPr>
                        <m:t>) </m:t>
                      </m:r>
                      <m:r>
                        <a:rPr lang="en-US" altLang="zh-CN" sz="1400" b="1" i="1" smtClean="0">
                          <a:latin typeface="Cambria Math" panose="02040503050406030204" pitchFamily="18" charset="0"/>
                          <a:ea typeface="Cambria Math" panose="02040503050406030204" pitchFamily="18" charset="0"/>
                        </a:rPr>
                        <m:t>×</m:t>
                      </m:r>
                      <m:sSup>
                        <m:sSupPr>
                          <m:ctrlPr>
                            <a:rPr lang="en-US" altLang="zh-CN" sz="1400" b="1" i="1" smtClean="0">
                              <a:latin typeface="Cambria Math" panose="02040503050406030204" pitchFamily="18" charset="0"/>
                              <a:ea typeface="Cambria Math" panose="02040503050406030204" pitchFamily="18" charset="0"/>
                            </a:rPr>
                          </m:ctrlPr>
                        </m:sSupPr>
                        <m:e>
                          <m:r>
                            <a:rPr lang="en-US" altLang="zh-CN" sz="1400" b="1" i="1" smtClean="0">
                              <a:latin typeface="Cambria Math" panose="02040503050406030204" pitchFamily="18" charset="0"/>
                              <a:ea typeface="Cambria Math" panose="02040503050406030204" pitchFamily="18" charset="0"/>
                            </a:rPr>
                            <m:t>𝟏𝟎</m:t>
                          </m:r>
                        </m:e>
                        <m:sup>
                          <m:r>
                            <a:rPr lang="en-US" altLang="zh-CN" sz="1400" b="1" i="1" smtClean="0">
                              <a:latin typeface="Cambria Math" panose="02040503050406030204" pitchFamily="18" charset="0"/>
                              <a:ea typeface="Cambria Math" panose="02040503050406030204" pitchFamily="18" charset="0"/>
                            </a:rPr>
                            <m:t>−</m:t>
                          </m:r>
                          <m:r>
                            <a:rPr lang="en-US" altLang="zh-CN" sz="1400" b="1" i="1" smtClean="0">
                              <a:latin typeface="Cambria Math" panose="02040503050406030204" pitchFamily="18" charset="0"/>
                              <a:ea typeface="Cambria Math" panose="02040503050406030204" pitchFamily="18" charset="0"/>
                            </a:rPr>
                            <m:t>𝟔</m:t>
                          </m:r>
                        </m:sup>
                      </m:sSup>
                    </m:oMath>
                  </m:oMathPara>
                </a14:m>
                <a:endParaRPr lang="zh-CN" altLang="en-US" b="1" dirty="0"/>
              </a:p>
            </p:txBody>
          </p:sp>
        </mc:Choice>
        <mc:Fallback xmlns="">
          <p:sp>
            <p:nvSpPr>
              <p:cNvPr id="44" name="文本框 43">
                <a:extLst>
                  <a:ext uri="{FF2B5EF4-FFF2-40B4-BE49-F238E27FC236}">
                    <a16:creationId xmlns:a16="http://schemas.microsoft.com/office/drawing/2014/main" id="{9F3971E2-3748-564E-FEEE-DECBC01B967C}"/>
                  </a:ext>
                </a:extLst>
              </p:cNvPr>
              <p:cNvSpPr txBox="1">
                <a:spLocks noRot="1" noChangeAspect="1" noMove="1" noResize="1" noEditPoints="1" noAdjustHandles="1" noChangeArrowheads="1" noChangeShapeType="1" noTextEdit="1"/>
              </p:cNvSpPr>
              <p:nvPr/>
            </p:nvSpPr>
            <p:spPr>
              <a:xfrm>
                <a:off x="7030811" y="3608939"/>
                <a:ext cx="6953250" cy="312586"/>
              </a:xfrm>
              <a:prstGeom prst="rect">
                <a:avLst/>
              </a:prstGeom>
              <a:blipFill>
                <a:blip r:embed="rId14"/>
                <a:stretch>
                  <a:fillRect b="-9804"/>
                </a:stretch>
              </a:blipFill>
            </p:spPr>
            <p:txBody>
              <a:bodyPr/>
              <a:lstStyle/>
              <a:p>
                <a:r>
                  <a:rPr lang="zh-CN" altLang="en-US">
                    <a:noFill/>
                  </a:rPr>
                  <a:t> </a:t>
                </a:r>
              </a:p>
            </p:txBody>
          </p:sp>
        </mc:Fallback>
      </mc:AlternateContent>
      <p:sp>
        <p:nvSpPr>
          <p:cNvPr id="46" name="文本框 45">
            <a:extLst>
              <a:ext uri="{FF2B5EF4-FFF2-40B4-BE49-F238E27FC236}">
                <a16:creationId xmlns:a16="http://schemas.microsoft.com/office/drawing/2014/main" id="{A2C92D7F-481A-89D5-2FC9-550A6257D67E}"/>
              </a:ext>
            </a:extLst>
          </p:cNvPr>
          <p:cNvSpPr txBox="1"/>
          <p:nvPr/>
        </p:nvSpPr>
        <p:spPr>
          <a:xfrm>
            <a:off x="7301184" y="5647546"/>
            <a:ext cx="4854214"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t>In this way we can also obtain the correct Branching fraction</a:t>
            </a:r>
            <a:endParaRPr lang="zh-CN" altLang="en-US" sz="1400" dirty="0"/>
          </a:p>
        </p:txBody>
      </p:sp>
    </p:spTree>
    <p:extLst>
      <p:ext uri="{BB962C8B-B14F-4D97-AF65-F5344CB8AC3E}">
        <p14:creationId xmlns:p14="http://schemas.microsoft.com/office/powerpoint/2010/main" val="28405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4856-A867-1859-A273-EB9DB42E65C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A5BBEC-BC99-990C-7E78-A5608F879617}"/>
              </a:ext>
            </a:extLst>
          </p:cNvPr>
          <p:cNvSpPr>
            <a:spLocks noGrp="1"/>
          </p:cNvSpPr>
          <p:nvPr>
            <p:ph type="ctrTitle"/>
          </p:nvPr>
        </p:nvSpPr>
        <p:spPr/>
        <p:txBody>
          <a:bodyPr/>
          <a:lstStyle/>
          <a:p>
            <a:r>
              <a:rPr lang="en-US" altLang="zh-CN" dirty="0"/>
              <a:t>Backup</a:t>
            </a:r>
          </a:p>
        </p:txBody>
      </p:sp>
    </p:spTree>
    <p:extLst>
      <p:ext uri="{BB962C8B-B14F-4D97-AF65-F5344CB8AC3E}">
        <p14:creationId xmlns:p14="http://schemas.microsoft.com/office/powerpoint/2010/main" val="227632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A7C7-BEB7-C4EA-1E33-0DA92ED8B145}"/>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B482328-7C8F-CEAB-D8F3-7D650FF78712}"/>
              </a:ext>
            </a:extLst>
          </p:cNvPr>
          <p:cNvSpPr>
            <a:spLocks noGrp="1"/>
          </p:cNvSpPr>
          <p:nvPr>
            <p:ph type="sldNum" sz="quarter" idx="12"/>
          </p:nvPr>
        </p:nvSpPr>
        <p:spPr>
          <a:xfrm>
            <a:off x="8773160" y="6524154"/>
            <a:ext cx="2743200" cy="365125"/>
          </a:xfrm>
        </p:spPr>
        <p:txBody>
          <a:bodyPr/>
          <a:lstStyle/>
          <a:p>
            <a:fld id="{FC6FF1DA-B0DF-4B0A-B576-87C7B9EC88D0}" type="slidenum">
              <a:rPr lang="zh-CN" altLang="en-US" sz="1400" smtClean="0">
                <a:solidFill>
                  <a:schemeClr val="bg1"/>
                </a:solidFill>
              </a:rPr>
              <a:t>9</a:t>
            </a:fld>
            <a:endParaRPr lang="zh-CN" altLang="en-US" sz="1400" dirty="0">
              <a:solidFill>
                <a:schemeClr val="bg1"/>
              </a:solidFill>
            </a:endParaRPr>
          </a:p>
        </p:txBody>
      </p:sp>
      <p:sp>
        <p:nvSpPr>
          <p:cNvPr id="6" name="灯片编号占位符 10">
            <a:extLst>
              <a:ext uri="{FF2B5EF4-FFF2-40B4-BE49-F238E27FC236}">
                <a16:creationId xmlns:a16="http://schemas.microsoft.com/office/drawing/2014/main" id="{58CDF9CF-E672-D1E5-CBBE-49031665BDF4}"/>
              </a:ext>
            </a:extLst>
          </p:cNvPr>
          <p:cNvSpPr txBox="1"/>
          <p:nvPr/>
        </p:nvSpPr>
        <p:spPr>
          <a:xfrm>
            <a:off x="8605345" y="656209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1CB704-84C0-4413-B2D5-A5B820E52383}" type="slidenum">
              <a:rPr lang="zh-CN" altLang="en-US" smtClean="0"/>
              <a:t>9</a:t>
            </a:fld>
            <a:endParaRPr lang="zh-CN" altLang="en-US"/>
          </a:p>
        </p:txBody>
      </p:sp>
      <p:sp>
        <p:nvSpPr>
          <p:cNvPr id="7" name="矩形 6">
            <a:extLst>
              <a:ext uri="{FF2B5EF4-FFF2-40B4-BE49-F238E27FC236}">
                <a16:creationId xmlns:a16="http://schemas.microsoft.com/office/drawing/2014/main" id="{406EC8E3-F0CE-A63F-9499-20F5B1BA2990}"/>
              </a:ext>
            </a:extLst>
          </p:cNvPr>
          <p:cNvSpPr/>
          <p:nvPr>
            <p:custDataLst>
              <p:tags r:id="rId1"/>
            </p:custDataLst>
          </p:nvPr>
        </p:nvSpPr>
        <p:spPr>
          <a:xfrm>
            <a:off x="0" y="-2150"/>
            <a:ext cx="12191999" cy="5507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710C425C-66AD-831C-CA4E-0EB2D3195983}"/>
              </a:ext>
            </a:extLst>
          </p:cNvPr>
          <p:cNvSpPr/>
          <p:nvPr/>
        </p:nvSpPr>
        <p:spPr>
          <a:xfrm>
            <a:off x="-106853" y="-49921"/>
            <a:ext cx="12192000" cy="645160"/>
          </a:xfrm>
          <a:prstGeom prst="rect">
            <a:avLst/>
          </a:prstGeom>
          <a:noFill/>
          <a:ln>
            <a:noFill/>
          </a:ln>
        </p:spPr>
        <p:txBody>
          <a:bodyPr wrap="square" rtlCol="0" anchor="t">
            <a:spAutoFit/>
          </a:bodyPr>
          <a:lstStyle/>
          <a:p>
            <a:pPr algn="ctr"/>
            <a:r>
              <a:rPr lang="en-US" altLang="zh-CN" sz="3600" b="1"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charset="0"/>
                <a:cs typeface="Times New Roman" panose="02020603050405020304" charset="0"/>
              </a:rPr>
              <a:t>Efficiency variation over Dalitz plot  </a:t>
            </a:r>
          </a:p>
        </p:txBody>
      </p:sp>
      <p:pic>
        <p:nvPicPr>
          <p:cNvPr id="8" name="图片 7">
            <a:extLst>
              <a:ext uri="{FF2B5EF4-FFF2-40B4-BE49-F238E27FC236}">
                <a16:creationId xmlns:a16="http://schemas.microsoft.com/office/drawing/2014/main" id="{12550555-22B7-02DA-828C-1A43286A1EAD}"/>
              </a:ext>
            </a:extLst>
          </p:cNvPr>
          <p:cNvPicPr>
            <a:picLocks noChangeAspect="1"/>
          </p:cNvPicPr>
          <p:nvPr/>
        </p:nvPicPr>
        <p:blipFill>
          <a:blip r:embed="rId4"/>
          <a:stretch>
            <a:fillRect/>
          </a:stretch>
        </p:blipFill>
        <p:spPr>
          <a:xfrm>
            <a:off x="850418" y="643010"/>
            <a:ext cx="5444971" cy="6090092"/>
          </a:xfrm>
          <a:prstGeom prst="rect">
            <a:avLst/>
          </a:prstGeom>
        </p:spPr>
      </p:pic>
      <p:pic>
        <p:nvPicPr>
          <p:cNvPr id="9" name="图片 8">
            <a:extLst>
              <a:ext uri="{FF2B5EF4-FFF2-40B4-BE49-F238E27FC236}">
                <a16:creationId xmlns:a16="http://schemas.microsoft.com/office/drawing/2014/main" id="{614308B8-E4B2-9FB1-E575-B33EAC4B2405}"/>
              </a:ext>
            </a:extLst>
          </p:cNvPr>
          <p:cNvPicPr>
            <a:picLocks noChangeAspect="1"/>
          </p:cNvPicPr>
          <p:nvPr/>
        </p:nvPicPr>
        <p:blipFill>
          <a:blip r:embed="rId5"/>
          <a:stretch>
            <a:fillRect/>
          </a:stretch>
        </p:blipFill>
        <p:spPr>
          <a:xfrm>
            <a:off x="6482101" y="690638"/>
            <a:ext cx="4926877" cy="3658332"/>
          </a:xfrm>
          <a:prstGeom prst="rect">
            <a:avLst/>
          </a:prstGeom>
        </p:spPr>
      </p:pic>
    </p:spTree>
    <p:extLst>
      <p:ext uri="{BB962C8B-B14F-4D97-AF65-F5344CB8AC3E}">
        <p14:creationId xmlns:p14="http://schemas.microsoft.com/office/powerpoint/2010/main" val="3279224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758</Words>
  <Application>Microsoft Office PowerPoint</Application>
  <PresentationFormat>宽屏</PresentationFormat>
  <Paragraphs>108</Paragraphs>
  <Slides>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等线</vt:lpstr>
      <vt:lpstr>宋体</vt:lpstr>
      <vt:lpstr>Arial</vt:lpstr>
      <vt:lpstr>Cambria Math</vt:lpstr>
      <vt:lpstr>Times New Roman</vt:lpstr>
      <vt:lpstr>Wingdings</vt:lpstr>
      <vt:lpstr>Office 主题​​</vt:lpstr>
      <vt:lpstr>Group meeting</vt:lpstr>
      <vt:lpstr>PowerPoint 演示文稿</vt:lpstr>
      <vt:lpstr>PowerPoint 演示文稿</vt:lpstr>
      <vt:lpstr>PowerPoint 演示文稿</vt:lpstr>
      <vt:lpstr>PowerPoint 演示文稿</vt:lpstr>
      <vt:lpstr>PowerPoint 演示文稿</vt:lpstr>
      <vt:lpstr>PowerPoint 演示文稿</vt:lpstr>
      <vt:lpstr>Backup</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开瑞 黄</dc:creator>
  <cp:lastModifiedBy>开瑞 黄</cp:lastModifiedBy>
  <cp:revision>135</cp:revision>
  <dcterms:created xsi:type="dcterms:W3CDTF">2025-03-12T07:03:00Z</dcterms:created>
  <dcterms:modified xsi:type="dcterms:W3CDTF">2025-05-23T06:01:16Z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D6795BD3BDBF485E94DBCCBF26833B02_12</vt:lpwstr>
  </property>
  <property fmtid="{D5CDD505-2E9C-101B-9397-08002B2CF9AE}" pid="3" name="KSOProductBuildVer">
    <vt:lpwstr>2052-12.1.0.20305</vt:lpwstr>
  </property>
</Properties>
</file>