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83" r:id="rId7"/>
    <p:sldId id="285" r:id="rId8"/>
    <p:sldId id="286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3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08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735CEA-E84C-4329-831C-57575D905221}" type="datetimeFigureOut">
              <a:rPr lang="zh-CN" altLang="en-US" smtClean="0"/>
              <a:t>2025/5/23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DD6FED-DC61-4D31-9C1F-139D211298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3923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DD6FED-DC61-4D31-9C1F-139D2112987A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7943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43798C-0BDE-8361-C815-33C04D08BC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94F51854-F5A5-EBC1-1D46-952E7F4B70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2F52309-D0F7-3FD1-7857-E6A7A3C51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79FA5-3F94-426F-880B-FC3A8460F031}" type="datetimeFigureOut">
              <a:rPr lang="zh-CN" altLang="en-US" smtClean="0"/>
              <a:t>2025/5/23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47CEA75-9006-D5A8-02A1-77666AF78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8E263FB-3682-3C1F-AB65-1A785ECE0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CDAEC-339F-498D-A52F-8EEB9DE44B6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3947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2EC3935-2EEE-41B8-6971-819E79A87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697CE49-AFD3-CF8F-0953-32C298996E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0F7C2F7-EDE0-914C-DD0F-D6005E3C4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79FA5-3F94-426F-880B-FC3A8460F031}" type="datetimeFigureOut">
              <a:rPr lang="zh-CN" altLang="en-US" smtClean="0"/>
              <a:t>2025/5/23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8E22BAD-90CF-BDEA-6EDA-7B3E99514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798AAE-7805-8F31-ACE7-825FC9F98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CDAEC-339F-498D-A52F-8EEB9DE44B6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8129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A45D975-01DF-DA41-734B-A518265CE8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7148B29-4BF3-21FD-F722-CF6B7585F1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39AD5D2-09F3-EAB2-185F-76FEB3735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79FA5-3F94-426F-880B-FC3A8460F031}" type="datetimeFigureOut">
              <a:rPr lang="zh-CN" altLang="en-US" smtClean="0"/>
              <a:t>2025/5/23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6AE2279-0E9C-2ADF-64AD-50D98E0A4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3B4B769-2BD4-FC45-9D45-7007FD4FD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CDAEC-339F-498D-A52F-8EEB9DE44B6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2207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4AA4FE-A173-4E08-AE47-27260B66A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A2A28B6-4487-2C2D-D98B-77762E36E1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CCA61AE-F9C9-0E24-51AC-A200228F8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79FA5-3F94-426F-880B-FC3A8460F031}" type="datetimeFigureOut">
              <a:rPr lang="zh-CN" altLang="en-US" smtClean="0"/>
              <a:t>2025/5/23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603E6B3-1737-D6A1-6740-796A8FC07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322F9DA-7D55-3DFD-A21F-4D777B410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CDAEC-339F-498D-A52F-8EEB9DE44B6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9244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4BBC613-89CB-B352-7974-714C71269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AB77F86-556F-AA63-6029-6C0AF52EBA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8204076-0912-3B8B-2E2B-3AD57BD00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79FA5-3F94-426F-880B-FC3A8460F031}" type="datetimeFigureOut">
              <a:rPr lang="zh-CN" altLang="en-US" smtClean="0"/>
              <a:t>2025/5/23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9436214-64CE-D180-E27E-87579F77E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1B82488-31AB-4BFC-FC26-1F04836C7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CDAEC-339F-498D-A52F-8EEB9DE44B6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8760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BE3608-1D54-6F0C-685D-F4C15988E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BF2342E-9AC7-33C6-AD12-5A040EEDF3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833B74A-6195-A5BD-BDBB-5200118A38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B83D8A3-C486-63CB-2E65-96916692A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79FA5-3F94-426F-880B-FC3A8460F031}" type="datetimeFigureOut">
              <a:rPr lang="zh-CN" altLang="en-US" smtClean="0"/>
              <a:t>2025/5/23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EB9A6A2-468E-64E7-0B78-4A4B239E8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EAAE0E0-8800-A7B9-01BA-773208B45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CDAEC-339F-498D-A52F-8EEB9DE44B6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8597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A809DA-5F04-64CF-A11D-C1776616A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5C8A4D-E8BC-139B-D59D-B769050EFB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1551FA8-6F84-CB65-B1DC-F71892BB7B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EEA09DBE-2FB9-9629-1572-175427291C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C8178F7-92EE-98DD-ADE8-2CD75B4A3C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6F62DC43-992A-AE22-7539-E5DBF6526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79FA5-3F94-426F-880B-FC3A8460F031}" type="datetimeFigureOut">
              <a:rPr lang="zh-CN" altLang="en-US" smtClean="0"/>
              <a:t>2025/5/23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F85E7C0-83D4-713C-B807-7FC8CB08B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55BD5E23-9F78-1415-84E0-91D13AB25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CDAEC-339F-498D-A52F-8EEB9DE44B6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7142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97C0F93-B05B-BE5C-2199-8653F71F9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6B112AB-42B4-D4D0-80C6-2AD8BC161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79FA5-3F94-426F-880B-FC3A8460F031}" type="datetimeFigureOut">
              <a:rPr lang="zh-CN" altLang="en-US" smtClean="0"/>
              <a:t>2025/5/23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129B347-5FC5-3B17-0D7D-CE8FE6679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9DA1964-8283-84E8-CA1E-81136B5E0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CDAEC-339F-498D-A52F-8EEB9DE44B6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1477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B5B36A3-0145-324A-80C5-10B7127E1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79FA5-3F94-426F-880B-FC3A8460F031}" type="datetimeFigureOut">
              <a:rPr lang="zh-CN" altLang="en-US" smtClean="0"/>
              <a:t>2025/5/23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0FAE263-EB19-EE03-8861-4D21911E6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7F61382-5A7B-72B6-A88B-A9CC33106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CDAEC-339F-498D-A52F-8EEB9DE44B6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7600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48A01F6-E33B-A027-15F1-3DA7D8F25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F40BD21-E6E1-DF86-05CE-60D4DF023D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43A588F-F4B2-2696-A147-1CC5FD2127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24B92AE-545A-459D-81DC-696701433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79FA5-3F94-426F-880B-FC3A8460F031}" type="datetimeFigureOut">
              <a:rPr lang="zh-CN" altLang="en-US" smtClean="0"/>
              <a:t>2025/5/23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6ADD7AA-46D2-CF11-9D54-DE2B96D01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408A8E4-280E-5002-BDA1-A0D936AEA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CDAEC-339F-498D-A52F-8EEB9DE44B6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5949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C3A5C2B-E0EC-3E5B-2840-7C3446C50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1433D5E8-E5E7-6AA5-DD4F-94463761D4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6056B9A-4EE7-E0C5-2DFB-9388B7358A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9C95B1C-A3FA-8B17-7D48-2F6C4934B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79FA5-3F94-426F-880B-FC3A8460F031}" type="datetimeFigureOut">
              <a:rPr lang="zh-CN" altLang="en-US" smtClean="0"/>
              <a:t>2025/5/23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BB6A28B-8F02-91B7-D04D-49F813964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9283178-0046-D840-70F8-9FE5C7575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CDAEC-339F-498D-A52F-8EEB9DE44B6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0085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1B063D61-EB52-50C9-88BA-677A7EDEA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BD7BAF8-7EA9-2918-84AB-00B5ADF5D0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665C13E-0B82-CD2C-9926-15419DCAEB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379FA5-3F94-426F-880B-FC3A8460F031}" type="datetimeFigureOut">
              <a:rPr lang="zh-CN" altLang="en-US" smtClean="0"/>
              <a:t>2025/5/23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1DB245C-D1E1-74EA-8207-14909F8DAD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C8D0812-1B1A-DC0D-6093-8DE9B696A1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CDAEC-339F-498D-A52F-8EEB9DE44B6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5122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9CFAFE4-E23D-0E63-C8E6-279ED39CD9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Group Meeting</a:t>
            </a:r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9AAC79B-A9FA-EE64-2033-1718284ECD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邹世明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2025/05/23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1750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79E8D8C-F203-FF04-4240-FB2564923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10515600" cy="656302"/>
          </a:xfrm>
        </p:spPr>
        <p:txBody>
          <a:bodyPr>
            <a:normAutofit fontScale="90000"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PSS 11-6060-S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9AFCA99-3EC8-5D39-8687-DE7FFDA811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90" t="14973" r="12912" b="11803"/>
          <a:stretch/>
        </p:blipFill>
        <p:spPr>
          <a:xfrm>
            <a:off x="337280" y="734518"/>
            <a:ext cx="3417756" cy="286237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0ECBDE7-BE29-4E4F-4E1C-FE3C9E051E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60" t="17487" r="18229" b="14863"/>
          <a:stretch/>
        </p:blipFill>
        <p:spPr>
          <a:xfrm>
            <a:off x="337281" y="3707213"/>
            <a:ext cx="3417756" cy="272979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62D8172-4E46-100A-8087-307F2690F8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177" y="734518"/>
            <a:ext cx="7313327" cy="4387997"/>
          </a:xfrm>
          <a:prstGeom prst="rect">
            <a:avLst/>
          </a:prstGeom>
        </p:spPr>
      </p:pic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C649D3F7-DD9F-A8CB-AED3-16C8E759ADD3}"/>
              </a:ext>
            </a:extLst>
          </p:cNvPr>
          <p:cNvCxnSpPr/>
          <p:nvPr/>
        </p:nvCxnSpPr>
        <p:spPr>
          <a:xfrm>
            <a:off x="4375255" y="2773181"/>
            <a:ext cx="7240249" cy="0"/>
          </a:xfrm>
          <a:prstGeom prst="line">
            <a:avLst/>
          </a:prstGeom>
          <a:ln w="38100">
            <a:solidFill>
              <a:srgbClr val="FFFF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>
            <a:extLst>
              <a:ext uri="{FF2B5EF4-FFF2-40B4-BE49-F238E27FC236}">
                <a16:creationId xmlns:a16="http://schemas.microsoft.com/office/drawing/2014/main" id="{9406FFF0-4431-A4CF-60CC-63DCAF854068}"/>
              </a:ext>
            </a:extLst>
          </p:cNvPr>
          <p:cNvSpPr txBox="1"/>
          <p:nvPr/>
        </p:nvSpPr>
        <p:spPr>
          <a:xfrm>
            <a:off x="4497049" y="2313111"/>
            <a:ext cx="8169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altLang="zh-CN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p.e</a:t>
            </a:r>
            <a:endParaRPr lang="zh-CN" altLang="en-US" sz="2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8C139F9C-6CD4-63D4-986D-7C6E384013DE}"/>
              </a:ext>
            </a:extLst>
          </p:cNvPr>
          <p:cNvSpPr txBox="1"/>
          <p:nvPr/>
        </p:nvSpPr>
        <p:spPr>
          <a:xfrm>
            <a:off x="4338715" y="5306518"/>
            <a:ext cx="7313327" cy="1273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单块</a:t>
            </a:r>
            <a:r>
              <a:rPr lang="en-US" altLang="zh-CN" dirty="0" err="1">
                <a:latin typeface="宋体" panose="02010600030101010101" pitchFamily="2" charset="-122"/>
                <a:ea typeface="宋体" panose="02010600030101010101" pitchFamily="2" charset="-122"/>
              </a:rPr>
              <a:t>SiPM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的电荷会根据位置分配给四个读出，导致每个通道的增益太小，单个通道无法分辨出单光子。</a:t>
            </a:r>
            <a:endParaRPr lang="en-US" altLang="zh-CN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将四个通道的波形叠加有助于分辨单光子信号。</a:t>
            </a:r>
          </a:p>
        </p:txBody>
      </p:sp>
    </p:spTree>
    <p:extLst>
      <p:ext uri="{BB962C8B-B14F-4D97-AF65-F5344CB8AC3E}">
        <p14:creationId xmlns:p14="http://schemas.microsoft.com/office/powerpoint/2010/main" val="641158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>
            <a:extLst>
              <a:ext uri="{FF2B5EF4-FFF2-40B4-BE49-F238E27FC236}">
                <a16:creationId xmlns:a16="http://schemas.microsoft.com/office/drawing/2014/main" id="{67FA682F-47D7-F5C6-C8B7-14B87E2D10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936" y="250687"/>
            <a:ext cx="3616388" cy="3178313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D2B9509B-AECC-5551-9933-601EE2B468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347" y="242993"/>
            <a:ext cx="3616388" cy="3178313"/>
          </a:xfrm>
          <a:prstGeom prst="rect">
            <a:avLst/>
          </a:prstGeom>
        </p:spPr>
      </p:pic>
      <p:grpSp>
        <p:nvGrpSpPr>
          <p:cNvPr id="25" name="组合 24">
            <a:extLst>
              <a:ext uri="{FF2B5EF4-FFF2-40B4-BE49-F238E27FC236}">
                <a16:creationId xmlns:a16="http://schemas.microsoft.com/office/drawing/2014/main" id="{371493DF-CC4E-3186-8F26-862DF98A5B3E}"/>
              </a:ext>
            </a:extLst>
          </p:cNvPr>
          <p:cNvGrpSpPr/>
          <p:nvPr/>
        </p:nvGrpSpPr>
        <p:grpSpPr>
          <a:xfrm>
            <a:off x="5311775" y="1854200"/>
            <a:ext cx="1063626" cy="926320"/>
            <a:chOff x="6458531" y="1014059"/>
            <a:chExt cx="1973917" cy="1525583"/>
          </a:xfrm>
        </p:grpSpPr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784384A2-A726-C6E8-8E87-A7989DC59A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58531" y="1014059"/>
              <a:ext cx="1973917" cy="1525583"/>
            </a:xfrm>
            <a:prstGeom prst="rect">
              <a:avLst/>
            </a:prstGeom>
          </p:spPr>
        </p:pic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49EFE4FD-83AD-E61B-F5E7-C9CD023EED8B}"/>
                </a:ext>
              </a:extLst>
            </p:cNvPr>
            <p:cNvSpPr/>
            <p:nvPr/>
          </p:nvSpPr>
          <p:spPr>
            <a:xfrm>
              <a:off x="7811685" y="1200534"/>
              <a:ext cx="476572" cy="416255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185E749A-1D30-3769-499C-22DF54AE1672}"/>
                </a:ext>
              </a:extLst>
            </p:cNvPr>
            <p:cNvSpPr/>
            <p:nvPr/>
          </p:nvSpPr>
          <p:spPr>
            <a:xfrm>
              <a:off x="7880389" y="1288714"/>
              <a:ext cx="69853" cy="6338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标题 1">
            <a:extLst>
              <a:ext uri="{FF2B5EF4-FFF2-40B4-BE49-F238E27FC236}">
                <a16:creationId xmlns:a16="http://schemas.microsoft.com/office/drawing/2014/main" id="{56E291FA-81BA-5A3C-F76D-5EEE923CD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10515600" cy="656302"/>
          </a:xfrm>
        </p:spPr>
        <p:txBody>
          <a:bodyPr>
            <a:normAutofit fontScale="90000"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PSS 11-6060-S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7BF9DF06-2A21-31EE-697C-48B66B22DC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94" y="959371"/>
            <a:ext cx="3775023" cy="2831267"/>
          </a:xfrm>
          <a:prstGeom prst="rect">
            <a:avLst/>
          </a:prstGeom>
        </p:spPr>
      </p:pic>
      <p:sp>
        <p:nvSpPr>
          <p:cNvPr id="9" name="椭圆 8">
            <a:extLst>
              <a:ext uri="{FF2B5EF4-FFF2-40B4-BE49-F238E27FC236}">
                <a16:creationId xmlns:a16="http://schemas.microsoft.com/office/drawing/2014/main" id="{1E8DB0EE-7033-322E-16C3-68E499AFA4E2}"/>
              </a:ext>
            </a:extLst>
          </p:cNvPr>
          <p:cNvSpPr/>
          <p:nvPr/>
        </p:nvSpPr>
        <p:spPr>
          <a:xfrm>
            <a:off x="1326629" y="1588020"/>
            <a:ext cx="786984" cy="78698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5DAC47E4-8089-EEE5-F14D-1A05CF9975F3}"/>
              </a:ext>
            </a:extLst>
          </p:cNvPr>
          <p:cNvSpPr txBox="1"/>
          <p:nvPr/>
        </p:nvSpPr>
        <p:spPr>
          <a:xfrm>
            <a:off x="442209" y="1197709"/>
            <a:ext cx="1768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Readout Board</a:t>
            </a:r>
            <a:endParaRPr lang="zh-CN" altLang="en-US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5708AC85-E5D9-68AD-B3B9-2BF500DEDCF7}"/>
              </a:ext>
            </a:extLst>
          </p:cNvPr>
          <p:cNvSpPr/>
          <p:nvPr/>
        </p:nvSpPr>
        <p:spPr>
          <a:xfrm>
            <a:off x="2670747" y="1710440"/>
            <a:ext cx="786984" cy="78698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7056934E-2F83-7ED0-4334-66167AA1D87E}"/>
              </a:ext>
            </a:extLst>
          </p:cNvPr>
          <p:cNvSpPr txBox="1"/>
          <p:nvPr/>
        </p:nvSpPr>
        <p:spPr>
          <a:xfrm>
            <a:off x="2973048" y="1197709"/>
            <a:ext cx="884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Laser</a:t>
            </a:r>
            <a:endParaRPr lang="zh-CN" altLang="en-US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3D235203-A176-9A7E-0A99-13E35646E5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86" y="4313789"/>
            <a:ext cx="4307586" cy="2176952"/>
          </a:xfrm>
          <a:prstGeom prst="rect">
            <a:avLst/>
          </a:prstGeom>
        </p:spPr>
      </p:pic>
      <p:grpSp>
        <p:nvGrpSpPr>
          <p:cNvPr id="31" name="组合 30">
            <a:extLst>
              <a:ext uri="{FF2B5EF4-FFF2-40B4-BE49-F238E27FC236}">
                <a16:creationId xmlns:a16="http://schemas.microsoft.com/office/drawing/2014/main" id="{FFF1E842-A2A2-DB02-2F6E-70D1B92D3CD6}"/>
              </a:ext>
            </a:extLst>
          </p:cNvPr>
          <p:cNvGrpSpPr/>
          <p:nvPr/>
        </p:nvGrpSpPr>
        <p:grpSpPr>
          <a:xfrm>
            <a:off x="9175023" y="1854201"/>
            <a:ext cx="1108265" cy="926319"/>
            <a:chOff x="8551434" y="1073443"/>
            <a:chExt cx="1964166" cy="1672841"/>
          </a:xfrm>
        </p:grpSpPr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id="{4CAF166F-E879-223A-20C7-FA0A43054DB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1434" y="1073443"/>
              <a:ext cx="1964166" cy="1672841"/>
            </a:xfrm>
            <a:prstGeom prst="rect">
              <a:avLst/>
            </a:prstGeom>
          </p:spPr>
        </p:pic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B99DC74D-5B47-5579-0844-F89288D767C5}"/>
                </a:ext>
              </a:extLst>
            </p:cNvPr>
            <p:cNvSpPr/>
            <p:nvPr/>
          </p:nvSpPr>
          <p:spPr>
            <a:xfrm>
              <a:off x="9820566" y="1232849"/>
              <a:ext cx="447221" cy="473352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椭圆 27">
              <a:extLst>
                <a:ext uri="{FF2B5EF4-FFF2-40B4-BE49-F238E27FC236}">
                  <a16:creationId xmlns:a16="http://schemas.microsoft.com/office/drawing/2014/main" id="{F118C6CC-77D1-AB68-5E0B-877F88E06E5C}"/>
                </a:ext>
              </a:extLst>
            </p:cNvPr>
            <p:cNvSpPr/>
            <p:nvPr/>
          </p:nvSpPr>
          <p:spPr>
            <a:xfrm>
              <a:off x="10012290" y="1437091"/>
              <a:ext cx="63772" cy="648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EFF0DC86-5D31-E6EE-9282-6A5A5C970279}"/>
              </a:ext>
            </a:extLst>
          </p:cNvPr>
          <p:cNvGrpSpPr/>
          <p:nvPr/>
        </p:nvGrpSpPr>
        <p:grpSpPr>
          <a:xfrm>
            <a:off x="4463347" y="3646043"/>
            <a:ext cx="3616388" cy="3178313"/>
            <a:chOff x="4463347" y="3646043"/>
            <a:chExt cx="3616388" cy="3178313"/>
          </a:xfrm>
        </p:grpSpPr>
        <p:pic>
          <p:nvPicPr>
            <p:cNvPr id="34" name="图片 33">
              <a:extLst>
                <a:ext uri="{FF2B5EF4-FFF2-40B4-BE49-F238E27FC236}">
                  <a16:creationId xmlns:a16="http://schemas.microsoft.com/office/drawing/2014/main" id="{DB860CD2-5BB9-F818-5BFD-F72BA5484A5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3347" y="3646043"/>
              <a:ext cx="3616388" cy="3178313"/>
            </a:xfrm>
            <a:prstGeom prst="rect">
              <a:avLst/>
            </a:prstGeom>
          </p:spPr>
        </p:pic>
        <p:pic>
          <p:nvPicPr>
            <p:cNvPr id="36" name="图片 35">
              <a:extLst>
                <a:ext uri="{FF2B5EF4-FFF2-40B4-BE49-F238E27FC236}">
                  <a16:creationId xmlns:a16="http://schemas.microsoft.com/office/drawing/2014/main" id="{BB22B95A-DB1D-9E46-92DC-18BE75D5BC8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1775" y="5235199"/>
              <a:ext cx="1063626" cy="926321"/>
            </a:xfrm>
            <a:prstGeom prst="rect">
              <a:avLst/>
            </a:prstGeom>
          </p:spPr>
        </p:pic>
        <p:sp>
          <p:nvSpPr>
            <p:cNvPr id="37" name="矩形 36">
              <a:extLst>
                <a:ext uri="{FF2B5EF4-FFF2-40B4-BE49-F238E27FC236}">
                  <a16:creationId xmlns:a16="http://schemas.microsoft.com/office/drawing/2014/main" id="{8A2D20D6-5D57-EAE7-A9A7-9EC4E64ED840}"/>
                </a:ext>
              </a:extLst>
            </p:cNvPr>
            <p:cNvSpPr/>
            <p:nvPr/>
          </p:nvSpPr>
          <p:spPr>
            <a:xfrm>
              <a:off x="6038078" y="5364676"/>
              <a:ext cx="256796" cy="25274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8" name="椭圆 37">
              <a:extLst>
                <a:ext uri="{FF2B5EF4-FFF2-40B4-BE49-F238E27FC236}">
                  <a16:creationId xmlns:a16="http://schemas.microsoft.com/office/drawing/2014/main" id="{00FF96FA-0DE2-98C5-5BD7-A97510CD0371}"/>
                </a:ext>
              </a:extLst>
            </p:cNvPr>
            <p:cNvSpPr/>
            <p:nvPr/>
          </p:nvSpPr>
          <p:spPr>
            <a:xfrm>
              <a:off x="6213210" y="5542043"/>
              <a:ext cx="37640" cy="3848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9" name="文本框 38">
            <a:extLst>
              <a:ext uri="{FF2B5EF4-FFF2-40B4-BE49-F238E27FC236}">
                <a16:creationId xmlns:a16="http://schemas.microsoft.com/office/drawing/2014/main" id="{471E025D-D62A-1E8A-D26C-06098D33AD6B}"/>
              </a:ext>
            </a:extLst>
          </p:cNvPr>
          <p:cNvSpPr txBox="1"/>
          <p:nvPr/>
        </p:nvSpPr>
        <p:spPr>
          <a:xfrm>
            <a:off x="8331057" y="3790638"/>
            <a:ext cx="3695267" cy="2532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采用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3D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打印件在某些位置扣住</a:t>
            </a:r>
            <a:r>
              <a:rPr lang="en-US" altLang="zh-CN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SiPM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，且仅在某个位置留有进光孔。</a:t>
            </a:r>
            <a:endParaRPr lang="en-US" altLang="zh-CN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采用激光照射读出板，利用公式重建出击中位置，如黑点所示，红圈代表打印件中开孔位置。</a:t>
            </a:r>
          </a:p>
        </p:txBody>
      </p:sp>
    </p:spTree>
    <p:extLst>
      <p:ext uri="{BB962C8B-B14F-4D97-AF65-F5344CB8AC3E}">
        <p14:creationId xmlns:p14="http://schemas.microsoft.com/office/powerpoint/2010/main" val="58342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08A598A0-7F53-A0A1-0B07-CA158CD1B4F4}"/>
                  </a:ext>
                </a:extLst>
              </p:cNvPr>
              <p:cNvSpPr txBox="1"/>
              <p:nvPr/>
            </p:nvSpPr>
            <p:spPr>
              <a:xfrm>
                <a:off x="4288824" y="2967335"/>
                <a:ext cx="3614351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5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5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US" altLang="zh-CN" sz="5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altLang="zh-CN" sz="5400" b="0" i="1" smtClean="0"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US" altLang="zh-CN" sz="5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5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altLang="zh-CN" sz="5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sSup>
                        <m:sSupPr>
                          <m:ctrlPr>
                            <a:rPr lang="en-US" altLang="zh-CN" sz="5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54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altLang="zh-CN" sz="5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zh-CN" altLang="en-US" sz="5400" dirty="0"/>
              </a:p>
            </p:txBody>
          </p:sp>
        </mc:Choice>
        <mc:Fallback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08A598A0-7F53-A0A1-0B07-CA158CD1B4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8824" y="2967335"/>
                <a:ext cx="3614351" cy="92333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2927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9422279F-5989-AA78-D571-BD16D4170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10515600" cy="656302"/>
          </a:xfrm>
        </p:spPr>
        <p:txBody>
          <a:bodyPr>
            <a:normAutofit fontScale="90000"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Flavor Tag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25828FEB-ADE0-9FAC-7B9F-71CA981DF8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671" y="688933"/>
            <a:ext cx="3640853" cy="2698628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DE747A64-5AAA-0CCF-D3C1-9206BF589085}"/>
              </a:ext>
            </a:extLst>
          </p:cNvPr>
          <p:cNvSpPr txBox="1"/>
          <p:nvPr/>
        </p:nvSpPr>
        <p:spPr>
          <a:xfrm>
            <a:off x="2398735" y="3374849"/>
            <a:ext cx="1622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FBDT_output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2B8AD447-BE45-A104-F0C4-2312D269D2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4929" y="586876"/>
            <a:ext cx="5243987" cy="520262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ABF013B8-266E-F6C4-E654-DB4D53BA82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671" y="3731346"/>
            <a:ext cx="3640853" cy="2669640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737A9583-7FDD-7213-4920-4C38400DDBF9}"/>
              </a:ext>
            </a:extLst>
          </p:cNvPr>
          <p:cNvSpPr txBox="1"/>
          <p:nvPr/>
        </p:nvSpPr>
        <p:spPr>
          <a:xfrm>
            <a:off x="998951" y="6400986"/>
            <a:ext cx="4421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根据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r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值，将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FBDT output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分为了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7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个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bins</a:t>
            </a:r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0BE53011-6B3D-F865-EDA0-4F8AD49F51CF}"/>
                  </a:ext>
                </a:extLst>
              </p:cNvPr>
              <p:cNvSpPr txBox="1"/>
              <p:nvPr/>
            </p:nvSpPr>
            <p:spPr>
              <a:xfrm>
                <a:off x="6927353" y="5937398"/>
                <a:ext cx="4265696" cy="6482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由于信号</a:t>
                </a:r>
                <a:r>
                  <a:rPr lang="en-US" altLang="zh-CN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MC</a:t>
                </a:r>
                <a:r>
                  <a:rPr lang="zh-CN" altLang="en-US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中</a:t>
                </a:r>
                <a:r>
                  <a:rPr lang="en-US" altLang="zh-CN" i="1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Scp</a:t>
                </a:r>
                <a:r>
                  <a:rPr lang="zh-CN" altLang="en-US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设置为</a:t>
                </a:r>
                <a:r>
                  <a:rPr lang="en-US" altLang="zh-CN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0</a:t>
                </a:r>
                <a:r>
                  <a:rPr lang="zh-CN" altLang="en-US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  <m:sub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0</m:t>
                            </m:r>
                          </m:sup>
                        </m:sSup>
                      </m:sub>
                    </m:sSub>
                  </m:oMath>
                </a14:m>
                <a:r>
                  <a:rPr lang="zh-CN" altLang="en-US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与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  <m:sub>
                        <m:sSup>
                          <m:sSupPr>
                            <m:ctrlPr>
                              <a:rPr lang="en-US" altLang="zh-CN" b="0" i="1" dirty="0" smtClean="0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̅"/>
                                <m:ctrlPr>
                                  <a:rPr lang="en-US" altLang="zh-CN" b="0" i="1" dirty="0" smtClean="0"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b="0" i="1" dirty="0" smtClean="0"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𝐵</m:t>
                                </m:r>
                              </m:e>
                            </m:acc>
                          </m:e>
                          <m:sup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0</m:t>
                            </m:r>
                          </m:sup>
                        </m:sSup>
                      </m:sub>
                    </m:sSub>
                  </m:oMath>
                </a14:m>
                <a:r>
                  <a:rPr lang="zh-CN" altLang="en-US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并无明显差异。</a:t>
                </a:r>
              </a:p>
            </p:txBody>
          </p:sp>
        </mc:Choice>
        <mc:Fallback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0BE53011-6B3D-F865-EDA0-4F8AD49F51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7353" y="5937398"/>
                <a:ext cx="4265696" cy="648254"/>
              </a:xfrm>
              <a:prstGeom prst="rect">
                <a:avLst/>
              </a:prstGeom>
              <a:blipFill>
                <a:blip r:embed="rId5"/>
                <a:stretch>
                  <a:fillRect l="-1143" t="-8491" r="-1286" b="-1226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1951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标题 1">
                <a:extLst>
                  <a:ext uri="{FF2B5EF4-FFF2-40B4-BE49-F238E27FC236}">
                    <a16:creationId xmlns:a16="http://schemas.microsoft.com/office/drawing/2014/main" id="{FFDF98F0-2528-ED92-3E3A-F0AB68AF87A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0"/>
                <a:ext cx="11044052" cy="68103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00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T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𝑒𝑟𝑟</m:t>
                          </m:r>
                        </m:sub>
                      </m:sSub>
                    </m:oMath>
                  </m:oMathPara>
                </a14:m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标题 1">
                <a:extLst>
                  <a:ext uri="{FF2B5EF4-FFF2-40B4-BE49-F238E27FC236}">
                    <a16:creationId xmlns:a16="http://schemas.microsoft.com/office/drawing/2014/main" id="{FFDF98F0-2528-ED92-3E3A-F0AB68AF87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1044052" cy="68103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图片 5">
            <a:extLst>
              <a:ext uri="{FF2B5EF4-FFF2-40B4-BE49-F238E27FC236}">
                <a16:creationId xmlns:a16="http://schemas.microsoft.com/office/drawing/2014/main" id="{FEB4A5C9-252E-D3CE-2575-277ECBFDE9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939350"/>
            <a:ext cx="3137770" cy="2555412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711839B-B02D-6848-FC57-679328F47E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416" y="939350"/>
            <a:ext cx="2954170" cy="255541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9265832D-0693-22FB-16D2-0788F6F83B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623" y="939350"/>
            <a:ext cx="2954170" cy="2555412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A19DA4F3-E3EF-2CD3-48A2-B8CA3579B6C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7830" y="939350"/>
            <a:ext cx="2954170" cy="2555412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634A43AB-8509-AF4D-EBE1-B1C0EA70477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5" y="3633439"/>
            <a:ext cx="3137771" cy="2555412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746DF412-8A13-9F4A-D221-9891E99CDBB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771" y="3633439"/>
            <a:ext cx="3080852" cy="2555412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CACA311C-E39B-5E74-BB45-D4C443B45D4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978" y="3633439"/>
            <a:ext cx="3015815" cy="2442416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5F8B458A-0B6F-28C6-0D44-69C1406A645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7830" y="3633439"/>
            <a:ext cx="2954170" cy="2442416"/>
          </a:xfrm>
          <a:prstGeom prst="rect">
            <a:avLst/>
          </a:prstGeom>
        </p:spPr>
      </p:pic>
      <p:sp>
        <p:nvSpPr>
          <p:cNvPr id="22" name="文本框 21">
            <a:extLst>
              <a:ext uri="{FF2B5EF4-FFF2-40B4-BE49-F238E27FC236}">
                <a16:creationId xmlns:a16="http://schemas.microsoft.com/office/drawing/2014/main" id="{9AA48BA0-8540-F928-64F3-DA200BFD27CF}"/>
              </a:ext>
            </a:extLst>
          </p:cNvPr>
          <p:cNvSpPr txBox="1"/>
          <p:nvPr/>
        </p:nvSpPr>
        <p:spPr>
          <a:xfrm>
            <a:off x="3726493" y="6327528"/>
            <a:ext cx="5511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采用一个高斯函数加一个非对称高斯函数进行拟合</a:t>
            </a:r>
          </a:p>
        </p:txBody>
      </p:sp>
    </p:spTree>
    <p:extLst>
      <p:ext uri="{BB962C8B-B14F-4D97-AF65-F5344CB8AC3E}">
        <p14:creationId xmlns:p14="http://schemas.microsoft.com/office/powerpoint/2010/main" val="23088163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3F2281-7386-AE4B-0459-EBC8E9D99B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标题 1">
                <a:extLst>
                  <a:ext uri="{FF2B5EF4-FFF2-40B4-BE49-F238E27FC236}">
                    <a16:creationId xmlns:a16="http://schemas.microsoft.com/office/drawing/2014/main" id="{21E3193B-498A-8D68-BAD3-2468B1F37C3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0"/>
                <a:ext cx="11044052" cy="68103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7500" lnSpcReduction="100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Δ</m:t>
                    </m:r>
                    <m:r>
                      <m:rPr>
                        <m:sty m:val="p"/>
                      </m:rPr>
                      <a:rPr lang="en-US" altLang="zh-CN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T</m:t>
                    </m:r>
                  </m:oMath>
                </a14:m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resolution</a:t>
                </a:r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标题 1">
                <a:extLst>
                  <a:ext uri="{FF2B5EF4-FFF2-40B4-BE49-F238E27FC236}">
                    <a16:creationId xmlns:a16="http://schemas.microsoft.com/office/drawing/2014/main" id="{21E3193B-498A-8D68-BAD3-2468B1F37C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1044052" cy="681037"/>
              </a:xfrm>
              <a:prstGeom prst="rect">
                <a:avLst/>
              </a:prstGeom>
              <a:blipFill>
                <a:blip r:embed="rId2"/>
                <a:stretch>
                  <a:fillRect t="-33036" b="-3660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图片 2">
            <a:extLst>
              <a:ext uri="{FF2B5EF4-FFF2-40B4-BE49-F238E27FC236}">
                <a16:creationId xmlns:a16="http://schemas.microsoft.com/office/drawing/2014/main" id="{67B3BAD9-72BB-5ED8-A8AA-E64EC227EC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86" y="624669"/>
            <a:ext cx="2779069" cy="220621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5397EF4-B7E7-06AC-CB1E-F3012E7CA1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627" y="624668"/>
            <a:ext cx="2779069" cy="220621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839C6B75-9218-2BC5-94B6-77F4B6F91E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195" y="624668"/>
            <a:ext cx="2779069" cy="220621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6B38F6F5-35BF-F393-156D-72E85B0CAC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0763" y="624668"/>
            <a:ext cx="2779070" cy="2206214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32CE07A2-18FA-6755-829D-C67B4A7108C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86" y="2924010"/>
            <a:ext cx="2779069" cy="220621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767B805E-0F96-291B-8677-1BD3FEBF642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626" y="2924010"/>
            <a:ext cx="2779070" cy="220621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D82C2CF9-3623-6254-C548-CA5896A614D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195" y="2924010"/>
            <a:ext cx="2779069" cy="2206214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B26D1FB1-1B9B-9A8B-2B48-11BF2BBAC3C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93587" y="5223352"/>
            <a:ext cx="5456878" cy="153058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9CB73500-B214-7DC0-13BC-5FA852A59A2F}"/>
                  </a:ext>
                </a:extLst>
              </p:cNvPr>
              <p:cNvSpPr txBox="1"/>
              <p:nvPr/>
            </p:nvSpPr>
            <p:spPr>
              <a:xfrm>
                <a:off x="9937128" y="3595155"/>
                <a:ext cx="12713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𝑀𝐶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9CB73500-B214-7DC0-13BC-5FA852A59A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7128" y="3595155"/>
                <a:ext cx="1271392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文本框 20">
            <a:extLst>
              <a:ext uri="{FF2B5EF4-FFF2-40B4-BE49-F238E27FC236}">
                <a16:creationId xmlns:a16="http://schemas.microsoft.com/office/drawing/2014/main" id="{AB1C49E8-DB50-C33C-D0A3-FD0805691F20}"/>
              </a:ext>
            </a:extLst>
          </p:cNvPr>
          <p:cNvSpPr txBox="1"/>
          <p:nvPr/>
        </p:nvSpPr>
        <p:spPr>
          <a:xfrm>
            <a:off x="9619989" y="4027117"/>
            <a:ext cx="2185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Resolution ~ 1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ps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40555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标题 1">
                <a:extLst>
                  <a:ext uri="{FF2B5EF4-FFF2-40B4-BE49-F238E27FC236}">
                    <a16:creationId xmlns:a16="http://schemas.microsoft.com/office/drawing/2014/main" id="{0D5AD971-0109-194E-FC78-23AF772821A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0"/>
                <a:ext cx="11044052" cy="68103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7500" lnSpcReduction="100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Δ</m:t>
                    </m:r>
                    <m:r>
                      <m:rPr>
                        <m:sty m:val="p"/>
                      </m:rPr>
                      <a:rPr lang="en-US" altLang="zh-CN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T</m:t>
                    </m:r>
                  </m:oMath>
                </a14:m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from signal MC</a:t>
                </a:r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标题 1">
                <a:extLst>
                  <a:ext uri="{FF2B5EF4-FFF2-40B4-BE49-F238E27FC236}">
                    <a16:creationId xmlns:a16="http://schemas.microsoft.com/office/drawing/2014/main" id="{0D5AD971-0109-194E-FC78-23AF772821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1044052" cy="681037"/>
              </a:xfrm>
              <a:prstGeom prst="rect">
                <a:avLst/>
              </a:prstGeom>
              <a:blipFill>
                <a:blip r:embed="rId3"/>
                <a:stretch>
                  <a:fillRect t="-33036" b="-3660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图片 5">
            <a:extLst>
              <a:ext uri="{FF2B5EF4-FFF2-40B4-BE49-F238E27FC236}">
                <a16:creationId xmlns:a16="http://schemas.microsoft.com/office/drawing/2014/main" id="{2A7A46AE-C9D4-C5B0-EE77-5B7CF00B49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258" y="787508"/>
            <a:ext cx="4318113" cy="282625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F5BB1552-77BD-E731-E537-05E620127D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437" y="741828"/>
            <a:ext cx="4376006" cy="287193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84AF5DED-308D-F448-4DFB-738F064E236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344" y="3586590"/>
            <a:ext cx="8410478" cy="108534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4D18464C-5914-4DA3-3020-F766F21AD6B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67" y="4588950"/>
            <a:ext cx="5050955" cy="225468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E9B4A42D-45B8-06D1-4B70-D1860B117EC1}"/>
                  </a:ext>
                </a:extLst>
              </p:cNvPr>
              <p:cNvSpPr txBox="1"/>
              <p:nvPr/>
            </p:nvSpPr>
            <p:spPr>
              <a:xfrm>
                <a:off x="6526059" y="4820681"/>
                <a:ext cx="5467611" cy="16995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拟合结果： </a:t>
                </a:r>
                <a:endParaRPr lang="en-US" altLang="zh-CN" dirty="0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𝐶𝑃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=−0.011±0.005,  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𝐶𝑃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=0.727±0.008</m:t>
                      </m:r>
                    </m:oMath>
                  </m:oMathPara>
                </a14:m>
                <a:endParaRPr lang="en-US" altLang="zh-CN" dirty="0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信号</a:t>
                </a:r>
                <a:r>
                  <a:rPr lang="en-US" altLang="zh-CN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MC</a:t>
                </a:r>
                <a:r>
                  <a:rPr lang="zh-CN" altLang="en-US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输入值：</a:t>
                </a:r>
                <a:endParaRPr lang="en-US" altLang="zh-CN" dirty="0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     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𝐶𝑃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                                   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𝐶𝑃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0.</m:t>
                    </m:r>
                  </m:oMath>
                </a14:m>
                <a:r>
                  <a:rPr lang="en-US" altLang="zh-CN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699</a:t>
                </a:r>
              </a:p>
            </p:txBody>
          </p:sp>
        </mc:Choice>
        <mc:Fallback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E9B4A42D-45B8-06D1-4B70-D1860B117E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6059" y="4820681"/>
                <a:ext cx="5467611" cy="1699568"/>
              </a:xfrm>
              <a:prstGeom prst="rect">
                <a:avLst/>
              </a:prstGeom>
              <a:blipFill>
                <a:blip r:embed="rId8"/>
                <a:stretch>
                  <a:fillRect l="-1004" b="-39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99188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550</TotalTime>
  <Words>199</Words>
  <Application>Microsoft Office PowerPoint</Application>
  <PresentationFormat>宽屏</PresentationFormat>
  <Paragraphs>28</Paragraphs>
  <Slides>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6" baseType="lpstr">
      <vt:lpstr>等线</vt:lpstr>
      <vt:lpstr>等线 Light</vt:lpstr>
      <vt:lpstr>宋体</vt:lpstr>
      <vt:lpstr>Arial</vt:lpstr>
      <vt:lpstr>Cambria Math</vt:lpstr>
      <vt:lpstr>Times New Roman</vt:lpstr>
      <vt:lpstr>Wingdings</vt:lpstr>
      <vt:lpstr>Office 主题​​</vt:lpstr>
      <vt:lpstr>Group Meeting</vt:lpstr>
      <vt:lpstr>PSS 11-6060-S</vt:lpstr>
      <vt:lpstr>PSS 11-6060-S</vt:lpstr>
      <vt:lpstr>PowerPoint 演示文稿</vt:lpstr>
      <vt:lpstr>Flavor Tag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邹 世明</dc:creator>
  <cp:lastModifiedBy>邹 世明</cp:lastModifiedBy>
  <cp:revision>2</cp:revision>
  <dcterms:created xsi:type="dcterms:W3CDTF">2025-05-22T08:15:32Z</dcterms:created>
  <dcterms:modified xsi:type="dcterms:W3CDTF">2025-05-22T21:58:42Z</dcterms:modified>
</cp:coreProperties>
</file>