
<file path=[Content_Types].xml><?xml version="1.0" encoding="utf-8"?>
<Types xmlns="http://schemas.openxmlformats.org/package/2006/content-types"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23"/>
  </p:handoutMasterIdLst>
  <p:sldIdLst>
    <p:sldId id="916" r:id="rId3"/>
    <p:sldId id="1002" r:id="rId4"/>
    <p:sldId id="988" r:id="rId5"/>
    <p:sldId id="985" r:id="rId6"/>
    <p:sldId id="989" r:id="rId7"/>
    <p:sldId id="990" r:id="rId8"/>
    <p:sldId id="991" r:id="rId9"/>
    <p:sldId id="1003" r:id="rId10"/>
    <p:sldId id="1004" r:id="rId11"/>
    <p:sldId id="1005" r:id="rId12"/>
    <p:sldId id="1006" r:id="rId13"/>
    <p:sldId id="1007" r:id="rId14"/>
    <p:sldId id="1010" r:id="rId15"/>
    <p:sldId id="1008" r:id="rId17"/>
    <p:sldId id="1009" r:id="rId18"/>
    <p:sldId id="993" r:id="rId19"/>
    <p:sldId id="1011" r:id="rId20"/>
    <p:sldId id="1000" r:id="rId21"/>
    <p:sldId id="998" r:id="rId22"/>
  </p:sldIdLst>
  <p:sldSz cx="12192000" cy="6858000"/>
  <p:notesSz cx="6858000" cy="9144000"/>
  <p:custDataLst>
    <p:tags r:id="rId27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3" userDrawn="1">
          <p15:clr>
            <a:srgbClr val="A4A3A4"/>
          </p15:clr>
        </p15:guide>
        <p15:guide id="2" pos="3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33CC"/>
    <a:srgbClr val="3333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3826" autoAdjust="0"/>
  </p:normalViewPr>
  <p:slideViewPr>
    <p:cSldViewPr snapToGrid="0" showGuides="1">
      <p:cViewPr varScale="1">
        <p:scale>
          <a:sx n="86" d="100"/>
          <a:sy n="86" d="100"/>
        </p:scale>
        <p:origin x="547" y="82"/>
      </p:cViewPr>
      <p:guideLst>
        <p:guide orient="horz" pos="2263"/>
        <p:guide pos="3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7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EE167B4-1A2E-47A9-8B98-A2FD84217ADB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fld id="{6B7F0887-9A3B-411C-81AD-06BDF05961DA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pitchFamily="2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pitchFamily="2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pitchFamily="2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pitchFamily="2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CAE43-ACC3-46A2-B54E-1BDE2F6717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CAE43-ACC3-46A2-B54E-1BDE2F6717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233" y="254131"/>
            <a:ext cx="4235777" cy="77655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4"/>
          <p:cNvCxnSpPr/>
          <p:nvPr/>
        </p:nvCxnSpPr>
        <p:spPr>
          <a:xfrm>
            <a:off x="0" y="715963"/>
            <a:ext cx="12192000" cy="0"/>
          </a:xfrm>
          <a:prstGeom prst="line">
            <a:avLst/>
          </a:prstGeom>
          <a:ln w="28575">
            <a:solidFill>
              <a:srgbClr val="3E95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B83A-0B46-4BED-AA9F-0F5BF4662FB8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2015" y="68526"/>
            <a:ext cx="9967547" cy="604206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2884" y="887044"/>
            <a:ext cx="11418278" cy="525498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214100" y="6347746"/>
            <a:ext cx="717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B22BE-27FC-46D4-B195-7E6E45608596}" type="slidenum">
              <a:rPr lang="en-US" altLang="zh-CN"/>
            </a:fld>
            <a:endParaRPr lang="en-US" altLang="zh-CN" dirty="0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0" y="715963"/>
            <a:ext cx="12192000" cy="0"/>
          </a:xfrm>
          <a:prstGeom prst="line">
            <a:avLst/>
          </a:prstGeom>
          <a:ln w="28575">
            <a:solidFill>
              <a:srgbClr val="3E95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8"/>
          <p:cNvCxnSpPr/>
          <p:nvPr/>
        </p:nvCxnSpPr>
        <p:spPr>
          <a:xfrm>
            <a:off x="0" y="692150"/>
            <a:ext cx="12192000" cy="0"/>
          </a:xfrm>
          <a:prstGeom prst="line">
            <a:avLst/>
          </a:prstGeom>
          <a:ln w="28575">
            <a:solidFill>
              <a:srgbClr val="3E95C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4CD0F-3937-414C-AFCF-86DDE2EABEC9}" type="datetimeFigureOut">
              <a:rPr lang="zh-CN" altLang="en-US"/>
            </a:fld>
            <a:endParaRPr lang="zh-CN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845A9-6D9B-4D8C-8AFC-158E6DB11E1D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FFB5040-B9B3-4573-80E5-4AD2FBE1B90E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fld id="{0BE2C8CC-40A9-4B82-A8C6-918306C776D1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0" Type="http://schemas.openxmlformats.org/officeDocument/2006/relationships/slideLayout" Target="../slideLayouts/slideLayout3.xml"/><Relationship Id="rId1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28800" y="1406525"/>
            <a:ext cx="8696325" cy="1456690"/>
          </a:xfrm>
          <a:prstGeom prst="rect">
            <a:avLst/>
          </a:prstGeom>
        </p:spPr>
        <p:txBody>
          <a:bodyPr vert="horz" wrap="square" lIns="0" tIns="74295" rIns="0" bIns="0" rtlCol="0" anchor="ctr">
            <a:spAutoFit/>
          </a:bodyPr>
          <a:lstStyle/>
          <a:p>
            <a:pPr marL="2211070" marR="5080" indent="-2198370" algn="ctr">
              <a:lnSpc>
                <a:spcPts val="5390"/>
              </a:lnSpc>
              <a:spcBef>
                <a:spcPts val="585"/>
              </a:spcBef>
              <a:tabLst>
                <a:tab pos="2856865" algn="l"/>
                <a:tab pos="3515995" algn="l"/>
                <a:tab pos="5193665" algn="l"/>
                <a:tab pos="6666230" algn="l"/>
              </a:tabLst>
            </a:pPr>
            <a:r>
              <a:rPr lang="en-US" sz="4000" dirty="0"/>
              <a:t>CEPC</a:t>
            </a:r>
            <a:r>
              <a:rPr sz="4000" dirty="0"/>
              <a:t> </a:t>
            </a:r>
            <a:r>
              <a:rPr lang="zh-CN" altLang="en-US" sz="4000" dirty="0"/>
              <a:t>探测器端部</a:t>
            </a:r>
            <a:r>
              <a:rPr lang="en-US" altLang="zh-CN" sz="4000" dirty="0"/>
              <a:t>HCAL</a:t>
            </a:r>
            <a:r>
              <a:rPr lang="zh-CN" altLang="en-US" sz="4000" dirty="0"/>
              <a:t>进展</a:t>
            </a:r>
            <a:br>
              <a:rPr lang="en-US" altLang="zh-CN" sz="4000" dirty="0"/>
            </a:br>
            <a:endParaRPr lang="zh-CN" altLang="en-US" sz="4000" dirty="0"/>
          </a:p>
        </p:txBody>
      </p:sp>
      <p:pic>
        <p:nvPicPr>
          <p:cNvPr id="5" name="图片 4" descr="图片包含 自然, 火山口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000" cy="540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57400" y="3439031"/>
            <a:ext cx="7297615" cy="14211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708660" algn="ctr">
              <a:spcBef>
                <a:spcPts val="865"/>
              </a:spcBef>
            </a:pPr>
            <a:r>
              <a:rPr lang="zh-CN" altLang="en-US" sz="2400" dirty="0">
                <a:latin typeface="Times New Roman" panose="02020603050405020304"/>
                <a:cs typeface="Times New Roman" panose="02020603050405020304"/>
                <a:sym typeface="+mn-ea"/>
              </a:rPr>
              <a:t>中国科学院高能物理研究所</a:t>
            </a:r>
            <a:endParaRPr lang="en-US" altLang="zh-CN" sz="2400" dirty="0">
              <a:latin typeface="Times New Roman" panose="02020603050405020304"/>
              <a:cs typeface="Times New Roman" panose="02020603050405020304"/>
              <a:sym typeface="+mn-ea"/>
            </a:endParaRPr>
          </a:p>
          <a:p>
            <a:pPr marL="708660" algn="ctr">
              <a:spcBef>
                <a:spcPts val="865"/>
              </a:spcBef>
            </a:pPr>
            <a:r>
              <a:rPr lang="zh-CN" altLang="en-US" sz="2400" dirty="0">
                <a:latin typeface="Times New Roman" panose="02020603050405020304"/>
                <a:cs typeface="Times New Roman" panose="02020603050405020304"/>
                <a:sym typeface="+mn-ea"/>
              </a:rPr>
              <a:t>张俊嵩</a:t>
            </a:r>
            <a:r>
              <a:rPr lang="en-US" altLang="zh-CN" sz="240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endParaRPr lang="en-US" altLang="zh-CN" sz="2400" dirty="0">
              <a:latin typeface="Times New Roman" panose="02020603050405020304"/>
              <a:cs typeface="Times New Roman" panose="02020603050405020304"/>
              <a:sym typeface="+mn-ea"/>
            </a:endParaRPr>
          </a:p>
          <a:p>
            <a:pPr marL="708660" algn="ctr">
              <a:spcBef>
                <a:spcPts val="865"/>
              </a:spcBef>
            </a:pPr>
            <a:r>
              <a:rPr lang="en-US" altLang="zh-CN" sz="2400" dirty="0">
                <a:latin typeface="Times New Roman" panose="02020603050405020304"/>
                <a:cs typeface="Times New Roman" panose="02020603050405020304"/>
                <a:sym typeface="+mn-ea"/>
              </a:rPr>
              <a:t>2025.5.25</a:t>
            </a:r>
            <a:endParaRPr lang="en-US" altLang="zh-CN" sz="2400" dirty="0"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  <p:sp>
        <p:nvSpPr>
          <p:cNvPr id="2" name="object 6"/>
          <p:cNvSpPr txBox="1">
            <a:spLocks noGrp="1"/>
          </p:cNvSpPr>
          <p:nvPr/>
        </p:nvSpPr>
        <p:spPr>
          <a:xfrm>
            <a:off x="1747520" y="2466340"/>
            <a:ext cx="8696325" cy="14566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4295" rIns="0" bIns="0" numCol="1" rtlCol="0" anchor="ctr" anchorCtr="0" compatLnSpc="1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pPr marL="2211070" marR="5080" indent="-2198370" algn="ctr">
              <a:lnSpc>
                <a:spcPts val="5390"/>
              </a:lnSpc>
              <a:spcBef>
                <a:spcPts val="585"/>
              </a:spcBef>
              <a:tabLst>
                <a:tab pos="2856865" algn="l"/>
                <a:tab pos="3515995" algn="l"/>
                <a:tab pos="5193665" algn="l"/>
                <a:tab pos="6666230" algn="l"/>
              </a:tabLst>
            </a:pPr>
            <a:br>
              <a:rPr lang="en-US" altLang="zh-CN" sz="4000" dirty="0"/>
            </a:br>
            <a:r>
              <a:rPr lang="en-US" altLang="zh-CN" sz="4000" dirty="0"/>
              <a:t> </a:t>
            </a:r>
            <a:endParaRPr lang="zh-CN" altLang="en-US" sz="40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86AB22BE-27FC-46D4-B195-7E6E45608596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HCAL</a:t>
            </a:r>
            <a:r>
              <a:rPr lang="zh-CN" altLang="en-US">
                <a:sym typeface="+mn-ea"/>
              </a:rPr>
              <a:t>端部灵敏层的设计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090795" y="4004945"/>
            <a:ext cx="15322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11 types Box</a:t>
            </a:r>
            <a:endParaRPr lang="en-US" altLang="zh-CN"/>
          </a:p>
        </p:txBody>
      </p:sp>
      <p:grpSp>
        <p:nvGrpSpPr>
          <p:cNvPr id="5" name="组合 4"/>
          <p:cNvGrpSpPr/>
          <p:nvPr/>
        </p:nvGrpSpPr>
        <p:grpSpPr>
          <a:xfrm>
            <a:off x="4462780" y="1196340"/>
            <a:ext cx="7346871" cy="2820630"/>
            <a:chOff x="6992" y="2036"/>
            <a:chExt cx="12338" cy="473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992" y="2036"/>
              <a:ext cx="8647" cy="4737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14250" y="2791"/>
              <a:ext cx="5080" cy="2640"/>
              <a:chOff x="14250" y="2791"/>
              <a:chExt cx="5080" cy="2640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15951" y="2791"/>
                <a:ext cx="3379" cy="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upper cover plate</a:t>
                </a:r>
                <a:endParaRPr lang="en-US" altLang="zh-CN"/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5951" y="3572"/>
                <a:ext cx="3379" cy="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PCB &amp; ASIC chip</a:t>
                </a:r>
                <a:endParaRPr lang="en-US" altLang="zh-CN"/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5951" y="4152"/>
                <a:ext cx="3379" cy="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Glass scintillat</a:t>
                </a:r>
                <a:r>
                  <a:rPr lang="en-US" altLang="zh-CN"/>
                  <a:t>or</a:t>
                </a:r>
                <a:endParaRPr lang="en-US" altLang="zh-CN"/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5951" y="4812"/>
                <a:ext cx="3379" cy="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lower cover </a:t>
                </a:r>
                <a:r>
                  <a:rPr lang="en-US" altLang="zh-CN"/>
                  <a:t>plate</a:t>
                </a:r>
                <a:endParaRPr lang="en-US" altLang="zh-CN"/>
              </a:p>
            </p:txBody>
          </p:sp>
          <p:cxnSp>
            <p:nvCxnSpPr>
              <p:cNvPr id="22" name="直接箭头连接符 21"/>
              <p:cNvCxnSpPr/>
              <p:nvPr/>
            </p:nvCxnSpPr>
            <p:spPr>
              <a:xfrm>
                <a:off x="14703" y="3018"/>
                <a:ext cx="1248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23" name="直接箭头连接符 22"/>
              <p:cNvCxnSpPr/>
              <p:nvPr/>
            </p:nvCxnSpPr>
            <p:spPr>
              <a:xfrm>
                <a:off x="14817" y="3826"/>
                <a:ext cx="1248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24" name="直接箭头连接符 23"/>
              <p:cNvCxnSpPr/>
              <p:nvPr/>
            </p:nvCxnSpPr>
            <p:spPr>
              <a:xfrm>
                <a:off x="14833" y="4482"/>
                <a:ext cx="1248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25" name="直接箭头连接符 24"/>
              <p:cNvCxnSpPr/>
              <p:nvPr/>
            </p:nvCxnSpPr>
            <p:spPr>
              <a:xfrm>
                <a:off x="14250" y="4946"/>
                <a:ext cx="1656" cy="11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</p:grp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15" y="1196340"/>
            <a:ext cx="2833370" cy="4949190"/>
          </a:xfrm>
          <a:prstGeom prst="rect">
            <a:avLst/>
          </a:prstGeom>
        </p:spPr>
      </p:pic>
      <p:sp>
        <p:nvSpPr>
          <p:cNvPr id="26" name="右箭头 25"/>
          <p:cNvSpPr/>
          <p:nvPr/>
        </p:nvSpPr>
        <p:spPr>
          <a:xfrm>
            <a:off x="2423795" y="2429510"/>
            <a:ext cx="1440180" cy="28765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364990"/>
            <a:ext cx="2939415" cy="187515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4738370" y="6306820"/>
            <a:ext cx="24377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M6</a:t>
            </a:r>
            <a:r>
              <a:rPr lang="en-US" altLang="zh-CN"/>
              <a:t> bolted connection</a:t>
            </a:r>
            <a:endParaRPr lang="en-US" altLang="zh-CN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470" y="3429000"/>
            <a:ext cx="1818640" cy="3001010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9909175" y="4295140"/>
            <a:ext cx="22129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2mm boss</a:t>
            </a:r>
            <a:endParaRPr lang="zh-CN" altLang="en-US"/>
          </a:p>
          <a:p>
            <a:r>
              <a:rPr lang="en-US" altLang="zh-CN"/>
              <a:t>Avoid crushing PCB</a:t>
            </a:r>
            <a:endParaRPr lang="en-US" altLang="zh-CN"/>
          </a:p>
          <a:p>
            <a:r>
              <a:rPr lang="en-US" altLang="zh-CN"/>
              <a:t>&amp; ASIC </a:t>
            </a:r>
            <a:r>
              <a:rPr lang="en-US" altLang="zh-CN"/>
              <a:t>chip</a:t>
            </a:r>
            <a:endParaRPr lang="en-US" altLang="zh-CN"/>
          </a:p>
        </p:txBody>
      </p:sp>
      <p:cxnSp>
        <p:nvCxnSpPr>
          <p:cNvPr id="31" name="直接箭头连接符 30"/>
          <p:cNvCxnSpPr>
            <a:stCxn id="30" idx="1"/>
          </p:cNvCxnSpPr>
          <p:nvPr/>
        </p:nvCxnSpPr>
        <p:spPr>
          <a:xfrm flipH="1" flipV="1">
            <a:off x="9480550" y="3783330"/>
            <a:ext cx="428625" cy="9728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32" name="直接箭头连接符 31"/>
          <p:cNvCxnSpPr>
            <a:stCxn id="30" idx="1"/>
          </p:cNvCxnSpPr>
          <p:nvPr/>
        </p:nvCxnSpPr>
        <p:spPr>
          <a:xfrm flipH="1">
            <a:off x="9480550" y="4756150"/>
            <a:ext cx="428625" cy="1691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33" name="直接箭头连接符 32"/>
          <p:cNvCxnSpPr/>
          <p:nvPr/>
        </p:nvCxnSpPr>
        <p:spPr>
          <a:xfrm flipH="1" flipV="1">
            <a:off x="8112760" y="3573145"/>
            <a:ext cx="1799590" cy="11518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34" name="直接箭头连接符 33"/>
          <p:cNvCxnSpPr>
            <a:stCxn id="30" idx="1"/>
          </p:cNvCxnSpPr>
          <p:nvPr/>
        </p:nvCxnSpPr>
        <p:spPr>
          <a:xfrm flipH="1">
            <a:off x="8616315" y="4756150"/>
            <a:ext cx="1292860" cy="16192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  <p:transition spd="med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HCAL</a:t>
            </a:r>
            <a:r>
              <a:rPr lang="zh-CN" altLang="en-US">
                <a:sym typeface="+mn-ea"/>
              </a:rPr>
              <a:t>端部灵敏层的设计</a:t>
            </a:r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91770" y="1410335"/>
            <a:ext cx="5579110" cy="1959439"/>
            <a:chOff x="642" y="4493"/>
            <a:chExt cx="12016" cy="422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42" y="4610"/>
              <a:ext cx="12016" cy="4103"/>
            </a:xfrm>
            <a:prstGeom prst="rect">
              <a:avLst/>
            </a:prstGeom>
          </p:spPr>
        </p:pic>
        <p:sp>
          <p:nvSpPr>
            <p:cNvPr id="5" name="左中括号 4"/>
            <p:cNvSpPr/>
            <p:nvPr/>
          </p:nvSpPr>
          <p:spPr>
            <a:xfrm rot="5400000">
              <a:off x="4083" y="4515"/>
              <a:ext cx="332" cy="1770"/>
            </a:xfrm>
            <a:prstGeom prst="leftBracke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517" y="4493"/>
              <a:ext cx="1876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12</a:t>
              </a:r>
              <a:r>
                <a:rPr lang="en-US" altLang="zh-CN"/>
                <a:t>mm</a:t>
              </a:r>
              <a:endParaRPr lang="en-US" altLang="zh-CN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245" y="1196340"/>
            <a:ext cx="2804795" cy="52711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32840" y="3980815"/>
            <a:ext cx="33794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 box have 5  cable</a:t>
            </a:r>
            <a:r>
              <a:rPr lang="en-US" altLang="zh-CN"/>
              <a:t>s</a:t>
            </a:r>
            <a:endParaRPr lang="en-US" altLang="zh-CN"/>
          </a:p>
          <a:p>
            <a:endParaRPr lang="zh-CN" altLang="en-US"/>
          </a:p>
          <a:p>
            <a:r>
              <a:rPr lang="en-US" altLang="zh-CN"/>
              <a:t>Cable diameter 2mm</a:t>
            </a:r>
            <a:endParaRPr lang="en-US" altLang="zh-CN"/>
          </a:p>
        </p:txBody>
      </p:sp>
      <p:grpSp>
        <p:nvGrpSpPr>
          <p:cNvPr id="18" name="组合 17"/>
          <p:cNvGrpSpPr/>
          <p:nvPr/>
        </p:nvGrpSpPr>
        <p:grpSpPr>
          <a:xfrm>
            <a:off x="9192895" y="1322070"/>
            <a:ext cx="2461260" cy="5019040"/>
            <a:chOff x="14477" y="2082"/>
            <a:chExt cx="3876" cy="790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77" y="2082"/>
              <a:ext cx="3876" cy="7905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5329" y="2963"/>
              <a:ext cx="62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 i="1">
                  <a:solidFill>
                    <a:srgbClr val="FF0000"/>
                  </a:solidFill>
                </a:rPr>
                <a:t>1</a:t>
              </a:r>
              <a:endParaRPr lang="en-US" altLang="zh-CN" sz="2800" b="1" i="1">
                <a:solidFill>
                  <a:srgbClr val="FF0000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971" y="2905"/>
              <a:ext cx="62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 i="1">
                  <a:solidFill>
                    <a:srgbClr val="FF0000"/>
                  </a:solidFill>
                </a:rPr>
                <a:t>2</a:t>
              </a:r>
              <a:endParaRPr lang="en-US" altLang="zh-CN" sz="2800" b="1" i="1">
                <a:solidFill>
                  <a:srgbClr val="FF0000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5951" y="6080"/>
              <a:ext cx="62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 i="1">
                  <a:solidFill>
                    <a:srgbClr val="FF0000"/>
                  </a:solidFill>
                </a:rPr>
                <a:t>3</a:t>
              </a:r>
              <a:endParaRPr lang="en-US" altLang="zh-CN" sz="2800" b="1" i="1">
                <a:solidFill>
                  <a:srgbClr val="FF0000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6064" y="7781"/>
              <a:ext cx="62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 i="1">
                  <a:solidFill>
                    <a:srgbClr val="FF0000"/>
                  </a:solidFill>
                </a:rPr>
                <a:t>4</a:t>
              </a:r>
              <a:endParaRPr lang="en-US" altLang="zh-CN" sz="2800" b="1" i="1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spd="med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HCAL</a:t>
            </a:r>
            <a:r>
              <a:rPr lang="zh-CN" altLang="en-US">
                <a:sym typeface="+mn-ea"/>
              </a:rPr>
              <a:t>端部灵敏层的设计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3615" y="1268730"/>
            <a:ext cx="2486025" cy="50692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485" y="1556385"/>
            <a:ext cx="4554855" cy="27946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224020" y="4869180"/>
            <a:ext cx="68453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电缆汇总板（管理</a:t>
            </a:r>
            <a:r>
              <a:rPr lang="zh-CN" altLang="en-US"/>
              <a:t>板）</a:t>
            </a:r>
            <a:r>
              <a:rPr lang="en-US" altLang="zh-CN"/>
              <a:t>  </a:t>
            </a:r>
            <a:r>
              <a:rPr lang="zh-CN" altLang="en-US"/>
              <a:t>的尺寸为</a:t>
            </a:r>
            <a:r>
              <a:rPr lang="en-US" altLang="zh-CN"/>
              <a:t>80mm</a:t>
            </a:r>
            <a:r>
              <a:rPr lang="en-US" altLang="en-US"/>
              <a:t>×</a:t>
            </a:r>
            <a:r>
              <a:rPr lang="en-US" altLang="zh-CN"/>
              <a:t>20mm</a:t>
            </a:r>
            <a:endParaRPr lang="en-US" altLang="zh-CN"/>
          </a:p>
          <a:p>
            <a:r>
              <a:rPr lang="zh-CN" altLang="en-US"/>
              <a:t>电路板引出三条直径为</a:t>
            </a:r>
            <a:r>
              <a:rPr lang="en-US" altLang="zh-CN"/>
              <a:t>3</a:t>
            </a:r>
            <a:r>
              <a:rPr lang="zh-CN" altLang="en-US"/>
              <a:t>毫米的电缆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460" y="2132965"/>
            <a:ext cx="3215640" cy="195961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398052" y="2595931"/>
          <a:ext cx="5328592" cy="137160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088232"/>
                <a:gridCol w="1504914"/>
                <a:gridCol w="1735446"/>
              </a:tblGrid>
              <a:tr h="0">
                <a:tc>
                  <a:txBody>
                    <a:bodyPr/>
                    <a:lstStyle/>
                    <a:p>
                      <a:r>
                        <a:rPr lang="zh-CN" alt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Box quantities/wedge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Glass quantities/ wedge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1st ~48</a:t>
                      </a: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1452/layer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69696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5807108" y="2595931"/>
          <a:ext cx="5328592" cy="137160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088232"/>
                <a:gridCol w="1504914"/>
                <a:gridCol w="1735446"/>
              </a:tblGrid>
              <a:tr h="0">
                <a:tc>
                  <a:txBody>
                    <a:bodyPr/>
                    <a:lstStyle/>
                    <a:p>
                      <a:r>
                        <a:rPr lang="zh-CN" alt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Cable  quantities in layer/wedge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Cable quantities at end/ wedge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1st ~48th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960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288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571461" y="142852"/>
            <a:ext cx="11093157" cy="714380"/>
          </a:xfrm>
        </p:spPr>
        <p:txBody>
          <a:bodyPr/>
          <a:lstStyle/>
          <a:p>
            <a:r>
              <a:rPr lang="en-US" altLang="zh-CN">
                <a:sym typeface="+mn-ea"/>
              </a:rPr>
              <a:t>HCAL</a:t>
            </a:r>
            <a:r>
              <a:rPr lang="zh-CN" altLang="en-US">
                <a:sym typeface="+mn-ea"/>
              </a:rPr>
              <a:t>端部灵敏层的设计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571461" y="1628800"/>
            <a:ext cx="178181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dirty="0"/>
              <a:t>端部</a:t>
            </a:r>
            <a:r>
              <a:rPr lang="en-US" altLang="zh-CN" sz="2000" dirty="0"/>
              <a:t> HCAL</a:t>
            </a:r>
            <a:endParaRPr lang="zh-CN" altLang="en-US" sz="2000" dirty="0"/>
          </a:p>
        </p:txBody>
      </p:sp>
      <p:sp>
        <p:nvSpPr>
          <p:cNvPr id="6" name="文本框 5"/>
          <p:cNvSpPr txBox="1"/>
          <p:nvPr/>
        </p:nvSpPr>
        <p:spPr>
          <a:xfrm>
            <a:off x="263347" y="4992340"/>
            <a:ext cx="11377264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dirty="0">
                <a:effectLst/>
                <a:latin typeface="Times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端部</a:t>
            </a:r>
            <a:r>
              <a:rPr lang="en-US" altLang="zh-CN" sz="2000" dirty="0">
                <a:effectLst/>
                <a:latin typeface="Times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HCAL</a:t>
            </a:r>
            <a:r>
              <a:rPr lang="zh-CN" altLang="en-US" sz="2000" dirty="0">
                <a:effectLst/>
                <a:latin typeface="Times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总共有</a:t>
            </a:r>
            <a:r>
              <a:rPr lang="en-US" altLang="zh-CN" sz="2000" dirty="0">
                <a:effectLst/>
                <a:latin typeface="Times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000" dirty="0">
                <a:latin typeface="Times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3072*2</a:t>
            </a:r>
            <a:r>
              <a:rPr lang="en-US" altLang="zh-CN" sz="2000" dirty="0">
                <a:effectLst/>
                <a:latin typeface="Times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bo</a:t>
            </a:r>
            <a:r>
              <a:rPr lang="en-US" altLang="zh-CN" sz="2000" dirty="0">
                <a:latin typeface="Times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xes , 1115136*2 </a:t>
            </a:r>
            <a:r>
              <a:rPr lang="zh-CN" altLang="en-US" sz="2000" dirty="0">
                <a:latin typeface="Times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玻璃闪烁体</a:t>
            </a:r>
            <a:endParaRPr lang="zh-CN" altLang="en-US" sz="2000" dirty="0">
              <a:latin typeface="Times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Times" panose="02020603050405020304" pitchFamily="18" charset="0"/>
                <a:ea typeface="宋体" panose="02010600030101010101" pitchFamily="2" charset="-122"/>
              </a:rPr>
              <a:t>端部电缆总数量为</a:t>
            </a:r>
            <a:r>
              <a:rPr lang="en-US" altLang="zh-CN" sz="2000" dirty="0">
                <a:latin typeface="Times" panose="02020603050405020304" pitchFamily="18" charset="0"/>
                <a:ea typeface="宋体" panose="02010600030101010101" pitchFamily="2" charset="-122"/>
              </a:rPr>
              <a:t>  4608*2 </a:t>
            </a:r>
            <a:endParaRPr lang="zh-CN" altLang="en-US" sz="2000" dirty="0"/>
          </a:p>
        </p:txBody>
      </p:sp>
    </p:spTree>
  </p:cSld>
  <p:clrMapOvr>
    <a:masterClrMapping/>
  </p:clrMapOvr>
  <p:transition spd="med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HCAL</a:t>
            </a:r>
            <a:r>
              <a:rPr lang="zh-CN" altLang="en-US">
                <a:sym typeface="+mn-ea"/>
              </a:rPr>
              <a:t>端部灵敏层的设计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3570" y="1412875"/>
            <a:ext cx="5593715" cy="39592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52830"/>
            <a:ext cx="2787015" cy="4916170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>
            <a:off x="3863975" y="1988820"/>
            <a:ext cx="223202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0" name="文本框 9"/>
          <p:cNvSpPr txBox="1"/>
          <p:nvPr/>
        </p:nvSpPr>
        <p:spPr>
          <a:xfrm>
            <a:off x="835025" y="6028055"/>
            <a:ext cx="5583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这些盒子分布在吸收体平板上，一层吸收体被分为</a:t>
            </a:r>
            <a:r>
              <a:rPr lang="en-US" altLang="zh-CN"/>
              <a:t>16</a:t>
            </a:r>
            <a:r>
              <a:rPr lang="zh-CN" altLang="en-US"/>
              <a:t>个区域，每个区域有</a:t>
            </a:r>
            <a:r>
              <a:rPr lang="en-US" altLang="zh-CN"/>
              <a:t>4</a:t>
            </a:r>
            <a:r>
              <a:rPr lang="zh-CN" altLang="en-US"/>
              <a:t>个盒子。每个区域有筋板</a:t>
            </a:r>
            <a:r>
              <a:rPr lang="zh-CN" altLang="en-US"/>
              <a:t>隔开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2860" y="1148715"/>
            <a:ext cx="3263900" cy="47244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HCAL</a:t>
            </a:r>
            <a:r>
              <a:rPr lang="zh-CN" altLang="en-US">
                <a:sym typeface="+mn-ea"/>
              </a:rPr>
              <a:t>端部灵敏层的设计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5280" y="1124585"/>
            <a:ext cx="8096885" cy="35979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208905" y="5417185"/>
            <a:ext cx="6068060" cy="10337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每个区域</a:t>
            </a:r>
            <a:r>
              <a:rPr lang="zh-CN" altLang="en-US"/>
              <a:t>模块配备两个管理板，每个管理板连接三条电缆。这些电缆被捆扎在一起，并布线至端盖量热计外部。</a:t>
            </a:r>
            <a:r>
              <a:rPr lang="en-US" altLang="zh-CN"/>
              <a:t>1/16</a:t>
            </a:r>
            <a:r>
              <a:rPr lang="zh-CN" altLang="en-US"/>
              <a:t>的区域共包含（</a:t>
            </a:r>
            <a:r>
              <a:rPr lang="en-US" altLang="zh-CN"/>
              <a:t>48</a:t>
            </a:r>
            <a:r>
              <a:rPr lang="en-US" altLang="en-US"/>
              <a:t>×</a:t>
            </a:r>
            <a:r>
              <a:rPr lang="en-US" altLang="zh-CN"/>
              <a:t>3</a:t>
            </a:r>
            <a:r>
              <a:rPr lang="en-US" altLang="en-US"/>
              <a:t>×</a:t>
            </a:r>
            <a:r>
              <a:rPr lang="en-US" altLang="zh-CN"/>
              <a:t>2=288</a:t>
            </a:r>
            <a:r>
              <a:rPr lang="zh-CN" altLang="en-US"/>
              <a:t>）条电缆。</a:t>
            </a:r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1391920" y="3429000"/>
            <a:ext cx="671830" cy="19881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7" name="直接箭头连接符 6"/>
          <p:cNvCxnSpPr/>
          <p:nvPr>
            <p:custDataLst>
              <p:tags r:id="rId2"/>
            </p:custDataLst>
          </p:nvPr>
        </p:nvCxnSpPr>
        <p:spPr>
          <a:xfrm flipV="1">
            <a:off x="4367530" y="3572510"/>
            <a:ext cx="671830" cy="19881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8" name="直接箭头连接符 7"/>
          <p:cNvCxnSpPr/>
          <p:nvPr>
            <p:custDataLst>
              <p:tags r:id="rId3"/>
            </p:custDataLst>
          </p:nvPr>
        </p:nvCxnSpPr>
        <p:spPr>
          <a:xfrm flipV="1">
            <a:off x="2495550" y="3429000"/>
            <a:ext cx="671830" cy="19881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9" name="直接箭头连接符 8"/>
          <p:cNvCxnSpPr/>
          <p:nvPr>
            <p:custDataLst>
              <p:tags r:id="rId4"/>
            </p:custDataLst>
          </p:nvPr>
        </p:nvCxnSpPr>
        <p:spPr>
          <a:xfrm flipV="1">
            <a:off x="3359785" y="3500755"/>
            <a:ext cx="671830" cy="19881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4031615" y="5516880"/>
            <a:ext cx="91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Water pipe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911225" y="5488940"/>
            <a:ext cx="91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Water pipe</a:t>
            </a:r>
            <a:endParaRPr lang="en-US" altLang="zh-CN"/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1772920" y="5516880"/>
            <a:ext cx="1132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Cable summary</a:t>
            </a:r>
            <a:endParaRPr lang="en-US" altLang="zh-CN"/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2927350" y="5516880"/>
            <a:ext cx="1270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Cable summary</a:t>
            </a:r>
            <a:endParaRPr lang="en-US" altLang="zh-CN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0460" y="332740"/>
            <a:ext cx="3138805" cy="217233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60460" y="2439035"/>
            <a:ext cx="3101340" cy="27178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HCAL</a:t>
            </a:r>
            <a:r>
              <a:rPr lang="zh-CN" altLang="en-US">
                <a:sym typeface="+mn-ea"/>
              </a:rPr>
              <a:t>端部灵敏层的设计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02895" y="834390"/>
            <a:ext cx="5984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FF0000"/>
                </a:solidFill>
                <a:sym typeface="+mn-ea"/>
              </a:rPr>
              <a:t>灵敏层强度校核</a:t>
            </a:r>
            <a:endParaRPr lang="zh-CN" altLang="en-US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86AB22BE-27FC-46D4-B195-7E6E45608596}" type="slidenum">
              <a:rPr lang="en-US" altLang="zh-CN"/>
            </a:fld>
            <a:endParaRPr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91640"/>
            <a:ext cx="6658610" cy="237426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02895" y="4585335"/>
            <a:ext cx="617664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建模边界</a:t>
            </a:r>
            <a:r>
              <a:rPr lang="zh-CN" altLang="en-US"/>
              <a:t>条件：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玻璃闪烁体弹性模量：</a:t>
            </a:r>
            <a:r>
              <a:rPr lang="en-US" altLang="zh-CN"/>
              <a:t>132GPa  </a:t>
            </a:r>
            <a:r>
              <a:rPr lang="zh-CN" altLang="en-US"/>
              <a:t>泊松比</a:t>
            </a:r>
            <a:r>
              <a:rPr lang="en-US" altLang="zh-CN"/>
              <a:t>   0.29   </a:t>
            </a:r>
            <a:r>
              <a:rPr lang="zh-CN" altLang="en-US"/>
              <a:t>密度：</a:t>
            </a:r>
            <a:r>
              <a:rPr lang="en-US" altLang="zh-CN"/>
              <a:t>6</a:t>
            </a:r>
            <a:r>
              <a:rPr lang="en-US" altLang="zh-CN"/>
              <a:t>g/cm^3</a:t>
            </a:r>
            <a:endParaRPr lang="en-US" altLang="zh-CN"/>
          </a:p>
          <a:p>
            <a:r>
              <a:rPr lang="en-US" altLang="zh-CN"/>
              <a:t>PCB</a:t>
            </a:r>
            <a:r>
              <a:rPr lang="zh-CN" altLang="en-US"/>
              <a:t>板弹性模量：</a:t>
            </a:r>
            <a:r>
              <a:rPr lang="en-US" altLang="zh-CN"/>
              <a:t>2.5Gpa    </a:t>
            </a:r>
            <a:r>
              <a:rPr lang="zh-CN" altLang="en-US"/>
              <a:t>泊松比</a:t>
            </a:r>
            <a:r>
              <a:rPr lang="en-US" altLang="zh-CN"/>
              <a:t>  0.19   </a:t>
            </a:r>
            <a:r>
              <a:rPr lang="zh-CN" altLang="en-US"/>
              <a:t>密度</a:t>
            </a:r>
            <a:r>
              <a:rPr lang="en-US" altLang="zh-CN"/>
              <a:t> </a:t>
            </a:r>
            <a:r>
              <a:rPr lang="en-US" altLang="zh-CN">
                <a:sym typeface="+mn-ea"/>
              </a:rPr>
              <a:t>2</a:t>
            </a:r>
            <a:r>
              <a:rPr lang="en-US" altLang="zh-CN">
                <a:sym typeface="+mn-ea"/>
              </a:rPr>
              <a:t>g/cm^3</a:t>
            </a:r>
            <a:endParaRPr lang="zh-CN" altLang="en-US"/>
          </a:p>
          <a:p>
            <a:r>
              <a:rPr lang="zh-CN" altLang="en-US"/>
              <a:t>壳体和压板材料为</a:t>
            </a:r>
            <a:r>
              <a:rPr lang="en-US" altLang="zh-CN"/>
              <a:t> </a:t>
            </a:r>
            <a:r>
              <a:rPr lang="zh-CN" altLang="en-US"/>
              <a:t>不锈钢</a:t>
            </a:r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</a:rPr>
              <a:t>灵敏层两端两端为固定约束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640" y="3062605"/>
            <a:ext cx="4784725" cy="2178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932930" y="5358130"/>
            <a:ext cx="513270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最大应力</a:t>
            </a:r>
            <a:r>
              <a:rPr lang="en-US" altLang="zh-CN">
                <a:sym typeface="+mn-ea"/>
              </a:rPr>
              <a:t>37MPa</a:t>
            </a:r>
            <a:r>
              <a:rPr lang="zh-CN" altLang="en-US">
                <a:sym typeface="+mn-ea"/>
              </a:rPr>
              <a:t>，最大应力位置在窄端的端部。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存在的问题，需要试验测量玻璃的许用应力是</a:t>
            </a:r>
            <a:r>
              <a:rPr lang="zh-CN" altLang="en-US">
                <a:sym typeface="+mn-ea"/>
              </a:rPr>
              <a:t>多大。</a:t>
            </a:r>
            <a:endParaRPr lang="zh-CN" altLang="en-US">
              <a:sym typeface="+mn-ea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265" y="260350"/>
            <a:ext cx="3996055" cy="2101215"/>
          </a:xfrm>
          <a:prstGeom prst="rect">
            <a:avLst/>
          </a:prstGeom>
        </p:spPr>
      </p:pic>
      <p:sp>
        <p:nvSpPr>
          <p:cNvPr id="5" name="等腰三角形 4"/>
          <p:cNvSpPr/>
          <p:nvPr/>
        </p:nvSpPr>
        <p:spPr>
          <a:xfrm>
            <a:off x="7511415" y="2361565"/>
            <a:ext cx="407670" cy="438785"/>
          </a:xfrm>
          <a:prstGeom prst="triangl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>
            <a:off x="10627360" y="2306320"/>
            <a:ext cx="407670" cy="438785"/>
          </a:xfrm>
          <a:prstGeom prst="triangl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605520" y="2361565"/>
            <a:ext cx="15455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两端</a:t>
            </a:r>
            <a:r>
              <a:rPr lang="zh-CN" altLang="en-US"/>
              <a:t>支撑</a:t>
            </a:r>
            <a:endParaRPr lang="zh-CN" altLang="en-US"/>
          </a:p>
          <a:p>
            <a:pPr algn="ctr"/>
            <a:r>
              <a:rPr lang="zh-CN" altLang="en-US"/>
              <a:t>水平</a:t>
            </a:r>
            <a:r>
              <a:rPr lang="zh-CN" altLang="en-US"/>
              <a:t>放置</a:t>
            </a:r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571461" y="142852"/>
            <a:ext cx="11093157" cy="714380"/>
          </a:xfrm>
        </p:spPr>
        <p:txBody>
          <a:bodyPr/>
          <a:lstStyle/>
          <a:p>
            <a:r>
              <a:rPr lang="en-US" altLang="zh-CN">
                <a:sym typeface="+mn-ea"/>
              </a:rPr>
              <a:t>HCAL</a:t>
            </a:r>
            <a:r>
              <a:rPr lang="zh-CN" altLang="en-US">
                <a:sym typeface="+mn-ea"/>
              </a:rPr>
              <a:t>端部水管排布</a:t>
            </a:r>
            <a:endParaRPr lang="zh-CN" altLang="en-US" dirty="0"/>
          </a:p>
        </p:txBody>
      </p:sp>
      <p:sp>
        <p:nvSpPr>
          <p:cNvPr id="38" name="文本框 37"/>
          <p:cNvSpPr txBox="1"/>
          <p:nvPr/>
        </p:nvSpPr>
        <p:spPr>
          <a:xfrm>
            <a:off x="371475" y="6096000"/>
            <a:ext cx="853186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/>
              <a:t>16</a:t>
            </a:r>
            <a:r>
              <a:rPr lang="zh-CN" altLang="en-US" sz="2000" dirty="0"/>
              <a:t>个区域</a:t>
            </a:r>
            <a:r>
              <a:rPr lang="en-US" altLang="zh-CN" sz="2000" dirty="0"/>
              <a:t> </a:t>
            </a:r>
            <a:r>
              <a:rPr lang="en-US" sz="2000" dirty="0"/>
              <a:t>16</a:t>
            </a:r>
            <a:r>
              <a:rPr lang="zh-CN" altLang="en-US" sz="2000" dirty="0"/>
              <a:t>条进水管，</a:t>
            </a:r>
            <a:r>
              <a:rPr lang="en-US" altLang="zh-CN" sz="2000" dirty="0"/>
              <a:t>16</a:t>
            </a:r>
            <a:r>
              <a:rPr lang="zh-CN" altLang="en-US" sz="2000" dirty="0"/>
              <a:t>条出水管，水管外径</a:t>
            </a:r>
            <a:r>
              <a:rPr lang="en-US" altLang="zh-CN" sz="2000" dirty="0"/>
              <a:t>12mm</a:t>
            </a:r>
            <a:r>
              <a:rPr lang="zh-CN" altLang="en-US" sz="2000" dirty="0"/>
              <a:t>。</a:t>
            </a:r>
            <a:endParaRPr lang="zh-CN" altLang="en-US" sz="2000" dirty="0"/>
          </a:p>
        </p:txBody>
      </p:sp>
      <p:sp>
        <p:nvSpPr>
          <p:cNvPr id="41" name="文本框 40"/>
          <p:cNvSpPr txBox="1"/>
          <p:nvPr/>
        </p:nvSpPr>
        <p:spPr>
          <a:xfrm>
            <a:off x="5732780" y="3428365"/>
            <a:ext cx="243713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吸收体内水冷管</a:t>
            </a:r>
            <a:r>
              <a:rPr lang="zh-CN" altLang="en-US" dirty="0"/>
              <a:t>尺寸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42" y="1155101"/>
            <a:ext cx="5306581" cy="25091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085" y="1161608"/>
            <a:ext cx="2924005" cy="2286114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886460" y="3685540"/>
            <a:ext cx="1283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进水口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3296920" y="3662680"/>
            <a:ext cx="19373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出水口</a:t>
            </a:r>
            <a:endParaRPr lang="zh-CN" altLang="en-US" dirty="0"/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1685271" y="3477773"/>
            <a:ext cx="1012603" cy="2076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 flipV="1">
            <a:off x="3106509" y="3417965"/>
            <a:ext cx="945308" cy="244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28" y="3990969"/>
            <a:ext cx="6402070" cy="1910715"/>
          </a:xfrm>
          <a:prstGeom prst="rect">
            <a:avLst/>
          </a:prstGeom>
        </p:spPr>
      </p:pic>
      <p:cxnSp>
        <p:nvCxnSpPr>
          <p:cNvPr id="24" name="直接箭头连接符 23"/>
          <p:cNvCxnSpPr/>
          <p:nvPr/>
        </p:nvCxnSpPr>
        <p:spPr bwMode="auto">
          <a:xfrm flipH="1">
            <a:off x="5591944" y="4581128"/>
            <a:ext cx="831240" cy="2340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27" name="文本框 26"/>
          <p:cNvSpPr txBox="1"/>
          <p:nvPr/>
        </p:nvSpPr>
        <p:spPr>
          <a:xfrm>
            <a:off x="6518275" y="4375150"/>
            <a:ext cx="250380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住水冷管，外径</a:t>
            </a:r>
            <a:r>
              <a:rPr lang="en-US" altLang="zh-CN" dirty="0"/>
              <a:t>12</a:t>
            </a:r>
            <a:r>
              <a:rPr lang="en-US" altLang="zh-CN" dirty="0"/>
              <a:t>mm</a:t>
            </a:r>
            <a:endParaRPr lang="en-US" altLang="zh-CN" dirty="0"/>
          </a:p>
          <a:p>
            <a:r>
              <a:rPr lang="zh-CN" altLang="en-US" dirty="0"/>
              <a:t>内径</a:t>
            </a:r>
            <a:r>
              <a:rPr lang="en-US" altLang="zh-CN" dirty="0"/>
              <a:t>10mm</a:t>
            </a:r>
            <a:r>
              <a:rPr lang="zh-CN" altLang="en-US" dirty="0"/>
              <a:t>。</a:t>
            </a:r>
            <a:endParaRPr lang="zh-CN" altLang="en-US" dirty="0"/>
          </a:p>
        </p:txBody>
      </p:sp>
      <p:cxnSp>
        <p:nvCxnSpPr>
          <p:cNvPr id="10" name="直接连接符 9"/>
          <p:cNvCxnSpPr/>
          <p:nvPr/>
        </p:nvCxnSpPr>
        <p:spPr bwMode="auto">
          <a:xfrm>
            <a:off x="8760296" y="1155101"/>
            <a:ext cx="0" cy="53407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文本框 1"/>
          <p:cNvSpPr txBox="1"/>
          <p:nvPr/>
        </p:nvSpPr>
        <p:spPr>
          <a:xfrm>
            <a:off x="9368155" y="2016760"/>
            <a:ext cx="2487930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按照每个玻璃闪烁体平均</a:t>
            </a:r>
            <a:r>
              <a:rPr lang="en-US" altLang="zh-CN"/>
              <a:t>15mW</a:t>
            </a:r>
            <a:r>
              <a:rPr lang="zh-CN" altLang="en-US"/>
              <a:t>计算。每个端部闪烁体总数量为</a:t>
            </a:r>
            <a:r>
              <a:rPr lang="en-US" altLang="zh-CN" dirty="0">
                <a:latin typeface="Times" panose="02020603050405020304" pitchFamily="18" charset="0"/>
                <a:cs typeface="宋体" panose="02010600030101010101" pitchFamily="2" charset="-122"/>
                <a:sym typeface="+mn-ea"/>
              </a:rPr>
              <a:t>1115136</a:t>
            </a:r>
            <a:r>
              <a:rPr lang="zh-CN" altLang="en-US" dirty="0">
                <a:latin typeface="Times" panose="02020603050405020304" pitchFamily="18" charset="0"/>
                <a:cs typeface="宋体" panose="02010600030101010101" pitchFamily="2" charset="-122"/>
                <a:sym typeface="+mn-ea"/>
              </a:rPr>
              <a:t>个，因此单个端部探测器发热功率为</a:t>
            </a:r>
            <a:r>
              <a:rPr lang="en-US" altLang="zh-CN" dirty="0">
                <a:latin typeface="Times" panose="02020603050405020304" pitchFamily="18" charset="0"/>
                <a:cs typeface="宋体" panose="02010600030101010101" pitchFamily="2" charset="-122"/>
                <a:sym typeface="+mn-ea"/>
              </a:rPr>
              <a:t>16.7Kw</a:t>
            </a:r>
            <a:r>
              <a:rPr lang="zh-CN" altLang="en-US" dirty="0">
                <a:latin typeface="Times" panose="02020603050405020304" pitchFamily="18" charset="0"/>
                <a:cs typeface="宋体" panose="02010600030101010101" pitchFamily="2" charset="-122"/>
                <a:sym typeface="+mn-ea"/>
              </a:rPr>
              <a:t>，两个端部发热功率为</a:t>
            </a:r>
            <a:r>
              <a:rPr lang="en-US" altLang="zh-CN" dirty="0">
                <a:latin typeface="Times" panose="02020603050405020304" pitchFamily="18" charset="0"/>
                <a:cs typeface="宋体" panose="02010600030101010101" pitchFamily="2" charset="-122"/>
                <a:sym typeface="+mn-ea"/>
              </a:rPr>
              <a:t>33.45Kw</a:t>
            </a:r>
            <a:r>
              <a:rPr lang="zh-CN" altLang="en-US" dirty="0">
                <a:latin typeface="Times" panose="02020603050405020304" pitchFamily="18" charset="0"/>
                <a:cs typeface="宋体" panose="02010600030101010101" pitchFamily="2" charset="-122"/>
                <a:sym typeface="+mn-ea"/>
              </a:rPr>
              <a:t>。</a:t>
            </a:r>
            <a:endParaRPr lang="zh-CN" altLang="en-US" dirty="0">
              <a:latin typeface="Times" panose="02020603050405020304" pitchFamily="18" charset="0"/>
              <a:cs typeface="宋体" panose="02010600030101010101" pitchFamily="2" charset="-122"/>
              <a:sym typeface="+mn-ea"/>
            </a:endParaRPr>
          </a:p>
          <a:p>
            <a:endParaRPr lang="zh-CN" altLang="en-US" dirty="0">
              <a:latin typeface="Times" panose="02020603050405020304" pitchFamily="18" charset="0"/>
              <a:cs typeface="宋体" panose="02010600030101010101" pitchFamily="2" charset="-122"/>
              <a:sym typeface="+mn-ea"/>
            </a:endParaRPr>
          </a:p>
          <a:p>
            <a:endParaRPr lang="zh-CN" altLang="en-US" dirty="0">
              <a:latin typeface="Times" panose="02020603050405020304" pitchFamily="18" charset="0"/>
              <a:cs typeface="宋体" panose="02010600030101010101" pitchFamily="2" charset="-122"/>
              <a:sym typeface="+mn-ea"/>
            </a:endParaRPr>
          </a:p>
          <a:p>
            <a:r>
              <a:rPr lang="zh-CN" altLang="en-US" dirty="0">
                <a:latin typeface="Times" panose="02020603050405020304" pitchFamily="18" charset="0"/>
                <a:cs typeface="宋体" panose="02010600030101010101" pitchFamily="2" charset="-122"/>
                <a:sym typeface="+mn-ea"/>
              </a:rPr>
              <a:t>进出口水温没有特别要求，暂时设定进出口水温为</a:t>
            </a:r>
            <a:r>
              <a:rPr lang="en-US" altLang="zh-CN" dirty="0">
                <a:latin typeface="Times" panose="02020603050405020304" pitchFamily="18" charset="0"/>
                <a:cs typeface="宋体" panose="02010600030101010101" pitchFamily="2" charset="-122"/>
                <a:sym typeface="+mn-ea"/>
              </a:rPr>
              <a:t>25</a:t>
            </a:r>
            <a:r>
              <a:rPr lang="zh-CN" altLang="en-US" dirty="0">
                <a:latin typeface="Times" panose="02020603050405020304" pitchFamily="18" charset="0"/>
                <a:cs typeface="宋体" panose="02010600030101010101" pitchFamily="2" charset="-122"/>
                <a:sym typeface="+mn-ea"/>
              </a:rPr>
              <a:t>度。进出口水温小于</a:t>
            </a:r>
            <a:r>
              <a:rPr lang="en-US" altLang="zh-CN" dirty="0">
                <a:latin typeface="Times" panose="02020603050405020304" pitchFamily="18" charset="0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dirty="0">
                <a:latin typeface="Times" panose="02020603050405020304" pitchFamily="18" charset="0"/>
                <a:cs typeface="宋体" panose="02010600030101010101" pitchFamily="2" charset="-122"/>
                <a:sym typeface="+mn-ea"/>
              </a:rPr>
              <a:t>度。</a:t>
            </a:r>
            <a:endParaRPr lang="zh-CN" altLang="en-US" dirty="0">
              <a:latin typeface="Times" panose="02020603050405020304" pitchFamily="18" charset="0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med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HCAL</a:t>
            </a:r>
            <a:r>
              <a:rPr lang="zh-CN" altLang="en-US"/>
              <a:t>端部水管</a:t>
            </a:r>
            <a:r>
              <a:rPr lang="zh-CN" altLang="en-US"/>
              <a:t>排布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86AB22BE-27FC-46D4-B195-7E6E45608596}" type="slidenum">
              <a:rPr lang="en-US" altLang="zh-CN"/>
            </a:fld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460" y="1062990"/>
            <a:ext cx="4527550" cy="49288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010" y="1003300"/>
            <a:ext cx="6402070" cy="19107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010" y="3141345"/>
            <a:ext cx="4384040" cy="293179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322435" y="4657725"/>
            <a:ext cx="27628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5</a:t>
            </a:r>
            <a:r>
              <a:rPr lang="zh-CN" altLang="en-US"/>
              <a:t>层吸收体串联为一个水路，水管内径为</a:t>
            </a:r>
            <a:r>
              <a:rPr lang="en-US" altLang="zh-CN"/>
              <a:t>3mm</a:t>
            </a:r>
            <a:r>
              <a:rPr lang="zh-CN" altLang="en-US"/>
              <a:t>，总水管的并联水路有</a:t>
            </a:r>
            <a:r>
              <a:rPr lang="en-US" altLang="zh-CN"/>
              <a:t>11</a:t>
            </a:r>
            <a:r>
              <a:rPr lang="zh-CN" altLang="en-US"/>
              <a:t>条，总水管内径</a:t>
            </a:r>
            <a:r>
              <a:rPr lang="en-US" altLang="zh-CN"/>
              <a:t>11mm</a:t>
            </a:r>
            <a:r>
              <a:rPr lang="zh-CN" altLang="en-US"/>
              <a:t>，外径</a:t>
            </a:r>
            <a:r>
              <a:rPr lang="en-US" altLang="zh-CN"/>
              <a:t>12mm</a:t>
            </a:r>
            <a:r>
              <a:rPr lang="zh-CN" altLang="en-US"/>
              <a:t>。</a:t>
            </a:r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1" lang="zh-CN" altLang="en-US" dirty="0">
                <a:ea typeface="黑体" panose="02010609060101010101" pitchFamily="49" charset="-122"/>
                <a:sym typeface="+mn-ea"/>
              </a:rPr>
              <a:t>未来的研究方向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优化更加高效的冷却方案，风冷？热传导冷却？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更加详细和优化的结构设计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更加高效的组装方案，组装</a:t>
            </a:r>
            <a:r>
              <a:rPr lang="zh-CN" altLang="en-US"/>
              <a:t>工装。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86AB22BE-27FC-46D4-B195-7E6E45608596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812735" y="0"/>
            <a:ext cx="1198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/>
              <a:t>目录</a:t>
            </a:r>
            <a:endParaRPr lang="zh-CN" altLang="en-US" sz="4000" dirty="0"/>
          </a:p>
        </p:txBody>
      </p:sp>
      <p:sp>
        <p:nvSpPr>
          <p:cNvPr id="3" name="内容占位符 2"/>
          <p:cNvSpPr txBox="1"/>
          <p:nvPr/>
        </p:nvSpPr>
        <p:spPr>
          <a:xfrm>
            <a:off x="914400" y="1066800"/>
            <a:ext cx="10886869" cy="31692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zh-CN" altLang="en-US" dirty="0">
                <a:ea typeface="黑体" panose="02010609060101010101" pitchFamily="49" charset="-122"/>
              </a:rPr>
              <a:t>端部</a:t>
            </a:r>
            <a:r>
              <a:rPr kumimoji="1" lang="en-US" altLang="zh-CN" dirty="0">
                <a:ea typeface="黑体" panose="02010609060101010101" pitchFamily="49" charset="-122"/>
              </a:rPr>
              <a:t>HCAL</a:t>
            </a:r>
            <a:r>
              <a:rPr kumimoji="1" lang="zh-CN" altLang="en-US" dirty="0">
                <a:ea typeface="黑体" panose="02010609060101010101" pitchFamily="49" charset="-122"/>
              </a:rPr>
              <a:t>总体概述</a:t>
            </a:r>
            <a:endParaRPr kumimoji="1" lang="en-US" altLang="zh-CN" dirty="0">
              <a:ea typeface="黑体" panose="02010609060101010101" pitchFamily="49" charset="-122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buClrTx/>
              <a:buSzTx/>
            </a:pPr>
            <a:r>
              <a:rPr kumimoji="1" lang="zh-CN" altLang="en-US" dirty="0">
                <a:ea typeface="黑体" panose="02010609060101010101" pitchFamily="49" charset="-122"/>
                <a:sym typeface="+mn-ea"/>
              </a:rPr>
              <a:t>端部HCAL的组装</a:t>
            </a:r>
            <a:endParaRPr kumimoji="1" lang="zh-CN" altLang="en-US" dirty="0"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en-US" altLang="zh-CN" dirty="0">
                <a:ea typeface="黑体" panose="02010609060101010101" pitchFamily="49" charset="-122"/>
              </a:rPr>
              <a:t>HCAL</a:t>
            </a:r>
            <a:r>
              <a:rPr kumimoji="1" lang="zh-CN" altLang="en-US" dirty="0">
                <a:ea typeface="黑体" panose="02010609060101010101" pitchFamily="49" charset="-122"/>
              </a:rPr>
              <a:t>端部灵敏层的设计</a:t>
            </a:r>
            <a:endParaRPr kumimoji="1" lang="zh-CN" altLang="en-US" dirty="0"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zh-CN" altLang="en-US" dirty="0">
                <a:ea typeface="黑体" panose="02010609060101010101" pitchFamily="49" charset="-122"/>
                <a:sym typeface="+mn-ea"/>
              </a:rPr>
              <a:t>端部</a:t>
            </a:r>
            <a:r>
              <a:rPr kumimoji="1" lang="en-US" altLang="zh-CN" dirty="0">
                <a:ea typeface="黑体" panose="02010609060101010101" pitchFamily="49" charset="-122"/>
                <a:sym typeface="+mn-ea"/>
              </a:rPr>
              <a:t>HCAL</a:t>
            </a:r>
            <a:r>
              <a:rPr kumimoji="1" lang="zh-CN" altLang="en-US" dirty="0">
                <a:ea typeface="黑体" panose="02010609060101010101" pitchFamily="49" charset="-122"/>
                <a:sym typeface="+mn-ea"/>
              </a:rPr>
              <a:t>水冷</a:t>
            </a:r>
            <a:r>
              <a:rPr kumimoji="1" lang="zh-CN" altLang="en-US" dirty="0">
                <a:ea typeface="黑体" panose="02010609060101010101" pitchFamily="49" charset="-122"/>
                <a:sym typeface="+mn-ea"/>
              </a:rPr>
              <a:t>结构</a:t>
            </a:r>
            <a:endParaRPr kumimoji="1" lang="zh-CN" altLang="en-US" dirty="0">
              <a:ea typeface="黑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zh-CN" altLang="en-US" dirty="0">
                <a:ea typeface="黑体" panose="02010609060101010101" pitchFamily="49" charset="-122"/>
                <a:sym typeface="+mn-ea"/>
              </a:rPr>
              <a:t>未来的研究</a:t>
            </a:r>
            <a:r>
              <a:rPr kumimoji="1" lang="zh-CN" altLang="en-US" dirty="0">
                <a:ea typeface="黑体" panose="02010609060101010101" pitchFamily="49" charset="-122"/>
                <a:sym typeface="+mn-ea"/>
              </a:rPr>
              <a:t>方向</a:t>
            </a:r>
            <a:endParaRPr kumimoji="1" lang="zh-CN" altLang="en-US" dirty="0"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HCAL</a:t>
            </a:r>
            <a:r>
              <a:rPr lang="zh-CN" altLang="en-US">
                <a:sym typeface="+mn-ea"/>
              </a:rPr>
              <a:t>端部总体概述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86AB22BE-27FC-46D4-B195-7E6E45608596}" type="slidenum">
              <a:rPr lang="en-US" altLang="zh-CN"/>
            </a:fld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5435" y="1057275"/>
            <a:ext cx="5836920" cy="47434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452370" y="5979160"/>
            <a:ext cx="6901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端部</a:t>
            </a:r>
            <a:r>
              <a:rPr lang="en-US" altLang="zh-CN"/>
              <a:t>HCAL</a:t>
            </a:r>
            <a:r>
              <a:rPr lang="zh-CN" altLang="en-US"/>
              <a:t>位置为两侧镜像关系。</a:t>
            </a:r>
            <a:r>
              <a:rPr lang="zh-CN" altLang="en-US"/>
              <a:t>单个重约</a:t>
            </a:r>
            <a:r>
              <a:rPr lang="en-US" altLang="zh-CN"/>
              <a:t>360</a:t>
            </a:r>
            <a:r>
              <a:rPr lang="zh-CN" altLang="en-US"/>
              <a:t>吨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703320" y="1769110"/>
            <a:ext cx="836930" cy="328866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998970" y="1835785"/>
            <a:ext cx="836930" cy="328866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HCAL</a:t>
            </a:r>
            <a:r>
              <a:rPr lang="zh-CN" altLang="en-US"/>
              <a:t>端部总体</a:t>
            </a:r>
            <a:r>
              <a:rPr lang="zh-CN" altLang="en-US"/>
              <a:t>概述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02895" y="672465"/>
            <a:ext cx="5984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800" b="1">
                <a:solidFill>
                  <a:srgbClr val="FF0000"/>
                </a:solidFill>
                <a:sym typeface="+mn-ea"/>
              </a:rPr>
              <a:t>设计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要求</a:t>
            </a:r>
            <a:endParaRPr lang="zh-CN" altLang="en-US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86AB22BE-27FC-46D4-B195-7E6E45608596}" type="slidenum">
              <a:rPr lang="en-US" altLang="zh-CN"/>
            </a:fld>
            <a:endParaRPr lang="en-US" altLang="zh-CN" dirty="0"/>
          </a:p>
        </p:txBody>
      </p:sp>
      <p:sp>
        <p:nvSpPr>
          <p:cNvPr id="5" name="文本框 4"/>
          <p:cNvSpPr txBox="1"/>
          <p:nvPr/>
        </p:nvSpPr>
        <p:spPr>
          <a:xfrm>
            <a:off x="5998845" y="1249680"/>
            <a:ext cx="6097270" cy="56083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latinLnBrk="0">
              <a:spcAft>
                <a:spcPts val="600"/>
              </a:spcAft>
            </a:pPr>
            <a:r>
              <a:rPr lang="zh-CN" altLang="en-US"/>
              <a:t>设计</a:t>
            </a:r>
            <a:r>
              <a:rPr lang="zh-CN" altLang="en-US"/>
              <a:t>要求：</a:t>
            </a:r>
            <a:endParaRPr lang="zh-CN" altLang="en-US"/>
          </a:p>
          <a:p>
            <a:pPr marL="0" algn="l" latinLnBrk="0">
              <a:buClrTx/>
              <a:buSzTx/>
              <a:buFontTx/>
            </a:pPr>
            <a:r>
              <a:rPr lang="zh-CN" altLang="en-US" sz="1800" b="1">
                <a:solidFill>
                  <a:srgbClr val="FF0000"/>
                </a:solidFill>
              </a:rPr>
              <a:t>机械设计要求：</a:t>
            </a:r>
            <a:endParaRPr lang="zh-CN" altLang="en-US" sz="1800" b="1">
              <a:solidFill>
                <a:srgbClr val="FF0000"/>
              </a:solidFill>
            </a:endParaRPr>
          </a:p>
          <a:p>
            <a:pPr marL="0" indent="0" latinLnBrk="0">
              <a:spcAft>
                <a:spcPts val="600"/>
              </a:spcAft>
            </a:pPr>
            <a:r>
              <a:rPr lang="en-US" b="1"/>
              <a:t>1</a:t>
            </a:r>
            <a:r>
              <a:rPr lang="zh-CN" altLang="en-US" b="1"/>
              <a:t>、外形尺寸</a:t>
            </a:r>
            <a:r>
              <a:rPr lang="en-US" altLang="zh-CN" b="1"/>
              <a:t>:</a:t>
            </a:r>
            <a:endParaRPr lang="en-US" altLang="zh-CN" b="1"/>
          </a:p>
          <a:p>
            <a:pPr marL="0" indent="0" latinLnBrk="0">
              <a:spcAft>
                <a:spcPts val="600"/>
              </a:spcAft>
            </a:pPr>
            <a:r>
              <a:rPr lang="en-US" altLang="zh-CN" b="1"/>
              <a:t>6670</a:t>
            </a:r>
            <a:r>
              <a:rPr lang="zh-CN" altLang="en-US" b="1"/>
              <a:t>、</a:t>
            </a:r>
            <a:r>
              <a:rPr lang="en-US" altLang="zh-CN" b="1"/>
              <a:t>1360</a:t>
            </a:r>
            <a:r>
              <a:rPr lang="zh-CN" altLang="en-US" b="1"/>
              <a:t>（与总图不自洽）</a:t>
            </a:r>
            <a:endParaRPr lang="zh-CN" altLang="en-US" b="1"/>
          </a:p>
          <a:p>
            <a:pPr marL="0" indent="0" latinLnBrk="0">
              <a:spcAft>
                <a:spcPts val="600"/>
              </a:spcAft>
            </a:pPr>
            <a:r>
              <a:rPr lang="en-US" altLang="zh-CN" b="1"/>
              <a:t>2</a:t>
            </a:r>
            <a:r>
              <a:rPr lang="zh-CN" altLang="en-US" b="1"/>
              <a:t>、敏感区与吸收体交错排布</a:t>
            </a:r>
            <a:r>
              <a:rPr lang="en-US" altLang="zh-CN" b="1"/>
              <a:t> </a:t>
            </a:r>
            <a:endParaRPr lang="en-US" altLang="zh-CN" b="1"/>
          </a:p>
          <a:p>
            <a:pPr marL="0" indent="0" latinLnBrk="0">
              <a:spcAft>
                <a:spcPts val="600"/>
              </a:spcAft>
            </a:pPr>
            <a:r>
              <a:rPr lang="en-US" altLang="zh-CN" b="1"/>
              <a:t>3</a:t>
            </a:r>
            <a:r>
              <a:rPr lang="zh-CN" altLang="en-US" b="1"/>
              <a:t>、连接结构</a:t>
            </a:r>
            <a:endParaRPr lang="zh-CN" altLang="en-US" b="1"/>
          </a:p>
          <a:p>
            <a:pPr marL="0" indent="0" latinLnBrk="0">
              <a:spcAft>
                <a:spcPts val="600"/>
              </a:spcAft>
            </a:pPr>
            <a:r>
              <a:rPr lang="en-US" altLang="zh-CN" b="1"/>
              <a:t>4</a:t>
            </a:r>
            <a:r>
              <a:rPr lang="zh-CN" altLang="en-US" b="1"/>
              <a:t>、</a:t>
            </a:r>
            <a:r>
              <a:rPr lang="zh-CN" altLang="en-US" b="1">
                <a:sym typeface="+mn-ea"/>
              </a:rPr>
              <a:t>面对对撞点第一层为吸收体</a:t>
            </a:r>
            <a:endParaRPr lang="zh-CN" altLang="en-US" b="1"/>
          </a:p>
          <a:p>
            <a:pPr marL="0" indent="0" latinLnBrk="0">
              <a:spcAft>
                <a:spcPts val="600"/>
              </a:spcAft>
            </a:pPr>
            <a:endParaRPr lang="zh-CN" altLang="en-US" sz="1800" b="1">
              <a:solidFill>
                <a:srgbClr val="FF0000"/>
              </a:solidFill>
            </a:endParaRPr>
          </a:p>
          <a:p>
            <a:pPr marL="0" algn="l" latinLnBrk="0">
              <a:buClrTx/>
              <a:buSzTx/>
              <a:buFontTx/>
            </a:pPr>
            <a:r>
              <a:rPr lang="zh-CN" altLang="en-US" sz="1800" b="1">
                <a:solidFill>
                  <a:srgbClr val="FF0000"/>
                </a:solidFill>
              </a:rPr>
              <a:t>探测器要求：</a:t>
            </a:r>
            <a:endParaRPr lang="zh-CN" altLang="en-US" sz="1800" b="1">
              <a:solidFill>
                <a:srgbClr val="FF0000"/>
              </a:solidFill>
            </a:endParaRPr>
          </a:p>
          <a:p>
            <a:pPr marL="0" indent="0" latinLnBrk="0">
              <a:spcAft>
                <a:spcPts val="600"/>
              </a:spcAft>
            </a:pPr>
            <a:r>
              <a:rPr lang="en-US" altLang="zh-CN" b="1"/>
              <a:t>5</a:t>
            </a:r>
            <a:r>
              <a:rPr lang="zh-CN" altLang="en-US" b="1"/>
              <a:t>、闪烁玻璃体</a:t>
            </a:r>
            <a:r>
              <a:rPr lang="en-US" altLang="zh-CN" b="1"/>
              <a:t>10.2mm</a:t>
            </a:r>
            <a:r>
              <a:rPr lang="zh-CN" altLang="en-US" b="1"/>
              <a:t>厚，外形尺寸</a:t>
            </a:r>
            <a:r>
              <a:rPr lang="en-US" altLang="zh-CN" b="1"/>
              <a:t>40mmX40mm;</a:t>
            </a:r>
            <a:endParaRPr lang="en-US" altLang="zh-CN" b="1"/>
          </a:p>
          <a:p>
            <a:pPr marL="0" indent="0" latinLnBrk="0">
              <a:spcAft>
                <a:spcPts val="600"/>
              </a:spcAft>
            </a:pPr>
            <a:r>
              <a:rPr lang="en-US" altLang="zh-CN" b="1"/>
              <a:t>6</a:t>
            </a:r>
            <a:r>
              <a:rPr lang="zh-CN" altLang="en-US" b="1"/>
              <a:t>、晶体无间隙排布</a:t>
            </a:r>
            <a:endParaRPr lang="en-US" altLang="zh-CN" b="1"/>
          </a:p>
          <a:p>
            <a:pPr marL="0" indent="0" latinLnBrk="0">
              <a:spcAft>
                <a:spcPts val="600"/>
              </a:spcAft>
            </a:pPr>
            <a:endParaRPr lang="en-US" altLang="zh-CN" b="1">
              <a:solidFill>
                <a:srgbClr val="FF0000"/>
              </a:solidFill>
            </a:endParaRPr>
          </a:p>
          <a:p>
            <a:pPr marL="0" indent="0" latinLnBrk="0">
              <a:spcAft>
                <a:spcPts val="600"/>
              </a:spcAft>
            </a:pPr>
            <a:r>
              <a:rPr lang="zh-CN" altLang="en-US" b="1">
                <a:solidFill>
                  <a:srgbClr val="FF0000"/>
                </a:solidFill>
              </a:rPr>
              <a:t>电子学要求：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en-US" altLang="zh-CN" b="1">
                <a:sym typeface="+mn-ea"/>
              </a:rPr>
              <a:t>7</a:t>
            </a:r>
            <a:r>
              <a:rPr lang="zh-CN" altLang="en-US" b="1">
                <a:sym typeface="+mn-ea"/>
              </a:rPr>
              <a:t>、相邻</a:t>
            </a:r>
            <a:r>
              <a:rPr lang="en-US" altLang="zh-CN" b="1">
                <a:sym typeface="+mn-ea"/>
              </a:rPr>
              <a:t>SiPM</a:t>
            </a:r>
            <a:r>
              <a:rPr lang="zh-CN" altLang="en-US" b="1">
                <a:sym typeface="+mn-ea"/>
              </a:rPr>
              <a:t>的温升小于±</a:t>
            </a:r>
            <a:r>
              <a:rPr lang="en-US" altLang="zh-CN" b="1">
                <a:sym typeface="+mn-ea"/>
              </a:rPr>
              <a:t>1.5</a:t>
            </a:r>
            <a:r>
              <a:rPr lang="zh-CN" altLang="en-US" b="1">
                <a:sym typeface="+mn-ea"/>
              </a:rPr>
              <a:t>度</a:t>
            </a:r>
            <a:endParaRPr lang="zh-CN" altLang="en-US" b="1">
              <a:solidFill>
                <a:schemeClr val="tx1"/>
              </a:solidFill>
            </a:endParaRPr>
          </a:p>
          <a:p>
            <a:r>
              <a:rPr lang="en-US" altLang="zh-CN"/>
              <a:t>8</a:t>
            </a:r>
            <a:r>
              <a:rPr lang="zh-CN" altLang="en-US"/>
              <a:t>、</a:t>
            </a:r>
            <a:r>
              <a:rPr lang="en-US" altLang="zh-CN" b="1">
                <a:sym typeface="+mn-ea"/>
              </a:rPr>
              <a:t>36</a:t>
            </a:r>
            <a:r>
              <a:rPr lang="zh-CN" altLang="en-US" b="1">
                <a:sym typeface="+mn-ea"/>
              </a:rPr>
              <a:t>个闪烁玻璃体对应</a:t>
            </a:r>
            <a:r>
              <a:rPr lang="en-US" altLang="zh-CN" b="1">
                <a:sym typeface="+mn-ea"/>
              </a:rPr>
              <a:t>1</a:t>
            </a:r>
            <a:r>
              <a:rPr lang="zh-CN" altLang="en-US" b="1">
                <a:sym typeface="+mn-ea"/>
              </a:rPr>
              <a:t>个芯片，每个闪烁玻璃体对应</a:t>
            </a:r>
            <a:r>
              <a:rPr lang="en-US" altLang="zh-CN" b="1">
                <a:sym typeface="+mn-ea"/>
              </a:rPr>
              <a:t>4</a:t>
            </a:r>
            <a:r>
              <a:rPr lang="zh-CN" altLang="en-US" b="1">
                <a:sym typeface="+mn-ea"/>
              </a:rPr>
              <a:t>个</a:t>
            </a:r>
            <a:r>
              <a:rPr lang="en-US" altLang="zh-CN" b="1">
                <a:sym typeface="+mn-ea"/>
              </a:rPr>
              <a:t>SiPM</a:t>
            </a:r>
            <a:endParaRPr lang="en-US" altLang="zh-CN" b="1">
              <a:sym typeface="+mn-ea"/>
            </a:endParaRPr>
          </a:p>
          <a:p>
            <a:r>
              <a:rPr lang="en-US" altLang="zh-CN" b="1"/>
              <a:t>9    </a:t>
            </a:r>
            <a:r>
              <a:rPr lang="zh-CN" altLang="en-US" b="1"/>
              <a:t>单个端部</a:t>
            </a:r>
            <a:r>
              <a:rPr lang="en-US" altLang="zh-CN" b="1"/>
              <a:t> </a:t>
            </a:r>
            <a:r>
              <a:rPr lang="zh-CN" altLang="en-US" b="1"/>
              <a:t>总功率</a:t>
            </a:r>
            <a:r>
              <a:rPr lang="en-US" altLang="zh-CN" b="1"/>
              <a:t> 16.186Kw</a:t>
            </a:r>
            <a:r>
              <a:rPr lang="zh-CN" altLang="en-US" b="1"/>
              <a:t>，两个端部量能器要乘以</a:t>
            </a:r>
            <a:r>
              <a:rPr lang="en-US" altLang="zh-CN" b="1"/>
              <a:t>2</a:t>
            </a:r>
            <a:endParaRPr lang="en-US" altLang="zh-CN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03705"/>
            <a:ext cx="5913120" cy="387985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4755" y="539750"/>
            <a:ext cx="3357245" cy="28892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端部</a:t>
            </a:r>
            <a:r>
              <a:rPr lang="en-US" altLang="zh-CN"/>
              <a:t>HCAL</a:t>
            </a:r>
            <a:r>
              <a:rPr lang="zh-CN" altLang="en-US"/>
              <a:t>的</a:t>
            </a:r>
            <a:r>
              <a:rPr lang="zh-CN" altLang="en-US"/>
              <a:t>组装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86AB22BE-27FC-46D4-B195-7E6E45608596}" type="slidenum">
              <a:rPr lang="en-US" altLang="zh-CN"/>
            </a:fld>
            <a:endParaRPr lang="en-US" altLang="zh-CN" dirty="0"/>
          </a:p>
        </p:txBody>
      </p:sp>
      <p:sp>
        <p:nvSpPr>
          <p:cNvPr id="5" name="文本框 4"/>
          <p:cNvSpPr txBox="1"/>
          <p:nvPr/>
        </p:nvSpPr>
        <p:spPr>
          <a:xfrm>
            <a:off x="691515" y="94488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800" b="1">
                <a:solidFill>
                  <a:srgbClr val="FF0000"/>
                </a:solidFill>
              </a:rPr>
              <a:t>水平组装方案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010" y="1940560"/>
            <a:ext cx="3255010" cy="21659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540" y="1979295"/>
            <a:ext cx="3823970" cy="22250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91515" y="4242435"/>
            <a:ext cx="25266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50mm</a:t>
            </a:r>
            <a:r>
              <a:rPr lang="zh-CN" altLang="en-US"/>
              <a:t>厚</a:t>
            </a:r>
            <a:r>
              <a:rPr lang="zh-CN" altLang="en-US"/>
              <a:t>底板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968875" y="4308475"/>
            <a:ext cx="25266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安装</a:t>
            </a:r>
            <a:r>
              <a:rPr lang="en-US" altLang="zh-CN"/>
              <a:t>16</a:t>
            </a:r>
            <a:r>
              <a:rPr lang="zh-CN" altLang="en-US"/>
              <a:t>个</a:t>
            </a:r>
            <a:r>
              <a:rPr lang="zh-CN" altLang="en-US"/>
              <a:t>探测器</a:t>
            </a:r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3611245" y="2786380"/>
            <a:ext cx="660400" cy="22034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1895" y="2067560"/>
            <a:ext cx="3378835" cy="1925320"/>
          </a:xfrm>
          <a:prstGeom prst="rect">
            <a:avLst/>
          </a:prstGeom>
        </p:spPr>
      </p:pic>
      <p:sp>
        <p:nvSpPr>
          <p:cNvPr id="12" name="右箭头 11"/>
          <p:cNvSpPr/>
          <p:nvPr/>
        </p:nvSpPr>
        <p:spPr>
          <a:xfrm>
            <a:off x="8335645" y="2884170"/>
            <a:ext cx="660400" cy="22034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9324340" y="4204335"/>
            <a:ext cx="25266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安装</a:t>
            </a:r>
            <a:r>
              <a:rPr lang="en-US"/>
              <a:t>1</a:t>
            </a:r>
            <a:r>
              <a:rPr lang="zh-CN" altLang="en-US"/>
              <a:t>层</a:t>
            </a:r>
            <a:r>
              <a:rPr lang="zh-CN" altLang="en-US"/>
              <a:t>吸收体</a:t>
            </a:r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540" y="4968240"/>
            <a:ext cx="7977505" cy="117411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9257030" y="5710555"/>
            <a:ext cx="2673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底板（最外层板）</a:t>
            </a:r>
            <a:r>
              <a:rPr lang="en-US" altLang="zh-CN"/>
              <a:t>50</a:t>
            </a:r>
            <a:r>
              <a:rPr lang="en-US" altLang="zh-CN"/>
              <a:t>mm</a:t>
            </a:r>
            <a:endParaRPr lang="en-US" altLang="zh-CN"/>
          </a:p>
        </p:txBody>
      </p:sp>
      <p:sp>
        <p:nvSpPr>
          <p:cNvPr id="17" name="文本框 16"/>
          <p:cNvSpPr txBox="1"/>
          <p:nvPr/>
        </p:nvSpPr>
        <p:spPr>
          <a:xfrm>
            <a:off x="9257030" y="5355590"/>
            <a:ext cx="2673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灵敏层</a:t>
            </a:r>
            <a:r>
              <a:rPr lang="en-US" altLang="zh-CN"/>
              <a:t>17.4mm</a:t>
            </a:r>
            <a:endParaRPr lang="en-US" altLang="zh-CN"/>
          </a:p>
        </p:txBody>
      </p:sp>
      <p:sp>
        <p:nvSpPr>
          <p:cNvPr id="18" name="文本框 17"/>
          <p:cNvSpPr txBox="1"/>
          <p:nvPr/>
        </p:nvSpPr>
        <p:spPr>
          <a:xfrm>
            <a:off x="9257030" y="4987290"/>
            <a:ext cx="2673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吸收体层</a:t>
            </a:r>
            <a:r>
              <a:rPr lang="en-US" altLang="zh-CN"/>
              <a:t>9.9mm</a:t>
            </a:r>
            <a:endParaRPr lang="en-US" altLang="zh-CN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8540" y="50165"/>
            <a:ext cx="3470910" cy="182499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9921875" y="1018540"/>
            <a:ext cx="1357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灵敏层</a:t>
            </a:r>
            <a:r>
              <a:rPr lang="zh-CN" altLang="en-US"/>
              <a:t>尺寸</a:t>
            </a:r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端部</a:t>
            </a:r>
            <a:r>
              <a:rPr lang="en-US" altLang="zh-CN">
                <a:sym typeface="+mn-ea"/>
              </a:rPr>
              <a:t>HCAL</a:t>
            </a:r>
            <a:r>
              <a:rPr lang="zh-CN" altLang="en-US">
                <a:sym typeface="+mn-ea"/>
              </a:rPr>
              <a:t>的组装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86AB22BE-27FC-46D4-B195-7E6E45608596}" type="slidenum">
              <a:rPr lang="en-US" altLang="zh-CN"/>
            </a:fld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1930" y="1273175"/>
            <a:ext cx="3907790" cy="27705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38455" y="4293870"/>
            <a:ext cx="414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安装</a:t>
            </a:r>
            <a:r>
              <a:rPr lang="en-US" altLang="zh-CN"/>
              <a:t>48</a:t>
            </a:r>
            <a:r>
              <a:rPr lang="zh-CN" altLang="en-US"/>
              <a:t>层探测器层，最上层为</a:t>
            </a:r>
            <a:r>
              <a:rPr lang="zh-CN" altLang="en-US"/>
              <a:t>吸收体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35000" y="751205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800" b="1">
                <a:solidFill>
                  <a:srgbClr val="FF0000"/>
                </a:solidFill>
              </a:rPr>
              <a:t>水平组装方案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0" y="1784985"/>
            <a:ext cx="3952875" cy="2258695"/>
          </a:xfrm>
          <a:prstGeom prst="rect">
            <a:avLst/>
          </a:prstGeom>
        </p:spPr>
      </p:pic>
      <p:sp>
        <p:nvSpPr>
          <p:cNvPr id="12" name="右箭头 11"/>
          <p:cNvSpPr/>
          <p:nvPr/>
        </p:nvSpPr>
        <p:spPr>
          <a:xfrm>
            <a:off x="4109720" y="2548255"/>
            <a:ext cx="660400" cy="22034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770120" y="4232275"/>
            <a:ext cx="414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安装</a:t>
            </a:r>
            <a:r>
              <a:rPr lang="zh-CN" altLang="en-US"/>
              <a:t>侧板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395" y="1176655"/>
            <a:ext cx="2767330" cy="3485515"/>
          </a:xfrm>
          <a:prstGeom prst="rect">
            <a:avLst/>
          </a:prstGeom>
        </p:spPr>
      </p:pic>
      <p:sp>
        <p:nvSpPr>
          <p:cNvPr id="11" name="右箭头 10"/>
          <p:cNvSpPr/>
          <p:nvPr/>
        </p:nvSpPr>
        <p:spPr>
          <a:xfrm>
            <a:off x="8771255" y="2653665"/>
            <a:ext cx="660400" cy="22034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8449310" y="4232275"/>
            <a:ext cx="41459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垂直</a:t>
            </a:r>
            <a:r>
              <a:rPr lang="zh-CN" altLang="en-US"/>
              <a:t>放置</a:t>
            </a:r>
            <a:endParaRPr lang="zh-CN" altLang="en-US"/>
          </a:p>
          <a:p>
            <a:pPr algn="ctr"/>
            <a:r>
              <a:rPr lang="zh-CN" altLang="en-US"/>
              <a:t>安装连接</a:t>
            </a:r>
            <a:r>
              <a:rPr lang="zh-CN" altLang="en-US"/>
              <a:t>结构</a:t>
            </a:r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rcRect t="42115" b="13815"/>
          <a:stretch>
            <a:fillRect/>
          </a:stretch>
        </p:blipFill>
        <p:spPr>
          <a:xfrm>
            <a:off x="721360" y="4706620"/>
            <a:ext cx="4946015" cy="167195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51535" y="6422390"/>
            <a:ext cx="414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中心交错</a:t>
            </a:r>
            <a:r>
              <a:rPr lang="zh-CN" altLang="en-US"/>
              <a:t>连接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219190" y="5422265"/>
            <a:ext cx="5106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存在的问题：水电路的出口结构需要进一步</a:t>
            </a:r>
            <a:r>
              <a:rPr lang="zh-CN" altLang="en-US"/>
              <a:t>设计</a:t>
            </a:r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HCAL</a:t>
            </a:r>
            <a:r>
              <a:rPr lang="zh-CN" altLang="en-US"/>
              <a:t>端部灵敏层的</a:t>
            </a:r>
            <a:r>
              <a:rPr lang="zh-CN" altLang="en-US"/>
              <a:t>设计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93345" y="739140"/>
            <a:ext cx="5984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FF0000"/>
                </a:solidFill>
                <a:sym typeface="+mn-ea"/>
              </a:rPr>
              <a:t>灵敏层结构模型设计</a:t>
            </a:r>
            <a:endParaRPr lang="zh-CN" altLang="en-US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86AB22BE-27FC-46D4-B195-7E6E45608596}" type="slidenum">
              <a:rPr lang="en-US" altLang="zh-CN"/>
            </a:fld>
            <a:endParaRPr lang="en-US" altLang="zh-CN" dirty="0"/>
          </a:p>
        </p:txBody>
      </p:sp>
      <p:grpSp>
        <p:nvGrpSpPr>
          <p:cNvPr id="31" name="组合 30"/>
          <p:cNvGrpSpPr/>
          <p:nvPr/>
        </p:nvGrpSpPr>
        <p:grpSpPr>
          <a:xfrm>
            <a:off x="176530" y="4170045"/>
            <a:ext cx="7494270" cy="2667568"/>
            <a:chOff x="66" y="3008"/>
            <a:chExt cx="13150" cy="4699"/>
          </a:xfrm>
        </p:grpSpPr>
        <p:sp>
          <p:nvSpPr>
            <p:cNvPr id="8" name="文本框 7"/>
            <p:cNvSpPr txBox="1"/>
            <p:nvPr/>
          </p:nvSpPr>
          <p:spPr>
            <a:xfrm>
              <a:off x="10422" y="3008"/>
              <a:ext cx="2023" cy="64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/>
                <a:t>上</a:t>
              </a:r>
              <a:r>
                <a:rPr lang="zh-CN" altLang="en-US"/>
                <a:t>盖板</a:t>
              </a:r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0422" y="6200"/>
              <a:ext cx="2023" cy="64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/>
                <a:t>下盖板</a:t>
              </a:r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0422" y="3798"/>
              <a:ext cx="2794" cy="64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/>
                <a:t>闪烁玻璃</a:t>
              </a:r>
              <a:r>
                <a:rPr lang="en-US" altLang="zh-CN"/>
                <a:t>PCB</a:t>
              </a:r>
              <a:endParaRPr lang="en-US" altLang="zh-CN"/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6" y="3092"/>
              <a:ext cx="10116" cy="4615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10422" y="5423"/>
              <a:ext cx="2023" cy="64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/>
                <a:t>导热</a:t>
              </a:r>
              <a:r>
                <a:rPr lang="zh-CN" altLang="en-US"/>
                <a:t>层</a:t>
              </a:r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0422" y="4646"/>
              <a:ext cx="2023" cy="64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/>
                <a:t>夹装</a:t>
              </a:r>
              <a:r>
                <a:rPr lang="zh-CN" altLang="en-US"/>
                <a:t>压条</a:t>
              </a:r>
              <a:endParaRPr lang="zh-CN" altLang="en-US"/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715" y="3298825"/>
            <a:ext cx="3684270" cy="2639060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8484235" y="5871210"/>
            <a:ext cx="2630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装配</a:t>
            </a:r>
            <a:r>
              <a:rPr lang="zh-CN" altLang="en-US"/>
              <a:t>方式</a:t>
            </a:r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2305050" y="6347460"/>
            <a:ext cx="2630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灵敏层</a:t>
            </a:r>
            <a:r>
              <a:rPr lang="zh-CN" altLang="en-US"/>
              <a:t>结构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110" y="1161415"/>
            <a:ext cx="3357245" cy="28892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464810" y="1663065"/>
            <a:ext cx="48901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设计要求：</a:t>
            </a:r>
            <a:r>
              <a:rPr lang="en-US" altLang="zh-CN"/>
              <a:t>1</a:t>
            </a:r>
            <a:r>
              <a:rPr lang="zh-CN" altLang="en-US"/>
              <a:t>、灵敏层刚度满足</a:t>
            </a:r>
            <a:r>
              <a:rPr lang="zh-CN" altLang="en-US"/>
              <a:t>应力要求</a:t>
            </a:r>
            <a:endParaRPr lang="zh-CN" altLang="en-US"/>
          </a:p>
          <a:p>
            <a:r>
              <a:rPr lang="en-US" altLang="zh-CN"/>
              <a:t>                   2</a:t>
            </a:r>
            <a:r>
              <a:rPr lang="zh-CN" altLang="en-US"/>
              <a:t>、无间隙晶体</a:t>
            </a:r>
            <a:r>
              <a:rPr lang="zh-CN" altLang="en-US"/>
              <a:t>排布</a:t>
            </a:r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HCAL</a:t>
            </a:r>
            <a:r>
              <a:rPr lang="zh-CN" altLang="en-US">
                <a:sym typeface="+mn-ea"/>
              </a:rPr>
              <a:t>端部灵敏层的设计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35915" y="3573145"/>
            <a:ext cx="2126615" cy="9264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2000"/>
              <a:t>40mmX40</a:t>
            </a:r>
            <a:r>
              <a:rPr lang="en-US" altLang="zh-CN" sz="2000"/>
              <a:t>mm</a:t>
            </a:r>
            <a:endParaRPr lang="en-US" altLang="zh-CN" sz="2000"/>
          </a:p>
          <a:p>
            <a:pPr algn="ctr"/>
            <a:endParaRPr lang="en-US" altLang="zh-CN" sz="2000"/>
          </a:p>
          <a:p>
            <a:pPr algn="ctr"/>
            <a:r>
              <a:rPr lang="en-US" altLang="zh-CN" sz="2000"/>
              <a:t>1 </a:t>
            </a:r>
            <a:r>
              <a:rPr lang="en-US" altLang="zh-CN" sz="2000"/>
              <a:t>SiPM</a:t>
            </a:r>
            <a:endParaRPr lang="en-US" altLang="zh-CN" sz="200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3885" y="1196340"/>
            <a:ext cx="2745740" cy="452628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856230" y="5805170"/>
            <a:ext cx="3383915" cy="9264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2000"/>
              <a:t> No1. box </a:t>
            </a:r>
            <a:endParaRPr lang="en-US" altLang="zh-CN" sz="2000"/>
          </a:p>
          <a:p>
            <a:pPr algn="ctr"/>
            <a:r>
              <a:rPr lang="en-US" altLang="zh-CN" sz="2000"/>
              <a:t>399 </a:t>
            </a:r>
            <a:r>
              <a:rPr lang="zh-CN" altLang="en-US" sz="2000"/>
              <a:t>玻璃闪烁体</a:t>
            </a:r>
            <a:endParaRPr lang="en-US" altLang="zh-CN" sz="2000"/>
          </a:p>
          <a:p>
            <a:pPr algn="ctr"/>
            <a:r>
              <a:rPr lang="en-US" altLang="zh-CN" sz="2000"/>
              <a:t> </a:t>
            </a:r>
            <a:endParaRPr lang="en-US" altLang="zh-CN" sz="200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390" y="1196340"/>
            <a:ext cx="2505710" cy="452564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5728970" y="5733415"/>
            <a:ext cx="3383915" cy="9264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2000"/>
              <a:t> No2. box </a:t>
            </a:r>
            <a:endParaRPr lang="en-US" altLang="zh-CN" sz="2000"/>
          </a:p>
          <a:p>
            <a:pPr algn="ctr"/>
            <a:r>
              <a:rPr lang="en-US" altLang="zh-CN" sz="2000"/>
              <a:t>399 </a:t>
            </a:r>
            <a:r>
              <a:rPr lang="zh-CN" altLang="en-US" sz="2000"/>
              <a:t>玻璃闪烁体</a:t>
            </a:r>
            <a:endParaRPr lang="en-US" altLang="zh-CN" sz="2000"/>
          </a:p>
          <a:p>
            <a:pPr algn="ctr"/>
            <a:r>
              <a:rPr lang="en-US" altLang="zh-CN" sz="2000"/>
              <a:t> </a:t>
            </a:r>
            <a:endParaRPr lang="en-US" altLang="zh-CN" sz="2000"/>
          </a:p>
        </p:txBody>
      </p:sp>
      <p:sp>
        <p:nvSpPr>
          <p:cNvPr id="25" name="文本框 24"/>
          <p:cNvSpPr txBox="1"/>
          <p:nvPr/>
        </p:nvSpPr>
        <p:spPr>
          <a:xfrm>
            <a:off x="8832215" y="4076700"/>
            <a:ext cx="3383915" cy="9264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2000"/>
              <a:t> No3. box </a:t>
            </a:r>
            <a:endParaRPr lang="en-US" altLang="zh-CN" sz="2000"/>
          </a:p>
          <a:p>
            <a:pPr algn="ctr"/>
            <a:r>
              <a:rPr lang="en-US" altLang="zh-CN" sz="2000"/>
              <a:t>264 </a:t>
            </a:r>
            <a:r>
              <a:rPr lang="zh-CN" altLang="en-US" sz="2000"/>
              <a:t>玻璃闪烁体</a:t>
            </a:r>
            <a:r>
              <a:rPr lang="en-US" altLang="zh-CN" sz="2000"/>
              <a:t> </a:t>
            </a:r>
            <a:endParaRPr lang="en-US" altLang="zh-CN" sz="20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3970" y="1268730"/>
            <a:ext cx="3230880" cy="25038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" y="988695"/>
            <a:ext cx="2673985" cy="215519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HCAL</a:t>
            </a:r>
            <a:r>
              <a:rPr lang="zh-CN" altLang="en-US">
                <a:sym typeface="+mn-ea"/>
              </a:rPr>
              <a:t>端部灵敏层的设计</a:t>
            </a:r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541020" y="5589270"/>
            <a:ext cx="3383915" cy="9264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2000"/>
              <a:t> No4. box </a:t>
            </a:r>
            <a:endParaRPr lang="en-US" altLang="zh-CN" sz="2000"/>
          </a:p>
          <a:p>
            <a:pPr algn="ctr"/>
            <a:r>
              <a:rPr lang="en-US" altLang="zh-CN" sz="2000"/>
              <a:t>248 </a:t>
            </a:r>
            <a:r>
              <a:rPr lang="zh-CN" altLang="en-US" sz="2000"/>
              <a:t>玻璃闪烁体</a:t>
            </a:r>
            <a:endParaRPr lang="en-US" altLang="zh-CN" sz="2000"/>
          </a:p>
          <a:p>
            <a:pPr algn="ctr"/>
            <a:r>
              <a:rPr lang="en-US" altLang="zh-CN" sz="2000"/>
              <a:t> </a:t>
            </a:r>
            <a:endParaRPr lang="en-US" altLang="zh-CN" sz="20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9875" y="1484630"/>
            <a:ext cx="2122805" cy="44500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624695" y="2636520"/>
            <a:ext cx="2537460" cy="9264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2000"/>
              <a:t> </a:t>
            </a:r>
            <a:r>
              <a:rPr lang="zh-CN" altLang="en-US" sz="2000"/>
              <a:t>一个灵敏</a:t>
            </a:r>
            <a:r>
              <a:rPr lang="zh-CN" altLang="en-US" sz="2000"/>
              <a:t>区域总共有四个</a:t>
            </a:r>
            <a:r>
              <a:rPr lang="en-US" altLang="zh-CN" sz="2000"/>
              <a:t>boxs</a:t>
            </a:r>
            <a:r>
              <a:rPr lang="zh-CN" altLang="en-US" sz="2000"/>
              <a:t>组成，共</a:t>
            </a:r>
            <a:r>
              <a:rPr lang="en-US" altLang="zh-CN" sz="2000"/>
              <a:t>1310 </a:t>
            </a:r>
            <a:r>
              <a:rPr lang="zh-CN" altLang="en-US" sz="2000"/>
              <a:t>玻璃闪烁体</a:t>
            </a:r>
            <a:r>
              <a:rPr lang="en-US" altLang="zh-CN" sz="2000"/>
              <a:t> </a:t>
            </a:r>
            <a:endParaRPr lang="en-US" altLang="zh-CN" sz="20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190" y="1196340"/>
            <a:ext cx="2833370" cy="49491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25" y="1169035"/>
            <a:ext cx="2643505" cy="4347845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</p:sld>
</file>

<file path=ppt/tags/tag1.xml><?xml version="1.0" encoding="utf-8"?>
<p:tagLst xmlns:p="http://schemas.openxmlformats.org/presentationml/2006/main">
  <p:tag name="KSO_WM_DIAGRAM_VIRTUALLY_FRAME" val="{&quot;height&quot;:215.2,&quot;left&quot;:139.6,&quot;top&quot;:270,&quot;width&quot;:257.2}"/>
</p:tagLst>
</file>

<file path=ppt/tags/tag2.xml><?xml version="1.0" encoding="utf-8"?>
<p:tagLst xmlns:p="http://schemas.openxmlformats.org/presentationml/2006/main">
  <p:tag name="KSO_WM_DIAGRAM_VIRTUALLY_FRAME" val="{&quot;height&quot;:215.2,&quot;left&quot;:139.6,&quot;top&quot;:270,&quot;width&quot;:257.2}"/>
</p:tagLst>
</file>

<file path=ppt/tags/tag3.xml><?xml version="1.0" encoding="utf-8"?>
<p:tagLst xmlns:p="http://schemas.openxmlformats.org/presentationml/2006/main">
  <p:tag name="KSO_WM_DIAGRAM_VIRTUALLY_FRAME" val="{&quot;height&quot;:215.2,&quot;left&quot;:139.6,&quot;top&quot;:270,&quot;width&quot;:257.2}"/>
</p:tagLst>
</file>

<file path=ppt/tags/tag4.xml><?xml version="1.0" encoding="utf-8"?>
<p:tagLst xmlns:p="http://schemas.openxmlformats.org/presentationml/2006/main">
  <p:tag name="KSO_WM_DIAGRAM_VIRTUALLY_FRAME" val="{&quot;height&quot;:215.2,&quot;left&quot;:139.6,&quot;top&quot;:270,&quot;width&quot;:257.2}"/>
</p:tagLst>
</file>

<file path=ppt/tags/tag5.xml><?xml version="1.0" encoding="utf-8"?>
<p:tagLst xmlns:p="http://schemas.openxmlformats.org/presentationml/2006/main">
  <p:tag name="KSO_WM_DIAGRAM_VIRTUALLY_FRAME" val="{&quot;height&quot;:215.2,&quot;left&quot;:139.6,&quot;top&quot;:270,&quot;width&quot;:257.2}"/>
</p:tagLst>
</file>

<file path=ppt/tags/tag6.xml><?xml version="1.0" encoding="utf-8"?>
<p:tagLst xmlns:p="http://schemas.openxmlformats.org/presentationml/2006/main">
  <p:tag name="KSO_WM_DIAGRAM_VIRTUALLY_FRAME" val="{&quot;height&quot;:215.2,&quot;left&quot;:139.6,&quot;top&quot;:270,&quot;width&quot;:257.2}"/>
</p:tagLst>
</file>

<file path=ppt/tags/tag7.xml><?xml version="1.0" encoding="utf-8"?>
<p:tagLst xmlns:p="http://schemas.openxmlformats.org/presentationml/2006/main">
  <p:tag name="COMMONDATA" val="eyJoZGlkIjoiMDliMmMxY2QzZGU4ZWZlNWRiMGE3Y2E3NWUyMWMxMWIifQ=="/>
  <p:tag name="KSO_WPP_MARK_KEY" val="8f08eb6b-030e-472b-b0d4-419d2e1d9a45"/>
  <p:tag name="commondata" val="eyJoZGlkIjoiN2U2NWFlNTkxMGZjODc5ZjAyNDA4OWM2N2FjMzg3MWQifQ=="/>
</p:tagLst>
</file>

<file path=ppt/theme/theme1.xml><?xml version="1.0" encoding="utf-8"?>
<a:theme xmlns:a="http://schemas.openxmlformats.org/drawingml/2006/main" name="主题1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发光边缘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0</TotalTime>
  <Words>1941</Words>
  <Application>WPS 演示</Application>
  <PresentationFormat>宽屏</PresentationFormat>
  <Paragraphs>284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Arial</vt:lpstr>
      <vt:lpstr>宋体</vt:lpstr>
      <vt:lpstr>Wingdings</vt:lpstr>
      <vt:lpstr>Times New Roman</vt:lpstr>
      <vt:lpstr>楷体</vt:lpstr>
      <vt:lpstr>等线</vt:lpstr>
      <vt:lpstr>Times New Roman</vt:lpstr>
      <vt:lpstr>微软雅黑</vt:lpstr>
      <vt:lpstr>Arial Unicode MS</vt:lpstr>
      <vt:lpstr>黑体</vt:lpstr>
      <vt:lpstr>Times</vt:lpstr>
      <vt:lpstr>主题1</vt:lpstr>
      <vt:lpstr>CEPC 探测器端部HCAL进展 </vt:lpstr>
      <vt:lpstr>PowerPoint 演示文稿</vt:lpstr>
      <vt:lpstr>HCAL端部总体概述</vt:lpstr>
      <vt:lpstr>HCAL端部总体概述</vt:lpstr>
      <vt:lpstr>端部HCAL的组装</vt:lpstr>
      <vt:lpstr>端部HCAL的组装</vt:lpstr>
      <vt:lpstr>HCAL端部灵敏层的设计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Statistic</vt:lpstr>
      <vt:lpstr>PowerPoint 演示文稿</vt:lpstr>
      <vt:lpstr>PowerPoint 演示文稿</vt:lpstr>
      <vt:lpstr>HCAL端部总体概述</vt:lpstr>
      <vt:lpstr>Cooling</vt:lpstr>
      <vt:lpstr>HCAL端部水管排布</vt:lpstr>
      <vt:lpstr>下一步计划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keV He to Ni-W-Ni-W</dc:title>
  <dc:creator>Can Chen</dc:creator>
  <cp:lastModifiedBy>Lucifer</cp:lastModifiedBy>
  <cp:revision>2861</cp:revision>
  <dcterms:created xsi:type="dcterms:W3CDTF">2018-03-16T02:05:00Z</dcterms:created>
  <dcterms:modified xsi:type="dcterms:W3CDTF">2025-05-25T14:36:43Z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E8C430978F92400E8C83860CC393DA47_13</vt:lpwstr>
  </property>
  <property fmtid="{D5CDD505-2E9C-101B-9397-08002B2CF9AE}" pid="3" name="KSOProductBuildVer">
    <vt:lpwstr>2052-12.1.0.21171</vt:lpwstr>
  </property>
</Properties>
</file>