
<file path=[Content_Types].xml><?xml version="1.0" encoding="utf-8"?>
<Types xmlns="http://schemas.openxmlformats.org/package/2006/content-types">
  <Default Extension="tiff" ContentType="image/tif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89" r:id="rId4"/>
    <p:sldId id="312" r:id="rId5"/>
    <p:sldId id="358" r:id="rId7"/>
    <p:sldId id="359" r:id="rId8"/>
    <p:sldId id="361" r:id="rId9"/>
    <p:sldId id="363" r:id="rId10"/>
    <p:sldId id="368" r:id="rId11"/>
    <p:sldId id="375" r:id="rId12"/>
    <p:sldId id="372" r:id="rId13"/>
    <p:sldId id="373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94" r:id="rId22"/>
    <p:sldId id="395" r:id="rId23"/>
    <p:sldId id="388" r:id="rId24"/>
    <p:sldId id="389" r:id="rId25"/>
    <p:sldId id="390" r:id="rId26"/>
    <p:sldId id="391" r:id="rId27"/>
    <p:sldId id="396" r:id="rId28"/>
    <p:sldId id="397" r:id="rId29"/>
    <p:sldId id="398" r:id="rId30"/>
    <p:sldId id="399" r:id="rId31"/>
    <p:sldId id="400" r:id="rId32"/>
    <p:sldId id="392" r:id="rId33"/>
    <p:sldId id="288" r:id="rId34"/>
  </p:sldIdLst>
  <p:sldSz cx="12192000" cy="6858000"/>
  <p:notesSz cx="12192000" cy="6858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562" y="67"/>
      </p:cViewPr>
      <p:guideLst>
        <p:guide orient="horz" pos="2880"/>
        <p:guide pos="205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12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EA6C4-9B64-4E4D-A85C-16E0B7D9C7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D2AD-33E0-49B7-91D1-4F6D10EAB8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4"/>
          <p:cNvCxnSpPr/>
          <p:nvPr/>
        </p:nvCxnSpPr>
        <p:spPr>
          <a:xfrm>
            <a:off x="0" y="715963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B83A-0B46-4BED-AA9F-0F5BF4662FB8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tiff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1628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28956">
            <a:solidFill>
              <a:srgbClr val="3D94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813" y="75945"/>
            <a:ext cx="677418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8659" y="1097077"/>
            <a:ext cx="800036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pic>
        <p:nvPicPr>
          <p:cNvPr id="8" name="图片 7" descr="图片包含 自然, 火山口&#10;&#10;描述已自动生成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.xml"/><Relationship Id="rId7" Type="http://schemas.openxmlformats.org/officeDocument/2006/relationships/image" Target="../media/image50.png"/><Relationship Id="rId6" Type="http://schemas.openxmlformats.org/officeDocument/2006/relationships/tags" Target="../tags/tag9.xml"/><Relationship Id="rId5" Type="http://schemas.openxmlformats.org/officeDocument/2006/relationships/image" Target="../media/image49.png"/><Relationship Id="rId4" Type="http://schemas.openxmlformats.org/officeDocument/2006/relationships/tags" Target="../tags/tag8.xml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0" Type="http://schemas.openxmlformats.org/officeDocument/2006/relationships/notesSlide" Target="../notesSlides/notesSlide20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38400" y="1677572"/>
            <a:ext cx="7315200" cy="765175"/>
          </a:xfrm>
          <a:prstGeom prst="rect">
            <a:avLst/>
          </a:prstGeom>
        </p:spPr>
        <p:txBody>
          <a:bodyPr vert="horz" wrap="square" lIns="0" tIns="74295" rIns="0" bIns="0" rtlCol="0" anchor="ctr">
            <a:spAutoFit/>
          </a:bodyPr>
          <a:lstStyle/>
          <a:p>
            <a:pPr marL="2211070" marR="5080" indent="-2198370" algn="ctr">
              <a:lnSpc>
                <a:spcPts val="5390"/>
              </a:lnSpc>
              <a:spcBef>
                <a:spcPts val="585"/>
              </a:spcBef>
              <a:tabLst>
                <a:tab pos="2856865" algn="l"/>
                <a:tab pos="3515995" algn="l"/>
                <a:tab pos="5193665" algn="l"/>
                <a:tab pos="6666230" algn="l"/>
              </a:tabLst>
            </a:pPr>
            <a:r>
              <a:rPr lang="en-US" sz="4000" dirty="0"/>
              <a:t>CEPC</a:t>
            </a:r>
            <a:r>
              <a:rPr sz="4000" dirty="0"/>
              <a:t> </a:t>
            </a:r>
            <a:r>
              <a:rPr lang="zh-CN" altLang="en-US" sz="4000" dirty="0"/>
              <a:t>探测器</a:t>
            </a:r>
            <a:r>
              <a:rPr lang="en-US" altLang="zh-CN" sz="4000" dirty="0"/>
              <a:t>TPC</a:t>
            </a:r>
            <a:r>
              <a:rPr lang="zh-CN" altLang="en-US" sz="4000" dirty="0"/>
              <a:t>机械</a:t>
            </a:r>
            <a:r>
              <a:rPr lang="zh-CN" altLang="en-US" sz="4000" dirty="0"/>
              <a:t>设计报告</a:t>
            </a:r>
            <a:endParaRPr lang="zh-CN" altLang="en-US" sz="4000" dirty="0"/>
          </a:p>
        </p:txBody>
      </p:sp>
      <p:pic>
        <p:nvPicPr>
          <p:cNvPr id="5" name="图片 4" descr="图片包含 自然, 火山口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" cy="5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57400" y="3439031"/>
            <a:ext cx="7297615" cy="14211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708660" algn="ctr">
              <a:spcBef>
                <a:spcPts val="865"/>
              </a:spcBef>
            </a:pPr>
            <a:r>
              <a:rPr lang="zh-CN" altLang="en-US" sz="2400" dirty="0">
                <a:latin typeface="Times New Roman" panose="02020603050405020304"/>
                <a:cs typeface="Times New Roman" panose="02020603050405020304"/>
                <a:sym typeface="+mn-ea"/>
              </a:rPr>
              <a:t>中国科学院高能物理研究所</a:t>
            </a:r>
            <a:endParaRPr lang="en-US" altLang="zh-CN" sz="2400" dirty="0"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zh-CN" altLang="en-US" sz="2400" dirty="0">
                <a:latin typeface="Times New Roman" panose="02020603050405020304"/>
                <a:cs typeface="Times New Roman" panose="02020603050405020304"/>
                <a:sym typeface="+mn-ea"/>
              </a:rPr>
              <a:t>张俊嵩</a:t>
            </a:r>
            <a:r>
              <a:rPr lang="en-US" altLang="zh-CN" sz="2400" dirty="0"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endParaRPr lang="en-US" altLang="zh-CN" sz="2400" dirty="0"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708660" algn="ctr">
              <a:spcBef>
                <a:spcPts val="865"/>
              </a:spcBef>
            </a:pPr>
            <a:r>
              <a:rPr lang="en-US" altLang="zh-CN" sz="2400" dirty="0">
                <a:latin typeface="Times New Roman" panose="02020603050405020304"/>
                <a:cs typeface="Times New Roman" panose="02020603050405020304"/>
                <a:sym typeface="+mn-ea"/>
              </a:rPr>
              <a:t>2025.5</a:t>
            </a:r>
            <a:endParaRPr lang="en-US" altLang="zh-CN" sz="2400" dirty="0"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800" y="838200"/>
            <a:ext cx="1610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4910" y="1302385"/>
            <a:ext cx="7411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桶部的设计要求：尽量少的物质量，承载尽量大的桶部压力（来自</a:t>
            </a:r>
            <a:r>
              <a:rPr lang="en-US" altLang="zh-CN"/>
              <a:t>OTK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共两个方案：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高强度超轻纤维</a:t>
            </a:r>
            <a:r>
              <a:rPr lang="zh-CN" altLang="en-US" b="1">
                <a:solidFill>
                  <a:srgbClr val="FF0000"/>
                </a:solidFill>
              </a:rPr>
              <a:t>窝板结构；碳纤维薄壁桶结构。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133600"/>
            <a:ext cx="5591175" cy="3788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3600" y="4495800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TPC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桶</a:t>
            </a:r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部材料采用：高强度超轻纤维蜂窝板</a:t>
            </a:r>
            <a:endParaRPr lang="en-US" altLang="zh-CN" sz="1800" dirty="0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桶部厚度</a:t>
            </a:r>
            <a:r>
              <a:rPr lang="en-US" altLang="zh-CN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25mm</a:t>
            </a:r>
            <a:endParaRPr lang="en-US" altLang="zh-CN" sz="1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弹性模量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35Gpa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，泊松比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0.33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，密度为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30 kg/m^3</a:t>
            </a:r>
            <a:endParaRPr lang="en-US" altLang="zh-CN" sz="1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2"/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建模采用实体圆柱，物性参数为蜂窝板材料参数</a:t>
            </a:r>
            <a:endParaRPr lang="zh-CN" alt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155190"/>
            <a:ext cx="2868930" cy="21323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1600" y="838200"/>
            <a:ext cx="398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桶部结构：纤维蜂窝板</a:t>
            </a:r>
            <a:r>
              <a:rPr lang="zh-CN" altLang="en-US" sz="2400" b="1">
                <a:solidFill>
                  <a:srgbClr val="FF0000"/>
                </a:solidFill>
              </a:rPr>
              <a:t>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298575"/>
            <a:ext cx="6783070" cy="27870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14400" y="4343400"/>
            <a:ext cx="54038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建模：</a:t>
            </a:r>
            <a:r>
              <a:rPr lang="en-US" altLang="zh-CN"/>
              <a:t>F1=100Kg/500Kg OTK</a:t>
            </a:r>
            <a:r>
              <a:rPr lang="zh-CN" altLang="en-US"/>
              <a:t>重量，中心位置集中</a:t>
            </a:r>
            <a:r>
              <a:rPr lang="zh-CN" altLang="en-US"/>
              <a:t>加载</a:t>
            </a:r>
            <a:endParaRPr lang="zh-CN" altLang="en-US"/>
          </a:p>
          <a:p>
            <a:r>
              <a:rPr lang="en-US" altLang="zh-CN"/>
              <a:t>             F2</a:t>
            </a:r>
            <a:r>
              <a:rPr lang="zh-CN" altLang="en-US"/>
              <a:t>：读取模块的重量</a:t>
            </a:r>
            <a:r>
              <a:rPr lang="en-US" altLang="zh-CN"/>
              <a:t>450</a:t>
            </a:r>
            <a:r>
              <a:rPr lang="en-US" altLang="zh-CN"/>
              <a:t>Kg</a:t>
            </a:r>
            <a:endParaRPr lang="en-US" altLang="zh-CN"/>
          </a:p>
          <a:p>
            <a:pPr indent="457200"/>
            <a:r>
              <a:rPr lang="en-US" altLang="zh-CN"/>
              <a:t>    </a:t>
            </a:r>
            <a:r>
              <a:rPr lang="zh-CN" altLang="en-US"/>
              <a:t>支撑在</a:t>
            </a:r>
            <a:r>
              <a:rPr lang="zh-CN" altLang="en-US"/>
              <a:t>端盖</a:t>
            </a:r>
            <a:endParaRPr lang="zh-CN" altLang="en-US"/>
          </a:p>
          <a:p>
            <a:pPr indent="457200"/>
            <a:endParaRPr lang="zh-CN" altLang="en-US"/>
          </a:p>
          <a:p>
            <a:pPr indent="457200"/>
            <a:endParaRPr lang="zh-CN" altLang="en-US"/>
          </a:p>
          <a:p>
            <a:pPr indent="457200"/>
            <a:r>
              <a:rPr lang="zh-CN" altLang="en-US" b="1">
                <a:solidFill>
                  <a:srgbClr val="FF0000"/>
                </a:solidFill>
                <a:sym typeface="+mn-ea"/>
              </a:rPr>
              <a:t>纤维窝板结构可以满足力学性能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要求。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0" y="762000"/>
            <a:ext cx="4832350" cy="226568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7192010" y="3276600"/>
            <a:ext cx="4671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F1=100Kg</a:t>
            </a:r>
            <a:r>
              <a:rPr lang="zh-CN" altLang="en-US"/>
              <a:t>时，变形</a:t>
            </a:r>
            <a:r>
              <a:rPr lang="en-US" altLang="zh-CN"/>
              <a:t>0.258mm  </a:t>
            </a:r>
            <a:r>
              <a:rPr lang="zh-CN" altLang="en-US"/>
              <a:t>最大应力</a:t>
            </a:r>
            <a:r>
              <a:rPr lang="en-US" altLang="zh-CN"/>
              <a:t>17</a:t>
            </a:r>
            <a:r>
              <a:rPr lang="en-US" altLang="zh-CN"/>
              <a:t>Mpa </a:t>
            </a:r>
            <a:endParaRPr lang="en-US" altLang="zh-CN"/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3800"/>
            <a:ext cx="4648835" cy="217932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7458075" y="6096000"/>
            <a:ext cx="4502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F1=500Kg</a:t>
            </a:r>
            <a:r>
              <a:rPr lang="zh-CN" altLang="en-US"/>
              <a:t>时，变形</a:t>
            </a:r>
            <a:r>
              <a:rPr lang="en-US" altLang="zh-CN"/>
              <a:t>0.34mm </a:t>
            </a:r>
            <a:r>
              <a:rPr lang="zh-CN" altLang="en-US"/>
              <a:t>最大应力</a:t>
            </a:r>
            <a:r>
              <a:rPr lang="en-US" altLang="zh-CN"/>
              <a:t>  35</a:t>
            </a:r>
            <a:r>
              <a:rPr lang="en-US" altLang="zh-CN"/>
              <a:t>Mpa 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398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桶部结构：纤维蜂窝板</a:t>
            </a:r>
            <a:r>
              <a:rPr lang="zh-CN" altLang="en-US" sz="2400" b="1">
                <a:solidFill>
                  <a:srgbClr val="FF0000"/>
                </a:solidFill>
              </a:rPr>
              <a:t>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447800"/>
            <a:ext cx="6127750" cy="4569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9400" y="838200"/>
            <a:ext cx="51708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优势：纤维蜂窝板的强度较好，桶部承载能力强；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劣势：</a:t>
            </a:r>
            <a:endParaRPr lang="zh-CN" altLang="en-US" sz="2000"/>
          </a:p>
          <a:p>
            <a:r>
              <a:rPr lang="zh-CN" altLang="en-US" sz="2000"/>
              <a:t>纤维蜂窝板没有密封能力，在纤维板内外加上</a:t>
            </a:r>
            <a:r>
              <a:rPr lang="en-US" altLang="zh-CN" sz="2000"/>
              <a:t>0.3mm</a:t>
            </a:r>
            <a:r>
              <a:rPr lang="zh-CN" altLang="en-US" sz="2000"/>
              <a:t>的密封布来实现密封。制造工艺较为复杂，</a:t>
            </a:r>
            <a:r>
              <a:rPr lang="zh-CN" altLang="en-US" sz="2000" b="1">
                <a:solidFill>
                  <a:srgbClr val="FF0000"/>
                </a:solidFill>
              </a:rPr>
              <a:t>物质量相对较高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048000"/>
            <a:ext cx="4347845" cy="3308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50940" y="6435725"/>
            <a:ext cx="388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哥本哈根大学，</a:t>
            </a:r>
            <a:r>
              <a:rPr lang="en-US" altLang="zh-CN"/>
              <a:t>ILD </a:t>
            </a:r>
            <a:r>
              <a:rPr lang="en-US" altLang="zh-CN"/>
              <a:t>TPC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608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</a:t>
            </a:r>
            <a:r>
              <a:rPr lang="zh-CN" altLang="en-US" sz="2400" b="1">
                <a:solidFill>
                  <a:srgbClr val="FF0000"/>
                </a:solidFill>
              </a:rPr>
              <a:t>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20000" y="6400800"/>
            <a:ext cx="388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当碳纤维桶为</a:t>
            </a:r>
            <a:r>
              <a:rPr lang="en-US" altLang="zh-CN"/>
              <a:t>0.2mm</a:t>
            </a:r>
            <a:r>
              <a:rPr lang="zh-CN" altLang="en-US"/>
              <a:t>时的</a:t>
            </a:r>
            <a:r>
              <a:rPr lang="zh-CN" altLang="en-US"/>
              <a:t>物质量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676400"/>
            <a:ext cx="5591175" cy="378841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4697730" cy="2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0896600" y="6019800"/>
            <a:ext cx="533400" cy="228600"/>
          </a:xfrm>
          <a:prstGeom prst="rect">
            <a:avLst/>
          </a:prstGeom>
          <a:noFill/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172333" y="915514"/>
            <a:ext cx="5965706" cy="2662449"/>
            <a:chOff x="1089" y="2229"/>
            <a:chExt cx="16067" cy="7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" y="2431"/>
              <a:ext cx="16067" cy="6969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15044" y="2229"/>
              <a:ext cx="2013" cy="7171"/>
            </a:xfrm>
            <a:prstGeom prst="roundRect">
              <a:avLst/>
            </a:prstGeom>
            <a:noFill/>
            <a:ln w="762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0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81380" y="5665470"/>
            <a:ext cx="5518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桶部采用薄壁碳纤维桶，选取宁波所的</a:t>
            </a:r>
            <a:r>
              <a:rPr lang="en-US" altLang="zh-CN"/>
              <a:t>QM55</a:t>
            </a:r>
            <a:r>
              <a:rPr lang="zh-CN" altLang="en-US"/>
              <a:t>材料。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暂时选定薄壁碳纤维厚度为</a:t>
            </a:r>
            <a:r>
              <a:rPr lang="en-US" altLang="zh-CN" b="1">
                <a:solidFill>
                  <a:srgbClr val="FF0000"/>
                </a:solidFill>
              </a:rPr>
              <a:t>0.2mm</a:t>
            </a:r>
            <a:r>
              <a:rPr lang="zh-CN" altLang="en-US"/>
              <a:t>，加载</a:t>
            </a:r>
            <a:r>
              <a:rPr lang="en-US" altLang="zh-CN" b="1">
                <a:solidFill>
                  <a:srgbClr val="FF0000"/>
                </a:solidFill>
              </a:rPr>
              <a:t>OTK</a:t>
            </a:r>
            <a:r>
              <a:rPr lang="zh-CN" altLang="en-US" b="1">
                <a:solidFill>
                  <a:srgbClr val="FF0000"/>
                </a:solidFill>
              </a:rPr>
              <a:t>重量时，按照集中中心位置加载</a:t>
            </a:r>
            <a:r>
              <a:rPr lang="en-US" altLang="zh-CN" b="1">
                <a:solidFill>
                  <a:srgbClr val="FF0000"/>
                </a:solidFill>
              </a:rPr>
              <a:t>1000N</a:t>
            </a:r>
            <a:r>
              <a:rPr lang="zh-CN" altLang="en-US" b="1">
                <a:solidFill>
                  <a:srgbClr val="FF0000"/>
                </a:solidFill>
              </a:rPr>
              <a:t>（</a:t>
            </a:r>
            <a:r>
              <a:rPr lang="en-US" altLang="zh-CN" b="1">
                <a:solidFill>
                  <a:srgbClr val="FF0000"/>
                </a:solidFill>
              </a:rPr>
              <a:t>100Kg</a:t>
            </a:r>
            <a:r>
              <a:rPr lang="zh-CN" altLang="en-US" b="1">
                <a:solidFill>
                  <a:srgbClr val="FF0000"/>
                </a:solidFill>
              </a:rPr>
              <a:t>）的</a:t>
            </a:r>
            <a:r>
              <a:rPr lang="zh-CN" altLang="en-US" b="1">
                <a:solidFill>
                  <a:srgbClr val="FF0000"/>
                </a:solidFill>
              </a:rPr>
              <a:t>方式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</a:t>
            </a:r>
            <a:r>
              <a:rPr lang="zh-CN" altLang="en-US" sz="2400" b="1">
                <a:solidFill>
                  <a:srgbClr val="FF0000"/>
                </a:solidFill>
              </a:rPr>
              <a:t>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 descr="中心点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298575"/>
            <a:ext cx="5592445" cy="2621915"/>
          </a:xfrm>
          <a:prstGeom prst="rect">
            <a:avLst/>
          </a:prstGeom>
        </p:spPr>
      </p:pic>
      <p:pic>
        <p:nvPicPr>
          <p:cNvPr id="9" name="图片 8" descr="最大应力  23M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95400"/>
            <a:ext cx="6005195" cy="2815590"/>
          </a:xfrm>
          <a:prstGeom prst="rect">
            <a:avLst/>
          </a:prstGeom>
        </p:spPr>
      </p:pic>
      <p:pic>
        <p:nvPicPr>
          <p:cNvPr id="10" name="图片 9" descr="最大应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5592445" cy="262128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6172200" y="4572000"/>
          <a:ext cx="561784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615"/>
                <a:gridCol w="1872615"/>
                <a:gridCol w="187261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壁厚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最大</a:t>
                      </a:r>
                      <a:r>
                        <a:rPr lang="zh-CN" altLang="en-US"/>
                        <a:t>变形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最大</a:t>
                      </a:r>
                      <a:r>
                        <a:rPr lang="zh-CN" altLang="en-US"/>
                        <a:t>应力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0.1</a:t>
                      </a:r>
                      <a:r>
                        <a:rPr lang="en-US" altLang="zh-CN"/>
                        <a:t>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0.2</a:t>
                      </a:r>
                      <a:r>
                        <a:rPr lang="en-US" altLang="zh-CN"/>
                        <a:t>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46Mpa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0.2</a:t>
                      </a:r>
                      <a:r>
                        <a:rPr lang="en-US" altLang="zh-CN"/>
                        <a:t>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0.17mm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ym typeface="+mn-ea"/>
                        </a:rPr>
                        <a:t>23.1Mpa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0.3</a:t>
                      </a:r>
                      <a:r>
                        <a:rPr lang="en-US" altLang="zh-CN"/>
                        <a:t>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0.13</a:t>
                      </a:r>
                      <a:r>
                        <a:rPr lang="en-US" altLang="zh-CN"/>
                        <a:t>mm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ym typeface="+mn-ea"/>
                        </a:rPr>
                        <a:t>11.9Mpa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802120" y="6301105"/>
            <a:ext cx="4551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QM55</a:t>
            </a:r>
            <a:r>
              <a:rPr lang="zh-CN" altLang="en-US" b="1">
                <a:solidFill>
                  <a:srgbClr val="FF0000"/>
                </a:solidFill>
              </a:rPr>
              <a:t>材料的剪切强度最大为</a:t>
            </a:r>
            <a:r>
              <a:rPr lang="en-US" altLang="zh-CN" b="1">
                <a:solidFill>
                  <a:srgbClr val="FF0000"/>
                </a:solidFill>
              </a:rPr>
              <a:t>43Mpa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71600" y="83820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</a:t>
            </a:r>
            <a:r>
              <a:rPr lang="zh-CN" altLang="en-US" sz="2400" b="1">
                <a:solidFill>
                  <a:srgbClr val="FF0000"/>
                </a:solidFill>
              </a:rPr>
              <a:t>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4" name="图片 3" descr="集中应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447800"/>
            <a:ext cx="6471285" cy="3034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6130" y="4563745"/>
            <a:ext cx="365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最大应力</a:t>
            </a:r>
            <a:r>
              <a:rPr lang="en-US" altLang="zh-CN"/>
              <a:t>46</a:t>
            </a:r>
            <a:r>
              <a:rPr lang="en-US" altLang="zh-CN"/>
              <a:t>Mpa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7596505" y="4481830"/>
            <a:ext cx="365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最大变形</a:t>
            </a:r>
            <a:r>
              <a:rPr lang="en-US" altLang="zh-CN"/>
              <a:t>0.2</a:t>
            </a:r>
            <a:r>
              <a:rPr lang="en-US" altLang="zh-CN"/>
              <a:t>mm</a:t>
            </a:r>
            <a:endParaRPr lang="en-US" altLang="zh-CN"/>
          </a:p>
        </p:txBody>
      </p:sp>
      <p:pic>
        <p:nvPicPr>
          <p:cNvPr id="7" name="图片 6" descr="集中变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710" y="1447800"/>
            <a:ext cx="6093460" cy="28568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26210" y="5149215"/>
            <a:ext cx="9044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在进行计算过程中，得出了一个薄壁外桶结构的特性：</a:t>
            </a:r>
            <a:r>
              <a:rPr lang="zh-CN" altLang="en-US" b="1" u="sng">
                <a:solidFill>
                  <a:srgbClr val="FF0000"/>
                </a:solidFill>
              </a:rPr>
              <a:t>非常小的变形可以产生非常大的应力</a:t>
            </a:r>
            <a:r>
              <a:rPr lang="zh-CN" altLang="en-US"/>
              <a:t>，即对于薄壁结构来说，</a:t>
            </a:r>
            <a:r>
              <a:rPr lang="en-US" altLang="zh-CN"/>
              <a:t>0.2</a:t>
            </a:r>
            <a:r>
              <a:rPr lang="en-US" altLang="zh-CN"/>
              <a:t>mm</a:t>
            </a:r>
            <a:r>
              <a:rPr lang="zh-CN" altLang="en-US"/>
              <a:t>的变形所产生的剪应力可能会发生超过碳纤维的剪切应力，产生断裂风险。因此要考虑</a:t>
            </a:r>
            <a:r>
              <a:rPr lang="zh-CN" altLang="en-US" b="1">
                <a:solidFill>
                  <a:srgbClr val="FF0000"/>
                </a:solidFill>
              </a:rPr>
              <a:t>合适的安装结构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</a:t>
            </a:r>
            <a:r>
              <a:rPr lang="zh-CN" altLang="en-US" sz="2400" b="1">
                <a:solidFill>
                  <a:srgbClr val="FF0000"/>
                </a:solidFill>
              </a:rPr>
              <a:t>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219200"/>
            <a:ext cx="5276215" cy="3585845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10" y="1399540"/>
            <a:ext cx="4287520" cy="36087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35165" y="4997450"/>
            <a:ext cx="4507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壁厚</a:t>
            </a:r>
            <a:r>
              <a:rPr lang="en-US" altLang="zh-CN"/>
              <a:t>0.3mm</a:t>
            </a:r>
            <a:r>
              <a:rPr lang="zh-CN" altLang="en-US"/>
              <a:t>碳纤维桶，直径约</a:t>
            </a:r>
            <a:r>
              <a:rPr lang="en-US" altLang="zh-CN"/>
              <a:t>300</a:t>
            </a:r>
            <a:r>
              <a:rPr lang="en-US" altLang="zh-CN"/>
              <a:t>mm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1066800" y="4953000"/>
            <a:ext cx="4507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壁厚</a:t>
            </a:r>
            <a:r>
              <a:rPr lang="en-US" altLang="zh-CN"/>
              <a:t>5mm</a:t>
            </a:r>
            <a:r>
              <a:rPr lang="zh-CN" altLang="en-US"/>
              <a:t>碳纤维桶，直径约</a:t>
            </a:r>
            <a:r>
              <a:rPr lang="en-US" altLang="zh-CN"/>
              <a:t>4700mm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765175" y="5381625"/>
            <a:ext cx="107149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宁波所提供的碳纤维成型案例</a:t>
            </a:r>
            <a:endParaRPr lang="zh-CN" altLang="en-US" b="1"/>
          </a:p>
          <a:p>
            <a:endParaRPr lang="en-US" altLang="zh-CN"/>
          </a:p>
          <a:p>
            <a:r>
              <a:rPr lang="en-US" altLang="zh-CN"/>
              <a:t>TPC</a:t>
            </a:r>
            <a:r>
              <a:rPr lang="zh-CN" altLang="en-US"/>
              <a:t>需要的碳纤维桶的最大直径为</a:t>
            </a:r>
            <a:r>
              <a:rPr lang="en-US" altLang="zh-CN"/>
              <a:t>3600mm</a:t>
            </a:r>
            <a:r>
              <a:rPr lang="zh-CN" altLang="en-US"/>
              <a:t>，壁厚为</a:t>
            </a:r>
            <a:r>
              <a:rPr lang="en-US" altLang="zh-CN"/>
              <a:t>0.2mm</a:t>
            </a:r>
            <a:r>
              <a:rPr lang="zh-CN" altLang="en-US"/>
              <a:t>（暂定），因此薄壁碳纤维桶的成型需要进行研究和探索。</a:t>
            </a:r>
            <a:endParaRPr lang="zh-CN" altLang="en-US"/>
          </a:p>
          <a:p>
            <a:r>
              <a:rPr lang="zh-CN" altLang="en-US"/>
              <a:t>同时碳纤维桶的圆度误差约为</a:t>
            </a:r>
            <a:r>
              <a:rPr lang="en-US" altLang="zh-CN"/>
              <a:t>0.5mm-1mm</a:t>
            </a:r>
            <a:r>
              <a:rPr lang="zh-CN" altLang="en-US"/>
              <a:t>的范围内，装配圆桶时需要避免径向</a:t>
            </a:r>
            <a:r>
              <a:rPr lang="zh-CN" altLang="en-US"/>
              <a:t>挤压力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447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</a:t>
            </a:r>
            <a:r>
              <a:rPr lang="zh-CN" altLang="en-US" sz="2400" b="1">
                <a:solidFill>
                  <a:srgbClr val="FF0000"/>
                </a:solidFill>
              </a:rPr>
              <a:t>桶方案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295400"/>
            <a:ext cx="4535170" cy="4631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792480"/>
            <a:ext cx="6056630" cy="2968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5" y="4038600"/>
            <a:ext cx="4290060" cy="2495550"/>
          </a:xfrm>
          <a:prstGeom prst="rect">
            <a:avLst/>
          </a:prstGeom>
        </p:spPr>
      </p:pic>
      <p:cxnSp>
        <p:nvCxnSpPr>
          <p:cNvPr id="7" name="直接箭头连接符 6"/>
          <p:cNvCxnSpPr>
            <a:stCxn id="6" idx="0"/>
          </p:cNvCxnSpPr>
          <p:nvPr/>
        </p:nvCxnSpPr>
        <p:spPr>
          <a:xfrm flipH="1" flipV="1">
            <a:off x="8305800" y="1676400"/>
            <a:ext cx="295275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8077200" y="14478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69010" y="6203950"/>
            <a:ext cx="425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为了避免径向挤压力，采用分段</a:t>
            </a:r>
            <a:r>
              <a:rPr lang="zh-CN" altLang="en-US"/>
              <a:t>固定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桶部方案的研究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桶部结构：薄壁碳纤维桶方案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小结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24600" y="4419600"/>
            <a:ext cx="51708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优势：薄板碳纤维桶的强度可以满足要求，</a:t>
            </a:r>
            <a:r>
              <a:rPr lang="zh-CN" altLang="en-US" sz="2000" b="1">
                <a:solidFill>
                  <a:srgbClr val="FF0000"/>
                </a:solidFill>
              </a:rPr>
              <a:t>物质量效果</a:t>
            </a:r>
            <a:r>
              <a:rPr lang="zh-CN" altLang="en-US" sz="2000" b="1">
                <a:solidFill>
                  <a:srgbClr val="FF0000"/>
                </a:solidFill>
              </a:rPr>
              <a:t>较好；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2000"/>
              <a:t>装配较为简单，容易实现密封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尚待解决的</a:t>
            </a:r>
            <a:r>
              <a:rPr lang="zh-CN" altLang="en-US" sz="2000"/>
              <a:t>问题：</a:t>
            </a:r>
            <a:endParaRPr lang="zh-CN" altLang="en-US" sz="2000"/>
          </a:p>
          <a:p>
            <a:r>
              <a:rPr lang="zh-CN" altLang="en-US" sz="2000"/>
              <a:t>薄壁碳纤维桶需要进行研制，成型是否能够实现。</a:t>
            </a:r>
            <a:endParaRPr lang="zh-CN" altLang="en-US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752600"/>
            <a:ext cx="5591175" cy="37884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76020"/>
            <a:ext cx="5969000" cy="25908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1317654" y="1175864"/>
            <a:ext cx="747431" cy="2662449"/>
          </a:xfrm>
          <a:prstGeom prst="roundRect">
            <a:avLst/>
          </a:prstGeom>
          <a:noFill/>
          <a:ln w="76200"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的组装和整体安装方案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的</a:t>
            </a:r>
            <a:r>
              <a:rPr lang="zh-CN" altLang="en-US" sz="2400" b="1">
                <a:solidFill>
                  <a:srgbClr val="FF0000"/>
                </a:solidFill>
              </a:rPr>
              <a:t>组装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0" y="1219200"/>
            <a:ext cx="7477125" cy="50501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000" y="1684655"/>
            <a:ext cx="26098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TPC</a:t>
            </a:r>
            <a:r>
              <a:rPr lang="zh-CN" altLang="en-US"/>
              <a:t>的组装</a:t>
            </a:r>
            <a:r>
              <a:rPr lang="zh-CN" altLang="en-US"/>
              <a:t>顺序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、桶部与端部的密封</a:t>
            </a:r>
            <a:r>
              <a:rPr lang="zh-CN" altLang="en-US"/>
              <a:t>连接；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、测试</a:t>
            </a:r>
            <a:r>
              <a:rPr lang="zh-CN" altLang="en-US"/>
              <a:t>桶部密封</a:t>
            </a:r>
            <a:r>
              <a:rPr lang="zh-CN" altLang="en-US"/>
              <a:t>性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、芯轴固定</a:t>
            </a:r>
            <a:r>
              <a:rPr lang="en-US" altLang="zh-CN"/>
              <a:t>TPC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4</a:t>
            </a:r>
            <a:r>
              <a:rPr lang="zh-CN" altLang="en-US"/>
              <a:t>、读出模块的</a:t>
            </a:r>
            <a:r>
              <a:rPr lang="zh-CN" altLang="en-US"/>
              <a:t>安装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、整体密封性</a:t>
            </a:r>
            <a:r>
              <a:rPr lang="zh-CN" altLang="en-US"/>
              <a:t>测试</a:t>
            </a:r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2895600" y="2286000"/>
            <a:ext cx="2743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2590800" y="3733800"/>
            <a:ext cx="2743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2590800" y="4267200"/>
            <a:ext cx="260223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812735" y="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目录</a:t>
            </a:r>
            <a:endParaRPr lang="zh-CN" altLang="en-US" sz="4000" dirty="0"/>
          </a:p>
        </p:txBody>
      </p:sp>
      <p:sp>
        <p:nvSpPr>
          <p:cNvPr id="3" name="内容占位符 2"/>
          <p:cNvSpPr txBox="1"/>
          <p:nvPr/>
        </p:nvSpPr>
        <p:spPr>
          <a:xfrm>
            <a:off x="914400" y="1066800"/>
            <a:ext cx="10887075" cy="41440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>
                <a:ea typeface="黑体" panose="02010609060101010101" pitchFamily="49" charset="-122"/>
              </a:rPr>
              <a:t>TPC</a:t>
            </a:r>
            <a:r>
              <a:rPr kumimoji="1" lang="zh-CN" altLang="en-US" dirty="0">
                <a:ea typeface="黑体" panose="02010609060101010101" pitchFamily="49" charset="-122"/>
              </a:rPr>
              <a:t>机械结构设计</a:t>
            </a:r>
            <a:endParaRPr kumimoji="1" lang="en-US" altLang="zh-CN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>
                <a:ea typeface="黑体" panose="02010609060101010101" pitchFamily="49" charset="-122"/>
              </a:rPr>
              <a:t>TPC</a:t>
            </a:r>
            <a:r>
              <a:rPr kumimoji="1" lang="zh-CN" altLang="en-US" dirty="0">
                <a:ea typeface="黑体" panose="02010609060101010101" pitchFamily="49" charset="-122"/>
              </a:rPr>
              <a:t>端部结构</a:t>
            </a:r>
            <a:r>
              <a:rPr kumimoji="1" lang="zh-CN" altLang="en-US" dirty="0">
                <a:ea typeface="黑体" panose="02010609060101010101" pitchFamily="49" charset="-122"/>
              </a:rPr>
              <a:t>设计</a:t>
            </a:r>
            <a:endParaRPr kumimoji="1" lang="zh-CN" altLang="en-US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</a:rPr>
              <a:t>桶部方案的研究</a:t>
            </a:r>
            <a:endParaRPr kumimoji="1" lang="zh-CN" altLang="en-US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>
                <a:ea typeface="黑体" panose="02010609060101010101" pitchFamily="49" charset="-122"/>
              </a:rPr>
              <a:t>TPC</a:t>
            </a:r>
            <a:r>
              <a:rPr kumimoji="1" lang="zh-CN" altLang="en-US" dirty="0">
                <a:ea typeface="黑体" panose="02010609060101010101" pitchFamily="49" charset="-122"/>
              </a:rPr>
              <a:t>的组装和整体安装方案</a:t>
            </a:r>
            <a:endParaRPr kumimoji="1" lang="en-US" altLang="zh-CN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气体密度的</a:t>
            </a: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研究</a:t>
            </a:r>
            <a:endParaRPr kumimoji="1" lang="zh-CN" altLang="en-US" dirty="0"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>
                <a:sym typeface="+mn-ea"/>
              </a:rPr>
              <a:t>TPC</a:t>
            </a:r>
            <a:r>
              <a:rPr lang="zh-CN" altLang="en-US">
                <a:sym typeface="+mn-ea"/>
              </a:rPr>
              <a:t>端部水冷结构</a:t>
            </a:r>
            <a:endParaRPr kumimoji="1" lang="zh-CN" altLang="en-US" dirty="0"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未来的研究</a:t>
            </a:r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方向</a:t>
            </a:r>
            <a:endParaRPr kumimoji="1" lang="zh-CN" altLang="en-US" dirty="0"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kumimoji="1" lang="zh-CN" altLang="en-US" dirty="0"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2600"/>
            <a:ext cx="6092825" cy="39204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的组装和整体安装方案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在探测器</a:t>
            </a:r>
            <a:r>
              <a:rPr lang="zh-CN" altLang="en-US" sz="2400" b="1">
                <a:solidFill>
                  <a:srgbClr val="FF0000"/>
                </a:solidFill>
              </a:rPr>
              <a:t>内的</a:t>
            </a:r>
            <a:r>
              <a:rPr lang="zh-CN" altLang="en-US" sz="2400" b="1">
                <a:solidFill>
                  <a:srgbClr val="FF0000"/>
                </a:solidFill>
              </a:rPr>
              <a:t>安装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 rot="20280000">
            <a:off x="828675" y="4141470"/>
            <a:ext cx="18288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81800" y="5320030"/>
            <a:ext cx="480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圆周方向由</a:t>
            </a:r>
            <a:r>
              <a:rPr lang="en-US" altLang="zh-CN"/>
              <a:t>8</a:t>
            </a:r>
            <a:r>
              <a:rPr lang="zh-CN" altLang="en-US"/>
              <a:t>个固定结构与</a:t>
            </a:r>
            <a:r>
              <a:rPr lang="en-US" altLang="zh-CN"/>
              <a:t>ECAL</a:t>
            </a:r>
            <a:r>
              <a:rPr lang="zh-CN" altLang="en-US"/>
              <a:t>连接，同时留出</a:t>
            </a:r>
            <a:r>
              <a:rPr lang="en-US" altLang="zh-CN"/>
              <a:t>OTK</a:t>
            </a:r>
            <a:r>
              <a:rPr lang="zh-CN" altLang="en-US"/>
              <a:t>的走线</a:t>
            </a:r>
            <a:r>
              <a:rPr lang="zh-CN" altLang="en-US"/>
              <a:t>空间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371600"/>
            <a:ext cx="5593715" cy="36779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模型</a:t>
            </a:r>
            <a:r>
              <a:rPr lang="zh-CN" altLang="en-US" sz="2400" b="1">
                <a:solidFill>
                  <a:srgbClr val="FF0000"/>
                </a:solidFill>
              </a:rPr>
              <a:t>建立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9600" y="1421130"/>
            <a:ext cx="469138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气体置换</a:t>
            </a:r>
            <a:r>
              <a:rPr lang="zh-CN" altLang="en-US"/>
              <a:t>要求：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en-US" altLang="zh-CN"/>
              <a:t>TPC</a:t>
            </a:r>
            <a:r>
              <a:rPr lang="zh-CN" altLang="en-US"/>
              <a:t>需要将腔体内的空气置换成目标气体，气体</a:t>
            </a:r>
            <a:r>
              <a:rPr lang="zh-CN" altLang="en-US"/>
              <a:t>成分：</a:t>
            </a:r>
            <a:endParaRPr lang="zh-CN" altLang="en-US"/>
          </a:p>
          <a:p>
            <a:endParaRPr lang="zh-CN" altLang="en-US"/>
          </a:p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、气体均匀度达到</a:t>
            </a:r>
            <a:r>
              <a:rPr lang="en-US" altLang="zh-CN" b="1">
                <a:solidFill>
                  <a:srgbClr val="FF0000"/>
                </a:solidFill>
              </a:rPr>
              <a:t>99%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FF0000"/>
                </a:solidFill>
              </a:rPr>
              <a:t>、置换气体流量：</a:t>
            </a:r>
            <a:r>
              <a:rPr lang="en-US" altLang="zh-CN" b="1">
                <a:solidFill>
                  <a:srgbClr val="FF0000"/>
                </a:solidFill>
              </a:rPr>
              <a:t>300-500mL/min</a:t>
            </a:r>
            <a:r>
              <a:rPr lang="zh-CN" altLang="en-US" b="1">
                <a:solidFill>
                  <a:srgbClr val="FF0000"/>
                </a:solidFill>
              </a:rPr>
              <a:t>，气体出口压力</a:t>
            </a:r>
            <a:r>
              <a:rPr lang="en-US" altLang="zh-CN" b="1">
                <a:solidFill>
                  <a:srgbClr val="FF0000"/>
                </a:solidFill>
              </a:rPr>
              <a:t>110Kpa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zh-CN" altLang="en-US"/>
              <a:t>研究</a:t>
            </a:r>
            <a:r>
              <a:rPr lang="zh-CN" altLang="en-US"/>
              <a:t>目标：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设计满足气体置换的进出口</a:t>
            </a:r>
            <a:r>
              <a:rPr lang="zh-CN" altLang="en-US"/>
              <a:t>设计</a:t>
            </a:r>
            <a:endParaRPr lang="zh-CN" altLang="en-US"/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924560"/>
            <a:ext cx="3751580" cy="2789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00285" y="1371600"/>
            <a:ext cx="2039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模型</a:t>
            </a:r>
            <a:r>
              <a:rPr lang="en-US" altLang="zh-CN"/>
              <a:t>1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下进气，上出气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进</a:t>
            </a:r>
            <a:r>
              <a:rPr lang="en-US" altLang="zh-CN"/>
              <a:t>/</a:t>
            </a:r>
            <a:r>
              <a:rPr lang="zh-CN" altLang="en-US"/>
              <a:t>出气口各</a:t>
            </a:r>
            <a:r>
              <a:rPr lang="en-US" altLang="zh-CN"/>
              <a:t>8</a:t>
            </a:r>
            <a:r>
              <a:rPr lang="zh-CN" altLang="en-US"/>
              <a:t>个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内径</a:t>
            </a:r>
            <a:r>
              <a:rPr lang="en-US" altLang="zh-CN"/>
              <a:t>8</a:t>
            </a:r>
            <a:r>
              <a:rPr lang="en-US" altLang="zh-CN"/>
              <a:t>mm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810000"/>
            <a:ext cx="3729990" cy="2663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00285" y="4038600"/>
            <a:ext cx="20396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模型</a:t>
            </a:r>
            <a:r>
              <a:rPr lang="en-US" altLang="zh-CN"/>
              <a:t>2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圆周方向均匀</a:t>
            </a:r>
            <a:r>
              <a:rPr lang="zh-CN" altLang="en-US"/>
              <a:t>分布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进</a:t>
            </a:r>
            <a:r>
              <a:rPr lang="en-US" altLang="zh-CN"/>
              <a:t>/</a:t>
            </a:r>
            <a:r>
              <a:rPr lang="zh-CN" altLang="en-US"/>
              <a:t>出气口各</a:t>
            </a:r>
            <a:r>
              <a:rPr lang="en-US" altLang="zh-CN"/>
              <a:t>8</a:t>
            </a:r>
            <a:r>
              <a:rPr lang="zh-CN" altLang="en-US"/>
              <a:t>个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内径</a:t>
            </a:r>
            <a:r>
              <a:rPr lang="en-US" altLang="zh-CN"/>
              <a:t>8</a:t>
            </a:r>
            <a:r>
              <a:rPr lang="en-US" altLang="zh-CN"/>
              <a:t>mm</a:t>
            </a:r>
            <a:endParaRPr lang="en-US" altLang="zh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68580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仿真结果</a:t>
            </a:r>
            <a:r>
              <a:rPr lang="en-US" altLang="zh-CN" sz="2400" b="1">
                <a:solidFill>
                  <a:srgbClr val="FF0000"/>
                </a:solidFill>
              </a:rPr>
              <a:t>: </a:t>
            </a:r>
            <a:r>
              <a:rPr lang="zh-CN" altLang="en-US" sz="2400" b="1">
                <a:solidFill>
                  <a:srgbClr val="FF0000"/>
                </a:solidFill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</a:rPr>
              <a:t>500mL/min   </a:t>
            </a:r>
            <a:r>
              <a:rPr lang="zh-CN" altLang="en-US" sz="2400" b="1">
                <a:solidFill>
                  <a:srgbClr val="FF0000"/>
                </a:solidFill>
              </a:rPr>
              <a:t>流迹</a:t>
            </a:r>
            <a:r>
              <a:rPr lang="zh-CN" altLang="en-US" sz="2400" b="1">
                <a:solidFill>
                  <a:srgbClr val="FF0000"/>
                </a:solidFill>
              </a:rPr>
              <a:t>图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07770"/>
            <a:ext cx="4755515" cy="2633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80" y="1083310"/>
            <a:ext cx="4855845" cy="2693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14800"/>
            <a:ext cx="4794885" cy="2574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38600"/>
            <a:ext cx="5025390" cy="2676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37740" y="3675380"/>
            <a:ext cx="3182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下进上</a:t>
            </a:r>
            <a:r>
              <a:rPr lang="zh-CN" altLang="en-US"/>
              <a:t>出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09800" y="6400800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r>
              <a:rPr lang="zh-CN" altLang="en-US" b="1">
                <a:solidFill>
                  <a:srgbClr val="FF0000"/>
                </a:solidFill>
              </a:rPr>
              <a:t>个进气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出气口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下进上出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498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模型建立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500mL/min   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流迹图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267460"/>
            <a:ext cx="4635500" cy="24199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0"/>
            <a:ext cx="4069080" cy="2372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4900930" cy="2715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2400"/>
            <a:ext cx="4505325" cy="2465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81200" y="3594100"/>
            <a:ext cx="408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圆周方向均匀</a:t>
            </a:r>
            <a:r>
              <a:rPr lang="zh-CN" altLang="en-US"/>
              <a:t>分布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05000" y="6477000"/>
            <a:ext cx="408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8</a:t>
            </a:r>
            <a:r>
              <a:rPr lang="zh-CN" altLang="en-US"/>
              <a:t>个进气</a:t>
            </a:r>
            <a:r>
              <a:rPr lang="en-US" altLang="zh-CN"/>
              <a:t>/</a:t>
            </a:r>
            <a:r>
              <a:rPr lang="zh-CN" altLang="en-US"/>
              <a:t>出气口</a:t>
            </a:r>
            <a:r>
              <a:rPr lang="en-US" altLang="zh-CN"/>
              <a:t>  </a:t>
            </a:r>
            <a:r>
              <a:rPr lang="zh-CN" altLang="en-US"/>
              <a:t>圆周方向均匀</a:t>
            </a:r>
            <a:r>
              <a:rPr lang="zh-CN" altLang="en-US"/>
              <a:t>分布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气体密度的研究</a:t>
            </a:r>
            <a:endParaRPr kumimoji="1" lang="en-US" altLang="zh-CN" sz="2800" dirty="0"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92480"/>
            <a:ext cx="6407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模型建立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400" b="1">
                <a:solidFill>
                  <a:srgbClr val="FF0000"/>
                </a:solidFill>
              </a:rPr>
              <a:t>流量</a:t>
            </a:r>
            <a:r>
              <a:rPr lang="en-US" altLang="zh-CN" sz="2400" b="1">
                <a:solidFill>
                  <a:srgbClr val="FF0000"/>
                </a:solidFill>
              </a:rPr>
              <a:t>1</a:t>
            </a:r>
            <a:r>
              <a:rPr lang="en-US" altLang="zh-CN" sz="2400" b="1">
                <a:solidFill>
                  <a:srgbClr val="FF0000"/>
                </a:solidFill>
              </a:rPr>
              <a:t>00mL/min VS 500mL/</a:t>
            </a:r>
            <a:r>
              <a:rPr lang="en-US" altLang="zh-CN" sz="2400" b="1">
                <a:solidFill>
                  <a:srgbClr val="FF0000"/>
                </a:solidFill>
              </a:rPr>
              <a:t>min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4794885" cy="2574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143000"/>
            <a:ext cx="5025390" cy="26765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86000" y="3505200"/>
            <a:ext cx="531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r>
              <a:rPr lang="zh-CN" altLang="en-US" b="1">
                <a:solidFill>
                  <a:srgbClr val="FF0000"/>
                </a:solidFill>
              </a:rPr>
              <a:t>个进气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出气口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下进上出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500ml/min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 descr="速度矢量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245" y="3819525"/>
            <a:ext cx="4868545" cy="2710180"/>
          </a:xfrm>
          <a:prstGeom prst="rect">
            <a:avLst/>
          </a:prstGeom>
        </p:spPr>
      </p:pic>
      <p:pic>
        <p:nvPicPr>
          <p:cNvPr id="4" name="图片 3" descr="流线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2000" y="3883025"/>
            <a:ext cx="4991100" cy="271335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133600" y="6477000"/>
            <a:ext cx="5311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8</a:t>
            </a:r>
            <a:r>
              <a:rPr lang="zh-CN" altLang="en-US" b="1">
                <a:solidFill>
                  <a:schemeClr val="tx1"/>
                </a:solidFill>
              </a:rPr>
              <a:t>个进气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出气口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下进上出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100ml/min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70" y="893445"/>
            <a:ext cx="5124450" cy="5334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55360" y="1972945"/>
            <a:ext cx="32105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读出模块</a:t>
            </a:r>
            <a:endParaRPr lang="zh-CN" alt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端部框架</a:t>
            </a:r>
            <a:endParaRPr lang="zh-CN" alt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水冷管</a:t>
            </a:r>
            <a:endParaRPr lang="zh-CN" altLang="en-US" sz="2400" b="1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4951095" y="2170430"/>
            <a:ext cx="1250315" cy="146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4227195" y="2924175"/>
            <a:ext cx="2025650" cy="314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261360" y="3662680"/>
            <a:ext cx="2947670" cy="4387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15795" y="6278245"/>
            <a:ext cx="2698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TPC</a:t>
            </a:r>
            <a:r>
              <a:rPr lang="zh-CN" altLang="en-US"/>
              <a:t>悬挂</a:t>
            </a:r>
            <a:r>
              <a:rPr lang="zh-CN" altLang="en-US"/>
              <a:t>结构</a:t>
            </a:r>
            <a:endParaRPr lang="zh-CN" altLang="en-US"/>
          </a:p>
        </p:txBody>
      </p:sp>
      <p:cxnSp>
        <p:nvCxnSpPr>
          <p:cNvPr id="10" name="直接箭头连接符 9"/>
          <p:cNvCxnSpPr>
            <a:stCxn id="9" idx="0"/>
          </p:cNvCxnSpPr>
          <p:nvPr/>
        </p:nvCxnSpPr>
        <p:spPr>
          <a:xfrm flipH="1" flipV="1">
            <a:off x="3261360" y="5864225"/>
            <a:ext cx="3810" cy="414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124825" y="2071370"/>
            <a:ext cx="33851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读出电子学模块（绿色</a:t>
            </a:r>
            <a:r>
              <a:rPr lang="zh-CN" altLang="en-US"/>
              <a:t>部分）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每个模块平均发热功率</a:t>
            </a:r>
            <a:r>
              <a:rPr lang="en-US" altLang="zh-CN"/>
              <a:t>50</a:t>
            </a:r>
            <a:r>
              <a:rPr lang="en-US" altLang="zh-CN"/>
              <a:t>W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共</a:t>
            </a:r>
            <a:r>
              <a:rPr lang="en-US" altLang="zh-CN"/>
              <a:t>272</a:t>
            </a:r>
            <a:r>
              <a:rPr lang="zh-CN" altLang="en-US"/>
              <a:t>块，总功率</a:t>
            </a:r>
            <a:r>
              <a:rPr lang="en-US" altLang="zh-CN"/>
              <a:t>13KW</a:t>
            </a:r>
            <a:r>
              <a:rPr lang="zh-CN" altLang="en-US"/>
              <a:t>，实际总功率为</a:t>
            </a:r>
            <a:r>
              <a:rPr lang="en-US" altLang="zh-CN"/>
              <a:t>10KW</a:t>
            </a:r>
            <a:r>
              <a:rPr lang="zh-CN" altLang="en-US"/>
              <a:t>，计算留有</a:t>
            </a:r>
            <a:r>
              <a:rPr lang="zh-CN" altLang="en-US"/>
              <a:t>余量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85995" y="68526"/>
            <a:ext cx="9967547" cy="604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1708"/>
          <a:stretch>
            <a:fillRect/>
          </a:stretch>
        </p:blipFill>
        <p:spPr>
          <a:xfrm>
            <a:off x="5549265" y="728345"/>
            <a:ext cx="5901055" cy="2019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45"/>
            <a:ext cx="4999355" cy="4460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08700" y="2412365"/>
            <a:ext cx="4782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水管尺寸为</a:t>
            </a:r>
            <a:r>
              <a:rPr lang="en-US" altLang="zh-CN"/>
              <a:t>6X6</a:t>
            </a:r>
            <a:r>
              <a:rPr lang="zh-CN" altLang="en-US"/>
              <a:t>方管，内部水孔为</a:t>
            </a:r>
            <a:r>
              <a:rPr lang="en-US" altLang="zh-CN"/>
              <a:t>5mm</a:t>
            </a:r>
            <a:r>
              <a:rPr lang="zh-CN" altLang="en-US"/>
              <a:t>，水管入水温度为</a:t>
            </a:r>
            <a:r>
              <a:rPr lang="en-US" altLang="zh-CN"/>
              <a:t>15</a:t>
            </a:r>
            <a:r>
              <a:rPr lang="zh-CN" altLang="en-US"/>
              <a:t>°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05" y="3163570"/>
            <a:ext cx="3185160" cy="3361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85200" y="3971925"/>
            <a:ext cx="33851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读出电子学模块（绿色</a:t>
            </a:r>
            <a:r>
              <a:rPr lang="zh-CN" altLang="en-US"/>
              <a:t>部分）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每个模块平均发热功率</a:t>
            </a:r>
            <a:r>
              <a:rPr lang="en-US" altLang="zh-CN"/>
              <a:t>50</a:t>
            </a:r>
            <a:r>
              <a:rPr lang="en-US" altLang="zh-CN"/>
              <a:t>W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共</a:t>
            </a:r>
            <a:r>
              <a:rPr lang="en-US" altLang="zh-CN"/>
              <a:t>272</a:t>
            </a:r>
            <a:r>
              <a:rPr lang="zh-CN" altLang="en-US"/>
              <a:t>块，总功率</a:t>
            </a:r>
            <a:r>
              <a:rPr lang="en-US" altLang="zh-CN"/>
              <a:t>13KW</a:t>
            </a:r>
            <a:r>
              <a:rPr lang="zh-CN" altLang="en-US"/>
              <a:t>，实际总功率为</a:t>
            </a:r>
            <a:r>
              <a:rPr lang="en-US" altLang="zh-CN"/>
              <a:t>10KW</a:t>
            </a:r>
            <a:r>
              <a:rPr lang="zh-CN" altLang="en-US"/>
              <a:t>，计算留有</a:t>
            </a:r>
            <a:r>
              <a:rPr lang="zh-CN" altLang="en-US"/>
              <a:t>余量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2015" y="68526"/>
            <a:ext cx="9967547" cy="604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971550"/>
            <a:ext cx="3680460" cy="3904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971550"/>
            <a:ext cx="4034155" cy="4034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200" y="971550"/>
            <a:ext cx="4000500" cy="3929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2955" y="5008245"/>
            <a:ext cx="25234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主水管，</a:t>
            </a:r>
            <a:r>
              <a:rPr lang="zh-CN" altLang="en-US"/>
              <a:t>一进一出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单水路的水阻太大，水温温升也太高，需要分为多水路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13555" y="5008245"/>
            <a:ext cx="2990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主水管沿着框架筋板</a:t>
            </a:r>
            <a:r>
              <a:rPr lang="zh-CN" altLang="en-US"/>
              <a:t>布置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504555" y="5005705"/>
            <a:ext cx="3509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主水管之间的区域为微水管</a:t>
            </a:r>
            <a:r>
              <a:rPr lang="zh-CN" altLang="en-US"/>
              <a:t>区域，采用</a:t>
            </a:r>
            <a:r>
              <a:rPr lang="en-US" altLang="zh-CN"/>
              <a:t>2mm</a:t>
            </a:r>
            <a:r>
              <a:rPr lang="zh-CN" altLang="en-US"/>
              <a:t>厚的平面简化</a:t>
            </a:r>
            <a:r>
              <a:rPr lang="zh-CN" altLang="en-US"/>
              <a:t>替代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910965" y="5937250"/>
            <a:ext cx="4593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微水管区域用于冷却</a:t>
            </a:r>
            <a:r>
              <a:rPr lang="en-US" altLang="zh-CN" sz="2400" b="1">
                <a:solidFill>
                  <a:srgbClr val="FF0000"/>
                </a:solidFill>
              </a:rPr>
              <a:t>PCB</a:t>
            </a:r>
            <a:r>
              <a:rPr lang="zh-CN" altLang="en-US" sz="2400" b="1">
                <a:solidFill>
                  <a:srgbClr val="FF0000"/>
                </a:solidFill>
              </a:rPr>
              <a:t>电子学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2015" y="68526"/>
            <a:ext cx="9967547" cy="604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1163320"/>
            <a:ext cx="5379085" cy="508254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702810" y="1443355"/>
            <a:ext cx="504190" cy="533400"/>
          </a:xfrm>
          <a:prstGeom prst="ellipse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>
            <a:stCxn id="5" idx="6"/>
          </p:cNvCxnSpPr>
          <p:nvPr/>
        </p:nvCxnSpPr>
        <p:spPr>
          <a:xfrm flipV="1">
            <a:off x="5207000" y="1702435"/>
            <a:ext cx="718185" cy="7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881370" y="1525905"/>
            <a:ext cx="148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水冷</a:t>
            </a:r>
            <a:r>
              <a:rPr lang="zh-CN" altLang="en-US"/>
              <a:t>进出口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15" y="1326515"/>
            <a:ext cx="4111625" cy="3909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54545" y="5376545"/>
            <a:ext cx="3970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端部水冷结构分为六个区域，每一个区域的水冷管为一路水。进行有限元</a:t>
            </a:r>
            <a:r>
              <a:rPr lang="zh-CN" altLang="en-US"/>
              <a:t>热分析。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2015" y="68526"/>
            <a:ext cx="9967547" cy="604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115" y="873760"/>
            <a:ext cx="8553450" cy="40830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75385" y="5283835"/>
            <a:ext cx="10528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采用静态热力学有限元分析，水冷热交换为</a:t>
            </a:r>
            <a:r>
              <a:rPr lang="en-US" altLang="zh-CN"/>
              <a:t>5000W/m^2C</a:t>
            </a:r>
            <a:r>
              <a:rPr lang="zh-CN" altLang="en-US"/>
              <a:t>时，</a:t>
            </a:r>
            <a:r>
              <a:rPr lang="zh-CN" altLang="en-US" b="1">
                <a:solidFill>
                  <a:srgbClr val="FF0000"/>
                </a:solidFill>
              </a:rPr>
              <a:t>读出模块的最大温度</a:t>
            </a:r>
            <a:r>
              <a:rPr lang="en-US" altLang="zh-CN" b="1">
                <a:solidFill>
                  <a:srgbClr val="FF0000"/>
                </a:solidFill>
              </a:rPr>
              <a:t>28</a:t>
            </a:r>
            <a:r>
              <a:rPr lang="zh-CN" altLang="en-US" b="1">
                <a:solidFill>
                  <a:srgbClr val="FF0000"/>
                </a:solidFill>
              </a:rPr>
              <a:t>度</a:t>
            </a:r>
            <a:r>
              <a:rPr lang="zh-CN" altLang="en-US"/>
              <a:t>，温升约为</a:t>
            </a:r>
            <a:r>
              <a:rPr lang="en-US" altLang="zh-CN"/>
              <a:t>13</a:t>
            </a:r>
            <a:r>
              <a:rPr lang="zh-CN" altLang="en-US"/>
              <a:t>度。后续还需要进一步优化结构，减小</a:t>
            </a:r>
            <a:r>
              <a:rPr lang="zh-CN" altLang="en-US"/>
              <a:t>温升。</a:t>
            </a:r>
            <a:endParaRPr lang="zh-CN" altLang="en-US"/>
          </a:p>
          <a:p>
            <a:r>
              <a:rPr lang="zh-CN" altLang="en-US"/>
              <a:t>通过估算，入口水温为</a:t>
            </a:r>
            <a:r>
              <a:rPr lang="en-US" altLang="zh-CN"/>
              <a:t>15</a:t>
            </a:r>
            <a:r>
              <a:rPr lang="zh-CN" altLang="en-US"/>
              <a:t>°，出口水温为</a:t>
            </a:r>
            <a:r>
              <a:rPr lang="en-US" altLang="zh-CN"/>
              <a:t>32</a:t>
            </a:r>
            <a:r>
              <a:rPr lang="zh-CN" altLang="en-US"/>
              <a:t>°，所需要的最小流速为</a:t>
            </a:r>
            <a:r>
              <a:rPr lang="en-US" altLang="zh-CN"/>
              <a:t>2.63m/s </a:t>
            </a:r>
            <a:r>
              <a:rPr lang="zh-CN" altLang="en-US"/>
              <a:t>，流量</a:t>
            </a:r>
            <a:r>
              <a:rPr lang="en-US" altLang="zh-CN"/>
              <a:t> 3.1L/min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准确的进出口水的流量和温升正在采用</a:t>
            </a:r>
            <a:r>
              <a:rPr lang="en-US" altLang="zh-CN"/>
              <a:t>flunt</a:t>
            </a:r>
            <a:r>
              <a:rPr lang="zh-CN" altLang="en-US"/>
              <a:t>分析。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2015" y="68526"/>
            <a:ext cx="9967547" cy="604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en-US" altLang="zh-CN"/>
              <a:t>TPC</a:t>
            </a:r>
            <a:r>
              <a:rPr lang="zh-CN" altLang="en-US"/>
              <a:t>端部水冷</a:t>
            </a:r>
            <a:r>
              <a:rPr lang="zh-CN" altLang="en-US"/>
              <a:t>结构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国外</a:t>
            </a: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机械研究进展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000" y="1007110"/>
            <a:ext cx="5754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时间投影室探测器Time Projection Chamber（</a:t>
            </a:r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0240" y="2119630"/>
            <a:ext cx="50647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TPC</a:t>
            </a:r>
            <a:r>
              <a:rPr lang="zh-CN" altLang="en-US"/>
              <a:t>探测器是一种粒子径迹探测器，它由三部分组装成，两端电子学读出端板、场笼、中间电极板。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时间投影室是可以使用电子学读出信号，直接给出带电粒子三维径迹信息的气体探测器。TPC 的主要结构包括漂移区以及端盖读出探测器两个部分。漂移区内部充满以稀有气体为主的工作气体，并放置均匀排布的电极条构成的场笼；端盖部分实现电子收集和信号读出的功能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1447800"/>
            <a:ext cx="4570095" cy="38055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0813" y="75945"/>
            <a:ext cx="6774180" cy="492125"/>
          </a:xfrm>
        </p:spPr>
        <p:txBody>
          <a:bodyPr/>
          <a:p>
            <a:r>
              <a:rPr kumimoji="1" lang="zh-CN" altLang="en-US" dirty="0">
                <a:ea typeface="黑体" panose="02010609060101010101" pitchFamily="49" charset="-122"/>
                <a:sym typeface="+mn-ea"/>
              </a:rPr>
              <a:t>未来的研究方向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57200" y="3699510"/>
            <a:ext cx="95535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下一步工作：</a:t>
            </a:r>
            <a:endParaRPr lang="en-US" altLang="zh-CN"/>
          </a:p>
          <a:p>
            <a:r>
              <a:rPr lang="en-US" altLang="zh-CN"/>
              <a:t>1</a:t>
            </a:r>
            <a:r>
              <a:rPr lang="zh-CN" altLang="en-US"/>
              <a:t>、薄壁碳纤维的成型</a:t>
            </a:r>
            <a:r>
              <a:rPr lang="zh-CN" altLang="en-US"/>
              <a:t>研制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、读出模块的安装所需的机械手</a:t>
            </a:r>
            <a:r>
              <a:rPr lang="zh-CN" altLang="en-US"/>
              <a:t>设计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、气体稳定性研究：均匀度的进一步仿真；</a:t>
            </a:r>
            <a:endParaRPr lang="zh-CN" altLang="en-US"/>
          </a:p>
          <a:p>
            <a:r>
              <a:rPr lang="en-US" altLang="zh-CN"/>
              <a:t>                                          </a:t>
            </a:r>
            <a:r>
              <a:rPr lang="zh-CN" altLang="en-US"/>
              <a:t>中间电极对于气体置换的</a:t>
            </a:r>
            <a:r>
              <a:rPr lang="zh-CN" altLang="en-US"/>
              <a:t>影响；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、与</a:t>
            </a:r>
            <a:r>
              <a:rPr lang="en-US" altLang="zh-CN"/>
              <a:t>OTK</a:t>
            </a:r>
            <a:r>
              <a:rPr lang="zh-CN" altLang="en-US"/>
              <a:t>、</a:t>
            </a:r>
            <a:r>
              <a:rPr lang="en-US" altLang="zh-CN"/>
              <a:t>ITK</a:t>
            </a:r>
            <a:r>
              <a:rPr lang="zh-CN" altLang="en-US"/>
              <a:t>的组装方案的</a:t>
            </a:r>
            <a:r>
              <a:rPr lang="zh-CN" altLang="en-US"/>
              <a:t>设计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0" y="3505200"/>
            <a:ext cx="3805555" cy="2695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445" y="1165225"/>
            <a:ext cx="62420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小结：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、薄壁碳纤维桶部方案，强度方面基本可行，物质量较</a:t>
            </a:r>
            <a:r>
              <a:rPr lang="zh-CN" altLang="en-US"/>
              <a:t>低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TPC</a:t>
            </a:r>
            <a:r>
              <a:rPr lang="zh-CN" altLang="en-US"/>
              <a:t>整体组装方案可行，初步确定了安装读数模块的</a:t>
            </a:r>
            <a:r>
              <a:rPr lang="zh-CN" altLang="en-US"/>
              <a:t>方案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采用下进上出的气体置换方案较好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6200" y="2677512"/>
            <a:ext cx="4267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4800" spc="-80" dirty="0">
                <a:solidFill>
                  <a:srgbClr val="944F71"/>
                </a:solidFill>
                <a:latin typeface="Arial" panose="020B0604020202020204"/>
                <a:cs typeface="Arial" panose="020B0604020202020204"/>
              </a:rPr>
              <a:t>感谢您的聆听！</a:t>
            </a:r>
            <a:endParaRPr sz="4800" dirty="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国外</a:t>
            </a: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机械研究进展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000" y="1007110"/>
            <a:ext cx="8802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时间投影室探测器Time Projection Chamber（</a:t>
            </a:r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1981200"/>
            <a:ext cx="4712970" cy="3924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71600" y="6019800"/>
            <a:ext cx="392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CEPC  TPC</a:t>
            </a:r>
            <a:r>
              <a:rPr lang="zh-CN" altLang="en-US"/>
              <a:t>探测器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600" y="1837055"/>
            <a:ext cx="5114290" cy="389890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3505200" y="3657600"/>
            <a:ext cx="2602230" cy="7620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487035" y="5981065"/>
            <a:ext cx="6625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基本尺寸参数：外桶外径</a:t>
            </a:r>
            <a:r>
              <a:rPr lang="en-US" altLang="zh-CN"/>
              <a:t>3600mm</a:t>
            </a:r>
            <a:r>
              <a:rPr lang="zh-CN" altLang="en-US"/>
              <a:t>，内径</a:t>
            </a:r>
            <a:r>
              <a:rPr lang="en-US" altLang="zh-CN"/>
              <a:t>1200mm</a:t>
            </a:r>
            <a:r>
              <a:rPr lang="zh-CN" altLang="en-US"/>
              <a:t>，长度</a:t>
            </a:r>
            <a:r>
              <a:rPr lang="en-US" altLang="zh-CN"/>
              <a:t>5800</a:t>
            </a:r>
            <a:r>
              <a:rPr lang="en-US" altLang="zh-CN"/>
              <a:t>mm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国外</a:t>
            </a: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机械研究进展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8200" y="838200"/>
            <a:ext cx="266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TPC</a:t>
            </a:r>
            <a:r>
              <a:rPr lang="zh-CN" altLang="en-US" sz="2400" b="1">
                <a:solidFill>
                  <a:srgbClr val="FF0000"/>
                </a:solidFill>
              </a:rPr>
              <a:t>的优势与</a:t>
            </a:r>
            <a:r>
              <a:rPr lang="zh-CN" altLang="en-US" sz="2400" b="1">
                <a:solidFill>
                  <a:srgbClr val="FF0000"/>
                </a:solidFill>
              </a:rPr>
              <a:t>挑战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1466850"/>
            <a:ext cx="4712970" cy="3924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" y="1295400"/>
            <a:ext cx="55632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优势：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、是具有卓越的记录大量径迹的能力，并且与其他径迹探测器相比，在高事例率和高本底环境下仍能实现接近百分之百的</a:t>
            </a:r>
            <a:r>
              <a:rPr lang="zh-CN" altLang="en-US" b="1">
                <a:solidFill>
                  <a:srgbClr val="FF0000"/>
                </a:solidFill>
              </a:rPr>
              <a:t>探测效率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、整个探测器具有极小的</a:t>
            </a:r>
            <a:r>
              <a:rPr lang="zh-CN" altLang="en-US" b="1">
                <a:solidFill>
                  <a:srgbClr val="FF0000"/>
                </a:solidFill>
              </a:rPr>
              <a:t>物质量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、TPC 具有不错的动量分辨能力，具有</a:t>
            </a:r>
            <a:r>
              <a:rPr lang="zh-CN" altLang="en-US" b="1">
                <a:solidFill>
                  <a:srgbClr val="FF0000"/>
                </a:solidFill>
              </a:rPr>
              <a:t>较好的粒子鉴别能力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9600" y="4038600"/>
            <a:ext cx="55632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挑战：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、较低的物质量的桶部的实现，带来机械实现</a:t>
            </a:r>
            <a:r>
              <a:rPr lang="zh-CN" altLang="en-US"/>
              <a:t>而困难；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、在场笼中的气体的密度长期工作中，气体的密度和杂质气体增高会影响</a:t>
            </a:r>
            <a:r>
              <a:rPr lang="en-US" altLang="zh-CN"/>
              <a:t>TPC</a:t>
            </a:r>
            <a:r>
              <a:rPr lang="zh-CN" altLang="en-US"/>
              <a:t>的长期工作稳定性；</a:t>
            </a:r>
            <a:r>
              <a:rPr lang="zh-CN" altLang="en-US" b="1">
                <a:solidFill>
                  <a:srgbClr val="FF0000"/>
                </a:solidFill>
              </a:rPr>
              <a:t>考虑优化的气体置换方案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机械结构设计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828800"/>
            <a:ext cx="3497580" cy="24574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657600" y="762000"/>
            <a:ext cx="8658860" cy="4338320"/>
            <a:chOff x="6120" y="1548"/>
            <a:chExt cx="13636" cy="68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0" y="1548"/>
              <a:ext cx="13637" cy="563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247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电极</a:t>
              </a:r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60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场</a:t>
              </a:r>
              <a:r>
                <a:rPr lang="zh-CN" altLang="en-US"/>
                <a:t>笼</a:t>
              </a:r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8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场</a:t>
              </a:r>
              <a:r>
                <a:rPr lang="zh-CN" altLang="en-US"/>
                <a:t>笼</a:t>
              </a:r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60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场</a:t>
              </a:r>
              <a:r>
                <a:rPr lang="zh-CN" altLang="en-US"/>
                <a:t>笼</a:t>
              </a: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8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场</a:t>
              </a:r>
              <a:r>
                <a:rPr lang="zh-CN" altLang="en-US"/>
                <a:t>笼</a:t>
              </a:r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040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端板</a:t>
              </a:r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7454" y="7800"/>
              <a:ext cx="1449" cy="58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端板</a:t>
              </a:r>
              <a:endParaRPr lang="zh-CN" altLang="en-US"/>
            </a:p>
          </p:txBody>
        </p:sp>
        <p:sp>
          <p:nvSpPr>
            <p:cNvPr id="15" name="上箭头 14"/>
            <p:cNvSpPr/>
            <p:nvPr/>
          </p:nvSpPr>
          <p:spPr>
            <a:xfrm>
              <a:off x="1176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上箭头 15"/>
            <p:cNvSpPr/>
            <p:nvPr/>
          </p:nvSpPr>
          <p:spPr>
            <a:xfrm>
              <a:off x="1320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上箭头 16"/>
            <p:cNvSpPr/>
            <p:nvPr/>
          </p:nvSpPr>
          <p:spPr>
            <a:xfrm>
              <a:off x="1500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上箭头 17"/>
            <p:cNvSpPr/>
            <p:nvPr/>
          </p:nvSpPr>
          <p:spPr>
            <a:xfrm>
              <a:off x="16503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上箭头 18"/>
            <p:cNvSpPr/>
            <p:nvPr/>
          </p:nvSpPr>
          <p:spPr>
            <a:xfrm>
              <a:off x="18120" y="6960"/>
              <a:ext cx="240" cy="840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62000" y="4800600"/>
            <a:ext cx="59334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设计</a:t>
            </a:r>
            <a:r>
              <a:rPr lang="zh-CN" altLang="en-US"/>
              <a:t>要求：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、基本尺寸</a:t>
            </a:r>
            <a:r>
              <a:rPr lang="zh-CN" altLang="en-US">
                <a:sym typeface="+mn-ea"/>
              </a:rPr>
              <a:t>外桶外径</a:t>
            </a:r>
            <a:r>
              <a:rPr lang="en-US" altLang="zh-CN">
                <a:sym typeface="+mn-ea"/>
              </a:rPr>
              <a:t>3600mm</a:t>
            </a:r>
            <a:r>
              <a:rPr lang="zh-CN" altLang="en-US">
                <a:sym typeface="+mn-ea"/>
              </a:rPr>
              <a:t>，内径</a:t>
            </a:r>
            <a:r>
              <a:rPr lang="en-US" altLang="zh-CN">
                <a:sym typeface="+mn-ea"/>
              </a:rPr>
              <a:t>1200mm</a:t>
            </a:r>
            <a:r>
              <a:rPr lang="zh-CN" altLang="en-US">
                <a:sym typeface="+mn-ea"/>
              </a:rPr>
              <a:t>，长度</a:t>
            </a:r>
            <a:r>
              <a:rPr lang="en-US" altLang="zh-CN">
                <a:sym typeface="+mn-ea"/>
              </a:rPr>
              <a:t>5800mm</a:t>
            </a:r>
            <a:endParaRPr lang="en-US" altLang="zh-CN"/>
          </a:p>
          <a:p>
            <a:r>
              <a:rPr lang="en-US" altLang="zh-CN"/>
              <a:t>2</a:t>
            </a:r>
            <a:r>
              <a:rPr lang="zh-CN" altLang="en-US"/>
              <a:t>、在保证非常低的物质量情况下，桶部变形小于</a:t>
            </a:r>
            <a:r>
              <a:rPr lang="en-US" altLang="zh-CN"/>
              <a:t>1mm</a:t>
            </a:r>
            <a:r>
              <a:rPr lang="zh-CN" altLang="en-US"/>
              <a:t>，应力在许用应力范围</a:t>
            </a:r>
            <a:r>
              <a:rPr lang="zh-CN" altLang="en-US"/>
              <a:t>内。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、气体物质主要成分</a:t>
            </a:r>
            <a:r>
              <a:rPr lang="zh-CN" altLang="en-US"/>
              <a:t>为氩气，通气流量为</a:t>
            </a:r>
            <a:r>
              <a:rPr lang="en-US" altLang="zh-CN"/>
              <a:t>100-500ml/min</a:t>
            </a:r>
            <a:r>
              <a:rPr lang="zh-CN" altLang="en-US"/>
              <a:t>，气体压力为：</a:t>
            </a:r>
            <a:r>
              <a:rPr lang="en-US" altLang="zh-CN"/>
              <a:t>110Kpa</a:t>
            </a:r>
            <a:endParaRPr lang="zh-CN" altLang="en-US"/>
          </a:p>
          <a:p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6833235" y="5257800"/>
          <a:ext cx="4779010" cy="15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25"/>
                <a:gridCol w="1052195"/>
                <a:gridCol w="540385"/>
                <a:gridCol w="601980"/>
                <a:gridCol w="990600"/>
                <a:gridCol w="796925"/>
              </a:tblGrid>
              <a:tr h="365760">
                <a:tc gridSpan="6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各部件重量</a:t>
                      </a:r>
                      <a:r>
                        <a:rPr lang="zh-CN" altLang="en-US"/>
                        <a:t>参数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部件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端部</a:t>
                      </a:r>
                      <a:endParaRPr lang="zh-CN" altLang="en-US" sz="1400"/>
                    </a:p>
                    <a:p>
                      <a:pPr algn="ctr">
                        <a:buNone/>
                      </a:pPr>
                      <a:r>
                        <a:rPr lang="zh-CN" altLang="en-US" sz="1400"/>
                        <a:t>（共</a:t>
                      </a:r>
                      <a:r>
                        <a:rPr lang="en-US" altLang="zh-CN" sz="1400"/>
                        <a:t>2</a:t>
                      </a:r>
                      <a:r>
                        <a:rPr lang="zh-CN" altLang="en-US" sz="1400"/>
                        <a:t>个）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内桶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外桶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读出模块（共</a:t>
                      </a:r>
                      <a:r>
                        <a:rPr lang="en-US" altLang="zh-CN" sz="1400"/>
                        <a:t>2</a:t>
                      </a:r>
                      <a:r>
                        <a:rPr lang="zh-CN" altLang="en-US" sz="1400"/>
                        <a:t>个</a:t>
                      </a:r>
                      <a:r>
                        <a:rPr lang="en-US" altLang="zh-CN" sz="1400"/>
                        <a:t>)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总重量</a:t>
                      </a:r>
                      <a:endParaRPr lang="zh-CN" altLang="en-US" sz="1400"/>
                    </a:p>
                  </a:txBody>
                  <a:tcPr anchor="ctr" anchorCtr="0"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重量</a:t>
                      </a:r>
                      <a:endParaRPr lang="zh-CN" altLang="en-US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295Kg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9Kg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27.2Kg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424Kg</a:t>
                      </a:r>
                      <a:endParaRPr lang="en-US" altLang="zh-CN" sz="1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1474.2Kg</a:t>
                      </a:r>
                      <a:endParaRPr lang="en-US" altLang="zh-CN" sz="140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机械结构设计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1600" y="838200"/>
            <a:ext cx="1610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端部结构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8575"/>
            <a:ext cx="6337935" cy="5331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6858000" y="1143000"/>
            <a:ext cx="517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端部读出部分排布如图。每一个空格中装配一个电子学读出模块。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共</a:t>
            </a:r>
            <a:r>
              <a:rPr lang="en-US" altLang="zh-CN"/>
              <a:t>248</a:t>
            </a:r>
            <a:r>
              <a:rPr lang="zh-CN" altLang="en-US"/>
              <a:t>个读出模块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模块尺寸：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206mm×224mm×161mm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模块重量：小于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10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Kg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端部材料：铝合金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 7075</a:t>
            </a:r>
            <a:endParaRPr lang="en-US" altLang="zh-CN" b="1" dirty="0" smtClean="0">
              <a:solidFill>
                <a:srgbClr val="C00000"/>
              </a:solidFill>
              <a:sym typeface="+mn-ea"/>
            </a:endParaRPr>
          </a:p>
          <a:p>
            <a:r>
              <a:rPr lang="zh-CN" altLang="en-US" b="1" dirty="0" smtClean="0">
                <a:solidFill>
                  <a:srgbClr val="C00000"/>
                </a:solidFill>
                <a:sym typeface="+mn-ea"/>
              </a:rPr>
              <a:t>端部厚度：</a:t>
            </a:r>
            <a:r>
              <a:rPr lang="en-US" altLang="zh-CN" b="1" dirty="0" smtClean="0">
                <a:solidFill>
                  <a:srgbClr val="C00000"/>
                </a:solidFill>
                <a:sym typeface="+mn-ea"/>
              </a:rPr>
              <a:t>25mm</a:t>
            </a:r>
            <a:endParaRPr lang="zh-CN" altLang="en-US" b="1" i="0" u="none" strike="noStrike" baseline="0" dirty="0" smtClean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733800"/>
            <a:ext cx="3478530" cy="28200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095355" y="4974590"/>
            <a:ext cx="1096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密封面</a:t>
            </a:r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10972800" y="4419600"/>
            <a:ext cx="1036955" cy="294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114800"/>
            <a:ext cx="1979295" cy="23190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机械结构设计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" y="762000"/>
            <a:ext cx="5495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端部结构：读取模块的</a:t>
            </a:r>
            <a:r>
              <a:rPr lang="zh-CN" altLang="en-US" sz="2400" b="1">
                <a:solidFill>
                  <a:srgbClr val="FF0000"/>
                </a:solidFill>
              </a:rPr>
              <a:t>安装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219200"/>
            <a:ext cx="5617210" cy="504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23925"/>
            <a:ext cx="2370455" cy="2190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29400" y="32766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、伸入</a:t>
            </a:r>
            <a:r>
              <a:rPr lang="zh-CN" altLang="en-US"/>
              <a:t>腔体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296400" y="32766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r>
              <a:rPr lang="zh-CN" altLang="en-US"/>
              <a:t>、翻转为</a:t>
            </a:r>
            <a:r>
              <a:rPr lang="zh-CN" altLang="en-US"/>
              <a:t>垂直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954405"/>
            <a:ext cx="2433320" cy="21596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00800" y="60833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r>
              <a:rPr lang="zh-CN" altLang="en-US"/>
              <a:t>、翻转为</a:t>
            </a:r>
            <a:r>
              <a:rPr lang="zh-CN" altLang="en-US"/>
              <a:t>水平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3657600"/>
            <a:ext cx="3068320" cy="2233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5800" y="6172200"/>
            <a:ext cx="515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读取模块的安装需要研制特定的机械手实现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657600"/>
            <a:ext cx="2588260" cy="21316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220200" y="6083300"/>
            <a:ext cx="184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、前拉</a:t>
            </a:r>
            <a:r>
              <a:rPr lang="zh-CN" altLang="en-US"/>
              <a:t>密封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31860" y="6435090"/>
            <a:ext cx="3367405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从内部看，读取模块没有缝隙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73025"/>
            <a:ext cx="4505325" cy="5511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sz="2800" dirty="0">
                <a:ea typeface="黑体" panose="02010609060101010101" pitchFamily="49" charset="-122"/>
                <a:sym typeface="+mn-ea"/>
              </a:rPr>
              <a:t>TPC</a:t>
            </a:r>
            <a:r>
              <a:rPr kumimoji="1" lang="zh-CN" altLang="en-US" sz="2800" dirty="0">
                <a:ea typeface="黑体" panose="02010609060101010101" pitchFamily="49" charset="-122"/>
                <a:sym typeface="+mn-ea"/>
              </a:rPr>
              <a:t>机械结构设计</a:t>
            </a:r>
            <a:endParaRPr lang="en-US" altLang="zh-CN" sz="2800" spc="-5" dirty="0"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838200"/>
            <a:ext cx="2929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中部电极</a:t>
            </a:r>
            <a:r>
              <a:rPr lang="zh-CN" altLang="en-US" sz="2400" b="1">
                <a:solidFill>
                  <a:srgbClr val="FF0000"/>
                </a:solidFill>
              </a:rPr>
              <a:t>结构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0" y="1219200"/>
            <a:ext cx="4551045" cy="4569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36585" y="5946775"/>
            <a:ext cx="2660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材料：无氧铜金属网，厚度</a:t>
            </a:r>
            <a:r>
              <a:rPr lang="en-US" altLang="zh-CN"/>
              <a:t>0.1</a:t>
            </a:r>
            <a:r>
              <a:rPr lang="en-US" altLang="zh-CN"/>
              <a:t>mm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4798695" cy="346710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3310890" y="2265680"/>
            <a:ext cx="3699510" cy="203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77290" y="5013325"/>
            <a:ext cx="4690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中间电极采用</a:t>
            </a:r>
            <a:r>
              <a:rPr lang="en-US" altLang="zh-CN"/>
              <a:t>0.1mm</a:t>
            </a:r>
            <a:r>
              <a:rPr lang="zh-CN" altLang="en-US"/>
              <a:t>的金属网制作，采用碳纤维环固定在腔体中部。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由于金属网不承受力，因此在力学计算的时候暂时将其</a:t>
            </a:r>
            <a:r>
              <a:rPr lang="zh-CN" altLang="en-US"/>
              <a:t>忽略。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376*118"/>
  <p:tag name="TABLE_ENDDRAG_RECT" val="329*403*376*118"/>
</p:tagLst>
</file>

<file path=ppt/tags/tag10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11.xml><?xml version="1.0" encoding="utf-8"?>
<p:tagLst xmlns:p="http://schemas.openxmlformats.org/presentationml/2006/main">
  <p:tag name="commondata" val="eyJoZGlkIjoiN2U2NWFlNTkxMGZjODc5ZjAyNDA4OWM2N2FjMzg3MWQifQ=="/>
</p:tagLst>
</file>

<file path=ppt/tags/tag2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3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4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5.xml><?xml version="1.0" encoding="utf-8"?>
<p:tagLst xmlns:p="http://schemas.openxmlformats.org/presentationml/2006/main">
  <p:tag name="KSO_WM_DIAGRAM_VIRTUALLY_FRAME" val="{&quot;height&quot;:470.8,&quot;left&quot;:553.6,&quot;top&quot;:60,&quot;width&quot;:388.2}"/>
</p:tagLst>
</file>

<file path=ppt/tags/tag6.xml><?xml version="1.0" encoding="utf-8"?>
<p:tagLst xmlns:p="http://schemas.openxmlformats.org/presentationml/2006/main">
  <p:tag name="TABLE_ENDDRAG_ORIGIN_RECT" val="442*79"/>
  <p:tag name="TABLE_ENDDRAG_RECT" val="144*214*442*79"/>
</p:tagLst>
</file>

<file path=ppt/tags/tag7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8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ags/tag9.xml><?xml version="1.0" encoding="utf-8"?>
<p:tagLst xmlns:p="http://schemas.openxmlformats.org/presentationml/2006/main">
  <p:tag name="KSO_WM_DIAGRAM_VIRTUALLY_FRAME" val="{&quot;height&quot;:464.8,&quot;left&quot;:60,&quot;top&quot;:96,&quot;width&quot;:538.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3424</Words>
  <Application>WPS 演示</Application>
  <PresentationFormat>宽屏</PresentationFormat>
  <Paragraphs>436</Paragraphs>
  <Slides>31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Times New Roman</vt:lpstr>
      <vt:lpstr>Arial</vt:lpstr>
      <vt:lpstr>黑体</vt:lpstr>
      <vt:lpstr>华文中宋</vt:lpstr>
      <vt:lpstr>微软雅黑</vt:lpstr>
      <vt:lpstr>Arial Unicode MS</vt:lpstr>
      <vt:lpstr>等线</vt:lpstr>
      <vt:lpstr>Times New Roman</vt:lpstr>
      <vt:lpstr>楷体</vt:lpstr>
      <vt:lpstr>Calibri</vt:lpstr>
      <vt:lpstr>Office Theme</vt:lpstr>
      <vt:lpstr>CEPC 探测器TPC机械设计报告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TPC端部水冷结构</vt:lpstr>
      <vt:lpstr>PowerPoint 演示文稿</vt:lpstr>
      <vt:lpstr>PowerPoint 演示文稿</vt:lpstr>
      <vt:lpstr>PowerPoint 演示文稿</vt:lpstr>
      <vt:lpstr>PowerPoint 演示文稿</vt:lpstr>
      <vt:lpstr>未来的研究方向</vt:lpstr>
      <vt:lpstr>感谢您的聆听！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keV He to Ni-W-Ni-W</dc:title>
  <dc:creator>Can Chen</dc:creator>
  <cp:lastModifiedBy>Lucifer</cp:lastModifiedBy>
  <cp:revision>361</cp:revision>
  <dcterms:created xsi:type="dcterms:W3CDTF">2022-02-26T02:06:00Z</dcterms:created>
  <dcterms:modified xsi:type="dcterms:W3CDTF">2025-05-25T13:04:36Z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2020-09-01T16:00:00Z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2022-03-01T16:00:00Z</vt:filetime>
  </property>
  <property fmtid="{D5CDD505-2E9C-101B-9397-08002B2CF9AE}" pid="5" name="ICV">
    <vt:lpwstr>F9B2A0AF2A09418EAFFBCA9E4AF2DEB6_12</vt:lpwstr>
  </property>
  <property fmtid="{D5CDD505-2E9C-101B-9397-08002B2CF9AE}" pid="6" name="KSOProductBuildVer">
    <vt:lpwstr>2052-12.1.0.21171</vt:lpwstr>
  </property>
</Properties>
</file>