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312" r:id="rId4"/>
    <p:sldId id="329" r:id="rId5"/>
    <p:sldId id="313" r:id="rId6"/>
    <p:sldId id="319" r:id="rId7"/>
    <p:sldId id="339" r:id="rId8"/>
    <p:sldId id="323" r:id="rId9"/>
    <p:sldId id="340" r:id="rId10"/>
    <p:sldId id="295" r:id="rId11"/>
    <p:sldId id="330" r:id="rId12"/>
    <p:sldId id="331" r:id="rId13"/>
    <p:sldId id="332" r:id="rId14"/>
    <p:sldId id="333" r:id="rId15"/>
    <p:sldId id="334" r:id="rId16"/>
    <p:sldId id="326" r:id="rId17"/>
    <p:sldId id="335" r:id="rId18"/>
    <p:sldId id="336" r:id="rId19"/>
    <p:sldId id="337" r:id="rId20"/>
    <p:sldId id="338" r:id="rId21"/>
    <p:sldId id="325" r:id="rId22"/>
    <p:sldId id="268" r:id="rId23"/>
    <p:sldId id="327" r:id="rId24"/>
    <p:sldId id="341" r:id="rId25"/>
    <p:sldId id="288" r:id="rId26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2" autoAdjust="0"/>
    <p:restoredTop sz="94660"/>
  </p:normalViewPr>
  <p:slideViewPr>
    <p:cSldViewPr>
      <p:cViewPr varScale="1">
        <p:scale>
          <a:sx n="80" d="100"/>
          <a:sy n="80" d="100"/>
        </p:scale>
        <p:origin x="749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6" d="100"/>
          <a:sy n="116" d="100"/>
        </p:scale>
        <p:origin x="127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4E82F34-85C6-BC22-14DA-2A524857FD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897138-D682-ABED-B5FF-F091D3C987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B19A8-4D93-45B9-A26B-7C51F9D0DCB4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128B8D6-BBBD-05E3-B6E0-C121836194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EDA784-483E-9B14-DC56-D7B41A8646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B8901-F0BB-47DE-9B26-E1CA91180B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6535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EA6C4-9B64-4E4D-A85C-16E0B7D9C78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FD2AD-33E0-49B7-91D1-4F6D10EAB8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71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ALICE</a:t>
            </a:r>
            <a:r>
              <a:rPr lang="zh-CN" altLang="en-US" dirty="0"/>
              <a:t>二代主要更新为束流管外的探测器，第二代内部追踪系统</a:t>
            </a:r>
            <a:r>
              <a:rPr lang="en-US" altLang="zh-CN" dirty="0"/>
              <a:t>ITS2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D2AD-33E0-49B7-91D1-4F6D10EAB8E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31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FD2AD-33E0-49B7-91D1-4F6D10EAB8E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954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D2AD-33E0-49B7-91D1-4F6D10EAB8E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9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D2AD-33E0-49B7-91D1-4F6D10EAB8E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04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D2AD-33E0-49B7-91D1-4F6D10EAB8E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14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D2AD-33E0-49B7-91D1-4F6D10EAB8E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942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D2AD-33E0-49B7-91D1-4F6D10EAB8E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2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D2AD-33E0-49B7-91D1-4F6D10EAB8E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4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D2AD-33E0-49B7-91D1-4F6D10EAB8E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8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D2AD-33E0-49B7-91D1-4F6D10EAB8E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5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FD2AD-33E0-49B7-91D1-4F6D10EAB8E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43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F62EF-C71A-4FB3-A09E-01EB7F521114}" type="datetime1">
              <a:rPr lang="en-US" altLang="zh-CN" smtClean="0"/>
              <a:t>5/26/2025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7197E-CCAF-4EEF-A172-B429C2BDBCF4}" type="datetime1">
              <a:rPr lang="en-US" altLang="zh-CN" smtClean="0"/>
              <a:t>5/26/2025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D23B8-91F7-4B91-8628-DC9607DDA2D2}" type="datetime1">
              <a:rPr lang="en-US" altLang="zh-CN" smtClean="0"/>
              <a:t>5/26/2025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01EFF-A35A-4E39-A9C9-5E8FEE08FC4B}" type="datetime1">
              <a:rPr lang="en-US" altLang="zh-CN" smtClean="0"/>
              <a:t>5/26/2025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0DB2B-36CD-43F9-9FE9-5B6A72CAD423}" type="datetime1">
              <a:rPr lang="en-US" altLang="zh-CN" smtClean="0"/>
              <a:t>5/26/2025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4"/>
          <p:cNvCxnSpPr/>
          <p:nvPr/>
        </p:nvCxnSpPr>
        <p:spPr>
          <a:xfrm>
            <a:off x="0" y="715963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7CD2-BFDF-4F57-A020-5783C02B4920}" type="datetime1">
              <a:rPr lang="en-US" altLang="zh-CN" smtClean="0"/>
              <a:t>5/26/2025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48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1628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3D94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813" y="75945"/>
            <a:ext cx="677418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8659" y="1097077"/>
            <a:ext cx="8000365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0BEF-CF02-4D71-9D57-ADF51819B5DE}" type="datetime1">
              <a:rPr lang="en-US" altLang="zh-CN" smtClean="0"/>
              <a:t>5/26/2025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图片 7" descr="图片包含 自然, 火山口&#10;&#10;描述已自动生成">
            <a:extLst>
              <a:ext uri="{FF2B5EF4-FFF2-40B4-BE49-F238E27FC236}">
                <a16:creationId xmlns:a16="http://schemas.microsoft.com/office/drawing/2014/main" id="{F2C0F9AC-093F-59E6-D1F0-089BF98E65B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00" cy="54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022" y="27228"/>
            <a:ext cx="666546" cy="6402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t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38400" y="1828800"/>
            <a:ext cx="7315200" cy="708399"/>
          </a:xfrm>
          <a:prstGeom prst="rect">
            <a:avLst/>
          </a:prstGeom>
        </p:spPr>
        <p:txBody>
          <a:bodyPr vert="horz" wrap="square" lIns="0" tIns="74295" rIns="0" bIns="0" rtlCol="0" anchor="ctr">
            <a:spAutoFit/>
          </a:bodyPr>
          <a:lstStyle/>
          <a:p>
            <a:pPr marL="2211070" marR="5080" indent="-2198370" algn="ctr">
              <a:lnSpc>
                <a:spcPts val="5390"/>
              </a:lnSpc>
              <a:spcBef>
                <a:spcPts val="585"/>
              </a:spcBef>
              <a:tabLst>
                <a:tab pos="2856865" algn="l"/>
                <a:tab pos="3516629" algn="l"/>
                <a:tab pos="5193665" algn="l"/>
                <a:tab pos="6666230" algn="l"/>
              </a:tabLst>
            </a:pPr>
            <a:r>
              <a:rPr 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CEPC</a:t>
            </a:r>
            <a:r>
              <a:rPr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束流管结构设计</a:t>
            </a:r>
            <a:endParaRPr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022" y="27228"/>
            <a:ext cx="666546" cy="640208"/>
          </a:xfrm>
          <a:prstGeom prst="rect">
            <a:avLst/>
          </a:prstGeom>
        </p:spPr>
      </p:pic>
      <p:pic>
        <p:nvPicPr>
          <p:cNvPr id="5" name="图片 4" descr="图片包含 自然, 火山口&#10;&#10;描述已自动生成">
            <a:extLst>
              <a:ext uri="{FF2B5EF4-FFF2-40B4-BE49-F238E27FC236}">
                <a16:creationId xmlns:a16="http://schemas.microsoft.com/office/drawing/2014/main" id="{F2C0F9AC-093F-59E6-D1F0-089BF98E65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00" cy="54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57400" y="3673254"/>
            <a:ext cx="7297615" cy="143116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708660" algn="ctr">
              <a:spcBef>
                <a:spcPts val="865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中国科学院高能物理研究所  湖南大学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08660" algn="ctr">
              <a:spcBef>
                <a:spcPts val="865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何龙岩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708660" algn="ctr">
              <a:spcBef>
                <a:spcPts val="865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2025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月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26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日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0F84BCD-79BE-A6B6-6584-6EA656A950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9ACA06B9-830A-D874-BAF3-AF8486D6C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37" y="4585360"/>
            <a:ext cx="2998421" cy="219202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2D7A7C2-519D-3DC4-6D43-72CF2A64B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53" y="4124923"/>
            <a:ext cx="3569508" cy="265246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21341B-D688-B758-12DD-8806AA0F2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5" y="2452970"/>
            <a:ext cx="11464892" cy="14808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946AE9-7238-E203-05C7-8C27330948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1" y="1021283"/>
            <a:ext cx="11401635" cy="156984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132683"/>
            <a:ext cx="78130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spc="-5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CEPC</a:t>
            </a:r>
            <a:r>
              <a:rPr lang="zh-CN" altLang="en-US" sz="2800" spc="-5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束流管结构设计</a:t>
            </a:r>
            <a:endParaRPr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66042" y="6448805"/>
            <a:ext cx="869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D5E68"/>
                </a:solidFill>
                <a:latin typeface="Impact"/>
                <a:cs typeface="Impact"/>
              </a:rPr>
              <a:t>5</a:t>
            </a:r>
            <a:endParaRPr sz="900">
              <a:latin typeface="Impact"/>
              <a:cs typeface="Impact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B797064-81DC-970B-E8F3-EDFA7FA4453A}"/>
              </a:ext>
            </a:extLst>
          </p:cNvPr>
          <p:cNvCxnSpPr>
            <a:cxnSpLocks/>
          </p:cNvCxnSpPr>
          <p:nvPr/>
        </p:nvCxnSpPr>
        <p:spPr>
          <a:xfrm>
            <a:off x="8632286" y="4556785"/>
            <a:ext cx="974502" cy="496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EADD329D-76F5-3272-CC45-84951B29FA5E}"/>
              </a:ext>
            </a:extLst>
          </p:cNvPr>
          <p:cNvSpPr txBox="1"/>
          <p:nvPr/>
        </p:nvSpPr>
        <p:spPr>
          <a:xfrm>
            <a:off x="7218804" y="4172106"/>
            <a:ext cx="169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LYSO bars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65F3DE2-E59D-6844-EF35-B908023ED79C}"/>
              </a:ext>
            </a:extLst>
          </p:cNvPr>
          <p:cNvCxnSpPr>
            <a:cxnSpLocks/>
          </p:cNvCxnSpPr>
          <p:nvPr/>
        </p:nvCxnSpPr>
        <p:spPr>
          <a:xfrm flipH="1">
            <a:off x="9961531" y="4660246"/>
            <a:ext cx="1397856" cy="5458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7D01083-551F-E590-655B-C973AFF38F94}"/>
              </a:ext>
            </a:extLst>
          </p:cNvPr>
          <p:cNvCxnSpPr>
            <a:cxnSpLocks/>
          </p:cNvCxnSpPr>
          <p:nvPr/>
        </p:nvCxnSpPr>
        <p:spPr>
          <a:xfrm flipH="1">
            <a:off x="11054588" y="4660246"/>
            <a:ext cx="304799" cy="8502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5C344147-8A6E-3A83-3B4F-C54E1853997A}"/>
              </a:ext>
            </a:extLst>
          </p:cNvPr>
          <p:cNvSpPr txBox="1"/>
          <p:nvPr/>
        </p:nvSpPr>
        <p:spPr>
          <a:xfrm>
            <a:off x="10988231" y="4207957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wafer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7643C85-9E68-8978-C186-F7CC08D6F2F7}"/>
              </a:ext>
            </a:extLst>
          </p:cNvPr>
          <p:cNvSpPr/>
          <p:nvPr/>
        </p:nvSpPr>
        <p:spPr>
          <a:xfrm>
            <a:off x="76200" y="2622272"/>
            <a:ext cx="1828800" cy="1453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86E91BE7-4FFA-A5B1-22A1-B1233E09876A}"/>
              </a:ext>
            </a:extLst>
          </p:cNvPr>
          <p:cNvCxnSpPr>
            <a:cxnSpLocks/>
          </p:cNvCxnSpPr>
          <p:nvPr/>
        </p:nvCxnSpPr>
        <p:spPr>
          <a:xfrm>
            <a:off x="1752600" y="3733800"/>
            <a:ext cx="633603" cy="3911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20A0DCB7-D34F-AB25-4A29-490F2715F421}"/>
              </a:ext>
            </a:extLst>
          </p:cNvPr>
          <p:cNvSpPr/>
          <p:nvPr/>
        </p:nvSpPr>
        <p:spPr>
          <a:xfrm>
            <a:off x="9937242" y="959934"/>
            <a:ext cx="1828800" cy="1453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335B2DB-80DB-EFCC-046F-912D4C2C8E2B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9961531" y="2200760"/>
            <a:ext cx="243533" cy="19713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CCB4FA07-45E6-85E1-E0DC-FC3A7EA885EE}"/>
              </a:ext>
            </a:extLst>
          </p:cNvPr>
          <p:cNvSpPr txBox="1"/>
          <p:nvPr/>
        </p:nvSpPr>
        <p:spPr>
          <a:xfrm>
            <a:off x="6894387" y="4633771"/>
            <a:ext cx="1863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材料为硅酸钇镥，密度为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7.15g/cm³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5AE199-F5F0-5E6A-C95B-0C05CD19D4E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678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0185FE0-3ABA-036A-33D1-9B84E654B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5127825"/>
            <a:ext cx="10058400" cy="14859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A7D862A-F0F1-EA77-53FF-F08962367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34" y="2194168"/>
            <a:ext cx="5609466" cy="281967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2F8A22D-7B24-3CB8-9A3A-AA1CBE3B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200"/>
            <a:ext cx="6774180" cy="492443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束流管静力学分析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B33BB1-4870-85DC-5539-3612E9362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17109"/>
            <a:ext cx="6030084" cy="27333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8A72896-7BF7-752C-6DE1-EEE99C213E23}"/>
              </a:ext>
            </a:extLst>
          </p:cNvPr>
          <p:cNvSpPr txBox="1"/>
          <p:nvPr/>
        </p:nvSpPr>
        <p:spPr>
          <a:xfrm>
            <a:off x="956882" y="764472"/>
            <a:ext cx="9025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本次静力学计算共计算四种工况，模拟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有无加强管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时束流管的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安装状态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工作状态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无加强管时，端部法兰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固定，其余悬臂；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无加强管时，两端固定；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有加强管时，端部法兰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固定，其余悬臂；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有加强管时，两端固定。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CBF7294-7C2C-6543-9809-7690FD55B7F0}"/>
              </a:ext>
            </a:extLst>
          </p:cNvPr>
          <p:cNvCxnSpPr>
            <a:cxnSpLocks/>
          </p:cNvCxnSpPr>
          <p:nvPr/>
        </p:nvCxnSpPr>
        <p:spPr>
          <a:xfrm>
            <a:off x="5562600" y="2286000"/>
            <a:ext cx="533399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BE25579E-3186-3CEF-F686-05AC279E17DC}"/>
              </a:ext>
            </a:extLst>
          </p:cNvPr>
          <p:cNvSpPr txBox="1"/>
          <p:nvPr/>
        </p:nvSpPr>
        <p:spPr>
          <a:xfrm>
            <a:off x="4333115" y="2069068"/>
            <a:ext cx="138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端部法兰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B86B54B-CA72-1401-3CBE-007E17059AB5}"/>
              </a:ext>
            </a:extLst>
          </p:cNvPr>
          <p:cNvCxnSpPr>
            <a:cxnSpLocks/>
          </p:cNvCxnSpPr>
          <p:nvPr/>
        </p:nvCxnSpPr>
        <p:spPr>
          <a:xfrm flipH="1" flipV="1">
            <a:off x="11430000" y="4797009"/>
            <a:ext cx="129962" cy="308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4404912-DA33-CCD8-AE85-0C3C4A69FDB4}"/>
              </a:ext>
            </a:extLst>
          </p:cNvPr>
          <p:cNvSpPr txBox="1"/>
          <p:nvPr/>
        </p:nvSpPr>
        <p:spPr>
          <a:xfrm>
            <a:off x="10988462" y="5159091"/>
            <a:ext cx="138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端部法兰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03E98607-46E1-9FAC-003B-77B1B70D7234}"/>
              </a:ext>
            </a:extLst>
          </p:cNvPr>
          <p:cNvCxnSpPr>
            <a:cxnSpLocks/>
          </p:cNvCxnSpPr>
          <p:nvPr/>
        </p:nvCxnSpPr>
        <p:spPr>
          <a:xfrm flipH="1">
            <a:off x="9220200" y="2895600"/>
            <a:ext cx="685800" cy="533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415EBCE9-E8B1-C978-07FB-4878428C55DD}"/>
              </a:ext>
            </a:extLst>
          </p:cNvPr>
          <p:cNvSpPr txBox="1"/>
          <p:nvPr/>
        </p:nvSpPr>
        <p:spPr>
          <a:xfrm>
            <a:off x="9906000" y="2650117"/>
            <a:ext cx="190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加强管（碳纤维）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AAFD369-8678-0CBD-9972-9155D5816BFD}"/>
              </a:ext>
            </a:extLst>
          </p:cNvPr>
          <p:cNvSpPr txBox="1"/>
          <p:nvPr/>
        </p:nvSpPr>
        <p:spPr>
          <a:xfrm>
            <a:off x="838199" y="1632821"/>
            <a:ext cx="1153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（本次计算将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Lumical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简化为力加载在束流管上，单个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Lumical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0.475kg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，将顶点探测器简化为力加载在束流管中心处，顶点探测器重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1.65kg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。）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02A4724F-B326-CF54-6312-3B7E06D68E54}"/>
              </a:ext>
            </a:extLst>
          </p:cNvPr>
          <p:cNvCxnSpPr>
            <a:cxnSpLocks/>
          </p:cNvCxnSpPr>
          <p:nvPr/>
        </p:nvCxnSpPr>
        <p:spPr>
          <a:xfrm>
            <a:off x="1676400" y="5159091"/>
            <a:ext cx="0" cy="5951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3686D350-0FE1-0DA1-EB5F-28CE2FC3BC44}"/>
              </a:ext>
            </a:extLst>
          </p:cNvPr>
          <p:cNvSpPr txBox="1"/>
          <p:nvPr/>
        </p:nvSpPr>
        <p:spPr>
          <a:xfrm>
            <a:off x="660611" y="4797009"/>
            <a:ext cx="337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Lumical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重量加载处（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0.95kg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38EEE025-32F8-763A-9A49-338AD81F1554}"/>
              </a:ext>
            </a:extLst>
          </p:cNvPr>
          <p:cNvCxnSpPr>
            <a:cxnSpLocks/>
          </p:cNvCxnSpPr>
          <p:nvPr/>
        </p:nvCxnSpPr>
        <p:spPr>
          <a:xfrm>
            <a:off x="10010774" y="5194171"/>
            <a:ext cx="0" cy="5951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B26C4821-E823-4338-B23B-0CB23A489CB5}"/>
              </a:ext>
            </a:extLst>
          </p:cNvPr>
          <p:cNvSpPr txBox="1"/>
          <p:nvPr/>
        </p:nvSpPr>
        <p:spPr>
          <a:xfrm>
            <a:off x="8801100" y="482483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Lumical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重量加载处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42F5083-40ED-4C11-670A-F96F4869E0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11</a:t>
            </a:fld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8A3DFFE-B73F-AD3B-B77F-ACED357E24A3}"/>
              </a:ext>
            </a:extLst>
          </p:cNvPr>
          <p:cNvCxnSpPr>
            <a:cxnSpLocks/>
          </p:cNvCxnSpPr>
          <p:nvPr/>
        </p:nvCxnSpPr>
        <p:spPr>
          <a:xfrm>
            <a:off x="5867400" y="6080381"/>
            <a:ext cx="0" cy="5951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3BED9AF5-6A03-0853-956B-60D7673A5CC3}"/>
              </a:ext>
            </a:extLst>
          </p:cNvPr>
          <p:cNvSpPr txBox="1"/>
          <p:nvPr/>
        </p:nvSpPr>
        <p:spPr>
          <a:xfrm>
            <a:off x="5997364" y="6507151"/>
            <a:ext cx="337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顶点探测器重量加载处（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1.65kg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13240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C8C2C48-7654-0759-963E-5FA834AF4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364"/>
            <a:ext cx="6803036" cy="29704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2EBDADC4-0AE3-B136-370B-A15D4E30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200"/>
            <a:ext cx="6773862" cy="492443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束流管静力学分析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AC148E-287F-904B-62CA-9EBA6AB4C46F}"/>
              </a:ext>
            </a:extLst>
          </p:cNvPr>
          <p:cNvSpPr txBox="1"/>
          <p:nvPr/>
        </p:nvSpPr>
        <p:spPr>
          <a:xfrm>
            <a:off x="457200" y="775033"/>
            <a:ext cx="526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工况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：无加强管时，端部法兰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固定，其余悬臂。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399DF38-08C7-76C9-0ACA-7E4553808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" y="4143374"/>
            <a:ext cx="6781800" cy="23624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F5E5395-FF03-13D0-6308-7F5075BDE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36" y="1145169"/>
            <a:ext cx="5368893" cy="212056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92493C4-821E-A219-1E9F-6C362C1B1CB4}"/>
              </a:ext>
            </a:extLst>
          </p:cNvPr>
          <p:cNvSpPr txBox="1"/>
          <p:nvPr/>
        </p:nvSpPr>
        <p:spPr>
          <a:xfrm>
            <a:off x="7263703" y="3535093"/>
            <a:ext cx="2111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最大应力：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360MPa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0F53F3E-DA64-692B-0970-C236CCF91692}"/>
              </a:ext>
            </a:extLst>
          </p:cNvPr>
          <p:cNvSpPr txBox="1"/>
          <p:nvPr/>
        </p:nvSpPr>
        <p:spPr>
          <a:xfrm>
            <a:off x="7263703" y="3958708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最大变形：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23.04mm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DDE0F6D-907E-C6C8-865D-F3D9EB3D01BC}"/>
              </a:ext>
            </a:extLst>
          </p:cNvPr>
          <p:cNvSpPr txBox="1"/>
          <p:nvPr/>
        </p:nvSpPr>
        <p:spPr>
          <a:xfrm>
            <a:off x="7244653" y="4480139"/>
            <a:ext cx="411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铍在室温下的抗拉强度：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390-460MPa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6C3DF2F-34FC-9EA4-0117-317D8ACD7F4B}"/>
              </a:ext>
            </a:extLst>
          </p:cNvPr>
          <p:cNvSpPr txBox="1"/>
          <p:nvPr/>
        </p:nvSpPr>
        <p:spPr>
          <a:xfrm>
            <a:off x="7565901" y="5324579"/>
            <a:ext cx="37753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外铍管有断裂的危险！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端部法兰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变形较大！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BB7ED-86E2-57F2-678F-8E8829B616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122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EBDADC4-0AE3-B136-370B-A15D4E30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200"/>
            <a:ext cx="6773862" cy="492443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束流管静力学分析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AC148E-287F-904B-62CA-9EBA6AB4C46F}"/>
              </a:ext>
            </a:extLst>
          </p:cNvPr>
          <p:cNvSpPr txBox="1"/>
          <p:nvPr/>
        </p:nvSpPr>
        <p:spPr>
          <a:xfrm>
            <a:off x="457200" y="775033"/>
            <a:ext cx="445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工况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：无加强管时，端部法兰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固定。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92493C4-821E-A219-1E9F-6C362C1B1CB4}"/>
              </a:ext>
            </a:extLst>
          </p:cNvPr>
          <p:cNvSpPr txBox="1"/>
          <p:nvPr/>
        </p:nvSpPr>
        <p:spPr>
          <a:xfrm>
            <a:off x="8109324" y="3752741"/>
            <a:ext cx="216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最大应力：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3.43MPa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0F53F3E-DA64-692B-0970-C236CCF91692}"/>
              </a:ext>
            </a:extLst>
          </p:cNvPr>
          <p:cNvSpPr txBox="1"/>
          <p:nvPr/>
        </p:nvSpPr>
        <p:spPr>
          <a:xfrm>
            <a:off x="8109324" y="4171187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最大变形：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0.038mm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25F630-D1E3-7D19-95DC-579563B7B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" y="1260242"/>
            <a:ext cx="7739719" cy="27399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32FDAF2-1E06-7D4D-660A-308585948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260242"/>
            <a:ext cx="4648200" cy="18956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5B7335E-D17A-30A0-7898-5F2D22A70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239"/>
            <a:ext cx="7764462" cy="255726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F108737-6BA7-B6A8-F81E-FC462A47F706}"/>
              </a:ext>
            </a:extLst>
          </p:cNvPr>
          <p:cNvSpPr txBox="1"/>
          <p:nvPr/>
        </p:nvSpPr>
        <p:spPr>
          <a:xfrm>
            <a:off x="8153400" y="4768051"/>
            <a:ext cx="257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铝的屈服强度：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280MPa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D5BFB4D-C696-1482-82AC-72F620241432}"/>
              </a:ext>
            </a:extLst>
          </p:cNvPr>
          <p:cNvSpPr txBox="1"/>
          <p:nvPr/>
        </p:nvSpPr>
        <p:spPr>
          <a:xfrm>
            <a:off x="8153400" y="5734444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无加强管工作状态安全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263FCE-1368-C310-E1E3-EAB129E48B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9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EBDADC4-0AE3-B136-370B-A15D4E30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200"/>
            <a:ext cx="6773862" cy="492443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束流管静力学分析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AC148E-287F-904B-62CA-9EBA6AB4C46F}"/>
              </a:ext>
            </a:extLst>
          </p:cNvPr>
          <p:cNvSpPr txBox="1"/>
          <p:nvPr/>
        </p:nvSpPr>
        <p:spPr>
          <a:xfrm>
            <a:off x="457200" y="775033"/>
            <a:ext cx="526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工况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：有加强管时，端部法兰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固定，其余悬臂。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92493C4-821E-A219-1E9F-6C362C1B1CB4}"/>
              </a:ext>
            </a:extLst>
          </p:cNvPr>
          <p:cNvSpPr txBox="1"/>
          <p:nvPr/>
        </p:nvSpPr>
        <p:spPr>
          <a:xfrm>
            <a:off x="7086600" y="3287530"/>
            <a:ext cx="216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最大应力：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4.54MPa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0F53F3E-DA64-692B-0970-C236CCF91692}"/>
              </a:ext>
            </a:extLst>
          </p:cNvPr>
          <p:cNvSpPr txBox="1"/>
          <p:nvPr/>
        </p:nvSpPr>
        <p:spPr>
          <a:xfrm>
            <a:off x="9677400" y="3287530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最大变形：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0.19mm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75D7C17-C8E4-E4B1-F595-E97610BBC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365"/>
            <a:ext cx="6900863" cy="2649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3BE01E3-035D-E677-6B6A-E63F542D33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63" y="1144365"/>
            <a:ext cx="5227218" cy="16452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CB4610A-156A-7C0F-89CF-C415410EA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017"/>
            <a:ext cx="6900863" cy="26243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DE55B5-B9ED-4A78-2CAC-5D9812A48B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63" y="3819162"/>
            <a:ext cx="5105400" cy="177747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4463D73-DAF1-8EB9-0DFC-93A93716B40E}"/>
              </a:ext>
            </a:extLst>
          </p:cNvPr>
          <p:cNvSpPr txBox="1"/>
          <p:nvPr/>
        </p:nvSpPr>
        <p:spPr>
          <a:xfrm>
            <a:off x="7850922" y="5974189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有加强管安装状态安全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19B85B0-D4A8-6C57-9337-2A8DFF426B6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65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EBDADC4-0AE3-B136-370B-A15D4E30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200"/>
            <a:ext cx="6773862" cy="492443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束流管静力学分析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AC148E-287F-904B-62CA-9EBA6AB4C46F}"/>
              </a:ext>
            </a:extLst>
          </p:cNvPr>
          <p:cNvSpPr txBox="1"/>
          <p:nvPr/>
        </p:nvSpPr>
        <p:spPr>
          <a:xfrm>
            <a:off x="457200" y="775033"/>
            <a:ext cx="445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工况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：有加强管时，端部法兰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固定。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92493C4-821E-A219-1E9F-6C362C1B1CB4}"/>
              </a:ext>
            </a:extLst>
          </p:cNvPr>
          <p:cNvSpPr txBox="1"/>
          <p:nvPr/>
        </p:nvSpPr>
        <p:spPr>
          <a:xfrm>
            <a:off x="7239000" y="3453790"/>
            <a:ext cx="216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最大应力：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0.72MPa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0F53F3E-DA64-692B-0970-C236CCF91692}"/>
              </a:ext>
            </a:extLst>
          </p:cNvPr>
          <p:cNvSpPr txBox="1"/>
          <p:nvPr/>
        </p:nvSpPr>
        <p:spPr>
          <a:xfrm>
            <a:off x="9560455" y="3446907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最大变形：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0.0018mm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BC1362-6780-0D9B-CBC3-CCCD27A0A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" y="1144365"/>
            <a:ext cx="7057340" cy="27788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44F3F07-B810-CCE7-F600-71F0838E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75" y="1144366"/>
            <a:ext cx="5114925" cy="189739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AF82ED9-6914-0249-7947-63948ED63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" y="3939536"/>
            <a:ext cx="7085915" cy="25674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D92E4EE-6CBF-5677-C446-A21CE732A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1" y="3910961"/>
            <a:ext cx="5085664" cy="187533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A3F7062-EE5E-DA98-CDB5-24B09B08A939}"/>
              </a:ext>
            </a:extLst>
          </p:cNvPr>
          <p:cNvSpPr txBox="1"/>
          <p:nvPr/>
        </p:nvSpPr>
        <p:spPr>
          <a:xfrm>
            <a:off x="7848600" y="604532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有加强管工作状态安全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14F25-D43F-2495-0966-46DEF9D6A3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17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883F8D8-94A1-566D-E096-2CAD265F471A}"/>
              </a:ext>
            </a:extLst>
          </p:cNvPr>
          <p:cNvSpPr txBox="1"/>
          <p:nvPr/>
        </p:nvSpPr>
        <p:spPr>
          <a:xfrm>
            <a:off x="4495800" y="7620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束流管热量分布</a:t>
            </a:r>
          </a:p>
        </p:txBody>
      </p:sp>
      <p:pic>
        <p:nvPicPr>
          <p:cNvPr id="5" name="图片 9">
            <a:extLst>
              <a:ext uri="{FF2B5EF4-FFF2-40B4-BE49-F238E27FC236}">
                <a16:creationId xmlns:a16="http://schemas.microsoft.com/office/drawing/2014/main" id="{FB594DA1-E149-1549-52B0-931AB7B1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0" t="-108" r="28282" b="22054"/>
          <a:stretch/>
        </p:blipFill>
        <p:spPr bwMode="auto">
          <a:xfrm>
            <a:off x="6553200" y="1524000"/>
            <a:ext cx="5487621" cy="4213381"/>
          </a:xfrm>
          <a:prstGeom prst="rect">
            <a:avLst/>
          </a:prstGeom>
        </p:spPr>
      </p:pic>
      <p:sp>
        <p:nvSpPr>
          <p:cNvPr id="6" name="文本框 10">
            <a:extLst>
              <a:ext uri="{FF2B5EF4-FFF2-40B4-BE49-F238E27FC236}">
                <a16:creationId xmlns:a16="http://schemas.microsoft.com/office/drawing/2014/main" id="{D584EFA0-B744-7498-0887-6B2C93A01A03}"/>
              </a:ext>
            </a:extLst>
          </p:cNvPr>
          <p:cNvSpPr>
            <a:spLocks/>
          </p:cNvSpPr>
          <p:nvPr/>
        </p:nvSpPr>
        <p:spPr bwMode="auto">
          <a:xfrm>
            <a:off x="439615" y="1301262"/>
            <a:ext cx="4985239" cy="170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Ø"/>
              <a:defRPr/>
            </a:pPr>
            <a:r>
              <a:rPr 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右图为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高能所刘瑜冬</a:t>
            </a:r>
            <a:r>
              <a:rPr 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老师提供的热量，单边总热量</a:t>
            </a:r>
            <a:r>
              <a:rPr 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455.4W</a:t>
            </a:r>
            <a:r>
              <a:rPr 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Ø"/>
              <a:defRPr/>
            </a:pPr>
            <a:r>
              <a:rPr 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计算时考虑余量，按单边总热量</a:t>
            </a:r>
            <a:r>
              <a:rPr 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600W</a:t>
            </a:r>
            <a:r>
              <a:rPr 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计，即各处热量乘以</a:t>
            </a:r>
            <a:r>
              <a:rPr 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1.31747</a:t>
            </a:r>
            <a:endParaRPr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2">
            <a:extLst>
              <a:ext uri="{FF2B5EF4-FFF2-40B4-BE49-F238E27FC236}">
                <a16:creationId xmlns:a16="http://schemas.microsoft.com/office/drawing/2014/main" id="{8E266677-BD71-13F8-02A7-F59D2ABD2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502560"/>
              </p:ext>
            </p:extLst>
          </p:nvPr>
        </p:nvGraphicFramePr>
        <p:xfrm>
          <a:off x="439615" y="3733800"/>
          <a:ext cx="5097096" cy="1703070"/>
        </p:xfrm>
        <a:graphic>
          <a:graphicData uri="http://schemas.openxmlformats.org/drawingml/2006/table">
            <a:tbl>
              <a:tblPr/>
              <a:tblGrid>
                <a:gridCol w="95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3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sz="1800" u="none" strike="noStrike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位置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sz="1800" u="none" strike="noStrike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单边总量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sz="1800" u="none" strike="noStrike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两边总量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sz="1800" u="none" strike="noStrike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面积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sz="1800" u="none" strike="noStrike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热流密度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W/cm2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0~80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72.85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145.70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0.0100519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1.449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80~175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38.58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77.15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0.0119348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175~700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488.57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977.15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0.0843314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1.159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zh-CN" sz="1800" u="none" strike="noStrike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全部合计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en-US" altLang="zh-CN" sz="18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1200</a:t>
                      </a:r>
                      <a:endParaRPr lang="zh-CN" altLang="en-US" sz="180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zh-CN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zh-CN" sz="1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0013BBB9-C8D7-6E1D-72FA-AC6CA056108F}"/>
              </a:ext>
            </a:extLst>
          </p:cNvPr>
          <p:cNvSpPr txBox="1"/>
          <p:nvPr/>
        </p:nvSpPr>
        <p:spPr>
          <a:xfrm>
            <a:off x="1905000" y="322689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束流管热量加载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5560E1C-1282-009F-DB83-FA8004662B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487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1" descr="图片包含 自然, 火山口&#10;&#10;描述已自动生成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sp>
        <p:nvSpPr>
          <p:cNvPr id="6" name="矩形 3"/>
          <p:cNvSpPr/>
          <p:nvPr/>
        </p:nvSpPr>
        <p:spPr bwMode="auto">
          <a:xfrm>
            <a:off x="3131086" y="96708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中心铍管冷却环形通道参数优化</a:t>
            </a:r>
            <a:endParaRPr 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C293343-2049-CF29-2B4E-BF01650F2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30" y="3124200"/>
            <a:ext cx="7529701" cy="124856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6F991E1-53A4-9BA5-A07E-DE436D7F2FBF}"/>
              </a:ext>
            </a:extLst>
          </p:cNvPr>
          <p:cNvSpPr txBox="1"/>
          <p:nvPr/>
        </p:nvSpPr>
        <p:spPr>
          <a:xfrm>
            <a:off x="457200" y="991066"/>
            <a:ext cx="82050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27000" algn="just">
              <a:defRPr/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CEPC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谱仪要求束流管部分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物质量尽可能少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，同时要求将束流管内部产生的热负荷通过冷却介质带走，因此对中心铍管的冷却环形通道尺寸进行了优化设计（设计要求：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外铍管最高温度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&lt;20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，内铍管满足结构强度要求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），</a:t>
            </a:r>
            <a:r>
              <a:rPr lang="zh-CN" altLang="en-US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经过仿真计算，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分别选择了采用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油冷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水冷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方式时的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最佳流道宽度</a:t>
            </a:r>
            <a:r>
              <a:rPr lang="zh-CN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0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1C7C6AEF-9FA8-BF41-4099-135457DB5A76}"/>
              </a:ext>
            </a:extLst>
          </p:cNvPr>
          <p:cNvCxnSpPr>
            <a:cxnSpLocks/>
          </p:cNvCxnSpPr>
          <p:nvPr/>
        </p:nvCxnSpPr>
        <p:spPr>
          <a:xfrm>
            <a:off x="336455" y="3429000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408A570C-C866-A817-5CF5-73AB0887A638}"/>
              </a:ext>
            </a:extLst>
          </p:cNvPr>
          <p:cNvCxnSpPr>
            <a:cxnSpLocks/>
          </p:cNvCxnSpPr>
          <p:nvPr/>
        </p:nvCxnSpPr>
        <p:spPr bwMode="auto">
          <a:xfrm>
            <a:off x="336455" y="4038600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24B6E350-2BCE-57AB-973A-111A0FBF8A1F}"/>
              </a:ext>
            </a:extLst>
          </p:cNvPr>
          <p:cNvCxnSpPr>
            <a:cxnSpLocks/>
          </p:cNvCxnSpPr>
          <p:nvPr/>
        </p:nvCxnSpPr>
        <p:spPr bwMode="auto">
          <a:xfrm>
            <a:off x="7789956" y="3429000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915E015-9F45-4046-322D-0D1772E9BFB6}"/>
              </a:ext>
            </a:extLst>
          </p:cNvPr>
          <p:cNvCxnSpPr>
            <a:cxnSpLocks/>
          </p:cNvCxnSpPr>
          <p:nvPr/>
        </p:nvCxnSpPr>
        <p:spPr bwMode="auto">
          <a:xfrm>
            <a:off x="7796118" y="4019550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EBE5AC02-3BFF-93D9-EA69-EB7A0C304A00}"/>
              </a:ext>
            </a:extLst>
          </p:cNvPr>
          <p:cNvSpPr txBox="1"/>
          <p:nvPr/>
        </p:nvSpPr>
        <p:spPr>
          <a:xfrm>
            <a:off x="228600" y="4358830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冷却介质入口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流速：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0.8m/s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温度：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2AF7E31-E622-441F-A674-629E685DB091}"/>
              </a:ext>
            </a:extLst>
          </p:cNvPr>
          <p:cNvSpPr txBox="1"/>
          <p:nvPr/>
        </p:nvSpPr>
        <p:spPr bwMode="auto">
          <a:xfrm>
            <a:off x="7133885" y="435883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冷却介质出口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34D5F76-3DC8-64B9-E051-2C8E2E6C31F5}"/>
              </a:ext>
            </a:extLst>
          </p:cNvPr>
          <p:cNvSpPr txBox="1"/>
          <p:nvPr/>
        </p:nvSpPr>
        <p:spPr>
          <a:xfrm>
            <a:off x="3112036" y="5562824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中心铍管计算模型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576385BE-F770-9AA3-B565-3591CC273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232" y="2133600"/>
            <a:ext cx="3444687" cy="3135487"/>
          </a:xfrm>
          <a:prstGeom prst="rect">
            <a:avLst/>
          </a:prstGeom>
        </p:spPr>
      </p:pic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A8D2C65-8013-5F6F-C881-BC95F30C6BCF}"/>
              </a:ext>
            </a:extLst>
          </p:cNvPr>
          <p:cNvCxnSpPr>
            <a:cxnSpLocks/>
          </p:cNvCxnSpPr>
          <p:nvPr/>
        </p:nvCxnSpPr>
        <p:spPr>
          <a:xfrm flipV="1">
            <a:off x="8703545" y="4716031"/>
            <a:ext cx="897654" cy="781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E9C49BC0-0FD6-9529-B288-38CE9DDF2317}"/>
              </a:ext>
            </a:extLst>
          </p:cNvPr>
          <p:cNvSpPr txBox="1"/>
          <p:nvPr/>
        </p:nvSpPr>
        <p:spPr>
          <a:xfrm>
            <a:off x="7628372" y="5555657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冷却环形通道，取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0.1-0.35mm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72E38CA-EAAD-E7FF-05D7-43CB297DF312}"/>
              </a:ext>
            </a:extLst>
          </p:cNvPr>
          <p:cNvSpPr txBox="1"/>
          <p:nvPr/>
        </p:nvSpPr>
        <p:spPr>
          <a:xfrm>
            <a:off x="7628372" y="5962934"/>
            <a:ext cx="4626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内铍管壁厚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0.2mm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，外铍管壁厚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0.15mm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955E801-A6A1-2E87-6AF8-D7ECE3F608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467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1" descr="图片包含 自然, 火山口&#10;&#10;描述已自动生成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sp>
        <p:nvSpPr>
          <p:cNvPr id="6" name="矩形 3"/>
          <p:cNvSpPr/>
          <p:nvPr/>
        </p:nvSpPr>
        <p:spPr bwMode="auto">
          <a:xfrm>
            <a:off x="3131086" y="96708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中心铍管冷却环形通道参数优化</a:t>
            </a:r>
            <a:endParaRPr 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63A9D64-229D-5869-78C7-88A46EA5CDF3}"/>
              </a:ext>
            </a:extLst>
          </p:cNvPr>
          <p:cNvSpPr txBox="1"/>
          <p:nvPr/>
        </p:nvSpPr>
        <p:spPr>
          <a:xfrm>
            <a:off x="377826" y="884120"/>
            <a:ext cx="45847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27000" algn="just">
              <a:defRPr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在对中心铍管的冷却参数进行优化计算前，需要对内铍管的耐压强度进行计算，确定冷却液的最大工作压力，金属</a:t>
            </a:r>
            <a:r>
              <a:rPr lang="zh-CN" altLang="zh-CN" sz="20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铍的物理性质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如下表所示。</a:t>
            </a: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CA29FBF-585A-CD84-E63E-DC74EC7BE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208580"/>
              </p:ext>
            </p:extLst>
          </p:nvPr>
        </p:nvGraphicFramePr>
        <p:xfrm>
          <a:off x="328374" y="3041383"/>
          <a:ext cx="5181600" cy="3073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物理特性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参数取值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密度（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kg/m^3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1844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比热（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J/(kg*K)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1925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热导率（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W/(m*K)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216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13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线胀系数（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*10^(-6)/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℃）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11.5(20~100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弹性模量（</a:t>
                      </a:r>
                      <a:r>
                        <a:rPr lang="en-US" altLang="zh-CN" dirty="0" err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GPa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303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泊松比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抗拉强度（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MPa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390~460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B529F192-0684-B586-988C-DD986D0A00A0}"/>
              </a:ext>
            </a:extLst>
          </p:cNvPr>
          <p:cNvSpPr txBox="1"/>
          <p:nvPr/>
        </p:nvSpPr>
        <p:spPr>
          <a:xfrm>
            <a:off x="6781800" y="884120"/>
            <a:ext cx="45847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27000" algn="just">
              <a:defRPr/>
            </a:pP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束流管内部为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超高真空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，在对中心铍管进行冷却时，内铍管受到流体的外压力，因此需要对内铍管受外压的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临界失稳压力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进行计算，外压圆筒的临界失稳压力计算公式为：</a:t>
            </a:r>
          </a:p>
        </p:txBody>
      </p:sp>
      <p:graphicFrame>
        <p:nvGraphicFramePr>
          <p:cNvPr id="9" name="对象 14">
            <a:extLst>
              <a:ext uri="{FF2B5EF4-FFF2-40B4-BE49-F238E27FC236}">
                <a16:creationId xmlns:a16="http://schemas.microsoft.com/office/drawing/2014/main" id="{A2B7CFAA-F5A6-D313-16D7-3618248D3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011518"/>
              </p:ext>
            </p:extLst>
          </p:nvPr>
        </p:nvGraphicFramePr>
        <p:xfrm>
          <a:off x="7058026" y="3140193"/>
          <a:ext cx="2530970" cy="879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73200" imgH="508000" progId="Equation.DSMT4">
                  <p:embed/>
                </p:oleObj>
              </mc:Choice>
              <mc:Fallback>
                <p:oleObj name="Equation" r:id="rId3" imgW="1473200" imgH="508000" progId="Equation.DSMT4">
                  <p:embed/>
                  <p:pic>
                    <p:nvPicPr>
                      <p:cNvPr id="9" name="对象 14">
                        <a:extLst>
                          <a:ext uri="{FF2B5EF4-FFF2-40B4-BE49-F238E27FC236}">
                            <a16:creationId xmlns:a16="http://schemas.microsoft.com/office/drawing/2014/main" id="{B429B42F-5436-B48B-FB64-CD3F79BE09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026" y="3140193"/>
                        <a:ext cx="2530970" cy="879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16">
            <a:extLst>
              <a:ext uri="{FF2B5EF4-FFF2-40B4-BE49-F238E27FC236}">
                <a16:creationId xmlns:a16="http://schemas.microsoft.com/office/drawing/2014/main" id="{8293A03B-053C-777A-CB18-ADB682F5B3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949332"/>
              </p:ext>
            </p:extLst>
          </p:nvPr>
        </p:nvGraphicFramePr>
        <p:xfrm>
          <a:off x="9829799" y="2667000"/>
          <a:ext cx="2138363" cy="191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87500" imgH="1422400" progId="Equation.DSMT4">
                  <p:embed/>
                </p:oleObj>
              </mc:Choice>
              <mc:Fallback>
                <p:oleObj name="Equation" r:id="rId5" imgW="1587500" imgH="1422400" progId="Equation.DSMT4">
                  <p:embed/>
                  <p:pic>
                    <p:nvPicPr>
                      <p:cNvPr id="10" name="对象 16">
                        <a:extLst>
                          <a:ext uri="{FF2B5EF4-FFF2-40B4-BE49-F238E27FC236}">
                            <a16:creationId xmlns:a16="http://schemas.microsoft.com/office/drawing/2014/main" id="{54640F02-5D3A-6274-6FFE-656DEBE3A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9799" y="2667000"/>
                        <a:ext cx="2138363" cy="1911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07668E8C-9A58-A599-9420-D1FF08A2667C}"/>
              </a:ext>
            </a:extLst>
          </p:cNvPr>
          <p:cNvSpPr txBox="1"/>
          <p:nvPr/>
        </p:nvSpPr>
        <p:spPr>
          <a:xfrm>
            <a:off x="6781800" y="4969609"/>
            <a:ext cx="47339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27000" algn="just">
              <a:defRPr/>
            </a:pP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计算出内铍管临界失稳压力为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0.594MPa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，取安全系数为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，则内铍管临界失稳压力为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0.2MPa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（绝压），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考虑到束流管内部为真空条件，中心铍管冷却压力最大可以达到表压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0.1MPa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689E0002-DCE7-D450-98E6-E6DF414D6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399" y="2515336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铍的物理性质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A86AA0-0CB3-8C06-A927-A3C7BF6AF8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954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1" descr="图片包含 自然, 火山口&#10;&#10;描述已自动生成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sp>
        <p:nvSpPr>
          <p:cNvPr id="6" name="矩形 3"/>
          <p:cNvSpPr/>
          <p:nvPr/>
        </p:nvSpPr>
        <p:spPr bwMode="auto">
          <a:xfrm>
            <a:off x="3131086" y="96708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中心铍管冷却环形通道参数优化</a:t>
            </a:r>
            <a:endParaRPr 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0488DE-05E2-63F8-6881-A07811029584}"/>
              </a:ext>
            </a:extLst>
          </p:cNvPr>
          <p:cNvSpPr txBox="1"/>
          <p:nvPr/>
        </p:nvSpPr>
        <p:spPr>
          <a:xfrm>
            <a:off x="315912" y="896225"/>
            <a:ext cx="56276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27000" algn="just">
              <a:defRPr/>
            </a:pP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改变冷却通道宽度，得到冷却通道宽度为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0.1~0.35mm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的不同中心铍管模型，分别采用油冷和水冷进行计算，结果如下：</a:t>
            </a:r>
          </a:p>
        </p:txBody>
      </p:sp>
      <p:pic>
        <p:nvPicPr>
          <p:cNvPr id="13" name="图片 4">
            <a:extLst>
              <a:ext uri="{FF2B5EF4-FFF2-40B4-BE49-F238E27FC236}">
                <a16:creationId xmlns:a16="http://schemas.microsoft.com/office/drawing/2014/main" id="{C22D06A5-1BA5-315D-62E2-D3273EDE8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01" y="914399"/>
            <a:ext cx="5605093" cy="429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061D72B-2086-5BAC-8F35-C2B88AAC4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901" y="5453943"/>
            <a:ext cx="10820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由图可知，冷却通道在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0.35~0.15mm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之间时，随着冷却通道宽度变窄，油冷和水冷的效果都逐渐变差，在小于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0.15mm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时，外铍管最高温度趋于稳定，总体冷却效果水冷好于油冷，水冷一直满足设计要求，油冷在通道宽度小于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0.3mm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时，外铍管最高温度大于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℃，不满足设计要求。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30C6D4EE-2E83-D9A1-E9CF-0FE3C8710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867124"/>
              </p:ext>
            </p:extLst>
          </p:nvPr>
        </p:nvGraphicFramePr>
        <p:xfrm>
          <a:off x="151341" y="2340560"/>
          <a:ext cx="6080760" cy="2865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084780238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1531593081"/>
                    </a:ext>
                  </a:extLst>
                </a:gridCol>
                <a:gridCol w="2029968">
                  <a:extLst>
                    <a:ext uri="{9D8B030D-6E8A-4147-A177-3AD203B41FA5}">
                      <a16:colId xmlns:a16="http://schemas.microsoft.com/office/drawing/2014/main" val="360172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冷却通道宽度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/mm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外铍管最高温度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油冷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外铍管最高温度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水冷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71009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21.7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17.9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382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0.15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21.6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17.9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20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21.1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17.7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7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0.25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20.3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17.5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49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19.8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17.4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85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0.35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19.2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17.2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163691"/>
                  </a:ext>
                </a:extLst>
              </a:tr>
            </a:tbl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A033799D-9650-D111-7AF4-845058A20FEB}"/>
              </a:ext>
            </a:extLst>
          </p:cNvPr>
          <p:cNvSpPr txBox="1"/>
          <p:nvPr/>
        </p:nvSpPr>
        <p:spPr>
          <a:xfrm>
            <a:off x="1096221" y="1926575"/>
            <a:ext cx="426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不同冷却通道宽度下外铍管最高温度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2EAA157-F6EC-879E-90EF-2AC0DDF45F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97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914400" y="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3886200" y="1600200"/>
            <a:ext cx="5562599" cy="31692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dirty="0">
                <a:ea typeface="黑体" panose="02010609060101010101" pitchFamily="49" charset="-122"/>
              </a:rPr>
              <a:t>国外束流管设计调研</a:t>
            </a:r>
            <a:endParaRPr kumimoji="1" lang="en-US" altLang="zh-CN" dirty="0"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dirty="0">
                <a:ea typeface="黑体" panose="02010609060101010101" pitchFamily="49" charset="-122"/>
              </a:rPr>
              <a:t>CEPC</a:t>
            </a:r>
            <a:r>
              <a:rPr kumimoji="1" lang="zh-CN" altLang="en-US" dirty="0">
                <a:ea typeface="黑体" panose="02010609060101010101" pitchFamily="49" charset="-122"/>
              </a:rPr>
              <a:t>束流管结构设计</a:t>
            </a:r>
            <a:endParaRPr kumimoji="1" lang="en-US" altLang="zh-CN" dirty="0"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dirty="0">
                <a:ea typeface="黑体" panose="02010609060101010101" pitchFamily="49" charset="-122"/>
              </a:rPr>
              <a:t>束流管静力学分析</a:t>
            </a:r>
            <a:endParaRPr kumimoji="1" lang="en-US" altLang="zh-CN" dirty="0"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dirty="0">
                <a:ea typeface="黑体" panose="02010609060101010101" pitchFamily="49" charset="-122"/>
                <a:sym typeface="+mn-ea"/>
              </a:rPr>
              <a:t>束流管换热分析</a:t>
            </a:r>
            <a:endParaRPr kumimoji="1" lang="en-US" altLang="zh-CN" dirty="0"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zh-CN" altLang="en-US" dirty="0">
                <a:ea typeface="黑体" panose="02010609060101010101" pitchFamily="49" charset="-122"/>
                <a:sym typeface="+mn-ea"/>
              </a:rPr>
              <a:t>总结</a:t>
            </a:r>
            <a:endParaRPr kumimoji="1" lang="en-US" altLang="zh-CN" dirty="0"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31666F-8032-1774-2A5A-472938987ADF}"/>
              </a:ext>
            </a:extLst>
          </p:cNvPr>
          <p:cNvSpPr txBox="1">
            <a:spLocks/>
          </p:cNvSpPr>
          <p:nvPr/>
        </p:nvSpPr>
        <p:spPr>
          <a:xfrm>
            <a:off x="8763000" y="640080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687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1" descr="图片包含 自然, 火山口&#10;&#10;描述已自动生成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sp>
        <p:nvSpPr>
          <p:cNvPr id="6" name="矩形 3"/>
          <p:cNvSpPr/>
          <p:nvPr/>
        </p:nvSpPr>
        <p:spPr bwMode="auto">
          <a:xfrm>
            <a:off x="3131086" y="96708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中心铍管冷却环形通道参数优化</a:t>
            </a:r>
            <a:endParaRPr 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E7E42E2-86D9-049B-CD8B-BD468181F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"/>
          <a:stretch>
            <a:fillRect/>
          </a:stretch>
        </p:blipFill>
        <p:spPr bwMode="auto">
          <a:xfrm>
            <a:off x="6448895" y="759980"/>
            <a:ext cx="5285905" cy="381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342BB88-7228-98BA-3142-6CFC3287097C}"/>
              </a:ext>
            </a:extLst>
          </p:cNvPr>
          <p:cNvSpPr txBox="1"/>
          <p:nvPr/>
        </p:nvSpPr>
        <p:spPr>
          <a:xfrm>
            <a:off x="152400" y="4572000"/>
            <a:ext cx="11658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27000" algn="just">
              <a:defRPr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由图可知，冷却通道的进出口压降随着冷却通道宽度的增大而减小，当通道宽度在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0.1-0.2mm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之间时，随着通道宽度的增大，压降急剧降低，大于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0.2mm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时，压降的减小变得平缓；采用水冷冷却，通道宽度小于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0.2mm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时，压降大于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0.1MPa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，不满足中心铍管强度要求，采用油冷冷却，通道宽度小于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0.25mm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时，不满足要求。</a:t>
            </a:r>
          </a:p>
          <a:p>
            <a:pPr indent="127000" algn="just">
              <a:defRPr/>
            </a:pP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综合</a:t>
            </a:r>
            <a:r>
              <a:rPr lang="zh-CN" altLang="en-US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温度和压降图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，考虑到设计的安全性，兼顾压降、冷却通道宽度及温度控制要求，采用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油冷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冷却方式时，选择冷却通道宽度为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0.3mm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，采用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水冷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冷却方式时，选择冷却通道宽度为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0.2mm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7D8201F8-127D-686E-56E7-76AD70296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16973"/>
              </p:ext>
            </p:extLst>
          </p:nvPr>
        </p:nvGraphicFramePr>
        <p:xfrm>
          <a:off x="438150" y="1600200"/>
          <a:ext cx="6080760" cy="259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084780238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1531593081"/>
                    </a:ext>
                  </a:extLst>
                </a:gridCol>
                <a:gridCol w="2029968">
                  <a:extLst>
                    <a:ext uri="{9D8B030D-6E8A-4147-A177-3AD203B41FA5}">
                      <a16:colId xmlns:a16="http://schemas.microsoft.com/office/drawing/2014/main" val="360172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冷却通道宽度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/mm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压降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油冷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)/KPa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压降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水冷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)/KPa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71009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1254.11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698.03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382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0.15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363.03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199.28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20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167.04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92.83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7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0.25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94.76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52.67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49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55.26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30.88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85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0.35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36.15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20.34</a:t>
                      </a:r>
                      <a:endParaRPr lang="zh-CN" altLang="en-US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163691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58495F22-1274-88C6-863C-84A082ADED67}"/>
              </a:ext>
            </a:extLst>
          </p:cNvPr>
          <p:cNvSpPr txBox="1"/>
          <p:nvPr/>
        </p:nvSpPr>
        <p:spPr>
          <a:xfrm>
            <a:off x="1600200" y="1019145"/>
            <a:ext cx="3990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不同冷却通道宽度下进出口压降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A36F2CE-7CD6-2819-ECBD-6F8708AE63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231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1918396-1503-9C8F-5E3E-30572EFAA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93" y="4410658"/>
            <a:ext cx="8724671" cy="208749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484177" y="130844"/>
            <a:ext cx="490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束流管换热计算结果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整体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7445456-C028-502D-7173-3AE347E19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1" t="13950" r="112" b="6050"/>
          <a:stretch/>
        </p:blipFill>
        <p:spPr>
          <a:xfrm>
            <a:off x="381000" y="990600"/>
            <a:ext cx="9495291" cy="17543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82712D-0185-2ACD-3BD3-14286C690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1" y="997932"/>
            <a:ext cx="1795580" cy="123920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AE098CB-71A9-DFF2-256E-424A2022941E}"/>
              </a:ext>
            </a:extLst>
          </p:cNvPr>
          <p:cNvSpPr txBox="1"/>
          <p:nvPr/>
        </p:nvSpPr>
        <p:spPr>
          <a:xfrm>
            <a:off x="1170462" y="2770279"/>
            <a:ext cx="30251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外延铝管：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个进口，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个出口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冷却介质：水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入口温度：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入口流速：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1.8m/s (6.1L/min)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湍流，下进上出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A05C64B-30A3-1B34-C423-1D856ADB8475}"/>
              </a:ext>
            </a:extLst>
          </p:cNvPr>
          <p:cNvSpPr txBox="1"/>
          <p:nvPr/>
        </p:nvSpPr>
        <p:spPr>
          <a:xfrm>
            <a:off x="4384872" y="2526737"/>
            <a:ext cx="3140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中心铍管：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个进口，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个出口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冷却介质：水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入口温度：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入口流速：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0.8m/s (1.36L/min)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层流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4DBACAF-E8EC-802E-8A51-AB052D7EEBB9}"/>
              </a:ext>
            </a:extLst>
          </p:cNvPr>
          <p:cNvSpPr txBox="1"/>
          <p:nvPr/>
        </p:nvSpPr>
        <p:spPr>
          <a:xfrm>
            <a:off x="8248651" y="3197537"/>
            <a:ext cx="339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换热要求：外铍管温度小于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9BD2D62-4E30-F310-C494-D8B563AEC928}"/>
              </a:ext>
            </a:extLst>
          </p:cNvPr>
          <p:cNvCxnSpPr>
            <a:cxnSpLocks/>
          </p:cNvCxnSpPr>
          <p:nvPr/>
        </p:nvCxnSpPr>
        <p:spPr>
          <a:xfrm>
            <a:off x="3429001" y="1715901"/>
            <a:ext cx="566737" cy="53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423D0F2-7E78-65B7-2D47-2498137EE4FF}"/>
              </a:ext>
            </a:extLst>
          </p:cNvPr>
          <p:cNvCxnSpPr>
            <a:cxnSpLocks/>
          </p:cNvCxnSpPr>
          <p:nvPr/>
        </p:nvCxnSpPr>
        <p:spPr>
          <a:xfrm flipV="1">
            <a:off x="4191001" y="1617533"/>
            <a:ext cx="1269722" cy="98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8498881-DCCD-12A5-E527-CF24D8BB4B55}"/>
              </a:ext>
            </a:extLst>
          </p:cNvPr>
          <p:cNvCxnSpPr>
            <a:cxnSpLocks/>
          </p:cNvCxnSpPr>
          <p:nvPr/>
        </p:nvCxnSpPr>
        <p:spPr>
          <a:xfrm flipV="1">
            <a:off x="5538883" y="1540869"/>
            <a:ext cx="620501" cy="76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0384A53D-BC1F-DD69-4F6D-88CE901B3D2D}"/>
              </a:ext>
            </a:extLst>
          </p:cNvPr>
          <p:cNvCxnSpPr>
            <a:cxnSpLocks/>
          </p:cNvCxnSpPr>
          <p:nvPr/>
        </p:nvCxnSpPr>
        <p:spPr>
          <a:xfrm flipV="1">
            <a:off x="9890963" y="1698122"/>
            <a:ext cx="371474" cy="123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659C39E8-4B5E-DE08-FF8A-D03123FC9EA7}"/>
              </a:ext>
            </a:extLst>
          </p:cNvPr>
          <p:cNvCxnSpPr>
            <a:cxnSpLocks/>
          </p:cNvCxnSpPr>
          <p:nvPr/>
        </p:nvCxnSpPr>
        <p:spPr>
          <a:xfrm flipH="1">
            <a:off x="10058401" y="1282934"/>
            <a:ext cx="304800" cy="541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01887BE4-792B-7ACA-4BAB-9E3494AFD0C0}"/>
              </a:ext>
            </a:extLst>
          </p:cNvPr>
          <p:cNvCxnSpPr>
            <a:cxnSpLocks/>
          </p:cNvCxnSpPr>
          <p:nvPr/>
        </p:nvCxnSpPr>
        <p:spPr>
          <a:xfrm flipV="1">
            <a:off x="11125201" y="1998069"/>
            <a:ext cx="447674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FBBF5627-AE48-C8C6-234F-EB75DF2DD1CE}"/>
              </a:ext>
            </a:extLst>
          </p:cNvPr>
          <p:cNvCxnSpPr>
            <a:cxnSpLocks/>
          </p:cNvCxnSpPr>
          <p:nvPr/>
        </p:nvCxnSpPr>
        <p:spPr>
          <a:xfrm flipH="1">
            <a:off x="11387138" y="1579201"/>
            <a:ext cx="304800" cy="541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7AA5362B-E0E0-0AAA-8CC3-9F2D1BE3F392}"/>
              </a:ext>
            </a:extLst>
          </p:cNvPr>
          <p:cNvCxnSpPr>
            <a:cxnSpLocks/>
          </p:cNvCxnSpPr>
          <p:nvPr/>
        </p:nvCxnSpPr>
        <p:spPr>
          <a:xfrm flipH="1" flipV="1">
            <a:off x="1371601" y="1769469"/>
            <a:ext cx="762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2B693710-D175-CE22-4BEF-8C8A444EA506}"/>
              </a:ext>
            </a:extLst>
          </p:cNvPr>
          <p:cNvCxnSpPr>
            <a:cxnSpLocks/>
          </p:cNvCxnSpPr>
          <p:nvPr/>
        </p:nvCxnSpPr>
        <p:spPr>
          <a:xfrm flipV="1">
            <a:off x="1369487" y="1687433"/>
            <a:ext cx="230714" cy="93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78449656-B82B-FA04-1513-4102A350D472}"/>
              </a:ext>
            </a:extLst>
          </p:cNvPr>
          <p:cNvCxnSpPr>
            <a:cxnSpLocks/>
          </p:cNvCxnSpPr>
          <p:nvPr/>
        </p:nvCxnSpPr>
        <p:spPr>
          <a:xfrm>
            <a:off x="1548564" y="2350971"/>
            <a:ext cx="76200" cy="208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23EDB5D0-ABCE-CF11-67C5-DDB2E3D12172}"/>
              </a:ext>
            </a:extLst>
          </p:cNvPr>
          <p:cNvCxnSpPr>
            <a:cxnSpLocks/>
          </p:cNvCxnSpPr>
          <p:nvPr/>
        </p:nvCxnSpPr>
        <p:spPr>
          <a:xfrm flipH="1">
            <a:off x="1634289" y="2493906"/>
            <a:ext cx="218004" cy="65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DACCEF2C-513C-A9AC-4F54-E61FF3CCC0AA}"/>
              </a:ext>
            </a:extLst>
          </p:cNvPr>
          <p:cNvSpPr txBox="1"/>
          <p:nvPr/>
        </p:nvSpPr>
        <p:spPr>
          <a:xfrm>
            <a:off x="1548564" y="148205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9345ADEE-8A4F-1132-7ADA-FA04285BBEE3}"/>
              </a:ext>
            </a:extLst>
          </p:cNvPr>
          <p:cNvSpPr txBox="1"/>
          <p:nvPr/>
        </p:nvSpPr>
        <p:spPr>
          <a:xfrm>
            <a:off x="1809978" y="2342071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dirty="0"/>
              <a:t>’</a:t>
            </a:r>
            <a:endParaRPr lang="zh-CN" altLang="en-US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DBA28FAD-22FE-0CAF-A9B0-AAD1CC81A53A}"/>
              </a:ext>
            </a:extLst>
          </p:cNvPr>
          <p:cNvSpPr txBox="1"/>
          <p:nvPr/>
        </p:nvSpPr>
        <p:spPr>
          <a:xfrm>
            <a:off x="10458467" y="2465984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A-A’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剖面</a:t>
            </a:r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00436771-4E11-3D32-9392-0D87B09E4DAF}"/>
              </a:ext>
            </a:extLst>
          </p:cNvPr>
          <p:cNvCxnSpPr>
            <a:cxnSpLocks/>
          </p:cNvCxnSpPr>
          <p:nvPr/>
        </p:nvCxnSpPr>
        <p:spPr>
          <a:xfrm>
            <a:off x="7772401" y="1159869"/>
            <a:ext cx="45720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9" name="文本框 68">
            <a:extLst>
              <a:ext uri="{FF2B5EF4-FFF2-40B4-BE49-F238E27FC236}">
                <a16:creationId xmlns:a16="http://schemas.microsoft.com/office/drawing/2014/main" id="{FF746A2A-F815-F9D1-7A00-4B076CBDC5B9}"/>
              </a:ext>
            </a:extLst>
          </p:cNvPr>
          <p:cNvSpPr txBox="1"/>
          <p:nvPr/>
        </p:nvSpPr>
        <p:spPr>
          <a:xfrm>
            <a:off x="7315201" y="77886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铍板</a:t>
            </a:r>
          </a:p>
        </p:txBody>
      </p:sp>
      <p:sp>
        <p:nvSpPr>
          <p:cNvPr id="2" name="灯片编号占位符 6">
            <a:extLst>
              <a:ext uri="{FF2B5EF4-FFF2-40B4-BE49-F238E27FC236}">
                <a16:creationId xmlns:a16="http://schemas.microsoft.com/office/drawing/2014/main" id="{36B90973-0986-F7F9-AFCC-363664BEF8B3}"/>
              </a:ext>
            </a:extLst>
          </p:cNvPr>
          <p:cNvSpPr txBox="1">
            <a:spLocks/>
          </p:cNvSpPr>
          <p:nvPr/>
        </p:nvSpPr>
        <p:spPr bwMode="auto">
          <a:xfrm>
            <a:off x="11240929" y="6433121"/>
            <a:ext cx="902018" cy="3429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>
                <a:solidFill>
                  <a:schemeClr val="tx1">
                    <a:tint val="75000"/>
                  </a:schemeClr>
                </a:solidFill>
              </a:rPr>
              <a:pPr/>
              <a:t>21</a:t>
            </a:fld>
            <a:endParaRPr lang="zh-CN" alt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8CBE31-E04D-2BF7-02CE-36E79EAE5D44}"/>
              </a:ext>
            </a:extLst>
          </p:cNvPr>
          <p:cNvSpPr txBox="1"/>
          <p:nvPr/>
        </p:nvSpPr>
        <p:spPr>
          <a:xfrm>
            <a:off x="5138170" y="634252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束流管整体温度云图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067955B-56FD-40EE-7337-90C1393827CB}"/>
              </a:ext>
            </a:extLst>
          </p:cNvPr>
          <p:cNvCxnSpPr>
            <a:cxnSpLocks/>
          </p:cNvCxnSpPr>
          <p:nvPr/>
        </p:nvCxnSpPr>
        <p:spPr>
          <a:xfrm flipH="1" flipV="1">
            <a:off x="7400328" y="5946795"/>
            <a:ext cx="1021282" cy="580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B8305A3B-9891-B0EF-1774-3C5A6CCB3ABB}"/>
              </a:ext>
            </a:extLst>
          </p:cNvPr>
          <p:cNvSpPr txBox="1"/>
          <p:nvPr/>
        </p:nvSpPr>
        <p:spPr>
          <a:xfrm>
            <a:off x="8342708" y="644308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最高温度处，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25.7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</a:t>
            </a:r>
          </a:p>
        </p:txBody>
      </p:sp>
    </p:spTree>
    <p:extLst>
      <p:ext uri="{BB962C8B-B14F-4D97-AF65-F5344CB8AC3E}">
        <p14:creationId xmlns:p14="http://schemas.microsoft.com/office/powerpoint/2010/main" val="2111810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1" descr="图片包含 自然, 火山口&#10;&#10;描述已自动生成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sp>
        <p:nvSpPr>
          <p:cNvPr id="6" name="矩形 3"/>
          <p:cNvSpPr/>
          <p:nvPr/>
        </p:nvSpPr>
        <p:spPr bwMode="auto">
          <a:xfrm>
            <a:off x="3233688" y="60924"/>
            <a:ext cx="5724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束流管换热计算结果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-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中心铍管</a:t>
            </a:r>
            <a:endParaRPr 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15DCA0-63BC-87A2-091F-A927B92D950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22</a:t>
            </a:fld>
            <a:endParaRPr lang="zh-CN" altLang="en-US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2D55F67-84EE-18BB-4A39-EE4FA7D00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74977"/>
            <a:ext cx="8458200" cy="234798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DB744338-495C-1F32-071D-B4EC060BE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t="23385" r="10651" b="27574"/>
          <a:stretch/>
        </p:blipFill>
        <p:spPr>
          <a:xfrm>
            <a:off x="1295400" y="3702631"/>
            <a:ext cx="8610600" cy="2684834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29D0604E-CF21-BDB7-F8C8-E8CF79CBC4E1}"/>
              </a:ext>
            </a:extLst>
          </p:cNvPr>
          <p:cNvSpPr txBox="1"/>
          <p:nvPr/>
        </p:nvSpPr>
        <p:spPr>
          <a:xfrm>
            <a:off x="4661237" y="325974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中心铍管温度云图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2E473F4-01F9-9341-27C4-508C2B74441C}"/>
              </a:ext>
            </a:extLst>
          </p:cNvPr>
          <p:cNvSpPr txBox="1"/>
          <p:nvPr/>
        </p:nvSpPr>
        <p:spPr bwMode="auto">
          <a:xfrm>
            <a:off x="4892069" y="645721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外铍管温度云图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93B5AE8-15B1-20AE-E187-3D5540212180}"/>
              </a:ext>
            </a:extLst>
          </p:cNvPr>
          <p:cNvSpPr txBox="1"/>
          <p:nvPr/>
        </p:nvSpPr>
        <p:spPr>
          <a:xfrm>
            <a:off x="9753600" y="504184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进出口温差：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2.6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进出口压降：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23.01kPa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D1B92F7-B4B3-C4B5-6849-52990D262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305607"/>
            <a:ext cx="5562477" cy="2171227"/>
          </a:xfrm>
          <a:prstGeom prst="rect">
            <a:avLst/>
          </a:prstGeom>
        </p:spPr>
      </p:pic>
      <p:pic>
        <p:nvPicPr>
          <p:cNvPr id="4" name="图片 1" descr="图片包含 自然, 火山口&#10;&#10;描述已自动生成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sp>
        <p:nvSpPr>
          <p:cNvPr id="6" name="矩形 3"/>
          <p:cNvSpPr/>
          <p:nvPr/>
        </p:nvSpPr>
        <p:spPr bwMode="auto">
          <a:xfrm>
            <a:off x="3233678" y="96708"/>
            <a:ext cx="5724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束流管换热计算结果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外延铝管</a:t>
            </a:r>
            <a:endParaRPr lang="en-US" sz="32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6"/>
          <p:cNvSpPr/>
          <p:nvPr/>
        </p:nvSpPr>
        <p:spPr bwMode="auto">
          <a:xfrm>
            <a:off x="7239000" y="3985166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外延铝管截面温度云图</a:t>
            </a:r>
            <a:r>
              <a:rPr 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(x=595mm)</a:t>
            </a:r>
            <a:endParaRPr 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39E908-F5E3-6898-889B-A5B5BA89BA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23</a:t>
            </a:fld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DD5E637-0A7C-65EE-9E6B-3FF64D7B0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0" y="987964"/>
            <a:ext cx="6156846" cy="228863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BE29080-0910-D407-040C-13F95CFB2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832361"/>
            <a:ext cx="6333433" cy="2362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A9EEDA-3361-E215-49FA-03C9CE153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83" y="796357"/>
            <a:ext cx="5162498" cy="3188809"/>
          </a:xfrm>
          <a:prstGeom prst="rect">
            <a:avLst/>
          </a:prstGeom>
        </p:spPr>
      </p:pic>
      <p:sp>
        <p:nvSpPr>
          <p:cNvPr id="21" name="文本框 16">
            <a:extLst>
              <a:ext uri="{FF2B5EF4-FFF2-40B4-BE49-F238E27FC236}">
                <a16:creationId xmlns:a16="http://schemas.microsoft.com/office/drawing/2014/main" id="{CCE687DF-D9EE-C9FC-0D55-738DB445B611}"/>
              </a:ext>
            </a:extLst>
          </p:cNvPr>
          <p:cNvSpPr/>
          <p:nvPr/>
        </p:nvSpPr>
        <p:spPr bwMode="auto">
          <a:xfrm>
            <a:off x="8311638" y="639196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铍板温度云图</a:t>
            </a:r>
            <a:endParaRPr lang="zh-CN" dirty="0">
              <a:latin typeface="黑体" panose="02010609060101010101" pitchFamily="49" charset="-122"/>
              <a:ea typeface="黑体" panose="02010609060101010101" pitchFamily="49" charset="-122"/>
              <a:cs typeface="Times New Roman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F851B51-04D3-D281-B92B-4B8B5FBAB128}"/>
              </a:ext>
            </a:extLst>
          </p:cNvPr>
          <p:cNvSpPr txBox="1"/>
          <p:nvPr/>
        </p:nvSpPr>
        <p:spPr>
          <a:xfrm>
            <a:off x="1981200" y="64072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外延铝管温度云图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286526-3E4B-0844-41C6-95F1B52E17A7}"/>
              </a:ext>
            </a:extLst>
          </p:cNvPr>
          <p:cNvSpPr txBox="1"/>
          <p:nvPr/>
        </p:nvSpPr>
        <p:spPr bwMode="auto">
          <a:xfrm>
            <a:off x="4500370" y="6211669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进出口温差：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1.1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进出口压降：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68.99kPa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21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1" descr="图片包含 自然, 火山口&#10;&#10;描述已自动生成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sp>
        <p:nvSpPr>
          <p:cNvPr id="6" name="矩形 3"/>
          <p:cNvSpPr/>
          <p:nvPr/>
        </p:nvSpPr>
        <p:spPr bwMode="auto">
          <a:xfrm>
            <a:off x="5593297" y="96708"/>
            <a:ext cx="100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zh-CN" altLang="en-US" sz="3200" dirty="0">
                <a:latin typeface="黑体"/>
                <a:ea typeface="黑体"/>
              </a:rPr>
              <a:t>总结</a:t>
            </a:r>
            <a:endParaRPr lang="en-US" sz="3200" dirty="0">
              <a:latin typeface="黑体"/>
              <a:ea typeface="黑体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80C34CB-E086-2C9E-AB24-F015237DE6EC}"/>
              </a:ext>
            </a:extLst>
          </p:cNvPr>
          <p:cNvSpPr txBox="1"/>
          <p:nvPr/>
        </p:nvSpPr>
        <p:spPr>
          <a:xfrm>
            <a:off x="891380" y="3138650"/>
            <a:ext cx="109167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在有加强管的情况下，束流管结构强度满足要求！</a:t>
            </a:r>
            <a:endParaRPr lang="en-US" altLang="zh-CN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</a:t>
            </a:r>
            <a:r>
              <a:rPr lang="zh-CN" altLang="en-US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束流管温度能够满足顶点探测器和</a:t>
            </a:r>
            <a:r>
              <a:rPr lang="en-US" altLang="zh-CN" sz="3200" dirty="0" err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Lumical</a:t>
            </a:r>
            <a:r>
              <a:rPr lang="zh-CN" altLang="en-US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探测器的要求！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033930-4E98-1FA3-C7CD-DDD12AD3064B}"/>
              </a:ext>
            </a:extLst>
          </p:cNvPr>
          <p:cNvSpPr txBox="1"/>
          <p:nvPr/>
        </p:nvSpPr>
        <p:spPr>
          <a:xfrm>
            <a:off x="606045" y="1679234"/>
            <a:ext cx="11202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铍管内径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20mm+0.2mm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内铍管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+0.2mm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水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+0.15mm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外铍管是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目前世界上粒子探测路径最短的！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4121FDF-BA93-FBC5-5253-BCBA6DD9BC1E}"/>
              </a:ext>
            </a:extLst>
          </p:cNvPr>
          <p:cNvSpPr txBox="1"/>
          <p:nvPr/>
        </p:nvSpPr>
        <p:spPr>
          <a:xfrm>
            <a:off x="144363" y="445549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存在的问题：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1EF1F1B-C708-462D-BB02-6E1C334C318C}"/>
              </a:ext>
            </a:extLst>
          </p:cNvPr>
          <p:cNvSpPr txBox="1"/>
          <p:nvPr/>
        </p:nvSpPr>
        <p:spPr>
          <a:xfrm>
            <a:off x="1066800" y="5326024"/>
            <a:ext cx="9732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220mm</a:t>
            </a:r>
            <a:r>
              <a:rPr lang="zh-CN" altLang="en-US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长</a:t>
            </a: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0.2mm</a:t>
            </a:r>
            <a:r>
              <a:rPr lang="zh-CN" altLang="en-US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厚的铍管制造技术，还需要攻关！</a:t>
            </a:r>
            <a:endParaRPr lang="en-US" altLang="zh-CN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9535165-595B-861F-F1C0-768630115ACC}"/>
              </a:ext>
            </a:extLst>
          </p:cNvPr>
          <p:cNvSpPr txBox="1"/>
          <p:nvPr/>
        </p:nvSpPr>
        <p:spPr>
          <a:xfrm>
            <a:off x="144363" y="883249"/>
            <a:ext cx="21416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目前能做到：</a:t>
            </a: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F11E92AA-D3B7-956E-9ADB-B61F12EE7F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24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2126BA6-E8D3-39A2-CA92-87B25FE8A412}"/>
              </a:ext>
            </a:extLst>
          </p:cNvPr>
          <p:cNvSpPr txBox="1"/>
          <p:nvPr/>
        </p:nvSpPr>
        <p:spPr>
          <a:xfrm>
            <a:off x="8458200" y="2107724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粒子穿出物质量最少的！</a:t>
            </a:r>
          </a:p>
        </p:txBody>
      </p:sp>
    </p:spTree>
    <p:extLst>
      <p:ext uri="{BB962C8B-B14F-4D97-AF65-F5344CB8AC3E}">
        <p14:creationId xmlns:p14="http://schemas.microsoft.com/office/powerpoint/2010/main" val="500482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6200" y="2677512"/>
            <a:ext cx="4267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4800" spc="-80" dirty="0">
                <a:solidFill>
                  <a:srgbClr val="944F7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/>
              </a:rPr>
              <a:t>感谢您的聆听！</a:t>
            </a:r>
            <a:endParaRPr sz="4800" dirty="0"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9DA39AF-E920-3E75-6811-6DADBB78AB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25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2AFA901-8518-4046-8127-C25F9242C658}"/>
              </a:ext>
            </a:extLst>
          </p:cNvPr>
          <p:cNvSpPr/>
          <p:nvPr/>
        </p:nvSpPr>
        <p:spPr>
          <a:xfrm>
            <a:off x="838201" y="76200"/>
            <a:ext cx="3410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800" spc="-5" dirty="0"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欧洲束流管设计调研</a:t>
            </a:r>
            <a:endParaRPr lang="en-US" altLang="zh-CN" sz="2800" spc="-5" dirty="0">
              <a:latin typeface="黑体" panose="02010609060101010101" pitchFamily="49" charset="-122"/>
              <a:ea typeface="黑体" panose="02010609060101010101" pitchFamily="49" charset="-122"/>
              <a:cs typeface="Times New Roman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159002-D33A-40C0-C72E-B7C32E3EF741}"/>
              </a:ext>
            </a:extLst>
          </p:cNvPr>
          <p:cNvSpPr txBox="1"/>
          <p:nvPr/>
        </p:nvSpPr>
        <p:spPr>
          <a:xfrm>
            <a:off x="273091" y="1000095"/>
            <a:ext cx="70421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2009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年，欧洲核子研究组织正式建立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了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大型强子对撞机（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LHC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），包含四个探测器总体（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ATLAS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CMS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ALICE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LHCb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。其束流管尺寸参数如下表所示：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B632502-99B7-1571-B16D-CCD88EE9C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41613"/>
              </p:ext>
            </p:extLst>
          </p:nvPr>
        </p:nvGraphicFramePr>
        <p:xfrm>
          <a:off x="457200" y="2263948"/>
          <a:ext cx="62484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96182488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5937144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014411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61115794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97572373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88251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探测器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层数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材料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内径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/mm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厚度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/mm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长度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04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ATLAS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单层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铍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58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0.8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7.3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346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CMS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单层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铍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43.4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0.8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1.6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95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CMS(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二代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单层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铍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43.4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0.8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97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ALICE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单层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铍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38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0.8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26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ALICE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（三代）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双层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铍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970065"/>
                  </a:ext>
                </a:extLst>
              </a:tr>
            </a:tbl>
          </a:graphicData>
        </a:graphic>
      </p:graphicFrame>
      <p:pic>
        <p:nvPicPr>
          <p:cNvPr id="3" name="图片 2" descr="微信图片_20240325152228">
            <a:extLst>
              <a:ext uri="{FF2B5EF4-FFF2-40B4-BE49-F238E27FC236}">
                <a16:creationId xmlns:a16="http://schemas.microsoft.com/office/drawing/2014/main" id="{79C47AFF-39E3-53D4-1E06-34D594E1C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912971"/>
            <a:ext cx="4593400" cy="12133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2742403-2F97-F02F-A134-B2932D463A64}"/>
              </a:ext>
            </a:extLst>
          </p:cNvPr>
          <p:cNvSpPr txBox="1"/>
          <p:nvPr/>
        </p:nvSpPr>
        <p:spPr>
          <a:xfrm>
            <a:off x="1600200" y="6180992"/>
            <a:ext cx="249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ATLAS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中的束流管结构</a:t>
            </a:r>
          </a:p>
        </p:txBody>
      </p:sp>
      <p:pic>
        <p:nvPicPr>
          <p:cNvPr id="5" name="图片 4" descr="atls">
            <a:extLst>
              <a:ext uri="{FF2B5EF4-FFF2-40B4-BE49-F238E27FC236}">
                <a16:creationId xmlns:a16="http://schemas.microsoft.com/office/drawing/2014/main" id="{F32F1E68-1F1F-A00F-4176-C635EF2BF8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711" b="10950"/>
          <a:stretch>
            <a:fillRect/>
          </a:stretch>
        </p:blipFill>
        <p:spPr>
          <a:xfrm>
            <a:off x="8382000" y="762000"/>
            <a:ext cx="2590800" cy="181604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0529445-A4ED-FE87-1E08-EFB4AFA004B9}"/>
              </a:ext>
            </a:extLst>
          </p:cNvPr>
          <p:cNvSpPr txBox="1"/>
          <p:nvPr/>
        </p:nvSpPr>
        <p:spPr>
          <a:xfrm>
            <a:off x="7620000" y="2686050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ALICE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中的束流管与探测器结构（第二代）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EA56579-BCEA-2CE2-B702-98A424DBA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3259310"/>
            <a:ext cx="3329747" cy="245935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05F3FD3-AD4C-F86B-6CE0-A7B93FF09975}"/>
              </a:ext>
            </a:extLst>
          </p:cNvPr>
          <p:cNvSpPr txBox="1"/>
          <p:nvPr/>
        </p:nvSpPr>
        <p:spPr>
          <a:xfrm>
            <a:off x="7848600" y="5941645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CMS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中的束流管结构（实物图）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36DFAD-BD38-56E7-AA51-3D6995E8461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49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2AFA901-8518-4046-8127-C25F9242C658}"/>
              </a:ext>
            </a:extLst>
          </p:cNvPr>
          <p:cNvSpPr/>
          <p:nvPr/>
        </p:nvSpPr>
        <p:spPr>
          <a:xfrm>
            <a:off x="838201" y="76200"/>
            <a:ext cx="3410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800" spc="-5" dirty="0"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欧洲束流管设计调研</a:t>
            </a:r>
            <a:endParaRPr lang="en-US" altLang="zh-CN" sz="2800" spc="-5" dirty="0">
              <a:latin typeface="黑体" panose="02010609060101010101" pitchFamily="49" charset="-122"/>
              <a:ea typeface="黑体" panose="02010609060101010101" pitchFamily="49" charset="-122"/>
              <a:cs typeface="Times New Roman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13A45A7-3BDD-266E-1F48-735E2B334B24}"/>
              </a:ext>
            </a:extLst>
          </p:cNvPr>
          <p:cNvSpPr txBox="1"/>
          <p:nvPr/>
        </p:nvSpPr>
        <p:spPr>
          <a:xfrm>
            <a:off x="609600" y="908506"/>
            <a:ext cx="1059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2020 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 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月，欧洲核子研究中心（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CERN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）理事会全票通过了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《2020 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欧洲粒子物理学战略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。新战略把建造正负电子对撞机和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未来环形对撞机（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FCC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作为最高优先事项。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3BDF99E-9F60-CA53-D218-351AE600C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35348"/>
            <a:ext cx="6487571" cy="2700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C8DAAE3-294A-3ADB-B140-E9AB49A6CF24}"/>
              </a:ext>
            </a:extLst>
          </p:cNvPr>
          <p:cNvSpPr txBox="1"/>
          <p:nvPr/>
        </p:nvSpPr>
        <p:spPr>
          <a:xfrm>
            <a:off x="5181600" y="4598547"/>
            <a:ext cx="222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FCC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中的束流管结构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712CBAA-37B1-26B7-4202-ADF4F74F9BA8}"/>
              </a:ext>
            </a:extLst>
          </p:cNvPr>
          <p:cNvSpPr txBox="1"/>
          <p:nvPr/>
        </p:nvSpPr>
        <p:spPr>
          <a:xfrm>
            <a:off x="2191423" y="5087967"/>
            <a:ext cx="7428154" cy="128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FCC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中的束流管中心管段采用铝铍合金材料，长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180mm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，双层结构，内外管壁厚皆为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0.35mm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，中间留有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1mm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的冷却间隙；外延管也采用铝铍合金材料，表面有铜镀层，两半式圆锥型管设计，长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1100mm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664F8EE-DE9E-6006-13A8-52278189D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296" y="2084026"/>
            <a:ext cx="5542504" cy="189896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DCF2E1-86D4-4C32-4267-FB05C61AEF0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70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0F70101-7091-4D35-81C5-132982BD484D}"/>
              </a:ext>
            </a:extLst>
          </p:cNvPr>
          <p:cNvSpPr/>
          <p:nvPr/>
        </p:nvSpPr>
        <p:spPr>
          <a:xfrm>
            <a:off x="838200" y="128281"/>
            <a:ext cx="3410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800" spc="-5" dirty="0"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日本束流管设计调研</a:t>
            </a:r>
            <a:endParaRPr lang="en-US" altLang="zh-CN" sz="2800" spc="-5" dirty="0">
              <a:latin typeface="黑体" panose="02010609060101010101" pitchFamily="49" charset="-122"/>
              <a:ea typeface="黑体" panose="02010609060101010101" pitchFamily="49" charset="-122"/>
              <a:cs typeface="Times New Roman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2A8F3A-E6F4-1EFC-BCF2-E37BBCD32637}"/>
              </a:ext>
            </a:extLst>
          </p:cNvPr>
          <p:cNvSpPr txBox="1"/>
          <p:nvPr/>
        </p:nvSpPr>
        <p:spPr>
          <a:xfrm>
            <a:off x="189314" y="1066800"/>
            <a:ext cx="7010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日本的高能加速器研究组织（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KEK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）所使用的束流管经过四次迭代，在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1999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年使用第一代束流管进行实验研究。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2000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年已经设计出第三代束流管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其束流管的总探测器（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Belle-A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）只使用两年。到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2003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年时已升级改进（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Belle-B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），同时束流管也改进到第四代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2016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年开始，二代电子对撞机（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SuperKEKB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）已初步建立，直到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年底，探测器（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BelleII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）正式投入使用。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5C36DE2-8B20-CA45-552D-323AC29FE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398815"/>
              </p:ext>
            </p:extLst>
          </p:nvPr>
        </p:nvGraphicFramePr>
        <p:xfrm>
          <a:off x="88902" y="3245950"/>
          <a:ext cx="7238999" cy="2028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6396261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01074021"/>
                    </a:ext>
                  </a:extLst>
                </a:gridCol>
                <a:gridCol w="977787">
                  <a:extLst>
                    <a:ext uri="{9D8B030D-6E8A-4147-A177-3AD203B41FA5}">
                      <a16:colId xmlns:a16="http://schemas.microsoft.com/office/drawing/2014/main" val="552277578"/>
                    </a:ext>
                  </a:extLst>
                </a:gridCol>
                <a:gridCol w="1024991">
                  <a:extLst>
                    <a:ext uri="{9D8B030D-6E8A-4147-A177-3AD203B41FA5}">
                      <a16:colId xmlns:a16="http://schemas.microsoft.com/office/drawing/2014/main" val="223668442"/>
                    </a:ext>
                  </a:extLst>
                </a:gridCol>
                <a:gridCol w="1024991">
                  <a:extLst>
                    <a:ext uri="{9D8B030D-6E8A-4147-A177-3AD203B41FA5}">
                      <a16:colId xmlns:a16="http://schemas.microsoft.com/office/drawing/2014/main" val="1754470314"/>
                    </a:ext>
                  </a:extLst>
                </a:gridCol>
                <a:gridCol w="1153115">
                  <a:extLst>
                    <a:ext uri="{9D8B030D-6E8A-4147-A177-3AD203B41FA5}">
                      <a16:colId xmlns:a16="http://schemas.microsoft.com/office/drawing/2014/main" val="3677330509"/>
                    </a:ext>
                  </a:extLst>
                </a:gridCol>
                <a:gridCol w="1153115">
                  <a:extLst>
                    <a:ext uri="{9D8B030D-6E8A-4147-A177-3AD203B41FA5}">
                      <a16:colId xmlns:a16="http://schemas.microsoft.com/office/drawing/2014/main" val="1650364546"/>
                    </a:ext>
                  </a:extLst>
                </a:gridCol>
              </a:tblGrid>
              <a:tr h="64071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探测器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铍管长度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/mm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铍管内径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/mm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内铍管厚度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/mm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外铍管厚度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/mm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内外铍管间隙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/mm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总长度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/mm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278368"/>
                  </a:ext>
                </a:extLst>
              </a:tr>
              <a:tr h="371205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Belle-A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160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940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806236"/>
                  </a:ext>
                </a:extLst>
              </a:tr>
              <a:tr h="371205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Belle-B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170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0.35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940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994303"/>
                  </a:ext>
                </a:extLst>
              </a:tr>
              <a:tr h="371205">
                <a:tc>
                  <a:txBody>
                    <a:bodyPr/>
                    <a:lstStyle/>
                    <a:p>
                      <a:r>
                        <a:rPr lang="en-US" altLang="zh-CN" sz="18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BelleII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170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0.4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965</a:t>
                      </a:r>
                      <a:endParaRPr lang="zh-CN" altLang="en-US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14036"/>
                  </a:ext>
                </a:extLst>
              </a:tr>
            </a:tbl>
          </a:graphicData>
        </a:graphic>
      </p:graphicFrame>
      <p:pic>
        <p:nvPicPr>
          <p:cNvPr id="7" name="图片 1">
            <a:extLst>
              <a:ext uri="{FF2B5EF4-FFF2-40B4-BE49-F238E27FC236}">
                <a16:creationId xmlns:a16="http://schemas.microsoft.com/office/drawing/2014/main" id="{F51F6318-4E47-0B83-90CC-A2D71ECC0A0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14" y="1664732"/>
            <a:ext cx="4759586" cy="371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3BA38BE-2119-E18F-E028-592720E7C0C8}"/>
              </a:ext>
            </a:extLst>
          </p:cNvPr>
          <p:cNvSpPr txBox="1"/>
          <p:nvPr/>
        </p:nvSpPr>
        <p:spPr>
          <a:xfrm>
            <a:off x="9144000" y="55626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Belle-B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束流管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EABF8F5-931B-91A2-21E8-97B5C81BDAE4}"/>
              </a:ext>
            </a:extLst>
          </p:cNvPr>
          <p:cNvSpPr txBox="1"/>
          <p:nvPr/>
        </p:nvSpPr>
        <p:spPr>
          <a:xfrm>
            <a:off x="665583" y="6096000"/>
            <a:ext cx="921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Belle-B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束流管结构图看出，束流管中心段为铍管结构，两侧为对称的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圆锥型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铝管结构。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C2B2461-3196-3CB9-800F-7D4B5B7725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42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E0F70101-7091-4D35-81C5-132982BD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32258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800" spc="-5" dirty="0">
                <a:latin typeface="黑体" panose="02010609060101010101" pitchFamily="49" charset="-122"/>
                <a:ea typeface="黑体" panose="02010609060101010101" pitchFamily="49" charset="-122"/>
              </a:rPr>
              <a:t>日本束流管设计调研</a:t>
            </a:r>
            <a:endParaRPr lang="en-US" altLang="zh-CN" sz="2800" spc="-5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日本">
            <a:extLst>
              <a:ext uri="{FF2B5EF4-FFF2-40B4-BE49-F238E27FC236}">
                <a16:creationId xmlns:a16="http://schemas.microsoft.com/office/drawing/2014/main" id="{C51E2552-E899-5E18-41B0-769D92DAAD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51" t="3087" r="8674" b="4063"/>
          <a:stretch>
            <a:fillRect/>
          </a:stretch>
        </p:blipFill>
        <p:spPr>
          <a:xfrm>
            <a:off x="685800" y="3194556"/>
            <a:ext cx="4419600" cy="329014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194272D-A5B2-FD2B-DEE5-9A84CAB7ABC0}"/>
              </a:ext>
            </a:extLst>
          </p:cNvPr>
          <p:cNvSpPr txBox="1"/>
          <p:nvPr/>
        </p:nvSpPr>
        <p:spPr>
          <a:xfrm>
            <a:off x="5055277" y="3194556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BelleⅡ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束流管结构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7A2E760-1EF1-EBE3-7F52-C798960B5582}"/>
              </a:ext>
            </a:extLst>
          </p:cNvPr>
          <p:cNvSpPr txBox="1"/>
          <p:nvPr/>
        </p:nvSpPr>
        <p:spPr>
          <a:xfrm>
            <a:off x="5667374" y="4377964"/>
            <a:ext cx="6105524" cy="1289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由图可知，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Belle-B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的束流管对比，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外延管由原来的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圆锥</a:t>
            </a:r>
            <a:r>
              <a:rPr lang="zh-CN" altLang="en-US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型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变成上下表面设计成平面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渐变的跑道型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结构且材料由铝变为钽，铍管与外延管中间由钛管相连接</a:t>
            </a:r>
            <a:r>
              <a:rPr lang="zh-CN" altLang="en-US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E6773F9-33F1-6EC4-C9DB-63D944D73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37" y="885889"/>
            <a:ext cx="10522725" cy="200606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FEEFBB7-388B-0912-FB28-1A8EDF3A5B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87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E0F70101-7091-4D35-81C5-132982BD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32258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800" spc="-5" dirty="0">
                <a:latin typeface="黑体" panose="02010609060101010101" pitchFamily="49" charset="-122"/>
                <a:ea typeface="黑体" panose="02010609060101010101" pitchFamily="49" charset="-122"/>
              </a:rPr>
              <a:t>美国束流管设计调研</a:t>
            </a:r>
            <a:endParaRPr lang="en-US" altLang="zh-CN" sz="2800" spc="-5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184EBD1-730A-7864-BE43-E208958879E3}"/>
              </a:ext>
            </a:extLst>
          </p:cNvPr>
          <p:cNvSpPr txBox="1"/>
          <p:nvPr/>
        </p:nvSpPr>
        <p:spPr>
          <a:xfrm>
            <a:off x="761999" y="914400"/>
            <a:ext cx="10163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美国康奈尔大学（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Cornell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的加速器称为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CESR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，其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探测器总体（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CLEO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）在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1990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至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1995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年期间电子对撞实验完成，至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2000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年探测器更新到第三代（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CLEOIII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），对应的束流管已设计到第三代。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C0591-BB7A-5819-A566-645C7B1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51447"/>
            <a:ext cx="10163175" cy="217656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A40B3D1-6986-013E-4526-F7E990CC14A7}"/>
              </a:ext>
            </a:extLst>
          </p:cNvPr>
          <p:cNvSpPr txBox="1"/>
          <p:nvPr/>
        </p:nvSpPr>
        <p:spPr>
          <a:xfrm>
            <a:off x="2057400" y="3872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1984711-EB9E-4DB9-1F02-08C46B50F238}"/>
              </a:ext>
            </a:extLst>
          </p:cNvPr>
          <p:cNvSpPr txBox="1"/>
          <p:nvPr/>
        </p:nvSpPr>
        <p:spPr>
          <a:xfrm>
            <a:off x="9448800" y="38155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4D50ABC-28B1-2B60-A87E-DB04C92AC067}"/>
              </a:ext>
            </a:extLst>
          </p:cNvPr>
          <p:cNvSpPr txBox="1"/>
          <p:nvPr/>
        </p:nvSpPr>
        <p:spPr>
          <a:xfrm>
            <a:off x="4992656" y="3815543"/>
            <a:ext cx="30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E965449-2D2C-03D9-B34A-AA9DDF268C41}"/>
              </a:ext>
            </a:extLst>
          </p:cNvPr>
          <p:cNvSpPr txBox="1"/>
          <p:nvPr/>
        </p:nvSpPr>
        <p:spPr>
          <a:xfrm>
            <a:off x="3886200" y="4419600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CLEOIII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的束流管（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中心束流管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外延束流管）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AC73B1F-BDCA-EBD2-4CF3-9E1037CC7238}"/>
              </a:ext>
            </a:extLst>
          </p:cNvPr>
          <p:cNvSpPr txBox="1"/>
          <p:nvPr/>
        </p:nvSpPr>
        <p:spPr>
          <a:xfrm>
            <a:off x="1271585" y="5031369"/>
            <a:ext cx="9144002" cy="128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CLEOIII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的束流管总长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593mm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内径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20mm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由中心束流管和两端的外延束流管组成。中心束流管由内外铍管和两个铝放大腔组成，与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Belle</a:t>
            </a:r>
            <a:r>
              <a:rPr lang="zh-CN" altLang="en-US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的束流管结构基本相同，冷却介质为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PF200-IG</a:t>
            </a:r>
            <a:r>
              <a:rPr lang="zh-CN" altLang="en-US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。外延束流管材质为铜，冷却介质为水。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9ABE7D8-94EF-3A04-BC7A-C002317567C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34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41599"/>
            <a:ext cx="78130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CEPC</a:t>
            </a:r>
            <a:r>
              <a:rPr lang="zh-CN" altLang="en-US" sz="2800" spc="-5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束流管结构设计（</a:t>
            </a:r>
            <a:r>
              <a:rPr lang="en-US" altLang="zh-CN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ver2023.6</a:t>
            </a:r>
            <a:r>
              <a:rPr lang="zh-CN" altLang="en-US" sz="2800" spc="-5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6F8CAF2-B77A-5209-6393-AEE2F2C73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" y="2984671"/>
            <a:ext cx="9525000" cy="161393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68DB646-B63C-487B-37FD-8E43F75E8769}"/>
              </a:ext>
            </a:extLst>
          </p:cNvPr>
          <p:cNvSpPr txBox="1"/>
          <p:nvPr/>
        </p:nvSpPr>
        <p:spPr>
          <a:xfrm>
            <a:off x="8001000" y="762000"/>
            <a:ext cx="4191000" cy="1940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9565" indent="-286385">
              <a:lnSpc>
                <a:spcPts val="2900"/>
              </a:lnSpc>
              <a:spcBef>
                <a:spcPts val="95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lang="zh-CN" altLang="en-US" sz="2000" b="1" spc="-5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设计要求：</a:t>
            </a:r>
            <a:endParaRPr lang="en-US" altLang="zh-CN" sz="2000" b="1" spc="-5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29565" indent="-286385">
              <a:lnSpc>
                <a:spcPts val="2900"/>
              </a:lnSpc>
              <a:spcBef>
                <a:spcPts val="95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lang="zh-CN" altLang="en-US" sz="2000" spc="-5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检测角度</a:t>
            </a:r>
            <a:r>
              <a:rPr lang="en-US" altLang="zh-CN" sz="2000" spc="-5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8.1</a:t>
            </a:r>
            <a:r>
              <a:rPr lang="zh-CN" altLang="en-US" sz="2000" spc="-5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度，束流管所有的部件不能超出夹角的范围；</a:t>
            </a:r>
            <a:endParaRPr lang="en-US" altLang="zh-CN" sz="2000" spc="-5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29565" indent="-286385">
              <a:lnSpc>
                <a:spcPts val="2900"/>
              </a:lnSpc>
              <a:spcBef>
                <a:spcPts val="95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lang="zh-CN" altLang="en-US" sz="2000" spc="-5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管壁的厚度要尽可能的薄，保证在探测路径上的物质量少</a:t>
            </a:r>
            <a:endParaRPr lang="en-US" altLang="zh-CN" sz="2000" spc="-5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E8882AA-15AD-F249-B02B-DA5EFD0BF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819400"/>
            <a:ext cx="2434804" cy="240413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9FCA855-20F7-4BB7-3F57-4E675AD75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67" y="4549533"/>
            <a:ext cx="8249101" cy="2151414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567D5DF4-546F-D907-D9C1-C4A0DC2D15F4}"/>
              </a:ext>
            </a:extLst>
          </p:cNvPr>
          <p:cNvSpPr txBox="1"/>
          <p:nvPr/>
        </p:nvSpPr>
        <p:spPr>
          <a:xfrm>
            <a:off x="152400" y="981194"/>
            <a:ext cx="7467600" cy="1506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9565" indent="-286385">
              <a:lnSpc>
                <a:spcPts val="2800"/>
              </a:lnSpc>
              <a:spcBef>
                <a:spcPts val="95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lang="zh-CN" altLang="en-US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束流管总长</a:t>
            </a:r>
            <a:r>
              <a:rPr lang="en-US" altLang="zh-CN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1400mm,</a:t>
            </a:r>
            <a:r>
              <a:rPr lang="zh-CN" altLang="en-US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中心段采用双层铍管结构，内径</a:t>
            </a:r>
            <a:r>
              <a:rPr lang="en-US" altLang="zh-CN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28mm,</a:t>
            </a:r>
            <a:r>
              <a:rPr lang="zh-CN" altLang="en-US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内铍管厚</a:t>
            </a:r>
            <a:r>
              <a:rPr lang="en-US" altLang="zh-CN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0.35mm</a:t>
            </a:r>
            <a:r>
              <a:rPr lang="zh-CN" altLang="en-US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，外铍管厚</a:t>
            </a:r>
            <a:r>
              <a:rPr lang="en-US" altLang="zh-CN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0.25mm</a:t>
            </a:r>
            <a:r>
              <a:rPr lang="zh-CN" altLang="en-US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，中间间隙</a:t>
            </a:r>
            <a:r>
              <a:rPr lang="en-US" altLang="zh-CN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0.35mm</a:t>
            </a:r>
            <a:r>
              <a:rPr lang="zh-CN" altLang="en-US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，用来通冷却介质；</a:t>
            </a:r>
            <a:endParaRPr lang="en-US" altLang="zh-CN" spc="-5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29565" indent="-286385">
              <a:lnSpc>
                <a:spcPts val="2800"/>
              </a:lnSpc>
              <a:spcBef>
                <a:spcPts val="95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lang="zh-CN" altLang="en-US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中心铍管两侧有对称的外延铝管，采用双层设计，呈渐变的圆锥型结构，中间通冷却介质；</a:t>
            </a:r>
            <a:endParaRPr lang="en-US" altLang="zh-CN" spc="-5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CF4D0DB-0FAF-3C1D-248B-D9BBB79CFEA3}"/>
              </a:ext>
            </a:extLst>
          </p:cNvPr>
          <p:cNvSpPr txBox="1"/>
          <p:nvPr/>
        </p:nvSpPr>
        <p:spPr>
          <a:xfrm>
            <a:off x="9525000" y="555298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外延铝管径向剖面图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CAE55D-FEDE-BC01-EFCA-010AEDE3D9B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66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648D575-759E-AC63-52F7-34A61FA76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54" y="3160798"/>
            <a:ext cx="5150758" cy="1263297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41599"/>
            <a:ext cx="78130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CEPC</a:t>
            </a:r>
            <a:r>
              <a:rPr lang="zh-CN" altLang="en-US" sz="2800" spc="-5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束流管结构设计（目前结构）</a:t>
            </a:r>
            <a:endParaRPr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" y="723151"/>
            <a:ext cx="11582400" cy="2896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indent="-286385">
              <a:lnSpc>
                <a:spcPts val="2800"/>
              </a:lnSpc>
              <a:spcBef>
                <a:spcPts val="95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lang="zh-CN" altLang="en-US" sz="20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主要更新：</a:t>
            </a:r>
            <a:endParaRPr lang="en-US" altLang="zh-CN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29565" indent="-286385">
              <a:lnSpc>
                <a:spcPts val="2800"/>
              </a:lnSpc>
              <a:spcBef>
                <a:spcPts val="95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lang="zh-CN" altLang="en-US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束流管总长不变，内铍管由</a:t>
            </a:r>
            <a:r>
              <a:rPr lang="en-US" altLang="zh-CN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160mm</a:t>
            </a:r>
            <a:r>
              <a:rPr lang="zh-CN" altLang="en-US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增长为</a:t>
            </a:r>
            <a:r>
              <a:rPr lang="en-US" altLang="zh-CN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220mm</a:t>
            </a:r>
            <a:r>
              <a:rPr lang="zh-CN" altLang="en-US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en-US" spc="-5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为了在厚度较大处与短铝管连接，便于焊接</a:t>
            </a:r>
            <a:r>
              <a:rPr lang="zh-CN" altLang="en-US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），中心铍管段总长度增长为</a:t>
            </a:r>
            <a:r>
              <a:rPr lang="en-US" altLang="zh-CN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380mm,</a:t>
            </a:r>
            <a:r>
              <a:rPr lang="zh-CN" altLang="en-US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内径减小为</a:t>
            </a:r>
            <a:r>
              <a:rPr lang="en-US" altLang="zh-CN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20mm,</a:t>
            </a:r>
            <a:r>
              <a:rPr lang="zh-CN" altLang="en-US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内铍管厚</a:t>
            </a:r>
            <a:r>
              <a:rPr lang="en-US" altLang="zh-CN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0.2mm</a:t>
            </a:r>
            <a:r>
              <a:rPr lang="zh-CN" altLang="en-US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，外铍管厚</a:t>
            </a:r>
            <a:r>
              <a:rPr lang="en-US" altLang="zh-CN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0.15mm</a:t>
            </a:r>
            <a:r>
              <a:rPr lang="zh-CN" altLang="en-US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en-US" spc="-5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提高</a:t>
            </a:r>
            <a:r>
              <a:rPr lang="en-US" altLang="zh-CN" spc="-5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vertex</a:t>
            </a:r>
            <a:r>
              <a:rPr lang="zh-CN" altLang="en-US" spc="-5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的探测精度</a:t>
            </a:r>
            <a:r>
              <a:rPr lang="zh-CN" altLang="en-US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），冷却介质间隙</a:t>
            </a:r>
            <a:r>
              <a:rPr lang="en-US" altLang="zh-CN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0.2mm;</a:t>
            </a:r>
          </a:p>
          <a:p>
            <a:pPr marL="329565" indent="-286385">
              <a:lnSpc>
                <a:spcPts val="2800"/>
              </a:lnSpc>
              <a:spcBef>
                <a:spcPts val="95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lang="zh-CN" altLang="en-US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外延铝管由渐变的圆锥型改为渐变的跑道型结构，左右两侧有冷却介质通道，上下平面皆嵌入了厚度为</a:t>
            </a:r>
            <a:r>
              <a:rPr lang="en-US" altLang="zh-CN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2mm</a:t>
            </a:r>
            <a:r>
              <a:rPr lang="zh-CN" altLang="en-US" spc="-5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的铍板（铍比铝物质量小）；</a:t>
            </a:r>
            <a:endParaRPr lang="en-US" altLang="zh-CN" spc="-5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29565" indent="-286385">
              <a:lnSpc>
                <a:spcPts val="2800"/>
              </a:lnSpc>
              <a:spcBef>
                <a:spcPts val="95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在外延铝管上下平面的靠近法兰端安装有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Lumical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探测器；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29565" indent="-286385">
              <a:lnSpc>
                <a:spcPts val="2800"/>
              </a:lnSpc>
              <a:spcBef>
                <a:spcPts val="95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BPM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放入端部法兰中。</a:t>
            </a:r>
            <a:endParaRPr lang="en-US" altLang="zh-CN" spc="-5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0CC00EA-AF71-F618-D8F8-8D0072456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7278" y="4794289"/>
            <a:ext cx="2442262" cy="14382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CCE72D3-3E3E-3F2D-2952-0C695C0E4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728855"/>
            <a:ext cx="6790830" cy="2233293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39CFE1F-CCF2-BAD0-46CC-A3DC59F1BB32}"/>
              </a:ext>
            </a:extLst>
          </p:cNvPr>
          <p:cNvCxnSpPr>
            <a:cxnSpLocks/>
          </p:cNvCxnSpPr>
          <p:nvPr/>
        </p:nvCxnSpPr>
        <p:spPr>
          <a:xfrm flipH="1" flipV="1">
            <a:off x="7391400" y="4133490"/>
            <a:ext cx="500407" cy="386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8AA04A0C-41A1-CFC8-F3A6-930BF7344742}"/>
              </a:ext>
            </a:extLst>
          </p:cNvPr>
          <p:cNvSpPr txBox="1"/>
          <p:nvPr/>
        </p:nvSpPr>
        <p:spPr>
          <a:xfrm>
            <a:off x="7103855" y="458727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BPM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（周向分布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个）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3B01F4B-849A-DBCD-0A07-325642A959E0}"/>
              </a:ext>
            </a:extLst>
          </p:cNvPr>
          <p:cNvCxnSpPr>
            <a:cxnSpLocks/>
          </p:cNvCxnSpPr>
          <p:nvPr/>
        </p:nvCxnSpPr>
        <p:spPr>
          <a:xfrm flipH="1">
            <a:off x="9497278" y="3135226"/>
            <a:ext cx="905406" cy="500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1A9EAD70-02E9-0474-C8F2-08E5D0B686C8}"/>
              </a:ext>
            </a:extLst>
          </p:cNvPr>
          <p:cNvSpPr txBox="1"/>
          <p:nvPr/>
        </p:nvSpPr>
        <p:spPr>
          <a:xfrm>
            <a:off x="10350320" y="28244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铍板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283141C-199B-18E7-CEB3-570BF67C0033}"/>
              </a:ext>
            </a:extLst>
          </p:cNvPr>
          <p:cNvSpPr txBox="1"/>
          <p:nvPr/>
        </p:nvSpPr>
        <p:spPr>
          <a:xfrm>
            <a:off x="9235585" y="633966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外延铝管径向剖面图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37ED1D94-DAF2-2F55-AB04-15B4AFFF0C13}"/>
              </a:ext>
            </a:extLst>
          </p:cNvPr>
          <p:cNvCxnSpPr>
            <a:cxnSpLocks/>
          </p:cNvCxnSpPr>
          <p:nvPr/>
        </p:nvCxnSpPr>
        <p:spPr>
          <a:xfrm flipH="1">
            <a:off x="8091522" y="2895183"/>
            <a:ext cx="544042" cy="2986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1CA30101-F4EA-E057-FB15-8917867A1D04}"/>
              </a:ext>
            </a:extLst>
          </p:cNvPr>
          <p:cNvSpPr txBox="1"/>
          <p:nvPr/>
        </p:nvSpPr>
        <p:spPr>
          <a:xfrm>
            <a:off x="8635564" y="257405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Lumical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43D5B00-40AF-F763-8570-F0E53EC4BA44}"/>
              </a:ext>
            </a:extLst>
          </p:cNvPr>
          <p:cNvCxnSpPr>
            <a:cxnSpLocks/>
          </p:cNvCxnSpPr>
          <p:nvPr/>
        </p:nvCxnSpPr>
        <p:spPr>
          <a:xfrm flipV="1">
            <a:off x="9279320" y="5805018"/>
            <a:ext cx="450444" cy="2410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652ECF16-0189-7053-A6D0-A1CC33F2B848}"/>
              </a:ext>
            </a:extLst>
          </p:cNvPr>
          <p:cNvCxnSpPr>
            <a:cxnSpLocks/>
          </p:cNvCxnSpPr>
          <p:nvPr/>
        </p:nvCxnSpPr>
        <p:spPr>
          <a:xfrm flipV="1">
            <a:off x="11249878" y="5865171"/>
            <a:ext cx="409929" cy="3297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2498DBE3-461D-13AE-EB34-CBD21E7BB59F}"/>
              </a:ext>
            </a:extLst>
          </p:cNvPr>
          <p:cNvCxnSpPr>
            <a:cxnSpLocks/>
          </p:cNvCxnSpPr>
          <p:nvPr/>
        </p:nvCxnSpPr>
        <p:spPr>
          <a:xfrm flipH="1">
            <a:off x="9279320" y="5283792"/>
            <a:ext cx="464766" cy="229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4F03EB6F-C08B-8D86-0013-6BB9B708A8F0}"/>
              </a:ext>
            </a:extLst>
          </p:cNvPr>
          <p:cNvCxnSpPr>
            <a:cxnSpLocks/>
          </p:cNvCxnSpPr>
          <p:nvPr/>
        </p:nvCxnSpPr>
        <p:spPr>
          <a:xfrm flipH="1">
            <a:off x="11317241" y="5322348"/>
            <a:ext cx="362304" cy="3796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257619CC-E889-667D-7A48-5AC52AB9EA46}"/>
              </a:ext>
            </a:extLst>
          </p:cNvPr>
          <p:cNvSpPr txBox="1"/>
          <p:nvPr/>
        </p:nvSpPr>
        <p:spPr>
          <a:xfrm>
            <a:off x="2362200" y="584064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难点：铍管的制造！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415FCF7-892B-75C6-4974-2721D9C63EA6}"/>
              </a:ext>
            </a:extLst>
          </p:cNvPr>
          <p:cNvSpPr txBox="1"/>
          <p:nvPr/>
        </p:nvSpPr>
        <p:spPr>
          <a:xfrm>
            <a:off x="916362" y="6315696"/>
            <a:ext cx="595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（据调研，国内目前能制造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100mm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长的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0.2mm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厚的铍管）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0474125-EA3A-DBB2-D77D-53F6070097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377940"/>
            <a:ext cx="152400" cy="342900"/>
          </a:xfrm>
        </p:spPr>
        <p:txBody>
          <a:bodyPr/>
          <a:lstStyle/>
          <a:p>
            <a:fld id="{B6F15528-21DE-4FAA-801E-634DDDAF4B2B}" type="slidenum">
              <a:rPr lang="en-US" altLang="zh-CN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15370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480,&quot;width&quot;:12150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25266</TotalTime>
  <Words>2342</Words>
  <Application>Microsoft Office PowerPoint</Application>
  <PresentationFormat>宽屏</PresentationFormat>
  <Paragraphs>344</Paragraphs>
  <Slides>25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等线</vt:lpstr>
      <vt:lpstr>黑体</vt:lpstr>
      <vt:lpstr>华文新魏</vt:lpstr>
      <vt:lpstr>微软雅黑</vt:lpstr>
      <vt:lpstr>Arial</vt:lpstr>
      <vt:lpstr>Calibri</vt:lpstr>
      <vt:lpstr>Impact</vt:lpstr>
      <vt:lpstr>Times New Roman</vt:lpstr>
      <vt:lpstr>Wingdings</vt:lpstr>
      <vt:lpstr>Office Theme</vt:lpstr>
      <vt:lpstr>Equation</vt:lpstr>
      <vt:lpstr>CEPC 束流管结构设计</vt:lpstr>
      <vt:lpstr>PowerPoint 演示文稿</vt:lpstr>
      <vt:lpstr>PowerPoint 演示文稿</vt:lpstr>
      <vt:lpstr>PowerPoint 演示文稿</vt:lpstr>
      <vt:lpstr>PowerPoint 演示文稿</vt:lpstr>
      <vt:lpstr>日本束流管设计调研</vt:lpstr>
      <vt:lpstr>美国束流管设计调研</vt:lpstr>
      <vt:lpstr>CEPC束流管结构设计（ver2023.6）</vt:lpstr>
      <vt:lpstr>CEPC束流管结构设计（目前结构）</vt:lpstr>
      <vt:lpstr>CEPC束流管结构设计</vt:lpstr>
      <vt:lpstr>束流管静力学分析</vt:lpstr>
      <vt:lpstr>束流管静力学分析</vt:lpstr>
      <vt:lpstr>束流管静力学分析</vt:lpstr>
      <vt:lpstr>束流管静力学分析</vt:lpstr>
      <vt:lpstr>束流管静力学分析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感谢您的聆听！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keV He to Ni-W-Ni-W</dc:title>
  <dc:creator>Can Chen</dc:creator>
  <cp:lastModifiedBy>longyan He</cp:lastModifiedBy>
  <cp:revision>262</cp:revision>
  <dcterms:created xsi:type="dcterms:W3CDTF">2022-02-26T02:06:14Z</dcterms:created>
  <dcterms:modified xsi:type="dcterms:W3CDTF">2025-05-26T03:51:05Z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2022-02-26T00:00:00Z</vt:filetime>
  </property>
</Properties>
</file>