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0" r:id="rId3"/>
    <p:sldId id="259" r:id="rId4"/>
    <p:sldId id="258" r:id="rId5"/>
    <p:sldId id="261" r:id="rId6"/>
    <p:sldId id="256" r:id="rId7"/>
    <p:sldId id="257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47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A65F8-958A-47B2-B460-C218A2773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28B242-BE2D-423F-B354-117D2AD3C5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157E2-7DE5-4CF1-8500-FAEE84D22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A2BAF-1587-4BF8-A60B-46A0D920FF91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50E50-25D7-4F66-95AA-3ACC4D763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D4C1D-6654-47F0-9824-1D35D8D6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9A25-CEB9-4095-AEC0-6F17A0B8A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2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7092A-D2A6-42BD-B8D0-24D74427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5D3FB8-7DD4-41CF-B87E-5238C4480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54F29-8B7A-40BE-9A59-363030E5C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A2BAF-1587-4BF8-A60B-46A0D920FF91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12001-0C01-4EAF-B2F2-0C6788C1F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15978-0A28-4A80-8B4D-BA381362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9A25-CEB9-4095-AEC0-6F17A0B8A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4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70598A-B949-4694-B75C-8D78D86495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82976-060D-4B65-BFE4-24DEFD611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59143-BD8D-4B98-9A54-EC85DDB4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A2BAF-1587-4BF8-A60B-46A0D920FF91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EB09D-B132-44C0-8D2E-25EA8E265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E025B-D9CB-458F-AE9D-F7315A63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9A25-CEB9-4095-AEC0-6F17A0B8A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84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94B33-CAAE-4BCB-8758-99F231A4C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A5E0A-174A-4B50-979A-31B2CFF6A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43028-93E4-42C0-A892-920E7E453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A2BAF-1587-4BF8-A60B-46A0D920FF91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0788-1F9E-40F2-A6D4-C388641C4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F2666-4C9B-41C5-8A77-87BF8D57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9A25-CEB9-4095-AEC0-6F17A0B8A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6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4FF0D-C1DD-44AC-80F6-6EFDDAB63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55B50-9362-4A3F-AAC1-61672A9FA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7CEC2-DD05-439C-89A1-739E44305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A2BAF-1587-4BF8-A60B-46A0D920FF91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D222A-5774-484F-A2A2-0EF68016F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55AED-14AD-4FF5-B9A0-5463FC15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9A25-CEB9-4095-AEC0-6F17A0B8A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FC443-D87B-4BA9-A13E-8C5AC4AD8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3B317-4DAF-408F-8B92-215E4DA17E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CEE9C-E881-42BB-862A-0118F78D7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0B187-7008-41EF-B21C-9ABF2B7F9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A2BAF-1587-4BF8-A60B-46A0D920FF91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1F07E-5808-4B55-8FCD-11BD4B462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3452B-3260-427E-9D30-A3449CD54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9A25-CEB9-4095-AEC0-6F17A0B8A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63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2848A-1F4E-4362-9A1F-877F87942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2E221-EE8E-44AA-B36A-E1BA662F5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12E251-A43F-4758-8EB6-EDECD2468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9A52ED-6F2C-47A4-AF44-01EFB2013A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DD6B55-FCE7-41AE-933E-DF812023F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436904-0B41-40D2-BD51-9B4D64C62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A2BAF-1587-4BF8-A60B-46A0D920FF91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9F9CA0-1312-4963-B047-217EF629F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A2D02-DBC6-4E7A-BB1C-AC22FCAB5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9A25-CEB9-4095-AEC0-6F17A0B8A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1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B6BDD-5BC5-4E6E-BFF2-49F641F2E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148741-59C1-4ABD-98DF-D839C9954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A2BAF-1587-4BF8-A60B-46A0D920FF91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57F6FD-AA57-4697-B7D2-F96C1B7CA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3C720-D2A8-478C-9C15-D2E48319B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9A25-CEB9-4095-AEC0-6F17A0B8A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0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683127-1CDC-464B-BFE9-76DE592D3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A2BAF-1587-4BF8-A60B-46A0D920FF91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00FA52-77F6-41D7-B1D1-E84527D00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868AC-4DBB-43BD-ACF5-72B7F45C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9A25-CEB9-4095-AEC0-6F17A0B8A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2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AD63C-ED73-4779-90E8-1E8572D89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C763D-EAD2-4B3C-AA85-3B5B46275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D8A90-F601-4189-B85F-EFD12DBAA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A0C0F-3318-4F20-83D4-60B4CBC42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A2BAF-1587-4BF8-A60B-46A0D920FF91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E73E5-1970-4127-AB2A-5316ECD2B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0CE78B-0FE8-497F-A3B5-49986CF86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9A25-CEB9-4095-AEC0-6F17A0B8A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55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72E7F-2639-4D20-9741-7ABB6B9EE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E1E4C-3B04-4932-A846-328A151616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48E8B-6A6E-497D-98A5-DD356C6AA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E595-20B4-48E1-8DF2-A96AC2D89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A2BAF-1587-4BF8-A60B-46A0D920FF91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1DEB7-8549-44B7-AB43-8552AD53D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D3BEF-0684-4D7F-AFE8-F36301345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69A25-CEB9-4095-AEC0-6F17A0B8A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9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FF21A-9DE5-4FAE-BAD3-1AA650EF1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66717-A1DF-4422-B186-C5936709B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ACF31-1C02-4B8A-8412-D04A2D1D2D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A2BAF-1587-4BF8-A60B-46A0D920FF91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49455-CA9F-4948-A675-7F24CB522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E6E3C-908E-49B0-9E55-3B431CDDF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69A25-CEB9-4095-AEC0-6F17A0B8A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7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28532-7B53-41B1-878C-BFB7429DB1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Bergoz</a:t>
            </a:r>
            <a:r>
              <a:rPr lang="en-US" dirty="0"/>
              <a:t>-BB tests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62460-963C-4CC5-ADD4-1C7875A436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Rehman, </a:t>
            </a:r>
            <a:r>
              <a:rPr lang="en-US" dirty="0" err="1"/>
              <a:t>Weiwen</a:t>
            </a:r>
            <a:r>
              <a:rPr lang="en-US" dirty="0"/>
              <a:t>, </a:t>
            </a:r>
            <a:r>
              <a:rPr lang="en-US" dirty="0" err="1"/>
              <a:t>Qiu</a:t>
            </a:r>
            <a:r>
              <a:rPr lang="en-US" dirty="0"/>
              <a:t>, Xu, </a:t>
            </a:r>
            <a:r>
              <a:rPr lang="en-US" dirty="0" err="1"/>
              <a:t>Renjun</a:t>
            </a:r>
            <a:r>
              <a:rPr lang="en-US" dirty="0"/>
              <a:t>, </a:t>
            </a:r>
            <a:r>
              <a:rPr lang="en-US" dirty="0" err="1"/>
              <a:t>YangRui</a:t>
            </a:r>
            <a:r>
              <a:rPr lang="en-US" dirty="0"/>
              <a:t>, </a:t>
            </a:r>
            <a:r>
              <a:rPr lang="en-US" dirty="0" err="1"/>
              <a:t>ChenMing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17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1ECF17-C652-4166-A3A4-7466D5CDD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557" y="63982"/>
            <a:ext cx="5248662" cy="662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69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7D85D3-1B2E-490A-8FD8-C7801BA21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92308"/>
          </a:xfrm>
        </p:spPr>
        <p:txBody>
          <a:bodyPr/>
          <a:lstStyle/>
          <a:p>
            <a:pPr algn="ctr"/>
            <a:r>
              <a:rPr lang="en-US" altLang="zh-CN" b="1" u="sng" dirty="0" err="1"/>
              <a:t>Bergoz</a:t>
            </a:r>
            <a:r>
              <a:rPr lang="en-US" altLang="zh-CN" b="1" u="sng" dirty="0"/>
              <a:t> BB electronics Check</a:t>
            </a:r>
            <a:endParaRPr lang="zh-CN" altLang="en-US" b="1" u="sng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3FF873-3682-4159-ADFF-2A23FBEDC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7916"/>
            <a:ext cx="10515600" cy="5800084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Devices</a:t>
            </a:r>
          </a:p>
          <a:p>
            <a:pPr lvl="1"/>
            <a:r>
              <a:rPr lang="en-US" altLang="zh-CN" dirty="0"/>
              <a:t>Input Generator: RIGOL DG922Pro (200 MHz, 1.25 GS/s)</a:t>
            </a:r>
          </a:p>
          <a:p>
            <a:pPr lvl="2"/>
            <a:r>
              <a:rPr lang="en-US" altLang="zh-CN" dirty="0"/>
              <a:t>Input signal: Sine wave</a:t>
            </a:r>
          </a:p>
          <a:p>
            <a:pPr lvl="1"/>
            <a:r>
              <a:rPr lang="en-US" altLang="zh-CN" dirty="0"/>
              <a:t>Keysight oscilloscope DSOX3054A,</a:t>
            </a:r>
            <a:r>
              <a:rPr lang="zh-CN" altLang="en-US" dirty="0"/>
              <a:t> </a:t>
            </a:r>
            <a:r>
              <a:rPr lang="en-US" altLang="zh-CN" dirty="0"/>
              <a:t>500 MHz, 4 </a:t>
            </a:r>
            <a:r>
              <a:rPr lang="en-US" altLang="zh-CN" dirty="0" err="1"/>
              <a:t>Gsa</a:t>
            </a:r>
            <a:r>
              <a:rPr lang="en-US" altLang="zh-CN" dirty="0"/>
              <a:t>/s</a:t>
            </a:r>
          </a:p>
          <a:p>
            <a:pPr lvl="2"/>
            <a:r>
              <a:rPr lang="en-US" altLang="zh-CN" dirty="0"/>
              <a:t>Averaging: 64</a:t>
            </a:r>
          </a:p>
          <a:p>
            <a:pPr lvl="1"/>
            <a:r>
              <a:rPr lang="en-US" altLang="zh-CN" dirty="0"/>
              <a:t>RF Splitter 4 Way </a:t>
            </a:r>
            <a:r>
              <a:rPr lang="en-US" altLang="zh-CN" dirty="0" err="1"/>
              <a:t>Minicircuit</a:t>
            </a:r>
            <a:r>
              <a:rPr lang="en-US" altLang="zh-CN" dirty="0"/>
              <a:t> DC-8.4 GHz, ZFRSC-4-842-S+</a:t>
            </a:r>
          </a:p>
          <a:p>
            <a:pPr lvl="1"/>
            <a:r>
              <a:rPr lang="en-US" altLang="zh-CN" dirty="0"/>
              <a:t>Attenuator: </a:t>
            </a:r>
            <a:r>
              <a:rPr lang="en-US" altLang="zh-CN" dirty="0" err="1"/>
              <a:t>Minicircuit</a:t>
            </a:r>
            <a:r>
              <a:rPr lang="en-US" altLang="zh-CN" dirty="0"/>
              <a:t>, VAT2+,3+,10+,20+</a:t>
            </a:r>
          </a:p>
          <a:p>
            <a:r>
              <a:rPr lang="en-US" altLang="zh-CN" dirty="0"/>
              <a:t>Measurement</a:t>
            </a:r>
          </a:p>
          <a:p>
            <a:pPr lvl="1"/>
            <a:r>
              <a:rPr lang="en-US" altLang="zh-CN" dirty="0"/>
              <a:t> The RF splitter and attenuator frequency dependence were checked</a:t>
            </a:r>
          </a:p>
          <a:p>
            <a:pPr lvl="2"/>
            <a:r>
              <a:rPr lang="en-US" altLang="zh-CN" dirty="0"/>
              <a:t>Independent of frequency (checked range: 0.5 MHz to 10 MHz)</a:t>
            </a:r>
          </a:p>
          <a:p>
            <a:pPr lvl="1"/>
            <a:r>
              <a:rPr lang="en-US" altLang="zh-CN" dirty="0" err="1"/>
              <a:t>Bergoz</a:t>
            </a:r>
            <a:r>
              <a:rPr lang="en-US" altLang="zh-CN" dirty="0"/>
              <a:t> BB electronics </a:t>
            </a:r>
          </a:p>
          <a:p>
            <a:pPr lvl="2"/>
            <a:r>
              <a:rPr lang="en-US" altLang="zh-CN" dirty="0"/>
              <a:t>Linearity check (vary the attenuator at fixed frequency) @ 27</a:t>
            </a:r>
            <a:r>
              <a:rPr lang="en-US" altLang="zh-CN" baseline="30000" dirty="0"/>
              <a:t>O</a:t>
            </a:r>
            <a:r>
              <a:rPr lang="en-US" altLang="zh-CN" dirty="0"/>
              <a:t>C and 23</a:t>
            </a:r>
            <a:r>
              <a:rPr lang="en-US" altLang="zh-CN" baseline="30000" dirty="0"/>
              <a:t>O</a:t>
            </a:r>
            <a:r>
              <a:rPr lang="en-US" altLang="zh-CN" dirty="0"/>
              <a:t>C</a:t>
            </a:r>
          </a:p>
          <a:p>
            <a:pPr lvl="3"/>
            <a:r>
              <a:rPr lang="en-US" altLang="zh-CN" dirty="0"/>
              <a:t>No significant dependence of linearity on temperature was observed </a:t>
            </a:r>
          </a:p>
          <a:p>
            <a:pPr lvl="2"/>
            <a:r>
              <a:rPr lang="en-US" altLang="zh-CN" dirty="0"/>
              <a:t>Frequency dependence (Vary the frequency at fixed attenuator )</a:t>
            </a:r>
          </a:p>
          <a:p>
            <a:pPr lvl="3"/>
            <a:r>
              <a:rPr lang="en-US" altLang="zh-CN" dirty="0"/>
              <a:t>No frequency dependence of the </a:t>
            </a:r>
            <a:r>
              <a:rPr lang="en-US" altLang="zh-CN" dirty="0" err="1"/>
              <a:t>Bergoz</a:t>
            </a:r>
            <a:r>
              <a:rPr lang="en-US" altLang="zh-CN" dirty="0"/>
              <a:t>-BB module was observed</a:t>
            </a:r>
          </a:p>
          <a:p>
            <a:pPr lvl="3"/>
            <a:r>
              <a:rPr lang="en-US" altLang="zh-CN" dirty="0"/>
              <a:t>No significant dependence of frequency on temperature was observed </a:t>
            </a:r>
          </a:p>
          <a:p>
            <a:pPr marL="1371600" lvl="3" indent="0">
              <a:buNone/>
            </a:pPr>
            <a:endParaRPr lang="en-US" altLang="zh-CN" dirty="0"/>
          </a:p>
          <a:p>
            <a:pPr lvl="2"/>
            <a:endParaRPr lang="en-US" altLang="zh-CN" dirty="0"/>
          </a:p>
          <a:p>
            <a:pPr lvl="1"/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8828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84C5C0-19A2-426C-ACC3-76FC9EE21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519" y="2421725"/>
            <a:ext cx="9697512" cy="4436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4CE737-1D84-4EF8-8494-A45CAA5864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89" t="33303" r="37298" b="34769"/>
          <a:stretch/>
        </p:blipFill>
        <p:spPr>
          <a:xfrm rot="16200000">
            <a:off x="8261772" y="3958350"/>
            <a:ext cx="1176041" cy="2605835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BB3D2AEB-11B6-4A02-A9B3-CAE7725CD142}"/>
              </a:ext>
            </a:extLst>
          </p:cNvPr>
          <p:cNvSpPr txBox="1">
            <a:spLocks/>
          </p:cNvSpPr>
          <p:nvPr/>
        </p:nvSpPr>
        <p:spPr>
          <a:xfrm>
            <a:off x="838200" y="258327"/>
            <a:ext cx="10515600" cy="11071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5400" b="1" u="sng" dirty="0"/>
              <a:t>Attenuator Test</a:t>
            </a:r>
            <a:endParaRPr lang="zh-CN" altLang="en-US" sz="5400" b="1" u="sng" dirty="0"/>
          </a:p>
        </p:txBody>
      </p:sp>
    </p:spTree>
    <p:extLst>
      <p:ext uri="{BB962C8B-B14F-4D97-AF65-F5344CB8AC3E}">
        <p14:creationId xmlns:p14="http://schemas.microsoft.com/office/powerpoint/2010/main" val="3572945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DDD3D30-8FE4-4F4B-AA66-3D64D0ECD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35" y="1574277"/>
            <a:ext cx="11477155" cy="5283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E2F17-F2B9-45A9-894F-82F69D200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817"/>
            <a:ext cx="10515600" cy="1053815"/>
          </a:xfrm>
        </p:spPr>
        <p:txBody>
          <a:bodyPr/>
          <a:lstStyle/>
          <a:p>
            <a:pPr algn="ctr"/>
            <a:r>
              <a:rPr lang="en-US" b="1" u="sng" dirty="0"/>
              <a:t>RF Splitter Test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042D8-102A-4B20-8993-B10BB51741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8" t="26308" r="32515" b="35067"/>
          <a:stretch/>
        </p:blipFill>
        <p:spPr>
          <a:xfrm rot="16200000">
            <a:off x="4862000" y="4035755"/>
            <a:ext cx="1669104" cy="184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54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F3939-1AA8-4573-B500-FF5C1F641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15"/>
            <a:ext cx="10515600" cy="959504"/>
          </a:xfrm>
        </p:spPr>
        <p:txBody>
          <a:bodyPr/>
          <a:lstStyle/>
          <a:p>
            <a:pPr algn="ctr"/>
            <a:r>
              <a:rPr lang="en-US" b="1" u="sng" dirty="0"/>
              <a:t>Laboratory Temperature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72356-BCAF-4B2F-A5ED-B5367235D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5" t="15546" r="17687" b="25321"/>
          <a:stretch/>
        </p:blipFill>
        <p:spPr>
          <a:xfrm>
            <a:off x="6860049" y="1935412"/>
            <a:ext cx="3850321" cy="4055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BBD2F-C48F-45EC-B6E5-905A7C62D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61" r="5330" b="18087"/>
          <a:stretch/>
        </p:blipFill>
        <p:spPr>
          <a:xfrm>
            <a:off x="1750465" y="1935412"/>
            <a:ext cx="4063971" cy="4055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643748-67AF-491B-94A5-F3F95CE17CC0}"/>
              </a:ext>
            </a:extLst>
          </p:cNvPr>
          <p:cNvSpPr txBox="1"/>
          <p:nvPr/>
        </p:nvSpPr>
        <p:spPr>
          <a:xfrm>
            <a:off x="1324437" y="1187850"/>
            <a:ext cx="4916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Set Laboratory Temperature was </a:t>
            </a:r>
            <a:r>
              <a:rPr lang="en-US" b="1" u="sng" dirty="0"/>
              <a:t>27°C</a:t>
            </a:r>
          </a:p>
          <a:p>
            <a:r>
              <a:rPr lang="en-US" dirty="0"/>
              <a:t>Measured Temperature near BB Module was </a:t>
            </a:r>
            <a:r>
              <a:rPr lang="en-US" b="1" u="sng" dirty="0"/>
              <a:t>30°C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9A3270-D8E6-4956-9E31-A4018833D842}"/>
              </a:ext>
            </a:extLst>
          </p:cNvPr>
          <p:cNvSpPr txBox="1"/>
          <p:nvPr/>
        </p:nvSpPr>
        <p:spPr>
          <a:xfrm>
            <a:off x="6285576" y="1187850"/>
            <a:ext cx="5283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Set Laboratory Temperature was </a:t>
            </a:r>
            <a:r>
              <a:rPr lang="en-US" b="1" u="sng" dirty="0"/>
              <a:t>23°C</a:t>
            </a:r>
          </a:p>
          <a:p>
            <a:r>
              <a:rPr lang="en-US" dirty="0"/>
              <a:t>Measured Temperature near the BB Module was </a:t>
            </a:r>
            <a:r>
              <a:rPr lang="en-US" b="1" u="sng" dirty="0"/>
              <a:t>27°C</a:t>
            </a:r>
          </a:p>
        </p:txBody>
      </p:sp>
    </p:spTree>
    <p:extLst>
      <p:ext uri="{BB962C8B-B14F-4D97-AF65-F5344CB8AC3E}">
        <p14:creationId xmlns:p14="http://schemas.microsoft.com/office/powerpoint/2010/main" val="276082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A42D393-C909-4566-831C-5AEEE8189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181" y="0"/>
            <a:ext cx="5375819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BB1B491-9F32-4C04-86C2-79BD9A664C66}"/>
              </a:ext>
            </a:extLst>
          </p:cNvPr>
          <p:cNvSpPr txBox="1">
            <a:spLocks/>
          </p:cNvSpPr>
          <p:nvPr/>
        </p:nvSpPr>
        <p:spPr>
          <a:xfrm>
            <a:off x="0" y="282931"/>
            <a:ext cx="6909255" cy="6273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u="sng" dirty="0" err="1"/>
              <a:t>Bergoz</a:t>
            </a:r>
            <a:r>
              <a:rPr lang="en-US" sz="3200" b="1" u="sng" dirty="0"/>
              <a:t>-BB Frequency dependence Check</a:t>
            </a: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F4334808-CF9C-4FE8-BF6C-71760EEE6D09}"/>
              </a:ext>
            </a:extLst>
          </p:cNvPr>
          <p:cNvSpPr txBox="1">
            <a:spLocks/>
          </p:cNvSpPr>
          <p:nvPr/>
        </p:nvSpPr>
        <p:spPr>
          <a:xfrm>
            <a:off x="0" y="1295743"/>
            <a:ext cx="6954361" cy="38257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err="1"/>
              <a:t>Bergoz</a:t>
            </a:r>
            <a:r>
              <a:rPr lang="en-US" altLang="zh-CN" sz="2400" dirty="0"/>
              <a:t>-BB have a BW of 10 MHz</a:t>
            </a:r>
          </a:p>
          <a:p>
            <a:pPr lvl="1"/>
            <a:r>
              <a:rPr lang="en-US" altLang="zh-CN" sz="2000" dirty="0"/>
              <a:t>So, it should be independent of the signal up to 10 MHz</a:t>
            </a:r>
          </a:p>
          <a:p>
            <a:r>
              <a:rPr lang="en-US" altLang="zh-CN" sz="2400" dirty="0"/>
              <a:t>Data was obtained</a:t>
            </a:r>
          </a:p>
          <a:p>
            <a:pPr lvl="1"/>
            <a:r>
              <a:rPr lang="en-US" altLang="zh-CN" sz="2000" dirty="0" err="1"/>
              <a:t>Vpp</a:t>
            </a:r>
            <a:r>
              <a:rPr lang="en-US" altLang="zh-CN" sz="2000" dirty="0"/>
              <a:t>: 5 mm, Frequency 0.5 MHz to 10 MHz @ 27 °C</a:t>
            </a:r>
          </a:p>
          <a:p>
            <a:pPr lvl="2"/>
            <a:r>
              <a:rPr lang="en-US" altLang="zh-CN" sz="1800" dirty="0"/>
              <a:t>No dependence on Frequency</a:t>
            </a:r>
          </a:p>
          <a:p>
            <a:pPr lvl="1"/>
            <a:r>
              <a:rPr lang="en-US" altLang="zh-CN" sz="2000" dirty="0" err="1"/>
              <a:t>Vpp</a:t>
            </a:r>
            <a:r>
              <a:rPr lang="en-US" altLang="zh-CN" sz="2000" dirty="0"/>
              <a:t>: 100 mm, Frequency 0.5 MHz to 10 MHz @ 27</a:t>
            </a:r>
            <a:r>
              <a:rPr lang="en-US" altLang="zh-CN" sz="2000" baseline="30000" dirty="0"/>
              <a:t>O</a:t>
            </a:r>
            <a:r>
              <a:rPr lang="en-US" altLang="zh-CN" sz="2000" dirty="0"/>
              <a:t>C and 23</a:t>
            </a:r>
            <a:r>
              <a:rPr lang="en-US" altLang="zh-CN" sz="2000" baseline="30000" dirty="0"/>
              <a:t>O</a:t>
            </a:r>
            <a:r>
              <a:rPr lang="en-US" altLang="zh-CN" sz="2000" dirty="0"/>
              <a:t>C, - 4 dB att.</a:t>
            </a:r>
          </a:p>
          <a:p>
            <a:pPr lvl="2"/>
            <a:r>
              <a:rPr lang="en-US" altLang="zh-CN" dirty="0"/>
              <a:t>No dependence on Frequency or Temperature</a:t>
            </a:r>
          </a:p>
          <a:p>
            <a:pPr lvl="1"/>
            <a:r>
              <a:rPr lang="en-US" altLang="zh-CN" sz="2000" dirty="0" err="1"/>
              <a:t>Vpp</a:t>
            </a:r>
            <a:r>
              <a:rPr lang="en-US" altLang="zh-CN" sz="2000" dirty="0"/>
              <a:t>: 100 mm, Frequency 0.5 MHz to 10 MHz @ 27</a:t>
            </a:r>
            <a:r>
              <a:rPr lang="en-US" altLang="zh-CN" sz="2000" baseline="30000" dirty="0"/>
              <a:t>O</a:t>
            </a:r>
            <a:r>
              <a:rPr lang="en-US" altLang="zh-CN" sz="2000" dirty="0"/>
              <a:t>C and 23</a:t>
            </a:r>
            <a:r>
              <a:rPr lang="en-US" altLang="zh-CN" sz="2000" baseline="30000" dirty="0"/>
              <a:t>O</a:t>
            </a:r>
            <a:r>
              <a:rPr lang="en-US" altLang="zh-CN" sz="2000" dirty="0"/>
              <a:t>C, +4 dB att.</a:t>
            </a:r>
          </a:p>
          <a:p>
            <a:pPr lvl="2"/>
            <a:r>
              <a:rPr lang="en-US" altLang="zh-CN" dirty="0"/>
              <a:t>No dependence on Frequency or Temperature</a:t>
            </a:r>
          </a:p>
          <a:p>
            <a:pPr lvl="2"/>
            <a:endParaRPr lang="en-US" altLang="zh-CN" dirty="0"/>
          </a:p>
          <a:p>
            <a:endParaRPr lang="en-US" altLang="zh-CN" sz="2600" dirty="0"/>
          </a:p>
          <a:p>
            <a:pPr lvl="2"/>
            <a:endParaRPr lang="en-US" altLang="zh-CN" sz="1800" dirty="0"/>
          </a:p>
          <a:p>
            <a:pPr marL="1371600" lvl="3" indent="0">
              <a:buFont typeface="Arial" panose="020B0604020202020204" pitchFamily="34" charset="0"/>
              <a:buNone/>
            </a:pPr>
            <a:endParaRPr lang="en-US" altLang="zh-CN" sz="1600" dirty="0"/>
          </a:p>
          <a:p>
            <a:pPr lvl="2"/>
            <a:endParaRPr lang="en-US" altLang="zh-CN" sz="1800" dirty="0"/>
          </a:p>
          <a:p>
            <a:pPr lvl="1"/>
            <a:endParaRPr lang="en-US" altLang="zh-CN" sz="2000" dirty="0"/>
          </a:p>
          <a:p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95748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73AAF7-079C-4A10-A442-9A1C80592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253" y="352799"/>
            <a:ext cx="6272048" cy="62222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9A8D96-6BCD-46C8-95A7-A514E5E28014}"/>
              </a:ext>
            </a:extLst>
          </p:cNvPr>
          <p:cNvSpPr txBox="1">
            <a:spLocks/>
          </p:cNvSpPr>
          <p:nvPr/>
        </p:nvSpPr>
        <p:spPr>
          <a:xfrm>
            <a:off x="1" y="282931"/>
            <a:ext cx="6096000" cy="4632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u="sng" dirty="0" err="1"/>
              <a:t>Bergoz</a:t>
            </a:r>
            <a:r>
              <a:rPr lang="en-US" sz="3200" b="1" u="sng" dirty="0"/>
              <a:t>-BB Linearity Check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EFD1100-9050-4F4C-8D1D-3BB678F9BC74}"/>
              </a:ext>
            </a:extLst>
          </p:cNvPr>
          <p:cNvSpPr txBox="1">
            <a:spLocks/>
          </p:cNvSpPr>
          <p:nvPr/>
        </p:nvSpPr>
        <p:spPr>
          <a:xfrm>
            <a:off x="0" y="1295743"/>
            <a:ext cx="5695523" cy="16032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err="1"/>
              <a:t>Bergoz</a:t>
            </a:r>
            <a:r>
              <a:rPr lang="en-US" altLang="zh-CN" sz="2000" dirty="0"/>
              <a:t>-BB possesses a dynamic range of dBm</a:t>
            </a:r>
          </a:p>
          <a:p>
            <a:pPr lvl="2"/>
            <a:r>
              <a:rPr lang="en-US" altLang="zh-CN" sz="1600" dirty="0"/>
              <a:t>The difference between the two different temperatures is less than 2% </a:t>
            </a:r>
          </a:p>
          <a:p>
            <a:pPr lvl="2"/>
            <a:r>
              <a:rPr lang="en-US" altLang="zh-CN" sz="1600" dirty="0"/>
              <a:t>No significant dependence on temperature</a:t>
            </a:r>
            <a:endParaRPr lang="en-US" altLang="zh-CN" sz="2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C0FAC4-8176-4E66-9923-5304965F7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14" y="4849255"/>
            <a:ext cx="4743694" cy="8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3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C44EEF-2B94-40F4-8ED2-0FCA0E4BDC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78"/>
          <a:stretch/>
        </p:blipFill>
        <p:spPr>
          <a:xfrm>
            <a:off x="5054698" y="331111"/>
            <a:ext cx="7137302" cy="61957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1C59F46-A6C1-40E1-8AAE-F2D0242E321A}"/>
              </a:ext>
            </a:extLst>
          </p:cNvPr>
          <p:cNvSpPr txBox="1">
            <a:spLocks/>
          </p:cNvSpPr>
          <p:nvPr/>
        </p:nvSpPr>
        <p:spPr>
          <a:xfrm>
            <a:off x="1" y="61507"/>
            <a:ext cx="6096000" cy="12342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u="sng" dirty="0"/>
              <a:t>Structural Deformation </a:t>
            </a:r>
          </a:p>
          <a:p>
            <a:pPr algn="ctr"/>
            <a:r>
              <a:rPr lang="en-US" sz="3200" b="1" u="sng" dirty="0"/>
              <a:t>under vacuum 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1850E9D6-0EFB-4FBE-ACCC-9620CE6DEC58}"/>
              </a:ext>
            </a:extLst>
          </p:cNvPr>
          <p:cNvSpPr txBox="1">
            <a:spLocks/>
          </p:cNvSpPr>
          <p:nvPr/>
        </p:nvSpPr>
        <p:spPr>
          <a:xfrm>
            <a:off x="1" y="1295743"/>
            <a:ext cx="4920538" cy="47155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The electrodes are body of the BPM is only 1.5 mm thin (made of </a:t>
            </a:r>
            <a:r>
              <a:rPr lang="en-US" altLang="zh-CN" sz="2400" dirty="0" err="1"/>
              <a:t>Ti</a:t>
            </a:r>
            <a:r>
              <a:rPr lang="en-US" altLang="zh-CN" sz="2400" dirty="0"/>
              <a:t>-alloy)</a:t>
            </a:r>
            <a:endParaRPr lang="en-US" altLang="zh-CN" sz="2000" dirty="0"/>
          </a:p>
          <a:p>
            <a:r>
              <a:rPr lang="en-US" altLang="zh-CN" sz="2400" dirty="0"/>
              <a:t>Rib structure is used to preserve mechanical stability</a:t>
            </a:r>
          </a:p>
          <a:p>
            <a:r>
              <a:rPr lang="en-US" altLang="zh-CN" sz="2400" dirty="0"/>
              <a:t>Stress analysis has been carried out in CST simulation to estimate the mechanical deformation under vacuum condition</a:t>
            </a:r>
          </a:p>
          <a:p>
            <a:r>
              <a:rPr lang="en-US" altLang="zh-CN" sz="2400" dirty="0"/>
              <a:t>The deformation under vacuum condition is only </a:t>
            </a:r>
            <a:r>
              <a:rPr lang="en-US" altLang="zh-CN" sz="2400" b="1" u="sng" dirty="0"/>
              <a:t>15.6 µm</a:t>
            </a:r>
            <a:r>
              <a:rPr lang="en-US" altLang="zh-CN" sz="2400" dirty="0"/>
              <a:t>!</a:t>
            </a:r>
          </a:p>
          <a:p>
            <a:r>
              <a:rPr lang="en-US" altLang="zh-CN" sz="2400" dirty="0"/>
              <a:t>Negligible!</a:t>
            </a:r>
            <a:endParaRPr lang="en-US" altLang="zh-CN" dirty="0"/>
          </a:p>
          <a:p>
            <a:endParaRPr lang="en-US" altLang="zh-CN" sz="2600" dirty="0"/>
          </a:p>
          <a:p>
            <a:pPr lvl="2"/>
            <a:endParaRPr lang="en-US" altLang="zh-CN" sz="1800" dirty="0"/>
          </a:p>
          <a:p>
            <a:pPr marL="1371600" lvl="3" indent="0">
              <a:buFont typeface="Arial" panose="020B0604020202020204" pitchFamily="34" charset="0"/>
              <a:buNone/>
            </a:pPr>
            <a:endParaRPr lang="en-US" altLang="zh-CN" sz="1600" dirty="0"/>
          </a:p>
          <a:p>
            <a:pPr lvl="2"/>
            <a:endParaRPr lang="en-US" altLang="zh-CN" sz="1800" dirty="0"/>
          </a:p>
          <a:p>
            <a:pPr lvl="1"/>
            <a:endParaRPr lang="en-US" altLang="zh-CN" sz="2000" dirty="0"/>
          </a:p>
          <a:p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04566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11EEB6-8672-4BB5-99F2-50D53ADAD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13" y="2099430"/>
            <a:ext cx="6454450" cy="2304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359A8B-186F-43EC-B82C-5319E835D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707" y="0"/>
            <a:ext cx="5381293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4B64264-1021-4B72-8897-A5D98E41EF2E}"/>
              </a:ext>
            </a:extLst>
          </p:cNvPr>
          <p:cNvSpPr txBox="1">
            <a:spLocks/>
          </p:cNvSpPr>
          <p:nvPr/>
        </p:nvSpPr>
        <p:spPr>
          <a:xfrm>
            <a:off x="1" y="61507"/>
            <a:ext cx="6096000" cy="12342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u="sng" dirty="0"/>
              <a:t>Mapping with Dummy Pipe and Higher Temperature</a:t>
            </a:r>
          </a:p>
        </p:txBody>
      </p:sp>
    </p:spTree>
    <p:extLst>
      <p:ext uri="{BB962C8B-B14F-4D97-AF65-F5344CB8AC3E}">
        <p14:creationId xmlns:p14="http://schemas.microsoft.com/office/powerpoint/2010/main" val="945312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5322</TotalTime>
  <Words>387</Words>
  <Application>Microsoft Office PowerPoint</Application>
  <PresentationFormat>Widescreen</PresentationFormat>
  <Paragraphs>59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Bergoz-BB tests</vt:lpstr>
      <vt:lpstr>Bergoz BB electronics Check</vt:lpstr>
      <vt:lpstr>PowerPoint Presentation</vt:lpstr>
      <vt:lpstr>RF Splitter Test</vt:lpstr>
      <vt:lpstr>Laboratory Temperature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abdur rehman</dc:creator>
  <cp:lastModifiedBy>abdur rehman</cp:lastModifiedBy>
  <cp:revision>15</cp:revision>
  <dcterms:created xsi:type="dcterms:W3CDTF">2025-05-22T09:43:15Z</dcterms:created>
  <dcterms:modified xsi:type="dcterms:W3CDTF">2025-05-26T02:25:24Z</dcterms:modified>
</cp:coreProperties>
</file>