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1864" r:id="rId3"/>
    <p:sldId id="1866" r:id="rId4"/>
    <p:sldId id="1867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1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 autoAdjust="0"/>
    <p:restoredTop sz="94697" autoAdjust="0"/>
  </p:normalViewPr>
  <p:slideViewPr>
    <p:cSldViewPr snapToGrid="0">
      <p:cViewPr varScale="1">
        <p:scale>
          <a:sx n="115" d="100"/>
          <a:sy n="115" d="100"/>
        </p:scale>
        <p:origin x="202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DC064D4E-6A59-417B-A767-5EA937989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31FAF4F-29E3-4715-8BE0-2396F4DD7E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51630-68EE-498E-8CBC-93198619C25B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638BD85-1C28-4011-97FB-5BE6C36EC0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C7D5CCF-43DD-43C9-A73C-A6A3209C17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78253-F690-4AE4-B2CD-CCB6F90CB6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11939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8568F-0AD9-4F93-8839-C38794A96F95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8AD07-4286-4764-988A-894E9FEFEA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1316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8410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6612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7403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3652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9BE1A7-3ED7-4DB8-8C07-0E9EFE746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2151C67-0E89-432B-B628-22B345260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77633B-9057-4325-87A7-8A25D1A7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BE48-265C-4708-9958-BCC3D46E3FF5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CC0FE9-B547-4AB4-9573-51E0CB6B7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84FC18-E8E4-421C-BAA0-08E1451F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70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9D495D-CFEA-4971-B440-76BBA043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F60F985-217D-435D-B9EA-A6DF9FFE2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E2D177-0132-4DFB-84A0-159D691E1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ADC2-8B28-4632-BA15-148946C91D02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08143B-B1F4-4DD4-84C5-73E1EA30C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5F7577-4F29-4C09-8CA0-1B8B0DACB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34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EA4E63C-B053-4ECF-9637-98BB644E8C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DD667CA-FD49-4AE7-B248-A21903E77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FCEAD5-AA11-4598-AAC2-C8BD5F67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F10E-07E9-450C-9B7F-7A63DABC8EAB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8812D1-B73C-4693-B27E-42BAB33CD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161BF8-3C78-43C1-AB7F-00E1393E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65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 slide">
    <p:bg>
      <p:bgPr>
        <a:solidFill>
          <a:schemeClr val="bg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640448"/>
            <a:ext cx="9144000" cy="2334683"/>
          </a:xfrm>
          <a:prstGeom prst="rect">
            <a:avLst/>
          </a:prstGeom>
          <a:solidFill>
            <a:srgbClr val="711A5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ctrTitle" hasCustomPrompt="1"/>
          </p:nvPr>
        </p:nvSpPr>
        <p:spPr>
          <a:xfrm>
            <a:off x="1523979" y="2341522"/>
            <a:ext cx="6096041" cy="932533"/>
          </a:xfrm>
          <a:prstGeom prst="rect">
            <a:avLst/>
          </a:prstGeom>
        </p:spPr>
        <p:txBody>
          <a:bodyPr spcFirstLastPara="1" wrap="square" lIns="0" tIns="91425" rIns="0" bIns="91425" anchor="ctr" anchorCtr="1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2700" b="1">
                <a:solidFill>
                  <a:srgbClr val="711A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9pPr>
          </a:lstStyle>
          <a:p>
            <a:r>
              <a:rPr lang="en-US" dirty="0"/>
              <a:t>Search for Lepton number violation decay at BESIII</a:t>
            </a:r>
            <a:endParaRPr dirty="0"/>
          </a:p>
        </p:txBody>
      </p:sp>
      <p:pic>
        <p:nvPicPr>
          <p:cNvPr id="15" name="Shape 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583643" y="151931"/>
            <a:ext cx="1110300" cy="11373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811D09F9-0947-FF4F-8601-83B6B3C488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3114" y="262376"/>
            <a:ext cx="1757559" cy="102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09066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673671-B052-457D-9901-FC618E73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6F99C8-780E-4E9C-BEF2-6F491134F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F64439-FDF0-4CCD-8558-DC0823B0E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6C5-54D8-478D-90EE-C9918212DA19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296433-4CE5-4184-BECE-3DCBC5CAC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010A71-2F88-4C85-99DC-68AF0085E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099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EADC34-DC6E-4566-A83C-AA611E4FD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C06ABD4-A112-4B3F-8AF4-ED759C3CD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B61480-5C17-4BC1-8D4D-7C1E37D6F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E5A58-40DD-4005-AA53-0C6712E339F2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EC242A-EEA9-409D-887D-3F1EC4696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5C0E60-9936-4919-B43B-154FEBF3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419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C8D0DB-66D7-40D8-AC63-5A50CACDA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32025E-BAE3-4AB5-8E9F-E7617995E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37AC9AB-B1E4-4B37-AAD1-1FAAFF37E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2BECF5-82BA-4CF9-8E6A-41B509458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2AA5-53A9-45BC-BEDC-931408137623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AEDE221-68B8-4E32-AD43-1927BCFD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397F639-B4B3-4CEE-81CB-01D24AFF8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77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DCAC28-D35B-4FC7-92EB-2E5EB72F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AE8B3F2-B1EE-4E19-89BD-F2A377517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F0D39BE-1774-44D6-A5BC-01C69AFCB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9C3F040-64AB-480E-B155-3F19F9217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43FFA73-CBD7-43DD-90C4-483FB0A256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25F50CB-7BDD-4CFE-9156-563C9462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63AA-999D-48F6-9731-08B226C717F9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8AC0501-6393-4C0E-97F4-7AE306B2A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160B669-F363-4373-9564-A743CF4C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30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A2B840-C78C-4188-91A1-EBF7353F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2B4FAE6-D7B2-42B0-A0E2-CDBC92648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098-C256-4C66-A54C-4391C04F4E29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63FBAB7-551C-4560-B26F-F83D793B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5BC02F0-866C-4B06-9926-C588922F6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858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016436F-76E4-4EB7-8C4C-4D4077141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0084-E21A-4DEC-9136-EE9E64D78BDC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BB5F9E9-C191-4725-95D8-D8A9BE6E0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D4E5B9C-A955-4CAE-8063-BF586298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0089" y="649287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146D64B-CE35-4CB1-99F3-8D83A5281A5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741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2B5611-5450-482A-AD1F-9D961B9AC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B5A0CC-6653-4AA5-BFE4-D22000394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21AF32F-A447-415F-A3E9-892E0CA45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7CB65AE-9288-443E-8E41-E41AB536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B926-57FD-4A17-A571-8FBB96C1D875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80F62B-9082-4BEF-96E0-34BF54195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DC5B36-BCEC-4C1A-A304-E35F942F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11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040C1-0B0F-4964-848B-097E0843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3BF2DD1-9D0E-40D0-864E-0A8634830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71163D-EA41-460C-A41E-13F5908B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06E869E-4406-4ED6-84C1-4B181FF6A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1CF9-BD9F-42FD-A78B-6705207634D8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4D88575-2919-47A2-BC86-60D3167B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EAFE08F-C4BC-4E25-B2D4-1BF3E3A2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21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A53CD35-071D-4927-850B-67952E5E8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B0AB9B2-7DBF-455D-9028-58A3B8829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B3F188-3219-4CF1-B65F-34D910948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A557-E252-4718-9CC6-4C88518CCF5D}" type="datetime1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70B044-F567-4DAB-96ED-75AC16528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40B138-152C-468C-A819-34A7DD57AA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648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63488" y="2436448"/>
            <a:ext cx="6096041" cy="1015632"/>
          </a:xfrm>
        </p:spPr>
        <p:txBody>
          <a:bodyPr/>
          <a:lstStyle/>
          <a:p>
            <a:r>
              <a:rPr lang="en-US" altLang="zh-CN" sz="6000" dirty="0">
                <a:solidFill>
                  <a:schemeClr val="bg1"/>
                </a:solidFill>
              </a:rPr>
              <a:t>Weekly Report</a:t>
            </a:r>
            <a:endParaRPr lang="zh-CN" altLang="en-US" sz="6000" dirty="0">
              <a:solidFill>
                <a:schemeClr val="bg1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BF6486A-AB58-F418-B7B1-F989862BC0B6}"/>
              </a:ext>
            </a:extLst>
          </p:cNvPr>
          <p:cNvSpPr txBox="1"/>
          <p:nvPr/>
        </p:nvSpPr>
        <p:spPr>
          <a:xfrm>
            <a:off x="2698595" y="488356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Minghao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Li                    2025.05.27</a:t>
            </a:r>
            <a:endParaRPr lang="zh-CN" altLang="en-US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40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2232ADE-BACA-B21D-2CBB-5592AE36D199}"/>
              </a:ext>
            </a:extLst>
          </p:cNvPr>
          <p:cNvSpPr txBox="1"/>
          <p:nvPr/>
        </p:nvSpPr>
        <p:spPr>
          <a:xfrm>
            <a:off x="565923" y="1272473"/>
            <a:ext cx="76107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Uncertainty due to background is estimated by removing it from PWA, the difference of center value is taken to be its uncertainty.</a:t>
            </a:r>
            <a:r>
              <a:rPr lang="zh-CN" altLang="zh-CN" dirty="0">
                <a:effectLst/>
              </a:rPr>
              <a:t> 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0D505A5-C30C-7613-1191-49C4C78B58C3}"/>
              </a:ext>
            </a:extLst>
          </p:cNvPr>
          <p:cNvSpPr txBox="1"/>
          <p:nvPr/>
        </p:nvSpPr>
        <p:spPr>
          <a:xfrm>
            <a:off x="715024" y="5757114"/>
            <a:ext cx="79369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After discussing with Professor Ping, this time we release the mass and width of X(2085), found that the fitting was successful.</a:t>
            </a:r>
            <a:r>
              <a:rPr lang="zh-CN" altLang="zh-CN" dirty="0">
                <a:effectLst/>
              </a:rPr>
              <a:t> 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556FB1F-59B8-65B7-3137-DFFD795718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601" y="2295613"/>
            <a:ext cx="4705815" cy="308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96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3</a:t>
            </a:fld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2232ADE-BACA-B21D-2CBB-5592AE36D199}"/>
              </a:ext>
            </a:extLst>
          </p:cNvPr>
          <p:cNvSpPr txBox="1"/>
          <p:nvPr/>
        </p:nvSpPr>
        <p:spPr>
          <a:xfrm>
            <a:off x="476714" y="928227"/>
            <a:ext cx="76107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Uncertainty due to background is estimated by removing it from PWA, the difference of center value is taken to be its uncertainty.</a:t>
            </a:r>
            <a:r>
              <a:rPr lang="zh-CN" altLang="zh-CN" dirty="0">
                <a:effectLst/>
              </a:rPr>
              <a:t> 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9E3BBF2-65B0-869E-72E3-019F6B730D9D}"/>
              </a:ext>
            </a:extLst>
          </p:cNvPr>
          <p:cNvSpPr txBox="1"/>
          <p:nvPr/>
        </p:nvSpPr>
        <p:spPr>
          <a:xfrm>
            <a:off x="1023126" y="4543556"/>
            <a:ext cx="761070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Through the output file, we can see the mass and width of X(2085).</a:t>
            </a:r>
            <a:r>
              <a:rPr lang="en-US" altLang="zh-CN" sz="1800" dirty="0">
                <a:effectLst/>
                <a:latin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We found that the differences in mass and width were 47 MeV and 27 MeV respectively. Currently, it seems that the differences are relatively large.</a:t>
            </a:r>
            <a:r>
              <a:rPr lang="zh-CN" altLang="zh-CN" dirty="0">
                <a:effectLst/>
              </a:rPr>
              <a:t> </a:t>
            </a:r>
            <a:endParaRPr lang="zh-CN" altLang="en-US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FFB3F9A5-E749-47A9-1E2C-A3C003CCC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675427"/>
              </p:ext>
            </p:extLst>
          </p:nvPr>
        </p:nvGraphicFramePr>
        <p:xfrm>
          <a:off x="1635512" y="2311206"/>
          <a:ext cx="570477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593">
                  <a:extLst>
                    <a:ext uri="{9D8B030D-6E8A-4147-A177-3AD203B41FA5}">
                      <a16:colId xmlns:a16="http://schemas.microsoft.com/office/drawing/2014/main" val="1134870532"/>
                    </a:ext>
                  </a:extLst>
                </a:gridCol>
                <a:gridCol w="1901593">
                  <a:extLst>
                    <a:ext uri="{9D8B030D-6E8A-4147-A177-3AD203B41FA5}">
                      <a16:colId xmlns:a16="http://schemas.microsoft.com/office/drawing/2014/main" val="3784416146"/>
                    </a:ext>
                  </a:extLst>
                </a:gridCol>
                <a:gridCol w="1901593">
                  <a:extLst>
                    <a:ext uri="{9D8B030D-6E8A-4147-A177-3AD203B41FA5}">
                      <a16:colId xmlns:a16="http://schemas.microsoft.com/office/drawing/2014/main" val="27141773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mass(MeV/c</a:t>
                      </a:r>
                      <a:r>
                        <a:rPr lang="en-US" altLang="zh-CN" sz="1800" baseline="30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)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Width(MeV/c</a:t>
                      </a:r>
                      <a:r>
                        <a:rPr lang="en-US" altLang="zh-CN" sz="1800" baseline="30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)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262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Before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2149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173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785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Now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2196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200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941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difference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47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</a:t>
                      </a:r>
                      <a:endParaRPr lang="zh-CN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55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176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E9D57190-8FA6-A943-BC82-39482DD2DE00}"/>
              </a:ext>
            </a:extLst>
          </p:cNvPr>
          <p:cNvSpPr/>
          <p:nvPr/>
        </p:nvSpPr>
        <p:spPr>
          <a:xfrm>
            <a:off x="3350938" y="3055942"/>
            <a:ext cx="2442117" cy="69107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4</a:t>
            </a:fld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2232ADE-BACA-B21D-2CBB-5592AE36D199}"/>
              </a:ext>
            </a:extLst>
          </p:cNvPr>
          <p:cNvSpPr txBox="1"/>
          <p:nvPr/>
        </p:nvSpPr>
        <p:spPr>
          <a:xfrm>
            <a:off x="476714" y="928227"/>
            <a:ext cx="76107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Uncertainty due to background is estimated by removing it from PWA, the difference of center value is taken to be its uncertainty.</a:t>
            </a:r>
            <a:r>
              <a:rPr lang="zh-CN" altLang="zh-CN" dirty="0">
                <a:effectLst/>
              </a:rPr>
              <a:t> 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9E3BBF2-65B0-869E-72E3-019F6B730D9D}"/>
              </a:ext>
            </a:extLst>
          </p:cNvPr>
          <p:cNvSpPr txBox="1"/>
          <p:nvPr/>
        </p:nvSpPr>
        <p:spPr>
          <a:xfrm>
            <a:off x="752219" y="5192954"/>
            <a:ext cx="78206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Through Professor Ping's discussion, we consider the problem of using the </a:t>
            </a:r>
            <a:r>
              <a:rPr lang="en-US" altLang="zh-CN" sz="1800" dirty="0" err="1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Boxfill</a:t>
            </a:r>
            <a:r>
              <a:rPr lang="en-US" altLang="zh-CN" sz="1800" dirty="0">
                <a:effectLst/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 method. Therefore, we use the event by event method for fitting</a:t>
            </a:r>
            <a:r>
              <a:rPr lang="en-US" altLang="zh-CN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endParaRPr lang="zh-CN" altLang="en-US" dirty="0">
              <a:latin typeface="Comic Sans MS" panose="030F0902030302020204" pitchFamily="66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F185768-C562-2404-9C9E-B08F6AC135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7" y="1825453"/>
            <a:ext cx="7010400" cy="508000"/>
          </a:xfrm>
          <a:prstGeom prst="rect">
            <a:avLst/>
          </a:prstGeom>
        </p:spPr>
      </p:pic>
      <p:sp>
        <p:nvSpPr>
          <p:cNvPr id="7" name="下箭头 6">
            <a:extLst>
              <a:ext uri="{FF2B5EF4-FFF2-40B4-BE49-F238E27FC236}">
                <a16:creationId xmlns:a16="http://schemas.microsoft.com/office/drawing/2014/main" id="{2083FD8A-CBE6-E01D-AFEC-B602BF7CFFB1}"/>
              </a:ext>
            </a:extLst>
          </p:cNvPr>
          <p:cNvSpPr/>
          <p:nvPr/>
        </p:nvSpPr>
        <p:spPr>
          <a:xfrm flipH="1">
            <a:off x="4429504" y="2440948"/>
            <a:ext cx="242857" cy="508000"/>
          </a:xfrm>
          <a:prstGeom prst="downArrow">
            <a:avLst/>
          </a:prstGeom>
          <a:solidFill>
            <a:srgbClr val="831E61"/>
          </a:solidFill>
          <a:ln>
            <a:solidFill>
              <a:srgbClr val="831E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382B1B1-5A77-24AF-5226-F04014116D85}"/>
              </a:ext>
            </a:extLst>
          </p:cNvPr>
          <p:cNvSpPr txBox="1"/>
          <p:nvPr/>
        </p:nvSpPr>
        <p:spPr>
          <a:xfrm>
            <a:off x="3678963" y="3216812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latin typeface="Comic Sans MS" panose="030F0902030302020204" pitchFamily="66" charset="0"/>
                <a:ea typeface="楷体" panose="02010609060101010101" pitchFamily="49" charset="-122"/>
                <a:cs typeface="Times New Roman" panose="02020603050405020304" pitchFamily="18" charset="0"/>
              </a:rPr>
              <a:t>Event by event</a:t>
            </a:r>
            <a:endParaRPr kumimoji="1" lang="zh-CN" altLang="en-US" sz="20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3BB53DE-7040-ABEF-CD77-893BD9AA72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781" y="4088594"/>
            <a:ext cx="6371567" cy="76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087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13774</TotalTime>
  <Words>239</Words>
  <Application>Microsoft Macintosh PowerPoint</Application>
  <PresentationFormat>全屏显示(4:3)</PresentationFormat>
  <Paragraphs>30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DengXian</vt:lpstr>
      <vt:lpstr>DengXian</vt:lpstr>
      <vt:lpstr>等线 Light</vt:lpstr>
      <vt:lpstr>Microsoft YaHei</vt:lpstr>
      <vt:lpstr>Arial</vt:lpstr>
      <vt:lpstr>Cambria Math</vt:lpstr>
      <vt:lpstr>Comic Sans MS</vt:lpstr>
      <vt:lpstr>Times New Roman</vt:lpstr>
      <vt:lpstr>Wingdings</vt:lpstr>
      <vt:lpstr>Office 主题​​</vt:lpstr>
      <vt:lpstr>Weekly Report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for BNV/LNV decay D0  pe</dc:title>
  <dc:creator>Administrator</dc:creator>
  <cp:lastModifiedBy>明浩 李</cp:lastModifiedBy>
  <cp:revision>1530</cp:revision>
  <dcterms:created xsi:type="dcterms:W3CDTF">2019-09-27T12:30:10Z</dcterms:created>
  <dcterms:modified xsi:type="dcterms:W3CDTF">2025-05-27T11:28:55Z</dcterms:modified>
</cp:coreProperties>
</file>