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2" r:id="rId4"/>
    <p:sldId id="612" r:id="rId5"/>
    <p:sldId id="4198" r:id="rId6"/>
    <p:sldId id="660" r:id="rId7"/>
    <p:sldId id="4199" r:id="rId8"/>
    <p:sldId id="4189" r:id="rId9"/>
    <p:sldId id="4190" r:id="rId10"/>
    <p:sldId id="4191" r:id="rId11"/>
    <p:sldId id="4197" r:id="rId12"/>
    <p:sldId id="4187" r:id="rId13"/>
    <p:sldId id="4188" r:id="rId14"/>
    <p:sldId id="4135" r:id="rId15"/>
    <p:sldId id="4192" r:id="rId16"/>
    <p:sldId id="4193" r:id="rId17"/>
    <p:sldId id="4194" r:id="rId18"/>
    <p:sldId id="4196" r:id="rId19"/>
    <p:sldId id="4195" r:id="rId20"/>
    <p:sldId id="4200" r:id="rId21"/>
    <p:sldId id="414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 autoAdjust="0"/>
    <p:restoredTop sz="86788" autoAdjust="0"/>
  </p:normalViewPr>
  <p:slideViewPr>
    <p:cSldViewPr snapToGrid="0" showGuides="1">
      <p:cViewPr varScale="1">
        <p:scale>
          <a:sx n="80" d="100"/>
          <a:sy n="80" d="100"/>
        </p:scale>
        <p:origin x="300" y="39"/>
      </p:cViewPr>
      <p:guideLst>
        <p:guide orient="horz" pos="10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661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CE072CA-4FF2-9436-E8C5-C31C35DDD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3350C7-BCEC-DC84-17B9-A4D3ED5C6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881C-9058-4827-AAEC-C8E0E250E0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2777BC-4406-5B9C-4D95-93C145305F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C8F03E-5C7B-5A06-EA5E-4D9D972C48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A7B9-C42E-4015-B4A8-BC51D27A7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3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4F31D-3899-AD43-845E-DE114C464414}" type="datetimeFigureOut">
              <a:rPr kumimoji="1" lang="zh-CN" altLang="en-US" smtClean="0"/>
              <a:t>2025/10/27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15BB-D7B9-4047-BBC6-4AFE6882E2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175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86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9EF6B-3C93-56CB-F016-AAA43E66C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BD46F-014F-1EF7-31BB-249F41456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E9C7BB-7484-9BE7-92B8-303002A6D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E15BCA-291F-A68C-BBD3-BAD32F58E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725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028F-65B7-6406-A24E-34060B4C7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B16F5E-9108-73E7-2297-128464A40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A28CB3C-51F9-CDE4-4A07-256E72A43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CC4A44-4979-00F5-D397-F5F4B8ADF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860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B525-9F67-BC07-8400-ECE586C8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E2FD0B-2F42-076A-6016-05C75444F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676983-FAD4-7262-B302-26F6CD3D7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D**0 -&gt; D*+ and pi-.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B35DFF-290A-B390-90DC-1FF8EF9BF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55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5A22C-A2E4-9AFF-F72E-6818C9544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104F9A-45BF-EFB0-EF30-FE783BC9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FFB42-8B89-6601-9BC1-C15549599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5AE0F-AB23-A109-4168-8B42F0279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96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要求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D0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介子来源于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D∗(2010)+ → D0π+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衰变，因此其在产生时的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flavor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可通过伴随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π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介子的电荷来推断。我们</a:t>
                </a:r>
                <a:r>
                  <a:rPr lang="zh-CN" altLang="en-US" sz="1200" b="1" i="0" kern="1200" dirty="0">
                    <a:solidFill>
                      <a:srgbClr val="0432FF"/>
                    </a:solidFill>
                    <a:effectLst/>
                    <a:latin typeface="+mn-lt"/>
                    <a:ea typeface="+mn-ea"/>
                    <a:cs typeface="+mn-cs"/>
                  </a:rPr>
                  <a:t>知道了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1200" b="1" kern="1200">
                            <a:solidFill>
                              <a:srgbClr val="0432FF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CN" altLang="en-US" sz="1200" b="1" i="1" kern="1200">
                            <a:solidFill>
                              <a:srgbClr val="0432FF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𝑫</m:t>
                        </m:r>
                      </m:e>
                      <m:sup>
                        <m:r>
                          <a:rPr lang="en-US" altLang="zh-CN" sz="1200" b="1" i="0" kern="1200">
                            <a:solidFill>
                              <a:srgbClr val="0432FF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1200" b="1" i="0" kern="1200" dirty="0">
                    <a:solidFill>
                      <a:srgbClr val="0432FF"/>
                    </a:solidFill>
                    <a:effectLst/>
                    <a:latin typeface="+mn-lt"/>
                    <a:ea typeface="+mn-ea"/>
                    <a:cs typeface="+mn-cs"/>
                  </a:rPr>
                  <a:t> 在产生时的初始味道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，然后通过其衰变末态，我们可以追踪它在传播过程中是否发生了味道改变（混合）或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CP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破坏。</a:t>
                </a:r>
              </a:p>
              <a:p>
                <a:b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endParaRPr kumimoji="1"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要求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D0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介子来源于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D∗(2010)+ → D0π+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衰变，因此其在产生时的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flavor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可通过伴随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π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介子的电荷来推断。我们</a:t>
                </a:r>
                <a:r>
                  <a:rPr lang="zh-CN" altLang="en-US" sz="1200" b="1" i="0" kern="1200" dirty="0">
                    <a:solidFill>
                      <a:srgbClr val="0432FF"/>
                    </a:solidFill>
                    <a:effectLst/>
                    <a:latin typeface="+mn-lt"/>
                    <a:ea typeface="+mn-ea"/>
                    <a:cs typeface="+mn-cs"/>
                  </a:rPr>
                  <a:t>知道了 </a:t>
                </a:r>
                <a:r>
                  <a:rPr lang="zh-CN" altLang="en-US" sz="1200" b="1" i="0" kern="120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rPr>
                  <a:t>𝑫^</a:t>
                </a:r>
                <a:r>
                  <a:rPr lang="en-US" altLang="zh-CN" sz="1200" b="1" i="0" kern="120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rPr>
                  <a:t>𝟎</a:t>
                </a:r>
                <a:r>
                  <a:rPr lang="zh-CN" altLang="en-US" sz="1200" b="1" i="0" kern="1200" dirty="0">
                    <a:solidFill>
                      <a:srgbClr val="0432FF"/>
                    </a:solidFill>
                    <a:effectLst/>
                    <a:latin typeface="+mn-lt"/>
                    <a:ea typeface="+mn-ea"/>
                    <a:cs typeface="+mn-cs"/>
                  </a:rPr>
                  <a:t> 在产生时的初始味道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，然后通过其衰变末态，我们可以追踪它在传播过程中是否发生了味道改变（混合）或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CP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破坏。</a:t>
                </a:r>
              </a:p>
              <a:p>
                <a:b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1603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138C0-A95F-9FE7-F20C-EBF35024F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310D17-CD1F-BC6B-4B2D-0745CEFF1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9B6861-6EAA-A0E9-FDA5-1307DFB76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C4DA8A-FA62-C313-84D9-C72BA9B39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131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A8CA7-C918-0E0E-9602-F298BA0C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2E5C12-17AD-D804-738B-FE1F2CBF2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768897-7C6C-BD93-BFDD-D337DE6DC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AAAD15-21B9-83CF-F1EE-5371DDD4F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627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F82F-3BA3-FBFA-5A7E-EDE0BD2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713999-DB5A-90D5-393A-0B32C29B0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9501B1-4869-2D99-04E3-DBC3154C0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C5C819-1B5B-6FD5-73F6-0CD3010D1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8480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917E8-014A-2CB5-5318-F4717F8E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EE2742-15EE-608D-A15B-C9ED18177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081BD-CF01-5287-73F8-54E5FEB00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4CA7C1-8B5B-00B5-7CE6-A0679C447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0732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6249-800C-9D4C-C061-06996FB1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C42612-E212-0503-6C4F-3837DDAFD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40AE7A-A94E-34C3-0A12-2D65FFD2F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2AC3A6-624A-26DB-F78D-3B27E8CEA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06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Lhcb</a:t>
            </a:r>
            <a:r>
              <a:rPr kumimoji="1" lang="zh-CN" altLang="en-US" dirty="0"/>
              <a:t>是位于欧洲核子研究中心大型强子对撞机实验之一，主要目标基于重味夸克研究</a:t>
            </a:r>
            <a:r>
              <a:rPr kumimoji="1" lang="en-US" altLang="zh-CN" dirty="0"/>
              <a:t>cp</a:t>
            </a:r>
            <a:r>
              <a:rPr kumimoji="1" lang="zh-CN" altLang="en-US" dirty="0"/>
              <a:t>破坏、稀有衰变，强子态等，理解标准模型，寻找新物理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9759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F3BB8-3157-FAFB-EFFC-270C6879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EB4E4E-197F-98C0-514C-485CCB5D2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A5D2A8-890F-9FA4-210C-433020B02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6DBEDE-A817-A74A-5535-ED47C941F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981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055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LHCb</a:t>
            </a:r>
            <a:r>
              <a:rPr kumimoji="1" lang="zh-CN" altLang="en-US" dirty="0"/>
              <a:t>实验参与了</a:t>
            </a:r>
            <a:r>
              <a:rPr kumimoji="1" lang="en-US" altLang="zh-CN" dirty="0"/>
              <a:t>LHC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，</a:t>
            </a:r>
            <a:r>
              <a:rPr kumimoji="1" lang="en-US" altLang="zh-CN" dirty="0"/>
              <a:t>2</a:t>
            </a:r>
            <a:r>
              <a:rPr kumimoji="1" lang="zh-CN" altLang="en-US" dirty="0"/>
              <a:t>期取数，目前正基于</a:t>
            </a:r>
            <a:r>
              <a:rPr kumimoji="1" lang="en-US" altLang="zh-CN" dirty="0"/>
              <a:t>1</a:t>
            </a:r>
            <a:r>
              <a:rPr kumimoji="1" lang="zh-CN" altLang="en-US" dirty="0"/>
              <a:t>一期升级的探测器进行三期取数。三期数据瞬时亮度提高近</a:t>
            </a:r>
            <a:r>
              <a:rPr kumimoji="1" lang="en-US" altLang="zh-CN" dirty="0"/>
              <a:t>5</a:t>
            </a:r>
            <a:r>
              <a:rPr kumimoji="1" lang="zh-CN" altLang="en-US" dirty="0"/>
              <a:t>倍，而且触发效率提高</a:t>
            </a:r>
            <a:r>
              <a:rPr kumimoji="1" lang="en-US" altLang="zh-CN" dirty="0"/>
              <a:t>2</a:t>
            </a:r>
            <a:r>
              <a:rPr kumimoji="1" lang="zh-CN" altLang="en-US" dirty="0"/>
              <a:t>倍，预计总有效数据量可提高</a:t>
            </a:r>
            <a:r>
              <a:rPr kumimoji="1" lang="en-US" altLang="zh-CN" dirty="0"/>
              <a:t>5</a:t>
            </a:r>
            <a:r>
              <a:rPr kumimoji="1" lang="zh-CN" altLang="en-US" dirty="0"/>
              <a:t>倍以上，将收集世界上数量最多，种类最全的重味强子样本。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113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52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E7A41-0772-DDBF-CF2C-5583AF98C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433BCD-C1F4-DCFA-9658-FB916BAB0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4EADF4-111E-67BB-A4E0-CD7943ADB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aθD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(q²)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cθD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(q²)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包含了强子效应和基本耦合，它们依赖于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τντ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系统的平方不变质量，该值通过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介子与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D∗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介子动量的平方差计算得出。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676A8C-218B-4C28-950E-6B23D56BF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095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063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E0D6-7578-C19D-9B7D-659D5E215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BD5DE6-FCB1-A760-BC36-1F8AAF0A1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1896E1-C1CC-9BF3-4F0F-674C8D384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5A69EA-79B8-B913-CCAE-480A650B8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228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C3F9-7A53-23F1-6D77-1764A9EC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423341-D7DD-AC30-E829-6F2C4051B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3DB0C5-1F5D-A6C7-8B1A-F0FB3F7D3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3A1137-E771-E024-9317-6283A0E8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155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27267-A302-92FA-66CB-E97EFE4B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B2739A-6BF9-0A30-B9C7-F9800B70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AC516E-A16D-298B-D257-1AE5EE7D9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 separate the signal and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backgrounds.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EA4EC8-0BE0-9AB3-CA03-697CDFA38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15BB-D7B9-4047-BBC6-4AFE6882E28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66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6BD9F-7AFE-D628-4AD4-56BC6D247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66AA00-69BD-723B-C38F-F3E3F74B4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126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D16A97-6F01-BAD3-7856-14C67A5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175384"/>
            <a:ext cx="11734800" cy="4981576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Ø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buFont typeface="Wingdings" pitchFamily="2" charset="2"/>
              <a:buChar char="ü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C4406CA-8D03-89CC-F2FA-4B2FE214D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" y="120333"/>
            <a:ext cx="11734800" cy="7331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题目</a:t>
            </a:r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10264E17-47BB-4DC1-0B41-A8CA6812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74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kumimoji="1" lang="zh-CN" altLang="en-US" dirty="0"/>
              <a:t>王纪科，武汉大学</a:t>
            </a: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3E93C2CB-D5AB-61B5-019F-F6E23468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84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DC1F572-7AB6-2A47-8609-A749A0F80513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29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03D7E-CFC5-86D4-040B-4D47E2FAA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" y="120333"/>
            <a:ext cx="11734800" cy="7331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题目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8DBAAF4-4FF4-56B1-91B6-1A13EE63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175384"/>
            <a:ext cx="11734800" cy="4981576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Ø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buFont typeface="Wingdings" pitchFamily="2" charset="2"/>
              <a:buChar char="ü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CCDE4068-9FAE-ED81-C918-375EBC7B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74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kumimoji="1" lang="zh-CN" altLang="en-US" dirty="0"/>
              <a:t>王纪科，武汉大学</a:t>
            </a:r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007F88B6-E011-1BA7-6600-A58E568A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84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DC1F572-7AB6-2A47-8609-A749A0F80513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978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0D6592-5619-FC7A-3BBE-EAE461F0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4BC209-8DAC-64E9-BBAE-69C47F65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FC620F-8270-04E4-4B8E-B98B66AA1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 dirty="0"/>
              <a:t>王纪科，武汉大学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4C650-C00E-0786-9463-04452B828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F572-7AB6-2A47-8609-A749A0F805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64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1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23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4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E4402E8-C10E-8A09-8D4E-5D9124C01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041" y="2210760"/>
            <a:ext cx="10308297" cy="896369"/>
          </a:xfrm>
        </p:spPr>
        <p:txBody>
          <a:bodyPr>
            <a:noAutofit/>
          </a:bodyPr>
          <a:lstStyle/>
          <a:p>
            <a:r>
              <a:rPr lang="en-US" altLang="zh-CN" sz="5400" b="1" dirty="0" err="1">
                <a:solidFill>
                  <a:srgbClr val="FF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Semileptonic</a:t>
            </a:r>
            <a:r>
              <a:rPr lang="en-US" altLang="zh-CN" sz="5400" b="1" dirty="0">
                <a:solidFill>
                  <a:srgbClr val="FF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decays at LHCb </a:t>
            </a:r>
            <a:endParaRPr lang="zh-CN" altLang="en-US" sz="5400" b="1" dirty="0">
              <a:solidFill>
                <a:srgbClr val="FF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2495D3A3-9B18-0E62-9A7F-D00F62AB9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7910" y="5182772"/>
            <a:ext cx="5268140" cy="948615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王纪科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FA59A68-B8C3-49EF-97A4-E3F4302F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5" y="67197"/>
            <a:ext cx="1499109" cy="101100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7619129-8751-6063-B0E9-91A38819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23" y="30624"/>
            <a:ext cx="3366121" cy="10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E749A9-41DB-DCF6-F0AC-7658DC451770}"/>
              </a:ext>
            </a:extLst>
          </p:cNvPr>
          <p:cNvSpPr txBox="1"/>
          <p:nvPr/>
        </p:nvSpPr>
        <p:spPr>
          <a:xfrm>
            <a:off x="1965107" y="3452453"/>
            <a:ext cx="8184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第二十二届全国重味物理和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CP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破坏研讨会（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HFCPV2025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）</a:t>
            </a:r>
            <a:endParaRPr lang="zh-CN" altLang="en-US" sz="2400" b="1" i="0" dirty="0">
              <a:solidFill>
                <a:srgbClr val="CB6D04"/>
              </a:solidFill>
              <a:effectLst/>
              <a:latin typeface="Roboto Light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0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745E0-39E8-38D3-4F13-1881D0FA6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4F35802-C375-79A4-42DE-29CC11DA78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of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muonic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4F35802-C375-79A4-42DE-29CC11DA7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500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22AA3-8878-3308-713C-B53838D7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21F1B630-132D-D387-5865-C0BE5E1B3B21}"/>
              </a:ext>
            </a:extLst>
          </p:cNvPr>
          <p:cNvSpPr/>
          <p:nvPr/>
        </p:nvSpPr>
        <p:spPr>
          <a:xfrm>
            <a:off x="9056772" y="930685"/>
            <a:ext cx="246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(2025) 061801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F2A521B-5118-9DD3-1823-678D27E4E608}"/>
              </a:ext>
            </a:extLst>
          </p:cNvPr>
          <p:cNvSpPr txBox="1"/>
          <p:nvPr/>
        </p:nvSpPr>
        <p:spPr>
          <a:xfrm>
            <a:off x="501717" y="1108777"/>
            <a:ext cx="1126984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the following: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BB9359-6598-6F65-E918-20895BCF6605}"/>
                  </a:ext>
                </a:extLst>
              </p:cNvPr>
              <p:cNvSpPr txBox="1"/>
              <p:nvPr/>
            </p:nvSpPr>
            <p:spPr>
              <a:xfrm>
                <a:off x="1500094" y="1817890"/>
                <a:ext cx="8916893" cy="430887"/>
              </a:xfrm>
              <a:prstGeom prst="rect">
                <a:avLst/>
              </a:prstGeom>
              <a:noFill/>
              <a:ln w="38100">
                <a:solidFill>
                  <a:srgbClr val="0432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249 </a:t>
                </a:r>
                <a14:m>
                  <m:oMath xmlns:m="http://schemas.openxmlformats.org/officeDocument/2006/math">
                    <m:r>
                      <a:rPr lang="pt-BR" altLang="zh-CN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043 </a:t>
                </a:r>
                <a14:m>
                  <m:oMath xmlns:m="http://schemas.openxmlformats.org/officeDocument/2006/math">
                    <m:r>
                      <a:rPr lang="pt-BR" altLang="zh-CN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047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402 </a:t>
                </a:r>
                <a14:m>
                  <m:oMath xmlns:m="http://schemas.openxmlformats.org/officeDocument/2006/math">
                    <m:r>
                      <a:rPr lang="pt-BR" altLang="zh-CN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081 </a:t>
                </a:r>
                <a14:m>
                  <m:oMath xmlns:m="http://schemas.openxmlformats.org/officeDocument/2006/math">
                    <m:r>
                      <a:rPr lang="pt-BR" altLang="zh-CN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085</a:t>
                </a:r>
                <a:r>
                  <a:rPr lang="pt-BR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BB9359-6598-6F65-E918-20895BCF6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94" y="1817890"/>
                <a:ext cx="8916893" cy="430887"/>
              </a:xfrm>
              <a:prstGeom prst="rect">
                <a:avLst/>
              </a:prstGeom>
              <a:blipFill>
                <a:blip r:embed="rId4"/>
                <a:stretch>
                  <a:fillRect t="-5195" b="-22078"/>
                </a:stretch>
              </a:blipFill>
              <a:ln w="381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898F8A6-381F-2614-D07B-40CBF5237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718" y="2505561"/>
            <a:ext cx="5941720" cy="39733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68A30DD-CA78-3435-A61D-EFE8A55048EF}"/>
                  </a:ext>
                </a:extLst>
              </p:cNvPr>
              <p:cNvSpPr txBox="1"/>
              <p:nvPr/>
            </p:nvSpPr>
            <p:spPr>
              <a:xfrm>
                <a:off x="501717" y="2371023"/>
                <a:ext cx="5199836" cy="4198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 are </a:t>
                </a:r>
                <a:r>
                  <a:rPr lang="en-US" altLang="zh-CN" sz="20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 </a:t>
                </a:r>
                <a:r>
                  <a:rPr lang="en-US" altLang="zh-CN" sz="20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average of SM predictions, 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296 </a:t>
                </a:r>
                <a14:m>
                  <m:oMath xmlns:m="http://schemas.openxmlformats.org/officeDocument/2006/math">
                    <m:r>
                      <a:rPr lang="pt-BR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004 and 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254</a:t>
                </a:r>
                <a:r>
                  <a:rPr lang="pt-BR" altLang="zh-CN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005, and </a:t>
                </a:r>
                <a:r>
                  <a:rPr lang="en-US" altLang="zh-CN" sz="2000" b="0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1.09 </a:t>
                </a:r>
                <a:r>
                  <a:rPr lang="en-US" altLang="zh-CN" sz="2000" b="0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 </a:t>
                </a:r>
                <a:r>
                  <a:rPr lang="en-US" altLang="zh-CN" sz="2000" b="0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world average</a:t>
                </a:r>
                <a:endParaRPr lang="en-US" altLang="zh-CN" sz="20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isospin symmetry between the charged and neutral decays, a combination with other LHCb measurements: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dirty="0"/>
                  <a:t>⇒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= 0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335</a:t>
                </a:r>
                <a:r>
                  <a:rPr lang="pt-BR" altLang="zh-CN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052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R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279</a:t>
                </a:r>
                <a:r>
                  <a:rPr lang="pt-BR" altLang="zh-CN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019 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68A30DD-CA78-3435-A61D-EFE8A5504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7" y="2371023"/>
                <a:ext cx="5199836" cy="4198585"/>
              </a:xfrm>
              <a:prstGeom prst="rect">
                <a:avLst/>
              </a:prstGeom>
              <a:blipFill>
                <a:blip r:embed="rId6"/>
                <a:stretch>
                  <a:fillRect l="-1055" b="-1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0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538D8-53C8-4294-DA6F-29FC2401E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F1BF613-2F4C-6302-E1D1-E19E3C107D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b="1" i="1" smtClean="0"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5159024-0F15-D986-2630-FCBC65BB1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0833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207E26-D07E-0D9B-40AA-27B9E06F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D0C647DB-80E9-C7E9-BCBA-1B14E8221BA6}"/>
              </a:ext>
            </a:extLst>
          </p:cNvPr>
          <p:cNvSpPr/>
          <p:nvPr/>
        </p:nvSpPr>
        <p:spPr>
          <a:xfrm>
            <a:off x="8745996" y="912756"/>
            <a:ext cx="25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(2025) 021802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8489EB-560C-0586-0534-1D23EFD1E6C6}"/>
              </a:ext>
            </a:extLst>
          </p:cNvPr>
          <p:cNvSpPr txBox="1"/>
          <p:nvPr/>
        </p:nvSpPr>
        <p:spPr>
          <a:xfrm>
            <a:off x="381000" y="1295357"/>
            <a:ext cx="5357323" cy="2570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l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LFU: that the 3 charged leptons have exactly the same properties and couplings, except for their masses.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Experimentally, evidence of LFU violation is found in </a:t>
            </a:r>
            <a:r>
              <a:rPr lang="en-US" altLang="zh-CN" sz="2200" dirty="0" err="1"/>
              <a:t>semileptonic</a:t>
            </a:r>
            <a:r>
              <a:rPr lang="en-US" altLang="zh-CN" sz="2200" dirty="0"/>
              <a:t> B decays:</a:t>
            </a:r>
            <a:endParaRPr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987593-690A-E17B-5573-36AAD5452CB0}"/>
                  </a:ext>
                </a:extLst>
              </p:cNvPr>
              <p:cNvSpPr txBox="1"/>
              <p:nvPr/>
            </p:nvSpPr>
            <p:spPr>
              <a:xfrm>
                <a:off x="31017" y="4022059"/>
                <a:ext cx="5738323" cy="1249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3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32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3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kumimoji="1" lang="en-US" altLang="zh-CN" sz="3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sz="32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zh-CN" altLang="en-US" sz="3200" b="1" i="1"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zh-CN" altLang="en-US" sz="32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kumimoji="1" lang="en-US" altLang="zh-CN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3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32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3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kumimoji="1" lang="en-US" altLang="zh-CN" sz="3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sz="3200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zh-CN" altLang="en-US" sz="3200" b="1" i="1"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zh-CN" altLang="en-US" sz="3200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kumimoji="1" lang="en-US" altLang="zh-CN" sz="3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987593-690A-E17B-5573-36AAD545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" y="4022059"/>
                <a:ext cx="5738323" cy="1249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285CFF-A3F0-1F6D-1147-7FD35E9C9C7E}"/>
                  </a:ext>
                </a:extLst>
              </p:cNvPr>
              <p:cNvSpPr txBox="1"/>
              <p:nvPr/>
            </p:nvSpPr>
            <p:spPr>
              <a:xfrm>
                <a:off x="5769340" y="1519802"/>
                <a:ext cx="6245412" cy="486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the largest systematic common to all </a:t>
                </a:r>
                <a14:m>
                  <m:oMath xmlns:m="http://schemas.openxmlformats.org/officeDocument/2006/math">
                    <m:r>
                      <a:rPr kumimoji="1" lang="en-US" altLang="zh-CN" sz="2100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100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100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zh-CN" sz="21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is the </a:t>
                </a:r>
                <a:r>
                  <a:rPr lang="en-US" altLang="zh-CN" sz="21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limited knowledge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21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1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1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21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1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contamination by </a:t>
                </a:r>
                <a:r>
                  <a:rPr lang="en-US" altLang="zh-CN" sz="21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1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1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sz="21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en-US" altLang="zh-CN" sz="2100" b="1" i="0" dirty="0">
                  <a:solidFill>
                    <a:srgbClr val="0432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kumimoji="1" lang="en-US" altLang="zh-CN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mesons decay to a state containing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meson.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/>
                  <a:t>    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kumimoji="1" lang="en-US" altLang="zh-CN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 designates all excited </a:t>
                </a:r>
                <a:r>
                  <a:rPr lang="en-US" altLang="zh-CN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mesons more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massive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(2010)</m:t>
                    </m:r>
                  </m:oMath>
                </a14:m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state.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4 lightest states are: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1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(2300),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1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1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(2420),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1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1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(2400),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1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1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(2460).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</a:t>
                </a:r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last three decay significantly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1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1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1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21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one decays only to </a:t>
                </a:r>
                <a:r>
                  <a:rPr lang="en-US" altLang="zh-CN" sz="21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Dπ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285CFF-A3F0-1F6D-1147-7FD35E9C9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40" y="1519802"/>
                <a:ext cx="6245412" cy="4865563"/>
              </a:xfrm>
              <a:prstGeom prst="rect">
                <a:avLst/>
              </a:prstGeom>
              <a:blipFill>
                <a:blip r:embed="rId5"/>
                <a:stretch>
                  <a:fillRect l="-976" r="-585" b="-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0ACAC95-5851-A1A8-6F0D-9DA9AD051F6E}"/>
              </a:ext>
            </a:extLst>
          </p:cNvPr>
          <p:cNvSpPr txBox="1"/>
          <p:nvPr/>
        </p:nvSpPr>
        <p:spPr>
          <a:xfrm>
            <a:off x="547504" y="5416593"/>
            <a:ext cx="476885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432FF"/>
                </a:solidFill>
              </a:rPr>
              <a:t>Calls for more investigations of potential systematic effects </a:t>
            </a:r>
            <a:r>
              <a:rPr lang="zh-CN" altLang="en-US" dirty="0"/>
              <a:t>⇒</a:t>
            </a:r>
            <a:r>
              <a:rPr lang="en-US" altLang="zh-CN" b="1" dirty="0">
                <a:solidFill>
                  <a:srgbClr val="0432FF"/>
                </a:solidFill>
              </a:rPr>
              <a:t> </a:t>
            </a:r>
            <a:endParaRPr lang="zh-CN" alt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6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5EAB-3326-FD40-F6F3-6AE83BDDF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7392C90-0D37-DE49-BBE1-42D05E437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b="1" i="1" smtClean="0"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7392C90-0D37-DE49-BBE1-42D05E437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0833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3BE3C-CD20-D82C-5444-116F6F30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12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18C0988E-E48C-10F5-EAFE-73043EB33F0E}"/>
              </a:ext>
            </a:extLst>
          </p:cNvPr>
          <p:cNvSpPr/>
          <p:nvPr/>
        </p:nvSpPr>
        <p:spPr>
          <a:xfrm>
            <a:off x="9056772" y="930685"/>
            <a:ext cx="25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(2025) 021802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87946C-1793-AD46-1E50-0181CAF5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0" y="1477817"/>
            <a:ext cx="4896784" cy="33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09F293-7056-4728-0374-0FF88FB9FAF1}"/>
                  </a:ext>
                </a:extLst>
              </p:cNvPr>
              <p:cNvSpPr txBox="1"/>
              <p:nvPr/>
            </p:nvSpPr>
            <p:spPr>
              <a:xfrm>
                <a:off x="311990" y="5271243"/>
                <a:ext cx="4625788" cy="879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for all selected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candidates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09F293-7056-4728-0374-0FF88FB9F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0" y="5271243"/>
                <a:ext cx="4625788" cy="879087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8AB718B-382D-365F-DC2A-C46040CE5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735" y="1638040"/>
            <a:ext cx="6806266" cy="33355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F5C684-3E50-C6C0-3EA2-89E03001DC47}"/>
                  </a:ext>
                </a:extLst>
              </p:cNvPr>
              <p:cNvSpPr txBox="1"/>
              <p:nvPr/>
            </p:nvSpPr>
            <p:spPr>
              <a:xfrm>
                <a:off x="5299711" y="5573547"/>
                <a:ext cx="6638290" cy="879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List of the various background categories and the control samples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Fake and Genuine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∗∗0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F5C684-3E50-C6C0-3EA2-89E03001D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11" y="5573547"/>
                <a:ext cx="6638290" cy="879087"/>
              </a:xfrm>
              <a:prstGeom prst="rect">
                <a:avLst/>
              </a:prstGeom>
              <a:blipFill>
                <a:blip r:embed="rId7"/>
                <a:stretch>
                  <a:fillRect l="-735" r="-367" b="-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82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6ED9-49DF-A400-C6AE-3B7B2B372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6AE4F9B-9307-40A2-F000-A48AD7BB07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b="1" i="1" smtClean="0"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6AE4F9B-9307-40A2-F000-A48AD7BB0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0833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D5CB5-0BEC-D418-F202-4BB17676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13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43D3959-DF24-C21F-C2B0-C9E82EBBDA90}"/>
              </a:ext>
            </a:extLst>
          </p:cNvPr>
          <p:cNvSpPr/>
          <p:nvPr/>
        </p:nvSpPr>
        <p:spPr>
          <a:xfrm>
            <a:off x="9056772" y="930685"/>
            <a:ext cx="25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(2025) 021802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4C15B44-D7B6-ED3C-47B2-19AF8978D6DF}"/>
                  </a:ext>
                </a:extLst>
              </p:cNvPr>
              <p:cNvSpPr txBox="1"/>
              <p:nvPr/>
            </p:nvSpPr>
            <p:spPr>
              <a:xfrm>
                <a:off x="460187" y="1472790"/>
                <a:ext cx="10930965" cy="5478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400" b="1" i="1"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signal is measured with </a:t>
                </a:r>
                <a:r>
                  <a:rPr lang="en-US" altLang="zh-CN" sz="24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significance of 3.5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432F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combined branching fraction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200" b="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∗∗0</m:t>
                        </m:r>
                      </m:sup>
                    </m:sSubSup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200" b="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200" b="0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e>
                      <m:sub>
                        <m:r>
                          <a:rPr kumimoji="1" lang="zh-CN" altLang="en-US" sz="2200" b="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∗∗0</m:t>
                        </m:r>
                      </m:sup>
                    </m:sSubSup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∗∗0</m:t>
                        </m:r>
                      </m:sup>
                    </m:sSubSup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both</a:t>
                </a:r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(2420)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(2460) is measured to be: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sv-SE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051</a:t>
                </a:r>
                <a14:m>
                  <m:oMath xmlns:m="http://schemas.openxmlformats.org/officeDocument/2006/math">
                    <m:r>
                      <a:rPr lang="sv-SE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013 (stat)</a:t>
                </a:r>
                <a:r>
                  <a:rPr lang="sv-SE" altLang="zh-CN" sz="2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v-SE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006 (syst)</a:t>
                </a:r>
                <a:r>
                  <a:rPr lang="sv-SE" altLang="zh-CN" sz="2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v-SE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009(ext))%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sv-SE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ratio is determined: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∗0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sv-SE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sv-SE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 (stat) </a:t>
                </a:r>
                <a14:m>
                  <m:oMath xmlns:m="http://schemas.openxmlformats.org/officeDocument/2006/math">
                    <m:r>
                      <a:rPr lang="sv-SE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sv-SE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 (syst) </a:t>
                </a:r>
                <a14:m>
                  <m:oMath xmlns:m="http://schemas.openxmlformats.org/officeDocument/2006/math">
                    <m:r>
                      <a:rPr lang="sv-SE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v-SE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v-SE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 (ext) ,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compatible with the SM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0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09 </a:t>
                </a:r>
                <a14:m>
                  <m:oMath xmlns:m="http://schemas.openxmlformats.org/officeDocument/2006/math">
                    <m:r>
                      <a:rPr lang="sv-SE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    </a:t>
                </a:r>
                <a:r>
                  <a:rPr lang="zh-CN" altLang="en-US" sz="2200" dirty="0"/>
                  <a:t>⇒ 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deviation of </a:t>
                </a:r>
                <a:r>
                  <a:rPr lang="en-US" altLang="zh-CN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likely due to a global underestimation of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2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200" b="1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2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200" b="1" i="1"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sz="2200" b="1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 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4C15B44-D7B6-ED3C-47B2-19AF8978D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7" y="1472790"/>
                <a:ext cx="10930965" cy="5478744"/>
              </a:xfrm>
              <a:prstGeom prst="rect">
                <a:avLst/>
              </a:prstGeom>
              <a:blipFill>
                <a:blip r:embed="rId4"/>
                <a:stretch>
                  <a:fillRect l="-725" r="-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08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DBFDE-CDB9-1E90-55C3-36D81B2C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3C3F4A-5CE6-A637-3D1E-AAF2A961F0B3}"/>
                  </a:ext>
                </a:extLst>
              </p:cNvPr>
              <p:cNvSpPr txBox="1"/>
              <p:nvPr/>
            </p:nvSpPr>
            <p:spPr>
              <a:xfrm>
                <a:off x="356198" y="1567238"/>
                <a:ext cx="4544085" cy="491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rates is measured as a function of the decay time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and compared with the charge-conjugated system to search for CPV.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meson </a:t>
                </a:r>
                <a:r>
                  <a:rPr lang="en-US" altLang="zh-CN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flavour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production is double-tagged by the charges of the 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preceding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1" i="1" smtClean="0">
                            <a:solidFill>
                              <a:srgbClr val="0432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rgbClr val="0432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zh-CN" sz="20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𝟐𝟎𝟏𝟎</m:t>
                        </m:r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0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𝟐𝟎𝟏𝟎</m:t>
                        </m:r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3C3F4A-5CE6-A637-3D1E-AAF2A961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8" y="1567238"/>
                <a:ext cx="4544085" cy="4911666"/>
              </a:xfrm>
              <a:prstGeom prst="rect">
                <a:avLst/>
              </a:prstGeom>
              <a:blipFill>
                <a:blip r:embed="rId3"/>
                <a:stretch>
                  <a:fillRect l="-1206" b="-14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0758F4FC-A328-36CE-0A42-703A2E599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23" y="1906494"/>
            <a:ext cx="7351482" cy="3315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AD4761-54FE-3814-08A7-8529E5954CC6}"/>
                  </a:ext>
                </a:extLst>
              </p:cNvPr>
              <p:cNvSpPr txBox="1"/>
              <p:nvPr/>
            </p:nvSpPr>
            <p:spPr>
              <a:xfrm>
                <a:off x="5228691" y="5631347"/>
                <a:ext cx="6607111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the mass difference, ∆</a:t>
                </a:r>
                <a:r>
                  <a:rPr lang="en-US" altLang="zh-CN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AD4761-54FE-3814-08A7-8529E5954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91" y="5631347"/>
                <a:ext cx="6607111" cy="669992"/>
              </a:xfrm>
              <a:prstGeom prst="rect">
                <a:avLst/>
              </a:prstGeom>
              <a:blipFill>
                <a:blip r:embed="rId5"/>
                <a:stretch>
                  <a:fillRect l="-830" t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标题 2">
                <a:extLst>
                  <a:ext uri="{FF2B5EF4-FFF2-40B4-BE49-F238E27FC236}">
                    <a16:creationId xmlns:a16="http://schemas.microsoft.com/office/drawing/2014/main" id="{69E526A3-47B9-1767-6589-6538B9B102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7960" y="95625"/>
                <a:ext cx="11816080" cy="909179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CPV in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semileptonically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tagged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标题 2">
                <a:extLst>
                  <a:ext uri="{FF2B5EF4-FFF2-40B4-BE49-F238E27FC236}">
                    <a16:creationId xmlns:a16="http://schemas.microsoft.com/office/drawing/2014/main" id="{69E526A3-47B9-1767-6589-6538B9B10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960" y="95625"/>
                <a:ext cx="11816080" cy="909179"/>
              </a:xfrm>
              <a:blipFill>
                <a:blip r:embed="rId6"/>
                <a:stretch>
                  <a:fillRect b="-1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FDE5BC1-7EA7-59D7-49B4-8D6674742911}"/>
              </a:ext>
            </a:extLst>
          </p:cNvPr>
          <p:cNvSpPr txBox="1"/>
          <p:nvPr/>
        </p:nvSpPr>
        <p:spPr>
          <a:xfrm>
            <a:off x="9586452" y="1413855"/>
            <a:ext cx="2082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JHEP03(2025)149</a:t>
            </a:r>
          </a:p>
        </p:txBody>
      </p:sp>
    </p:spTree>
    <p:extLst>
      <p:ext uri="{BB962C8B-B14F-4D97-AF65-F5344CB8AC3E}">
        <p14:creationId xmlns:p14="http://schemas.microsoft.com/office/powerpoint/2010/main" val="323626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78485-3F55-A254-C375-53D6B3AF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5D2FC0-0727-DFDB-9A20-4EDC2D52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15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8713FD1-CD3E-C93E-9E6E-18EC3B95EBDE}"/>
                  </a:ext>
                </a:extLst>
              </p:cNvPr>
              <p:cNvSpPr txBox="1"/>
              <p:nvPr/>
            </p:nvSpPr>
            <p:spPr>
              <a:xfrm>
                <a:off x="356198" y="1451123"/>
                <a:ext cx="5979288" cy="1986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detection asymmetry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from prompt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𝜋𝜋</m:t>
                        </m:r>
                      </m:sub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𝑟𝑎𝑤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br>
                  <a:rPr lang="en-US" altLang="zh-CN" dirty="0"/>
                </a:b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8713FD1-CD3E-C93E-9E6E-18EC3B95E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8" y="1451123"/>
                <a:ext cx="5979288" cy="1986698"/>
              </a:xfrm>
              <a:prstGeom prst="rect">
                <a:avLst/>
              </a:prstGeom>
              <a:blipFill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5ABDB3B-E569-60BE-3CC2-21A008BE6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04" y="3097094"/>
            <a:ext cx="4919745" cy="35414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64E18A-06D5-15A7-5422-16AF56886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29" y="1870802"/>
            <a:ext cx="4759567" cy="4267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D78850-CF64-D0D9-8E2E-CBB574C61523}"/>
                  </a:ext>
                </a:extLst>
              </p:cNvPr>
              <p:cNvSpPr txBox="1"/>
              <p:nvPr/>
            </p:nvSpPr>
            <p:spPr>
              <a:xfrm>
                <a:off x="6759233" y="6061617"/>
                <a:ext cx="4685361" cy="652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WS-to-RS decay ratios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mesons, as a function of the average decay time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D78850-CF64-D0D9-8E2E-CBB574C61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233" y="6061617"/>
                <a:ext cx="4685361" cy="652551"/>
              </a:xfrm>
              <a:prstGeom prst="rect">
                <a:avLst/>
              </a:prstGeom>
              <a:blipFill>
                <a:blip r:embed="rId6"/>
                <a:stretch>
                  <a:fillRect l="-1172" t="-3738" r="-1172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712BFC7-FB62-B7C0-AA9C-7B5F8F85762B}"/>
              </a:ext>
            </a:extLst>
          </p:cNvPr>
          <p:cNvSpPr txBox="1"/>
          <p:nvPr/>
        </p:nvSpPr>
        <p:spPr>
          <a:xfrm>
            <a:off x="9468465" y="1430647"/>
            <a:ext cx="2082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JHEP03(2025)149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2">
                <a:extLst>
                  <a:ext uri="{FF2B5EF4-FFF2-40B4-BE49-F238E27FC236}">
                    <a16:creationId xmlns:a16="http://schemas.microsoft.com/office/drawing/2014/main" id="{D0E0B83F-E1EE-59D9-22D7-195295535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7960" y="95625"/>
                <a:ext cx="11816080" cy="909179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CPV in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semileptonically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tagged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题 2">
                <a:extLst>
                  <a:ext uri="{FF2B5EF4-FFF2-40B4-BE49-F238E27FC236}">
                    <a16:creationId xmlns:a16="http://schemas.microsoft.com/office/drawing/2014/main" id="{D0E0B83F-E1EE-59D9-22D7-195295535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960" y="95625"/>
                <a:ext cx="11816080" cy="909179"/>
              </a:xfrm>
              <a:blipFill>
                <a:blip r:embed="rId7"/>
                <a:stretch>
                  <a:fillRect b="-1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30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325F-4693-F515-C2FF-3000E1A1B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7E7D28-0C7A-431A-7349-6EFC9D4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7F5B312-1FC7-81B9-5B6F-A582A01DB72E}"/>
                  </a:ext>
                </a:extLst>
              </p:cNvPr>
              <p:cNvSpPr txBox="1"/>
              <p:nvPr/>
            </p:nvSpPr>
            <p:spPr>
              <a:xfrm>
                <a:off x="508000" y="1653466"/>
                <a:ext cx="3299012" cy="4457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of the no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violation fit.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between the mixing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7F5B312-1FC7-81B9-5B6F-A582A01DB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653466"/>
                <a:ext cx="3299012" cy="4457439"/>
              </a:xfrm>
              <a:prstGeom prst="rect">
                <a:avLst/>
              </a:prstGeom>
              <a:blipFill>
                <a:blip r:embed="rId4"/>
                <a:stretch>
                  <a:fillRect l="-2399" r="-3506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BF3839A-CB98-8DBE-312D-2DDA08B9D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012" y="1894815"/>
            <a:ext cx="8096639" cy="462807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66C4E0-AFDD-AF51-DBD0-716E5ADC1522}"/>
              </a:ext>
            </a:extLst>
          </p:cNvPr>
          <p:cNvSpPr txBox="1"/>
          <p:nvPr/>
        </p:nvSpPr>
        <p:spPr>
          <a:xfrm>
            <a:off x="9480263" y="1398092"/>
            <a:ext cx="2082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JHEP03(2025)149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2">
                <a:extLst>
                  <a:ext uri="{FF2B5EF4-FFF2-40B4-BE49-F238E27FC236}">
                    <a16:creationId xmlns:a16="http://schemas.microsoft.com/office/drawing/2014/main" id="{689E0373-74A8-97C5-A469-560B75DE0D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7960" y="95625"/>
                <a:ext cx="11816080" cy="909179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CPV in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semileptonically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tagged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题 2">
                <a:extLst>
                  <a:ext uri="{FF2B5EF4-FFF2-40B4-BE49-F238E27FC236}">
                    <a16:creationId xmlns:a16="http://schemas.microsoft.com/office/drawing/2014/main" id="{689E0373-74A8-97C5-A469-560B75DE0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960" y="95625"/>
                <a:ext cx="11816080" cy="909179"/>
              </a:xfrm>
              <a:blipFill>
                <a:blip r:embed="rId6"/>
                <a:stretch>
                  <a:fillRect b="-1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4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FF54A-CA36-5CE9-DC54-514854D81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754CBA4-F842-C24A-DCF4-0D0762B2AD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7804" y="173320"/>
                <a:ext cx="10367682" cy="1081739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kumimoji="1"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polarization measurement in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b-hadron</a:t>
                </a:r>
                <a:r>
                  <a:rPr kumimoji="1"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754CBA4-F842-C24A-DCF4-0D0762B2A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7804" y="173320"/>
                <a:ext cx="10367682" cy="1081739"/>
              </a:xfrm>
              <a:blipFill>
                <a:blip r:embed="rId3"/>
                <a:stretch>
                  <a:fillRect t="-14607" r="-235" b="-38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BDD55-F4AC-6FC6-756A-1340E7C8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17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EEC8BD-39F8-E617-0123-9226480462AC}"/>
                  </a:ext>
                </a:extLst>
              </p:cNvPr>
              <p:cNvSpPr txBox="1"/>
              <p:nvPr/>
            </p:nvSpPr>
            <p:spPr>
              <a:xfrm>
                <a:off x="579717" y="2191250"/>
                <a:ext cx="4948517" cy="3835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Cabibbo-suppressed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kumimoji="1"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is of special interest for the study of</a:t>
                </a:r>
                <a:r>
                  <a:rPr kumimoji="1" lang="en-US" altLang="zh-CN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2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baryon properties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</a:t>
                </a:r>
                <a:r>
                  <a:rPr lang="en-US" altLang="zh-CN" sz="2000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experimental signature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given by a displaced vertex composed by 3 quasi-stable charged hadrons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 a branching fraction of (0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30)%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EEC8BD-39F8-E617-0123-92264804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7" y="2191250"/>
                <a:ext cx="4948517" cy="3835794"/>
              </a:xfrm>
              <a:prstGeom prst="rect">
                <a:avLst/>
              </a:prstGeom>
              <a:blipFill>
                <a:blip r:embed="rId4"/>
                <a:stretch>
                  <a:fillRect l="-1355" r="-1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E1432D4-ECA8-047C-2226-604D1FF91EE6}"/>
                  </a:ext>
                </a:extLst>
              </p:cNvPr>
              <p:cNvSpPr txBox="1"/>
              <p:nvPr/>
            </p:nvSpPr>
            <p:spPr>
              <a:xfrm>
                <a:off x="5784028" y="2126353"/>
                <a:ext cx="6220012" cy="2005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analysis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2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2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analyses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000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both the number and sensitivity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measurable observable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E1432D4-ECA8-047C-2226-604D1FF9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028" y="2126353"/>
                <a:ext cx="6220012" cy="2005998"/>
              </a:xfrm>
              <a:prstGeom prst="rect">
                <a:avLst/>
              </a:prstGeom>
              <a:blipFill>
                <a:blip r:embed="rId5"/>
                <a:stretch>
                  <a:fillRect l="-1078" r="-392" b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5FE8E0A-BF0C-A768-4D34-91FFBC917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523" y="4182218"/>
            <a:ext cx="5647760" cy="2142515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7FD3F1-67DC-E803-6A01-6AB7E779B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4732"/>
              </p:ext>
            </p:extLst>
          </p:nvPr>
        </p:nvGraphicFramePr>
        <p:xfrm>
          <a:off x="9260840" y="1537895"/>
          <a:ext cx="1965039" cy="365760"/>
        </p:xfrm>
        <a:graphic>
          <a:graphicData uri="http://schemas.openxmlformats.org/drawingml/2006/table">
            <a:tbl>
              <a:tblPr/>
              <a:tblGrid>
                <a:gridCol w="1965039">
                  <a:extLst>
                    <a:ext uri="{9D8B030D-6E8A-4147-A177-3AD203B41FA5}">
                      <a16:colId xmlns:a16="http://schemas.microsoft.com/office/drawing/2014/main" val="4232515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arXiv:2508.00492</a:t>
                      </a:r>
                    </a:p>
                  </a:txBody>
                  <a:tcPr marR="30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0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7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6073E-5250-1FFB-196D-933F03CE2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4C9F5D9-E184-2195-C470-9788A56162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7804" y="173320"/>
                <a:ext cx="10367682" cy="1123574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kumimoji="1"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polarization measurement in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b-hadron</a:t>
                </a:r>
                <a:r>
                  <a:rPr kumimoji="1"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4C9F5D9-E184-2195-C470-9788A5616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7804" y="173320"/>
                <a:ext cx="10367682" cy="1123574"/>
              </a:xfrm>
              <a:blipFill>
                <a:blip r:embed="rId3"/>
                <a:stretch>
                  <a:fillRect t="-11892" r="-235" b="-35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5C3AE6-3B46-2D46-4534-675D1610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18</a:t>
            </a:fld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F9C1E1-8659-EEEE-99C0-A3BEA0E8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94" y="1645718"/>
            <a:ext cx="5127811" cy="3861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1F6AFC-B7A7-9EBE-FBB1-BCEB8807A608}"/>
                  </a:ext>
                </a:extLst>
              </p:cNvPr>
              <p:cNvSpPr txBox="1"/>
              <p:nvPr/>
            </p:nvSpPr>
            <p:spPr>
              <a:xfrm>
                <a:off x="376518" y="5497077"/>
                <a:ext cx="5803153" cy="879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ich structures: </a:t>
                </a:r>
                <a:r>
                  <a:rPr lang="en-US" altLang="zh-CN" b="1" i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 </a:t>
                </a:r>
                <a:r>
                  <a:rPr lang="en-US" altLang="zh-CN" b="1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 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visible as vertical bands,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0432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 dirty="0" smtClean="0">
                                <a:solidFill>
                                  <a:srgbClr val="043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dirty="0" smtClean="0">
                                <a:solidFill>
                                  <a:srgbClr val="043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b="1" i="1" dirty="0" smtClean="0">
                            <a:solidFill>
                              <a:srgbClr val="0432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0432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horizontal bands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1" i="1" dirty="0">
                            <a:solidFill>
                              <a:srgbClr val="0432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kumimoji="1" lang="en-US" altLang="zh-CN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diagonal bands.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1F6AFC-B7A7-9EBE-FBB1-BCEB8807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5497077"/>
                <a:ext cx="5803153" cy="879151"/>
              </a:xfrm>
              <a:prstGeom prst="rect">
                <a:avLst/>
              </a:prstGeom>
              <a:blipFill>
                <a:blip r:embed="rId5"/>
                <a:stretch>
                  <a:fillRect l="-735" r="-1366"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06FCC4F8-641D-BF41-102E-6AA2717F3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447" y="1905931"/>
            <a:ext cx="5127811" cy="407163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83F3E3B-9EAA-F374-EB48-0E8635E0D92E}"/>
              </a:ext>
            </a:extLst>
          </p:cNvPr>
          <p:cNvSpPr txBox="1"/>
          <p:nvPr/>
        </p:nvSpPr>
        <p:spPr>
          <a:xfrm>
            <a:off x="6251550" y="6026222"/>
            <a:ext cx="562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fractions in % of the resonant contributions included 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9BB7C32-42B3-F145-4297-3A4DF82E9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26877"/>
              </p:ext>
            </p:extLst>
          </p:nvPr>
        </p:nvGraphicFramePr>
        <p:xfrm>
          <a:off x="9260840" y="1537895"/>
          <a:ext cx="1965039" cy="365760"/>
        </p:xfrm>
        <a:graphic>
          <a:graphicData uri="http://schemas.openxmlformats.org/drawingml/2006/table">
            <a:tbl>
              <a:tblPr/>
              <a:tblGrid>
                <a:gridCol w="1965039">
                  <a:extLst>
                    <a:ext uri="{9D8B030D-6E8A-4147-A177-3AD203B41FA5}">
                      <a16:colId xmlns:a16="http://schemas.microsoft.com/office/drawing/2014/main" val="4232515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arXiv:2508.00492</a:t>
                      </a:r>
                    </a:p>
                  </a:txBody>
                  <a:tcPr marR="30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0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3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4F470-9606-4CE1-B2A7-D601FF2D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E2EC774-617F-6811-899E-E774F0555B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7804" y="173320"/>
                <a:ext cx="10367682" cy="1123574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kumimoji="1"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polarization measurement in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b-hadron</a:t>
                </a:r>
                <a:r>
                  <a:rPr kumimoji="1"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E2EC774-617F-6811-899E-E774F0555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7804" y="173320"/>
                <a:ext cx="10367682" cy="1123574"/>
              </a:xfrm>
              <a:blipFill>
                <a:blip r:embed="rId3"/>
                <a:stretch>
                  <a:fillRect t="-11892" r="-235" b="-35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B78073-6E0A-28AC-1848-46DF343E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E8E9AB-30CE-FE8A-13CD-BAE699306880}"/>
              </a:ext>
            </a:extLst>
          </p:cNvPr>
          <p:cNvSpPr txBox="1"/>
          <p:nvPr/>
        </p:nvSpPr>
        <p:spPr>
          <a:xfrm>
            <a:off x="561788" y="1958404"/>
            <a:ext cx="5372847" cy="489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force production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baryon </a:t>
            </a:r>
            <a:r>
              <a:rPr lang="en-US" altLang="zh-CN" sz="22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is difficult to predict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nonperturbative regime of QCD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/>
              <a:t>⇒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measurement discriminates among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low-energy QCD approaches. </a:t>
            </a:r>
          </a:p>
          <a:p>
            <a:pPr>
              <a:lnSpc>
                <a:spcPct val="150000"/>
              </a:lnSpc>
            </a:pPr>
            <a:endParaRPr lang="en-US" altLang="zh-CN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measurements enable access to charm-baryon electric and magnetic dipole moments via spin precession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A9B2004-D0F8-DF59-5667-5925B8E4E0E7}"/>
                  </a:ext>
                </a:extLst>
              </p:cNvPr>
              <p:cNvSpPr txBox="1"/>
              <p:nvPr/>
            </p:nvSpPr>
            <p:spPr>
              <a:xfrm>
                <a:off x="5803152" y="1851805"/>
                <a:ext cx="6054165" cy="15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Neither </a:t>
                </a:r>
                <a:r>
                  <a:rPr lang="en-US" altLang="zh-CN" sz="22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AmAn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kumimoji="1"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decay, nor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polarization measurements, have been performed previously.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A9B2004-D0F8-DF59-5667-5925B8E4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52" y="1851805"/>
                <a:ext cx="6054165" cy="1562287"/>
              </a:xfrm>
              <a:prstGeom prst="rect">
                <a:avLst/>
              </a:prstGeom>
              <a:blipFill>
                <a:blip r:embed="rId4"/>
                <a:stretch>
                  <a:fillRect l="-1108" b="-6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08DD4304-33DE-A570-A285-6DD80074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517" y="3350324"/>
            <a:ext cx="6370918" cy="2701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9536FB7-B511-5255-2433-520FBC6CA457}"/>
                  </a:ext>
                </a:extLst>
              </p:cNvPr>
              <p:cNvSpPr txBox="1"/>
              <p:nvPr/>
            </p:nvSpPr>
            <p:spPr>
              <a:xfrm>
                <a:off x="5961528" y="5951990"/>
                <a:ext cx="5868895" cy="678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kumimoji="1"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components and magnitude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lab frames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9536FB7-B511-5255-2433-520FBC6CA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28" y="5951990"/>
                <a:ext cx="5868895" cy="678904"/>
              </a:xfrm>
              <a:prstGeom prst="rect">
                <a:avLst/>
              </a:prstGeom>
              <a:blipFill>
                <a:blip r:embed="rId6"/>
                <a:stretch>
                  <a:fillRect t="-4464" r="-623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79C9675-9AAE-2F9E-5A02-C091E6516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26877"/>
              </p:ext>
            </p:extLst>
          </p:nvPr>
        </p:nvGraphicFramePr>
        <p:xfrm>
          <a:off x="9260840" y="1537895"/>
          <a:ext cx="1965039" cy="365760"/>
        </p:xfrm>
        <a:graphic>
          <a:graphicData uri="http://schemas.openxmlformats.org/drawingml/2006/table">
            <a:tbl>
              <a:tblPr/>
              <a:tblGrid>
                <a:gridCol w="1965039">
                  <a:extLst>
                    <a:ext uri="{9D8B030D-6E8A-4147-A177-3AD203B41FA5}">
                      <a16:colId xmlns:a16="http://schemas.microsoft.com/office/drawing/2014/main" val="4232515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arXiv:2508.00492</a:t>
                      </a:r>
                    </a:p>
                  </a:txBody>
                  <a:tcPr marR="30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0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95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1BD7D09-C251-54D1-78BD-6F13D0D4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LHCb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 the Physics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A6B4F9-6F99-19C1-3E88-B26CDA03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6A9265EA-12D7-73ED-BADA-03D56A67D837}"/>
              </a:ext>
            </a:extLst>
          </p:cNvPr>
          <p:cNvSpPr txBox="1">
            <a:spLocks/>
          </p:cNvSpPr>
          <p:nvPr/>
        </p:nvSpPr>
        <p:spPr>
          <a:xfrm>
            <a:off x="619624" y="5266440"/>
            <a:ext cx="10972257" cy="1399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8000" dirty="0">
                <a:solidFill>
                  <a:srgbClr val="0432FF"/>
                </a:solidFill>
              </a:rPr>
              <a:t> Indirect search for new physics: </a:t>
            </a:r>
            <a:r>
              <a:rPr lang="en-US" altLang="zh-CN" sz="8000" dirty="0"/>
              <a:t>CP violation + rare decays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8000" b="1" dirty="0">
                <a:solidFill>
                  <a:srgbClr val="0000FF"/>
                </a:solidFill>
              </a:rPr>
              <a:t> </a:t>
            </a:r>
            <a:r>
              <a:rPr lang="en-US" altLang="zh-CN" sz="8000" dirty="0">
                <a:solidFill>
                  <a:srgbClr val="0432FF"/>
                </a:solidFill>
              </a:rPr>
              <a:t>Understanding strong interactions: </a:t>
            </a:r>
            <a:r>
              <a:rPr lang="en-US" altLang="zh-CN" sz="8000" dirty="0"/>
              <a:t>hadron properties, new hadronic states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8000" b="1" dirty="0">
                <a:solidFill>
                  <a:srgbClr val="0432FF"/>
                </a:solidFill>
              </a:rPr>
              <a:t> </a:t>
            </a:r>
            <a:r>
              <a:rPr lang="en-US" altLang="zh-CN" sz="8000" dirty="0">
                <a:solidFill>
                  <a:srgbClr val="0432FF"/>
                </a:solidFill>
              </a:rPr>
              <a:t>Others: </a:t>
            </a:r>
            <a:r>
              <a:rPr lang="en-US" altLang="zh-CN" sz="8000" dirty="0"/>
              <a:t>electroweak physics, heavy-ion physics, ...</a:t>
            </a:r>
            <a:endParaRPr lang="en-US" altLang="zh-CN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9F7867-E5D5-77BE-6494-079E447C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57" y="1127144"/>
            <a:ext cx="6921980" cy="39017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8F8A67C-2A5B-C502-2BBF-04AD1D30095F}"/>
              </a:ext>
            </a:extLst>
          </p:cNvPr>
          <p:cNvGrpSpPr/>
          <p:nvPr/>
        </p:nvGrpSpPr>
        <p:grpSpPr>
          <a:xfrm>
            <a:off x="8447468" y="1604242"/>
            <a:ext cx="3214341" cy="2768242"/>
            <a:chOff x="5748067" y="3715509"/>
            <a:chExt cx="3214341" cy="276824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CFE7189-EB50-C6E1-5D62-5BAA71452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067" y="4427457"/>
              <a:ext cx="3144413" cy="176428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0AC9D47-DD6F-A110-F02F-29175C71D7C0}"/>
                </a:ext>
              </a:extLst>
            </p:cNvPr>
            <p:cNvSpPr txBox="1"/>
            <p:nvPr/>
          </p:nvSpPr>
          <p:spPr>
            <a:xfrm>
              <a:off x="6640603" y="4388556"/>
              <a:ext cx="9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2605E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Charm</a:t>
              </a:r>
              <a:endParaRPr lang="zh-CN" altLang="en-US" sz="2000" dirty="0">
                <a:solidFill>
                  <a:srgbClr val="2605E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DF57998-EB98-FB14-F819-6FDBE4AD7364}"/>
                </a:ext>
              </a:extLst>
            </p:cNvPr>
            <p:cNvSpPr txBox="1"/>
            <p:nvPr/>
          </p:nvSpPr>
          <p:spPr>
            <a:xfrm>
              <a:off x="7846931" y="6083641"/>
              <a:ext cx="11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2605E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Bottom</a:t>
              </a:r>
              <a:endParaRPr lang="zh-CN" altLang="en-US" sz="2000" dirty="0">
                <a:solidFill>
                  <a:srgbClr val="2605E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DD57E1D-D29A-6D48-607C-E9E0D858CA10}"/>
                </a:ext>
              </a:extLst>
            </p:cNvPr>
            <p:cNvSpPr/>
            <p:nvPr/>
          </p:nvSpPr>
          <p:spPr bwMode="auto">
            <a:xfrm flipH="1">
              <a:off x="6719161" y="4798191"/>
              <a:ext cx="801802" cy="647668"/>
            </a:xfrm>
            <a:prstGeom prst="rect">
              <a:avLst/>
            </a:prstGeom>
            <a:noFill/>
            <a:ln w="41275">
              <a:solidFill>
                <a:srgbClr val="2605EB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zh-CN" altLang="en-US" sz="2400" b="1" dirty="0">
                <a:solidFill>
                  <a:schemeClr val="bg1"/>
                </a:solidFill>
                <a:latin typeface="Times New Roman" charset="0"/>
                <a:ea typeface="宋体" charset="-122"/>
                <a:cs typeface="Times New Roman" charset="0"/>
                <a:sym typeface="Times New Roman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FC35B69-8392-0F8B-589A-62C021AC5556}"/>
                </a:ext>
              </a:extLst>
            </p:cNvPr>
            <p:cNvSpPr/>
            <p:nvPr/>
          </p:nvSpPr>
          <p:spPr bwMode="auto">
            <a:xfrm>
              <a:off x="7894231" y="5518081"/>
              <a:ext cx="864316" cy="462237"/>
            </a:xfrm>
            <a:prstGeom prst="rect">
              <a:avLst/>
            </a:prstGeom>
            <a:noFill/>
            <a:ln w="41275">
              <a:solidFill>
                <a:srgbClr val="2605EB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zh-CN" altLang="en-US" sz="2400" b="1" dirty="0">
                <a:solidFill>
                  <a:schemeClr val="bg1"/>
                </a:solidFill>
                <a:latin typeface="Times New Roman" charset="0"/>
                <a:ea typeface="宋体" charset="-122"/>
                <a:cs typeface="Times New Roman" charset="0"/>
                <a:sym typeface="Times New Roman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C810713-594C-5BD4-6920-14FD9D0412F4}"/>
                </a:ext>
              </a:extLst>
            </p:cNvPr>
            <p:cNvSpPr txBox="1"/>
            <p:nvPr/>
          </p:nvSpPr>
          <p:spPr>
            <a:xfrm>
              <a:off x="5748067" y="3715509"/>
              <a:ext cx="3214341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605E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Focus on HF quarks</a:t>
              </a:r>
              <a:endParaRPr lang="zh-CN" altLang="en-US" sz="2400" b="1" dirty="0">
                <a:solidFill>
                  <a:srgbClr val="2605E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71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EE08D-9A53-B57C-9D37-9CCC023E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ECDF746-F67B-58AD-F6A7-6A18348A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FAABAB-531E-3840-E041-9F7BE6C8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20</a:t>
            </a:fld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068439-6DA8-7090-A339-24F273007ABA}"/>
              </a:ext>
            </a:extLst>
          </p:cNvPr>
          <p:cNvSpPr txBox="1"/>
          <p:nvPr/>
        </p:nvSpPr>
        <p:spPr>
          <a:xfrm>
            <a:off x="609600" y="1771613"/>
            <a:ext cx="10811434" cy="302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00000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Even just with Run-I/II data, m</a:t>
            </a:r>
            <a:r>
              <a:rPr lang="en-US" altLang="zh-CN" sz="2600" dirty="0"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any new results are still on the way, stay tuned.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 collected lots of Run-III data, will soon have more rich and more exciting physics results inside! </a:t>
            </a:r>
          </a:p>
        </p:txBody>
      </p:sp>
    </p:spTree>
    <p:extLst>
      <p:ext uri="{BB962C8B-B14F-4D97-AF65-F5344CB8AC3E}">
        <p14:creationId xmlns:p14="http://schemas.microsoft.com/office/powerpoint/2010/main" val="8190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9CA67EA-B040-45C2-5C7A-EE3FF53A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695893"/>
            <a:ext cx="11734800" cy="733107"/>
          </a:xfrm>
        </p:spPr>
        <p:txBody>
          <a:bodyPr>
            <a:noAutofit/>
          </a:bodyPr>
          <a:lstStyle/>
          <a:p>
            <a:r>
              <a:rPr kumimoji="1" lang="en-US" altLang="zh-CN" sz="6000" dirty="0"/>
              <a:t>Thanks</a:t>
            </a:r>
            <a:r>
              <a:rPr kumimoji="1" lang="zh-CN" altLang="en-US" sz="6000" dirty="0"/>
              <a:t>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ECDA59-46CD-7399-2FB3-DDAB0FCC131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87960" y="647890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2024/11/23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DAE724-EEB2-EE4B-1536-CF85B346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pPr/>
              <a:t>21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8618CFF-9ED5-AE1D-1DED-E28B525BA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7110"/>
          <a:stretch/>
        </p:blipFill>
        <p:spPr>
          <a:xfrm>
            <a:off x="0" y="655589"/>
            <a:ext cx="7540668" cy="53260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D8421FCF-24F6-3E22-5AC5-333233EE74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𝒑𝒑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Collision data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D8421FCF-24F6-3E22-5AC5-333233EE7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10833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F3CBD9-2A1A-97B1-204A-73B392D0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BBD01FA-E508-C62D-008B-28D1C770A6AC}"/>
              </a:ext>
            </a:extLst>
          </p:cNvPr>
          <p:cNvGrpSpPr/>
          <p:nvPr/>
        </p:nvGrpSpPr>
        <p:grpSpPr>
          <a:xfrm>
            <a:off x="1429309" y="1340534"/>
            <a:ext cx="6384831" cy="5017513"/>
            <a:chOff x="1429309" y="1340534"/>
            <a:chExt cx="6384831" cy="5017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815869E-7B8B-C78A-F390-84197313533E}"/>
                    </a:ext>
                  </a:extLst>
                </p:cNvPr>
                <p:cNvSpPr/>
                <p:nvPr/>
              </p:nvSpPr>
              <p:spPr>
                <a:xfrm>
                  <a:off x="3309560" y="3387288"/>
                  <a:ext cx="892627" cy="65255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b="1" i="1" smtClean="0">
                          <a:solidFill>
                            <a:srgbClr val="0000F6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𝟔</m:t>
                      </m:r>
                      <m:r>
                        <a:rPr kumimoji="1" lang="en-US" altLang="zh-CN" b="1" i="1" smtClean="0">
                          <a:solidFill>
                            <a:srgbClr val="0000F6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kumimoji="1" lang="en-US" altLang="zh-CN" b="1" i="0" smtClean="0">
                          <a:solidFill>
                            <a:srgbClr val="0000F6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𝐟</m:t>
                      </m:r>
                      <m:sSup>
                        <m:sSupPr>
                          <m:ctrlPr>
                            <a:rPr kumimoji="1" lang="en-US" altLang="zh-CN" b="1" i="1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kumimoji="1" lang="en-US" altLang="zh-CN" b="1" i="0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𝐛</m:t>
                          </m:r>
                        </m:e>
                        <m:sup>
                          <m:r>
                            <a:rPr kumimoji="1" lang="en-US" altLang="zh-CN" b="1" i="0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r>
                            <a:rPr kumimoji="1" lang="en-US" altLang="zh-CN" b="1" i="0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sup>
                      </m:sSup>
                    </m:oMath>
                  </a14:m>
                  <a:r>
                    <a:rPr kumimoji="1" lang="en-US" altLang="zh-CN" b="1" dirty="0">
                      <a:solidFill>
                        <a:srgbClr val="0000F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</a:p>
                <a:p>
                  <a:r>
                    <a:rPr kumimoji="1" lang="en-US" altLang="zh-CN" b="1" dirty="0">
                      <a:solidFill>
                        <a:srgbClr val="0000F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13 TeV</a:t>
                  </a: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815869E-7B8B-C78A-F390-841973135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560" y="3387288"/>
                  <a:ext cx="892627" cy="652551"/>
                </a:xfrm>
                <a:prstGeom prst="rect">
                  <a:avLst/>
                </a:prstGeom>
                <a:blipFill>
                  <a:blip r:embed="rId5"/>
                  <a:stretch>
                    <a:fillRect l="-5556" r="-1389" b="-9259"/>
                  </a:stretch>
                </a:blipFill>
                <a:ln w="1905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CADE03-3CD0-19F1-C8CC-A96B7B711D6E}"/>
                </a:ext>
              </a:extLst>
            </p:cNvPr>
            <p:cNvSpPr txBox="1"/>
            <p:nvPr/>
          </p:nvSpPr>
          <p:spPr>
            <a:xfrm>
              <a:off x="1504465" y="5896382"/>
              <a:ext cx="8926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0000F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charset="0"/>
                </a:rPr>
                <a:t>一期</a:t>
              </a:r>
              <a:r>
                <a:rPr kumimoji="1" lang="en-US" altLang="zh-CN" sz="1800" b="1" dirty="0">
                  <a:solidFill>
                    <a:srgbClr val="0000F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charset="0"/>
                </a:rPr>
                <a:t> 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9DFF060-EB70-F222-D329-3110C7FD33D3}"/>
                </a:ext>
              </a:extLst>
            </p:cNvPr>
            <p:cNvSpPr txBox="1"/>
            <p:nvPr/>
          </p:nvSpPr>
          <p:spPr>
            <a:xfrm>
              <a:off x="3663938" y="5896380"/>
              <a:ext cx="8926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0000F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charset="0"/>
                </a:rPr>
                <a:t>二期</a:t>
              </a:r>
              <a:r>
                <a:rPr kumimoji="1" lang="en-US" altLang="zh-CN" sz="1800" b="1" dirty="0">
                  <a:solidFill>
                    <a:srgbClr val="0000F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21C2E533-89CE-A331-677F-8F060310E43B}"/>
                    </a:ext>
                  </a:extLst>
                </p:cNvPr>
                <p:cNvSpPr/>
                <p:nvPr/>
              </p:nvSpPr>
              <p:spPr>
                <a:xfrm>
                  <a:off x="1720949" y="3770193"/>
                  <a:ext cx="995748" cy="65255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b="1" i="1" smtClean="0">
                          <a:solidFill>
                            <a:srgbClr val="0000F6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𝟑</m:t>
                      </m:r>
                      <m:r>
                        <a:rPr kumimoji="1" lang="en-US" altLang="zh-CN" b="1" i="1" smtClean="0">
                          <a:solidFill>
                            <a:srgbClr val="0000F6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kumimoji="1" lang="en-US" altLang="zh-CN" b="1" i="0" smtClean="0">
                          <a:solidFill>
                            <a:srgbClr val="0000F6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𝐟</m:t>
                      </m:r>
                      <m:sSup>
                        <m:sSupPr>
                          <m:ctrlPr>
                            <a:rPr kumimoji="1" lang="en-US" altLang="zh-CN" b="1" i="1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kumimoji="1" lang="en-US" altLang="zh-CN" b="1" i="0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𝐛</m:t>
                          </m:r>
                        </m:e>
                        <m:sup>
                          <m:r>
                            <a:rPr kumimoji="1" lang="en-US" altLang="zh-CN" b="1" i="0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r>
                            <a:rPr kumimoji="1" lang="en-US" altLang="zh-CN" b="1" i="0" smtClean="0">
                              <a:solidFill>
                                <a:srgbClr val="0000F6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sup>
                      </m:sSup>
                    </m:oMath>
                  </a14:m>
                  <a:r>
                    <a:rPr kumimoji="1" lang="en-US" altLang="zh-CN" b="1" dirty="0">
                      <a:solidFill>
                        <a:srgbClr val="0000F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</a:p>
                <a:p>
                  <a:r>
                    <a:rPr kumimoji="1" lang="en-US" altLang="zh-CN" b="1" dirty="0">
                      <a:solidFill>
                        <a:srgbClr val="0000F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7/8 TeV</a:t>
                  </a: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21C2E533-89CE-A331-677F-8F060310E4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949" y="3770193"/>
                  <a:ext cx="995748" cy="652551"/>
                </a:xfrm>
                <a:prstGeom prst="rect">
                  <a:avLst/>
                </a:prstGeom>
                <a:blipFill>
                  <a:blip r:embed="rId6"/>
                  <a:stretch>
                    <a:fillRect l="-3659" b="-9259"/>
                  </a:stretch>
                </a:blipFill>
                <a:ln w="1905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98CD7F0-BC8B-F907-2785-3E3CF0E5685A}"/>
                </a:ext>
              </a:extLst>
            </p:cNvPr>
            <p:cNvSpPr/>
            <p:nvPr/>
          </p:nvSpPr>
          <p:spPr>
            <a:xfrm>
              <a:off x="5433393" y="3770193"/>
              <a:ext cx="1542184" cy="1066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79B946C-47AA-316E-C6CF-DD39D4E1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02187" y="1340534"/>
              <a:ext cx="1264140" cy="73310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18D2805-1F79-6771-4C9A-6B8302A08CCB}"/>
                </a:ext>
              </a:extLst>
            </p:cNvPr>
            <p:cNvSpPr txBox="1"/>
            <p:nvPr/>
          </p:nvSpPr>
          <p:spPr>
            <a:xfrm>
              <a:off x="5772099" y="4401868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Upgrade</a:t>
              </a:r>
              <a:r>
                <a:rPr kumimoji="1"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I</a:t>
              </a:r>
              <a:endPara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箭头连接符 26">
              <a:extLst>
                <a:ext uri="{FF2B5EF4-FFF2-40B4-BE49-F238E27FC236}">
                  <a16:creationId xmlns:a16="http://schemas.microsoft.com/office/drawing/2014/main" id="{0EF9F3CB-C8B7-D570-3D7A-B31B9F2AE77B}"/>
                </a:ext>
              </a:extLst>
            </p:cNvPr>
            <p:cNvCxnSpPr>
              <a:cxnSpLocks/>
            </p:cNvCxnSpPr>
            <p:nvPr/>
          </p:nvCxnSpPr>
          <p:spPr>
            <a:xfrm>
              <a:off x="1429309" y="5759515"/>
              <a:ext cx="1100949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6">
              <a:extLst>
                <a:ext uri="{FF2B5EF4-FFF2-40B4-BE49-F238E27FC236}">
                  <a16:creationId xmlns:a16="http://schemas.microsoft.com/office/drawing/2014/main" id="{80F4DBE9-ABFF-37E5-359E-539815C7478B}"/>
                </a:ext>
              </a:extLst>
            </p:cNvPr>
            <p:cNvCxnSpPr>
              <a:cxnSpLocks/>
            </p:cNvCxnSpPr>
            <p:nvPr/>
          </p:nvCxnSpPr>
          <p:spPr>
            <a:xfrm>
              <a:off x="3435564" y="5759515"/>
              <a:ext cx="1349378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FC6F628-09AF-2621-1969-9B0C965A274D}"/>
                </a:ext>
              </a:extLst>
            </p:cNvPr>
            <p:cNvSpPr/>
            <p:nvPr/>
          </p:nvSpPr>
          <p:spPr>
            <a:xfrm>
              <a:off x="6802315" y="5522112"/>
              <a:ext cx="604746" cy="437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1" name="直接箭头连接符 26">
              <a:extLst>
                <a:ext uri="{FF2B5EF4-FFF2-40B4-BE49-F238E27FC236}">
                  <a16:creationId xmlns:a16="http://schemas.microsoft.com/office/drawing/2014/main" id="{64E91F83-0779-F575-A269-82274C2C6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7014" y="5763527"/>
              <a:ext cx="1677126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57702D3-77F1-DDCF-D5E6-881C40101D30}"/>
                </a:ext>
              </a:extLst>
            </p:cNvPr>
            <p:cNvSpPr txBox="1"/>
            <p:nvPr/>
          </p:nvSpPr>
          <p:spPr>
            <a:xfrm>
              <a:off x="6339503" y="5896381"/>
              <a:ext cx="8926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0000F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charset="0"/>
                </a:rPr>
                <a:t>三期</a:t>
              </a:r>
              <a:r>
                <a:rPr kumimoji="1" lang="en-US" altLang="zh-CN" sz="1800" b="1" dirty="0">
                  <a:solidFill>
                    <a:srgbClr val="0000F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zh-CN" altLang="en-US" dirty="0"/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id="{CB473F57-E1D3-2937-3903-18CEED485E02}"/>
              </a:ext>
            </a:extLst>
          </p:cNvPr>
          <p:cNvSpPr/>
          <p:nvPr/>
        </p:nvSpPr>
        <p:spPr>
          <a:xfrm>
            <a:off x="6483993" y="1189973"/>
            <a:ext cx="923068" cy="2128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8F622AE-2CD7-BA8B-0F94-48BC4DA4C49A}"/>
                  </a:ext>
                </a:extLst>
              </p:cNvPr>
              <p:cNvSpPr/>
              <p:nvPr/>
            </p:nvSpPr>
            <p:spPr>
              <a:xfrm>
                <a:off x="5635267" y="2030575"/>
                <a:ext cx="1167047" cy="7148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000F6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𝟏𝟎</m:t>
                    </m:r>
                    <m:r>
                      <a:rPr kumimoji="1" lang="en-US" altLang="zh-CN" sz="2000" b="1" i="1" smtClean="0">
                        <a:solidFill>
                          <a:srgbClr val="0000F6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kumimoji="1" lang="en-US" altLang="zh-CN" sz="2000" b="1" i="0" smtClean="0">
                        <a:solidFill>
                          <a:srgbClr val="0000F6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𝐟</m:t>
                    </m:r>
                    <m:sSup>
                      <m:sSupPr>
                        <m:ctrlPr>
                          <a:rPr kumimoji="1" lang="en-US" altLang="zh-CN" sz="2000" b="1" i="1" smtClean="0">
                            <a:solidFill>
                              <a:srgbClr val="0000F6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kumimoji="1" lang="en-US" altLang="zh-CN" sz="2000" b="1" i="0" smtClean="0">
                            <a:solidFill>
                              <a:srgbClr val="0000F6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𝐛</m:t>
                        </m:r>
                      </m:e>
                      <m:sup>
                        <m:r>
                          <a:rPr kumimoji="1" lang="en-US" altLang="zh-CN" sz="2000" b="1" i="0" smtClean="0">
                            <a:solidFill>
                              <a:srgbClr val="0000F6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kumimoji="1" lang="en-US" altLang="zh-CN" sz="2000" b="1" i="0" smtClean="0">
                            <a:solidFill>
                              <a:srgbClr val="0000F6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1" lang="en-US" altLang="zh-CN" sz="2000" b="1" dirty="0">
                    <a:solidFill>
                      <a:srgbClr val="0000F6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r>
                  <a:rPr kumimoji="1" lang="en-US" altLang="zh-CN" sz="2000" b="1" dirty="0">
                    <a:solidFill>
                      <a:srgbClr val="0000F6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13.6 TeV</a:t>
                </a: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8F622AE-2CD7-BA8B-0F94-48BC4DA4C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67" y="2030575"/>
                <a:ext cx="1167047" cy="714876"/>
              </a:xfrm>
              <a:prstGeom prst="rect">
                <a:avLst/>
              </a:prstGeom>
              <a:blipFill>
                <a:blip r:embed="rId8"/>
                <a:stretch>
                  <a:fillRect l="-5319" r="-1064" b="-13793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23C5EA9-BC2A-94C7-F230-B9D7AD298DCE}"/>
                  </a:ext>
                </a:extLst>
              </p:cNvPr>
              <p:cNvSpPr txBox="1"/>
              <p:nvPr/>
            </p:nvSpPr>
            <p:spPr>
              <a:xfrm>
                <a:off x="7879374" y="1337858"/>
                <a:ext cx="412466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kumimoji="1" lang="zh-CN" altLang="en-US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After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Upgrade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kumimoji="1" lang="en-US" altLang="zh-CN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Instantaneous </a:t>
                </a:r>
                <a:r>
                  <a:rPr kumimoji="1" lang="en-US" altLang="zh-CN" sz="2200" dirty="0" err="1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lumi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increased nearly </a:t>
                </a:r>
                <a14:m>
                  <m:oMath xmlns:m="http://schemas.openxmlformats.org/officeDocument/2006/math">
                    <m:r>
                      <a:rPr kumimoji="1"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5 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- </a:t>
                </a:r>
                <a:r>
                  <a:rPr kumimoji="1" lang="zh-CN" altLang="en-US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𝟏𝟎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data added in 2024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- Already 11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for 2025</a:t>
                </a:r>
              </a:p>
              <a:p>
                <a:pPr marL="800100" lvl="1" indent="-342900">
                  <a:lnSpc>
                    <a:spcPct val="150000"/>
                  </a:lnSpc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total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" panose="020B0604020202020204" pitchFamily="34" charset="0"/>
                      </a:rPr>
                      <m:t>~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" panose="020B0604020202020204" pitchFamily="34" charset="0"/>
                      </a:rPr>
                      <m:t>4</m:t>
                    </m:r>
                    <m:r>
                      <a:rPr lang="en-US" altLang="zh-CN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" panose="020B0604020202020204" pitchFamily="34" charset="0"/>
                      </a:rPr>
                      <m:t>0</m:t>
                    </m:r>
                    <m:r>
                      <a:rPr lang="zh-CN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" panose="020B0604020202020204" pitchFamily="34" charset="0"/>
                      </a:rPr>
                      <m:t>f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Trigger eff X2</a:t>
                </a:r>
              </a:p>
              <a:p>
                <a:pPr marL="800100" lvl="1" indent="-342900">
                  <a:lnSpc>
                    <a:spcPct val="150000"/>
                  </a:lnSpc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kumimoji="1" lang="en-US" altLang="zh-CN" sz="22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1200"/>
                  </a:spcBef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current largest and sample of bottom and charmed hadrons</a:t>
                </a:r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23C5EA9-BC2A-94C7-F230-B9D7AD298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374" y="1337858"/>
                <a:ext cx="4124666" cy="5170646"/>
              </a:xfrm>
              <a:prstGeom prst="rect">
                <a:avLst/>
              </a:prstGeom>
              <a:blipFill>
                <a:blip r:embed="rId9"/>
                <a:stretch>
                  <a:fillRect l="-2071" t="-942" r="-592" b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9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45AA3B2-BC17-9F63-AF8A-34FE399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the following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Semileptonic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decays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558170-7DDC-5638-274D-727EF016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0FCAA5-C99B-354E-EA0E-F8CB470D6B45}"/>
                  </a:ext>
                </a:extLst>
              </p:cNvPr>
              <p:cNvSpPr txBox="1"/>
              <p:nvPr/>
            </p:nvSpPr>
            <p:spPr>
              <a:xfrm>
                <a:off x="328707" y="864340"/>
                <a:ext cx="11570447" cy="5642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800" b="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800" b="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 polarization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800" b="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800" b="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kumimoji="1" lang="zh-CN" altLang="en-US" sz="2800" b="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kumimoji="1" lang="zh-CN" altLang="en-US" sz="2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PRD110 (2024) 9, 092007 </a:t>
                </a:r>
              </a:p>
              <a:p>
                <a:endPara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of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muonic </a:t>
                </a:r>
                <a14:m>
                  <m:oMath xmlns:m="http://schemas.openxmlformats.org/officeDocument/2006/math">
                    <m:r>
                      <a:rPr lang="zh-CN" alt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PRL 134 (2025) 061801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∗∗</m:t>
                        </m:r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8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zh-CN" alt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 135 (2025) 021802</a:t>
                </a:r>
              </a:p>
              <a:p>
                <a:endPara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CPV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semileptonically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tagged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</a:p>
              <a:p>
                <a:r>
                  <a: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JHEP03(2025)149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432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polarization measurement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b-hadron</a:t>
                </a: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arXiv:2508.00492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0FCAA5-C99B-354E-EA0E-F8CB470D6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7" y="864340"/>
                <a:ext cx="11570447" cy="5642057"/>
              </a:xfrm>
              <a:prstGeom prst="rect">
                <a:avLst/>
              </a:prstGeom>
              <a:blipFill>
                <a:blip r:embed="rId3"/>
                <a:stretch>
                  <a:fillRect l="-948" t="-1297" b="-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73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15E9-23D2-FC51-70A6-1B2EB25CB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511DBC4-FE9C-90ED-BF9F-96E8E8B5CD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7960" y="120332"/>
                <a:ext cx="11816080" cy="6180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 polarization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3200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kumimoji="1" lang="zh-CN" altLang="en-US" sz="3200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kumimoji="1" lang="zh-CN" alt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511DBC4-FE9C-90ED-BF9F-96E8E8B5C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960" y="120332"/>
                <a:ext cx="11816080" cy="618003"/>
              </a:xfrm>
              <a:blipFill>
                <a:blip r:embed="rId3"/>
                <a:stretch>
                  <a:fillRect l="-980" t="-13861" b="-25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A583EA-596E-7EBB-B416-BC6BB3D4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3BF7EBE6-0503-096F-8F21-65E33B9C505C}"/>
              </a:ext>
            </a:extLst>
          </p:cNvPr>
          <p:cNvSpPr/>
          <p:nvPr/>
        </p:nvSpPr>
        <p:spPr>
          <a:xfrm>
            <a:off x="8886742" y="790083"/>
            <a:ext cx="270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(2024) 9, 092007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102561-5453-A3E2-0960-38050A794260}"/>
                  </a:ext>
                </a:extLst>
              </p:cNvPr>
              <p:cNvSpPr txBox="1"/>
              <p:nvPr/>
            </p:nvSpPr>
            <p:spPr>
              <a:xfrm>
                <a:off x="537556" y="1353458"/>
                <a:ext cx="4903408" cy="131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zh-CN" altLang="en-US" sz="2400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zh-CN" altLang="en-US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d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zh-CN" altLang="en-US" sz="24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en-US" altLang="zh-CN" sz="2400" b="1" dirty="0"/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electron or muon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102561-5453-A3E2-0960-38050A794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6" y="1353458"/>
                <a:ext cx="4903408" cy="1310230"/>
              </a:xfrm>
              <a:prstGeom prst="rect">
                <a:avLst/>
              </a:prstGeom>
              <a:blipFill>
                <a:blip r:embed="rId4"/>
                <a:stretch>
                  <a:fillRect l="-373" b="-9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45157AF-A6E1-3903-32EF-4BB3F3CFC9B0}"/>
                  </a:ext>
                </a:extLst>
              </p:cNvPr>
              <p:cNvSpPr txBox="1"/>
              <p:nvPr/>
            </p:nvSpPr>
            <p:spPr>
              <a:xfrm>
                <a:off x="537556" y="3094968"/>
                <a:ext cx="5971155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342900" indent="-342900">
                  <a:buFont typeface="Wingdings" panose="05000000000000000000" pitchFamily="2" charset="2"/>
                  <a:buChar char="l"/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Long-standing tension with SM 3.3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45157AF-A6E1-3903-32EF-4BB3F3CF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6" y="3094968"/>
                <a:ext cx="5971155" cy="579967"/>
              </a:xfrm>
              <a:prstGeom prst="rect">
                <a:avLst/>
              </a:prstGeom>
              <a:blipFill>
                <a:blip r:embed="rId5"/>
                <a:stretch>
                  <a:fillRect l="-1327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6DE6E-FDCD-F6AA-A56F-295E25CDD95F}"/>
                  </a:ext>
                </a:extLst>
              </p:cNvPr>
              <p:cNvSpPr txBox="1"/>
              <p:nvPr/>
            </p:nvSpPr>
            <p:spPr>
              <a:xfrm>
                <a:off x="5810415" y="3674935"/>
                <a:ext cx="5851886" cy="287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additional sensitivity to possible NP scenarios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could be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enhanced by new scalar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operators or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suppressed by new tensor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operators 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6DE6E-FDCD-F6AA-A56F-295E25CDD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15" y="3674935"/>
                <a:ext cx="5851886" cy="2875146"/>
              </a:xfrm>
              <a:prstGeom prst="rect">
                <a:avLst/>
              </a:prstGeom>
              <a:blipFill>
                <a:blip r:embed="rId6"/>
                <a:stretch>
                  <a:fillRect l="-1354" b="-3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E6DADA9-91D1-403F-F782-8205A9787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54" y="4749179"/>
            <a:ext cx="4458410" cy="1114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19E88F-6251-FBF6-9874-E82D48B61DDC}"/>
                  </a:ext>
                </a:extLst>
              </p:cNvPr>
              <p:cNvSpPr txBox="1"/>
              <p:nvPr/>
            </p:nvSpPr>
            <p:spPr>
              <a:xfrm>
                <a:off x="537556" y="4079068"/>
                <a:ext cx="621111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 polarization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19E88F-6251-FBF6-9874-E82D48B6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6" y="4079068"/>
                <a:ext cx="6211113" cy="509178"/>
              </a:xfrm>
              <a:prstGeom prst="rect">
                <a:avLst/>
              </a:prstGeom>
              <a:blipFill>
                <a:blip r:embed="rId8"/>
                <a:stretch>
                  <a:fillRect l="-1276" t="-4762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E82F668-019C-38DB-B25E-9D4CA4051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8669" y="1295471"/>
            <a:ext cx="3975378" cy="23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5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5159024-0F15-D986-2630-FCBC65BB12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7960" y="120332"/>
                <a:ext cx="11816080" cy="6180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 polarization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3200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kumimoji="1" lang="zh-CN" altLang="en-US" sz="3200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kumimoji="1" lang="zh-CN" alt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5159024-0F15-D986-2630-FCBC65BB1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960" y="120332"/>
                <a:ext cx="11816080" cy="618003"/>
              </a:xfrm>
              <a:blipFill>
                <a:blip r:embed="rId3"/>
                <a:stretch>
                  <a:fillRect l="-980" t="-13861" b="-25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E8B4D5-F4EC-DE31-8377-3626F5B1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0F1C4EE-0E12-491E-84FE-BC18409CD6BB}"/>
              </a:ext>
            </a:extLst>
          </p:cNvPr>
          <p:cNvSpPr/>
          <p:nvPr/>
        </p:nvSpPr>
        <p:spPr>
          <a:xfrm>
            <a:off x="8886742" y="818482"/>
            <a:ext cx="270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(2024) 9, 092007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E77B20E-BEDF-5F5E-ADD4-AEDD5DF6A8F5}"/>
                  </a:ext>
                </a:extLst>
              </p:cNvPr>
              <p:cNvSpPr txBox="1"/>
              <p:nvPr/>
            </p:nvSpPr>
            <p:spPr>
              <a:xfrm>
                <a:off x="414605" y="1353104"/>
                <a:ext cx="4873013" cy="1012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4-D 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template fitting in terms of :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𝑜𝑠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zh-CN" sz="20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BDT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E77B20E-BEDF-5F5E-ADD4-AEDD5DF6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05" y="1353104"/>
                <a:ext cx="4873013" cy="1012650"/>
              </a:xfrm>
              <a:prstGeom prst="rect">
                <a:avLst/>
              </a:prstGeom>
              <a:blipFill>
                <a:blip r:embed="rId4"/>
                <a:stretch>
                  <a:fillRect l="-1377"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B7846432-1882-1101-1CDF-8A17D357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5" y="2500472"/>
            <a:ext cx="4393164" cy="306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B7D519A-A2DF-98E9-DB59-D6B867A3613A}"/>
                  </a:ext>
                </a:extLst>
              </p:cNvPr>
              <p:cNvSpPr txBox="1"/>
              <p:nvPr/>
            </p:nvSpPr>
            <p:spPr>
              <a:xfrm>
                <a:off x="187961" y="5624166"/>
                <a:ext cx="523028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distributions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b>
                        <m:r>
                          <a:rPr lang="zh-CN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regions for the unpolarized and polarized components.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B7D519A-A2DF-98E9-DB59-D6B867A36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1" y="5624166"/>
                <a:ext cx="5230286" cy="646331"/>
              </a:xfrm>
              <a:prstGeom prst="rect">
                <a:avLst/>
              </a:prstGeom>
              <a:blipFill>
                <a:blip r:embed="rId6"/>
                <a:stretch>
                  <a:fillRect l="-1049" t="-471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011B641E-7E49-E6F2-AF14-96478E523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130" y="2669707"/>
            <a:ext cx="7138535" cy="2730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9E5BD70-43AC-F691-0097-27F298D89CCB}"/>
                  </a:ext>
                </a:extLst>
              </p:cNvPr>
              <p:cNvSpPr txBox="1"/>
              <p:nvPr/>
            </p:nvSpPr>
            <p:spPr>
              <a:xfrm>
                <a:off x="5287618" y="1347536"/>
                <a:ext cx="6716421" cy="105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b>
                        <m:r>
                          <a:rPr lang="zh-CN" altLang="en-US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 shows some discrepancies between data/simulation due to the imperfect modeling </a:t>
                </a:r>
                <a:endParaRPr lang="zh-CN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9E5BD70-43AC-F691-0097-27F298D8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18" y="1347536"/>
                <a:ext cx="6716421" cy="1058751"/>
              </a:xfrm>
              <a:prstGeom prst="rect">
                <a:avLst/>
              </a:prstGeom>
              <a:blipFill>
                <a:blip r:embed="rId8"/>
                <a:stretch>
                  <a:fillRect l="-998" r="-1724" b="-10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09ADA60-AF8E-6B8B-D24B-19693FC202FE}"/>
                  </a:ext>
                </a:extLst>
              </p:cNvPr>
              <p:cNvSpPr txBox="1"/>
              <p:nvPr/>
            </p:nvSpPr>
            <p:spPr>
              <a:xfrm>
                <a:off x="6086984" y="5623570"/>
                <a:ext cx="5599516" cy="652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b>
                        <m:r>
                          <a:rPr lang="zh-CN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for the </a:t>
                </a:r>
                <a:r>
                  <a:rPr lang="en-US" altLang="zh-CN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control sample before and after the correction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09ADA60-AF8E-6B8B-D24B-19693FC20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984" y="5623570"/>
                <a:ext cx="5599516" cy="652551"/>
              </a:xfrm>
              <a:prstGeom prst="rect">
                <a:avLst/>
              </a:prstGeom>
              <a:blipFill>
                <a:blip r:embed="rId9"/>
                <a:stretch>
                  <a:fillRect t="-4673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75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1EC9A-F9E7-85BD-6F33-52BE6D68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B9F16E5-CA79-3FBD-764B-15F430B9FE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7960" y="120332"/>
                <a:ext cx="11816080" cy="6180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 polarization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3200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kumimoji="1" lang="zh-CN" altLang="en-US" sz="3200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kumimoji="1" lang="zh-CN" alt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4B9F16E5-CA79-3FBD-764B-15F430B9F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960" y="120332"/>
                <a:ext cx="11816080" cy="618003"/>
              </a:xfrm>
              <a:blipFill>
                <a:blip r:embed="rId3"/>
                <a:stretch>
                  <a:fillRect l="-980" t="-13861" b="-25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E127BA-C179-F3D5-E1E5-AB4AD950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CE03334-4C1E-00B9-758C-9C5EF3C6FE50}"/>
              </a:ext>
            </a:extLst>
          </p:cNvPr>
          <p:cNvSpPr/>
          <p:nvPr/>
        </p:nvSpPr>
        <p:spPr>
          <a:xfrm>
            <a:off x="8886742" y="818482"/>
            <a:ext cx="270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(2024) 9, 092007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A10843-E3C0-325E-D7FF-BE8A8697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4159" y="1673692"/>
            <a:ext cx="4683858" cy="44556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254A355-6C7C-A110-26DF-AF58BBCC4132}"/>
              </a:ext>
            </a:extLst>
          </p:cNvPr>
          <p:cNvSpPr txBox="1"/>
          <p:nvPr/>
        </p:nvSpPr>
        <p:spPr>
          <a:xfrm>
            <a:off x="412802" y="975546"/>
            <a:ext cx="4873013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4-D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template fitting with 19 free pars: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11BF57A-6D81-3B8F-6194-E833F493862C}"/>
                  </a:ext>
                </a:extLst>
              </p:cNvPr>
              <p:cNvSpPr txBox="1"/>
              <p:nvPr/>
            </p:nvSpPr>
            <p:spPr>
              <a:xfrm>
                <a:off x="340687" y="6236152"/>
                <a:ext cx="5428881" cy="590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the key analysis variables obtained in the </a:t>
                </a:r>
                <a:r>
                  <a:rPr lang="en-US" altLang="zh-CN" sz="1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16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with the result of the fit superimposed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11BF57A-6D81-3B8F-6194-E833F4938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87" y="6236152"/>
                <a:ext cx="5428881" cy="590354"/>
              </a:xfrm>
              <a:prstGeom prst="rect">
                <a:avLst/>
              </a:prstGeom>
              <a:blipFill>
                <a:blip r:embed="rId5"/>
                <a:stretch>
                  <a:fillRect l="-674" t="-3093" b="-12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DD1FA949-902F-48F4-ACA8-63E8AF506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406" y="2279756"/>
            <a:ext cx="6400800" cy="21582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5490345-0EE6-FA48-B520-A73EC7333A41}"/>
              </a:ext>
            </a:extLst>
          </p:cNvPr>
          <p:cNvSpPr txBox="1"/>
          <p:nvPr/>
        </p:nvSpPr>
        <p:spPr>
          <a:xfrm>
            <a:off x="5215030" y="1591128"/>
            <a:ext cx="4873013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measured results: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2BF25E-6FD5-676F-3709-67424A484939}"/>
              </a:ext>
            </a:extLst>
          </p:cNvPr>
          <p:cNvSpPr txBox="1"/>
          <p:nvPr/>
        </p:nvSpPr>
        <p:spPr>
          <a:xfrm>
            <a:off x="5656006" y="4564183"/>
            <a:ext cx="609698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SM predictions and with the results obtained by the Belle experiment. </a:t>
            </a:r>
            <a:b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7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4EA09-FEED-8D49-2DD3-C180477B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66AA924-2978-327D-414A-27313DFC12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of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muonic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66AA924-2978-327D-414A-27313DFC1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500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FC619C-6908-D40E-5966-DAEB5338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6CE1D40-5BA7-1CB9-F206-72CD11339C25}"/>
              </a:ext>
            </a:extLst>
          </p:cNvPr>
          <p:cNvSpPr/>
          <p:nvPr/>
        </p:nvSpPr>
        <p:spPr>
          <a:xfrm>
            <a:off x="9056772" y="930685"/>
            <a:ext cx="246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(2025) 061801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5BAB7B-9C90-B610-2F3F-602B4748D86C}"/>
                  </a:ext>
                </a:extLst>
              </p:cNvPr>
              <p:cNvSpPr txBox="1"/>
              <p:nvPr/>
            </p:nvSpPr>
            <p:spPr>
              <a:xfrm>
                <a:off x="617843" y="1411810"/>
                <a:ext cx="10787517" cy="224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400" b="1" i="1"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kumimoji="1"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 are highly sensitive to new physics as the process involves three third-generation fermions.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system represents </a:t>
                </a:r>
                <a:r>
                  <a:rPr lang="en-US" altLang="zh-CN" sz="2400" b="0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the best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sources of contributions from new physics mediators that </a:t>
                </a:r>
                <a:r>
                  <a:rPr lang="en-US" altLang="zh-CN" sz="2400" b="0" i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preferentially to the third generation 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5BAB7B-9C90-B610-2F3F-602B4748D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3" y="1411810"/>
                <a:ext cx="10787517" cy="2249847"/>
              </a:xfrm>
              <a:prstGeom prst="rect">
                <a:avLst/>
              </a:prstGeom>
              <a:blipFill>
                <a:blip r:embed="rId4"/>
                <a:stretch>
                  <a:fillRect l="-734" b="-5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60BF0CB-FAF1-6574-A5BA-66E5D3C0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622" y="3773451"/>
            <a:ext cx="6237496" cy="28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A9DA2-F33D-D90F-9C9F-81C77B57A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AADEB8AB-D507-D5E7-A154-B9C398F9E9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of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muonic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AADEB8AB-D507-D5E7-A154-B9C398F9E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500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1DAB3A-1966-9C77-7F7D-9635909B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F572-7AB6-2A47-8609-A749A0F80513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5D2CD9A-0EFC-3462-7BB7-0B675F60E638}"/>
              </a:ext>
            </a:extLst>
          </p:cNvPr>
          <p:cNvSpPr/>
          <p:nvPr/>
        </p:nvSpPr>
        <p:spPr>
          <a:xfrm>
            <a:off x="9056772" y="930685"/>
            <a:ext cx="246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(2025) 061801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A8DB02D-C444-E206-152F-C5DF8735725C}"/>
                  </a:ext>
                </a:extLst>
              </p:cNvPr>
              <p:cNvSpPr txBox="1"/>
              <p:nvPr/>
            </p:nvSpPr>
            <p:spPr>
              <a:xfrm>
                <a:off x="501717" y="1246233"/>
                <a:ext cx="11269845" cy="1205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simultaneous measurement of the lepton universality ratios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LHCb experiment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A8DB02D-C444-E206-152F-C5DF87357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7" y="1246233"/>
                <a:ext cx="11269845" cy="1205266"/>
              </a:xfrm>
              <a:prstGeom prst="rect">
                <a:avLst/>
              </a:prstGeom>
              <a:blipFill>
                <a:blip r:embed="rId4"/>
                <a:stretch>
                  <a:fillRect l="-703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92FA9B3-BC63-558C-9CA9-F51F96736A89}"/>
                  </a:ext>
                </a:extLst>
              </p:cNvPr>
              <p:cNvSpPr txBox="1"/>
              <p:nvPr/>
            </p:nvSpPr>
            <p:spPr>
              <a:xfrm>
                <a:off x="567163" y="2369679"/>
                <a:ext cx="5146343" cy="4021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0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zh-CN" altLang="en-US" sz="20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kumimoji="1" lang="zh-CN" alt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sSub>
                      <m:sSubPr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kumimoji="1" lang="zh-CN" alt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(∗)+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Using 2.0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2015–2016 13 TeV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3D template fit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the squared 4-mom transferred to the lepton pair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 the E of the muon in the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 rest frame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 the squared invariant mass missing from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visible system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𝑚𝑖𝑠𝑠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92FA9B3-BC63-558C-9CA9-F51F9673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3" y="2369679"/>
                <a:ext cx="5146343" cy="4021422"/>
              </a:xfrm>
              <a:prstGeom prst="rect">
                <a:avLst/>
              </a:prstGeom>
              <a:blipFill>
                <a:blip r:embed="rId5"/>
                <a:stretch>
                  <a:fillRect l="-1066" r="-3318" b="-1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261B0C7-4B2B-1201-23F6-6E19F944A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651" y="2062298"/>
            <a:ext cx="5984774" cy="41058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CECF620-3518-2AA3-9A36-90F9C8D774B4}"/>
              </a:ext>
            </a:extLst>
          </p:cNvPr>
          <p:cNvSpPr txBox="1"/>
          <p:nvPr/>
        </p:nvSpPr>
        <p:spPr>
          <a:xfrm>
            <a:off x="6030259" y="6168131"/>
            <a:ext cx="6024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three kinematic variables in the signal isolation region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797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err="1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6706</TotalTime>
  <Words>1859</Words>
  <Application>Microsoft Office PowerPoint</Application>
  <PresentationFormat>宽屏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等线 Light</vt:lpstr>
      <vt:lpstr>KaiTi</vt:lpstr>
      <vt:lpstr>Microsoft YaHei</vt:lpstr>
      <vt:lpstr>Microsoft YaHei</vt:lpstr>
      <vt:lpstr>Arial</vt:lpstr>
      <vt:lpstr>Cambria Math</vt:lpstr>
      <vt:lpstr>Roboto Light</vt:lpstr>
      <vt:lpstr>Sylfaen</vt:lpstr>
      <vt:lpstr>Times New Roman</vt:lpstr>
      <vt:lpstr>Wingdings</vt:lpstr>
      <vt:lpstr>Office 主题​​</vt:lpstr>
      <vt:lpstr>Semileptonic decays at LHCb </vt:lpstr>
      <vt:lpstr>LHCb and the Physics</vt:lpstr>
      <vt:lpstr>pp Collision data</vt:lpstr>
      <vt:lpstr>Cover the following Semileptonic decays </vt:lpstr>
      <vt:lpstr>Measurement of the D^∗  longitudinal polarization in B^0→D^(∗-) τ^+ "ν" _τ  </vt:lpstr>
      <vt:lpstr>Measurement of the D^∗  longitudinal polarization in B^0→D^(∗-) τ^+ "ν" _τ  </vt:lpstr>
      <vt:lpstr>Measurement of the D^∗  longitudinal polarization in B^0→D^(∗-) τ^+ "ν" _τ  </vt:lpstr>
      <vt:lpstr>Measurements of R(D^+ )  and R(D^(∗+) ) using muonic τ decays</vt:lpstr>
      <vt:lpstr>Measurements of R(D^+ )  and R(D^(∗+) ) using muonic τ decays</vt:lpstr>
      <vt:lpstr>Measurements of R(D^+ )  and R(D^(∗+) ) using muonic τ decays</vt:lpstr>
      <vt:lpstr>Evidence for B^-→D^(∗∗0) τ^- υ ̅_τ decays</vt:lpstr>
      <vt:lpstr>Evidence for B^-→D^(∗∗0) τ^- υ ̅_τ decays</vt:lpstr>
      <vt:lpstr>Evidence for B^-→D^(∗∗0) τ^- υ ̅_τ decays</vt:lpstr>
      <vt:lpstr>Search for CPV in semileptonically tagged D^0 → K^+ π^-decays </vt:lpstr>
      <vt:lpstr>Search for CPV in semileptonically tagged D^0 → K^+ π^-decays </vt:lpstr>
      <vt:lpstr>Search for CPV in semileptonically tagged D^0 → K^+ π^-decays </vt:lpstr>
      <vt:lpstr>Amplitude analysis of "Ξ" _c^+  → pK^- "π" ^+ and "Ξ" _c^+ polarization measurement in semileptonic b-hadron  </vt:lpstr>
      <vt:lpstr>Amplitude analysis of "Ξ" _c^+  → pK^- "π" ^+ and "Ξ" _c^+ polarization measurement in semileptonic b-hadron  </vt:lpstr>
      <vt:lpstr>Amplitude analysis of "Ξ" _c^+  → pK^- "π" ^+ and "Ξ" _c^+ polarization measurement in semileptonic b-hadron  </vt:lpstr>
      <vt:lpstr>Summary</vt:lpstr>
      <vt:lpstr>Thanks！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yanxi zhang</dc:creator>
  <cp:lastModifiedBy>Jike Wang</cp:lastModifiedBy>
  <cp:revision>264</cp:revision>
  <dcterms:created xsi:type="dcterms:W3CDTF">2024-11-07T04:28:37Z</dcterms:created>
  <dcterms:modified xsi:type="dcterms:W3CDTF">2025-10-27T00:05:35Z</dcterms:modified>
</cp:coreProperties>
</file>