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7" r:id="rId3"/>
    <p:sldId id="276" r:id="rId4"/>
    <p:sldId id="301" r:id="rId5"/>
    <p:sldId id="257" r:id="rId6"/>
    <p:sldId id="258" r:id="rId7"/>
    <p:sldId id="267" r:id="rId8"/>
    <p:sldId id="280" r:id="rId9"/>
    <p:sldId id="285" r:id="rId10"/>
    <p:sldId id="286" r:id="rId11"/>
    <p:sldId id="308" r:id="rId12"/>
    <p:sldId id="309" r:id="rId13"/>
    <p:sldId id="310" r:id="rId14"/>
    <p:sldId id="305" r:id="rId15"/>
    <p:sldId id="303" r:id="rId16"/>
    <p:sldId id="304" r:id="rId17"/>
    <p:sldId id="313" r:id="rId18"/>
    <p:sldId id="284" r:id="rId19"/>
    <p:sldId id="294" r:id="rId20"/>
    <p:sldId id="265" r:id="rId21"/>
    <p:sldId id="311" r:id="rId22"/>
    <p:sldId id="297" r:id="rId23"/>
    <p:sldId id="314" r:id="rId24"/>
    <p:sldId id="315" r:id="rId25"/>
    <p:sldId id="312" r:id="rId26"/>
    <p:sldId id="283" r:id="rId27"/>
    <p:sldId id="30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r rehman" initials="ar" lastIdx="1" clrIdx="0">
    <p:extLst>
      <p:ext uri="{19B8F6BF-5375-455C-9EA6-DF929625EA0E}">
        <p15:presenceInfo xmlns:p15="http://schemas.microsoft.com/office/powerpoint/2012/main" userId="a6af951ce49e37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9" autoAdjust="0"/>
    <p:restoredTop sz="94693"/>
  </p:normalViewPr>
  <p:slideViewPr>
    <p:cSldViewPr snapToGrid="0">
      <p:cViewPr varScale="1">
        <p:scale>
          <a:sx n="192" d="100"/>
          <a:sy n="192" d="100"/>
        </p:scale>
        <p:origin x="1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SNS-II\RCS%20BPM\RCSBPM%20offset&#38382;&#39064;&#26597;&#25214;20250325\BPM&#26631;&#23450;&#21488;&#36816;&#21160;&#31934;&#24230;&#27979;&#35797;-02-2025-03-24\BPM&#26631;&#23450;&#21488;&#36816;&#21160;&#31934;&#24230;&#27979;&#35797;-02-2025-03-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SNS-II\RCS%20BPM\RCSBPM%20offset&#38382;&#39064;&#26597;&#25214;20250325\BPM&#26631;&#23450;&#21488;&#36816;&#21160;&#31934;&#24230;&#27979;&#35797;-02-2025-03-24\BPM&#26631;&#23450;&#21488;&#36816;&#21160;&#31934;&#24230;&#27979;&#35797;-02-2025-03-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9.6050552922590807E-2"/>
          <c:y val="0.17361111111111099"/>
          <c:w val="0.87281463928383396"/>
          <c:h val="0.66736111111111096"/>
        </c:manualLayout>
      </c:layout>
      <c:scatterChart>
        <c:scatterStyle val="lineMarker"/>
        <c:varyColors val="0"/>
        <c:ser>
          <c:idx val="0"/>
          <c:order val="0"/>
          <c:tx>
            <c:strRef>
              <c:f>"foward-going"</c:f>
              <c:strCache>
                <c:ptCount val="1"/>
                <c:pt idx="0">
                  <c:v>foward-going</c:v>
                </c:pt>
              </c:strCache>
            </c:strRef>
          </c:tx>
          <c:spPr>
            <a:ln w="31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'[BPM标定台运动精度测试-02-2025-03-24.xlsx]水平导轨'!$I$7:$I$207</c:f>
              <c:numCache>
                <c:formatCode>General</c:formatCode>
                <c:ptCount val="201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-58</c:v>
                </c:pt>
                <c:pt idx="43">
                  <c:v>-57</c:v>
                </c:pt>
                <c:pt idx="44">
                  <c:v>-56</c:v>
                </c:pt>
                <c:pt idx="45">
                  <c:v>-55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-29</c:v>
                </c:pt>
                <c:pt idx="72">
                  <c:v>-28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0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</c:v>
                </c:pt>
                <c:pt idx="129">
                  <c:v>29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</c:v>
                </c:pt>
                <c:pt idx="156">
                  <c:v>56</c:v>
                </c:pt>
                <c:pt idx="157">
                  <c:v>57</c:v>
                </c:pt>
                <c:pt idx="158">
                  <c:v>58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  <c:pt idx="200">
                  <c:v>100</c:v>
                </c:pt>
              </c:numCache>
            </c:numRef>
          </c:xVal>
          <c:yVal>
            <c:numRef>
              <c:f>'[BPM标定台运动精度测试-02-2025-03-24.xlsx]水平导轨'!$J$7:$J$207</c:f>
              <c:numCache>
                <c:formatCode>0.000_ </c:formatCode>
                <c:ptCount val="201"/>
                <c:pt idx="0">
                  <c:v>9.0000000000003393E-3</c:v>
                </c:pt>
                <c:pt idx="1">
                  <c:v>-1.9998989858294198E-3</c:v>
                </c:pt>
                <c:pt idx="2">
                  <c:v>-2.9999744890147899E-3</c:v>
                </c:pt>
                <c:pt idx="3">
                  <c:v>-1.9998659766145002E-3</c:v>
                </c:pt>
                <c:pt idx="4">
                  <c:v>-1.9998697889462799E-3</c:v>
                </c:pt>
                <c:pt idx="5">
                  <c:v>-1.9998947324211301E-3</c:v>
                </c:pt>
                <c:pt idx="6">
                  <c:v>-9.9991489179274097E-4</c:v>
                </c:pt>
                <c:pt idx="7">
                  <c:v>-2.9997311770131301E-3</c:v>
                </c:pt>
                <c:pt idx="8">
                  <c:v>4.00027174207196E-3</c:v>
                </c:pt>
                <c:pt idx="9">
                  <c:v>1.37362633267912E-7</c:v>
                </c:pt>
                <c:pt idx="10">
                  <c:v>2.7222525034176199E-7</c:v>
                </c:pt>
                <c:pt idx="11">
                  <c:v>1.00065167806918E-3</c:v>
                </c:pt>
                <c:pt idx="12">
                  <c:v>1.9318181898597699E-7</c:v>
                </c:pt>
                <c:pt idx="13">
                  <c:v>3.6781186452117301E-7</c:v>
                </c:pt>
                <c:pt idx="14">
                  <c:v>-1.9996046511607801E-3</c:v>
                </c:pt>
                <c:pt idx="15">
                  <c:v>4.0000000467443902E-7</c:v>
                </c:pt>
                <c:pt idx="16">
                  <c:v>-1.9995654658373501E-3</c:v>
                </c:pt>
                <c:pt idx="17">
                  <c:v>-1.9993433655969301E-3</c:v>
                </c:pt>
                <c:pt idx="18">
                  <c:v>-1.99960365853258E-3</c:v>
                </c:pt>
                <c:pt idx="19">
                  <c:v>-9.9934568707738002E-4</c:v>
                </c:pt>
                <c:pt idx="20">
                  <c:v>-2.9989999750057502E-3</c:v>
                </c:pt>
                <c:pt idx="21">
                  <c:v>-2.9992088407340099E-3</c:v>
                </c:pt>
                <c:pt idx="22">
                  <c:v>-2.9993333247802E-3</c:v>
                </c:pt>
                <c:pt idx="23">
                  <c:v>-2.9991883011462098E-3</c:v>
                </c:pt>
                <c:pt idx="24">
                  <c:v>-3.9992828853030503E-3</c:v>
                </c:pt>
                <c:pt idx="25">
                  <c:v>-2.9989800000009802E-3</c:v>
                </c:pt>
                <c:pt idx="26">
                  <c:v>-3.9990202437820699E-3</c:v>
                </c:pt>
                <c:pt idx="27">
                  <c:v>-3.9990068220987496E-3</c:v>
                </c:pt>
                <c:pt idx="28">
                  <c:v>-4.9997499930469801E-3</c:v>
                </c:pt>
                <c:pt idx="29">
                  <c:v>-4.9995422406254901E-3</c:v>
                </c:pt>
                <c:pt idx="30">
                  <c:v>-4.9987642504163397E-3</c:v>
                </c:pt>
                <c:pt idx="31">
                  <c:v>-3.9987753268206899E-3</c:v>
                </c:pt>
                <c:pt idx="32">
                  <c:v>-4.9980513846321602E-3</c:v>
                </c:pt>
                <c:pt idx="33">
                  <c:v>-5.9985074181412301E-3</c:v>
                </c:pt>
                <c:pt idx="34">
                  <c:v>-4.9982423976331304E-3</c:v>
                </c:pt>
                <c:pt idx="35">
                  <c:v>-5.99802298570751E-3</c:v>
                </c:pt>
                <c:pt idx="36">
                  <c:v>-5.99734362553761E-3</c:v>
                </c:pt>
                <c:pt idx="37">
                  <c:v>-4.9974205530887196E-3</c:v>
                </c:pt>
                <c:pt idx="38">
                  <c:v>-6.9981531662648396E-3</c:v>
                </c:pt>
                <c:pt idx="39">
                  <c:v>-4.9961802653655197E-3</c:v>
                </c:pt>
                <c:pt idx="40">
                  <c:v>-7.9966331089664795E-3</c:v>
                </c:pt>
                <c:pt idx="41">
                  <c:v>-6.99751678084937E-3</c:v>
                </c:pt>
                <c:pt idx="42">
                  <c:v>-5.99799989658578E-3</c:v>
                </c:pt>
                <c:pt idx="43">
                  <c:v>-6.9970349317358699E-3</c:v>
                </c:pt>
                <c:pt idx="44">
                  <c:v>-6.9971962784407503E-3</c:v>
                </c:pt>
                <c:pt idx="45">
                  <c:v>-6.9967270943038801E-3</c:v>
                </c:pt>
                <c:pt idx="46">
                  <c:v>-7.99759236971909E-3</c:v>
                </c:pt>
                <c:pt idx="47">
                  <c:v>-6.9961789570314199E-3</c:v>
                </c:pt>
                <c:pt idx="48">
                  <c:v>-7.9961823987844093E-3</c:v>
                </c:pt>
                <c:pt idx="49">
                  <c:v>-6.9963723357560096E-3</c:v>
                </c:pt>
                <c:pt idx="50">
                  <c:v>-6.9954996401690997E-3</c:v>
                </c:pt>
                <c:pt idx="51">
                  <c:v>-5.9948976470565202E-3</c:v>
                </c:pt>
                <c:pt idx="52">
                  <c:v>-5.9959580808879301E-3</c:v>
                </c:pt>
                <c:pt idx="53">
                  <c:v>-5.9952657562263303E-3</c:v>
                </c:pt>
                <c:pt idx="54">
                  <c:v>-5.9961628768050402E-3</c:v>
                </c:pt>
                <c:pt idx="55">
                  <c:v>-3.9923888895287999E-3</c:v>
                </c:pt>
                <c:pt idx="56">
                  <c:v>-5.9951815994239198E-3</c:v>
                </c:pt>
                <c:pt idx="57">
                  <c:v>-5.9958601764904503E-3</c:v>
                </c:pt>
                <c:pt idx="58">
                  <c:v>-2.9926547625436198E-3</c:v>
                </c:pt>
                <c:pt idx="59">
                  <c:v>-4.9933656923783999E-3</c:v>
                </c:pt>
                <c:pt idx="60">
                  <c:v>-5.9921371076256903E-3</c:v>
                </c:pt>
                <c:pt idx="61">
                  <c:v>-4.9930637474773203E-3</c:v>
                </c:pt>
                <c:pt idx="62">
                  <c:v>-2.9914076695973799E-3</c:v>
                </c:pt>
                <c:pt idx="63">
                  <c:v>-3.9905673138278504E-3</c:v>
                </c:pt>
                <c:pt idx="64">
                  <c:v>-2.9879864468256301E-3</c:v>
                </c:pt>
                <c:pt idx="65">
                  <c:v>-2.9898714300386998E-3</c:v>
                </c:pt>
                <c:pt idx="66">
                  <c:v>-3.9922056540007099E-3</c:v>
                </c:pt>
                <c:pt idx="67">
                  <c:v>-3.9863935298782797E-3</c:v>
                </c:pt>
                <c:pt idx="68">
                  <c:v>-3.9859214381436896E-3</c:v>
                </c:pt>
                <c:pt idx="69">
                  <c:v>-4.9878379274126399E-3</c:v>
                </c:pt>
                <c:pt idx="70">
                  <c:v>-2.98558381733827E-3</c:v>
                </c:pt>
                <c:pt idx="71">
                  <c:v>-2.9858443429162701E-3</c:v>
                </c:pt>
                <c:pt idx="72">
                  <c:v>-2.9862673700584699E-3</c:v>
                </c:pt>
                <c:pt idx="73">
                  <c:v>-1.98337099137902E-3</c:v>
                </c:pt>
                <c:pt idx="74">
                  <c:v>-2.9832307746389098E-3</c:v>
                </c:pt>
                <c:pt idx="75">
                  <c:v>-3.9835993493539902E-3</c:v>
                </c:pt>
                <c:pt idx="76">
                  <c:v>-1.98229167319752E-3</c:v>
                </c:pt>
                <c:pt idx="77">
                  <c:v>-1.9815217465506399E-3</c:v>
                </c:pt>
                <c:pt idx="78">
                  <c:v>-1.97922917079296E-3</c:v>
                </c:pt>
                <c:pt idx="79">
                  <c:v>-2.9850476243709098E-3</c:v>
                </c:pt>
                <c:pt idx="80">
                  <c:v>-1.97715001305099E-3</c:v>
                </c:pt>
                <c:pt idx="81">
                  <c:v>-1.9740789650484199E-3</c:v>
                </c:pt>
                <c:pt idx="82">
                  <c:v>-9.6619635416317405E-4</c:v>
                </c:pt>
                <c:pt idx="83">
                  <c:v>-9.74561835285215E-4</c:v>
                </c:pt>
                <c:pt idx="84">
                  <c:v>-9.6750206412110596E-4</c:v>
                </c:pt>
                <c:pt idx="85">
                  <c:v>-1.9709352991395001E-3</c:v>
                </c:pt>
                <c:pt idx="86">
                  <c:v>-1.9678214655520802E-3</c:v>
                </c:pt>
                <c:pt idx="87">
                  <c:v>-9.57387963072875E-4</c:v>
                </c:pt>
                <c:pt idx="88">
                  <c:v>-1.9666278274197398E-3</c:v>
                </c:pt>
                <c:pt idx="89">
                  <c:v>-9.55235502811291E-4</c:v>
                </c:pt>
                <c:pt idx="90">
                  <c:v>-9.5000512446219399E-4</c:v>
                </c:pt>
                <c:pt idx="91">
                  <c:v>-9.5261650067790505E-4</c:v>
                </c:pt>
                <c:pt idx="92">
                  <c:v>-9.4175749232761096E-4</c:v>
                </c:pt>
                <c:pt idx="93">
                  <c:v>8.3547059404054394E-5</c:v>
                </c:pt>
                <c:pt idx="94">
                  <c:v>1.0429766094599599E-4</c:v>
                </c:pt>
                <c:pt idx="95">
                  <c:v>-8.7392680408360202E-4</c:v>
                </c:pt>
                <c:pt idx="96">
                  <c:v>-8.6841006197335702E-4</c:v>
                </c:pt>
                <c:pt idx="97">
                  <c:v>-8.8587354629243698E-4</c:v>
                </c:pt>
                <c:pt idx="98">
                  <c:v>-1.73190201812279E-3</c:v>
                </c:pt>
                <c:pt idx="99">
                  <c:v>-4.7219489931338298E-4</c:v>
                </c:pt>
                <c:pt idx="100">
                  <c:v>2.9817678162843898E-2</c:v>
                </c:pt>
                <c:pt idx="101">
                  <c:v>-3.49237878156783E-3</c:v>
                </c:pt>
                <c:pt idx="102">
                  <c:v>-3.29737658008256E-3</c:v>
                </c:pt>
                <c:pt idx="103">
                  <c:v>-3.22097251019837E-3</c:v>
                </c:pt>
                <c:pt idx="104">
                  <c:v>-3.1530736078630999E-3</c:v>
                </c:pt>
                <c:pt idx="105">
                  <c:v>-5.1116987523380803E-3</c:v>
                </c:pt>
                <c:pt idx="106">
                  <c:v>-4.1020994812219803E-3</c:v>
                </c:pt>
                <c:pt idx="107">
                  <c:v>-4.1042998372296004E-3</c:v>
                </c:pt>
                <c:pt idx="108">
                  <c:v>-3.0880840360838499E-3</c:v>
                </c:pt>
                <c:pt idx="109">
                  <c:v>-4.0657848467819903E-3</c:v>
                </c:pt>
                <c:pt idx="110">
                  <c:v>-6.0620498074914798E-3</c:v>
                </c:pt>
                <c:pt idx="111">
                  <c:v>-3.07387682043192E-3</c:v>
                </c:pt>
                <c:pt idx="112">
                  <c:v>-7.0477042631580398E-3</c:v>
                </c:pt>
                <c:pt idx="114">
                  <c:v>-6.0528965355377603E-3</c:v>
                </c:pt>
                <c:pt idx="115">
                  <c:v>-5.0555072982696502E-3</c:v>
                </c:pt>
                <c:pt idx="116">
                  <c:v>-6.04465618768302E-3</c:v>
                </c:pt>
                <c:pt idx="117">
                  <c:v>-6.0416764195032604E-3</c:v>
                </c:pt>
                <c:pt idx="118">
                  <c:v>-5.0472274077577603E-3</c:v>
                </c:pt>
                <c:pt idx="119">
                  <c:v>-6.0352912983461203E-3</c:v>
                </c:pt>
                <c:pt idx="120">
                  <c:v>-6.0392519240792799E-3</c:v>
                </c:pt>
                <c:pt idx="121">
                  <c:v>-8.0276177143296899E-3</c:v>
                </c:pt>
                <c:pt idx="122">
                  <c:v>-7.0311363416024602E-3</c:v>
                </c:pt>
                <c:pt idx="124">
                  <c:v>-7.0320208119731796E-3</c:v>
                </c:pt>
                <c:pt idx="125">
                  <c:v>-5.02708215190495E-3</c:v>
                </c:pt>
                <c:pt idx="126">
                  <c:v>-5.0314831719546803E-3</c:v>
                </c:pt>
                <c:pt idx="127">
                  <c:v>-7.0291862503815104E-3</c:v>
                </c:pt>
                <c:pt idx="128">
                  <c:v>-1.00336630985574E-2</c:v>
                </c:pt>
                <c:pt idx="129">
                  <c:v>-1.20290527114051E-2</c:v>
                </c:pt>
                <c:pt idx="130">
                  <c:v>-1.10144318866752E-2</c:v>
                </c:pt>
                <c:pt idx="131">
                  <c:v>-4.0406651989925999E-3</c:v>
                </c:pt>
                <c:pt idx="132">
                  <c:v>-1.00255797135098E-2</c:v>
                </c:pt>
                <c:pt idx="133">
                  <c:v>-1.1032080602674899E-2</c:v>
                </c:pt>
                <c:pt idx="134">
                  <c:v>-1.2035061899148001E-2</c:v>
                </c:pt>
                <c:pt idx="135">
                  <c:v>-1.1028702448442101E-2</c:v>
                </c:pt>
                <c:pt idx="136">
                  <c:v>-1.10309478697985E-2</c:v>
                </c:pt>
                <c:pt idx="137">
                  <c:v>-7.0337892476928197E-3</c:v>
                </c:pt>
                <c:pt idx="138">
                  <c:v>-9.0339658741669399E-3</c:v>
                </c:pt>
                <c:pt idx="139">
                  <c:v>-7.0290942087680702E-3</c:v>
                </c:pt>
                <c:pt idx="140">
                  <c:v>-6.02600259180974E-3</c:v>
                </c:pt>
                <c:pt idx="141">
                  <c:v>-6.0314802045269298E-3</c:v>
                </c:pt>
                <c:pt idx="142">
                  <c:v>-8.0322077365622101E-3</c:v>
                </c:pt>
                <c:pt idx="143">
                  <c:v>-8.0229344933187008E-3</c:v>
                </c:pt>
                <c:pt idx="144">
                  <c:v>-8.0329264288394597E-3</c:v>
                </c:pt>
                <c:pt idx="145">
                  <c:v>-6.0313055545435602E-3</c:v>
                </c:pt>
                <c:pt idx="146">
                  <c:v>-6.0229713805952699E-3</c:v>
                </c:pt>
                <c:pt idx="147">
                  <c:v>-6.0299318908718603E-3</c:v>
                </c:pt>
                <c:pt idx="148">
                  <c:v>-5.0301742007334803E-3</c:v>
                </c:pt>
                <c:pt idx="149">
                  <c:v>-6.0273213371217996E-3</c:v>
                </c:pt>
                <c:pt idx="150">
                  <c:v>-4.0274654855565499E-3</c:v>
                </c:pt>
                <c:pt idx="151">
                  <c:v>-6.0233467941515099E-3</c:v>
                </c:pt>
                <c:pt idx="152">
                  <c:v>-5.0257458244686902E-3</c:v>
                </c:pt>
                <c:pt idx="153">
                  <c:v>-5.0232878470737301E-3</c:v>
                </c:pt>
                <c:pt idx="154">
                  <c:v>-7.0241711374023899E-3</c:v>
                </c:pt>
                <c:pt idx="155">
                  <c:v>-7.0216489928398599E-3</c:v>
                </c:pt>
                <c:pt idx="156">
                  <c:v>-7.02390562258159E-3</c:v>
                </c:pt>
                <c:pt idx="157">
                  <c:v>-6.02165329740245E-3</c:v>
                </c:pt>
                <c:pt idx="158">
                  <c:v>-6.0256001185123899E-3</c:v>
                </c:pt>
                <c:pt idx="159">
                  <c:v>-4.0278451118496202E-3</c:v>
                </c:pt>
                <c:pt idx="160">
                  <c:v>-6.0267382293872603E-3</c:v>
                </c:pt>
                <c:pt idx="161">
                  <c:v>-7.0237415923699604E-3</c:v>
                </c:pt>
                <c:pt idx="162">
                  <c:v>-7.0234396380826104E-3</c:v>
                </c:pt>
                <c:pt idx="163">
                  <c:v>-6.0229249974170802E-3</c:v>
                </c:pt>
                <c:pt idx="164">
                  <c:v>-6.0244182547322103E-3</c:v>
                </c:pt>
                <c:pt idx="165">
                  <c:v>-7.0243191214558499E-3</c:v>
                </c:pt>
                <c:pt idx="166">
                  <c:v>-7.0204955264330203E-3</c:v>
                </c:pt>
                <c:pt idx="167">
                  <c:v>-7.0221304953861398E-3</c:v>
                </c:pt>
                <c:pt idx="168">
                  <c:v>-6.02243075510955E-3</c:v>
                </c:pt>
                <c:pt idx="169">
                  <c:v>-5.0244973647153301E-3</c:v>
                </c:pt>
                <c:pt idx="170">
                  <c:v>-6.0217894462226704E-3</c:v>
                </c:pt>
                <c:pt idx="171">
                  <c:v>-6.0208838082758103E-3</c:v>
                </c:pt>
                <c:pt idx="172">
                  <c:v>-7.0222398143187101E-3</c:v>
                </c:pt>
                <c:pt idx="173">
                  <c:v>-4.0236281389525201E-3</c:v>
                </c:pt>
                <c:pt idx="174">
                  <c:v>-6.0238552159148596E-3</c:v>
                </c:pt>
                <c:pt idx="175">
                  <c:v>-7.0203363132321801E-3</c:v>
                </c:pt>
                <c:pt idx="176">
                  <c:v>-7.0215889320337501E-3</c:v>
                </c:pt>
                <c:pt idx="177">
                  <c:v>-7.0257251181118398E-3</c:v>
                </c:pt>
                <c:pt idx="178">
                  <c:v>-7.0221129402199302E-3</c:v>
                </c:pt>
                <c:pt idx="179">
                  <c:v>-5.0239852595694899E-3</c:v>
                </c:pt>
                <c:pt idx="180">
                  <c:v>-7.02206580683651E-3</c:v>
                </c:pt>
                <c:pt idx="181">
                  <c:v>-7.0240159000292098E-3</c:v>
                </c:pt>
                <c:pt idx="182">
                  <c:v>-6.0239184225991897E-3</c:v>
                </c:pt>
                <c:pt idx="183">
                  <c:v>-6.0233415644717096E-3</c:v>
                </c:pt>
                <c:pt idx="184">
                  <c:v>-6.0246529147178797E-3</c:v>
                </c:pt>
                <c:pt idx="185">
                  <c:v>-6.0227917180242204E-3</c:v>
                </c:pt>
                <c:pt idx="186">
                  <c:v>-8.0163800005550508E-3</c:v>
                </c:pt>
                <c:pt idx="187">
                  <c:v>-6.0233255894957E-3</c:v>
                </c:pt>
                <c:pt idx="188">
                  <c:v>-6.0200488696722197E-3</c:v>
                </c:pt>
                <c:pt idx="189">
                  <c:v>-6.0223239843821804E-3</c:v>
                </c:pt>
                <c:pt idx="190">
                  <c:v>-7.0196472802308597E-3</c:v>
                </c:pt>
                <c:pt idx="191">
                  <c:v>-9.0189310658672604E-3</c:v>
                </c:pt>
                <c:pt idx="192">
                  <c:v>-1.1017964297934699E-2</c:v>
                </c:pt>
                <c:pt idx="193">
                  <c:v>-9.0204817958863294E-3</c:v>
                </c:pt>
                <c:pt idx="194">
                  <c:v>-1.1022093478416701E-2</c:v>
                </c:pt>
                <c:pt idx="195">
                  <c:v>-8.0194765524623807E-3</c:v>
                </c:pt>
                <c:pt idx="196">
                  <c:v>-9.0216331353900597E-3</c:v>
                </c:pt>
                <c:pt idx="197">
                  <c:v>-1.0021250487440601E-2</c:v>
                </c:pt>
                <c:pt idx="198">
                  <c:v>-1.0021151194337099E-2</c:v>
                </c:pt>
                <c:pt idx="199">
                  <c:v>-1.0018720006314701E-2</c:v>
                </c:pt>
                <c:pt idx="200">
                  <c:v>-1.10198677795381E-2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DA2-4513-8653-483E5D8505AF}"/>
            </c:ext>
          </c:extLst>
        </c:ser>
        <c:ser>
          <c:idx val="1"/>
          <c:order val="1"/>
          <c:tx>
            <c:strRef>
              <c:f>"reverse-going"</c:f>
              <c:strCache>
                <c:ptCount val="1"/>
                <c:pt idx="0">
                  <c:v>reverse-going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0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DA2-4513-8653-483E5D8505AF}"/>
              </c:ext>
            </c:extLst>
          </c:dPt>
          <c:xVal>
            <c:numRef>
              <c:f>'[BPM标定台运动精度测试-02-2025-03-24.xlsx]水平导轨'!$T$6:$T$206</c:f>
              <c:numCache>
                <c:formatCode>General</c:formatCode>
                <c:ptCount val="201"/>
                <c:pt idx="0">
                  <c:v>100</c:v>
                </c:pt>
                <c:pt idx="1">
                  <c:v>99</c:v>
                </c:pt>
                <c:pt idx="2">
                  <c:v>98</c:v>
                </c:pt>
                <c:pt idx="3">
                  <c:v>97</c:v>
                </c:pt>
                <c:pt idx="4">
                  <c:v>96</c:v>
                </c:pt>
                <c:pt idx="5">
                  <c:v>95</c:v>
                </c:pt>
                <c:pt idx="6">
                  <c:v>94</c:v>
                </c:pt>
                <c:pt idx="7">
                  <c:v>93</c:v>
                </c:pt>
                <c:pt idx="8">
                  <c:v>92</c:v>
                </c:pt>
                <c:pt idx="9">
                  <c:v>91</c:v>
                </c:pt>
                <c:pt idx="10">
                  <c:v>90</c:v>
                </c:pt>
                <c:pt idx="11">
                  <c:v>89</c:v>
                </c:pt>
                <c:pt idx="12">
                  <c:v>88</c:v>
                </c:pt>
                <c:pt idx="13">
                  <c:v>87</c:v>
                </c:pt>
                <c:pt idx="14">
                  <c:v>86</c:v>
                </c:pt>
                <c:pt idx="15">
                  <c:v>85</c:v>
                </c:pt>
                <c:pt idx="16">
                  <c:v>84</c:v>
                </c:pt>
                <c:pt idx="17">
                  <c:v>83</c:v>
                </c:pt>
                <c:pt idx="18">
                  <c:v>82</c:v>
                </c:pt>
                <c:pt idx="19">
                  <c:v>81</c:v>
                </c:pt>
                <c:pt idx="20">
                  <c:v>80</c:v>
                </c:pt>
                <c:pt idx="21">
                  <c:v>79</c:v>
                </c:pt>
                <c:pt idx="22">
                  <c:v>78</c:v>
                </c:pt>
                <c:pt idx="23">
                  <c:v>77</c:v>
                </c:pt>
                <c:pt idx="24">
                  <c:v>76</c:v>
                </c:pt>
                <c:pt idx="25">
                  <c:v>75</c:v>
                </c:pt>
                <c:pt idx="26">
                  <c:v>74</c:v>
                </c:pt>
                <c:pt idx="27">
                  <c:v>73</c:v>
                </c:pt>
                <c:pt idx="28">
                  <c:v>72</c:v>
                </c:pt>
                <c:pt idx="29">
                  <c:v>71</c:v>
                </c:pt>
                <c:pt idx="30">
                  <c:v>70</c:v>
                </c:pt>
                <c:pt idx="31">
                  <c:v>69</c:v>
                </c:pt>
                <c:pt idx="32">
                  <c:v>68</c:v>
                </c:pt>
                <c:pt idx="33">
                  <c:v>67</c:v>
                </c:pt>
                <c:pt idx="34">
                  <c:v>66</c:v>
                </c:pt>
                <c:pt idx="35">
                  <c:v>65</c:v>
                </c:pt>
                <c:pt idx="36">
                  <c:v>64</c:v>
                </c:pt>
                <c:pt idx="37">
                  <c:v>63</c:v>
                </c:pt>
                <c:pt idx="38">
                  <c:v>62</c:v>
                </c:pt>
                <c:pt idx="39">
                  <c:v>61</c:v>
                </c:pt>
                <c:pt idx="40">
                  <c:v>60</c:v>
                </c:pt>
                <c:pt idx="41">
                  <c:v>59</c:v>
                </c:pt>
                <c:pt idx="42">
                  <c:v>58</c:v>
                </c:pt>
                <c:pt idx="43">
                  <c:v>57</c:v>
                </c:pt>
                <c:pt idx="44">
                  <c:v>56</c:v>
                </c:pt>
                <c:pt idx="45">
                  <c:v>55</c:v>
                </c:pt>
                <c:pt idx="46">
                  <c:v>54</c:v>
                </c:pt>
                <c:pt idx="47">
                  <c:v>53</c:v>
                </c:pt>
                <c:pt idx="48">
                  <c:v>52</c:v>
                </c:pt>
                <c:pt idx="49">
                  <c:v>51</c:v>
                </c:pt>
                <c:pt idx="50">
                  <c:v>50</c:v>
                </c:pt>
                <c:pt idx="51">
                  <c:v>49</c:v>
                </c:pt>
                <c:pt idx="52">
                  <c:v>48</c:v>
                </c:pt>
                <c:pt idx="53">
                  <c:v>47</c:v>
                </c:pt>
                <c:pt idx="54">
                  <c:v>46</c:v>
                </c:pt>
                <c:pt idx="55">
                  <c:v>45</c:v>
                </c:pt>
                <c:pt idx="56">
                  <c:v>44</c:v>
                </c:pt>
                <c:pt idx="57">
                  <c:v>43</c:v>
                </c:pt>
                <c:pt idx="58">
                  <c:v>42</c:v>
                </c:pt>
                <c:pt idx="59">
                  <c:v>41</c:v>
                </c:pt>
                <c:pt idx="60">
                  <c:v>40</c:v>
                </c:pt>
                <c:pt idx="61">
                  <c:v>39</c:v>
                </c:pt>
                <c:pt idx="62">
                  <c:v>38</c:v>
                </c:pt>
                <c:pt idx="63">
                  <c:v>37</c:v>
                </c:pt>
                <c:pt idx="64">
                  <c:v>36</c:v>
                </c:pt>
                <c:pt idx="65">
                  <c:v>35</c:v>
                </c:pt>
                <c:pt idx="66">
                  <c:v>34</c:v>
                </c:pt>
                <c:pt idx="67">
                  <c:v>33</c:v>
                </c:pt>
                <c:pt idx="68">
                  <c:v>32</c:v>
                </c:pt>
                <c:pt idx="69">
                  <c:v>31</c:v>
                </c:pt>
                <c:pt idx="70">
                  <c:v>30</c:v>
                </c:pt>
                <c:pt idx="71">
                  <c:v>29</c:v>
                </c:pt>
                <c:pt idx="72">
                  <c:v>28</c:v>
                </c:pt>
                <c:pt idx="73">
                  <c:v>27</c:v>
                </c:pt>
                <c:pt idx="74">
                  <c:v>26</c:v>
                </c:pt>
                <c:pt idx="75">
                  <c:v>25</c:v>
                </c:pt>
                <c:pt idx="76">
                  <c:v>24</c:v>
                </c:pt>
                <c:pt idx="77">
                  <c:v>23</c:v>
                </c:pt>
                <c:pt idx="78">
                  <c:v>22</c:v>
                </c:pt>
                <c:pt idx="79">
                  <c:v>21</c:v>
                </c:pt>
                <c:pt idx="80">
                  <c:v>20</c:v>
                </c:pt>
                <c:pt idx="81">
                  <c:v>19</c:v>
                </c:pt>
                <c:pt idx="82">
                  <c:v>18</c:v>
                </c:pt>
                <c:pt idx="83">
                  <c:v>17</c:v>
                </c:pt>
                <c:pt idx="84">
                  <c:v>16</c:v>
                </c:pt>
                <c:pt idx="85">
                  <c:v>15</c:v>
                </c:pt>
                <c:pt idx="86">
                  <c:v>14</c:v>
                </c:pt>
                <c:pt idx="87">
                  <c:v>13</c:v>
                </c:pt>
                <c:pt idx="88">
                  <c:v>12</c:v>
                </c:pt>
                <c:pt idx="89">
                  <c:v>11</c:v>
                </c:pt>
                <c:pt idx="90">
                  <c:v>10</c:v>
                </c:pt>
                <c:pt idx="91">
                  <c:v>9</c:v>
                </c:pt>
                <c:pt idx="92">
                  <c:v>8</c:v>
                </c:pt>
                <c:pt idx="93">
                  <c:v>7</c:v>
                </c:pt>
                <c:pt idx="94">
                  <c:v>6</c:v>
                </c:pt>
                <c:pt idx="95">
                  <c:v>5</c:v>
                </c:pt>
                <c:pt idx="96">
                  <c:v>4</c:v>
                </c:pt>
                <c:pt idx="97">
                  <c:v>3</c:v>
                </c:pt>
                <c:pt idx="98">
                  <c:v>2</c:v>
                </c:pt>
                <c:pt idx="99">
                  <c:v>1</c:v>
                </c:pt>
                <c:pt idx="100">
                  <c:v>0</c:v>
                </c:pt>
                <c:pt idx="101">
                  <c:v>-1</c:v>
                </c:pt>
                <c:pt idx="102">
                  <c:v>-2</c:v>
                </c:pt>
                <c:pt idx="103">
                  <c:v>-3</c:v>
                </c:pt>
                <c:pt idx="104">
                  <c:v>-4</c:v>
                </c:pt>
                <c:pt idx="105">
                  <c:v>-5</c:v>
                </c:pt>
                <c:pt idx="106">
                  <c:v>-6</c:v>
                </c:pt>
                <c:pt idx="107">
                  <c:v>-7</c:v>
                </c:pt>
                <c:pt idx="108">
                  <c:v>-8</c:v>
                </c:pt>
                <c:pt idx="109">
                  <c:v>-9</c:v>
                </c:pt>
                <c:pt idx="110">
                  <c:v>-10</c:v>
                </c:pt>
                <c:pt idx="111">
                  <c:v>-11</c:v>
                </c:pt>
                <c:pt idx="112">
                  <c:v>-12</c:v>
                </c:pt>
                <c:pt idx="113">
                  <c:v>-13</c:v>
                </c:pt>
                <c:pt idx="114">
                  <c:v>-14</c:v>
                </c:pt>
                <c:pt idx="115">
                  <c:v>-15</c:v>
                </c:pt>
                <c:pt idx="116">
                  <c:v>-16</c:v>
                </c:pt>
                <c:pt idx="117">
                  <c:v>-17</c:v>
                </c:pt>
                <c:pt idx="118">
                  <c:v>-18</c:v>
                </c:pt>
                <c:pt idx="119">
                  <c:v>-19</c:v>
                </c:pt>
                <c:pt idx="120">
                  <c:v>-20</c:v>
                </c:pt>
                <c:pt idx="121">
                  <c:v>-21</c:v>
                </c:pt>
                <c:pt idx="122">
                  <c:v>-22</c:v>
                </c:pt>
                <c:pt idx="123">
                  <c:v>-23</c:v>
                </c:pt>
                <c:pt idx="124">
                  <c:v>-24</c:v>
                </c:pt>
                <c:pt idx="125">
                  <c:v>-25</c:v>
                </c:pt>
                <c:pt idx="126">
                  <c:v>-26</c:v>
                </c:pt>
                <c:pt idx="127">
                  <c:v>-27</c:v>
                </c:pt>
                <c:pt idx="128">
                  <c:v>-28</c:v>
                </c:pt>
                <c:pt idx="129">
                  <c:v>-29</c:v>
                </c:pt>
                <c:pt idx="130">
                  <c:v>-30</c:v>
                </c:pt>
                <c:pt idx="131">
                  <c:v>-31</c:v>
                </c:pt>
                <c:pt idx="132">
                  <c:v>-32</c:v>
                </c:pt>
                <c:pt idx="133">
                  <c:v>-33</c:v>
                </c:pt>
                <c:pt idx="134">
                  <c:v>-34</c:v>
                </c:pt>
                <c:pt idx="135">
                  <c:v>-35</c:v>
                </c:pt>
                <c:pt idx="136">
                  <c:v>-36</c:v>
                </c:pt>
                <c:pt idx="137">
                  <c:v>-37</c:v>
                </c:pt>
                <c:pt idx="138">
                  <c:v>-38</c:v>
                </c:pt>
                <c:pt idx="139">
                  <c:v>-39</c:v>
                </c:pt>
                <c:pt idx="140">
                  <c:v>-40</c:v>
                </c:pt>
                <c:pt idx="141">
                  <c:v>-41</c:v>
                </c:pt>
                <c:pt idx="142">
                  <c:v>-42</c:v>
                </c:pt>
                <c:pt idx="143">
                  <c:v>-43</c:v>
                </c:pt>
                <c:pt idx="144">
                  <c:v>-44</c:v>
                </c:pt>
                <c:pt idx="145">
                  <c:v>-45</c:v>
                </c:pt>
                <c:pt idx="146">
                  <c:v>-46</c:v>
                </c:pt>
                <c:pt idx="147">
                  <c:v>-47</c:v>
                </c:pt>
                <c:pt idx="148">
                  <c:v>-48</c:v>
                </c:pt>
                <c:pt idx="149">
                  <c:v>-49</c:v>
                </c:pt>
                <c:pt idx="150">
                  <c:v>-50</c:v>
                </c:pt>
                <c:pt idx="151">
                  <c:v>-51</c:v>
                </c:pt>
                <c:pt idx="152">
                  <c:v>-52</c:v>
                </c:pt>
                <c:pt idx="153">
                  <c:v>-53</c:v>
                </c:pt>
                <c:pt idx="154">
                  <c:v>-54</c:v>
                </c:pt>
                <c:pt idx="155">
                  <c:v>-55</c:v>
                </c:pt>
                <c:pt idx="156">
                  <c:v>-56</c:v>
                </c:pt>
                <c:pt idx="157">
                  <c:v>-57</c:v>
                </c:pt>
                <c:pt idx="158">
                  <c:v>-58</c:v>
                </c:pt>
                <c:pt idx="159">
                  <c:v>-59</c:v>
                </c:pt>
                <c:pt idx="160">
                  <c:v>-60</c:v>
                </c:pt>
                <c:pt idx="161">
                  <c:v>-61</c:v>
                </c:pt>
                <c:pt idx="162">
                  <c:v>-62</c:v>
                </c:pt>
                <c:pt idx="163">
                  <c:v>-63</c:v>
                </c:pt>
                <c:pt idx="164">
                  <c:v>-64</c:v>
                </c:pt>
                <c:pt idx="165">
                  <c:v>-65</c:v>
                </c:pt>
                <c:pt idx="166">
                  <c:v>-66</c:v>
                </c:pt>
                <c:pt idx="167">
                  <c:v>-67</c:v>
                </c:pt>
                <c:pt idx="168">
                  <c:v>-68</c:v>
                </c:pt>
                <c:pt idx="169">
                  <c:v>-69</c:v>
                </c:pt>
                <c:pt idx="170">
                  <c:v>-70</c:v>
                </c:pt>
                <c:pt idx="171">
                  <c:v>-71</c:v>
                </c:pt>
                <c:pt idx="172">
                  <c:v>-72</c:v>
                </c:pt>
                <c:pt idx="173">
                  <c:v>-73</c:v>
                </c:pt>
                <c:pt idx="174">
                  <c:v>-74</c:v>
                </c:pt>
                <c:pt idx="175">
                  <c:v>-75</c:v>
                </c:pt>
                <c:pt idx="176">
                  <c:v>-76</c:v>
                </c:pt>
                <c:pt idx="177">
                  <c:v>-77</c:v>
                </c:pt>
                <c:pt idx="178">
                  <c:v>-78</c:v>
                </c:pt>
                <c:pt idx="179">
                  <c:v>-79</c:v>
                </c:pt>
                <c:pt idx="180">
                  <c:v>-80</c:v>
                </c:pt>
                <c:pt idx="181">
                  <c:v>-81</c:v>
                </c:pt>
                <c:pt idx="182">
                  <c:v>-82</c:v>
                </c:pt>
                <c:pt idx="183">
                  <c:v>-83</c:v>
                </c:pt>
                <c:pt idx="184">
                  <c:v>-84</c:v>
                </c:pt>
                <c:pt idx="185">
                  <c:v>-85</c:v>
                </c:pt>
                <c:pt idx="186">
                  <c:v>-86</c:v>
                </c:pt>
                <c:pt idx="187">
                  <c:v>-87</c:v>
                </c:pt>
                <c:pt idx="188">
                  <c:v>-88</c:v>
                </c:pt>
                <c:pt idx="189">
                  <c:v>-89</c:v>
                </c:pt>
                <c:pt idx="190">
                  <c:v>-90</c:v>
                </c:pt>
                <c:pt idx="191">
                  <c:v>-91</c:v>
                </c:pt>
                <c:pt idx="192">
                  <c:v>-92</c:v>
                </c:pt>
                <c:pt idx="193">
                  <c:v>-93</c:v>
                </c:pt>
                <c:pt idx="194">
                  <c:v>-94</c:v>
                </c:pt>
                <c:pt idx="195">
                  <c:v>-95</c:v>
                </c:pt>
                <c:pt idx="196">
                  <c:v>-96</c:v>
                </c:pt>
                <c:pt idx="197">
                  <c:v>-97</c:v>
                </c:pt>
                <c:pt idx="198">
                  <c:v>-98</c:v>
                </c:pt>
                <c:pt idx="199">
                  <c:v>-99</c:v>
                </c:pt>
                <c:pt idx="200">
                  <c:v>-100</c:v>
                </c:pt>
              </c:numCache>
            </c:numRef>
          </c:xVal>
          <c:yVal>
            <c:numRef>
              <c:f>'[BPM标定台运动精度测试-02-2025-03-24.xlsx]水平导轨'!$U$6:$U$206</c:f>
              <c:numCache>
                <c:formatCode>General</c:formatCode>
                <c:ptCount val="201"/>
                <c:pt idx="0">
                  <c:v>-1.20201074108763E-2</c:v>
                </c:pt>
                <c:pt idx="1">
                  <c:v>3.9821392508230203E-3</c:v>
                </c:pt>
                <c:pt idx="2">
                  <c:v>5.9779103375348103E-3</c:v>
                </c:pt>
                <c:pt idx="3">
                  <c:v>6.9781826454970997E-3</c:v>
                </c:pt>
                <c:pt idx="4">
                  <c:v>4.9807271610120604E-3</c:v>
                </c:pt>
                <c:pt idx="5">
                  <c:v>5.9795765847496796E-3</c:v>
                </c:pt>
                <c:pt idx="6">
                  <c:v>5.9738636883537302E-3</c:v>
                </c:pt>
                <c:pt idx="7">
                  <c:v>4.9774113094542801E-3</c:v>
                </c:pt>
                <c:pt idx="8">
                  <c:v>5.9794051485653199E-3</c:v>
                </c:pt>
                <c:pt idx="9">
                  <c:v>3.98106955830713E-3</c:v>
                </c:pt>
                <c:pt idx="10">
                  <c:v>5.9779253277412198E-3</c:v>
                </c:pt>
                <c:pt idx="11">
                  <c:v>5.9801326013939598E-3</c:v>
                </c:pt>
                <c:pt idx="12">
                  <c:v>3.9772647232041401E-3</c:v>
                </c:pt>
                <c:pt idx="13">
                  <c:v>3.9770033712045504E-3</c:v>
                </c:pt>
                <c:pt idx="14">
                  <c:v>3.9758989241960299E-3</c:v>
                </c:pt>
                <c:pt idx="15">
                  <c:v>4.9750564795658604E-3</c:v>
                </c:pt>
                <c:pt idx="16">
                  <c:v>5.9742293856856997E-3</c:v>
                </c:pt>
                <c:pt idx="17">
                  <c:v>4.9766601230487604E-3</c:v>
                </c:pt>
                <c:pt idx="18">
                  <c:v>4.9732595906562E-3</c:v>
                </c:pt>
                <c:pt idx="19">
                  <c:v>3.9753003383680204E-3</c:v>
                </c:pt>
                <c:pt idx="20">
                  <c:v>3.9768854808244197E-3</c:v>
                </c:pt>
                <c:pt idx="21">
                  <c:v>3.9744664193079897E-3</c:v>
                </c:pt>
                <c:pt idx="22">
                  <c:v>1.9796781871406202E-3</c:v>
                </c:pt>
                <c:pt idx="23">
                  <c:v>3.9770365786466798E-3</c:v>
                </c:pt>
                <c:pt idx="24">
                  <c:v>5.9703056999040899E-3</c:v>
                </c:pt>
                <c:pt idx="25">
                  <c:v>5.9747376464400802E-3</c:v>
                </c:pt>
                <c:pt idx="26">
                  <c:v>5.9766396858265099E-3</c:v>
                </c:pt>
                <c:pt idx="27">
                  <c:v>7.9739895922585902E-3</c:v>
                </c:pt>
                <c:pt idx="28">
                  <c:v>5.9754976220034502E-3</c:v>
                </c:pt>
                <c:pt idx="29">
                  <c:v>6.9733424472247004E-3</c:v>
                </c:pt>
                <c:pt idx="30">
                  <c:v>5.97990542334514E-3</c:v>
                </c:pt>
                <c:pt idx="31">
                  <c:v>5.9725700840118599E-3</c:v>
                </c:pt>
                <c:pt idx="32">
                  <c:v>6.9733428493492502E-3</c:v>
                </c:pt>
                <c:pt idx="33">
                  <c:v>6.9710869692585203E-3</c:v>
                </c:pt>
                <c:pt idx="34">
                  <c:v>7.9691785564506307E-3</c:v>
                </c:pt>
                <c:pt idx="35">
                  <c:v>6.9747284413921298E-3</c:v>
                </c:pt>
                <c:pt idx="36">
                  <c:v>5.9710910463124404E-3</c:v>
                </c:pt>
                <c:pt idx="37">
                  <c:v>5.9706316643328696E-3</c:v>
                </c:pt>
                <c:pt idx="38">
                  <c:v>5.9693760762158403E-3</c:v>
                </c:pt>
                <c:pt idx="39">
                  <c:v>7.9696686580348307E-3</c:v>
                </c:pt>
                <c:pt idx="40">
                  <c:v>7.9705799081963794E-3</c:v>
                </c:pt>
                <c:pt idx="41">
                  <c:v>7.9648687236897296E-3</c:v>
                </c:pt>
                <c:pt idx="42">
                  <c:v>6.9665994267893404E-3</c:v>
                </c:pt>
                <c:pt idx="43">
                  <c:v>7.9652501290254901E-3</c:v>
                </c:pt>
                <c:pt idx="44">
                  <c:v>5.9684793373762099E-3</c:v>
                </c:pt>
                <c:pt idx="45">
                  <c:v>6.9667872959087197E-3</c:v>
                </c:pt>
                <c:pt idx="46">
                  <c:v>7.9652918082331308E-3</c:v>
                </c:pt>
                <c:pt idx="47">
                  <c:v>6.9667138513835897E-3</c:v>
                </c:pt>
                <c:pt idx="48">
                  <c:v>5.96920917904953E-3</c:v>
                </c:pt>
                <c:pt idx="49">
                  <c:v>7.9593972001532603E-3</c:v>
                </c:pt>
                <c:pt idx="50">
                  <c:v>6.9646964821146202E-3</c:v>
                </c:pt>
                <c:pt idx="51">
                  <c:v>6.9689356155251403E-3</c:v>
                </c:pt>
                <c:pt idx="52">
                  <c:v>4.9729144171735103E-3</c:v>
                </c:pt>
                <c:pt idx="53">
                  <c:v>6.9606554053436298E-3</c:v>
                </c:pt>
                <c:pt idx="54">
                  <c:v>5.9651926386123898E-3</c:v>
                </c:pt>
                <c:pt idx="55">
                  <c:v>4.9625530746766301E-3</c:v>
                </c:pt>
                <c:pt idx="56">
                  <c:v>4.9620315185379101E-3</c:v>
                </c:pt>
                <c:pt idx="57">
                  <c:v>5.9618453048670998E-3</c:v>
                </c:pt>
                <c:pt idx="58">
                  <c:v>4.9627949780273201E-3</c:v>
                </c:pt>
                <c:pt idx="59">
                  <c:v>5.9579847521220603E-3</c:v>
                </c:pt>
                <c:pt idx="60">
                  <c:v>5.9578708092686804E-3</c:v>
                </c:pt>
                <c:pt idx="61">
                  <c:v>4.96388185379715E-3</c:v>
                </c:pt>
                <c:pt idx="62">
                  <c:v>4.9629313021313202E-3</c:v>
                </c:pt>
                <c:pt idx="63">
                  <c:v>6.9533868819959804E-3</c:v>
                </c:pt>
                <c:pt idx="64">
                  <c:v>3.9587627670272197E-3</c:v>
                </c:pt>
                <c:pt idx="65">
                  <c:v>4.9608835009138401E-3</c:v>
                </c:pt>
                <c:pt idx="66">
                  <c:v>3.9586299445844002E-3</c:v>
                </c:pt>
                <c:pt idx="67">
                  <c:v>4.9562384749393101E-3</c:v>
                </c:pt>
                <c:pt idx="68">
                  <c:v>2.9569361832351101E-3</c:v>
                </c:pt>
                <c:pt idx="69">
                  <c:v>1.9553226128401499E-3</c:v>
                </c:pt>
                <c:pt idx="70">
                  <c:v>2.9599166934453098E-3</c:v>
                </c:pt>
                <c:pt idx="71">
                  <c:v>4.94199405739693E-3</c:v>
                </c:pt>
                <c:pt idx="72">
                  <c:v>4.9466193315268504E-3</c:v>
                </c:pt>
                <c:pt idx="73">
                  <c:v>3.94397738977759E-3</c:v>
                </c:pt>
                <c:pt idx="74">
                  <c:v>2.9541521231983801E-3</c:v>
                </c:pt>
                <c:pt idx="75">
                  <c:v>2.9499980499245698E-3</c:v>
                </c:pt>
                <c:pt idx="76">
                  <c:v>4.9411385478315096E-3</c:v>
                </c:pt>
                <c:pt idx="77">
                  <c:v>3.9429516317603898E-3</c:v>
                </c:pt>
                <c:pt idx="78">
                  <c:v>1.9441364345596001E-3</c:v>
                </c:pt>
                <c:pt idx="79">
                  <c:v>1.94376198006196E-3</c:v>
                </c:pt>
                <c:pt idx="80">
                  <c:v>2.9347468437919098E-3</c:v>
                </c:pt>
                <c:pt idx="81">
                  <c:v>4.9336475338890304E-3</c:v>
                </c:pt>
                <c:pt idx="82">
                  <c:v>3.9372986979486803E-3</c:v>
                </c:pt>
                <c:pt idx="83">
                  <c:v>2.9398495093282402E-3</c:v>
                </c:pt>
                <c:pt idx="84">
                  <c:v>1.9220939396689099E-3</c:v>
                </c:pt>
                <c:pt idx="85">
                  <c:v>4.9218512404891604E-3</c:v>
                </c:pt>
                <c:pt idx="86">
                  <c:v>3.9176611695239697E-3</c:v>
                </c:pt>
                <c:pt idx="87">
                  <c:v>3.9038317144317598E-3</c:v>
                </c:pt>
                <c:pt idx="88">
                  <c:v>2.9033256665513801E-3</c:v>
                </c:pt>
                <c:pt idx="89">
                  <c:v>1.91359124847601E-3</c:v>
                </c:pt>
                <c:pt idx="90">
                  <c:v>3.8894785064531598E-3</c:v>
                </c:pt>
                <c:pt idx="91">
                  <c:v>2.8863643539160902E-3</c:v>
                </c:pt>
                <c:pt idx="92">
                  <c:v>4.8626996905953802E-3</c:v>
                </c:pt>
                <c:pt idx="93">
                  <c:v>2.8312636428031702E-3</c:v>
                </c:pt>
                <c:pt idx="94">
                  <c:v>2.8428925389860599E-3</c:v>
                </c:pt>
                <c:pt idx="95">
                  <c:v>2.7826612558641299E-3</c:v>
                </c:pt>
                <c:pt idx="96">
                  <c:v>3.72355221708531E-3</c:v>
                </c:pt>
                <c:pt idx="97">
                  <c:v>4.7110583061895604E-3</c:v>
                </c:pt>
                <c:pt idx="98">
                  <c:v>3.5333377811874699E-3</c:v>
                </c:pt>
                <c:pt idx="99">
                  <c:v>9.66034542283722E-4</c:v>
                </c:pt>
                <c:pt idx="100">
                  <c:v>-4.1566041821584097E-2</c:v>
                </c:pt>
                <c:pt idx="101">
                  <c:v>3.04690508977667E-3</c:v>
                </c:pt>
                <c:pt idx="102">
                  <c:v>2.38896217710605E-3</c:v>
                </c:pt>
                <c:pt idx="103">
                  <c:v>3.2642336188923901E-3</c:v>
                </c:pt>
                <c:pt idx="104">
                  <c:v>3.2401177929308701E-3</c:v>
                </c:pt>
                <c:pt idx="105">
                  <c:v>3.1708970794195302E-3</c:v>
                </c:pt>
                <c:pt idx="106">
                  <c:v>2.1296652655760102E-3</c:v>
                </c:pt>
                <c:pt idx="107">
                  <c:v>5.1467926925532499E-3</c:v>
                </c:pt>
                <c:pt idx="108">
                  <c:v>2.1035747763633599E-3</c:v>
                </c:pt>
                <c:pt idx="109">
                  <c:v>9.8254437371991798E-5</c:v>
                </c:pt>
                <c:pt idx="110">
                  <c:v>2.0833079837885302E-3</c:v>
                </c:pt>
                <c:pt idx="111">
                  <c:v>4.07657671950723E-3</c:v>
                </c:pt>
                <c:pt idx="112">
                  <c:v>4.0763267300327798E-3</c:v>
                </c:pt>
                <c:pt idx="113">
                  <c:v>3.0582351184200701E-3</c:v>
                </c:pt>
                <c:pt idx="114">
                  <c:v>1.0459026181663901E-3</c:v>
                </c:pt>
                <c:pt idx="115">
                  <c:v>2.0707378823985301E-3</c:v>
                </c:pt>
                <c:pt idx="116">
                  <c:v>3.05290616253018E-3</c:v>
                </c:pt>
                <c:pt idx="117">
                  <c:v>3.0445293534455699E-3</c:v>
                </c:pt>
                <c:pt idx="118">
                  <c:v>2.0384743185637398E-3</c:v>
                </c:pt>
                <c:pt idx="119">
                  <c:v>2.0455310539801998E-3</c:v>
                </c:pt>
                <c:pt idx="120">
                  <c:v>2.0396539260865202E-3</c:v>
                </c:pt>
                <c:pt idx="121">
                  <c:v>4.0451882757501804E-3</c:v>
                </c:pt>
                <c:pt idx="122">
                  <c:v>3.0398617883484699E-3</c:v>
                </c:pt>
                <c:pt idx="123">
                  <c:v>3.0344797341435E-3</c:v>
                </c:pt>
                <c:pt idx="124">
                  <c:v>2.0296691207590798E-3</c:v>
                </c:pt>
                <c:pt idx="125">
                  <c:v>4.0374599719363901E-3</c:v>
                </c:pt>
                <c:pt idx="126">
                  <c:v>3.0291730605576102E-3</c:v>
                </c:pt>
                <c:pt idx="127">
                  <c:v>2.3298875007071702E-5</c:v>
                </c:pt>
                <c:pt idx="128">
                  <c:v>4.0321428386960196E-3</c:v>
                </c:pt>
                <c:pt idx="129">
                  <c:v>3.03120795589606E-3</c:v>
                </c:pt>
                <c:pt idx="130">
                  <c:v>4.0240833236673303E-3</c:v>
                </c:pt>
                <c:pt idx="131">
                  <c:v>2.02096841124089E-3</c:v>
                </c:pt>
                <c:pt idx="132">
                  <c:v>1.9064281598701899E-5</c:v>
                </c:pt>
                <c:pt idx="133">
                  <c:v>3.0221976348840901E-3</c:v>
                </c:pt>
                <c:pt idx="134">
                  <c:v>3.0186476021683002E-3</c:v>
                </c:pt>
                <c:pt idx="135">
                  <c:v>2.0242299476009901E-3</c:v>
                </c:pt>
                <c:pt idx="136">
                  <c:v>3.0253472132955E-3</c:v>
                </c:pt>
                <c:pt idx="137">
                  <c:v>1.01677117301335E-3</c:v>
                </c:pt>
                <c:pt idx="138">
                  <c:v>2.0187378236755601E-3</c:v>
                </c:pt>
                <c:pt idx="139">
                  <c:v>3.0174367877293701E-3</c:v>
                </c:pt>
                <c:pt idx="140">
                  <c:v>1.0127259524210801E-3</c:v>
                </c:pt>
                <c:pt idx="141">
                  <c:v>3.0183902397737899E-3</c:v>
                </c:pt>
                <c:pt idx="142">
                  <c:v>1.0257280203091999E-3</c:v>
                </c:pt>
                <c:pt idx="143">
                  <c:v>1.0149080142483099E-3</c:v>
                </c:pt>
                <c:pt idx="144">
                  <c:v>1.010205472042E-3</c:v>
                </c:pt>
                <c:pt idx="145">
                  <c:v>1.18788321046281E-5</c:v>
                </c:pt>
                <c:pt idx="146">
                  <c:v>3.01318478071977E-3</c:v>
                </c:pt>
                <c:pt idx="147">
                  <c:v>1.0147346672511001E-3</c:v>
                </c:pt>
                <c:pt idx="148">
                  <c:v>1.4042834855843E-5</c:v>
                </c:pt>
                <c:pt idx="149">
                  <c:v>-2.9888052098669998E-3</c:v>
                </c:pt>
                <c:pt idx="150">
                  <c:v>1.01361081479467E-3</c:v>
                </c:pt>
                <c:pt idx="151">
                  <c:v>1.01452017518966E-3</c:v>
                </c:pt>
                <c:pt idx="152">
                  <c:v>3.0167403819234598E-3</c:v>
                </c:pt>
                <c:pt idx="153">
                  <c:v>2.0148401805641898E-3</c:v>
                </c:pt>
                <c:pt idx="154">
                  <c:v>1.56773752593153E-5</c:v>
                </c:pt>
                <c:pt idx="155">
                  <c:v>9.2824924919909807E-6</c:v>
                </c:pt>
                <c:pt idx="156">
                  <c:v>2.0129020146271198E-3</c:v>
                </c:pt>
                <c:pt idx="157">
                  <c:v>2.0105440436566399E-3</c:v>
                </c:pt>
                <c:pt idx="158">
                  <c:v>-1.9930251409547902E-3</c:v>
                </c:pt>
                <c:pt idx="159">
                  <c:v>-9.9232985896691205E-4</c:v>
                </c:pt>
                <c:pt idx="160">
                  <c:v>1.0123337431906501E-3</c:v>
                </c:pt>
                <c:pt idx="161">
                  <c:v>3.01023770406061E-3</c:v>
                </c:pt>
                <c:pt idx="162">
                  <c:v>1.0098146736581301E-3</c:v>
                </c:pt>
                <c:pt idx="163">
                  <c:v>2.0158735177915302E-3</c:v>
                </c:pt>
                <c:pt idx="164">
                  <c:v>1.00863321659972E-3</c:v>
                </c:pt>
                <c:pt idx="165">
                  <c:v>9.3850478606327704E-6</c:v>
                </c:pt>
                <c:pt idx="166">
                  <c:v>2.0097348477605701E-3</c:v>
                </c:pt>
                <c:pt idx="167">
                  <c:v>1.0092017665925799E-3</c:v>
                </c:pt>
                <c:pt idx="168">
                  <c:v>2.01013265021288E-3</c:v>
                </c:pt>
                <c:pt idx="169">
                  <c:v>-9.8918037622297604E-4</c:v>
                </c:pt>
                <c:pt idx="170">
                  <c:v>1.0087431063965399E-3</c:v>
                </c:pt>
                <c:pt idx="171">
                  <c:v>1.0082396682520301E-3</c:v>
                </c:pt>
                <c:pt idx="172">
                  <c:v>3.0098055548961602E-3</c:v>
                </c:pt>
                <c:pt idx="173">
                  <c:v>3.0096713647225202E-3</c:v>
                </c:pt>
                <c:pt idx="174">
                  <c:v>2.0114192266760299E-3</c:v>
                </c:pt>
                <c:pt idx="175">
                  <c:v>3.0116399991015901E-3</c:v>
                </c:pt>
                <c:pt idx="176">
                  <c:v>4.0109801178971304E-3</c:v>
                </c:pt>
                <c:pt idx="177">
                  <c:v>3.0122662327869399E-3</c:v>
                </c:pt>
                <c:pt idx="178">
                  <c:v>3.0099488448627199E-3</c:v>
                </c:pt>
                <c:pt idx="179">
                  <c:v>5.0147656345131998E-3</c:v>
                </c:pt>
                <c:pt idx="180">
                  <c:v>4.0096999994148098E-3</c:v>
                </c:pt>
                <c:pt idx="181">
                  <c:v>3.0104938264798901E-3</c:v>
                </c:pt>
                <c:pt idx="182">
                  <c:v>3.0088414629432202E-3</c:v>
                </c:pt>
                <c:pt idx="183">
                  <c:v>3.01003024071633E-3</c:v>
                </c:pt>
                <c:pt idx="184">
                  <c:v>3.0081490031506099E-3</c:v>
                </c:pt>
                <c:pt idx="185">
                  <c:v>5.00974694359968E-3</c:v>
                </c:pt>
                <c:pt idx="186">
                  <c:v>4.0104417384156897E-3</c:v>
                </c:pt>
                <c:pt idx="187">
                  <c:v>4.0091148372880499E-3</c:v>
                </c:pt>
                <c:pt idx="188">
                  <c:v>4.0078295451166897E-3</c:v>
                </c:pt>
                <c:pt idx="189">
                  <c:v>5.0085954086398496E-3</c:v>
                </c:pt>
                <c:pt idx="190">
                  <c:v>4.0092110082952104E-3</c:v>
                </c:pt>
                <c:pt idx="191">
                  <c:v>5.0085987117114402E-3</c:v>
                </c:pt>
                <c:pt idx="192">
                  <c:v>6.0094399090928601E-3</c:v>
                </c:pt>
                <c:pt idx="193">
                  <c:v>4.0085214133540603E-3</c:v>
                </c:pt>
                <c:pt idx="194">
                  <c:v>2.01048958430761E-3</c:v>
                </c:pt>
                <c:pt idx="195">
                  <c:v>4.0072684207785904E-3</c:v>
                </c:pt>
                <c:pt idx="196">
                  <c:v>6.0079007121487402E-3</c:v>
                </c:pt>
                <c:pt idx="197">
                  <c:v>6.0059585784131304E-3</c:v>
                </c:pt>
                <c:pt idx="198">
                  <c:v>5.0077396376622101E-3</c:v>
                </c:pt>
                <c:pt idx="199">
                  <c:v>4.0076616158728501E-3</c:v>
                </c:pt>
                <c:pt idx="200">
                  <c:v>5.0057798842289003E-3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DA2-4513-8653-483E5D8505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5434469"/>
        <c:axId val="331159786"/>
      </c:scatterChart>
      <c:valAx>
        <c:axId val="495434469"/>
        <c:scaling>
          <c:orientation val="minMax"/>
          <c:max val="100"/>
          <c:min val="-1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331159786"/>
        <c:crosses val="autoZero"/>
        <c:crossBetween val="midCat"/>
      </c:valAx>
      <c:valAx>
        <c:axId val="331159786"/>
        <c:scaling>
          <c:orientation val="minMax"/>
          <c:max val="0.1"/>
          <c:min val="-0.1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.00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95434469"/>
        <c:crosses val="autoZero"/>
        <c:crossBetween val="midCat"/>
      </c:valAx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91f7f586-1d3c-434c-831f-5145a723d6f9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Y</a:t>
            </a:r>
          </a:p>
        </c:rich>
      </c:tx>
      <c:layout>
        <c:manualLayout>
          <c:xMode val="edge"/>
          <c:yMode val="edge"/>
          <c:x val="0.48249078462348599"/>
          <c:y val="2.5000000000000001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9.6050552922590807E-2"/>
          <c:y val="0.17361111111111099"/>
          <c:w val="0.87281463928383396"/>
          <c:h val="0.66736111111111096"/>
        </c:manualLayout>
      </c:layout>
      <c:scatterChart>
        <c:scatterStyle val="lineMarker"/>
        <c:varyColors val="0"/>
        <c:ser>
          <c:idx val="0"/>
          <c:order val="0"/>
          <c:tx>
            <c:strRef>
              <c:f>"forward-going"</c:f>
              <c:strCache>
                <c:ptCount val="1"/>
                <c:pt idx="0">
                  <c:v>forward-going</c:v>
                </c:pt>
              </c:strCache>
            </c:strRef>
          </c:tx>
          <c:spPr>
            <a:ln w="31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'[BPM标定台运动精度测试-02-2025-03-24.xlsx]垂直导轨'!$I$7:$I$207</c:f>
              <c:numCache>
                <c:formatCode>General</c:formatCode>
                <c:ptCount val="201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-58</c:v>
                </c:pt>
                <c:pt idx="43">
                  <c:v>-57</c:v>
                </c:pt>
                <c:pt idx="44">
                  <c:v>-56</c:v>
                </c:pt>
                <c:pt idx="45">
                  <c:v>-55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-29</c:v>
                </c:pt>
                <c:pt idx="72">
                  <c:v>-28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0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</c:v>
                </c:pt>
                <c:pt idx="129">
                  <c:v>29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</c:v>
                </c:pt>
                <c:pt idx="156">
                  <c:v>56</c:v>
                </c:pt>
                <c:pt idx="157">
                  <c:v>57</c:v>
                </c:pt>
                <c:pt idx="158">
                  <c:v>58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  <c:pt idx="200">
                  <c:v>100</c:v>
                </c:pt>
              </c:numCache>
            </c:numRef>
          </c:xVal>
          <c:yVal>
            <c:numRef>
              <c:f>'[BPM标定台运动精度测试-02-2025-03-24.xlsx]垂直导轨'!$J$7:$J$207</c:f>
              <c:numCache>
                <c:formatCode>0.000_ </c:formatCode>
                <c:ptCount val="201"/>
                <c:pt idx="0">
                  <c:v>1.6004804135150201E-2</c:v>
                </c:pt>
                <c:pt idx="1">
                  <c:v>1.30084937479893E-2</c:v>
                </c:pt>
                <c:pt idx="2">
                  <c:v>1.9003193225813699E-2</c:v>
                </c:pt>
                <c:pt idx="3">
                  <c:v>1.3004952842223401E-2</c:v>
                </c:pt>
                <c:pt idx="4">
                  <c:v>9.0050097903144905E-3</c:v>
                </c:pt>
                <c:pt idx="5">
                  <c:v>1.6005735694790201E-2</c:v>
                </c:pt>
                <c:pt idx="6">
                  <c:v>1.2006153404115601E-2</c:v>
                </c:pt>
                <c:pt idx="7">
                  <c:v>1.10055100415423E-2</c:v>
                </c:pt>
                <c:pt idx="8">
                  <c:v>1.5006281447782001E-2</c:v>
                </c:pt>
                <c:pt idx="9">
                  <c:v>9.0052795234356608E-3</c:v>
                </c:pt>
                <c:pt idx="10">
                  <c:v>1.8003493668004501E-2</c:v>
                </c:pt>
                <c:pt idx="11">
                  <c:v>1.30037971980812E-2</c:v>
                </c:pt>
                <c:pt idx="12">
                  <c:v>1.3005817322252301E-2</c:v>
                </c:pt>
                <c:pt idx="13">
                  <c:v>1.60051772086405E-2</c:v>
                </c:pt>
                <c:pt idx="14">
                  <c:v>8.0052318887737801E-3</c:v>
                </c:pt>
                <c:pt idx="15">
                  <c:v>9.00640497788174E-3</c:v>
                </c:pt>
                <c:pt idx="16">
                  <c:v>1.40073142568298E-2</c:v>
                </c:pt>
                <c:pt idx="17">
                  <c:v>1.20054449957223E-2</c:v>
                </c:pt>
                <c:pt idx="18">
                  <c:v>8.0035179493904707E-3</c:v>
                </c:pt>
                <c:pt idx="19">
                  <c:v>2.2005708185034199E-2</c:v>
                </c:pt>
                <c:pt idx="20">
                  <c:v>1.6002312008652101E-2</c:v>
                </c:pt>
                <c:pt idx="21">
                  <c:v>1.3004334784483301E-2</c:v>
                </c:pt>
                <c:pt idx="22">
                  <c:v>1.0005448158963801E-2</c:v>
                </c:pt>
                <c:pt idx="23">
                  <c:v>1.1004083885112001E-2</c:v>
                </c:pt>
                <c:pt idx="24">
                  <c:v>1.0002960097821799E-2</c:v>
                </c:pt>
                <c:pt idx="25">
                  <c:v>8.0052527028300294E-3</c:v>
                </c:pt>
                <c:pt idx="26">
                  <c:v>3.0045742005597701E-3</c:v>
                </c:pt>
                <c:pt idx="27">
                  <c:v>9.0058212796293394E-3</c:v>
                </c:pt>
                <c:pt idx="28">
                  <c:v>4.0047220253285297E-3</c:v>
                </c:pt>
                <c:pt idx="29">
                  <c:v>6.0051614627667496E-3</c:v>
                </c:pt>
                <c:pt idx="30">
                  <c:v>6.0068922660292401E-3</c:v>
                </c:pt>
                <c:pt idx="31">
                  <c:v>7.0042387617235101E-3</c:v>
                </c:pt>
                <c:pt idx="32">
                  <c:v>9.0046612847061204E-3</c:v>
                </c:pt>
                <c:pt idx="33">
                  <c:v>6.0033206971894498E-3</c:v>
                </c:pt>
                <c:pt idx="34">
                  <c:v>8.0059690636318202E-3</c:v>
                </c:pt>
                <c:pt idx="35">
                  <c:v>6.0074225055330999E-3</c:v>
                </c:pt>
                <c:pt idx="36">
                  <c:v>1.5004694358800899E-2</c:v>
                </c:pt>
                <c:pt idx="37">
                  <c:v>7.0032457740651904E-3</c:v>
                </c:pt>
                <c:pt idx="38">
                  <c:v>4.0039353568062097E-3</c:v>
                </c:pt>
                <c:pt idx="39">
                  <c:v>6.0060485850854696E-3</c:v>
                </c:pt>
                <c:pt idx="40">
                  <c:v>1.00066072317588E-2</c:v>
                </c:pt>
                <c:pt idx="41">
                  <c:v>-6.9951094236770902E-3</c:v>
                </c:pt>
                <c:pt idx="42">
                  <c:v>8.0042496335011003E-3</c:v>
                </c:pt>
                <c:pt idx="43">
                  <c:v>3.0055174467946699E-3</c:v>
                </c:pt>
                <c:pt idx="44">
                  <c:v>6.0048031423676198E-3</c:v>
                </c:pt>
                <c:pt idx="45">
                  <c:v>7.0052722477314004E-3</c:v>
                </c:pt>
                <c:pt idx="46">
                  <c:v>8.0024071844633192E-3</c:v>
                </c:pt>
                <c:pt idx="47">
                  <c:v>-1.29986033519671E-2</c:v>
                </c:pt>
                <c:pt idx="48">
                  <c:v>1.0046635510150301E-3</c:v>
                </c:pt>
                <c:pt idx="49">
                  <c:v>8.0062148328749992E-3</c:v>
                </c:pt>
                <c:pt idx="50">
                  <c:v>4.0044497328182204E-3</c:v>
                </c:pt>
                <c:pt idx="51">
                  <c:v>1.0003397404396701E-2</c:v>
                </c:pt>
                <c:pt idx="52">
                  <c:v>5.0042081578141103E-3</c:v>
                </c:pt>
                <c:pt idx="53">
                  <c:v>2.0047022274738398E-3</c:v>
                </c:pt>
                <c:pt idx="54">
                  <c:v>8.0063577277300606E-3</c:v>
                </c:pt>
                <c:pt idx="55">
                  <c:v>8.0055546911452797E-3</c:v>
                </c:pt>
                <c:pt idx="56">
                  <c:v>1.0007782852042599E-2</c:v>
                </c:pt>
                <c:pt idx="57">
                  <c:v>9.0043017251275597E-3</c:v>
                </c:pt>
                <c:pt idx="59">
                  <c:v>8.0059502031843994E-3</c:v>
                </c:pt>
                <c:pt idx="60">
                  <c:v>4.0055620824546202E-3</c:v>
                </c:pt>
                <c:pt idx="61">
                  <c:v>1.5004831722457399E-2</c:v>
                </c:pt>
                <c:pt idx="62">
                  <c:v>3.0063815784089299E-3</c:v>
                </c:pt>
                <c:pt idx="63">
                  <c:v>1.6003255524800902E-2</c:v>
                </c:pt>
                <c:pt idx="64">
                  <c:v>1.2002402043741299E-2</c:v>
                </c:pt>
                <c:pt idx="65">
                  <c:v>1.20047556479079E-2</c:v>
                </c:pt>
                <c:pt idx="66">
                  <c:v>8.0025437434727599E-3</c:v>
                </c:pt>
                <c:pt idx="67">
                  <c:v>5.00669656316433E-3</c:v>
                </c:pt>
                <c:pt idx="68">
                  <c:v>1.00031243163983E-2</c:v>
                </c:pt>
                <c:pt idx="69">
                  <c:v>1.00072559570989E-2</c:v>
                </c:pt>
                <c:pt idx="70">
                  <c:v>6.0043324665279797E-3</c:v>
                </c:pt>
                <c:pt idx="71">
                  <c:v>1.2002550844424999E-2</c:v>
                </c:pt>
                <c:pt idx="72">
                  <c:v>1.10018565460486E-2</c:v>
                </c:pt>
                <c:pt idx="73">
                  <c:v>3.0026665677738199E-3</c:v>
                </c:pt>
                <c:pt idx="74">
                  <c:v>8.0019993847280108E-3</c:v>
                </c:pt>
                <c:pt idx="75">
                  <c:v>1.0003458616317599E-2</c:v>
                </c:pt>
                <c:pt idx="76">
                  <c:v>1.2000708038307601E-2</c:v>
                </c:pt>
                <c:pt idx="77">
                  <c:v>1.0000282510429099E-2</c:v>
                </c:pt>
                <c:pt idx="78">
                  <c:v>9.0045440082562305E-3</c:v>
                </c:pt>
                <c:pt idx="79">
                  <c:v>6.0024040748878297E-3</c:v>
                </c:pt>
                <c:pt idx="80">
                  <c:v>1.10044475533506E-2</c:v>
                </c:pt>
                <c:pt idx="81">
                  <c:v>1.00027355461236E-2</c:v>
                </c:pt>
                <c:pt idx="82">
                  <c:v>8.0036097069751105E-3</c:v>
                </c:pt>
                <c:pt idx="83">
                  <c:v>1.0002969016145599E-2</c:v>
                </c:pt>
                <c:pt idx="84">
                  <c:v>9.0020299811328607E-3</c:v>
                </c:pt>
                <c:pt idx="85">
                  <c:v>3.0033324443117198E-3</c:v>
                </c:pt>
                <c:pt idx="86">
                  <c:v>-3.9986780993856996E-3</c:v>
                </c:pt>
                <c:pt idx="87">
                  <c:v>1.0046538453209999E-3</c:v>
                </c:pt>
                <c:pt idx="88">
                  <c:v>3.0000833194456802E-3</c:v>
                </c:pt>
                <c:pt idx="89">
                  <c:v>1.0005676140576E-2</c:v>
                </c:pt>
                <c:pt idx="90">
                  <c:v>4.0024487753136401E-3</c:v>
                </c:pt>
                <c:pt idx="91">
                  <c:v>2.77777774115862E-7</c:v>
                </c:pt>
                <c:pt idx="92">
                  <c:v>6.0023107665898596E-3</c:v>
                </c:pt>
                <c:pt idx="93">
                  <c:v>7.0046382173885001E-3</c:v>
                </c:pt>
                <c:pt idx="94">
                  <c:v>7.0024130466119798E-3</c:v>
                </c:pt>
                <c:pt idx="95">
                  <c:v>4.0000998801437097E-3</c:v>
                </c:pt>
                <c:pt idx="96">
                  <c:v>4.0081168748891099E-3</c:v>
                </c:pt>
                <c:pt idx="97">
                  <c:v>-2.9971638318393402E-3</c:v>
                </c:pt>
                <c:pt idx="98">
                  <c:v>-1.59707663444069E-2</c:v>
                </c:pt>
                <c:pt idx="99">
                  <c:v>5.01290954982281E-3</c:v>
                </c:pt>
                <c:pt idx="100">
                  <c:v>5.6811457478686102E-3</c:v>
                </c:pt>
                <c:pt idx="101">
                  <c:v>5.9813885042191402E-3</c:v>
                </c:pt>
                <c:pt idx="102">
                  <c:v>-1.00399799700535E-3</c:v>
                </c:pt>
                <c:pt idx="103">
                  <c:v>-8.0021616221031006E-3</c:v>
                </c:pt>
                <c:pt idx="104">
                  <c:v>1.9953692141982901E-3</c:v>
                </c:pt>
                <c:pt idx="105">
                  <c:v>-8.0004995004747705E-3</c:v>
                </c:pt>
                <c:pt idx="106">
                  <c:v>-3.0007498749737801E-3</c:v>
                </c:pt>
                <c:pt idx="107">
                  <c:v>-7.0001427347978797E-3</c:v>
                </c:pt>
                <c:pt idx="108">
                  <c:v>3.9996873045708998E-3</c:v>
                </c:pt>
                <c:pt idx="109">
                  <c:v>-1.0014449259703199E-3</c:v>
                </c:pt>
                <c:pt idx="110">
                  <c:v>4.9979983989185701E-3</c:v>
                </c:pt>
                <c:pt idx="111">
                  <c:v>9.9995453719081695E-4</c:v>
                </c:pt>
                <c:pt idx="112">
                  <c:v>-9.0000416389059996E-3</c:v>
                </c:pt>
                <c:pt idx="113">
                  <c:v>-2.0006538461370101E-3</c:v>
                </c:pt>
                <c:pt idx="114">
                  <c:v>-9.0003213138132292E-3</c:v>
                </c:pt>
                <c:pt idx="115">
                  <c:v>-8.0000333244463206E-3</c:v>
                </c:pt>
                <c:pt idx="116">
                  <c:v>-1.0000780859551001E-2</c:v>
                </c:pt>
                <c:pt idx="117">
                  <c:v>-7.0002646124898097E-3</c:v>
                </c:pt>
                <c:pt idx="118">
                  <c:v>-2.0002777932077698E-3</c:v>
                </c:pt>
                <c:pt idx="119">
                  <c:v>-8.0006577562521403E-3</c:v>
                </c:pt>
                <c:pt idx="120">
                  <c:v>-1.00032504875358E-3</c:v>
                </c:pt>
                <c:pt idx="121">
                  <c:v>5.9976895961639798E-3</c:v>
                </c:pt>
                <c:pt idx="122">
                  <c:v>-5.0001817851317298E-3</c:v>
                </c:pt>
                <c:pt idx="123">
                  <c:v>-8.0003694688279801E-3</c:v>
                </c:pt>
                <c:pt idx="124">
                  <c:v>-9.0000833159748998E-3</c:v>
                </c:pt>
                <c:pt idx="125">
                  <c:v>-1.60025603435088E-7</c:v>
                </c:pt>
                <c:pt idx="126">
                  <c:v>9.9951915679952208E-4</c:v>
                </c:pt>
                <c:pt idx="127">
                  <c:v>-8.0000925720185006E-3</c:v>
                </c:pt>
                <c:pt idx="128">
                  <c:v>-9.0002320931219498E-3</c:v>
                </c:pt>
                <c:pt idx="129">
                  <c:v>-1.3001396118415399E-2</c:v>
                </c:pt>
                <c:pt idx="130">
                  <c:v>-1.1000016662780601E-2</c:v>
                </c:pt>
                <c:pt idx="131">
                  <c:v>-9.0013061566480701E-3</c:v>
                </c:pt>
                <c:pt idx="132">
                  <c:v>-1.5000140567888599E-2</c:v>
                </c:pt>
                <c:pt idx="133">
                  <c:v>-6.0004393406814004E-3</c:v>
                </c:pt>
                <c:pt idx="134">
                  <c:v>-1.1000367571377E-2</c:v>
                </c:pt>
                <c:pt idx="135">
                  <c:v>-1.6000242773905899E-2</c:v>
                </c:pt>
                <c:pt idx="136">
                  <c:v>-1.10000694290164E-2</c:v>
                </c:pt>
                <c:pt idx="137">
                  <c:v>-1.4000027018269599E-2</c:v>
                </c:pt>
                <c:pt idx="138">
                  <c:v>-1.1000328878132799E-2</c:v>
                </c:pt>
                <c:pt idx="139">
                  <c:v>-1.1003281462159E-2</c:v>
                </c:pt>
                <c:pt idx="140">
                  <c:v>-1.0000212468128201E-2</c:v>
                </c:pt>
                <c:pt idx="141">
                  <c:v>-1.3000609607409799E-2</c:v>
                </c:pt>
                <c:pt idx="142">
                  <c:v>-1.4001713796027101E-2</c:v>
                </c:pt>
                <c:pt idx="143">
                  <c:v>-1.6000418478128602E-2</c:v>
                </c:pt>
                <c:pt idx="144">
                  <c:v>-1.1003294930226599E-2</c:v>
                </c:pt>
                <c:pt idx="145">
                  <c:v>-1.30013552844801E-2</c:v>
                </c:pt>
                <c:pt idx="146">
                  <c:v>-1.30008802434176E-2</c:v>
                </c:pt>
                <c:pt idx="147">
                  <c:v>-1.7001286823337101E-2</c:v>
                </c:pt>
                <c:pt idx="148">
                  <c:v>-1.4000510299723601E-2</c:v>
                </c:pt>
                <c:pt idx="149">
                  <c:v>-1.8000255034380099E-2</c:v>
                </c:pt>
                <c:pt idx="150">
                  <c:v>-1.60004898922281E-2</c:v>
                </c:pt>
                <c:pt idx="151">
                  <c:v>-1.6000989943734101E-2</c:v>
                </c:pt>
                <c:pt idx="152">
                  <c:v>-1.3001893830121999E-2</c:v>
                </c:pt>
                <c:pt idx="153">
                  <c:v>-1.80006036027507E-2</c:v>
                </c:pt>
                <c:pt idx="154">
                  <c:v>-1.90002314171949E-2</c:v>
                </c:pt>
                <c:pt idx="155">
                  <c:v>-2.30011087078879E-2</c:v>
                </c:pt>
                <c:pt idx="156">
                  <c:v>-1.40010890717832E-2</c:v>
                </c:pt>
                <c:pt idx="157">
                  <c:v>-1.2002280341654599E-2</c:v>
                </c:pt>
                <c:pt idx="158">
                  <c:v>-2.2001689101820401E-2</c:v>
                </c:pt>
                <c:pt idx="159">
                  <c:v>-2.0001025163089999E-2</c:v>
                </c:pt>
                <c:pt idx="160">
                  <c:v>-2.7001641064920499E-2</c:v>
                </c:pt>
                <c:pt idx="161">
                  <c:v>-2.5001614171912899E-2</c:v>
                </c:pt>
                <c:pt idx="162">
                  <c:v>-1.9000983617118501E-2</c:v>
                </c:pt>
                <c:pt idx="163">
                  <c:v>-1.8001348906579999E-2</c:v>
                </c:pt>
                <c:pt idx="164">
                  <c:v>-1.6002538626118199E-2</c:v>
                </c:pt>
                <c:pt idx="165">
                  <c:v>-1.90011151444196E-2</c:v>
                </c:pt>
                <c:pt idx="166">
                  <c:v>-1.3005128088394701E-2</c:v>
                </c:pt>
                <c:pt idx="167">
                  <c:v>-2.0001462315519799E-2</c:v>
                </c:pt>
                <c:pt idx="168">
                  <c:v>-2.2001440795065701E-2</c:v>
                </c:pt>
                <c:pt idx="169">
                  <c:v>-2.6001419878269899E-2</c:v>
                </c:pt>
                <c:pt idx="170">
                  <c:v>-1.9003463642391701E-2</c:v>
                </c:pt>
                <c:pt idx="171">
                  <c:v>-2.40022810796745E-2</c:v>
                </c:pt>
                <c:pt idx="172">
                  <c:v>-2.4001784226584302E-2</c:v>
                </c:pt>
                <c:pt idx="173">
                  <c:v>-2.40024719593066E-2</c:v>
                </c:pt>
                <c:pt idx="174">
                  <c:v>-2.7001735993820799E-2</c:v>
                </c:pt>
                <c:pt idx="175">
                  <c:v>-2.7001712853717701E-2</c:v>
                </c:pt>
                <c:pt idx="176">
                  <c:v>-2.60016837452639E-2</c:v>
                </c:pt>
                <c:pt idx="177">
                  <c:v>-3.50037452453478E-2</c:v>
                </c:pt>
                <c:pt idx="178">
                  <c:v>-2.6003390112833799E-2</c:v>
                </c:pt>
                <c:pt idx="179">
                  <c:v>-3.3002290356435503E-2</c:v>
                </c:pt>
                <c:pt idx="180">
                  <c:v>-2.9002755492200501E-2</c:v>
                </c:pt>
                <c:pt idx="181">
                  <c:v>-2.3001394768982698E-2</c:v>
                </c:pt>
                <c:pt idx="182">
                  <c:v>-3.10038098139955E-2</c:v>
                </c:pt>
                <c:pt idx="183">
                  <c:v>-3.4001951172484703E-2</c:v>
                </c:pt>
                <c:pt idx="184">
                  <c:v>-3.0002380300601299E-2</c:v>
                </c:pt>
                <c:pt idx="185">
                  <c:v>-4.40021285102574E-2</c:v>
                </c:pt>
                <c:pt idx="186">
                  <c:v>-4.00023305010535E-2</c:v>
                </c:pt>
                <c:pt idx="187">
                  <c:v>-3.2003309355758298E-2</c:v>
                </c:pt>
                <c:pt idx="188">
                  <c:v>-3.8002510479245202E-2</c:v>
                </c:pt>
                <c:pt idx="189">
                  <c:v>-3.8002723831524997E-2</c:v>
                </c:pt>
                <c:pt idx="190">
                  <c:v>-4.2002710117358802E-2</c:v>
                </c:pt>
                <c:pt idx="191">
                  <c:v>-3.5002197150276998E-2</c:v>
                </c:pt>
                <c:pt idx="192">
                  <c:v>-3.60026296344245E-2</c:v>
                </c:pt>
                <c:pt idx="193">
                  <c:v>-3.5003364686858197E-2</c:v>
                </c:pt>
                <c:pt idx="194">
                  <c:v>-3.5003068332855498E-2</c:v>
                </c:pt>
                <c:pt idx="195">
                  <c:v>-3.7003835792219802E-2</c:v>
                </c:pt>
                <c:pt idx="196">
                  <c:v>-3.5002525384001601E-2</c:v>
                </c:pt>
                <c:pt idx="197">
                  <c:v>-3.9002973337829899E-2</c:v>
                </c:pt>
                <c:pt idx="198">
                  <c:v>-4.5002040108514101E-2</c:v>
                </c:pt>
                <c:pt idx="199">
                  <c:v>-4.4002226553004703E-2</c:v>
                </c:pt>
                <c:pt idx="200">
                  <c:v>-3.00028790786513E-2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45-4DF9-9114-98158D1E1762}"/>
            </c:ext>
          </c:extLst>
        </c:ser>
        <c:ser>
          <c:idx val="1"/>
          <c:order val="1"/>
          <c:tx>
            <c:strRef>
              <c:f>"reverse-going"</c:f>
              <c:strCache>
                <c:ptCount val="1"/>
                <c:pt idx="0">
                  <c:v>reverse-going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0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2645-4DF9-9114-98158D1E1762}"/>
              </c:ext>
            </c:extLst>
          </c:dPt>
          <c:xVal>
            <c:numRef>
              <c:f>'[BPM标定台运动精度测试-02-2025-03-24.xlsx]垂直导轨'!$U$6:$U$206</c:f>
              <c:numCache>
                <c:formatCode>General</c:formatCode>
                <c:ptCount val="201"/>
                <c:pt idx="0">
                  <c:v>100</c:v>
                </c:pt>
                <c:pt idx="1">
                  <c:v>99</c:v>
                </c:pt>
                <c:pt idx="2">
                  <c:v>98</c:v>
                </c:pt>
                <c:pt idx="3">
                  <c:v>97</c:v>
                </c:pt>
                <c:pt idx="4">
                  <c:v>96</c:v>
                </c:pt>
                <c:pt idx="5">
                  <c:v>95</c:v>
                </c:pt>
                <c:pt idx="6">
                  <c:v>94</c:v>
                </c:pt>
                <c:pt idx="7">
                  <c:v>93</c:v>
                </c:pt>
                <c:pt idx="8">
                  <c:v>92</c:v>
                </c:pt>
                <c:pt idx="9">
                  <c:v>91</c:v>
                </c:pt>
                <c:pt idx="10">
                  <c:v>90</c:v>
                </c:pt>
                <c:pt idx="11">
                  <c:v>89</c:v>
                </c:pt>
                <c:pt idx="12">
                  <c:v>88</c:v>
                </c:pt>
                <c:pt idx="13">
                  <c:v>87</c:v>
                </c:pt>
                <c:pt idx="14">
                  <c:v>86</c:v>
                </c:pt>
                <c:pt idx="15">
                  <c:v>85</c:v>
                </c:pt>
                <c:pt idx="16">
                  <c:v>84</c:v>
                </c:pt>
                <c:pt idx="17">
                  <c:v>83</c:v>
                </c:pt>
                <c:pt idx="18">
                  <c:v>82</c:v>
                </c:pt>
                <c:pt idx="19">
                  <c:v>81</c:v>
                </c:pt>
                <c:pt idx="20">
                  <c:v>80</c:v>
                </c:pt>
                <c:pt idx="21">
                  <c:v>79</c:v>
                </c:pt>
                <c:pt idx="22">
                  <c:v>78</c:v>
                </c:pt>
                <c:pt idx="23">
                  <c:v>77</c:v>
                </c:pt>
                <c:pt idx="24">
                  <c:v>76</c:v>
                </c:pt>
                <c:pt idx="25">
                  <c:v>75</c:v>
                </c:pt>
                <c:pt idx="26">
                  <c:v>74</c:v>
                </c:pt>
                <c:pt idx="27">
                  <c:v>73</c:v>
                </c:pt>
                <c:pt idx="28">
                  <c:v>72</c:v>
                </c:pt>
                <c:pt idx="29">
                  <c:v>71</c:v>
                </c:pt>
                <c:pt idx="30">
                  <c:v>70</c:v>
                </c:pt>
                <c:pt idx="31">
                  <c:v>69</c:v>
                </c:pt>
                <c:pt idx="32">
                  <c:v>68</c:v>
                </c:pt>
                <c:pt idx="33">
                  <c:v>67</c:v>
                </c:pt>
                <c:pt idx="34">
                  <c:v>66</c:v>
                </c:pt>
                <c:pt idx="35">
                  <c:v>65</c:v>
                </c:pt>
                <c:pt idx="36">
                  <c:v>64</c:v>
                </c:pt>
                <c:pt idx="37">
                  <c:v>63</c:v>
                </c:pt>
                <c:pt idx="38">
                  <c:v>62</c:v>
                </c:pt>
                <c:pt idx="39">
                  <c:v>61</c:v>
                </c:pt>
                <c:pt idx="40">
                  <c:v>60</c:v>
                </c:pt>
                <c:pt idx="41">
                  <c:v>59</c:v>
                </c:pt>
                <c:pt idx="42">
                  <c:v>58</c:v>
                </c:pt>
                <c:pt idx="43">
                  <c:v>57</c:v>
                </c:pt>
                <c:pt idx="44">
                  <c:v>56</c:v>
                </c:pt>
                <c:pt idx="45">
                  <c:v>55</c:v>
                </c:pt>
                <c:pt idx="46">
                  <c:v>54</c:v>
                </c:pt>
                <c:pt idx="47">
                  <c:v>53</c:v>
                </c:pt>
                <c:pt idx="48">
                  <c:v>52</c:v>
                </c:pt>
                <c:pt idx="49">
                  <c:v>51</c:v>
                </c:pt>
                <c:pt idx="50">
                  <c:v>50</c:v>
                </c:pt>
                <c:pt idx="51">
                  <c:v>49</c:v>
                </c:pt>
                <c:pt idx="52">
                  <c:v>48</c:v>
                </c:pt>
                <c:pt idx="53">
                  <c:v>47</c:v>
                </c:pt>
                <c:pt idx="54">
                  <c:v>46</c:v>
                </c:pt>
                <c:pt idx="55">
                  <c:v>45</c:v>
                </c:pt>
                <c:pt idx="56">
                  <c:v>44</c:v>
                </c:pt>
                <c:pt idx="57">
                  <c:v>43</c:v>
                </c:pt>
                <c:pt idx="58">
                  <c:v>42</c:v>
                </c:pt>
                <c:pt idx="59">
                  <c:v>41</c:v>
                </c:pt>
                <c:pt idx="60">
                  <c:v>40</c:v>
                </c:pt>
                <c:pt idx="61">
                  <c:v>39</c:v>
                </c:pt>
                <c:pt idx="62">
                  <c:v>38</c:v>
                </c:pt>
                <c:pt idx="63">
                  <c:v>37</c:v>
                </c:pt>
                <c:pt idx="64">
                  <c:v>36</c:v>
                </c:pt>
                <c:pt idx="65">
                  <c:v>35</c:v>
                </c:pt>
                <c:pt idx="66">
                  <c:v>34</c:v>
                </c:pt>
                <c:pt idx="67">
                  <c:v>33</c:v>
                </c:pt>
                <c:pt idx="68">
                  <c:v>32</c:v>
                </c:pt>
                <c:pt idx="69">
                  <c:v>31</c:v>
                </c:pt>
                <c:pt idx="70">
                  <c:v>30</c:v>
                </c:pt>
                <c:pt idx="71">
                  <c:v>29</c:v>
                </c:pt>
                <c:pt idx="72">
                  <c:v>28</c:v>
                </c:pt>
                <c:pt idx="73">
                  <c:v>27</c:v>
                </c:pt>
                <c:pt idx="74">
                  <c:v>26</c:v>
                </c:pt>
                <c:pt idx="75">
                  <c:v>25</c:v>
                </c:pt>
                <c:pt idx="76">
                  <c:v>24</c:v>
                </c:pt>
                <c:pt idx="77">
                  <c:v>23</c:v>
                </c:pt>
                <c:pt idx="78">
                  <c:v>22</c:v>
                </c:pt>
                <c:pt idx="79">
                  <c:v>21</c:v>
                </c:pt>
                <c:pt idx="80">
                  <c:v>20</c:v>
                </c:pt>
                <c:pt idx="81">
                  <c:v>19</c:v>
                </c:pt>
                <c:pt idx="82">
                  <c:v>18</c:v>
                </c:pt>
                <c:pt idx="83">
                  <c:v>17</c:v>
                </c:pt>
                <c:pt idx="84">
                  <c:v>16</c:v>
                </c:pt>
                <c:pt idx="85">
                  <c:v>15</c:v>
                </c:pt>
                <c:pt idx="86">
                  <c:v>14</c:v>
                </c:pt>
                <c:pt idx="87">
                  <c:v>13</c:v>
                </c:pt>
                <c:pt idx="88">
                  <c:v>12</c:v>
                </c:pt>
                <c:pt idx="89">
                  <c:v>11</c:v>
                </c:pt>
                <c:pt idx="90">
                  <c:v>10</c:v>
                </c:pt>
                <c:pt idx="91">
                  <c:v>9</c:v>
                </c:pt>
                <c:pt idx="92">
                  <c:v>8</c:v>
                </c:pt>
                <c:pt idx="93">
                  <c:v>7</c:v>
                </c:pt>
                <c:pt idx="94">
                  <c:v>6</c:v>
                </c:pt>
                <c:pt idx="95">
                  <c:v>5</c:v>
                </c:pt>
                <c:pt idx="96">
                  <c:v>4</c:v>
                </c:pt>
                <c:pt idx="97">
                  <c:v>3</c:v>
                </c:pt>
                <c:pt idx="98">
                  <c:v>2</c:v>
                </c:pt>
                <c:pt idx="99">
                  <c:v>1</c:v>
                </c:pt>
                <c:pt idx="100">
                  <c:v>0</c:v>
                </c:pt>
                <c:pt idx="101">
                  <c:v>-1</c:v>
                </c:pt>
                <c:pt idx="102">
                  <c:v>-2</c:v>
                </c:pt>
                <c:pt idx="103">
                  <c:v>-3</c:v>
                </c:pt>
                <c:pt idx="104">
                  <c:v>-4</c:v>
                </c:pt>
                <c:pt idx="105">
                  <c:v>-5</c:v>
                </c:pt>
                <c:pt idx="106">
                  <c:v>-6</c:v>
                </c:pt>
                <c:pt idx="107">
                  <c:v>-7</c:v>
                </c:pt>
                <c:pt idx="108">
                  <c:v>-8</c:v>
                </c:pt>
                <c:pt idx="109">
                  <c:v>-9</c:v>
                </c:pt>
                <c:pt idx="110">
                  <c:v>-10</c:v>
                </c:pt>
                <c:pt idx="111">
                  <c:v>-11</c:v>
                </c:pt>
                <c:pt idx="112">
                  <c:v>-12</c:v>
                </c:pt>
                <c:pt idx="113">
                  <c:v>-13</c:v>
                </c:pt>
                <c:pt idx="114">
                  <c:v>-14</c:v>
                </c:pt>
                <c:pt idx="115">
                  <c:v>-15</c:v>
                </c:pt>
                <c:pt idx="116">
                  <c:v>-16</c:v>
                </c:pt>
                <c:pt idx="117">
                  <c:v>-17</c:v>
                </c:pt>
                <c:pt idx="118">
                  <c:v>-18</c:v>
                </c:pt>
                <c:pt idx="119">
                  <c:v>-19</c:v>
                </c:pt>
                <c:pt idx="120">
                  <c:v>-20</c:v>
                </c:pt>
                <c:pt idx="121">
                  <c:v>-21</c:v>
                </c:pt>
                <c:pt idx="122">
                  <c:v>-22</c:v>
                </c:pt>
                <c:pt idx="123">
                  <c:v>-23</c:v>
                </c:pt>
                <c:pt idx="124">
                  <c:v>-24</c:v>
                </c:pt>
                <c:pt idx="125">
                  <c:v>-25</c:v>
                </c:pt>
                <c:pt idx="126">
                  <c:v>-26</c:v>
                </c:pt>
                <c:pt idx="127">
                  <c:v>-27</c:v>
                </c:pt>
                <c:pt idx="128">
                  <c:v>-28</c:v>
                </c:pt>
                <c:pt idx="129">
                  <c:v>-29</c:v>
                </c:pt>
                <c:pt idx="130">
                  <c:v>-30</c:v>
                </c:pt>
                <c:pt idx="131">
                  <c:v>-31</c:v>
                </c:pt>
                <c:pt idx="132">
                  <c:v>-32</c:v>
                </c:pt>
                <c:pt idx="133">
                  <c:v>-33</c:v>
                </c:pt>
                <c:pt idx="134">
                  <c:v>-34</c:v>
                </c:pt>
                <c:pt idx="135">
                  <c:v>-35</c:v>
                </c:pt>
                <c:pt idx="136">
                  <c:v>-36</c:v>
                </c:pt>
                <c:pt idx="137">
                  <c:v>-37</c:v>
                </c:pt>
                <c:pt idx="138">
                  <c:v>-38</c:v>
                </c:pt>
                <c:pt idx="139">
                  <c:v>-39</c:v>
                </c:pt>
                <c:pt idx="140">
                  <c:v>-40</c:v>
                </c:pt>
                <c:pt idx="141">
                  <c:v>-41</c:v>
                </c:pt>
                <c:pt idx="142">
                  <c:v>-42</c:v>
                </c:pt>
                <c:pt idx="143">
                  <c:v>-43</c:v>
                </c:pt>
                <c:pt idx="144">
                  <c:v>-44</c:v>
                </c:pt>
                <c:pt idx="145">
                  <c:v>-45</c:v>
                </c:pt>
                <c:pt idx="146">
                  <c:v>-46</c:v>
                </c:pt>
                <c:pt idx="147">
                  <c:v>-47</c:v>
                </c:pt>
                <c:pt idx="148">
                  <c:v>-48</c:v>
                </c:pt>
                <c:pt idx="149">
                  <c:v>-49</c:v>
                </c:pt>
                <c:pt idx="150">
                  <c:v>-50</c:v>
                </c:pt>
                <c:pt idx="151">
                  <c:v>-51</c:v>
                </c:pt>
                <c:pt idx="152">
                  <c:v>-52</c:v>
                </c:pt>
                <c:pt idx="153">
                  <c:v>-53</c:v>
                </c:pt>
                <c:pt idx="154">
                  <c:v>-54</c:v>
                </c:pt>
                <c:pt idx="155">
                  <c:v>-55</c:v>
                </c:pt>
                <c:pt idx="156">
                  <c:v>-56</c:v>
                </c:pt>
                <c:pt idx="157">
                  <c:v>-57</c:v>
                </c:pt>
                <c:pt idx="158">
                  <c:v>-58</c:v>
                </c:pt>
                <c:pt idx="159">
                  <c:v>-59</c:v>
                </c:pt>
                <c:pt idx="160">
                  <c:v>-60</c:v>
                </c:pt>
                <c:pt idx="161">
                  <c:v>-61</c:v>
                </c:pt>
                <c:pt idx="162">
                  <c:v>-62</c:v>
                </c:pt>
                <c:pt idx="163">
                  <c:v>-63</c:v>
                </c:pt>
                <c:pt idx="164">
                  <c:v>-64</c:v>
                </c:pt>
                <c:pt idx="165">
                  <c:v>-65</c:v>
                </c:pt>
                <c:pt idx="166">
                  <c:v>-66</c:v>
                </c:pt>
                <c:pt idx="167">
                  <c:v>-67</c:v>
                </c:pt>
                <c:pt idx="168">
                  <c:v>-68</c:v>
                </c:pt>
                <c:pt idx="169">
                  <c:v>-69</c:v>
                </c:pt>
                <c:pt idx="170">
                  <c:v>-70</c:v>
                </c:pt>
                <c:pt idx="171">
                  <c:v>-71</c:v>
                </c:pt>
                <c:pt idx="172">
                  <c:v>-72</c:v>
                </c:pt>
                <c:pt idx="173">
                  <c:v>-73</c:v>
                </c:pt>
                <c:pt idx="174">
                  <c:v>-74</c:v>
                </c:pt>
                <c:pt idx="175">
                  <c:v>-75</c:v>
                </c:pt>
                <c:pt idx="176">
                  <c:v>-76</c:v>
                </c:pt>
                <c:pt idx="177">
                  <c:v>-77</c:v>
                </c:pt>
                <c:pt idx="178">
                  <c:v>-78</c:v>
                </c:pt>
                <c:pt idx="179">
                  <c:v>-79</c:v>
                </c:pt>
                <c:pt idx="180">
                  <c:v>-80</c:v>
                </c:pt>
                <c:pt idx="181">
                  <c:v>-81</c:v>
                </c:pt>
                <c:pt idx="182">
                  <c:v>-82</c:v>
                </c:pt>
                <c:pt idx="183">
                  <c:v>-83</c:v>
                </c:pt>
                <c:pt idx="184">
                  <c:v>-84</c:v>
                </c:pt>
                <c:pt idx="185">
                  <c:v>-85</c:v>
                </c:pt>
                <c:pt idx="186">
                  <c:v>-86</c:v>
                </c:pt>
                <c:pt idx="187">
                  <c:v>-87</c:v>
                </c:pt>
                <c:pt idx="188">
                  <c:v>-88</c:v>
                </c:pt>
                <c:pt idx="189">
                  <c:v>-89</c:v>
                </c:pt>
                <c:pt idx="190">
                  <c:v>-90</c:v>
                </c:pt>
                <c:pt idx="191">
                  <c:v>-91</c:v>
                </c:pt>
                <c:pt idx="192">
                  <c:v>-92</c:v>
                </c:pt>
                <c:pt idx="193">
                  <c:v>-93</c:v>
                </c:pt>
                <c:pt idx="194">
                  <c:v>-94</c:v>
                </c:pt>
                <c:pt idx="195">
                  <c:v>-95</c:v>
                </c:pt>
                <c:pt idx="196">
                  <c:v>-96</c:v>
                </c:pt>
                <c:pt idx="197">
                  <c:v>-97</c:v>
                </c:pt>
                <c:pt idx="198">
                  <c:v>-98</c:v>
                </c:pt>
                <c:pt idx="199">
                  <c:v>-99</c:v>
                </c:pt>
                <c:pt idx="200">
                  <c:v>-100</c:v>
                </c:pt>
              </c:numCache>
            </c:numRef>
          </c:xVal>
          <c:yVal>
            <c:numRef>
              <c:f>'[BPM标定台运动精度测试-02-2025-03-24.xlsx]垂直导轨'!$V$6:$V$206</c:f>
              <c:numCache>
                <c:formatCode>0.000_ </c:formatCode>
                <c:ptCount val="201"/>
                <c:pt idx="0">
                  <c:v>-3.4004204117053398E-2</c:v>
                </c:pt>
                <c:pt idx="1">
                  <c:v>-3.6005175460601897E-2</c:v>
                </c:pt>
                <c:pt idx="2">
                  <c:v>-3.2004595906940402E-2</c:v>
                </c:pt>
                <c:pt idx="3">
                  <c:v>-3.9004333711119402E-2</c:v>
                </c:pt>
                <c:pt idx="4">
                  <c:v>-3.2004691535334501E-2</c:v>
                </c:pt>
                <c:pt idx="5">
                  <c:v>-3.6003030749441202E-2</c:v>
                </c:pt>
                <c:pt idx="6">
                  <c:v>-3.0002818519235998E-2</c:v>
                </c:pt>
                <c:pt idx="7">
                  <c:v>-3.2002864882826998E-2</c:v>
                </c:pt>
                <c:pt idx="8">
                  <c:v>-2.30049121890517E-2</c:v>
                </c:pt>
                <c:pt idx="9">
                  <c:v>-3.2003713265524397E-2</c:v>
                </c:pt>
                <c:pt idx="10">
                  <c:v>-3.4002943594018099E-2</c:v>
                </c:pt>
                <c:pt idx="11">
                  <c:v>-3.2003515905756799E-2</c:v>
                </c:pt>
                <c:pt idx="12">
                  <c:v>-3.1002749218942E-2</c:v>
                </c:pt>
                <c:pt idx="13">
                  <c:v>-2.9003309469842999E-2</c:v>
                </c:pt>
                <c:pt idx="14">
                  <c:v>-3.4003632538173199E-2</c:v>
                </c:pt>
                <c:pt idx="15">
                  <c:v>-2.70033933191627E-2</c:v>
                </c:pt>
                <c:pt idx="16">
                  <c:v>-2.2004671729078499E-2</c:v>
                </c:pt>
                <c:pt idx="17">
                  <c:v>-2.80029209124848E-2</c:v>
                </c:pt>
                <c:pt idx="18">
                  <c:v>-2.60044500797392E-2</c:v>
                </c:pt>
                <c:pt idx="19">
                  <c:v>-2.4002993125023402E-2</c:v>
                </c:pt>
                <c:pt idx="20">
                  <c:v>-2.0003030719564701E-2</c:v>
                </c:pt>
                <c:pt idx="21">
                  <c:v>-6.5002796760268197E-2</c:v>
                </c:pt>
                <c:pt idx="22">
                  <c:v>-2.2002826270821198E-2</c:v>
                </c:pt>
                <c:pt idx="23">
                  <c:v>-2.5002862818368499E-2</c:v>
                </c:pt>
                <c:pt idx="24">
                  <c:v>-2.20026309557824E-2</c:v>
                </c:pt>
                <c:pt idx="25">
                  <c:v>-2.1002406153314699E-2</c:v>
                </c:pt>
                <c:pt idx="26">
                  <c:v>-2.7002195293263798E-2</c:v>
                </c:pt>
                <c:pt idx="27">
                  <c:v>-1.9002218722150101E-2</c:v>
                </c:pt>
                <c:pt idx="28">
                  <c:v>-2.10022563803136E-2</c:v>
                </c:pt>
                <c:pt idx="29">
                  <c:v>-1.30034361356763E-2</c:v>
                </c:pt>
                <c:pt idx="30">
                  <c:v>-1.7002585271043799E-2</c:v>
                </c:pt>
                <c:pt idx="31">
                  <c:v>-1.8000883891431799E-2</c:v>
                </c:pt>
                <c:pt idx="32">
                  <c:v>-2.1003249139852201E-2</c:v>
                </c:pt>
                <c:pt idx="33">
                  <c:v>-1.5003946995250299E-2</c:v>
                </c:pt>
                <c:pt idx="34">
                  <c:v>-6.0027650257836697E-3</c:v>
                </c:pt>
                <c:pt idx="35">
                  <c:v>-1.4003730195256E-2</c:v>
                </c:pt>
                <c:pt idx="36">
                  <c:v>-1.8002819695631399E-2</c:v>
                </c:pt>
                <c:pt idx="37">
                  <c:v>-1.50017933091817E-2</c:v>
                </c:pt>
                <c:pt idx="38">
                  <c:v>-1.10035639986776E-2</c:v>
                </c:pt>
                <c:pt idx="39">
                  <c:v>-1.2002663497725099E-2</c:v>
                </c:pt>
                <c:pt idx="40">
                  <c:v>-8.0014165722062103E-3</c:v>
                </c:pt>
                <c:pt idx="41">
                  <c:v>-1.00019150594477E-2</c:v>
                </c:pt>
                <c:pt idx="42">
                  <c:v>-1.1003835677712501E-2</c:v>
                </c:pt>
                <c:pt idx="43">
                  <c:v>-1.8002850077102998E-2</c:v>
                </c:pt>
                <c:pt idx="44">
                  <c:v>-1.20032226387181E-2</c:v>
                </c:pt>
                <c:pt idx="45">
                  <c:v>-1.00032905500242E-2</c:v>
                </c:pt>
                <c:pt idx="46">
                  <c:v>-1.1002684837080799E-2</c:v>
                </c:pt>
                <c:pt idx="47">
                  <c:v>-7.0024242995430103E-3</c:v>
                </c:pt>
                <c:pt idx="48">
                  <c:v>-6.0034708199978599E-3</c:v>
                </c:pt>
                <c:pt idx="49">
                  <c:v>-1.8001195679858001E-2</c:v>
                </c:pt>
                <c:pt idx="50">
                  <c:v>-1.00022496849874E-2</c:v>
                </c:pt>
                <c:pt idx="51">
                  <c:v>-1.2004937969067001E-2</c:v>
                </c:pt>
                <c:pt idx="52">
                  <c:v>-5.0015103222520504E-3</c:v>
                </c:pt>
                <c:pt idx="53">
                  <c:v>-7.0020848401881599E-3</c:v>
                </c:pt>
                <c:pt idx="54">
                  <c:v>-9.0018475047415301E-3</c:v>
                </c:pt>
                <c:pt idx="55">
                  <c:v>-1.40022216790925E-2</c:v>
                </c:pt>
                <c:pt idx="56">
                  <c:v>-1.2000045445248001E-2</c:v>
                </c:pt>
                <c:pt idx="57">
                  <c:v>-8.0022787517464201E-3</c:v>
                </c:pt>
                <c:pt idx="58">
                  <c:v>-6.0004404237545802E-3</c:v>
                </c:pt>
                <c:pt idx="59">
                  <c:v>-9.0020605734935106E-3</c:v>
                </c:pt>
                <c:pt idx="60">
                  <c:v>-6.00101242405771E-3</c:v>
                </c:pt>
                <c:pt idx="61">
                  <c:v>-6.00288439340346E-3</c:v>
                </c:pt>
                <c:pt idx="62">
                  <c:v>-4.0038023312050103E-3</c:v>
                </c:pt>
                <c:pt idx="63">
                  <c:v>5.9992160891013703E-3</c:v>
                </c:pt>
                <c:pt idx="64">
                  <c:v>-3.00201377695686E-3</c:v>
                </c:pt>
                <c:pt idx="65">
                  <c:v>9.9718547314608897E-4</c:v>
                </c:pt>
                <c:pt idx="66">
                  <c:v>-2.00211764699532E-3</c:v>
                </c:pt>
                <c:pt idx="67">
                  <c:v>-1.10018479248168E-2</c:v>
                </c:pt>
                <c:pt idx="68">
                  <c:v>5.9989373007631698E-3</c:v>
                </c:pt>
                <c:pt idx="69">
                  <c:v>-5.0019674880061897E-3</c:v>
                </c:pt>
                <c:pt idx="70">
                  <c:v>-4.0013499549722597E-3</c:v>
                </c:pt>
                <c:pt idx="71">
                  <c:v>-2.9313375762285398E-6</c:v>
                </c:pt>
                <c:pt idx="72">
                  <c:v>-3.0006428341771102E-3</c:v>
                </c:pt>
                <c:pt idx="73">
                  <c:v>-1.00092592591139E-3</c:v>
                </c:pt>
                <c:pt idx="74">
                  <c:v>2.9998076701147599E-3</c:v>
                </c:pt>
                <c:pt idx="75">
                  <c:v>1.9975796128584001E-3</c:v>
                </c:pt>
                <c:pt idx="76">
                  <c:v>-2.0035416664043698E-3</c:v>
                </c:pt>
                <c:pt idx="77">
                  <c:v>1.9994564508465399E-3</c:v>
                </c:pt>
                <c:pt idx="78">
                  <c:v>-1.8636362852930701E-6</c:v>
                </c:pt>
                <c:pt idx="79">
                  <c:v>-2.0015236643580198E-3</c:v>
                </c:pt>
                <c:pt idx="80">
                  <c:v>-2.00064999998872E-3</c:v>
                </c:pt>
                <c:pt idx="81">
                  <c:v>9.9902616205227402E-4</c:v>
                </c:pt>
                <c:pt idx="82">
                  <c:v>6.99774912480322E-3</c:v>
                </c:pt>
                <c:pt idx="83">
                  <c:v>9.9891170072297108E-4</c:v>
                </c:pt>
                <c:pt idx="84">
                  <c:v>-1.0031248043951299E-3</c:v>
                </c:pt>
                <c:pt idx="85">
                  <c:v>6.9978320327095398E-3</c:v>
                </c:pt>
                <c:pt idx="86">
                  <c:v>6.9998213137036896E-3</c:v>
                </c:pt>
                <c:pt idx="87">
                  <c:v>-1.0065379569734699E-3</c:v>
                </c:pt>
                <c:pt idx="88">
                  <c:v>-2.0072065295373399E-3</c:v>
                </c:pt>
                <c:pt idx="89">
                  <c:v>-1.1000771885189701E-2</c:v>
                </c:pt>
                <c:pt idx="90">
                  <c:v>-2.0002499749978099E-3</c:v>
                </c:pt>
                <c:pt idx="91">
                  <c:v>6.9986098755521198E-3</c:v>
                </c:pt>
                <c:pt idx="92">
                  <c:v>9.9993742177968397E-3</c:v>
                </c:pt>
                <c:pt idx="93">
                  <c:v>7.9988559989496704E-3</c:v>
                </c:pt>
                <c:pt idx="94">
                  <c:v>2.9999166388803302E-3</c:v>
                </c:pt>
                <c:pt idx="95">
                  <c:v>8.9983967938440709E-3</c:v>
                </c:pt>
                <c:pt idx="96">
                  <c:v>1.9999371701481899E-2</c:v>
                </c:pt>
                <c:pt idx="97">
                  <c:v>9.9971581424398402E-3</c:v>
                </c:pt>
                <c:pt idx="98">
                  <c:v>1.09937217577636E-2</c:v>
                </c:pt>
                <c:pt idx="99">
                  <c:v>5.9854418734633904E-3</c:v>
                </c:pt>
                <c:pt idx="100">
                  <c:v>-8.3066238629180694E-3</c:v>
                </c:pt>
                <c:pt idx="101">
                  <c:v>1.20079051074651E-2</c:v>
                </c:pt>
                <c:pt idx="102">
                  <c:v>5.0019960069898096E-3</c:v>
                </c:pt>
                <c:pt idx="103">
                  <c:v>5.0013320010369204E-3</c:v>
                </c:pt>
                <c:pt idx="104">
                  <c:v>1.0010104777681101E-2</c:v>
                </c:pt>
                <c:pt idx="105">
                  <c:v>5.00289710205859E-3</c:v>
                </c:pt>
                <c:pt idx="106">
                  <c:v>6.9999999999996697E-3</c:v>
                </c:pt>
                <c:pt idx="107">
                  <c:v>6.0006423982574804E-3</c:v>
                </c:pt>
                <c:pt idx="108">
                  <c:v>1.00022477519301E-2</c:v>
                </c:pt>
                <c:pt idx="109">
                  <c:v>1.7000277346344499E-2</c:v>
                </c:pt>
                <c:pt idx="110">
                  <c:v>6.0006496751423598E-3</c:v>
                </c:pt>
                <c:pt idx="111">
                  <c:v>4.0007725165587303E-3</c:v>
                </c:pt>
                <c:pt idx="112">
                  <c:v>1.10003747189555E-2</c:v>
                </c:pt>
                <c:pt idx="113">
                  <c:v>1.40001921451063E-2</c:v>
                </c:pt>
                <c:pt idx="114">
                  <c:v>1.2000071382683299E-2</c:v>
                </c:pt>
                <c:pt idx="115">
                  <c:v>8.00656360221552E-3</c:v>
                </c:pt>
                <c:pt idx="116">
                  <c:v>1.1000281074325701E-2</c:v>
                </c:pt>
                <c:pt idx="117">
                  <c:v>1.30014697236298E-2</c:v>
                </c:pt>
                <c:pt idx="118">
                  <c:v>1.4001887735172899E-2</c:v>
                </c:pt>
                <c:pt idx="119">
                  <c:v>1.8001393709848702E-2</c:v>
                </c:pt>
                <c:pt idx="120">
                  <c:v>2.5002721869661602E-2</c:v>
                </c:pt>
                <c:pt idx="121">
                  <c:v>2.3002973217046498E-2</c:v>
                </c:pt>
                <c:pt idx="122">
                  <c:v>1.3000817810073799E-2</c:v>
                </c:pt>
                <c:pt idx="123">
                  <c:v>1.4000021729685799E-2</c:v>
                </c:pt>
                <c:pt idx="124">
                  <c:v>4.0007708012055297E-3</c:v>
                </c:pt>
                <c:pt idx="125">
                  <c:v>1.20000399840059E-2</c:v>
                </c:pt>
                <c:pt idx="126">
                  <c:v>1.2001249519386199E-2</c:v>
                </c:pt>
                <c:pt idx="127">
                  <c:v>1.6000370192127598E-2</c:v>
                </c:pt>
                <c:pt idx="128">
                  <c:v>1.70005176168182E-2</c:v>
                </c:pt>
                <c:pt idx="129">
                  <c:v>1.30011203419436E-2</c:v>
                </c:pt>
                <c:pt idx="130">
                  <c:v>1.10016828284358E-2</c:v>
                </c:pt>
                <c:pt idx="131">
                  <c:v>1.40006449324375E-2</c:v>
                </c:pt>
                <c:pt idx="132">
                  <c:v>1.5001015275988299E-2</c:v>
                </c:pt>
                <c:pt idx="133">
                  <c:v>1.1002181421495999E-2</c:v>
                </c:pt>
                <c:pt idx="134">
                  <c:v>7.0011910713532197E-3</c:v>
                </c:pt>
                <c:pt idx="135">
                  <c:v>1.8000414108236398E-2</c:v>
                </c:pt>
                <c:pt idx="136">
                  <c:v>1.00014025050399E-2</c:v>
                </c:pt>
                <c:pt idx="137">
                  <c:v>1.4000716022685799E-2</c:v>
                </c:pt>
                <c:pt idx="138">
                  <c:v>1.1001078748634501E-2</c:v>
                </c:pt>
                <c:pt idx="139">
                  <c:v>1.10002563708136E-2</c:v>
                </c:pt>
                <c:pt idx="140">
                  <c:v>2.0008125203077E-3</c:v>
                </c:pt>
                <c:pt idx="141">
                  <c:v>1.1001231467012901E-2</c:v>
                </c:pt>
                <c:pt idx="142">
                  <c:v>8.0014522426168407E-3</c:v>
                </c:pt>
                <c:pt idx="143">
                  <c:v>9.0022904845454797E-3</c:v>
                </c:pt>
                <c:pt idx="144">
                  <c:v>1.0001147596852901E-2</c:v>
                </c:pt>
                <c:pt idx="145">
                  <c:v>1.40022216790925E-2</c:v>
                </c:pt>
                <c:pt idx="146">
                  <c:v>7.0013259716361596E-3</c:v>
                </c:pt>
                <c:pt idx="147">
                  <c:v>1.4001574133132501E-2</c:v>
                </c:pt>
                <c:pt idx="148">
                  <c:v>1.2001510196405701E-2</c:v>
                </c:pt>
                <c:pt idx="149">
                  <c:v>8.0023365915806704E-3</c:v>
                </c:pt>
                <c:pt idx="150">
                  <c:v>1.1002049672015299E-2</c:v>
                </c:pt>
                <c:pt idx="151">
                  <c:v>1.3002009409873901E-2</c:v>
                </c:pt>
                <c:pt idx="152">
                  <c:v>9.0025478318764805E-3</c:v>
                </c:pt>
                <c:pt idx="153">
                  <c:v>1.6000613068733599E-2</c:v>
                </c:pt>
                <c:pt idx="154">
                  <c:v>1.00018516460807E-2</c:v>
                </c:pt>
                <c:pt idx="155">
                  <c:v>8.0018180165168894E-3</c:v>
                </c:pt>
                <c:pt idx="156">
                  <c:v>1.0002089024545999E-2</c:v>
                </c:pt>
                <c:pt idx="157">
                  <c:v>1.50012015225016E-2</c:v>
                </c:pt>
                <c:pt idx="158">
                  <c:v>9.0007757951866604E-3</c:v>
                </c:pt>
                <c:pt idx="159">
                  <c:v>1.20017963665688E-2</c:v>
                </c:pt>
                <c:pt idx="160">
                  <c:v>6.0030414638205798E-3</c:v>
                </c:pt>
                <c:pt idx="161">
                  <c:v>7.0024424227099801E-3</c:v>
                </c:pt>
                <c:pt idx="162">
                  <c:v>1.20030399302564E-2</c:v>
                </c:pt>
                <c:pt idx="163">
                  <c:v>1.20019124555313E-2</c:v>
                </c:pt>
                <c:pt idx="164">
                  <c:v>1.8003639828684501E-2</c:v>
                </c:pt>
                <c:pt idx="165">
                  <c:v>2.0002245531969699E-2</c:v>
                </c:pt>
                <c:pt idx="166">
                  <c:v>1.20041281622747E-2</c:v>
                </c:pt>
                <c:pt idx="167">
                  <c:v>1.0002760905521799E-2</c:v>
                </c:pt>
                <c:pt idx="168">
                  <c:v>1.4003058328725599E-2</c:v>
                </c:pt>
                <c:pt idx="169">
                  <c:v>1.50022097605813E-2</c:v>
                </c:pt>
                <c:pt idx="170">
                  <c:v>1.10029210112401E-2</c:v>
                </c:pt>
                <c:pt idx="171">
                  <c:v>1.40012532916529E-2</c:v>
                </c:pt>
                <c:pt idx="172">
                  <c:v>1.7002423106248402E-2</c:v>
                </c:pt>
                <c:pt idx="173">
                  <c:v>1.30022805094967E-2</c:v>
                </c:pt>
                <c:pt idx="174">
                  <c:v>1.3003330630923E-2</c:v>
                </c:pt>
                <c:pt idx="175">
                  <c:v>1.70027260850674E-2</c:v>
                </c:pt>
                <c:pt idx="176">
                  <c:v>1.5003505886923601E-2</c:v>
                </c:pt>
                <c:pt idx="177">
                  <c:v>1.9002622797515301E-2</c:v>
                </c:pt>
                <c:pt idx="178">
                  <c:v>1.5003416141027501E-2</c:v>
                </c:pt>
                <c:pt idx="179">
                  <c:v>1.1004619726733699E-2</c:v>
                </c:pt>
                <c:pt idx="180">
                  <c:v>1.00024996875021E-2</c:v>
                </c:pt>
                <c:pt idx="181">
                  <c:v>1.50032709991308E-2</c:v>
                </c:pt>
                <c:pt idx="182">
                  <c:v>1.6002462964067401E-2</c:v>
                </c:pt>
                <c:pt idx="183">
                  <c:v>5.0050901160005896E-3</c:v>
                </c:pt>
                <c:pt idx="184">
                  <c:v>2.2004076361767499E-2</c:v>
                </c:pt>
                <c:pt idx="185">
                  <c:v>1.90049694188161E-2</c:v>
                </c:pt>
                <c:pt idx="186">
                  <c:v>2.1004609285867601E-2</c:v>
                </c:pt>
                <c:pt idx="187">
                  <c:v>1.7004855372945799E-2</c:v>
                </c:pt>
                <c:pt idx="188">
                  <c:v>1.9003556090737599E-2</c:v>
                </c:pt>
                <c:pt idx="189">
                  <c:v>1.40057519686394E-2</c:v>
                </c:pt>
                <c:pt idx="190">
                  <c:v>7.0043607233856199E-3</c:v>
                </c:pt>
                <c:pt idx="191">
                  <c:v>1.6005987826389401E-2</c:v>
                </c:pt>
                <c:pt idx="192">
                  <c:v>1.7005227238001901E-2</c:v>
                </c:pt>
                <c:pt idx="193">
                  <c:v>1.5004837929239999E-2</c:v>
                </c:pt>
                <c:pt idx="194">
                  <c:v>2.1005131832112101E-2</c:v>
                </c:pt>
                <c:pt idx="195">
                  <c:v>1.9005735574069101E-2</c:v>
                </c:pt>
                <c:pt idx="196">
                  <c:v>2.1004707205449301E-2</c:v>
                </c:pt>
                <c:pt idx="197">
                  <c:v>1.60052825791865E-2</c:v>
                </c:pt>
                <c:pt idx="198">
                  <c:v>1.8004596094485199E-2</c:v>
                </c:pt>
                <c:pt idx="199">
                  <c:v>1.6006549380193701E-2</c:v>
                </c:pt>
                <c:pt idx="200">
                  <c:v>1.8005463852446699E-2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645-4DF9-9114-98158D1E17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5434469"/>
        <c:axId val="331159786"/>
      </c:scatterChart>
      <c:valAx>
        <c:axId val="495434469"/>
        <c:scaling>
          <c:orientation val="minMax"/>
          <c:max val="100"/>
          <c:min val="-1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331159786"/>
        <c:crosses val="autoZero"/>
        <c:crossBetween val="midCat"/>
      </c:valAx>
      <c:valAx>
        <c:axId val="331159786"/>
        <c:scaling>
          <c:orientation val="minMax"/>
          <c:max val="0.1"/>
          <c:min val="-0.1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.00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95434469"/>
        <c:crosses val="autoZero"/>
        <c:crossBetween val="midCat"/>
      </c:valAx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0ce7d01-970f-4f06-87a3-32dbb79487b7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17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19050" cap="rnd">
        <a:noFill/>
        <a:round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9525">
        <a:solidFill>
          <a:schemeClr val="phClr"/>
        </a:solidFill>
      </a:ln>
      <a:effectLst/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17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19050" cap="rnd">
        <a:noFill/>
        <a:round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9525">
        <a:solidFill>
          <a:schemeClr val="phClr"/>
        </a:solidFill>
      </a:ln>
      <a:effectLst/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DE773-CB6C-490C-9CF4-821C08323715}" type="datetimeFigureOut">
              <a:rPr lang="en-US" smtClean="0"/>
              <a:t>5/29/25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5AEA4-36A4-4A97-9959-3CBCABEF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80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C92AB-F8CE-4DE1-B7CB-F8DC837B7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366ED-C70D-4ABB-A5CC-BBED0438F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4D060-4BEA-4D82-9E9C-879329E19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A4742-C602-4385-A81B-E5AC8920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3471" y="6492875"/>
            <a:ext cx="41148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152AB-763C-48ED-9692-AA562170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BFCB5B1E-CE2A-4322-A169-CBB74D1F02C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882AE7-2E38-4DF0-A344-12DFE39AC94F}"/>
              </a:ext>
            </a:extLst>
          </p:cNvPr>
          <p:cNvCxnSpPr>
            <a:cxnSpLocks/>
          </p:cNvCxnSpPr>
          <p:nvPr userDrawn="1"/>
        </p:nvCxnSpPr>
        <p:spPr>
          <a:xfrm>
            <a:off x="0" y="6489919"/>
            <a:ext cx="12192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21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18D0-A8AA-4DC7-B6CB-00ACC472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53BE8-446B-47FA-83AB-B7D1B0603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B29A6-BD3F-4C5A-9A6E-5212D8CD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6D273-8616-4A3E-AF55-47819DCE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2C65-60B0-4230-AAE8-42EB72D69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33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953B85-B2FE-40AC-84CD-F1E7240FD1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14977-1C87-4483-A1DC-749401264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7630D-9F8B-40B4-8695-123643AF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4129C-324E-41AF-93C0-5EF68CC3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E953-FB49-4915-A4F3-C44D7F01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0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5EE66-86FB-42E4-B33F-C5FDE33C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653A0-48F7-45B2-8A7B-BE374683F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D7A93-7857-4A9C-B01E-DEE6BC46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1044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1A0F3-551F-4DE3-8206-D67FFF01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C07E0-3FC3-4735-90FB-BEF17F71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29C79C-B172-40A2-AA24-5D6ABEE23884}"/>
              </a:ext>
            </a:extLst>
          </p:cNvPr>
          <p:cNvCxnSpPr>
            <a:cxnSpLocks/>
          </p:cNvCxnSpPr>
          <p:nvPr userDrawn="1"/>
        </p:nvCxnSpPr>
        <p:spPr>
          <a:xfrm>
            <a:off x="0" y="6489919"/>
            <a:ext cx="12192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5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F8C53-EF9C-4DAB-A6E3-F213B206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20894-BAC8-4EC7-BFFD-1E86064CC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C1666-7BDB-47B6-A63C-F81A1763F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542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477A9-D92D-49BD-A772-8E6E2A33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3471" y="6492874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EE574-0301-4D03-90EA-953B172A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29BC49-3EE2-47E5-B21D-65A381EE2C52}"/>
              </a:ext>
            </a:extLst>
          </p:cNvPr>
          <p:cNvCxnSpPr>
            <a:cxnSpLocks/>
          </p:cNvCxnSpPr>
          <p:nvPr userDrawn="1"/>
        </p:nvCxnSpPr>
        <p:spPr>
          <a:xfrm>
            <a:off x="0" y="6489919"/>
            <a:ext cx="12192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73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11BF-BD61-45F3-A6FA-8295939F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5F3B5-3BFA-40D4-A639-E13336DD1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EFB70-BC7C-4C7D-B5BC-923580461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72F99-73B2-481F-A486-30A7E5C3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83153-4AFB-4C39-8917-524494ED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7AE35-B6B4-4706-AB1F-38BD5A21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5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6AF8D-FB86-4AAF-B7DB-0149FD1A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FE500-4A70-4C99-85BE-D733AA458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F3B77-DCEF-4103-B60C-C8D897F5D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458C1F-E05F-45C5-A1C3-1D450255B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57B0CB-956D-4770-8E53-9293AC2E9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DD12FC-2E76-4F45-BC5F-DD125869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6C0C8-A28B-4766-BEC4-C1C71873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FA4723-8517-4140-8108-C6180DDA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0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673B1-F737-49BB-91D5-0E5D84658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4E0F7-5BA1-465A-BBC2-1F46730D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9DA591-BE8B-44B7-AD76-2BAFEA2F9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5F3C2-D9E1-4B64-988D-62AC998F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049822-724B-4E86-82AF-6836F9234323}"/>
              </a:ext>
            </a:extLst>
          </p:cNvPr>
          <p:cNvCxnSpPr>
            <a:cxnSpLocks/>
          </p:cNvCxnSpPr>
          <p:nvPr userDrawn="1"/>
        </p:nvCxnSpPr>
        <p:spPr>
          <a:xfrm>
            <a:off x="0" y="6489919"/>
            <a:ext cx="12192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33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BEE9B-965C-49A4-9EA2-AF0C7D37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9918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1FD55-DC2C-4523-87D0-7B9111BE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9919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3442F-239D-4F5D-AE3B-113A377C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CCDF8D-84C8-44C8-A3C6-18089DDF8EB3}"/>
              </a:ext>
            </a:extLst>
          </p:cNvPr>
          <p:cNvCxnSpPr>
            <a:cxnSpLocks/>
          </p:cNvCxnSpPr>
          <p:nvPr userDrawn="1"/>
        </p:nvCxnSpPr>
        <p:spPr>
          <a:xfrm>
            <a:off x="0" y="6489919"/>
            <a:ext cx="12192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86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F5505-2269-4E8C-8C99-FF2DA05F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2124-D78B-49D8-8214-9DD5F6377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CEAD5-3043-4C33-B795-8E38A83F0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B88A2-A2CE-4432-AE05-6F96C930D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44D60-3CBD-497B-889B-0E0DCCAA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1F1E1-8E43-4171-B8CE-29713B14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1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39CC-6F17-4DB2-9048-2FEDCE4E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6711A0-179B-41EB-9F4D-0A05DC30D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04E4A-439D-4BCE-AD16-EC0C2D668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EA343-DA94-4B51-BCF7-6BA63BB26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BCDE6-6062-4112-AEC3-7B075A57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65295-6F1A-4EAD-8F0C-5558F955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9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C9FE20-016D-437C-A0C9-D26E426BE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BAECC-0026-433B-96AB-77917D444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6B8B9-8623-4FF8-8A3C-9EDDE3DB0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2025-05-29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FDEFE-8F7E-4B6F-8679-688FF9F07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 A. Rehman | CSNS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7D403-A963-415D-AA2F-3AB90640B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fld id="{BFCB5B1E-CE2A-4322-A169-CBB74D1F02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5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501F-782A-4C1F-BEE5-4C05A6C7B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Autofit/>
          </a:bodyPr>
          <a:lstStyle/>
          <a:p>
            <a:r>
              <a:rPr lang="en-US" altLang="zh-CN" b="1" dirty="0"/>
              <a:t>CSNS</a:t>
            </a:r>
            <a:r>
              <a:rPr lang="zh-CN" altLang="en-US" b="1" dirty="0"/>
              <a:t> </a:t>
            </a:r>
            <a:r>
              <a:rPr lang="en-US" altLang="zh-CN" b="1" dirty="0"/>
              <a:t>RCS</a:t>
            </a:r>
            <a:r>
              <a:rPr lang="zh-CN" altLang="en-US" b="1" dirty="0"/>
              <a:t> </a:t>
            </a:r>
            <a:r>
              <a:rPr lang="en-US" b="1" dirty="0"/>
              <a:t>Diagonal Cut-Plane BPM</a:t>
            </a:r>
            <a:r>
              <a:rPr lang="en-US" altLang="zh-CN" b="1" dirty="0"/>
              <a:t>:</a:t>
            </a:r>
            <a:r>
              <a:rPr lang="zh-CN" altLang="en-US" b="1" dirty="0"/>
              <a:t> </a:t>
            </a:r>
            <a:r>
              <a:rPr lang="en-US" altLang="zh-CN" b="1" dirty="0"/>
              <a:t>Accuracy</a:t>
            </a:r>
            <a:r>
              <a:rPr lang="zh-CN" altLang="en-US" b="1" dirty="0"/>
              <a:t> </a:t>
            </a:r>
            <a:r>
              <a:rPr lang="en-US" altLang="zh-CN" b="1" dirty="0"/>
              <a:t>vs.</a:t>
            </a:r>
            <a:r>
              <a:rPr lang="zh-CN" altLang="en-US" b="1" dirty="0"/>
              <a:t> </a:t>
            </a:r>
            <a:r>
              <a:rPr lang="en-US" altLang="zh-CN" b="1" dirty="0"/>
              <a:t>Calibration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244B9-0145-4A35-9F40-954B2D9FF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9875"/>
            <a:ext cx="12192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/>
              <a:t>M. A. Rehman</a:t>
            </a:r>
          </a:p>
          <a:p>
            <a:r>
              <a:rPr lang="en-US" sz="2800" b="1" dirty="0"/>
              <a:t>On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behalf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of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the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CSNS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Beam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Instrumentation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group</a:t>
            </a:r>
          </a:p>
          <a:p>
            <a:r>
              <a:rPr lang="en-US" altLang="zh-CN" sz="2800" b="1" dirty="0"/>
              <a:t>Many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thanks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to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CSNS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Alignment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&amp;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Survey,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Mechanical,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PS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group</a:t>
            </a:r>
            <a:endParaRPr lang="en-US" sz="2800" b="1" dirty="0"/>
          </a:p>
          <a:p>
            <a:r>
              <a:rPr lang="en-US" b="1" dirty="0"/>
              <a:t>2025-05-29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79CD7-F95E-4FB0-A17B-71AD0F8A8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9B409-4876-4F36-AAE9-84E871A3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C7EE5-57FB-4F45-8355-D9F9314D9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36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1FB2D-B02E-4047-B798-A75E7A54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3043"/>
          </a:xfrm>
        </p:spPr>
        <p:txBody>
          <a:bodyPr/>
          <a:lstStyle/>
          <a:p>
            <a:pPr algn="ctr"/>
            <a:r>
              <a:rPr lang="en-US" altLang="zh-CN" b="1" u="sng" dirty="0"/>
              <a:t>Calibration</a:t>
            </a:r>
            <a:r>
              <a:rPr lang="zh-CN" altLang="en-US" b="1" u="sng" dirty="0"/>
              <a:t> </a:t>
            </a:r>
            <a:r>
              <a:rPr lang="en-US" altLang="zh-CN" b="1" u="sng" dirty="0"/>
              <a:t>system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in</a:t>
            </a:r>
            <a:r>
              <a:rPr lang="zh-CN" altLang="en-US" b="1" u="sng" dirty="0"/>
              <a:t> </a:t>
            </a:r>
            <a:r>
              <a:rPr lang="en-US" altLang="zh-CN" b="1" u="sng" dirty="0"/>
              <a:t>D1</a:t>
            </a:r>
            <a:endParaRPr lang="en-US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1800A-E167-4A6A-8918-BFE8E88A3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440" y="1074419"/>
            <a:ext cx="3928411" cy="52546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ABE3DF-F39B-4050-B6F3-ADFE3428E4C5}"/>
              </a:ext>
            </a:extLst>
          </p:cNvPr>
          <p:cNvCxnSpPr/>
          <p:nvPr/>
        </p:nvCxnSpPr>
        <p:spPr>
          <a:xfrm flipV="1">
            <a:off x="7311390" y="2954020"/>
            <a:ext cx="2609850" cy="99060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B7A424-072D-42E0-9331-081459CD38FE}"/>
              </a:ext>
            </a:extLst>
          </p:cNvPr>
          <p:cNvCxnSpPr>
            <a:cxnSpLocks/>
          </p:cNvCxnSpPr>
          <p:nvPr/>
        </p:nvCxnSpPr>
        <p:spPr>
          <a:xfrm>
            <a:off x="7654290" y="2685731"/>
            <a:ext cx="2190750" cy="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442BAC-BBAB-44B5-8806-E6BCC58A4368}"/>
              </a:ext>
            </a:extLst>
          </p:cNvPr>
          <p:cNvCxnSpPr>
            <a:cxnSpLocks/>
          </p:cNvCxnSpPr>
          <p:nvPr/>
        </p:nvCxnSpPr>
        <p:spPr>
          <a:xfrm flipV="1">
            <a:off x="7406640" y="4917757"/>
            <a:ext cx="1162050" cy="411163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458A57-9FD9-48F8-A788-4B007E4A2CE0}"/>
              </a:ext>
            </a:extLst>
          </p:cNvPr>
          <p:cNvSpPr txBox="1"/>
          <p:nvPr/>
        </p:nvSpPr>
        <p:spPr>
          <a:xfrm>
            <a:off x="7124899" y="2282786"/>
            <a:ext cx="92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Bellows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B8365-1E53-4935-AE4A-32B9C96DDCA2}"/>
              </a:ext>
            </a:extLst>
          </p:cNvPr>
          <p:cNvSpPr txBox="1"/>
          <p:nvPr/>
        </p:nvSpPr>
        <p:spPr>
          <a:xfrm>
            <a:off x="6991430" y="394462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012D46-229A-4F26-AB43-B774E5305855}"/>
              </a:ext>
            </a:extLst>
          </p:cNvPr>
          <p:cNvSpPr txBox="1"/>
          <p:nvPr/>
        </p:nvSpPr>
        <p:spPr>
          <a:xfrm>
            <a:off x="6776028" y="5369895"/>
            <a:ext cx="129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X/Y Mover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BD8C51-4387-41B1-B815-A9892DF3DD90}"/>
              </a:ext>
            </a:extLst>
          </p:cNvPr>
          <p:cNvSpPr txBox="1"/>
          <p:nvPr/>
        </p:nvSpPr>
        <p:spPr>
          <a:xfrm>
            <a:off x="308175" y="926860"/>
            <a:ext cx="64261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BPM and wire (Molybdenum: </a:t>
            </a:r>
            <a:r>
              <a:rPr lang="en-US" sz="2400" dirty="0" err="1"/>
              <a:t>Ø</a:t>
            </a:r>
            <a:r>
              <a:rPr lang="en-US" sz="2400" baseline="-25000" dirty="0" err="1"/>
              <a:t>d</a:t>
            </a:r>
            <a:r>
              <a:rPr lang="en-US" sz="2400" dirty="0"/>
              <a:t>=100 µm) </a:t>
            </a:r>
            <a:r>
              <a:rPr lang="en-US" sz="2400" dirty="0">
                <a:solidFill>
                  <a:srgbClr val="0432FF"/>
                </a:solidFill>
              </a:rPr>
              <a:t>aligned with accuracy of </a:t>
            </a:r>
            <a:r>
              <a:rPr lang="en-US" sz="2400" b="1" dirty="0">
                <a:solidFill>
                  <a:srgbClr val="0432FF"/>
                </a:solidFill>
              </a:rPr>
              <a:t>100 µm </a:t>
            </a:r>
            <a:r>
              <a:rPr lang="en-US" altLang="zh-CN" sz="2400" dirty="0">
                <a:solidFill>
                  <a:srgbClr val="0432FF"/>
                </a:solidFill>
              </a:rPr>
              <a:t>(Measured)</a:t>
            </a:r>
            <a:endParaRPr lang="en-US" sz="24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Transverse mover precision is </a:t>
            </a:r>
            <a:r>
              <a:rPr lang="en-US" sz="2400" b="1" dirty="0">
                <a:solidFill>
                  <a:srgbClr val="0432FF"/>
                </a:solidFill>
              </a:rPr>
              <a:t>5 µm </a:t>
            </a:r>
            <a:r>
              <a:rPr lang="en-US" sz="2400" dirty="0">
                <a:solidFill>
                  <a:srgbClr val="0432FF"/>
                </a:solidFill>
              </a:rPr>
              <a:t>(Measured)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Transverse mapping range is ±60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Tektronix signal generator (AFG31000)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V</a:t>
            </a:r>
            <a:r>
              <a:rPr lang="en-US" sz="2400" baseline="-25000" dirty="0" err="1"/>
              <a:t>pp</a:t>
            </a:r>
            <a:r>
              <a:rPr lang="en-US" sz="2400" dirty="0"/>
              <a:t>=5 V, Frequency = 1</a:t>
            </a:r>
            <a:r>
              <a:rPr lang="en-US" altLang="zh-CN" sz="2400" dirty="0"/>
              <a:t>-10</a:t>
            </a:r>
            <a:r>
              <a:rPr lang="en-US" sz="2400" dirty="0"/>
              <a:t> MHz (Varied)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432FF"/>
                </a:solidFill>
              </a:rPr>
              <a:t>Bergoz</a:t>
            </a:r>
            <a:r>
              <a:rPr lang="en-US" sz="2400" dirty="0">
                <a:solidFill>
                  <a:srgbClr val="0432FF"/>
                </a:solidFill>
              </a:rPr>
              <a:t>-BB Electronics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Dynamic range: -70 dBm to +5 dBm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BW: 10 MHz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ADC Bit: NI Digitizer 16-bit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A thermocouple </a:t>
            </a:r>
            <a:r>
              <a:rPr lang="en-US" altLang="zh-CN" sz="2400" dirty="0">
                <a:solidFill>
                  <a:srgbClr val="0432FF"/>
                </a:solidFill>
              </a:rPr>
              <a:t>to</a:t>
            </a:r>
            <a:r>
              <a:rPr lang="zh-CN" altLang="en-US" sz="2400" dirty="0">
                <a:solidFill>
                  <a:srgbClr val="0432FF"/>
                </a:solidFill>
              </a:rPr>
              <a:t> </a:t>
            </a:r>
            <a:r>
              <a:rPr lang="en-US" sz="2400" dirty="0">
                <a:solidFill>
                  <a:srgbClr val="0432FF"/>
                </a:solidFill>
              </a:rPr>
              <a:t>monitor temperature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548092D-7DB0-446E-85F9-00522A87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E3BD6-729E-4BC6-8660-4C05CF39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A8A9A-976F-438A-B90B-90C8393D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06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C96B-814F-4B34-9483-5789EF5D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42435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u="sng" dirty="0"/>
              <a:t>Survey of the calibration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46E80-EEA7-489C-94FC-20E135683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BD43C-9DED-4201-A95B-CC53320B4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81FA-9BFF-4B17-9E9F-C45083BB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11</a:t>
            </a:fld>
            <a:endParaRPr lang="en-US"/>
          </a:p>
        </p:txBody>
      </p:sp>
      <p:pic>
        <p:nvPicPr>
          <p:cNvPr id="7" name="内容占位符 5">
            <a:extLst>
              <a:ext uri="{FF2B5EF4-FFF2-40B4-BE49-F238E27FC236}">
                <a16:creationId xmlns:a16="http://schemas.microsoft.com/office/drawing/2014/main" id="{88E6073E-06DC-4648-8A93-209FCA416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670" y="1600037"/>
            <a:ext cx="1924825" cy="1555277"/>
          </a:xfrm>
          <a:prstGeom prst="rect">
            <a:avLst/>
          </a:prstGeom>
        </p:spPr>
      </p:pic>
      <p:sp>
        <p:nvSpPr>
          <p:cNvPr id="8" name="文本框 2">
            <a:extLst>
              <a:ext uri="{FF2B5EF4-FFF2-40B4-BE49-F238E27FC236}">
                <a16:creationId xmlns:a16="http://schemas.microsoft.com/office/drawing/2014/main" id="{D185C3AB-B3A1-40AA-B156-AA3C5E37BBBC}"/>
              </a:ext>
            </a:extLst>
          </p:cNvPr>
          <p:cNvSpPr txBox="1"/>
          <p:nvPr/>
        </p:nvSpPr>
        <p:spPr>
          <a:xfrm>
            <a:off x="2595951" y="1736635"/>
            <a:ext cx="5528746" cy="1200329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1.First Measure Coordinate of BPM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Coordinate Measuring Machine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CMM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Brand: HEXAGON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Model: PILOT 15.30.12</a:t>
            </a:r>
          </a:p>
        </p:txBody>
      </p:sp>
      <p:graphicFrame>
        <p:nvGraphicFramePr>
          <p:cNvPr id="9" name="表格 3">
            <a:extLst>
              <a:ext uri="{FF2B5EF4-FFF2-40B4-BE49-F238E27FC236}">
                <a16:creationId xmlns:a16="http://schemas.microsoft.com/office/drawing/2014/main" id="{A07AD897-EAD9-4546-B2DF-2807281F0AEB}"/>
              </a:ext>
            </a:extLst>
          </p:cNvPr>
          <p:cNvGraphicFramePr/>
          <p:nvPr/>
        </p:nvGraphicFramePr>
        <p:xfrm>
          <a:off x="119380" y="3572828"/>
          <a:ext cx="8035290" cy="2661279"/>
        </p:xfrm>
        <a:graphic>
          <a:graphicData uri="http://schemas.openxmlformats.org/drawingml/2006/table">
            <a:tbl>
              <a:tblPr/>
              <a:tblGrid>
                <a:gridCol w="1605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59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01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02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point name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point name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-88.214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185.064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244.628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-88.218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185.070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244.626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-88.026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190.152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51.868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-88.014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190.145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51.897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87.936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189.844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51.456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87.993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189.804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51.465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87.988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185.130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244.477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88.045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185.090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244.490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03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04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point name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point name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-88.211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185.074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244.630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-88.207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185.077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244.628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-88.044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190.170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51.882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-88.014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190.154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51.866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87.944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189.838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51.457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87.948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189.838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51.459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87.993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185.126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244.479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87.995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185.123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244.475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10" name="表格 6">
            <a:extLst>
              <a:ext uri="{FF2B5EF4-FFF2-40B4-BE49-F238E27FC236}">
                <a16:creationId xmlns:a16="http://schemas.microsoft.com/office/drawing/2014/main" id="{113EA73D-4269-4597-BEF1-DAC0FA9E102F}"/>
              </a:ext>
            </a:extLst>
          </p:cNvPr>
          <p:cNvGraphicFramePr/>
          <p:nvPr/>
        </p:nvGraphicFramePr>
        <p:xfrm>
          <a:off x="8328660" y="2336800"/>
          <a:ext cx="3497580" cy="3899526"/>
        </p:xfrm>
        <a:graphic>
          <a:graphicData uri="http://schemas.openxmlformats.org/drawingml/2006/table">
            <a:tbl>
              <a:tblPr/>
              <a:tblGrid>
                <a:gridCol w="617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4785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01-BPM calibration 02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0.030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0.057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-0.040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0.057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-0.039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04-BPM calibration 03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0.030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-0.016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-0.015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-0.001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04-BPM calibration 01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-0.001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-0.001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 dirty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5B8E36-D2A0-25C3-2AFB-66C1B9634313}"/>
              </a:ext>
            </a:extLst>
          </p:cNvPr>
          <p:cNvSpPr txBox="1"/>
          <p:nvPr/>
        </p:nvSpPr>
        <p:spPr>
          <a:xfrm>
            <a:off x="7601919" y="1397651"/>
            <a:ext cx="404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432FF"/>
                </a:solidFill>
              </a:rPr>
              <a:t>R.YANG: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Conclusion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of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this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page</a:t>
            </a:r>
            <a:endParaRPr lang="en-CH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0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38D0C-76D9-41D3-8A02-8A56916F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83"/>
            <a:ext cx="10515600" cy="996907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u="sng" dirty="0"/>
              <a:t>Survey of the calibration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8A6F0-6896-4BE2-BDC7-69A3D0AA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99E7F-8564-4EE4-B93A-D2B985C1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10A0D-7B4E-45A2-B218-DE990659A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12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3A032391-1FC4-4B8F-9D79-D84F38E07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154" y="3951919"/>
            <a:ext cx="1726565" cy="2392045"/>
          </a:xfrm>
          <a:prstGeom prst="rect">
            <a:avLst/>
          </a:prstGeom>
        </p:spPr>
      </p:pic>
      <p:graphicFrame>
        <p:nvGraphicFramePr>
          <p:cNvPr id="8" name="图表 1">
            <a:extLst>
              <a:ext uri="{FF2B5EF4-FFF2-40B4-BE49-F238E27FC236}">
                <a16:creationId xmlns:a16="http://schemas.microsoft.com/office/drawing/2014/main" id="{2BAC3B03-5497-41B8-B1D3-720924FF0494}"/>
              </a:ext>
            </a:extLst>
          </p:cNvPr>
          <p:cNvGraphicFramePr/>
          <p:nvPr/>
        </p:nvGraphicFramePr>
        <p:xfrm>
          <a:off x="2567305" y="1268730"/>
          <a:ext cx="47402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图表 3">
            <a:extLst>
              <a:ext uri="{FF2B5EF4-FFF2-40B4-BE49-F238E27FC236}">
                <a16:creationId xmlns:a16="http://schemas.microsoft.com/office/drawing/2014/main" id="{1E8A8621-01A8-41B4-AC69-DB0849E6D89F}"/>
              </a:ext>
            </a:extLst>
          </p:cNvPr>
          <p:cNvGraphicFramePr/>
          <p:nvPr/>
        </p:nvGraphicFramePr>
        <p:xfrm>
          <a:off x="7468235" y="1268730"/>
          <a:ext cx="46132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表格 12">
            <a:extLst>
              <a:ext uri="{FF2B5EF4-FFF2-40B4-BE49-F238E27FC236}">
                <a16:creationId xmlns:a16="http://schemas.microsoft.com/office/drawing/2014/main" id="{B589DBEA-B5C2-4198-962A-8FF6184893D6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4435293"/>
              </p:ext>
            </p:extLst>
          </p:nvPr>
        </p:nvGraphicFramePr>
        <p:xfrm>
          <a:off x="5735955" y="4293235"/>
          <a:ext cx="3023870" cy="2050729"/>
        </p:xfrm>
        <a:graphic>
          <a:graphicData uri="http://schemas.openxmlformats.org/drawingml/2006/table">
            <a:tbl>
              <a:tblPr/>
              <a:tblGrid>
                <a:gridCol w="705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8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X axis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error(forward-goning)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max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0.03mm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min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-0.012mm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RMS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0.006mm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error(reverse-goning)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max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0.008mm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min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-0.042mm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RMS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0.005mm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" name="表格 13">
            <a:extLst>
              <a:ext uri="{FF2B5EF4-FFF2-40B4-BE49-F238E27FC236}">
                <a16:creationId xmlns:a16="http://schemas.microsoft.com/office/drawing/2014/main" id="{8E2E8840-F32C-458D-B952-FB249FB0F4A1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5666454"/>
              </p:ext>
            </p:extLst>
          </p:nvPr>
        </p:nvGraphicFramePr>
        <p:xfrm>
          <a:off x="8976360" y="4293235"/>
          <a:ext cx="3023870" cy="2050729"/>
        </p:xfrm>
        <a:graphic>
          <a:graphicData uri="http://schemas.openxmlformats.org/drawingml/2006/table">
            <a:tbl>
              <a:tblPr/>
              <a:tblGrid>
                <a:gridCol w="705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8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Y axis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error(forward-goning)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max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0.022mm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min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-0.045mm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RMS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0.017mm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error(reverse-goning)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max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0.025mm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min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-0.065mm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RMS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0.016mm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2" name="图片 14">
            <a:extLst>
              <a:ext uri="{FF2B5EF4-FFF2-40B4-BE49-F238E27FC236}">
                <a16:creationId xmlns:a16="http://schemas.microsoft.com/office/drawing/2014/main" id="{3E96DDD3-F519-4810-A54B-B13A2C30A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70" y="3684584"/>
            <a:ext cx="1781810" cy="2659380"/>
          </a:xfrm>
          <a:prstGeom prst="rect">
            <a:avLst/>
          </a:prstGeom>
        </p:spPr>
      </p:pic>
      <p:sp>
        <p:nvSpPr>
          <p:cNvPr id="13" name="文本框 15">
            <a:extLst>
              <a:ext uri="{FF2B5EF4-FFF2-40B4-BE49-F238E27FC236}">
                <a16:creationId xmlns:a16="http://schemas.microsoft.com/office/drawing/2014/main" id="{220F7751-C4FE-4CD3-8EF0-C194AA6631BB}"/>
              </a:ext>
            </a:extLst>
          </p:cNvPr>
          <p:cNvSpPr txBox="1"/>
          <p:nvPr/>
        </p:nvSpPr>
        <p:spPr>
          <a:xfrm>
            <a:off x="506095" y="1899284"/>
            <a:ext cx="2237105" cy="98615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Laser Scanner</a:t>
            </a:r>
          </a:p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Brand: FARO</a:t>
            </a:r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Model: S730</a:t>
            </a:r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7A4C-AF59-6D77-1AF4-0E3628F7793B}"/>
              </a:ext>
            </a:extLst>
          </p:cNvPr>
          <p:cNvSpPr txBox="1"/>
          <p:nvPr/>
        </p:nvSpPr>
        <p:spPr>
          <a:xfrm>
            <a:off x="7955173" y="899398"/>
            <a:ext cx="404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432FF"/>
                </a:solidFill>
              </a:rPr>
              <a:t>R.YANG: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Conclusion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of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this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page</a:t>
            </a:r>
            <a:endParaRPr lang="en-CH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05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99AF-FFC7-48F2-B40E-A09057C1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718"/>
            <a:ext cx="10515600" cy="1156326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u="sng" dirty="0"/>
              <a:t>Survey of the calibration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DCCB6-75AF-470C-97E5-06356453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7138A-1368-40B8-AE92-8E70CCF6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0F7ED-52F4-4BEB-BAEE-02572DE6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13</a:t>
            </a:fld>
            <a:endParaRPr lang="en-US"/>
          </a:p>
        </p:txBody>
      </p:sp>
      <p:sp>
        <p:nvSpPr>
          <p:cNvPr id="8" name="文本框 15">
            <a:extLst>
              <a:ext uri="{FF2B5EF4-FFF2-40B4-BE49-F238E27FC236}">
                <a16:creationId xmlns:a16="http://schemas.microsoft.com/office/drawing/2014/main" id="{C6517765-EAC8-499C-8D05-165D24786759}"/>
              </a:ext>
            </a:extLst>
          </p:cNvPr>
          <p:cNvSpPr txBox="1"/>
          <p:nvPr/>
        </p:nvSpPr>
        <p:spPr>
          <a:xfrm>
            <a:off x="5258484" y="1401765"/>
            <a:ext cx="2237105" cy="98615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Laser Scanner</a:t>
            </a:r>
          </a:p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Brand: FARO</a:t>
            </a:r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Model: S730</a:t>
            </a:r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4">
            <a:extLst>
              <a:ext uri="{FF2B5EF4-FFF2-40B4-BE49-F238E27FC236}">
                <a16:creationId xmlns:a16="http://schemas.microsoft.com/office/drawing/2014/main" id="{EB803AFC-1E0B-4755-A8DF-425066E9ABDA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6156589"/>
              </p:ext>
            </p:extLst>
          </p:nvPr>
        </p:nvGraphicFramePr>
        <p:xfrm>
          <a:off x="225526" y="2522538"/>
          <a:ext cx="11966474" cy="2819398"/>
        </p:xfrm>
        <a:graphic>
          <a:graphicData uri="http://schemas.openxmlformats.org/drawingml/2006/table">
            <a:tbl>
              <a:tblPr/>
              <a:tblGrid>
                <a:gridCol w="3313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9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2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1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34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28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530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+mn-lt"/>
                          <a:ea typeface="等线" panose="02010600030101010101" charset="-122"/>
                        </a:rPr>
                        <a:t>Error of </a:t>
                      </a:r>
                      <a:r>
                        <a:rPr lang="en-US" altLang="zh-CN" sz="1600" b="1" dirty="0">
                          <a:latin typeface="+mn-lt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BPM Center and Wire Position</a:t>
                      </a:r>
                    </a:p>
                    <a:p>
                      <a:pPr algn="ctr" fontAlgn="b"/>
                      <a:endParaRPr lang="zh-CN" altLang="en-US" sz="1600" b="1" i="0" dirty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Test 01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X(mm)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Y(mm)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Test 02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X(mm)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Y(mm)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Top Flange center of BPM-Wire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0.018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0.038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Tx/>
                        <a:buSzTx/>
                        <a:buFontTx/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Top Flange certer of BPM-Wire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-0.079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0.02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 dirty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Bottom Flange center of BPM-Wire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-0.005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0.014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Tx/>
                        <a:buSzTx/>
                        <a:buFontTx/>
                      </a:pP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Bottom Flange certer of BPM-Wire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-0.052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0.011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Test 03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X(mm)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Y(mm)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buClrTx/>
                        <a:buSzTx/>
                        <a:buNone/>
                      </a:pP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Top Flange center of BPM-Wire</a:t>
                      </a:r>
                      <a:endParaRPr lang="en-US" altLang="zh-CN" sz="1400" b="1" i="0" dirty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-0.066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0.072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l" fontAlgn="b">
                        <a:buClrTx/>
                        <a:buSzTx/>
                        <a:buNone/>
                      </a:pPr>
                      <a:r>
                        <a:rPr lang="en-US" altLang="zh-CN" sz="1400" b="1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Bottom Flange center of BPM-Wire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-0.088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-0.018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 dirty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2ED8BAD-B59C-9B0D-1507-7FB1BBB6187F}"/>
              </a:ext>
            </a:extLst>
          </p:cNvPr>
          <p:cNvSpPr txBox="1"/>
          <p:nvPr/>
        </p:nvSpPr>
        <p:spPr>
          <a:xfrm>
            <a:off x="7955173" y="899398"/>
            <a:ext cx="404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432FF"/>
                </a:solidFill>
              </a:rPr>
              <a:t>R.YANG: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Conclusion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of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this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page</a:t>
            </a:r>
            <a:endParaRPr lang="en-CH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99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71037-503D-46CD-AA5B-A87E57F7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en-US" dirty="0"/>
              <a:t> </a:t>
            </a:r>
            <a:r>
              <a:rPr lang="en-US" altLang="zh-CN" dirty="0"/>
              <a:t>BPM</a:t>
            </a:r>
            <a:r>
              <a:rPr lang="zh-CN" altLang="en-US" dirty="0"/>
              <a:t> </a:t>
            </a:r>
            <a:r>
              <a:rPr lang="en-US" dirty="0"/>
              <a:t>electronics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79AE8-62EF-413A-A791-2054CE7F8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9DCAA-8309-422E-81E3-E150DD27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A6A0F-20A6-4E32-9142-83E44757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FE5DD-9D81-439B-8DA9-FFF4F351C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85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42D393-C909-4566-831C-5AEEE8189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362" y="1392595"/>
            <a:ext cx="3967887" cy="506188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BB1B491-9F32-4C04-86C2-79BD9A664C66}"/>
              </a:ext>
            </a:extLst>
          </p:cNvPr>
          <p:cNvSpPr txBox="1">
            <a:spLocks/>
          </p:cNvSpPr>
          <p:nvPr/>
        </p:nvSpPr>
        <p:spPr>
          <a:xfrm>
            <a:off x="0" y="191857"/>
            <a:ext cx="6909255" cy="6273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 err="1"/>
              <a:t>Bergoz</a:t>
            </a:r>
            <a:r>
              <a:rPr lang="en-US" sz="3200" b="1" u="sng" dirty="0"/>
              <a:t>-BB Frequency dependence Check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F4334808-CF9C-4FE8-BF6C-71760EEE6D09}"/>
              </a:ext>
            </a:extLst>
          </p:cNvPr>
          <p:cNvSpPr txBox="1">
            <a:spLocks/>
          </p:cNvSpPr>
          <p:nvPr/>
        </p:nvSpPr>
        <p:spPr>
          <a:xfrm>
            <a:off x="0" y="699022"/>
            <a:ext cx="6954361" cy="28727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/>
              <a:t>Bergoz</a:t>
            </a:r>
            <a:r>
              <a:rPr lang="en-US" altLang="zh-CN" sz="2000" dirty="0"/>
              <a:t>-BB have a BW of 10 MHz</a:t>
            </a:r>
          </a:p>
          <a:p>
            <a:pPr lvl="1"/>
            <a:r>
              <a:rPr lang="en-US" altLang="zh-CN" sz="1800" dirty="0"/>
              <a:t>So, it should be independent of the signal up to 10 MHz</a:t>
            </a:r>
          </a:p>
          <a:p>
            <a:r>
              <a:rPr lang="en-US" altLang="zh-CN" sz="2000" dirty="0"/>
              <a:t>Data was obtained</a:t>
            </a:r>
          </a:p>
          <a:p>
            <a:pPr lvl="1"/>
            <a:r>
              <a:rPr lang="en-US" altLang="zh-CN" sz="1800" dirty="0" err="1"/>
              <a:t>Vpp</a:t>
            </a:r>
            <a:r>
              <a:rPr lang="en-US" altLang="zh-CN" sz="1800" dirty="0"/>
              <a:t>=5 mV, Frequency 0.5 MHz to 10 MHz @ 27 °C</a:t>
            </a:r>
          </a:p>
          <a:p>
            <a:pPr lvl="1"/>
            <a:r>
              <a:rPr lang="en-US" altLang="zh-CN" sz="1800" dirty="0" err="1"/>
              <a:t>Vpp</a:t>
            </a:r>
            <a:r>
              <a:rPr lang="en-US" altLang="zh-CN" sz="1800" dirty="0"/>
              <a:t>=100 mV, Frequency 0.5 MHz to 10 MHz @ 27</a:t>
            </a:r>
            <a:r>
              <a:rPr lang="en-US" altLang="zh-CN" sz="1800" baseline="30000" dirty="0"/>
              <a:t>O</a:t>
            </a:r>
            <a:r>
              <a:rPr lang="en-US" altLang="zh-CN" sz="1800" dirty="0"/>
              <a:t>C and 23</a:t>
            </a:r>
            <a:r>
              <a:rPr lang="en-US" altLang="zh-CN" sz="1800" baseline="30000" dirty="0"/>
              <a:t>O</a:t>
            </a:r>
            <a:r>
              <a:rPr lang="en-US" altLang="zh-CN" sz="1800" dirty="0"/>
              <a:t>C, Log(</a:t>
            </a:r>
            <a:r>
              <a:rPr lang="en-US" altLang="zh-CN" sz="1800" dirty="0" err="1"/>
              <a:t>V</a:t>
            </a:r>
            <a:r>
              <a:rPr lang="en-US" altLang="zh-CN" sz="1800" baseline="-25000" dirty="0" err="1"/>
              <a:t>a</a:t>
            </a:r>
            <a:r>
              <a:rPr lang="en-US" altLang="zh-CN" sz="1800" dirty="0"/>
              <a:t>/</a:t>
            </a:r>
            <a:r>
              <a:rPr lang="en-US" altLang="zh-CN" sz="1800" dirty="0" err="1"/>
              <a:t>V</a:t>
            </a:r>
            <a:r>
              <a:rPr lang="en-US" altLang="zh-CN" sz="1800" baseline="-25000" dirty="0" err="1"/>
              <a:t>c</a:t>
            </a:r>
            <a:r>
              <a:rPr lang="en-US" altLang="zh-CN" sz="1800" dirty="0"/>
              <a:t>)</a:t>
            </a:r>
            <a:r>
              <a:rPr lang="zh-CN" altLang="en-US" sz="1800" dirty="0"/>
              <a:t> </a:t>
            </a:r>
            <a:r>
              <a:rPr lang="en-US" altLang="zh-CN" sz="1800" dirty="0"/>
              <a:t>=</a:t>
            </a:r>
            <a:r>
              <a:rPr lang="zh-CN" altLang="en-US" sz="1800" dirty="0"/>
              <a:t> </a:t>
            </a:r>
            <a:r>
              <a:rPr lang="en-US" altLang="zh-CN" sz="1800" dirty="0"/>
              <a:t>-4 dB</a:t>
            </a:r>
          </a:p>
          <a:p>
            <a:pPr lvl="1"/>
            <a:r>
              <a:rPr lang="en-US" altLang="zh-CN" sz="1800" dirty="0" err="1"/>
              <a:t>Vpp</a:t>
            </a:r>
            <a:r>
              <a:rPr lang="en-US" altLang="zh-CN" sz="1800" dirty="0"/>
              <a:t>=100 mV, Frequency 0.5 MHz to 10 MHz @ 27</a:t>
            </a:r>
            <a:r>
              <a:rPr lang="en-US" altLang="zh-CN" sz="1800" baseline="30000" dirty="0"/>
              <a:t>O</a:t>
            </a:r>
            <a:r>
              <a:rPr lang="en-US" altLang="zh-CN" sz="1800" dirty="0"/>
              <a:t>C and 23</a:t>
            </a:r>
            <a:r>
              <a:rPr lang="en-US" altLang="zh-CN" sz="1800" baseline="30000" dirty="0"/>
              <a:t>O</a:t>
            </a:r>
            <a:r>
              <a:rPr lang="en-US" altLang="zh-CN" sz="1800" dirty="0"/>
              <a:t>C, Log(</a:t>
            </a:r>
            <a:r>
              <a:rPr lang="en-US" altLang="zh-CN" sz="1800" dirty="0" err="1"/>
              <a:t>V</a:t>
            </a:r>
            <a:r>
              <a:rPr lang="en-US" altLang="zh-CN" sz="1800" baseline="-25000" dirty="0" err="1"/>
              <a:t>a</a:t>
            </a:r>
            <a:r>
              <a:rPr lang="en-US" altLang="zh-CN" sz="1800" dirty="0"/>
              <a:t>/</a:t>
            </a:r>
            <a:r>
              <a:rPr lang="en-US" altLang="zh-CN" sz="1800" dirty="0" err="1"/>
              <a:t>V</a:t>
            </a:r>
            <a:r>
              <a:rPr lang="en-US" altLang="zh-CN" sz="1800" baseline="-25000" dirty="0" err="1"/>
              <a:t>c</a:t>
            </a:r>
            <a:r>
              <a:rPr lang="en-US" altLang="zh-CN" sz="1800" dirty="0"/>
              <a:t>)</a:t>
            </a:r>
            <a:r>
              <a:rPr lang="zh-CN" altLang="en-US" sz="1800" dirty="0"/>
              <a:t> </a:t>
            </a:r>
            <a:r>
              <a:rPr lang="en-US" altLang="zh-CN" sz="1800" dirty="0"/>
              <a:t>=</a:t>
            </a:r>
            <a:r>
              <a:rPr lang="zh-CN" altLang="en-US" sz="1800" dirty="0"/>
              <a:t> </a:t>
            </a:r>
            <a:r>
              <a:rPr lang="en-US" altLang="zh-CN" sz="1800" dirty="0"/>
              <a:t>+4 dB </a:t>
            </a:r>
            <a:endParaRPr lang="en-US" altLang="zh-CN" sz="2000" dirty="0"/>
          </a:p>
          <a:p>
            <a:endParaRPr lang="zh-CN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AFD6E-8131-4696-91F9-8805ACF16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246" y="3480625"/>
            <a:ext cx="3109648" cy="27256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9BF560-51C8-4762-BBE6-911A3092B684}"/>
              </a:ext>
            </a:extLst>
          </p:cNvPr>
          <p:cNvSpPr txBox="1"/>
          <p:nvPr/>
        </p:nvSpPr>
        <p:spPr>
          <a:xfrm>
            <a:off x="3304917" y="3183187"/>
            <a:ext cx="819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Frq</a:t>
            </a:r>
            <a:r>
              <a:rPr lang="en-US" sz="1200" b="1" dirty="0"/>
              <a:t> [MHz]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8E0A9-E679-4C20-B539-E59DDC7CD938}"/>
              </a:ext>
            </a:extLst>
          </p:cNvPr>
          <p:cNvSpPr txBox="1"/>
          <p:nvPr/>
        </p:nvSpPr>
        <p:spPr>
          <a:xfrm>
            <a:off x="4210661" y="3193460"/>
            <a:ext cx="87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X</a:t>
            </a:r>
            <a:r>
              <a:rPr lang="en-US" sz="1400" b="1" baseline="-25000" dirty="0"/>
              <a:t>out</a:t>
            </a:r>
            <a:r>
              <a:rPr lang="en-US" sz="1400" b="1" dirty="0"/>
              <a:t>@27</a:t>
            </a:r>
            <a:r>
              <a:rPr lang="en-US" sz="1400" b="1" baseline="300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45F6B-313E-46C1-B589-C4D301EA8500}"/>
              </a:ext>
            </a:extLst>
          </p:cNvPr>
          <p:cNvSpPr txBox="1"/>
          <p:nvPr/>
        </p:nvSpPr>
        <p:spPr>
          <a:xfrm>
            <a:off x="5472233" y="3193108"/>
            <a:ext cx="87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X</a:t>
            </a:r>
            <a:r>
              <a:rPr lang="en-US" sz="1400" b="1" baseline="-25000" dirty="0"/>
              <a:t>out</a:t>
            </a:r>
            <a:r>
              <a:rPr lang="en-US" sz="1400" b="1" dirty="0"/>
              <a:t>@23</a:t>
            </a:r>
            <a:r>
              <a:rPr lang="en-US" sz="1400" b="1" baseline="30000" dirty="0"/>
              <a:t>O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0DA46F-8F5D-4DC6-B3BB-93FF33693B0B}"/>
              </a:ext>
            </a:extLst>
          </p:cNvPr>
          <p:cNvCxnSpPr>
            <a:cxnSpLocks/>
          </p:cNvCxnSpPr>
          <p:nvPr/>
        </p:nvCxnSpPr>
        <p:spPr>
          <a:xfrm flipH="1">
            <a:off x="6516710" y="3739166"/>
            <a:ext cx="1214908" cy="536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6DE7D38-2B39-C046-E71C-D96789605A37}"/>
              </a:ext>
            </a:extLst>
          </p:cNvPr>
          <p:cNvSpPr txBox="1"/>
          <p:nvPr/>
        </p:nvSpPr>
        <p:spPr>
          <a:xfrm>
            <a:off x="262566" y="4275786"/>
            <a:ext cx="2619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</a:rPr>
              <a:t>The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room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temperature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was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adjusted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with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the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air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conditioner.</a:t>
            </a:r>
            <a:endParaRPr lang="en-CH" b="1" dirty="0">
              <a:solidFill>
                <a:srgbClr val="0432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3F831-44EF-676F-881D-BAB42923F055}"/>
              </a:ext>
            </a:extLst>
          </p:cNvPr>
          <p:cNvSpPr txBox="1"/>
          <p:nvPr/>
        </p:nvSpPr>
        <p:spPr>
          <a:xfrm>
            <a:off x="7254963" y="746264"/>
            <a:ext cx="4200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0432FF"/>
                </a:solidFill>
              </a:rPr>
              <a:t>R.Yang</a:t>
            </a:r>
            <a:r>
              <a:rPr lang="en-US" altLang="zh-CN" b="1" dirty="0">
                <a:solidFill>
                  <a:srgbClr val="0432FF"/>
                </a:solidFill>
              </a:rPr>
              <a:t>: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0dB,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-4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dB,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+4dB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are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misleading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Abs.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error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to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position.</a:t>
            </a:r>
            <a:endParaRPr lang="en-C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48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9A8D96-6BCD-46C8-95A7-A514E5E28014}"/>
              </a:ext>
            </a:extLst>
          </p:cNvPr>
          <p:cNvSpPr txBox="1">
            <a:spLocks/>
          </p:cNvSpPr>
          <p:nvPr/>
        </p:nvSpPr>
        <p:spPr>
          <a:xfrm>
            <a:off x="1" y="98739"/>
            <a:ext cx="6096000" cy="643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 err="1"/>
              <a:t>Bergoz</a:t>
            </a:r>
            <a:r>
              <a:rPr lang="en-US" sz="3200" b="1" u="sng" dirty="0"/>
              <a:t>-BB Linearity Check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B492458-5385-4FFA-BC50-F01A2DC88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64" y="3234663"/>
            <a:ext cx="5207859" cy="35773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7230B03-5D5D-4C49-BA67-3771DAA982B2}"/>
              </a:ext>
            </a:extLst>
          </p:cNvPr>
          <p:cNvSpPr txBox="1"/>
          <p:nvPr/>
        </p:nvSpPr>
        <p:spPr>
          <a:xfrm>
            <a:off x="84222" y="2850455"/>
            <a:ext cx="9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Att. [dB]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3728EE-6A86-4CA0-93AF-CE536C54FCBD}"/>
              </a:ext>
            </a:extLst>
          </p:cNvPr>
          <p:cNvSpPr txBox="1"/>
          <p:nvPr/>
        </p:nvSpPr>
        <p:spPr>
          <a:xfrm>
            <a:off x="1079755" y="2926886"/>
            <a:ext cx="87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X</a:t>
            </a:r>
            <a:r>
              <a:rPr lang="en-US" sz="1400" b="1" baseline="-25000" dirty="0"/>
              <a:t>out</a:t>
            </a:r>
            <a:r>
              <a:rPr lang="en-US" sz="1400" b="1" dirty="0"/>
              <a:t>@27</a:t>
            </a:r>
            <a:r>
              <a:rPr lang="en-US" sz="1400" b="1" baseline="300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CE9C48-606A-4504-ABF8-C16B4896195C}"/>
              </a:ext>
            </a:extLst>
          </p:cNvPr>
          <p:cNvSpPr txBox="1"/>
          <p:nvPr/>
        </p:nvSpPr>
        <p:spPr>
          <a:xfrm>
            <a:off x="2269283" y="2926886"/>
            <a:ext cx="87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X</a:t>
            </a:r>
            <a:r>
              <a:rPr lang="en-US" sz="1400" b="1" baseline="-25000" dirty="0"/>
              <a:t>out</a:t>
            </a:r>
            <a:r>
              <a:rPr lang="en-US" sz="1400" b="1" dirty="0"/>
              <a:t>@23</a:t>
            </a:r>
            <a:r>
              <a:rPr lang="en-US" sz="1400" b="1" baseline="30000" dirty="0"/>
              <a:t>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0DFC83-9601-45A2-984B-6BC13E2F1B49}"/>
              </a:ext>
            </a:extLst>
          </p:cNvPr>
          <p:cNvSpPr txBox="1"/>
          <p:nvPr/>
        </p:nvSpPr>
        <p:spPr>
          <a:xfrm>
            <a:off x="3534072" y="2912010"/>
            <a:ext cx="87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Y</a:t>
            </a:r>
            <a:r>
              <a:rPr lang="en-US" sz="1400" b="1" baseline="-25000" dirty="0"/>
              <a:t>out</a:t>
            </a:r>
            <a:r>
              <a:rPr lang="en-US" sz="1400" b="1" dirty="0"/>
              <a:t>@27</a:t>
            </a:r>
            <a:r>
              <a:rPr lang="en-US" sz="1400" b="1" baseline="30000" dirty="0"/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8704E4-1AB3-459F-B4A8-8B63534BB64D}"/>
              </a:ext>
            </a:extLst>
          </p:cNvPr>
          <p:cNvSpPr txBox="1"/>
          <p:nvPr/>
        </p:nvSpPr>
        <p:spPr>
          <a:xfrm>
            <a:off x="4723600" y="2912010"/>
            <a:ext cx="87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Y</a:t>
            </a:r>
            <a:r>
              <a:rPr lang="en-US" sz="1400" b="1" baseline="-25000" dirty="0"/>
              <a:t>out</a:t>
            </a:r>
            <a:r>
              <a:rPr lang="en-US" sz="1400" b="1" dirty="0"/>
              <a:t>@23</a:t>
            </a:r>
            <a:r>
              <a:rPr lang="en-US" sz="1400" b="1" baseline="30000" dirty="0"/>
              <a:t>O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E4774A7-179C-4374-AB5C-191CBF0B1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146" y="635430"/>
            <a:ext cx="2804273" cy="6439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BC4ACF-BFAD-40F6-B30E-77D11B023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20" y="1111290"/>
            <a:ext cx="5142963" cy="1724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4B5ADC-895E-7AD2-94A2-2A91A519D7E7}"/>
              </a:ext>
            </a:extLst>
          </p:cNvPr>
          <p:cNvSpPr txBox="1"/>
          <p:nvPr/>
        </p:nvSpPr>
        <p:spPr>
          <a:xfrm>
            <a:off x="6867554" y="974431"/>
            <a:ext cx="404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432FF"/>
                </a:solidFill>
              </a:rPr>
              <a:t>R.YANG: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Conclusion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of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this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page</a:t>
            </a:r>
            <a:endParaRPr lang="en-CH" dirty="0">
              <a:solidFill>
                <a:srgbClr val="0432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CBD43C-0846-1A67-6A9E-00080E060DB0}"/>
              </a:ext>
            </a:extLst>
          </p:cNvPr>
          <p:cNvGrpSpPr/>
          <p:nvPr/>
        </p:nvGrpSpPr>
        <p:grpSpPr>
          <a:xfrm>
            <a:off x="7266620" y="2466612"/>
            <a:ext cx="3406761" cy="3678567"/>
            <a:chOff x="7266620" y="2466612"/>
            <a:chExt cx="3406761" cy="36785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C73AAF7-079C-4A10-A442-9A1C80592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398"/>
            <a:stretch/>
          </p:blipFill>
          <p:spPr>
            <a:xfrm>
              <a:off x="7266620" y="2466612"/>
              <a:ext cx="3406761" cy="32311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58E899-978E-8E73-D8DA-F81EC0FDE11D}"/>
                </a:ext>
              </a:extLst>
            </p:cNvPr>
            <p:cNvSpPr txBox="1"/>
            <p:nvPr/>
          </p:nvSpPr>
          <p:spPr>
            <a:xfrm>
              <a:off x="7742158" y="5621959"/>
              <a:ext cx="28791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/>
                <a:t>Log(</a:t>
              </a:r>
              <a:r>
                <a:rPr lang="en-US" altLang="zh-CN" sz="1400" b="1" dirty="0" err="1"/>
                <a:t>V</a:t>
              </a:r>
              <a:r>
                <a:rPr lang="en-US" altLang="zh-CN" sz="1400" b="1" baseline="-25000" dirty="0" err="1"/>
                <a:t>a</a:t>
              </a:r>
              <a:r>
                <a:rPr lang="en-US" altLang="zh-CN" sz="1400" b="1" dirty="0"/>
                <a:t>/</a:t>
              </a:r>
              <a:r>
                <a:rPr lang="en-US" altLang="zh-CN" sz="1400" b="1" dirty="0" err="1"/>
                <a:t>V</a:t>
              </a:r>
              <a:r>
                <a:rPr lang="en-US" altLang="zh-CN" sz="1400" b="1" baseline="-25000" dirty="0" err="1"/>
                <a:t>c</a:t>
              </a:r>
              <a:r>
                <a:rPr lang="en-US" altLang="zh-CN" sz="1400" b="1" dirty="0"/>
                <a:t>)</a:t>
              </a:r>
              <a:r>
                <a:rPr lang="zh-CN" altLang="en-US" sz="1400" b="1" dirty="0"/>
                <a:t> </a:t>
              </a:r>
              <a:r>
                <a:rPr lang="en-US" altLang="zh-CN" sz="1400" b="1" dirty="0"/>
                <a:t>or</a:t>
              </a:r>
              <a:r>
                <a:rPr lang="zh-CN" altLang="en-US" sz="1400" b="1" dirty="0"/>
                <a:t> </a:t>
              </a:r>
              <a:r>
                <a:rPr lang="en-US" altLang="zh-CN" sz="1400" b="1" dirty="0"/>
                <a:t>Log(</a:t>
              </a:r>
              <a:r>
                <a:rPr lang="en-US" altLang="zh-CN" sz="1400" b="1" dirty="0" err="1"/>
                <a:t>V</a:t>
              </a:r>
              <a:r>
                <a:rPr lang="en-US" altLang="zh-CN" sz="1400" b="1" baseline="-25000" dirty="0" err="1"/>
                <a:t>b</a:t>
              </a:r>
              <a:r>
                <a:rPr lang="en-US" altLang="zh-CN" sz="1400" b="1" dirty="0"/>
                <a:t>/</a:t>
              </a:r>
              <a:r>
                <a:rPr lang="en-US" altLang="zh-CN" sz="1400" b="1" dirty="0" err="1"/>
                <a:t>V</a:t>
              </a:r>
              <a:r>
                <a:rPr lang="en-US" altLang="zh-CN" sz="1400" b="1" baseline="-25000" dirty="0" err="1"/>
                <a:t>d</a:t>
              </a:r>
              <a:r>
                <a:rPr lang="en-US" altLang="zh-CN" sz="1400" b="1" dirty="0"/>
                <a:t>)</a:t>
              </a:r>
              <a:r>
                <a:rPr lang="zh-CN" altLang="en-US" sz="1400" b="1" dirty="0"/>
                <a:t> </a:t>
              </a:r>
              <a:endParaRPr lang="en-CH" sz="1400" b="1" dirty="0"/>
            </a:p>
            <a:p>
              <a:pPr algn="ctr"/>
              <a:endParaRPr lang="en-CH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733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71037-503D-46CD-AA5B-A87E57F7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Re-calibration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BPM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79AE8-62EF-413A-A791-2054CE7F8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9DCAA-8309-422E-81E3-E150DD27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A6A0F-20A6-4E32-9142-83E44757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FE5DD-9D81-439B-8DA9-FFF4F351C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4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E71A999-DDF7-45D4-A366-870F1A3450E4}"/>
              </a:ext>
            </a:extLst>
          </p:cNvPr>
          <p:cNvSpPr txBox="1"/>
          <p:nvPr/>
        </p:nvSpPr>
        <p:spPr>
          <a:xfrm>
            <a:off x="466963" y="1313146"/>
            <a:ext cx="3855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Step size: 1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Frequency: 1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Repeat 17 Times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9" name="Table 8">
                <a:extLst>
                  <a:ext uri="{FF2B5EF4-FFF2-40B4-BE49-F238E27FC236}">
                    <a16:creationId xmlns:a16="http://schemas.microsoft.com/office/drawing/2014/main" id="{77A34F98-34BA-4F8F-BBFE-226EC4D9D1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4236329"/>
                  </p:ext>
                </p:extLst>
              </p:nvPr>
            </p:nvGraphicFramePr>
            <p:xfrm>
              <a:off x="4322555" y="1647543"/>
              <a:ext cx="7461466" cy="79248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857325">
                      <a:extLst>
                        <a:ext uri="{9D8B030D-6E8A-4147-A177-3AD203B41FA5}">
                          <a16:colId xmlns:a16="http://schemas.microsoft.com/office/drawing/2014/main" val="1100730005"/>
                        </a:ext>
                      </a:extLst>
                    </a:gridCol>
                    <a:gridCol w="1857760">
                      <a:extLst>
                        <a:ext uri="{9D8B030D-6E8A-4147-A177-3AD203B41FA5}">
                          <a16:colId xmlns:a16="http://schemas.microsoft.com/office/drawing/2014/main" val="2636549274"/>
                        </a:ext>
                      </a:extLst>
                    </a:gridCol>
                    <a:gridCol w="1771353">
                      <a:extLst>
                        <a:ext uri="{9D8B030D-6E8A-4147-A177-3AD203B41FA5}">
                          <a16:colId xmlns:a16="http://schemas.microsoft.com/office/drawing/2014/main" val="4032799777"/>
                        </a:ext>
                      </a:extLst>
                    </a:gridCol>
                    <a:gridCol w="1975028">
                      <a:extLst>
                        <a:ext uri="{9D8B030D-6E8A-4147-A177-3AD203B41FA5}">
                          <a16:colId xmlns:a16="http://schemas.microsoft.com/office/drawing/2014/main" val="4390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00,x </a:t>
                          </a:r>
                          <a:r>
                            <a:rPr lang="en-US" sz="2000" baseline="0" dirty="0"/>
                            <a:t>[mm]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00,y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10,x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01,y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18809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3.23</m:t>
                                </m:r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±0.06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5.95</m:t>
                                </m:r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±0.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0" smtClean="0">
                                    <a:latin typeface="Cambria Math" panose="02040503050406030204" pitchFamily="18" charset="0"/>
                                  </a:rPr>
                                  <m:t>135.74±0.07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0" smtClean="0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±0.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685957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9" name="Table 8">
                <a:extLst>
                  <a:ext uri="{FF2B5EF4-FFF2-40B4-BE49-F238E27FC236}">
                    <a16:creationId xmlns:a16="http://schemas.microsoft.com/office/drawing/2014/main" id="{77A34F98-34BA-4F8F-BBFE-226EC4D9D1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4236329"/>
                  </p:ext>
                </p:extLst>
              </p:nvPr>
            </p:nvGraphicFramePr>
            <p:xfrm>
              <a:off x="4322555" y="1647543"/>
              <a:ext cx="7461466" cy="79248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857325">
                      <a:extLst>
                        <a:ext uri="{9D8B030D-6E8A-4147-A177-3AD203B41FA5}">
                          <a16:colId xmlns:a16="http://schemas.microsoft.com/office/drawing/2014/main" val="1100730005"/>
                        </a:ext>
                      </a:extLst>
                    </a:gridCol>
                    <a:gridCol w="1857760">
                      <a:extLst>
                        <a:ext uri="{9D8B030D-6E8A-4147-A177-3AD203B41FA5}">
                          <a16:colId xmlns:a16="http://schemas.microsoft.com/office/drawing/2014/main" val="2636549274"/>
                        </a:ext>
                      </a:extLst>
                    </a:gridCol>
                    <a:gridCol w="1771353">
                      <a:extLst>
                        <a:ext uri="{9D8B030D-6E8A-4147-A177-3AD203B41FA5}">
                          <a16:colId xmlns:a16="http://schemas.microsoft.com/office/drawing/2014/main" val="4032799777"/>
                        </a:ext>
                      </a:extLst>
                    </a:gridCol>
                    <a:gridCol w="1975028">
                      <a:extLst>
                        <a:ext uri="{9D8B030D-6E8A-4147-A177-3AD203B41FA5}">
                          <a16:colId xmlns:a16="http://schemas.microsoft.com/office/drawing/2014/main" val="439077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00,x </a:t>
                          </a:r>
                          <a:r>
                            <a:rPr lang="en-US" sz="2000" baseline="0" dirty="0"/>
                            <a:t>[mm]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00,y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10,x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01,y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188094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2"/>
                          <a:stretch>
                            <a:fillRect l="-685" t="-106250" r="-304795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106250" r="-202721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2"/>
                          <a:stretch>
                            <a:fillRect l="-211511" t="-106250" r="-114388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2"/>
                          <a:stretch>
                            <a:fillRect l="-277564" t="-106250" r="-1923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68595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6AA3844B-D2A2-4E8A-9273-CD41F2465AC5}"/>
              </a:ext>
            </a:extLst>
          </p:cNvPr>
          <p:cNvSpPr txBox="1">
            <a:spLocks/>
          </p:cNvSpPr>
          <p:nvPr/>
        </p:nvSpPr>
        <p:spPr>
          <a:xfrm>
            <a:off x="0" y="88563"/>
            <a:ext cx="12192000" cy="7234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u="sng" dirty="0"/>
              <a:t>Repeatability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of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the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calibration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system</a:t>
            </a:r>
            <a:endParaRPr lang="en-US" sz="3600" b="1" u="sng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7D4D0D-D26E-45BD-B62A-2DA0476E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A3DC5-0D82-4212-AA5E-D57CBFFC1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985" y="3014581"/>
            <a:ext cx="3672432" cy="334289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CE940-1524-4500-A88C-1B23CE8A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12E3F-5B74-4D38-A0A2-15BD126B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2D6124-1984-E7A2-2595-FE28E182DEE3}"/>
              </a:ext>
            </a:extLst>
          </p:cNvPr>
          <p:cNvSpPr txBox="1"/>
          <p:nvPr/>
        </p:nvSpPr>
        <p:spPr>
          <a:xfrm>
            <a:off x="8037716" y="4032594"/>
            <a:ext cx="3862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0432FF"/>
                </a:solidFill>
              </a:rPr>
              <a:t>Conclusion</a:t>
            </a:r>
            <a:r>
              <a:rPr lang="en-US" altLang="zh-CN" b="1" dirty="0">
                <a:solidFill>
                  <a:srgbClr val="0432FF"/>
                </a:solidFill>
              </a:rPr>
              <a:t>: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endParaRPr lang="en-US" altLang="zh-CN" b="1" dirty="0">
              <a:solidFill>
                <a:srgbClr val="0432FF"/>
              </a:solidFill>
            </a:endParaRPr>
          </a:p>
          <a:p>
            <a:r>
              <a:rPr lang="en-US" altLang="zh-CN" b="1" dirty="0">
                <a:solidFill>
                  <a:srgbClr val="0432FF"/>
                </a:solidFill>
              </a:rPr>
              <a:t>The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random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error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induced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uncertainty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of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the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mapping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coef.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is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&lt;3.2%.</a:t>
            </a:r>
            <a:endParaRPr lang="en-CH" b="1" dirty="0">
              <a:solidFill>
                <a:srgbClr val="0432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5B3EC-6F19-298A-11E0-816F29F61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22" y="2738411"/>
            <a:ext cx="3579673" cy="365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7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380429-ED00-46EB-90E1-856004364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5607A-09BA-48C9-AFA5-A13E81D79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693" y="2006596"/>
            <a:ext cx="3156566" cy="3956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089F3-B7C1-4435-A336-40C4427886BE}"/>
              </a:ext>
            </a:extLst>
          </p:cNvPr>
          <p:cNvSpPr txBox="1"/>
          <p:nvPr/>
        </p:nvSpPr>
        <p:spPr>
          <a:xfrm>
            <a:off x="-42930" y="184598"/>
            <a:ext cx="1219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/>
              <a:t>Calibration</a:t>
            </a:r>
            <a:r>
              <a:rPr lang="zh-CN" altLang="en-US" sz="3600" dirty="0"/>
              <a:t> </a:t>
            </a:r>
            <a:r>
              <a:rPr lang="en-US" altLang="zh-CN" sz="3600" dirty="0"/>
              <a:t>system:</a:t>
            </a:r>
            <a:r>
              <a:rPr lang="zh-CN" altLang="en-US" sz="3600" dirty="0"/>
              <a:t> </a:t>
            </a:r>
            <a:r>
              <a:rPr lang="en-US" altLang="zh-CN" sz="3600" dirty="0"/>
              <a:t>more</a:t>
            </a:r>
            <a:r>
              <a:rPr lang="zh-CN" altLang="en-US" sz="3600" dirty="0"/>
              <a:t> </a:t>
            </a:r>
            <a:r>
              <a:rPr lang="en-US" altLang="zh-CN" sz="3600" dirty="0"/>
              <a:t>details</a:t>
            </a:r>
            <a:endParaRPr lang="en-US" sz="3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E2BC2-091A-4D9B-9D22-475273E7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0BBAF6-4F37-43F4-964E-152A8DE62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75A435-59D0-44B9-A6CF-0D9288AB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72"/>
          <a:stretch/>
        </p:blipFill>
        <p:spPr>
          <a:xfrm>
            <a:off x="4977778" y="2134296"/>
            <a:ext cx="3679112" cy="3828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F7EF9-2899-4CAF-B191-9FEAC8EE3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79" y="1907040"/>
            <a:ext cx="4574696" cy="3820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AE40E-FFA9-7666-F97C-85D8435B6921}"/>
              </a:ext>
            </a:extLst>
          </p:cNvPr>
          <p:cNvSpPr txBox="1"/>
          <p:nvPr/>
        </p:nvSpPr>
        <p:spPr>
          <a:xfrm>
            <a:off x="449451" y="976393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1,</a:t>
            </a:r>
            <a:r>
              <a:rPr lang="zh-CN" altLang="en-US" b="1" dirty="0"/>
              <a:t> </a:t>
            </a:r>
            <a:r>
              <a:rPr lang="en-US" altLang="zh-CN" b="1" dirty="0"/>
              <a:t>dummy</a:t>
            </a:r>
            <a:r>
              <a:rPr lang="zh-CN" altLang="en-US" b="1" dirty="0"/>
              <a:t> </a:t>
            </a:r>
            <a:r>
              <a:rPr lang="en-US" altLang="zh-CN" b="1" dirty="0"/>
              <a:t>pipe</a:t>
            </a:r>
            <a:r>
              <a:rPr lang="zh-CN" altLang="en-US" b="1" dirty="0"/>
              <a:t> </a:t>
            </a:r>
            <a:r>
              <a:rPr lang="en-US" altLang="zh-CN" b="1" dirty="0"/>
              <a:t>(old)</a:t>
            </a:r>
            <a:r>
              <a:rPr lang="zh-CN" altLang="en-US" b="1" dirty="0"/>
              <a:t> </a:t>
            </a:r>
            <a:r>
              <a:rPr lang="en-US" altLang="zh-CN" b="1" dirty="0"/>
              <a:t>were</a:t>
            </a:r>
            <a:r>
              <a:rPr lang="zh-CN" altLang="en-US" b="1" dirty="0"/>
              <a:t> </a:t>
            </a:r>
            <a:r>
              <a:rPr lang="en-US" altLang="zh-CN" b="1" dirty="0"/>
              <a:t>added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upper</a:t>
            </a:r>
            <a:r>
              <a:rPr lang="zh-CN" altLang="en-US" b="1" dirty="0"/>
              <a:t> </a:t>
            </a:r>
            <a:r>
              <a:rPr lang="en-US" altLang="zh-CN" b="1" dirty="0"/>
              <a:t>and</a:t>
            </a:r>
            <a:r>
              <a:rPr lang="zh-CN" altLang="en-US" b="1" dirty="0"/>
              <a:t> </a:t>
            </a:r>
            <a:r>
              <a:rPr lang="en-US" altLang="zh-CN" b="1" dirty="0"/>
              <a:t>bottom</a:t>
            </a:r>
            <a:r>
              <a:rPr lang="zh-CN" altLang="en-US" b="1" dirty="0"/>
              <a:t> </a:t>
            </a:r>
            <a:r>
              <a:rPr lang="en-US" altLang="zh-CN" b="1" dirty="0"/>
              <a:t>sides</a:t>
            </a:r>
          </a:p>
          <a:p>
            <a:r>
              <a:rPr lang="en-US" altLang="zh-CN" b="1" dirty="0"/>
              <a:t>2,</a:t>
            </a:r>
            <a:r>
              <a:rPr lang="zh-CN" altLang="en-US" b="1" dirty="0"/>
              <a:t> </a:t>
            </a:r>
            <a:r>
              <a:rPr lang="en-US" altLang="zh-CN" b="1" dirty="0"/>
              <a:t>Room</a:t>
            </a:r>
            <a:r>
              <a:rPr lang="zh-CN" altLang="en-US" b="1" dirty="0"/>
              <a:t> </a:t>
            </a:r>
            <a:r>
              <a:rPr lang="en-US" altLang="zh-CN" b="1" dirty="0"/>
              <a:t>temperature</a:t>
            </a:r>
            <a:r>
              <a:rPr lang="zh-CN" altLang="en-US" b="1" dirty="0"/>
              <a:t> </a:t>
            </a:r>
            <a:r>
              <a:rPr lang="en-US" altLang="zh-CN" b="1" dirty="0"/>
              <a:t>was</a:t>
            </a:r>
            <a:r>
              <a:rPr lang="zh-CN" altLang="en-US" b="1" dirty="0"/>
              <a:t> </a:t>
            </a:r>
            <a:r>
              <a:rPr lang="en-US" altLang="zh-CN" b="1" dirty="0"/>
              <a:t>change</a:t>
            </a:r>
            <a:r>
              <a:rPr lang="zh-CN" altLang="en-US" b="1" dirty="0"/>
              <a:t> </a:t>
            </a:r>
            <a:r>
              <a:rPr lang="en-US" altLang="zh-CN" b="1" dirty="0"/>
              <a:t>from</a:t>
            </a:r>
            <a:r>
              <a:rPr lang="zh-CN" altLang="en-US" b="1" dirty="0"/>
              <a:t> </a:t>
            </a:r>
            <a:r>
              <a:rPr lang="en-US" altLang="zh-CN" b="1" dirty="0"/>
              <a:t>23</a:t>
            </a:r>
            <a:r>
              <a:rPr lang="zh-CN" altLang="en-US" b="1" dirty="0"/>
              <a:t> </a:t>
            </a:r>
            <a:r>
              <a:rPr lang="en-US" altLang="zh-CN" b="1" baseline="30000" dirty="0" err="1"/>
              <a:t>o</a:t>
            </a:r>
            <a:r>
              <a:rPr lang="en-US" altLang="zh-CN" b="1" dirty="0" err="1"/>
              <a:t>C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27</a:t>
            </a:r>
            <a:r>
              <a:rPr lang="zh-CN" altLang="en-US" b="1" dirty="0"/>
              <a:t> </a:t>
            </a:r>
            <a:r>
              <a:rPr lang="en-US" altLang="zh-CN" b="1" baseline="30000" dirty="0" err="1"/>
              <a:t>o</a:t>
            </a:r>
            <a:r>
              <a:rPr lang="en-US" altLang="zh-CN" b="1" dirty="0" err="1"/>
              <a:t>C</a:t>
            </a:r>
            <a:r>
              <a:rPr lang="zh-CN" altLang="en-US" b="1" dirty="0"/>
              <a:t> </a:t>
            </a:r>
            <a:r>
              <a:rPr lang="en-US" altLang="zh-CN" b="1" dirty="0"/>
              <a:t>(maximum!)</a:t>
            </a:r>
            <a:endParaRPr lang="en-CH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22348-0CAC-5C39-4F31-FD87DCF2BB24}"/>
              </a:ext>
            </a:extLst>
          </p:cNvPr>
          <p:cNvSpPr txBox="1"/>
          <p:nvPr/>
        </p:nvSpPr>
        <p:spPr>
          <a:xfrm>
            <a:off x="2635809" y="1881202"/>
            <a:ext cx="212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B050"/>
                </a:solidFill>
              </a:rPr>
              <a:t>Input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to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Electronics: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1~2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mV</a:t>
            </a:r>
            <a:endParaRPr lang="en-CH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4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5CFF-EB63-4BB6-A0A2-98F4D8E3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970278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A9BA7-AB59-45E9-B7D4-6CC324AF6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264"/>
            <a:ext cx="10843978" cy="3778776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Reveal the Edge Effect in RCS BPM</a:t>
            </a:r>
          </a:p>
          <a:p>
            <a:pPr lvl="1"/>
            <a:r>
              <a:rPr lang="en-US" b="0" i="0" u="none" strike="noStrike" baseline="0" dirty="0">
                <a:solidFill>
                  <a:srgbClr val="000000"/>
                </a:solidFill>
              </a:rPr>
              <a:t>The EM field of the beam is distorted in the vicinity of the edges of the BPM [1]</a:t>
            </a:r>
          </a:p>
          <a:p>
            <a:pPr lvl="2"/>
            <a:r>
              <a:rPr lang="en-US" b="0" i="0" u="none" strike="noStrike" baseline="0" dirty="0">
                <a:solidFill>
                  <a:srgbClr val="000000"/>
                </a:solidFill>
              </a:rPr>
              <a:t>J-PARC MR also repo</a:t>
            </a:r>
            <a:r>
              <a:rPr lang="en-US" dirty="0">
                <a:solidFill>
                  <a:srgbClr val="000000"/>
                </a:solidFill>
              </a:rPr>
              <a:t>rted a similar issue [2, 3]</a:t>
            </a:r>
            <a:endParaRPr lang="en-US" b="0" i="0" u="none" strike="noStrike" baseline="0" dirty="0">
              <a:solidFill>
                <a:srgbClr val="000000"/>
              </a:solidFill>
            </a:endParaRPr>
          </a:p>
          <a:p>
            <a:pPr lvl="1"/>
            <a:r>
              <a:rPr lang="en-US" b="1" i="0" u="none" strike="noStrike" baseline="0" dirty="0">
                <a:solidFill>
                  <a:srgbClr val="000000"/>
                </a:solidFill>
              </a:rPr>
              <a:t>Simulations</a:t>
            </a:r>
          </a:p>
          <a:p>
            <a:pPr lvl="2"/>
            <a:r>
              <a:rPr lang="en-US" b="0" i="0" u="none" strike="noStrike" baseline="0" dirty="0">
                <a:solidFill>
                  <a:srgbClr val="000000"/>
                </a:solidFill>
              </a:rPr>
              <a:t>CST simulations to reveal the edge effect</a:t>
            </a:r>
          </a:p>
          <a:p>
            <a:r>
              <a:rPr lang="en-US" b="1" dirty="0"/>
              <a:t>Calibration of the BPM with wire mapping</a:t>
            </a:r>
          </a:p>
          <a:p>
            <a:pPr lvl="2"/>
            <a:r>
              <a:rPr lang="en-US" i="0" u="none" strike="noStrike" baseline="0" dirty="0">
                <a:solidFill>
                  <a:srgbClr val="000000"/>
                </a:solidFill>
              </a:rPr>
              <a:t>Frequency Dependence</a:t>
            </a:r>
          </a:p>
          <a:p>
            <a:pPr lvl="2"/>
            <a:r>
              <a:rPr lang="en-US" i="0" u="none" strike="noStrike" baseline="0" dirty="0">
                <a:solidFill>
                  <a:srgbClr val="000000"/>
                </a:solidFill>
              </a:rPr>
              <a:t>Wire Mapping without Dummy pipe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Wire Mapping with Dummy pipe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Temperature influence on BPM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5DBEF-1E85-4A76-8BE7-03DC931E773C}"/>
              </a:ext>
            </a:extLst>
          </p:cNvPr>
          <p:cNvSpPr txBox="1"/>
          <p:nvPr/>
        </p:nvSpPr>
        <p:spPr>
          <a:xfrm>
            <a:off x="838200" y="5545769"/>
            <a:ext cx="3417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[1] </a:t>
            </a:r>
            <a:r>
              <a:rPr lang="pl-PL" sz="1400" dirty="0"/>
              <a:t>J. H. Cupérus, NIM145 (1977) 233-243</a:t>
            </a:r>
            <a:r>
              <a:rPr lang="en-US" sz="1400" dirty="0"/>
              <a:t> </a:t>
            </a:r>
          </a:p>
          <a:p>
            <a:r>
              <a:rPr lang="en-US" sz="1400" dirty="0"/>
              <a:t>[2] T. Toyama, IPAC10 MOPE012</a:t>
            </a:r>
          </a:p>
          <a:p>
            <a:r>
              <a:rPr lang="en-US" sz="1400" dirty="0"/>
              <a:t>[3] T. Toyama, OHO School 2009 (Japanese)</a:t>
            </a:r>
          </a:p>
          <a:p>
            <a:r>
              <a:rPr lang="en-US" sz="1400" dirty="0"/>
              <a:t>[4] K. </a:t>
            </a:r>
            <a:r>
              <a:rPr lang="en-US" sz="1400" dirty="0" err="1"/>
              <a:t>Satou</a:t>
            </a:r>
            <a:r>
              <a:rPr lang="en-US" sz="1400" dirty="0"/>
              <a:t>, OHO School 2020 (Japanese)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F9903-2BFB-445F-A458-AAC53488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961D1E-CBF0-4E6F-AFD4-86076D3E5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19E47F-BF83-4264-9D58-C5B76B23B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09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1ECB324-8C35-4F8B-B896-988552D3C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11"/>
          <a:stretch/>
        </p:blipFill>
        <p:spPr>
          <a:xfrm>
            <a:off x="6484535" y="1158404"/>
            <a:ext cx="3955117" cy="52067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34A350B-E866-4C03-949B-371E43BADC67}"/>
              </a:ext>
            </a:extLst>
          </p:cNvPr>
          <p:cNvSpPr txBox="1">
            <a:spLocks/>
          </p:cNvSpPr>
          <p:nvPr/>
        </p:nvSpPr>
        <p:spPr>
          <a:xfrm>
            <a:off x="782664" y="0"/>
            <a:ext cx="9911166" cy="819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Wire Mapping: Frequency Dependence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A786F4-DE3C-4A58-A88E-3CFCE426F7B1}"/>
              </a:ext>
            </a:extLst>
          </p:cNvPr>
          <p:cNvSpPr txBox="1"/>
          <p:nvPr/>
        </p:nvSpPr>
        <p:spPr>
          <a:xfrm>
            <a:off x="463341" y="2415847"/>
            <a:ext cx="5573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Strong frequency dependence is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Offset(y) varies from 5.5 to 10 mm in Freq. range 0.5 to 10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offset varies largely with and without dummy pipe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offset variation with temperature change (w/o dummy pipe) is large. Offset variation with temperature change (w/ dummy pipe) is small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05813AA-5730-46E1-BFF7-907874122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8EDC0-9DA9-45EC-9DBA-C85371B1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91A2D-C469-4E2C-8146-AF6F2149A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DED99F-9F6C-4407-9876-F6BDC9C6C30A}"/>
              </a:ext>
            </a:extLst>
          </p:cNvPr>
          <p:cNvSpPr txBox="1"/>
          <p:nvPr/>
        </p:nvSpPr>
        <p:spPr>
          <a:xfrm>
            <a:off x="6999833" y="973738"/>
            <a:ext cx="292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* </a:t>
            </a:r>
            <a:r>
              <a:rPr lang="en-US" altLang="zh-CN" dirty="0"/>
              <a:t>w/</a:t>
            </a:r>
            <a:r>
              <a:rPr lang="zh-CN" altLang="en-US" dirty="0"/>
              <a:t> </a:t>
            </a:r>
            <a:r>
              <a:rPr lang="en-US" dirty="0"/>
              <a:t>3rd order Polynomial Fit</a:t>
            </a:r>
          </a:p>
        </p:txBody>
      </p:sp>
    </p:spTree>
    <p:extLst>
      <p:ext uri="{BB962C8B-B14F-4D97-AF65-F5344CB8AC3E}">
        <p14:creationId xmlns:p14="http://schemas.microsoft.com/office/powerpoint/2010/main" val="952901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B2127E1-33FA-45B9-91F6-22B40843C5B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4830" y="4814774"/>
            <a:ext cx="11489821" cy="550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DCAF45-1BA9-4DD0-A432-260C3927B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1612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C8EEA-CF9C-48FC-B244-3B3549E15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328" y="789154"/>
            <a:ext cx="10515600" cy="39383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CST simulations has been carried out to estimate the Edge Effect </a:t>
            </a:r>
          </a:p>
          <a:p>
            <a:pPr lvl="1"/>
            <a:r>
              <a:rPr lang="en-US" sz="2000" b="1" dirty="0">
                <a:latin typeface="+mn-lt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error is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</a:rPr>
              <a:t>?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mm to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</a:rPr>
              <a:t>?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mm </a:t>
            </a:r>
            <a:r>
              <a:rPr lang="en-US" sz="2000" b="1" dirty="0">
                <a:latin typeface="+mn-lt"/>
              </a:rPr>
              <a:t>within the measurement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range from 0 mm to ±55 mm</a:t>
            </a:r>
          </a:p>
          <a:p>
            <a:r>
              <a:rPr lang="en-US" sz="2400" b="1" dirty="0"/>
              <a:t>The wire mapping of spare BPM has been carried out</a:t>
            </a:r>
          </a:p>
          <a:p>
            <a:pPr lvl="1"/>
            <a:r>
              <a:rPr lang="en-US" sz="2000" b="1" dirty="0"/>
              <a:t>Wire mapping without dummy pipe</a:t>
            </a:r>
          </a:p>
          <a:p>
            <a:pPr lvl="2"/>
            <a:r>
              <a:rPr lang="en-US" sz="1600" b="1" dirty="0"/>
              <a:t>Room Temperature 23</a:t>
            </a:r>
            <a:r>
              <a:rPr lang="en-US" sz="1600" b="1" baseline="30000" dirty="0"/>
              <a:t>O</a:t>
            </a:r>
            <a:endParaRPr lang="en-US" sz="1600" b="1" dirty="0"/>
          </a:p>
          <a:p>
            <a:pPr lvl="3"/>
            <a:r>
              <a:rPr lang="en-US" sz="1200" b="1" dirty="0"/>
              <a:t>Frequency variation 0.5 MHz to 10 MHz</a:t>
            </a:r>
          </a:p>
          <a:p>
            <a:pPr lvl="2"/>
            <a:r>
              <a:rPr lang="en-US" sz="1600" b="1" dirty="0"/>
              <a:t>Room Temperature 27</a:t>
            </a:r>
            <a:r>
              <a:rPr lang="en-US" sz="1600" b="1" baseline="30000" dirty="0"/>
              <a:t>O</a:t>
            </a:r>
          </a:p>
          <a:p>
            <a:pPr lvl="3"/>
            <a:r>
              <a:rPr lang="en-US" sz="1400" b="1" dirty="0"/>
              <a:t>Frequency variation 0.5 MHz to 2 MHz</a:t>
            </a:r>
            <a:endParaRPr lang="en-US" sz="1600" b="1" baseline="30000" dirty="0"/>
          </a:p>
          <a:p>
            <a:pPr lvl="1"/>
            <a:r>
              <a:rPr lang="en-US" sz="2000" b="1" dirty="0"/>
              <a:t>Wire mapping with dummy pipe</a:t>
            </a:r>
          </a:p>
          <a:p>
            <a:pPr lvl="2"/>
            <a:r>
              <a:rPr lang="en-US" sz="1600" b="1" dirty="0"/>
              <a:t>Room Temperature 23</a:t>
            </a:r>
            <a:r>
              <a:rPr lang="en-US" sz="1600" b="1" baseline="30000" dirty="0"/>
              <a:t>O</a:t>
            </a:r>
            <a:endParaRPr lang="en-US" sz="1600" b="1" dirty="0"/>
          </a:p>
          <a:p>
            <a:pPr lvl="3"/>
            <a:r>
              <a:rPr lang="en-US" sz="1200" b="1" dirty="0"/>
              <a:t>Frequency variation 0.5 MHz to 5 MHz</a:t>
            </a:r>
          </a:p>
          <a:p>
            <a:pPr lvl="2"/>
            <a:r>
              <a:rPr lang="en-US" sz="1600" b="1" dirty="0"/>
              <a:t>Room Temperature 27</a:t>
            </a:r>
            <a:r>
              <a:rPr lang="en-US" sz="1600" b="1" baseline="30000" dirty="0"/>
              <a:t>O</a:t>
            </a:r>
          </a:p>
          <a:p>
            <a:pPr lvl="3"/>
            <a:r>
              <a:rPr lang="en-US" sz="1400" b="1" dirty="0"/>
              <a:t>Frequency variation 0.5 MHz to 5 MHz</a:t>
            </a:r>
            <a:endParaRPr lang="en-US" sz="1600" b="1" baseline="30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36298-E57F-4AF6-ADB4-D6880B1EE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98A60-2098-455B-9798-6D16BE5D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9B5A-B27D-4534-A7B8-C0DD562B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21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E65E3C-7B71-43FF-A620-9F04BF767DF7}"/>
              </a:ext>
            </a:extLst>
          </p:cNvPr>
          <p:cNvCxnSpPr/>
          <p:nvPr/>
        </p:nvCxnSpPr>
        <p:spPr>
          <a:xfrm>
            <a:off x="1989578" y="4671529"/>
            <a:ext cx="246027" cy="34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275F61-4A5C-4768-B2C9-D893A11A6769}"/>
              </a:ext>
            </a:extLst>
          </p:cNvPr>
          <p:cNvCxnSpPr/>
          <p:nvPr/>
        </p:nvCxnSpPr>
        <p:spPr>
          <a:xfrm>
            <a:off x="5841611" y="4754517"/>
            <a:ext cx="246027" cy="34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75BB1D-83A8-42ED-A197-829D3EB51FB4}"/>
              </a:ext>
            </a:extLst>
          </p:cNvPr>
          <p:cNvCxnSpPr/>
          <p:nvPr/>
        </p:nvCxnSpPr>
        <p:spPr>
          <a:xfrm>
            <a:off x="8889094" y="4616171"/>
            <a:ext cx="246027" cy="34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13553B-048A-4459-9690-27592DEB3F84}"/>
              </a:ext>
            </a:extLst>
          </p:cNvPr>
          <p:cNvCxnSpPr/>
          <p:nvPr/>
        </p:nvCxnSpPr>
        <p:spPr>
          <a:xfrm>
            <a:off x="10631101" y="4598299"/>
            <a:ext cx="246027" cy="34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EC7A45-3368-46A3-B417-9DCC4AD8D32B}"/>
              </a:ext>
            </a:extLst>
          </p:cNvPr>
          <p:cNvSpPr txBox="1"/>
          <p:nvPr/>
        </p:nvSpPr>
        <p:spPr>
          <a:xfrm>
            <a:off x="1185662" y="4468110"/>
            <a:ext cx="83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63A79-9D7F-4991-AA48-D80E9DD41485}"/>
              </a:ext>
            </a:extLst>
          </p:cNvPr>
          <p:cNvSpPr txBox="1"/>
          <p:nvPr/>
        </p:nvSpPr>
        <p:spPr>
          <a:xfrm>
            <a:off x="5242216" y="4228917"/>
            <a:ext cx="1444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Sim.</a:t>
            </a:r>
          </a:p>
          <a:p>
            <a:r>
              <a:rPr lang="en-US" dirty="0"/>
              <a:t>Exp. In future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CABE1A-A3C6-41B2-989C-20C1703268F0}"/>
              </a:ext>
            </a:extLst>
          </p:cNvPr>
          <p:cNvSpPr txBox="1"/>
          <p:nvPr/>
        </p:nvSpPr>
        <p:spPr>
          <a:xfrm>
            <a:off x="8274016" y="4191111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Mapping </a:t>
            </a:r>
          </a:p>
          <a:p>
            <a:r>
              <a:rPr lang="en-US" dirty="0"/>
              <a:t>Exp.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62121-7204-4B07-BC64-BA7E9C7FC068}"/>
              </a:ext>
            </a:extLst>
          </p:cNvPr>
          <p:cNvSpPr txBox="1"/>
          <p:nvPr/>
        </p:nvSpPr>
        <p:spPr>
          <a:xfrm>
            <a:off x="10089208" y="4191111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Mapping </a:t>
            </a:r>
          </a:p>
          <a:p>
            <a:r>
              <a:rPr lang="en-US" dirty="0"/>
              <a:t>Exp.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39FA85-7916-43C7-AE59-F2B00BE8B946}"/>
              </a:ext>
            </a:extLst>
          </p:cNvPr>
          <p:cNvSpPr txBox="1"/>
          <p:nvPr/>
        </p:nvSpPr>
        <p:spPr>
          <a:xfrm>
            <a:off x="425857" y="5952771"/>
            <a:ext cx="9339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Probably</a:t>
            </a:r>
            <a:r>
              <a:rPr lang="zh-CN" altLang="en-US" dirty="0"/>
              <a:t> </a:t>
            </a:r>
            <a:r>
              <a:rPr lang="en-US" dirty="0"/>
              <a:t>Error </a:t>
            </a:r>
            <a:r>
              <a:rPr lang="en-US" altLang="zh-CN" dirty="0"/>
              <a:t>w/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w/o</a:t>
            </a:r>
            <a:r>
              <a:rPr lang="en-US" dirty="0"/>
              <a:t> Dummy Pipe: </a:t>
            </a:r>
            <a:r>
              <a:rPr lang="en-US" b="1" u="sng" dirty="0"/>
              <a:t>About 2.5 mm/3.7</a:t>
            </a:r>
            <a:r>
              <a:rPr lang="en-US" dirty="0"/>
              <a:t> results in additional offset @ r=0 mm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DD06AC-2BE7-4A04-8B9C-AE861DE19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883" y="5378206"/>
            <a:ext cx="6478328" cy="42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99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470BD-8A28-42B1-BAB5-FBD907FA4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555" y="2786605"/>
            <a:ext cx="6868694" cy="263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1DD0E8-B940-4D16-907D-59CD0C906574}"/>
              </a:ext>
            </a:extLst>
          </p:cNvPr>
          <p:cNvSpPr txBox="1"/>
          <p:nvPr/>
        </p:nvSpPr>
        <p:spPr>
          <a:xfrm>
            <a:off x="7851303" y="1799830"/>
            <a:ext cx="2270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30.26±0.07 </a:t>
            </a:r>
            <a:r>
              <a:rPr lang="en-US" sz="2800" b="1" baseline="30000" dirty="0"/>
              <a:t>O</a:t>
            </a:r>
            <a:r>
              <a:rPr lang="en-US" sz="2800" b="1" dirty="0"/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F4177-9908-4AFF-986E-C8FA89355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576"/>
            <a:ext cx="4904136" cy="65388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2313B3-427E-4F90-A81D-1D199A674A40}"/>
              </a:ext>
            </a:extLst>
          </p:cNvPr>
          <p:cNvCxnSpPr>
            <a:cxnSpLocks/>
          </p:cNvCxnSpPr>
          <p:nvPr/>
        </p:nvCxnSpPr>
        <p:spPr>
          <a:xfrm flipH="1">
            <a:off x="3706807" y="1437963"/>
            <a:ext cx="1619676" cy="960799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2DF3CC-0C0A-443A-B40B-09ECEBD40360}"/>
              </a:ext>
            </a:extLst>
          </p:cNvPr>
          <p:cNvCxnSpPr>
            <a:cxnSpLocks/>
          </p:cNvCxnSpPr>
          <p:nvPr/>
        </p:nvCxnSpPr>
        <p:spPr>
          <a:xfrm flipV="1">
            <a:off x="6865519" y="2488972"/>
            <a:ext cx="0" cy="109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A0BA6E-6A60-40CE-81B5-1B3B22FF4E73}"/>
              </a:ext>
            </a:extLst>
          </p:cNvPr>
          <p:cNvCxnSpPr>
            <a:cxnSpLocks/>
          </p:cNvCxnSpPr>
          <p:nvPr/>
        </p:nvCxnSpPr>
        <p:spPr>
          <a:xfrm flipV="1">
            <a:off x="11613423" y="2341356"/>
            <a:ext cx="16577" cy="1169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FC376D-0948-4481-BAF9-613FDA2A743B}"/>
              </a:ext>
            </a:extLst>
          </p:cNvPr>
          <p:cNvCxnSpPr/>
          <p:nvPr/>
        </p:nvCxnSpPr>
        <p:spPr>
          <a:xfrm>
            <a:off x="6865519" y="2706296"/>
            <a:ext cx="476745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AC22032-9147-47F4-B346-785C7240E7F5}"/>
              </a:ext>
            </a:extLst>
          </p:cNvPr>
          <p:cNvSpPr txBox="1"/>
          <p:nvPr/>
        </p:nvSpPr>
        <p:spPr>
          <a:xfrm>
            <a:off x="8610943" y="232768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Beam 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14AC10-68BE-4110-A5FC-5306F5B7D569}"/>
              </a:ext>
            </a:extLst>
          </p:cNvPr>
          <p:cNvSpPr txBox="1"/>
          <p:nvPr/>
        </p:nvSpPr>
        <p:spPr>
          <a:xfrm>
            <a:off x="5228757" y="1213143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sensor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0BA5D2A-CE5A-44D0-A472-8DBFFE464F69}"/>
              </a:ext>
            </a:extLst>
          </p:cNvPr>
          <p:cNvCxnSpPr>
            <a:cxnSpLocks/>
          </p:cNvCxnSpPr>
          <p:nvPr/>
        </p:nvCxnSpPr>
        <p:spPr>
          <a:xfrm flipH="1">
            <a:off x="3080121" y="1050120"/>
            <a:ext cx="2388808" cy="1406731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EC10145-6491-458C-9A7D-063B8F868E44}"/>
              </a:ext>
            </a:extLst>
          </p:cNvPr>
          <p:cNvSpPr txBox="1"/>
          <p:nvPr/>
        </p:nvSpPr>
        <p:spPr>
          <a:xfrm>
            <a:off x="5431844" y="841407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BPM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8308C8-5FE6-440C-875A-AB961AB577C1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463860" y="323259"/>
            <a:ext cx="3685109" cy="2018097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1B947CA-2BB0-4932-863F-7BD94119381E}"/>
              </a:ext>
            </a:extLst>
          </p:cNvPr>
          <p:cNvSpPr txBox="1"/>
          <p:nvPr/>
        </p:nvSpPr>
        <p:spPr>
          <a:xfrm>
            <a:off x="5148969" y="138593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Bending Magnet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BCE974-CB4E-4636-B077-F22C2BC5DD31}"/>
              </a:ext>
            </a:extLst>
          </p:cNvPr>
          <p:cNvSpPr/>
          <p:nvPr/>
        </p:nvSpPr>
        <p:spPr>
          <a:xfrm>
            <a:off x="3490004" y="2423286"/>
            <a:ext cx="363539" cy="2002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1BEE36-C4F8-48BA-9697-DE95558A3E77}"/>
              </a:ext>
            </a:extLst>
          </p:cNvPr>
          <p:cNvSpPr txBox="1"/>
          <p:nvPr/>
        </p:nvSpPr>
        <p:spPr>
          <a:xfrm>
            <a:off x="5148969" y="5304323"/>
            <a:ext cx="200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Temperature sensor Readout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3AC022E-8A75-4587-8A41-6B67350657E6}"/>
              </a:ext>
            </a:extLst>
          </p:cNvPr>
          <p:cNvCxnSpPr>
            <a:cxnSpLocks/>
          </p:cNvCxnSpPr>
          <p:nvPr/>
        </p:nvCxnSpPr>
        <p:spPr>
          <a:xfrm flipH="1">
            <a:off x="2673531" y="5586549"/>
            <a:ext cx="2475438" cy="430044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BFE3C5F-A10D-4AE5-9401-70BE7D1211F1}"/>
              </a:ext>
            </a:extLst>
          </p:cNvPr>
          <p:cNvSpPr txBox="1"/>
          <p:nvPr/>
        </p:nvSpPr>
        <p:spPr>
          <a:xfrm>
            <a:off x="6456403" y="1316197"/>
            <a:ext cx="5059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Real</a:t>
            </a:r>
            <a:r>
              <a:rPr lang="en-US" sz="2800" b="1" dirty="0"/>
              <a:t> BPM Temperature in Tunnel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FA0A73B-9B7B-4C97-BB30-6FDACC54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B1979-8245-4FEF-91F1-6196FCA2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3848D-A907-487D-BCFC-14D1B3514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12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ABE27C-3065-615E-F2C3-FA09ED06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36732-FE9D-5089-B27E-F5717FC1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3692-6DBD-43F4-70F4-40183AFF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93E976-5F03-E934-253B-13E250986293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73161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u="sng" dirty="0"/>
              <a:t>Highlights</a:t>
            </a:r>
            <a:r>
              <a:rPr lang="zh-CN" altLang="en-US" b="1" u="sng" dirty="0"/>
              <a:t> </a:t>
            </a:r>
            <a:r>
              <a:rPr lang="en-US" altLang="zh-CN" b="1" u="sng" dirty="0"/>
              <a:t>from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29/05/2025</a:t>
            </a:r>
            <a:r>
              <a:rPr lang="zh-CN" altLang="en-US" b="1" u="sng" dirty="0"/>
              <a:t> </a:t>
            </a:r>
            <a:r>
              <a:rPr lang="en-US" altLang="zh-CN" b="1" u="sng" dirty="0"/>
              <a:t>RCS</a:t>
            </a:r>
            <a:r>
              <a:rPr lang="zh-CN" altLang="en-US" b="1" u="sng" dirty="0"/>
              <a:t> </a:t>
            </a:r>
            <a:r>
              <a:rPr lang="en-US" altLang="zh-CN" b="1" u="sng" dirty="0"/>
              <a:t>BPM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meeting</a:t>
            </a:r>
            <a:endParaRPr lang="en-US" b="1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51B4D-D796-86ED-2E4C-7D23F415700A}"/>
              </a:ext>
            </a:extLst>
          </p:cNvPr>
          <p:cNvSpPr txBox="1"/>
          <p:nvPr/>
        </p:nvSpPr>
        <p:spPr>
          <a:xfrm>
            <a:off x="524107" y="1100474"/>
            <a:ext cx="1065410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A</a:t>
            </a:r>
            <a:r>
              <a:rPr lang="zh-CN" altLang="en-US" b="1" dirty="0"/>
              <a:t> </a:t>
            </a:r>
            <a:r>
              <a:rPr lang="en-US" altLang="zh-CN" b="1" dirty="0"/>
              <a:t>remote</a:t>
            </a:r>
            <a:r>
              <a:rPr lang="zh-CN" altLang="en-US" b="1" dirty="0"/>
              <a:t> </a:t>
            </a:r>
            <a:r>
              <a:rPr lang="en-US" altLang="zh-CN" b="1" dirty="0"/>
              <a:t>discussion</a:t>
            </a:r>
            <a:r>
              <a:rPr lang="zh-CN" altLang="en-US" b="1" dirty="0"/>
              <a:t> </a:t>
            </a:r>
            <a:r>
              <a:rPr lang="en-US" altLang="zh-CN" b="1" dirty="0"/>
              <a:t>meeting</a:t>
            </a:r>
            <a:r>
              <a:rPr lang="zh-CN" altLang="en-US" b="1" dirty="0"/>
              <a:t> </a:t>
            </a:r>
            <a:r>
              <a:rPr lang="en-US" altLang="zh-CN" b="1" dirty="0"/>
              <a:t>with</a:t>
            </a:r>
            <a:r>
              <a:rPr lang="zh-CN" altLang="en-US" b="1" dirty="0"/>
              <a:t> </a:t>
            </a:r>
            <a:r>
              <a:rPr lang="en-US" altLang="zh-CN" b="1" dirty="0"/>
              <a:t>T.</a:t>
            </a:r>
            <a:r>
              <a:rPr lang="zh-CN" altLang="en-US" b="1" dirty="0"/>
              <a:t> </a:t>
            </a:r>
            <a:r>
              <a:rPr lang="en-US" altLang="zh-CN" b="1" dirty="0"/>
              <a:t>Toyama</a:t>
            </a:r>
            <a:r>
              <a:rPr lang="zh-CN" altLang="en-US" b="1" dirty="0"/>
              <a:t> </a:t>
            </a:r>
            <a:r>
              <a:rPr lang="en-US" altLang="zh-CN" b="1" dirty="0"/>
              <a:t>and</a:t>
            </a:r>
            <a:r>
              <a:rPr lang="zh-CN" altLang="en-US" b="1" dirty="0"/>
              <a:t> </a:t>
            </a:r>
            <a:r>
              <a:rPr lang="en-US" altLang="zh-CN" b="1" dirty="0"/>
              <a:t>K.</a:t>
            </a:r>
            <a:r>
              <a:rPr lang="zh-CN" altLang="en-US" b="1" dirty="0"/>
              <a:t> </a:t>
            </a:r>
            <a:r>
              <a:rPr lang="en-US" altLang="zh-CN" b="1" dirty="0" err="1"/>
              <a:t>Satou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J-PARC/KEK</a:t>
            </a:r>
            <a:r>
              <a:rPr lang="zh-CN" altLang="en-US" b="1" dirty="0"/>
              <a:t> </a:t>
            </a:r>
            <a:r>
              <a:rPr lang="en-US" altLang="zh-CN" b="1" dirty="0"/>
              <a:t>(29/05/2025)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Some</a:t>
            </a:r>
            <a:r>
              <a:rPr lang="zh-CN" altLang="en-US" b="1" dirty="0"/>
              <a:t> </a:t>
            </a:r>
            <a:r>
              <a:rPr lang="en-US" altLang="zh-CN" b="1" dirty="0"/>
              <a:t>highlights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discussion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Comment 1#: CST simulation with open </a:t>
            </a:r>
            <a:r>
              <a:rPr lang="en-US" altLang="zh-CN" dirty="0" err="1"/>
              <a:t>boundy</a:t>
            </a:r>
            <a:r>
              <a:rPr lang="en-US" altLang="zh-CN" dirty="0"/>
              <a:t> might include additional undesired </a:t>
            </a:r>
            <a:r>
              <a:rPr lang="en-US" altLang="zh-CN" dirty="0" err="1"/>
              <a:t>artifical</a:t>
            </a:r>
            <a:r>
              <a:rPr lang="en-US" altLang="zh-CN" dirty="0"/>
              <a:t> effects/errors. Therefore, simulations with dummy pipe is </a:t>
            </a:r>
            <a:r>
              <a:rPr lang="en-US" altLang="zh-CN" dirty="0" err="1"/>
              <a:t>recommanded</a:t>
            </a:r>
            <a:r>
              <a:rPr lang="en-US" altLang="zh-CN" dirty="0"/>
              <a:t>. The appropriate length of the dummy pipe should be checked via simulation and comparison of the results.</a:t>
            </a:r>
            <a:br>
              <a:rPr lang="en-US" altLang="zh-CN" dirty="0"/>
            </a:br>
            <a:r>
              <a:rPr lang="en-US" altLang="zh-CN" dirty="0">
                <a:solidFill>
                  <a:srgbClr val="0432FF"/>
                </a:solidFill>
              </a:rPr>
              <a:t>=&gt; </a:t>
            </a:r>
            <a:r>
              <a:rPr lang="en-US" altLang="zh-CN" b="1" dirty="0">
                <a:solidFill>
                  <a:srgbClr val="0432FF"/>
                </a:solidFill>
              </a:rPr>
              <a:t>A length of the dummy pipe being &gt;3*BPM diameter</a:t>
            </a:r>
            <a:r>
              <a:rPr lang="en-US" altLang="zh-CN" dirty="0">
                <a:solidFill>
                  <a:srgbClr val="0432FF"/>
                </a:solidFill>
              </a:rPr>
              <a:t> has been </a:t>
            </a:r>
            <a:r>
              <a:rPr lang="en-US" altLang="zh-CN" dirty="0" err="1">
                <a:solidFill>
                  <a:srgbClr val="0432FF"/>
                </a:solidFill>
              </a:rPr>
              <a:t>recommanded</a:t>
            </a:r>
            <a:r>
              <a:rPr lang="en-US" altLang="zh-CN" dirty="0">
                <a:solidFill>
                  <a:srgbClr val="0432FF"/>
                </a:solidFill>
              </a:rPr>
              <a:t> by senior master; but, Toyama-</a:t>
            </a:r>
            <a:r>
              <a:rPr lang="en-US" altLang="zh-CN" dirty="0" err="1">
                <a:solidFill>
                  <a:srgbClr val="0432FF"/>
                </a:solidFill>
              </a:rPr>
              <a:t>san</a:t>
            </a:r>
            <a:r>
              <a:rPr lang="en-US" altLang="zh-CN" dirty="0">
                <a:solidFill>
                  <a:srgbClr val="0432FF"/>
                </a:solidFill>
              </a:rPr>
              <a:t> think L&gt;1*diam. Might also work. It should be confirmed through comparisons.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</a:rPr>
              <a:t>Q6: Did you check the capacitance matrix terms in lab.?</a:t>
            </a:r>
            <a:br>
              <a:rPr lang="en-US" altLang="zh-CN" dirty="0"/>
            </a:br>
            <a:r>
              <a:rPr lang="en-US" altLang="zh-CN" dirty="0">
                <a:solidFill>
                  <a:srgbClr val="00B050"/>
                </a:solidFill>
              </a:rPr>
              <a:t>A6: Not yet, but it could be done.</a:t>
            </a:r>
            <a:br>
              <a:rPr lang="en-US" altLang="zh-CN" dirty="0"/>
            </a:br>
            <a:r>
              <a:rPr lang="en-US" altLang="zh-CN" dirty="0">
                <a:solidFill>
                  <a:srgbClr val="0432FF"/>
                </a:solidFill>
              </a:rPr>
              <a:t>Recommendation: </a:t>
            </a:r>
            <a:r>
              <a:rPr lang="en-US" altLang="zh-CN" b="1" dirty="0">
                <a:solidFill>
                  <a:srgbClr val="0432FF"/>
                </a:solidFill>
              </a:rPr>
              <a:t>use a two-port VNA and a 50 Ohm terminator</a:t>
            </a:r>
            <a:r>
              <a:rPr lang="en-US" altLang="zh-CN" dirty="0">
                <a:solidFill>
                  <a:srgbClr val="0432FF"/>
                </a:solidFill>
              </a:rPr>
              <a:t>; The lower frequency range is more important, i.e., determine the </a:t>
            </a:r>
            <a:r>
              <a:rPr lang="en-US" altLang="zh-CN" dirty="0" err="1">
                <a:solidFill>
                  <a:srgbClr val="0432FF"/>
                </a:solidFill>
              </a:rPr>
              <a:t>C_ij</a:t>
            </a:r>
            <a:r>
              <a:rPr lang="en-US" altLang="zh-CN" dirty="0">
                <a:solidFill>
                  <a:srgbClr val="0432FF"/>
                </a:solidFill>
              </a:rPr>
              <a:t> value in a lower freq. (&lt;1 MHz at JPARC , Toyama-</a:t>
            </a:r>
            <a:r>
              <a:rPr lang="en-US" altLang="zh-CN" dirty="0" err="1">
                <a:solidFill>
                  <a:srgbClr val="0432FF"/>
                </a:solidFill>
              </a:rPr>
              <a:t>san</a:t>
            </a:r>
            <a:r>
              <a:rPr lang="en-US" altLang="zh-CN" dirty="0">
                <a:solidFill>
                  <a:srgbClr val="0432FF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</a:rPr>
              <a:t>Q9: which dummy pipe length is </a:t>
            </a:r>
            <a:r>
              <a:rPr lang="en-US" altLang="zh-CN" dirty="0" err="1">
                <a:solidFill>
                  <a:srgbClr val="C00000"/>
                </a:solidFill>
              </a:rPr>
              <a:t>favoured</a:t>
            </a:r>
            <a:r>
              <a:rPr lang="en-US" altLang="zh-CN" dirty="0">
                <a:solidFill>
                  <a:srgbClr val="C00000"/>
                </a:solidFill>
              </a:rPr>
              <a:t> for the calibration system in lab.? (R. Yang)</a:t>
            </a:r>
            <a:br>
              <a:rPr lang="en-US" altLang="zh-CN" dirty="0"/>
            </a:br>
            <a:r>
              <a:rPr lang="en-US" altLang="zh-CN" dirty="0"/>
              <a:t>A9: Same troubles in J-PARC’s BPM calibration (varying BPM apertures). No clear norm. The</a:t>
            </a:r>
            <a:r>
              <a:rPr lang="zh-CN" altLang="en-US" dirty="0"/>
              <a:t> </a:t>
            </a:r>
            <a:r>
              <a:rPr lang="en-US" altLang="zh-CN" dirty="0"/>
              <a:t>3*Diam. is assessed by senior master through static calculation (formula), and it is very rough. (Toyama-</a:t>
            </a:r>
            <a:r>
              <a:rPr lang="en-US" altLang="zh-CN" dirty="0" err="1"/>
              <a:t>san</a:t>
            </a:r>
            <a:r>
              <a:rPr lang="en-US" altLang="zh-CN" dirty="0"/>
              <a:t>)</a:t>
            </a:r>
            <a:br>
              <a:rPr lang="en-US" altLang="zh-CN" dirty="0"/>
            </a:br>
            <a:r>
              <a:rPr lang="en-US" altLang="zh-CN" dirty="0">
                <a:solidFill>
                  <a:srgbClr val="0432FF"/>
                </a:solidFill>
              </a:rPr>
              <a:t>=&gt; </a:t>
            </a:r>
            <a:r>
              <a:rPr lang="en-US" altLang="zh-CN" b="1" dirty="0">
                <a:solidFill>
                  <a:srgbClr val="0432FF"/>
                </a:solidFill>
              </a:rPr>
              <a:t>We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should use a longer one </a:t>
            </a:r>
          </a:p>
        </p:txBody>
      </p:sp>
    </p:spTree>
    <p:extLst>
      <p:ext uri="{BB962C8B-B14F-4D97-AF65-F5344CB8AC3E}">
        <p14:creationId xmlns:p14="http://schemas.microsoft.com/office/powerpoint/2010/main" val="4153252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F8348-A5E8-CF37-9C79-061F4F6C1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640889-53A4-1CB7-BE57-03E6D66C2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D2CB6-C28C-F7FB-A3DB-5DC6F3636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7BB622-4260-D868-3C51-8732A05F9A2B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73161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u="sng" dirty="0"/>
              <a:t>Highlights</a:t>
            </a:r>
            <a:r>
              <a:rPr lang="zh-CN" altLang="en-US" b="1" u="sng" dirty="0"/>
              <a:t> </a:t>
            </a:r>
            <a:r>
              <a:rPr lang="en-US" altLang="zh-CN" b="1" u="sng" dirty="0"/>
              <a:t>from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29/05/2025</a:t>
            </a:r>
            <a:r>
              <a:rPr lang="zh-CN" altLang="en-US" b="1" u="sng" dirty="0"/>
              <a:t> </a:t>
            </a:r>
            <a:r>
              <a:rPr lang="en-US" altLang="zh-CN" b="1" u="sng" dirty="0"/>
              <a:t>RCS</a:t>
            </a:r>
            <a:r>
              <a:rPr lang="zh-CN" altLang="en-US" b="1" u="sng" dirty="0"/>
              <a:t> </a:t>
            </a:r>
            <a:r>
              <a:rPr lang="en-US" altLang="zh-CN" b="1" u="sng" dirty="0"/>
              <a:t>BPM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meeting</a:t>
            </a:r>
            <a:endParaRPr lang="en-US" b="1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3D218-1C47-2BFE-EA94-04B214DF2E37}"/>
              </a:ext>
            </a:extLst>
          </p:cNvPr>
          <p:cNvSpPr txBox="1"/>
          <p:nvPr/>
        </p:nvSpPr>
        <p:spPr>
          <a:xfrm>
            <a:off x="524107" y="1100474"/>
            <a:ext cx="1065410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Some</a:t>
            </a:r>
            <a:r>
              <a:rPr lang="zh-CN" altLang="en-US" b="1" dirty="0"/>
              <a:t> </a:t>
            </a:r>
            <a:r>
              <a:rPr lang="en-US" altLang="zh-CN" b="1" dirty="0"/>
              <a:t>highlights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discussion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</a:rPr>
              <a:t>Q7: Mapping with VNA at JPARC.</a:t>
            </a:r>
            <a:br>
              <a:rPr lang="en-US" altLang="zh-CN" dirty="0">
                <a:solidFill>
                  <a:srgbClr val="C00000"/>
                </a:solidFill>
              </a:rPr>
            </a:br>
            <a:r>
              <a:rPr lang="en-US" altLang="zh-CN" dirty="0">
                <a:solidFill>
                  <a:schemeClr val="accent6"/>
                </a:solidFill>
              </a:rPr>
              <a:t>A7: we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use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a 5-port VNA</a:t>
            </a:r>
            <a:br>
              <a:rPr lang="en-US" altLang="zh-CN" dirty="0">
                <a:solidFill>
                  <a:srgbClr val="C00000"/>
                </a:solidFill>
              </a:rPr>
            </a:br>
            <a:r>
              <a:rPr lang="en-US" altLang="zh-CN" dirty="0">
                <a:solidFill>
                  <a:srgbClr val="0432FF"/>
                </a:solidFill>
              </a:rPr>
              <a:t>Recommendation: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432FF"/>
                </a:solidFill>
              </a:rPr>
              <a:t>Generator – Transformer at wire input – Wire: the transformer should be optimized to minimize the reflection; in the case of mis-matched impedance, the reflection RF signal will cause extra EM field distortion inside the BPM body, it does deform the waveform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432FF"/>
                </a:solidFill>
              </a:rPr>
              <a:t>Consider to use a RF power amplifier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432FF"/>
                </a:solidFill>
              </a:rPr>
              <a:t>might be 200-300 Ohm characteristics impedance of the (wire-BPM, the calibration system)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432FF"/>
                </a:solidFill>
              </a:rPr>
              <a:t>In Toyama-</a:t>
            </a:r>
            <a:r>
              <a:rPr lang="en-US" altLang="zh-CN" dirty="0" err="1">
                <a:solidFill>
                  <a:srgbClr val="0432FF"/>
                </a:solidFill>
              </a:rPr>
              <a:t>san’s</a:t>
            </a:r>
            <a:r>
              <a:rPr lang="en-US" altLang="zh-CN" dirty="0">
                <a:solidFill>
                  <a:srgbClr val="0432FF"/>
                </a:solidFill>
              </a:rPr>
              <a:t> mapping work, some problems were observed in the early phase, and the reason was found to be the mis-match between wire and coax. cable</a:t>
            </a:r>
          </a:p>
        </p:txBody>
      </p:sp>
    </p:spTree>
    <p:extLst>
      <p:ext uri="{BB962C8B-B14F-4D97-AF65-F5344CB8AC3E}">
        <p14:creationId xmlns:p14="http://schemas.microsoft.com/office/powerpoint/2010/main" val="2371372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AF45-1BA9-4DD0-A432-260C3927B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521"/>
            <a:ext cx="10515600" cy="1086618"/>
          </a:xfrm>
        </p:spPr>
        <p:txBody>
          <a:bodyPr/>
          <a:lstStyle/>
          <a:p>
            <a:r>
              <a:rPr lang="en-US" b="1" u="sng" dirty="0"/>
              <a:t>Future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C8EEA-CF9C-48FC-B244-3B3549E15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139"/>
            <a:ext cx="7656320" cy="400603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432FF"/>
                </a:solidFill>
              </a:rPr>
              <a:t>Wire Mapping with realistic pipe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(preparing)</a:t>
            </a:r>
            <a:endParaRPr lang="en-US" dirty="0">
              <a:solidFill>
                <a:srgbClr val="0432FF"/>
              </a:solidFill>
            </a:endParaRPr>
          </a:p>
          <a:p>
            <a:r>
              <a:rPr lang="en-US" altLang="zh-CN" dirty="0">
                <a:solidFill>
                  <a:srgbClr val="C00000"/>
                </a:solidFill>
              </a:rPr>
              <a:t>Upgrade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of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the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BPM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calibration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system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longer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dummy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pipe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(defined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in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simu</a:t>
            </a:r>
            <a:r>
              <a:rPr lang="en-US" altLang="zh-CN" dirty="0">
                <a:solidFill>
                  <a:srgbClr val="C00000"/>
                </a:solidFill>
              </a:rPr>
              <a:t>.)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Controlled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room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temperature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(up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to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30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baseline="30000" dirty="0" err="1">
                <a:solidFill>
                  <a:srgbClr val="C00000"/>
                </a:solidFill>
              </a:rPr>
              <a:t>o</a:t>
            </a:r>
            <a:r>
              <a:rPr lang="en-US" altLang="zh-CN" dirty="0" err="1">
                <a:solidFill>
                  <a:srgbClr val="C00000"/>
                </a:solidFill>
              </a:rPr>
              <a:t>C</a:t>
            </a:r>
            <a:r>
              <a:rPr lang="en-US" altLang="zh-CN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Frequency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of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interest: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0-10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MHz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Fasten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the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calibration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process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w/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VNA</a:t>
            </a:r>
          </a:p>
          <a:p>
            <a:r>
              <a:rPr lang="en-US" dirty="0"/>
              <a:t>Try to understand the real cause of strong frequency dependence </a:t>
            </a:r>
          </a:p>
          <a:p>
            <a:pPr lvl="1"/>
            <a:r>
              <a:rPr lang="en-US" dirty="0"/>
              <a:t>Is it due to cross coupling among electrodes? </a:t>
            </a:r>
          </a:p>
          <a:p>
            <a:pPr lvl="1"/>
            <a:r>
              <a:rPr lang="en-US" dirty="0"/>
              <a:t>Or Transfer Impedance?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36298-E57F-4AF6-ADB4-D6880B1EE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98A60-2098-455B-9798-6D16BE5D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9B5A-B27D-4534-A7B8-C0DD562B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1CF23-E4FE-45F8-B4F0-E9CECE0C8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5" r="7963"/>
          <a:stretch/>
        </p:blipFill>
        <p:spPr>
          <a:xfrm>
            <a:off x="8187026" y="236580"/>
            <a:ext cx="3462444" cy="56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19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CD2C-FED1-4759-B626-A0AC37D9E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01481-EA69-4875-8B7F-1B13CE418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1BAF-E1CC-4D71-82E4-EA9C9986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70A59-5850-4096-92C0-71BD7567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4F73D-FD35-47B8-83DE-1F91EC4D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441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2FE86-EB76-4235-84B4-5E1F26CB0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805152"/>
          </a:xfrm>
        </p:spPr>
        <p:txBody>
          <a:bodyPr/>
          <a:lstStyle/>
          <a:p>
            <a:pPr algn="ctr"/>
            <a:r>
              <a:rPr lang="en-US" b="1" u="sng" dirty="0"/>
              <a:t>Analysis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1A87F-4DD9-4CE6-9DD7-AA73184C6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38236"/>
            <a:ext cx="1168113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case of non rotated electrodes</a:t>
            </a:r>
          </a:p>
          <a:p>
            <a:pPr lvl="1"/>
            <a:r>
              <a:rPr lang="en-US" dirty="0"/>
              <a:t>X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dirty="0" err="1"/>
              <a:t>c</a:t>
            </a:r>
            <a:r>
              <a:rPr lang="en-US" baseline="-25000" dirty="0" err="1"/>
              <a:t>x</a:t>
            </a:r>
            <a:r>
              <a:rPr lang="en-US" dirty="0" err="1"/>
              <a:t>Log</a:t>
            </a:r>
            <a:r>
              <a:rPr lang="en-US" dirty="0"/>
              <a:t>[A/C], Y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dirty="0" err="1"/>
              <a:t>c</a:t>
            </a:r>
            <a:r>
              <a:rPr lang="en-US" baseline="-25000" dirty="0" err="1"/>
              <a:t>y</a:t>
            </a:r>
            <a:r>
              <a:rPr lang="en-US" dirty="0" err="1"/>
              <a:t>Log</a:t>
            </a:r>
            <a:r>
              <a:rPr lang="en-US" dirty="0"/>
              <a:t>[B/D]</a:t>
            </a:r>
            <a:endParaRPr lang="en-US" baseline="-25000" dirty="0"/>
          </a:p>
          <a:p>
            <a:pPr lvl="1"/>
            <a:r>
              <a:rPr lang="en-US" dirty="0"/>
              <a:t>X</a:t>
            </a:r>
            <a:r>
              <a:rPr lang="en-US" baseline="-25000" dirty="0"/>
              <a:t> </a:t>
            </a:r>
            <a:r>
              <a:rPr lang="en-US" dirty="0"/>
              <a:t>and </a:t>
            </a:r>
            <a:r>
              <a:rPr lang="en-US" dirty="0" err="1"/>
              <a:t>Y</a:t>
            </a:r>
            <a:r>
              <a:rPr lang="en-US" baseline="-25000" dirty="0" err="1"/>
              <a:t>r</a:t>
            </a:r>
            <a:r>
              <a:rPr lang="en-US" baseline="-25000" dirty="0"/>
              <a:t> </a:t>
            </a:r>
            <a:r>
              <a:rPr lang="en-US" dirty="0"/>
              <a:t>come directly come from </a:t>
            </a:r>
            <a:r>
              <a:rPr lang="en-US" dirty="0" err="1"/>
              <a:t>Bergoz</a:t>
            </a:r>
            <a:r>
              <a:rPr lang="en-US" dirty="0"/>
              <a:t>-BB electronics,</a:t>
            </a:r>
          </a:p>
          <a:p>
            <a:pPr lvl="1"/>
            <a:r>
              <a:rPr lang="en-US" dirty="0"/>
              <a:t>c</a:t>
            </a:r>
            <a:r>
              <a:rPr lang="en-US" baseline="-25000" dirty="0"/>
              <a:t>x</a:t>
            </a:r>
            <a:r>
              <a:rPr lang="en-US" dirty="0"/>
              <a:t> and c</a:t>
            </a:r>
            <a:r>
              <a:rPr lang="en-US" baseline="-25000" dirty="0"/>
              <a:t>y</a:t>
            </a:r>
            <a:r>
              <a:rPr lang="en-US" dirty="0"/>
              <a:t> are calibration constant</a:t>
            </a:r>
          </a:p>
          <a:p>
            <a:r>
              <a:rPr lang="en-US" dirty="0"/>
              <a:t>Since the electrodes are 45</a:t>
            </a:r>
            <a:r>
              <a:rPr lang="en-US" baseline="30000" dirty="0"/>
              <a:t>O</a:t>
            </a:r>
            <a:r>
              <a:rPr lang="en-US" dirty="0"/>
              <a:t> rotated</a:t>
            </a:r>
          </a:p>
          <a:p>
            <a:pPr lvl="1"/>
            <a:r>
              <a:rPr lang="en-US" dirty="0"/>
              <a:t>X</a:t>
            </a:r>
            <a:r>
              <a:rPr lang="en-US" baseline="-25000" dirty="0"/>
              <a:t> </a:t>
            </a:r>
            <a:r>
              <a:rPr lang="en-US" dirty="0"/>
              <a:t>= c</a:t>
            </a:r>
            <a:r>
              <a:rPr lang="en-US" baseline="-25000" dirty="0"/>
              <a:t>x </a:t>
            </a:r>
            <a:r>
              <a:rPr lang="en-US" dirty="0"/>
              <a:t>[Log(A/C) . cos(</a:t>
            </a:r>
            <a:r>
              <a:rPr lang="el-GR" dirty="0"/>
              <a:t>α</a:t>
            </a:r>
            <a:r>
              <a:rPr lang="en-US" dirty="0"/>
              <a:t>) – Log(B/D) . sin(</a:t>
            </a:r>
            <a:r>
              <a:rPr lang="el-GR" dirty="0"/>
              <a:t>α</a:t>
            </a:r>
            <a:r>
              <a:rPr lang="en-US" dirty="0"/>
              <a:t>)], Y</a:t>
            </a:r>
            <a:r>
              <a:rPr lang="en-US" baseline="-25000" dirty="0"/>
              <a:t> </a:t>
            </a:r>
            <a:r>
              <a:rPr lang="en-US" dirty="0"/>
              <a:t>= c</a:t>
            </a:r>
            <a:r>
              <a:rPr lang="en-US" baseline="-25000" dirty="0"/>
              <a:t>y </a:t>
            </a:r>
            <a:r>
              <a:rPr lang="en-US" dirty="0"/>
              <a:t>[Log(A/C) . sin(</a:t>
            </a:r>
            <a:r>
              <a:rPr lang="el-GR" dirty="0"/>
              <a:t>α</a:t>
            </a:r>
            <a:r>
              <a:rPr lang="en-US" dirty="0"/>
              <a:t>) + Log(B/D) . cos(</a:t>
            </a:r>
            <a:r>
              <a:rPr lang="el-GR" dirty="0"/>
              <a:t>α</a:t>
            </a:r>
            <a:r>
              <a:rPr lang="en-US" dirty="0"/>
              <a:t>)]</a:t>
            </a:r>
          </a:p>
          <a:p>
            <a:pPr lvl="1"/>
            <a:r>
              <a:rPr lang="en-US" dirty="0"/>
              <a:t>sin(</a:t>
            </a:r>
            <a:r>
              <a:rPr lang="el-GR" dirty="0"/>
              <a:t>α</a:t>
            </a:r>
            <a:r>
              <a:rPr lang="en-US" dirty="0"/>
              <a:t>)= cos(</a:t>
            </a:r>
            <a:r>
              <a:rPr lang="el-GR" dirty="0"/>
              <a:t>α</a:t>
            </a:r>
            <a:r>
              <a:rPr lang="en-US" dirty="0"/>
              <a:t>)=1/sqrt(2)</a:t>
            </a:r>
          </a:p>
          <a:p>
            <a:r>
              <a:rPr lang="en-US" dirty="0"/>
              <a:t>In our case 3</a:t>
            </a:r>
            <a:r>
              <a:rPr lang="en-US" baseline="30000" dirty="0"/>
              <a:t>rd</a:t>
            </a:r>
            <a:r>
              <a:rPr lang="en-US" dirty="0"/>
              <a:t> order polynomial is applied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D071B-4B70-4769-BE90-D6D58ED5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E6FBC-A899-47E0-9CE8-DACBA394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0FD8A-A253-472B-9C6E-A4972411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51764B-1D9E-427F-B564-F42D03842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50" t="12439" r="1190" b="13305"/>
          <a:stretch/>
        </p:blipFill>
        <p:spPr>
          <a:xfrm>
            <a:off x="8628014" y="3113905"/>
            <a:ext cx="2148016" cy="1887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FA6822-F772-4D93-8844-213F9CC8D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06"/>
          <a:stretch/>
        </p:blipFill>
        <p:spPr>
          <a:xfrm>
            <a:off x="494764" y="3923253"/>
            <a:ext cx="5829015" cy="10565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50D1FC-1D6B-4770-A0ED-2B3E50CC87AC}"/>
              </a:ext>
            </a:extLst>
          </p:cNvPr>
          <p:cNvSpPr/>
          <p:nvPr/>
        </p:nvSpPr>
        <p:spPr>
          <a:xfrm>
            <a:off x="2704563" y="3963989"/>
            <a:ext cx="605307" cy="779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39DAC-0FE4-44F5-B6C5-46C057B3B98C}"/>
              </a:ext>
            </a:extLst>
          </p:cNvPr>
          <p:cNvSpPr/>
          <p:nvPr/>
        </p:nvSpPr>
        <p:spPr>
          <a:xfrm>
            <a:off x="5540062" y="3963988"/>
            <a:ext cx="605307" cy="779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E121B2-AEE7-429F-8E16-9D3D73C6B967}"/>
              </a:ext>
            </a:extLst>
          </p:cNvPr>
          <p:cNvSpPr/>
          <p:nvPr/>
        </p:nvSpPr>
        <p:spPr>
          <a:xfrm>
            <a:off x="1034603" y="2759813"/>
            <a:ext cx="218941" cy="3225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6C1A5E-2881-4172-8E89-8B55C87CFCB4}"/>
              </a:ext>
            </a:extLst>
          </p:cNvPr>
          <p:cNvSpPr/>
          <p:nvPr/>
        </p:nvSpPr>
        <p:spPr>
          <a:xfrm>
            <a:off x="5986529" y="2719952"/>
            <a:ext cx="218941" cy="3225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1F6341-7E61-43A4-A685-34819EFF7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"/>
          <a:stretch/>
        </p:blipFill>
        <p:spPr>
          <a:xfrm>
            <a:off x="1124241" y="5218152"/>
            <a:ext cx="10668275" cy="9561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E8A4A4-462A-40F4-BB18-81D41E005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20" t="45160" r="30589" b="24788"/>
          <a:stretch/>
        </p:blipFill>
        <p:spPr>
          <a:xfrm>
            <a:off x="304800" y="5820739"/>
            <a:ext cx="798222" cy="386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47B64C-83CC-456C-8BC0-B8C42666B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8" t="46210" r="80222" b="29077"/>
          <a:stretch/>
        </p:blipFill>
        <p:spPr>
          <a:xfrm>
            <a:off x="254277" y="5282536"/>
            <a:ext cx="848745" cy="3176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5EF9EC-F382-4A01-92CA-42D9D2A6DD9F}"/>
              </a:ext>
            </a:extLst>
          </p:cNvPr>
          <p:cNvSpPr/>
          <p:nvPr/>
        </p:nvSpPr>
        <p:spPr>
          <a:xfrm>
            <a:off x="1125556" y="5280106"/>
            <a:ext cx="1158394" cy="850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3BD672-ED21-461D-9F2F-960BC4943213}"/>
              </a:ext>
            </a:extLst>
          </p:cNvPr>
          <p:cNvSpPr/>
          <p:nvPr/>
        </p:nvSpPr>
        <p:spPr>
          <a:xfrm>
            <a:off x="4116297" y="5218152"/>
            <a:ext cx="627922" cy="3502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081596-EEC0-42CA-BFB8-C0B4EB501292}"/>
              </a:ext>
            </a:extLst>
          </p:cNvPr>
          <p:cNvSpPr/>
          <p:nvPr/>
        </p:nvSpPr>
        <p:spPr>
          <a:xfrm>
            <a:off x="3255887" y="5780226"/>
            <a:ext cx="627922" cy="3502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2FDE-FA00-4CE9-BB8E-1B93AB318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CST Simulations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354DC-A194-4B6A-9FA0-97CA04D54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8AC32-2DF8-4946-9BA6-30602729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4DF9E-CB4A-4699-BAB2-7B61002D4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/>
              <a:t>2025-05-29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9E955-C950-4B1B-BE7E-9009418D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M. A. Rehman | CSNS</a:t>
            </a:r>
          </a:p>
        </p:txBody>
      </p:sp>
    </p:spTree>
    <p:extLst>
      <p:ext uri="{BB962C8B-B14F-4D97-AF65-F5344CB8AC3E}">
        <p14:creationId xmlns:p14="http://schemas.microsoft.com/office/powerpoint/2010/main" val="814987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E54A-90F6-4277-B796-5D05FC79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3300"/>
          </a:xfrm>
        </p:spPr>
        <p:txBody>
          <a:bodyPr/>
          <a:lstStyle/>
          <a:p>
            <a:pPr algn="ctr"/>
            <a:r>
              <a:rPr lang="en-US" altLang="zh-CN" b="1" u="sng" dirty="0"/>
              <a:t>CSNS</a:t>
            </a:r>
            <a:r>
              <a:rPr lang="zh-CN" altLang="en-US" b="1" u="sng" dirty="0"/>
              <a:t> </a:t>
            </a:r>
            <a:r>
              <a:rPr lang="en-US" b="1" u="sng" dirty="0"/>
              <a:t>RCS BPM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Structure</a:t>
            </a:r>
            <a:endParaRPr lang="en-US" b="1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ADA15-5706-4152-9C72-3255796E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CD574-3A66-4BE1-9235-55F602B2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7872B-81BC-44A0-B4E0-F012AE9C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8DE9B3-4D8D-451E-91F8-0DE3055AB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99" r="39966"/>
          <a:stretch/>
        </p:blipFill>
        <p:spPr>
          <a:xfrm>
            <a:off x="727720" y="2226284"/>
            <a:ext cx="2101613" cy="4304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95D0BF-1BC6-4720-959C-76CE7CD3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133" y="893581"/>
            <a:ext cx="2804452" cy="19117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4675B63-DFCE-437D-BE38-EE19C1BF088B}"/>
              </a:ext>
            </a:extLst>
          </p:cNvPr>
          <p:cNvGrpSpPr/>
          <p:nvPr/>
        </p:nvGrpSpPr>
        <p:grpSpPr>
          <a:xfrm>
            <a:off x="3759631" y="3083495"/>
            <a:ext cx="2710912" cy="2590103"/>
            <a:chOff x="573721" y="1237031"/>
            <a:chExt cx="4740119" cy="47283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B5BBF3-5CB6-42DD-9968-3C3B5D123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633" r="27488"/>
            <a:stretch/>
          </p:blipFill>
          <p:spPr>
            <a:xfrm>
              <a:off x="573721" y="1237031"/>
              <a:ext cx="4740119" cy="47283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9E400E-BA3B-4139-94E6-ADA82DA40F61}"/>
                </a:ext>
              </a:extLst>
            </p:cNvPr>
            <p:cNvSpPr txBox="1"/>
            <p:nvPr/>
          </p:nvSpPr>
          <p:spPr>
            <a:xfrm>
              <a:off x="3598081" y="2900988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08099-1BFD-420A-9A21-D54E51036E28}"/>
                </a:ext>
              </a:extLst>
            </p:cNvPr>
            <p:cNvSpPr txBox="1"/>
            <p:nvPr/>
          </p:nvSpPr>
          <p:spPr>
            <a:xfrm>
              <a:off x="573721" y="534223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56EFA9-DAE4-409A-8F33-77DBD0F379EE}"/>
                </a:ext>
              </a:extLst>
            </p:cNvPr>
            <p:cNvSpPr txBox="1"/>
            <p:nvPr/>
          </p:nvSpPr>
          <p:spPr>
            <a:xfrm>
              <a:off x="1757747" y="151785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7EEFC0-809F-443C-B403-6CF361FB554B}"/>
                </a:ext>
              </a:extLst>
            </p:cNvPr>
            <p:cNvSpPr txBox="1"/>
            <p:nvPr/>
          </p:nvSpPr>
          <p:spPr>
            <a:xfrm>
              <a:off x="4461877" y="5000743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D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7A24978-B866-4200-91A2-85DA8AF187B4}"/>
              </a:ext>
            </a:extLst>
          </p:cNvPr>
          <p:cNvSpPr txBox="1"/>
          <p:nvPr/>
        </p:nvSpPr>
        <p:spPr>
          <a:xfrm>
            <a:off x="406972" y="707949"/>
            <a:ext cx="74135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u="sng" dirty="0"/>
              <a:t>32 Diagonal cut BPMs </a:t>
            </a:r>
            <a:r>
              <a:rPr lang="en-US" sz="2000" b="1" dirty="0"/>
              <a:t>are instrumented in RCS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Several of them are placed inside steering magnet (limited space)</a:t>
            </a:r>
            <a:endParaRPr lang="en-US" sz="2000" b="1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u="sng" dirty="0">
                <a:sym typeface="Wingdings" panose="05000000000000000000" pitchFamily="2" charset="2"/>
              </a:rPr>
              <a:t>Rib structure </a:t>
            </a:r>
            <a:r>
              <a:rPr lang="en-US" sz="2000" b="1" dirty="0">
                <a:sym typeface="Wingdings" panose="05000000000000000000" pitchFamily="2" charset="2"/>
              </a:rPr>
              <a:t>on body to </a:t>
            </a:r>
            <a:r>
              <a:rPr lang="en-US" sz="2000" b="1" u="sng" dirty="0">
                <a:sym typeface="Wingdings" panose="05000000000000000000" pitchFamily="2" charset="2"/>
              </a:rPr>
              <a:t>prevent eddy current </a:t>
            </a:r>
            <a:endParaRPr lang="en-US" sz="2000" b="1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u="sng" dirty="0">
                <a:sym typeface="Wingdings" panose="05000000000000000000" pitchFamily="2" charset="2"/>
              </a:rPr>
              <a:t>BPMs are 45</a:t>
            </a:r>
            <a:r>
              <a:rPr lang="en-US" sz="2000" b="1" u="sng" baseline="30000" dirty="0">
                <a:sym typeface="Wingdings" panose="05000000000000000000" pitchFamily="2" charset="2"/>
              </a:rPr>
              <a:t>O</a:t>
            </a:r>
            <a:r>
              <a:rPr lang="en-US" sz="2000" b="1" u="sng" dirty="0">
                <a:sym typeface="Wingdings" panose="05000000000000000000" pitchFamily="2" charset="2"/>
              </a:rPr>
              <a:t> rotated</a:t>
            </a:r>
            <a:r>
              <a:rPr lang="en-US" sz="2000" b="1" dirty="0">
                <a:sym typeface="Wingdings" panose="05000000000000000000" pitchFamily="2" charset="2"/>
              </a:rPr>
              <a:t> for convenient access to attach cables</a:t>
            </a:r>
            <a:endParaRPr lang="en-US" sz="2000" b="1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8BE8E2-D9BB-4E95-8C7A-2E588ACC442D}"/>
              </a:ext>
            </a:extLst>
          </p:cNvPr>
          <p:cNvCxnSpPr/>
          <p:nvPr/>
        </p:nvCxnSpPr>
        <p:spPr>
          <a:xfrm flipV="1">
            <a:off x="535893" y="2976394"/>
            <a:ext cx="496154" cy="31048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B58496-C162-4EE7-BFBB-572A3F8B4C38}"/>
              </a:ext>
            </a:extLst>
          </p:cNvPr>
          <p:cNvCxnSpPr>
            <a:cxnSpLocks/>
          </p:cNvCxnSpPr>
          <p:nvPr/>
        </p:nvCxnSpPr>
        <p:spPr>
          <a:xfrm flipV="1">
            <a:off x="1139474" y="3429000"/>
            <a:ext cx="486224" cy="355714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9A8CA3A-2624-4CC6-A6A7-00A0842463BB}"/>
              </a:ext>
            </a:extLst>
          </p:cNvPr>
          <p:cNvSpPr txBox="1"/>
          <p:nvPr/>
        </p:nvSpPr>
        <p:spPr>
          <a:xfrm>
            <a:off x="157387" y="3231262"/>
            <a:ext cx="919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Corrector </a:t>
            </a:r>
          </a:p>
          <a:p>
            <a:r>
              <a:rPr lang="en-US" sz="1400" dirty="0"/>
              <a:t>Magnet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1E6F3C-E188-41EB-B290-73C19BDF0BB8}"/>
              </a:ext>
            </a:extLst>
          </p:cNvPr>
          <p:cNvSpPr txBox="1"/>
          <p:nvPr/>
        </p:nvSpPr>
        <p:spPr>
          <a:xfrm>
            <a:off x="717677" y="371368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BPM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356209-D0D6-4E69-ADD5-021F67C142E2}"/>
              </a:ext>
            </a:extLst>
          </p:cNvPr>
          <p:cNvSpPr txBox="1"/>
          <p:nvPr/>
        </p:nvSpPr>
        <p:spPr>
          <a:xfrm>
            <a:off x="3435926" y="2263822"/>
            <a:ext cx="373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Diagonal Cut BPM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design</a:t>
            </a:r>
            <a:r>
              <a:rPr lang="zh-CN" altLang="en-US" b="1" u="sng" dirty="0"/>
              <a:t> </a:t>
            </a:r>
            <a:r>
              <a:rPr lang="en-US" altLang="zh-CN" b="1" u="sng" dirty="0"/>
              <a:t>by</a:t>
            </a:r>
            <a:r>
              <a:rPr lang="zh-CN" altLang="en-US" b="1" u="sng" dirty="0"/>
              <a:t> </a:t>
            </a:r>
            <a:endParaRPr lang="en-US" altLang="zh-CN" b="1" u="sng" dirty="0"/>
          </a:p>
          <a:p>
            <a:pPr algn="ctr"/>
            <a:r>
              <a:rPr lang="en-US" altLang="zh-CN" b="1" u="sng" dirty="0"/>
              <a:t>Prof.</a:t>
            </a:r>
            <a:r>
              <a:rPr lang="zh-CN" altLang="en-US" b="1" u="sng" dirty="0"/>
              <a:t> </a:t>
            </a:r>
            <a:r>
              <a:rPr lang="en-US" altLang="zh-CN" b="1" u="sng" dirty="0" err="1"/>
              <a:t>Taoguang</a:t>
            </a:r>
            <a:r>
              <a:rPr lang="zh-CN" altLang="en-US" b="1" u="sng" dirty="0"/>
              <a:t> </a:t>
            </a:r>
            <a:r>
              <a:rPr lang="en-US" altLang="zh-CN" b="1" u="sng" dirty="0"/>
              <a:t>Xu</a:t>
            </a:r>
            <a:endParaRPr lang="en-US" b="1" u="sng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9F1AD3-EE86-C142-FC2B-163E60C55382}"/>
              </a:ext>
            </a:extLst>
          </p:cNvPr>
          <p:cNvGrpSpPr/>
          <p:nvPr/>
        </p:nvGrpSpPr>
        <p:grpSpPr>
          <a:xfrm>
            <a:off x="7118585" y="3299324"/>
            <a:ext cx="2554839" cy="2419657"/>
            <a:chOff x="7749602" y="1090077"/>
            <a:chExt cx="3272516" cy="30053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0DDD3CC-48AC-0EE9-1111-D3CEEB1F93AB}"/>
                </a:ext>
              </a:extLst>
            </p:cNvPr>
            <p:cNvGrpSpPr/>
            <p:nvPr/>
          </p:nvGrpSpPr>
          <p:grpSpPr>
            <a:xfrm>
              <a:off x="7749602" y="1090077"/>
              <a:ext cx="3272516" cy="3005324"/>
              <a:chOff x="8181773" y="1056275"/>
              <a:chExt cx="2823008" cy="263248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B71F2FF-B3F7-532F-5057-57A2BDB90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107"/>
              <a:stretch/>
            </p:blipFill>
            <p:spPr>
              <a:xfrm>
                <a:off x="8181773" y="1056275"/>
                <a:ext cx="2823008" cy="263248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00DE08D-680C-F018-A9E9-80419F999C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912" r="92376"/>
              <a:stretch/>
            </p:blipFill>
            <p:spPr>
              <a:xfrm>
                <a:off x="9894542" y="2811592"/>
                <a:ext cx="148130" cy="481626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17E834-852B-6BDA-07AF-5EC5FC472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4677"/>
            <a:stretch/>
          </p:blipFill>
          <p:spPr>
            <a:xfrm>
              <a:off x="9927777" y="3124185"/>
              <a:ext cx="903691" cy="549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230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D2FFF-37EB-4FF6-8EF6-E5D0C4A6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1998" cy="1005839"/>
          </a:xfrm>
        </p:spPr>
        <p:txBody>
          <a:bodyPr/>
          <a:lstStyle/>
          <a:p>
            <a:pPr algn="ctr"/>
            <a:r>
              <a:rPr lang="en-US" sz="4400" b="1" u="sng" dirty="0"/>
              <a:t>CST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B87C4-1E7F-4E75-82AD-F0AAD2487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85" y="1005840"/>
            <a:ext cx="11849100" cy="43332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Only BPM</a:t>
            </a:r>
          </a:p>
          <a:p>
            <a:pPr lvl="1"/>
            <a:r>
              <a:rPr lang="en-US" sz="2800" dirty="0"/>
              <a:t>Bunch charge 1 µC, Bunch Length 7000 mm/1</a:t>
            </a:r>
            <a:r>
              <a:rPr lang="el-GR" sz="2800" dirty="0"/>
              <a:t>σ</a:t>
            </a:r>
            <a:r>
              <a:rPr lang="en-US" sz="2800" dirty="0"/>
              <a:t> (24 ns/1</a:t>
            </a:r>
            <a:r>
              <a:rPr lang="el-GR" sz="2800" dirty="0"/>
              <a:t>σ</a:t>
            </a:r>
            <a:r>
              <a:rPr lang="en-US" sz="2800" dirty="0"/>
              <a:t> ), </a:t>
            </a:r>
            <a:r>
              <a:rPr lang="el-GR" sz="2800" dirty="0"/>
              <a:t>β</a:t>
            </a:r>
            <a:r>
              <a:rPr lang="en-US" sz="2800" dirty="0"/>
              <a:t> = 1</a:t>
            </a:r>
          </a:p>
          <a:p>
            <a:pPr lvl="2"/>
            <a:r>
              <a:rPr lang="en-US" sz="2200" dirty="0"/>
              <a:t>¼ Region, 0 to x/y:60 mm, with 10 mm step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endParaRPr lang="en-US" sz="2200" dirty="0"/>
          </a:p>
          <a:p>
            <a:r>
              <a:rPr lang="en-US" sz="3200" b="1" dirty="0">
                <a:solidFill>
                  <a:srgbClr val="00B050"/>
                </a:solidFill>
              </a:rPr>
              <a:t>BPM with Upstream Bending Magnet Pipe (Exaggerated Condition)</a:t>
            </a:r>
          </a:p>
          <a:p>
            <a:pPr lvl="1"/>
            <a:r>
              <a:rPr lang="en-US" sz="2800" dirty="0"/>
              <a:t>Bunch charge 1 µC, Bunch Length 7000 mm, </a:t>
            </a:r>
            <a:r>
              <a:rPr lang="el-GR" sz="2800" dirty="0"/>
              <a:t>β</a:t>
            </a:r>
            <a:r>
              <a:rPr lang="en-US" sz="2800" dirty="0"/>
              <a:t> = 1</a:t>
            </a:r>
          </a:p>
          <a:p>
            <a:pPr lvl="2"/>
            <a:r>
              <a:rPr lang="en-US" sz="2200" dirty="0"/>
              <a:t>¼ Region, 0 to x:60 mm, y: 40 mm, with 10 mm step 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BPM with Upstream Bellows and Bending Magnet Pipe (Realistic)</a:t>
            </a:r>
          </a:p>
          <a:p>
            <a:pPr lvl="1"/>
            <a:r>
              <a:rPr lang="en-US" sz="2800" dirty="0"/>
              <a:t>Bunch charge 1 µC, Bunch Length 7000 mm, </a:t>
            </a:r>
            <a:r>
              <a:rPr lang="el-GR" sz="2800" dirty="0"/>
              <a:t>β</a:t>
            </a:r>
            <a:r>
              <a:rPr lang="en-US" sz="2800" dirty="0"/>
              <a:t> = 1</a:t>
            </a:r>
          </a:p>
          <a:p>
            <a:pPr lvl="2"/>
            <a:r>
              <a:rPr lang="en-US" sz="2200" dirty="0"/>
              <a:t>¼ Region, 0 to x:60 mm, y: 40 mm, with 10 mm step  </a:t>
            </a:r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233E6-EACB-4436-B43F-C46924CD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1CA4F-665E-4F6B-BCC2-DAC5CBCFA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B0729-9860-4542-95BA-73664A55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201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AC8FECD-2517-BD80-E005-F49151ED30A7}"/>
              </a:ext>
            </a:extLst>
          </p:cNvPr>
          <p:cNvGrpSpPr/>
          <p:nvPr/>
        </p:nvGrpSpPr>
        <p:grpSpPr>
          <a:xfrm>
            <a:off x="3888145" y="4249333"/>
            <a:ext cx="2739637" cy="2206402"/>
            <a:chOff x="4662620" y="4175655"/>
            <a:chExt cx="2739637" cy="22064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DE1CD2-B0DD-4100-9EAB-4AAEBF1FB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267" r="21637"/>
            <a:stretch/>
          </p:blipFill>
          <p:spPr>
            <a:xfrm>
              <a:off x="4662620" y="4175655"/>
              <a:ext cx="2739637" cy="220640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F0388A3-4489-4F58-9EA6-3A2985200219}"/>
                </a:ext>
              </a:extLst>
            </p:cNvPr>
            <p:cNvSpPr txBox="1"/>
            <p:nvPr/>
          </p:nvSpPr>
          <p:spPr>
            <a:xfrm rot="1040186">
              <a:off x="5291185" y="5755122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218 mm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A39CA69-5068-427C-85BD-A9F4D8733C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87826" y="5413424"/>
              <a:ext cx="1130420" cy="395479"/>
            </a:xfrm>
            <a:prstGeom prst="straightConnector1">
              <a:avLst/>
            </a:prstGeom>
            <a:ln w="25400"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6ED2065-0B2F-4C88-9E76-CCAD9C30C1D7}"/>
              </a:ext>
            </a:extLst>
          </p:cNvPr>
          <p:cNvSpPr txBox="1"/>
          <p:nvPr/>
        </p:nvSpPr>
        <p:spPr>
          <a:xfrm>
            <a:off x="681329" y="2355764"/>
            <a:ext cx="2438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Scenario</a:t>
            </a:r>
            <a:r>
              <a:rPr lang="zh-CN" altLang="en-US" sz="2000" b="1" dirty="0">
                <a:solidFill>
                  <a:srgbClr val="7030A0"/>
                </a:solidFill>
              </a:rPr>
              <a:t> </a:t>
            </a:r>
            <a:r>
              <a:rPr lang="en-US" altLang="zh-CN" sz="2000" b="1" dirty="0">
                <a:solidFill>
                  <a:srgbClr val="7030A0"/>
                </a:solidFill>
              </a:rPr>
              <a:t>1:</a:t>
            </a:r>
            <a:r>
              <a:rPr lang="zh-CN" altLang="en-US" sz="2000" b="1" dirty="0">
                <a:solidFill>
                  <a:srgbClr val="7030A0"/>
                </a:solidFill>
              </a:rPr>
              <a:t> </a:t>
            </a:r>
            <a:r>
              <a:rPr lang="en-US" altLang="zh-CN" sz="2000" b="1" dirty="0">
                <a:solidFill>
                  <a:srgbClr val="7030A0"/>
                </a:solidFill>
              </a:rPr>
              <a:t>o</a:t>
            </a:r>
            <a:r>
              <a:rPr lang="en-US" sz="2000" b="1" dirty="0">
                <a:solidFill>
                  <a:srgbClr val="7030A0"/>
                </a:solidFill>
              </a:rPr>
              <a:t>nly BPM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E4554-9DEA-44F3-98A1-FA5ACC88C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5383E-DFBE-472D-A6FA-016721CF43C0}"/>
              </a:ext>
            </a:extLst>
          </p:cNvPr>
          <p:cNvSpPr txBox="1"/>
          <p:nvPr/>
        </p:nvSpPr>
        <p:spPr>
          <a:xfrm>
            <a:off x="0" y="4168"/>
            <a:ext cx="6867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CST Simulated Models</a:t>
            </a:r>
            <a:r>
              <a:rPr lang="en-US" altLang="zh-CN" sz="3200" b="1" u="sng" dirty="0"/>
              <a:t>: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Three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Scenarios</a:t>
            </a:r>
            <a:endParaRPr lang="en-US" sz="3200" b="1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63A8B-49D0-4B5D-93BB-6E2BB350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4190D5E-DC53-4DB2-9D70-9420104D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M. A. Rehman | CSNS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98134-7351-699E-3772-339BA0778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145" y="2173274"/>
            <a:ext cx="2694007" cy="2101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A029C8-42AD-C5A9-000E-094C836CA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22" y="2767268"/>
            <a:ext cx="3223864" cy="30529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44C10E-4B44-BA13-F406-0B237C564709}"/>
              </a:ext>
            </a:extLst>
          </p:cNvPr>
          <p:cNvSpPr txBox="1"/>
          <p:nvPr/>
        </p:nvSpPr>
        <p:spPr>
          <a:xfrm>
            <a:off x="3816333" y="177316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Scenario</a:t>
            </a:r>
            <a:r>
              <a:rPr lang="zh-CN" altLang="en-US" sz="2000" b="1" dirty="0">
                <a:solidFill>
                  <a:srgbClr val="7030A0"/>
                </a:solidFill>
              </a:rPr>
              <a:t> </a:t>
            </a:r>
            <a:r>
              <a:rPr lang="en-US" altLang="zh-CN" sz="2000" b="1" dirty="0">
                <a:solidFill>
                  <a:srgbClr val="7030A0"/>
                </a:solidFill>
              </a:rPr>
              <a:t>2:</a:t>
            </a:r>
            <a:r>
              <a:rPr lang="zh-CN" alt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BPM</a:t>
            </a:r>
            <a:r>
              <a:rPr lang="en-US" altLang="zh-CN" sz="2000" b="1" dirty="0" err="1">
                <a:solidFill>
                  <a:srgbClr val="7030A0"/>
                </a:solidFill>
              </a:rPr>
              <a:t>+short</a:t>
            </a:r>
            <a:r>
              <a:rPr lang="zh-CN" altLang="en-US" sz="2000" b="1" dirty="0">
                <a:solidFill>
                  <a:srgbClr val="7030A0"/>
                </a:solidFill>
              </a:rPr>
              <a:t> </a:t>
            </a:r>
            <a:r>
              <a:rPr lang="en-US" altLang="zh-CN" sz="2000" b="1" dirty="0">
                <a:solidFill>
                  <a:srgbClr val="7030A0"/>
                </a:solidFill>
              </a:rPr>
              <a:t>pipe</a:t>
            </a:r>
            <a:endParaRPr lang="en-US" sz="2000" b="1" dirty="0">
              <a:solidFill>
                <a:srgbClr val="7030A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A296DF-D964-F8B2-1E57-B677D9D33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40" r="11312"/>
          <a:stretch/>
        </p:blipFill>
        <p:spPr>
          <a:xfrm>
            <a:off x="8256673" y="4482258"/>
            <a:ext cx="3091423" cy="1621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B81D4E-311E-7B22-9792-20935A775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6482" y="2305603"/>
            <a:ext cx="3804189" cy="17904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83A8C5-815C-560C-CC92-473910CFDCB3}"/>
              </a:ext>
            </a:extLst>
          </p:cNvPr>
          <p:cNvSpPr txBox="1"/>
          <p:nvPr/>
        </p:nvSpPr>
        <p:spPr>
          <a:xfrm>
            <a:off x="8101116" y="1543484"/>
            <a:ext cx="3402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Scenario</a:t>
            </a:r>
            <a:r>
              <a:rPr lang="zh-CN" altLang="en-US" sz="2000" b="1" dirty="0">
                <a:solidFill>
                  <a:srgbClr val="7030A0"/>
                </a:solidFill>
              </a:rPr>
              <a:t> </a:t>
            </a:r>
            <a:r>
              <a:rPr lang="en-US" altLang="zh-CN" sz="2000" b="1" dirty="0">
                <a:solidFill>
                  <a:srgbClr val="7030A0"/>
                </a:solidFill>
              </a:rPr>
              <a:t>3:</a:t>
            </a:r>
            <a:r>
              <a:rPr lang="zh-CN" alt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BPM</a:t>
            </a:r>
            <a:r>
              <a:rPr lang="en-US" altLang="zh-CN" sz="2000" b="1" dirty="0" err="1">
                <a:solidFill>
                  <a:srgbClr val="7030A0"/>
                </a:solidFill>
              </a:rPr>
              <a:t>+realistic</a:t>
            </a:r>
            <a:r>
              <a:rPr lang="zh-CN" altLang="en-US" sz="2000" b="1" dirty="0">
                <a:solidFill>
                  <a:srgbClr val="7030A0"/>
                </a:solidFill>
              </a:rPr>
              <a:t> </a:t>
            </a:r>
            <a:r>
              <a:rPr lang="en-US" altLang="zh-CN" sz="2000" b="1" dirty="0">
                <a:solidFill>
                  <a:srgbClr val="7030A0"/>
                </a:solidFill>
              </a:rPr>
              <a:t>pipe</a:t>
            </a:r>
          </a:p>
          <a:p>
            <a:pPr algn="ctr"/>
            <a:r>
              <a:rPr lang="en-US" altLang="zh-CN" sz="2000" b="1" dirty="0">
                <a:solidFill>
                  <a:srgbClr val="7030A0"/>
                </a:solidFill>
              </a:rPr>
              <a:t>(R1BPM04</a:t>
            </a:r>
            <a:r>
              <a:rPr lang="zh-CN" altLang="en-US" sz="2000" b="1" dirty="0">
                <a:solidFill>
                  <a:srgbClr val="7030A0"/>
                </a:solidFill>
              </a:rPr>
              <a:t> </a:t>
            </a:r>
            <a:r>
              <a:rPr lang="en-US" altLang="zh-CN" sz="2000" b="1" dirty="0">
                <a:solidFill>
                  <a:srgbClr val="7030A0"/>
                </a:solidFill>
              </a:rPr>
              <a:t>case)</a:t>
            </a:r>
            <a:endParaRPr 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52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0A821-866F-4D86-B6E1-C47E0C93D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06"/>
          <a:stretch/>
        </p:blipFill>
        <p:spPr>
          <a:xfrm>
            <a:off x="652384" y="2048269"/>
            <a:ext cx="4181631" cy="757969"/>
          </a:xfrm>
          <a:prstGeom prst="rect">
            <a:avLst/>
          </a:prstGeom>
        </p:spPr>
      </p:pic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49C85D50-BB1A-4BCC-994F-12067E12E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012834"/>
              </p:ext>
            </p:extLst>
          </p:nvPr>
        </p:nvGraphicFramePr>
        <p:xfrm>
          <a:off x="6017047" y="4087033"/>
          <a:ext cx="5397706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5815">
                  <a:extLst>
                    <a:ext uri="{9D8B030D-6E8A-4147-A177-3AD203B41FA5}">
                      <a16:colId xmlns:a16="http://schemas.microsoft.com/office/drawing/2014/main" val="3723467292"/>
                    </a:ext>
                  </a:extLst>
                </a:gridCol>
                <a:gridCol w="1075815">
                  <a:extLst>
                    <a:ext uri="{9D8B030D-6E8A-4147-A177-3AD203B41FA5}">
                      <a16:colId xmlns:a16="http://schemas.microsoft.com/office/drawing/2014/main" val="1100730005"/>
                    </a:ext>
                  </a:extLst>
                </a:gridCol>
                <a:gridCol w="1076067">
                  <a:extLst>
                    <a:ext uri="{9D8B030D-6E8A-4147-A177-3AD203B41FA5}">
                      <a16:colId xmlns:a16="http://schemas.microsoft.com/office/drawing/2014/main" val="2636549274"/>
                    </a:ext>
                  </a:extLst>
                </a:gridCol>
                <a:gridCol w="1026017">
                  <a:extLst>
                    <a:ext uri="{9D8B030D-6E8A-4147-A177-3AD203B41FA5}">
                      <a16:colId xmlns:a16="http://schemas.microsoft.com/office/drawing/2014/main" val="4032799777"/>
                    </a:ext>
                  </a:extLst>
                </a:gridCol>
                <a:gridCol w="1143992">
                  <a:extLst>
                    <a:ext uri="{9D8B030D-6E8A-4147-A177-3AD203B41FA5}">
                      <a16:colId xmlns:a16="http://schemas.microsoft.com/office/drawing/2014/main" val="439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C</a:t>
                      </a:r>
                      <a:r>
                        <a:rPr lang="en-US" b="0" baseline="-25000" dirty="0"/>
                        <a:t>00,x </a:t>
                      </a:r>
                      <a:r>
                        <a:rPr lang="en-US" b="0" baseline="0" dirty="0"/>
                        <a:t>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</a:t>
                      </a:r>
                      <a:r>
                        <a:rPr lang="en-US" b="0" baseline="-25000" dirty="0"/>
                        <a:t>00,y </a:t>
                      </a:r>
                      <a:r>
                        <a:rPr lang="en-US" b="0" baseline="0" dirty="0"/>
                        <a:t>[mm]</a:t>
                      </a:r>
                      <a:endParaRPr lang="en-US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</a:t>
                      </a:r>
                      <a:r>
                        <a:rPr lang="en-US" b="0" baseline="-25000" dirty="0"/>
                        <a:t>10,x </a:t>
                      </a:r>
                      <a:r>
                        <a:rPr lang="en-US" b="0" baseline="0" dirty="0"/>
                        <a:t>[mm]</a:t>
                      </a:r>
                      <a:endParaRPr lang="en-US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</a:t>
                      </a:r>
                      <a:r>
                        <a:rPr lang="en-US" b="0" baseline="-25000" dirty="0"/>
                        <a:t>01,y </a:t>
                      </a:r>
                      <a:r>
                        <a:rPr lang="en-US" b="0" baseline="0" dirty="0"/>
                        <a:t>[mm]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88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/>
                        <a:t>Senario1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-5.42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161.30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161.73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59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/>
                        <a:t>Senario2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162.11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155.02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731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/>
                        <a:t>Senario3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-5.54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157.91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165.11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16617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A6BA5F2-97C6-40F6-B0D7-AD00B7FC3D49}"/>
              </a:ext>
            </a:extLst>
          </p:cNvPr>
          <p:cNvSpPr txBox="1"/>
          <p:nvPr/>
        </p:nvSpPr>
        <p:spPr>
          <a:xfrm>
            <a:off x="-19030" y="8139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 dirty="0"/>
              <a:t>Evaluation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of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position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map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in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simulation</a:t>
            </a:r>
            <a:r>
              <a:rPr lang="zh-CN" altLang="en-US" sz="3600" b="1" u="sng" dirty="0"/>
              <a:t>  </a:t>
            </a:r>
            <a:endParaRPr lang="en-US" sz="3600" b="1" u="sng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76598E5-649A-4CF5-97BB-F2EA0E50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7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2A9B8E-DBBE-474E-B9D0-992FE9BB0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0B4D1-9CED-4D93-9D1A-189C55994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88244-2E3D-4EDF-8C43-8CC2BBD03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820" y="1052153"/>
            <a:ext cx="3199183" cy="6862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525514-DFB5-4498-A29E-FE7D1DF391EC}"/>
              </a:ext>
            </a:extLst>
          </p:cNvPr>
          <p:cNvSpPr txBox="1"/>
          <p:nvPr/>
        </p:nvSpPr>
        <p:spPr>
          <a:xfrm>
            <a:off x="392857" y="668436"/>
            <a:ext cx="5269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find offset and calibration constant polynomial fit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40B99-612E-4838-A489-68652194835C}"/>
              </a:ext>
            </a:extLst>
          </p:cNvPr>
          <p:cNvSpPr txBox="1"/>
          <p:nvPr/>
        </p:nvSpPr>
        <p:spPr>
          <a:xfrm>
            <a:off x="456484" y="1663079"/>
            <a:ext cx="310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3</a:t>
            </a:r>
            <a:r>
              <a:rPr lang="en-US" sz="1800" b="1" baseline="30000" dirty="0"/>
              <a:t>rd</a:t>
            </a:r>
            <a:r>
              <a:rPr lang="en-US" sz="1800" b="1" dirty="0"/>
              <a:t> Order Polynomial was used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7802F35-11C7-4CD8-8C50-83DE2EC06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14" y="943927"/>
            <a:ext cx="1944615" cy="7416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EA7FDC-394C-F0F4-139C-91BE809A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141" y="2983581"/>
            <a:ext cx="3372683" cy="33931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E61320-AA5C-CB36-C96D-AFA161F536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862" t="41630" b="42074"/>
          <a:stretch/>
        </p:blipFill>
        <p:spPr>
          <a:xfrm>
            <a:off x="4038600" y="3137159"/>
            <a:ext cx="1484101" cy="626684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65F2F87-90DB-2FA9-AAD3-EAB5F80862C3}"/>
              </a:ext>
            </a:extLst>
          </p:cNvPr>
          <p:cNvSpPr txBox="1">
            <a:spLocks/>
          </p:cNvSpPr>
          <p:nvPr/>
        </p:nvSpPr>
        <p:spPr>
          <a:xfrm>
            <a:off x="5749871" y="1847745"/>
            <a:ext cx="6057943" cy="34587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mapping function obtained from the wire mapping ignores the BM pipe! </a:t>
            </a:r>
          </a:p>
          <a:p>
            <a:r>
              <a:rPr lang="en-US" sz="1800" dirty="0"/>
              <a:t>To estimate these errors in the CST Simulation</a:t>
            </a:r>
          </a:p>
          <a:p>
            <a:pPr marL="914400" lvl="1" indent="-457200"/>
            <a:r>
              <a:rPr lang="en-US" sz="1800" dirty="0"/>
              <a:t>Let’s consider the </a:t>
            </a:r>
            <a:r>
              <a:rPr lang="en-US" sz="1800" i="1" dirty="0" err="1"/>
              <a:t>X</a:t>
            </a:r>
            <a:r>
              <a:rPr lang="en-US" sz="1800" i="1" baseline="-25000" dirty="0" err="1"/>
              <a:t>raw</a:t>
            </a:r>
            <a:r>
              <a:rPr lang="en-US" sz="1800" i="1" dirty="0"/>
              <a:t> = Log[A/C]</a:t>
            </a:r>
            <a:r>
              <a:rPr lang="en-US" sz="1800" dirty="0"/>
              <a:t> and </a:t>
            </a:r>
            <a:r>
              <a:rPr lang="en-US" sz="1800" i="1" dirty="0" err="1"/>
              <a:t>Y</a:t>
            </a:r>
            <a:r>
              <a:rPr lang="en-US" sz="1800" i="1" baseline="-25000" dirty="0" err="1"/>
              <a:t>raw</a:t>
            </a:r>
            <a:r>
              <a:rPr lang="en-US" sz="1800" i="1" baseline="-25000" dirty="0"/>
              <a:t> </a:t>
            </a:r>
            <a:r>
              <a:rPr lang="en-US" sz="1800" i="1" dirty="0"/>
              <a:t>= Log[B/D] </a:t>
            </a:r>
            <a:r>
              <a:rPr lang="en-US" sz="1800" dirty="0"/>
              <a:t>from the case BPM + Bellows + Pipe</a:t>
            </a:r>
          </a:p>
          <a:p>
            <a:pPr marL="914400" lvl="1" indent="-457200"/>
            <a:r>
              <a:rPr lang="en-US" sz="1800" dirty="0"/>
              <a:t>But the Fitting function from the BPM only!!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264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E2653-A560-40D8-8B95-5D5559CEE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87" y="2347994"/>
            <a:ext cx="4060398" cy="337396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A0379C-5F45-4811-9C6D-E37FEA400FB6}"/>
              </a:ext>
            </a:extLst>
          </p:cNvPr>
          <p:cNvSpPr txBox="1">
            <a:spLocks/>
          </p:cNvSpPr>
          <p:nvPr/>
        </p:nvSpPr>
        <p:spPr>
          <a:xfrm>
            <a:off x="0" y="30081"/>
            <a:ext cx="12192000" cy="870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u="sng" dirty="0"/>
              <a:t>Offset</a:t>
            </a:r>
            <a:r>
              <a:rPr lang="en-US" sz="3600" b="1" u="sng" dirty="0"/>
              <a:t> estimation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in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s</a:t>
            </a:r>
            <a:r>
              <a:rPr lang="en-US" sz="3600" b="1" u="sng" dirty="0"/>
              <a:t>imulation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9C3270-3236-4DFA-AF45-7ACAE01A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1D8F2-A6D4-4D2A-B721-655826E7B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923" y="3106512"/>
            <a:ext cx="2413707" cy="276386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15F25E-5361-4B2E-9758-29D7BD83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BE054-9131-43E6-8935-AED84C00E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01593-7E6B-4B77-9FBA-2C2F93A0AD53}"/>
              </a:ext>
            </a:extLst>
          </p:cNvPr>
          <p:cNvSpPr txBox="1"/>
          <p:nvPr/>
        </p:nvSpPr>
        <p:spPr>
          <a:xfrm>
            <a:off x="290625" y="799897"/>
            <a:ext cx="117309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i="1" dirty="0" err="1">
                <a:latin typeface="+mn-lt"/>
              </a:rPr>
              <a:t>X</a:t>
            </a:r>
            <a:r>
              <a:rPr lang="en-US" sz="2400" b="1" i="1" baseline="-25000" dirty="0" err="1">
                <a:latin typeface="+mn-lt"/>
              </a:rPr>
              <a:t>raw</a:t>
            </a:r>
            <a:r>
              <a:rPr lang="en-US" sz="2400" b="1" i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and </a:t>
            </a:r>
            <a:r>
              <a:rPr lang="en-US" sz="2400" b="1" i="1" dirty="0" err="1">
                <a:latin typeface="+mn-lt"/>
              </a:rPr>
              <a:t>Y</a:t>
            </a:r>
            <a:r>
              <a:rPr lang="en-US" sz="2400" b="1" i="1" baseline="-25000" dirty="0" err="1">
                <a:latin typeface="+mn-lt"/>
              </a:rPr>
              <a:t>raw</a:t>
            </a:r>
            <a:r>
              <a:rPr lang="en-US" sz="2400" b="1" i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from the realistic case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+mn-lt"/>
              </a:rPr>
              <a:t>but the Fitting function from the BPM only!!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+mn-lt"/>
              </a:rPr>
              <a:t>The </a:t>
            </a:r>
            <a:r>
              <a:rPr lang="en-US" altLang="zh-CN" sz="2400" b="1" dirty="0">
                <a:latin typeface="+mn-lt"/>
              </a:rPr>
              <a:t>accuracy</a:t>
            </a:r>
            <a:r>
              <a:rPr lang="zh-CN" altLang="en-US" sz="2400" b="1" dirty="0">
                <a:latin typeface="+mn-lt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error is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</a:rPr>
              <a:t>?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mm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to</a:t>
            </a:r>
            <a:r>
              <a:rPr lang="en-US" altLang="zh-CN" sz="2400" b="1" dirty="0" err="1">
                <a:solidFill>
                  <a:srgbClr val="FF0000"/>
                </a:solidFill>
                <a:latin typeface="+mn-lt"/>
              </a:rPr>
              <a:t>?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mm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within the measurement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range from 0 mm to ±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</a:rPr>
              <a:t>10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mm</a:t>
            </a:r>
            <a:br>
              <a:rPr lang="en-US" sz="2400" b="1" dirty="0">
                <a:latin typeface="+mn-lt"/>
              </a:rPr>
            </a:b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9D7D3-EDB2-BC43-CE18-05E4311CB9F3}"/>
              </a:ext>
            </a:extLst>
          </p:cNvPr>
          <p:cNvSpPr txBox="1"/>
          <p:nvPr/>
        </p:nvSpPr>
        <p:spPr>
          <a:xfrm>
            <a:off x="5757699" y="2553368"/>
            <a:ext cx="484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</a:rPr>
              <a:t>R.YANG: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Offset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in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hor.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and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ver.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(NOT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45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deg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tilt!)</a:t>
            </a:r>
            <a:endParaRPr lang="en-CH" b="1" dirty="0">
              <a:solidFill>
                <a:srgbClr val="0432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44E0FF-B21A-472E-A056-5E19D6298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309" y="3106512"/>
            <a:ext cx="2743201" cy="276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6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2E136-8EE8-4D10-8043-8157BB54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BPM</a:t>
            </a:r>
            <a:r>
              <a:rPr lang="zh-CN" altLang="en-US" dirty="0"/>
              <a:t> </a:t>
            </a:r>
            <a:r>
              <a:rPr lang="en-US" altLang="zh-CN" dirty="0"/>
              <a:t>calibration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lab.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7DB99-07E4-43DB-B29A-D9FF7A734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C00000"/>
                </a:solidFill>
              </a:rPr>
              <a:t>Many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thanks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to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the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Alignment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and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Survey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Group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(J.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Liang,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T.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Wang)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6DFD5-4170-49FF-AC44-13734C65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F5357-2C7D-4639-84D2-8D4E30E7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375BA-9531-497E-87C0-9366F5F3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6461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38*186"/>
  <p:tag name="TABLE_ENDDRAG_RECT" val="207*347*238*1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38*186"/>
  <p:tag name="TABLE_ENDDRAG_RECT" val="207*347*238*1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06*251"/>
  <p:tag name="TABLE_ENDDRAG_RECT" val="105*162*806*2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17864</TotalTime>
  <Words>2429</Words>
  <Application>Microsoft Macintosh PowerPoint</Application>
  <PresentationFormat>Widescreen</PresentationFormat>
  <Paragraphs>508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等线</vt:lpstr>
      <vt:lpstr>宋体</vt:lpstr>
      <vt:lpstr>Arial</vt:lpstr>
      <vt:lpstr>Calibri</vt:lpstr>
      <vt:lpstr>Calibri Light</vt:lpstr>
      <vt:lpstr>Cambria Math</vt:lpstr>
      <vt:lpstr>Wingdings</vt:lpstr>
      <vt:lpstr>Office Theme</vt:lpstr>
      <vt:lpstr>CSNS RCS Diagonal Cut-Plane BPM: Accuracy vs. Calibration</vt:lpstr>
      <vt:lpstr>Content</vt:lpstr>
      <vt:lpstr>CST Simulations</vt:lpstr>
      <vt:lpstr>CSNS RCS BPM Structure</vt:lpstr>
      <vt:lpstr>CST Simulations</vt:lpstr>
      <vt:lpstr>PowerPoint Presentation</vt:lpstr>
      <vt:lpstr>PowerPoint Presentation</vt:lpstr>
      <vt:lpstr>PowerPoint Presentation</vt:lpstr>
      <vt:lpstr>BPM calibration in lab.</vt:lpstr>
      <vt:lpstr>Calibration system in D1</vt:lpstr>
      <vt:lpstr>Survey of the calibration system</vt:lpstr>
      <vt:lpstr>Survey of the calibration system</vt:lpstr>
      <vt:lpstr>Survey of the calibration system</vt:lpstr>
      <vt:lpstr>Test of the BPM electronics</vt:lpstr>
      <vt:lpstr>PowerPoint Presentation</vt:lpstr>
      <vt:lpstr>PowerPoint Presentation</vt:lpstr>
      <vt:lpstr>Re-calibration of the BPM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Future Works</vt:lpstr>
      <vt:lpstr>Back up</vt:lpstr>
      <vt:lpstr>Analysis Method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RCS BPM Calibration</dc:title>
  <dc:creator>abdur rehman</dc:creator>
  <cp:lastModifiedBy>Microsoft Office User</cp:lastModifiedBy>
  <cp:revision>446</cp:revision>
  <dcterms:created xsi:type="dcterms:W3CDTF">2025-04-24T02:05:13Z</dcterms:created>
  <dcterms:modified xsi:type="dcterms:W3CDTF">2025-05-29T07:56:47Z</dcterms:modified>
</cp:coreProperties>
</file>