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6" r:id="rId3"/>
    <p:sldId id="281" r:id="rId4"/>
    <p:sldId id="279" r:id="rId5"/>
    <p:sldId id="280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BD65E-DCD5-A913-95CE-667635F74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102C70-B5D7-3391-A1EB-40B52BAD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48436A-4C41-7FD1-100F-D1F733FD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640EB-1300-EDAE-9A70-28DD50E5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91247A-DB22-4C87-02EC-41454F22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58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39A4F-11C1-0E45-0C92-65C097A1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AD1B51-C129-7725-E4E4-8C958206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368D3F-27EE-0AC2-BE0E-FC37647C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847B5-AB0C-F5E5-E072-0ABD146A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916FF-28BF-42C6-925A-D32655D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701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490D8C-4662-FF73-3D01-0BF63422F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23D61F-73B5-4319-53FB-70D17C6D6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C8AC54-F59B-E143-3F97-D8F8573B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770D64-FDF5-A9A5-27E0-6BA4EA65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9E42D3-5851-A1EC-763B-54B82AD4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03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3A682-4602-B9DB-1E24-11C14D6B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7C13EE-31AD-B1AD-65BE-A045311FE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0A23CC-0B54-B209-D2E1-752CC6AC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2D9DE2-9997-1006-C6C1-DE64B7F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FCFC5B-88A9-FF98-7F1A-36B96C01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787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3CC07-032E-7BB3-556C-80C45841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6EEA8B-B147-CE6D-F67D-7B500C85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F28B06-DCD5-40FB-EEB1-ADE26A7A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82948-30A5-7424-BEAE-39CB39E4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2170A-551E-369D-29FC-D320B35D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637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E1CF4-792B-C917-E1CA-B5FB17B9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2A698C-C3FE-12E9-BF5E-560A7CB31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536B15-6128-3345-498E-2A1D950A3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302F9-3854-816B-2C7F-AB2B5603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53ACE3-2975-4720-C09D-F499F825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3FBBDD-FD3D-247D-4374-9322FC00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209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C8F8C-9822-E046-DBC7-0BE87D7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56117F-BB6A-DBA7-7F4D-413D61A53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20FF55-F999-55AE-285E-8605E5013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D4B4AA-EE40-C737-A126-F48E2562B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47352A-628C-DF20-D473-15068C990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FD90C1-3DFB-BB8B-0F48-34559871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4356C2-E13A-9F7D-F759-44B66746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93D86A-BB6D-5FE9-37E2-5E1CE6EC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763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37DFB-BA3B-FC72-248A-28AE1ACC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161ECB-452B-8C10-2730-03927C38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DD01F7-9EFF-BB29-65BB-AE0C28BF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93BC12-E18D-0629-A1CF-A750DE7D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17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9CD89C-5FE2-DD8D-9D38-D8274BF9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18B5CB-A2D4-7243-54AB-0EE7A6D4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B60862-A969-829C-B43D-9894EC62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730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C700E-8CFC-E65E-DE43-8A1CB13F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3B34F1-B3DC-C0FF-8E0A-D18AD014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7554AA-3AFB-4F16-2383-F6DF2A588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2D8E0-E487-98B1-2B5F-6AE37DB5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59C15D-813E-F064-1322-CDDA4A89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872B40-DA3F-14D5-1FF3-C708DA96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741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FD586-958F-DFD0-2E47-C6F857B5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8D1276-F213-C5E1-0AD6-23D4F7D97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7C3627-6233-95BC-7796-95C20117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47BE1C-7ADD-CD56-D893-43A8AB1A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E3C24B-0894-D5A7-5F8D-1289D493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696093-5DCC-E620-4F72-6ED10A78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743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F20AAD-3866-6311-C606-086E559E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A0C039-7570-5EF1-4FE7-40072244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1E97E-1250-29B1-72BD-B74EF957E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9B7E-3086-A442-BBAE-3F08917FF4D4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A05E-2FAA-74F2-FFA8-30CFC2640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C6F67-6BD5-E376-77EE-F0EF78161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4B22-A0A1-994D-A88A-63E15E0E1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59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doi.org/10.1103/PhysRevAccelBeams.22.052801" TargetMode="External"/><Relationship Id="rId4" Type="http://schemas.openxmlformats.org/officeDocument/2006/relationships/hyperlink" Target="https://inspirehep.net/authors/21710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57E-F74C-45CC-B672-76225CAC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Intensities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D9EA2F2E-A550-495B-A883-DC6B7C1DC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00792"/>
              </p:ext>
            </p:extLst>
          </p:nvPr>
        </p:nvGraphicFramePr>
        <p:xfrm>
          <a:off x="1962292" y="1600200"/>
          <a:ext cx="8127999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35763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760624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40618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Beam Power [kW]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DCCT </a:t>
                      </a:r>
                      <a:r>
                        <a:rPr lang="en-US" sz="2400" b="1" dirty="0">
                          <a:sym typeface="Wingdings" panose="05000000000000000000" pitchFamily="2" charset="2"/>
                        </a:rPr>
                        <a:t> ppb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Pulse Width [</a:t>
                      </a:r>
                      <a:r>
                        <a:rPr lang="el-GR" sz="2400" b="1" dirty="0"/>
                        <a:t>μ</a:t>
                      </a:r>
                      <a:r>
                        <a:rPr lang="en-US" sz="2400" b="1" dirty="0"/>
                        <a:t>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11.7×10</a:t>
                      </a:r>
                      <a:r>
                        <a:rPr lang="en-US" sz="2400" b="1" baseline="30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6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4.17×10</a:t>
                      </a:r>
                      <a:r>
                        <a:rPr lang="en-US" sz="2400" b="1" baseline="300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1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6.2×10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07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1.54×10</a:t>
                      </a:r>
                      <a:r>
                        <a:rPr lang="en-US" sz="2400" b="1" baseline="300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0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0.7×10</a:t>
                      </a:r>
                      <a:r>
                        <a:rPr lang="en-US" sz="2400" b="1" baseline="300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0.17×10</a:t>
                      </a:r>
                      <a:r>
                        <a:rPr lang="en-US" sz="2400" b="1" baseline="300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8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0.08×10</a:t>
                      </a:r>
                      <a:r>
                        <a:rPr lang="en-US" sz="2400" b="1" baseline="300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51729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EC68DD2-0B5E-C75B-DF35-8891948B2A6B}"/>
              </a:ext>
            </a:extLst>
          </p:cNvPr>
          <p:cNvSpPr txBox="1"/>
          <p:nvPr/>
        </p:nvSpPr>
        <p:spPr>
          <a:xfrm>
            <a:off x="977461" y="5651966"/>
            <a:ext cx="752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simulations have fixed initial bunch length and RMS size</a:t>
            </a:r>
          </a:p>
        </p:txBody>
      </p:sp>
    </p:spTree>
    <p:extLst>
      <p:ext uri="{BB962C8B-B14F-4D97-AF65-F5344CB8AC3E}">
        <p14:creationId xmlns:p14="http://schemas.microsoft.com/office/powerpoint/2010/main" val="29366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860E53-6006-1992-78FC-99BE273E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77" y="21020"/>
            <a:ext cx="3774323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00B334-5145-1243-028C-09ADB8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20"/>
            <a:ext cx="377432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88BBEF-D0F9-89E1-96F1-F27821FAC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838" y="21020"/>
            <a:ext cx="3774323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FE6A3A-E994-C7ED-D9D0-BF2A255E3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3774325" cy="3429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924F61-E491-7A02-9987-37EBFBD7C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837" y="3429000"/>
            <a:ext cx="3774324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112956-DD22-298C-46D1-C7A8E9F9895F}"/>
                  </a:ext>
                </a:extLst>
              </p:cNvPr>
              <p:cNvSpPr txBox="1"/>
              <p:nvPr/>
            </p:nvSpPr>
            <p:spPr>
              <a:xfrm>
                <a:off x="532848" y="0"/>
                <a:ext cx="2708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112956-DD22-298C-46D1-C7A8E9F98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48" y="0"/>
                <a:ext cx="2708627" cy="338554"/>
              </a:xfrm>
              <a:prstGeom prst="rect">
                <a:avLst/>
              </a:prstGeom>
              <a:blipFill>
                <a:blip r:embed="rId7"/>
                <a:stretch>
                  <a:fillRect l="-930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B7CDE9-2FD4-F5EA-2BF7-C41664172A4A}"/>
                  </a:ext>
                </a:extLst>
              </p:cNvPr>
              <p:cNvSpPr txBox="1"/>
              <p:nvPr/>
            </p:nvSpPr>
            <p:spPr>
              <a:xfrm>
                <a:off x="4741685" y="0"/>
                <a:ext cx="2811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300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B7CDE9-2FD4-F5EA-2BF7-C4166417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85" y="0"/>
                <a:ext cx="2811219" cy="338554"/>
              </a:xfrm>
              <a:prstGeom prst="rect">
                <a:avLst/>
              </a:prstGeom>
              <a:blipFill>
                <a:blip r:embed="rId8"/>
                <a:stretch>
                  <a:fillRect l="-901" t="-7407" r="-450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198E784-1F5B-802B-3ADD-02D33863F7B7}"/>
                  </a:ext>
                </a:extLst>
              </p:cNvPr>
              <p:cNvSpPr txBox="1"/>
              <p:nvPr/>
            </p:nvSpPr>
            <p:spPr>
              <a:xfrm>
                <a:off x="8950522" y="0"/>
                <a:ext cx="2811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198E784-1F5B-802B-3ADD-02D33863F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522" y="0"/>
                <a:ext cx="2811219" cy="338554"/>
              </a:xfrm>
              <a:prstGeom prst="rect">
                <a:avLst/>
              </a:prstGeom>
              <a:blipFill>
                <a:blip r:embed="rId9"/>
                <a:stretch>
                  <a:fillRect l="-901" t="-7407" r="-450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0B26E42-20F6-3CBC-E036-6BE011310939}"/>
                  </a:ext>
                </a:extLst>
              </p:cNvPr>
              <p:cNvSpPr txBox="1"/>
              <p:nvPr/>
            </p:nvSpPr>
            <p:spPr>
              <a:xfrm>
                <a:off x="532848" y="3407980"/>
                <a:ext cx="27246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1.2 GeV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0B26E42-20F6-3CBC-E036-6BE01131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48" y="3407980"/>
                <a:ext cx="2724657" cy="338554"/>
              </a:xfrm>
              <a:prstGeom prst="rect">
                <a:avLst/>
              </a:prstGeom>
              <a:blipFill>
                <a:blip r:embed="rId10"/>
                <a:stretch>
                  <a:fillRect l="-926" t="-7143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7AC6AF0-B8F1-3ADD-24CE-A72AB1B135CE}"/>
                  </a:ext>
                </a:extLst>
              </p:cNvPr>
              <p:cNvSpPr txBox="1"/>
              <p:nvPr/>
            </p:nvSpPr>
            <p:spPr>
              <a:xfrm>
                <a:off x="4784965" y="3407980"/>
                <a:ext cx="27246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1.6 GeV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7AC6AF0-B8F1-3ADD-24CE-A72AB1B13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65" y="3407980"/>
                <a:ext cx="2724657" cy="338554"/>
              </a:xfrm>
              <a:prstGeom prst="rect">
                <a:avLst/>
              </a:prstGeom>
              <a:blipFill>
                <a:blip r:embed="rId11"/>
                <a:stretch>
                  <a:fillRect l="-926" t="-7143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FF1627B-DD57-FA8C-802E-4E3DC0A752EB}"/>
              </a:ext>
            </a:extLst>
          </p:cNvPr>
          <p:cNvSpPr txBox="1"/>
          <p:nvPr/>
        </p:nvSpPr>
        <p:spPr>
          <a:xfrm>
            <a:off x="8099440" y="4398845"/>
            <a:ext cx="36623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beam energy increases, the electric field in the beam space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beam power increases, the electric field in the beam itself increases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2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76519E-40A1-96AD-05A7-80731F19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783725" cy="34375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0307F-B79B-94A2-A58D-AB28F705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328" y="0"/>
            <a:ext cx="3783725" cy="34375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D593C5-0EDA-FC65-BE1D-40DF84E64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677" y="0"/>
            <a:ext cx="3774323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BF0C6F-31A7-626D-C1EE-DCEEC17EB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0457"/>
            <a:ext cx="3783725" cy="34375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E175A9-5ECF-B187-24A7-07E890E32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349" y="3420457"/>
            <a:ext cx="3783725" cy="34375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4BC60B-1AA7-EFD8-DF32-D35F01D95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296" y="3439556"/>
            <a:ext cx="3762704" cy="3418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636020-B7C3-9B78-348A-7F9D6C85F160}"/>
                  </a:ext>
                </a:extLst>
              </p:cNvPr>
              <p:cNvSpPr txBox="1"/>
              <p:nvPr/>
            </p:nvSpPr>
            <p:spPr>
              <a:xfrm>
                <a:off x="658972" y="0"/>
                <a:ext cx="2708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636020-B7C3-9B78-348A-7F9D6C85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2" y="0"/>
                <a:ext cx="2708627" cy="338554"/>
              </a:xfrm>
              <a:prstGeom prst="rect">
                <a:avLst/>
              </a:prstGeom>
              <a:blipFill>
                <a:blip r:embed="rId8"/>
                <a:stretch>
                  <a:fillRect l="-935" t="-7407" r="-46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1422A5-B2C5-C878-2532-E9F3B55BAEA1}"/>
                  </a:ext>
                </a:extLst>
              </p:cNvPr>
              <p:cNvSpPr txBox="1"/>
              <p:nvPr/>
            </p:nvSpPr>
            <p:spPr>
              <a:xfrm>
                <a:off x="4735876" y="-8287"/>
                <a:ext cx="26060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85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1422A5-B2C5-C878-2532-E9F3B55BA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76" y="-8287"/>
                <a:ext cx="2606034" cy="338554"/>
              </a:xfrm>
              <a:prstGeom prst="rect">
                <a:avLst/>
              </a:prstGeom>
              <a:blipFill>
                <a:blip r:embed="rId9"/>
                <a:stretch>
                  <a:fillRect l="-971" t="-3704" r="-485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8B9BA19-472E-0F4C-94F8-E8F6640BD996}"/>
                  </a:ext>
                </a:extLst>
              </p:cNvPr>
              <p:cNvSpPr txBox="1"/>
              <p:nvPr/>
            </p:nvSpPr>
            <p:spPr>
              <a:xfrm>
                <a:off x="8950524" y="-10556"/>
                <a:ext cx="26060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8B9BA19-472E-0F4C-94F8-E8F6640B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524" y="-10556"/>
                <a:ext cx="2606034" cy="338554"/>
              </a:xfrm>
              <a:prstGeom prst="rect">
                <a:avLst/>
              </a:prstGeom>
              <a:blipFill>
                <a:blip r:embed="rId10"/>
                <a:stretch>
                  <a:fillRect l="-966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C64D043-2635-BDBE-2746-6EF806CA2D92}"/>
                  </a:ext>
                </a:extLst>
              </p:cNvPr>
              <p:cNvSpPr txBox="1"/>
              <p:nvPr/>
            </p:nvSpPr>
            <p:spPr>
              <a:xfrm>
                <a:off x="658972" y="3342289"/>
                <a:ext cx="26060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C64D043-2635-BDBE-2746-6EF806CA2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2" y="3342289"/>
                <a:ext cx="2606034" cy="338554"/>
              </a:xfrm>
              <a:prstGeom prst="rect">
                <a:avLst/>
              </a:prstGeom>
              <a:blipFill>
                <a:blip r:embed="rId11"/>
                <a:stretch>
                  <a:fillRect l="-966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BC2E0E-FDD0-57A3-FC7D-3CC97513116D}"/>
                  </a:ext>
                </a:extLst>
              </p:cNvPr>
              <p:cNvSpPr txBox="1"/>
              <p:nvPr/>
            </p:nvSpPr>
            <p:spPr>
              <a:xfrm>
                <a:off x="4684579" y="3342289"/>
                <a:ext cx="2503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BC2E0E-FDD0-57A3-FC7D-3CC975131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79" y="3342289"/>
                <a:ext cx="2503442" cy="338554"/>
              </a:xfrm>
              <a:prstGeom prst="rect">
                <a:avLst/>
              </a:prstGeom>
              <a:blipFill>
                <a:blip r:embed="rId12"/>
                <a:stretch>
                  <a:fillRect l="-1010" t="-7407" r="-505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EFB1E3-3C60-CCD7-B849-2A567B0F813D}"/>
                  </a:ext>
                </a:extLst>
              </p:cNvPr>
              <p:cNvSpPr txBox="1"/>
              <p:nvPr/>
            </p:nvSpPr>
            <p:spPr>
              <a:xfrm>
                <a:off x="8950524" y="3342289"/>
                <a:ext cx="2503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80 MeV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EFB1E3-3C60-CCD7-B849-2A567B0F8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524" y="3342289"/>
                <a:ext cx="2503442" cy="338554"/>
              </a:xfrm>
              <a:prstGeom prst="rect">
                <a:avLst/>
              </a:prstGeom>
              <a:blipFill>
                <a:blip r:embed="rId13"/>
                <a:stretch>
                  <a:fillRect l="-1010" t="-7407" r="-505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57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0FAD546-A0C8-9DC9-C3EE-A854531B0F45}"/>
                  </a:ext>
                </a:extLst>
              </p:cNvPr>
              <p:cNvSpPr txBox="1"/>
              <p:nvPr/>
            </p:nvSpPr>
            <p:spPr>
              <a:xfrm>
                <a:off x="4284573" y="1311570"/>
                <a:ext cx="36228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w/o magnetic field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0FAD546-A0C8-9DC9-C3EE-A854531B0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73" y="1311570"/>
                <a:ext cx="3622851" cy="338554"/>
              </a:xfrm>
              <a:prstGeom prst="rect">
                <a:avLst/>
              </a:prstGeom>
              <a:blipFill>
                <a:blip r:embed="rId2"/>
                <a:stretch>
                  <a:fillRect l="-699" t="-7143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7260486-A832-7A88-61B6-2FF3DF0B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16"/>
          <a:stretch>
            <a:fillRect/>
          </a:stretch>
        </p:blipFill>
        <p:spPr>
          <a:xfrm>
            <a:off x="1418896" y="1650124"/>
            <a:ext cx="9354207" cy="42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A14A2F8-8B1B-5F7E-355B-DDE505EC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38" y="1447800"/>
            <a:ext cx="9422524" cy="4711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46D026-C610-E207-CED8-98D1B4C91FC1}"/>
                  </a:ext>
                </a:extLst>
              </p:cNvPr>
              <p:cNvSpPr txBox="1"/>
              <p:nvPr/>
            </p:nvSpPr>
            <p:spPr>
              <a:xfrm>
                <a:off x="4284574" y="1447800"/>
                <a:ext cx="36916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w/o magnetic field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46D026-C610-E207-CED8-98D1B4C91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74" y="1447800"/>
                <a:ext cx="3691652" cy="338554"/>
              </a:xfrm>
              <a:prstGeom prst="rect">
                <a:avLst/>
              </a:prstGeom>
              <a:blipFill>
                <a:blip r:embed="rId3"/>
                <a:stretch>
                  <a:fillRect l="-687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6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7219E1-D803-F7C2-BFD2-F17A9514156C}"/>
                  </a:ext>
                </a:extLst>
              </p:cNvPr>
              <p:cNvSpPr txBox="1"/>
              <p:nvPr/>
            </p:nvSpPr>
            <p:spPr>
              <a:xfrm>
                <a:off x="3929926" y="1612023"/>
                <a:ext cx="4332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 kW, 80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MeV,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 ns, w/ magnetic field 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7219E1-D803-F7C2-BFD2-F17A95141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26" y="1612023"/>
                <a:ext cx="4332148" cy="338554"/>
              </a:xfrm>
              <a:prstGeom prst="rect">
                <a:avLst/>
              </a:prstGeom>
              <a:blipFill>
                <a:blip r:embed="rId2"/>
                <a:stretch>
                  <a:fillRect l="-877" t="-357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01B651F-D35D-4A80-753D-56314BD3B1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13"/>
          <a:stretch>
            <a:fillRect/>
          </a:stretch>
        </p:blipFill>
        <p:spPr>
          <a:xfrm>
            <a:off x="1383018" y="1950577"/>
            <a:ext cx="9425964" cy="42976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532339-DA54-E868-2FE8-F8658A00BC5E}"/>
                  </a:ext>
                </a:extLst>
              </p:cNvPr>
              <p:cNvSpPr txBox="1"/>
              <p:nvPr/>
            </p:nvSpPr>
            <p:spPr>
              <a:xfrm>
                <a:off x="1383018" y="544672"/>
                <a:ext cx="90537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170kW,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=10mm,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100Gs magnetic field can achieve suppression when E=80MeV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532339-DA54-E868-2FE8-F8658A00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18" y="544672"/>
                <a:ext cx="9053754" cy="646331"/>
              </a:xfrm>
              <a:prstGeom prst="rect">
                <a:avLst/>
              </a:prstGeom>
              <a:blipFill>
                <a:blip r:embed="rId4"/>
                <a:stretch>
                  <a:fillRect l="-560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36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DAA38D-3BA7-1ECC-EA18-BE47E63E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84" r="6026"/>
          <a:stretch>
            <a:fillRect/>
          </a:stretch>
        </p:blipFill>
        <p:spPr>
          <a:xfrm>
            <a:off x="210207" y="2478588"/>
            <a:ext cx="5192110" cy="43794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55931A-0640-979D-18B7-DE9013CF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627" y="2606565"/>
            <a:ext cx="6356658" cy="3972911"/>
          </a:xfrm>
          <a:prstGeom prst="rect">
            <a:avLst/>
          </a:prstGeom>
        </p:spPr>
      </p:pic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B17CF918-DFDF-657D-6BA4-B1F2C31A9C22}"/>
              </a:ext>
            </a:extLst>
          </p:cNvPr>
          <p:cNvCxnSpPr>
            <a:cxnSpLocks/>
          </p:cNvCxnSpPr>
          <p:nvPr/>
        </p:nvCxnSpPr>
        <p:spPr>
          <a:xfrm>
            <a:off x="3731172" y="4361530"/>
            <a:ext cx="2133600" cy="38914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4B5B2473-8219-531D-2CF8-6A6BFF251BB0}"/>
              </a:ext>
            </a:extLst>
          </p:cNvPr>
          <p:cNvSpPr/>
          <p:nvPr/>
        </p:nvSpPr>
        <p:spPr>
          <a:xfrm>
            <a:off x="2953407" y="3647088"/>
            <a:ext cx="1061545" cy="2490951"/>
          </a:xfrm>
          <a:custGeom>
            <a:avLst/>
            <a:gdLst>
              <a:gd name="connsiteX0" fmla="*/ 0 w 1177159"/>
              <a:gd name="connsiteY0" fmla="*/ 2921876 h 2921876"/>
              <a:gd name="connsiteX1" fmla="*/ 662152 w 1177159"/>
              <a:gd name="connsiteY1" fmla="*/ 1250731 h 2921876"/>
              <a:gd name="connsiteX2" fmla="*/ 1177159 w 1177159"/>
              <a:gd name="connsiteY2" fmla="*/ 0 h 29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159" h="2921876">
                <a:moveTo>
                  <a:pt x="0" y="2921876"/>
                </a:moveTo>
                <a:cubicBezTo>
                  <a:pt x="232979" y="2329793"/>
                  <a:pt x="465959" y="1737710"/>
                  <a:pt x="662152" y="1250731"/>
                </a:cubicBezTo>
                <a:cubicBezTo>
                  <a:pt x="858345" y="763752"/>
                  <a:pt x="1017752" y="381876"/>
                  <a:pt x="117715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DBEE95E-F741-5433-E0B3-D319D985D30B}"/>
                  </a:ext>
                </a:extLst>
              </p:cNvPr>
              <p:cNvSpPr txBox="1"/>
              <p:nvPr/>
            </p:nvSpPr>
            <p:spPr>
              <a:xfrm>
                <a:off x="7010472" y="1914303"/>
                <a:ext cx="3770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DBEE95E-F741-5433-E0B3-D319D985D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72" y="1914303"/>
                <a:ext cx="377096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49C71F0-771F-C9A6-42B0-386611B8A2D0}"/>
              </a:ext>
            </a:extLst>
          </p:cNvPr>
          <p:cNvSpPr txBox="1"/>
          <p:nvPr/>
        </p:nvSpPr>
        <p:spPr>
          <a:xfrm>
            <a:off x="7314149" y="1406707"/>
            <a:ext cx="3163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 Spline Interpolation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F166C2-7A26-C785-99E5-E680837D972A}"/>
              </a:ext>
            </a:extLst>
          </p:cNvPr>
          <p:cNvSpPr txBox="1"/>
          <p:nvPr/>
        </p:nvSpPr>
        <p:spPr>
          <a:xfrm>
            <a:off x="404647" y="2878560"/>
            <a:ext cx="3972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same as increasing beam energy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360A8CF-51CC-370E-B977-227A09129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054"/>
            <a:ext cx="4593020" cy="2870638"/>
          </a:xfrm>
          <a:prstGeom prst="rect">
            <a:avLst/>
          </a:prstGeom>
        </p:spPr>
      </p:pic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E78687FA-4C02-5869-8312-9730F9A05748}"/>
              </a:ext>
            </a:extLst>
          </p:cNvPr>
          <p:cNvCxnSpPr>
            <a:cxnSpLocks/>
          </p:cNvCxnSpPr>
          <p:nvPr/>
        </p:nvCxnSpPr>
        <p:spPr>
          <a:xfrm flipV="1">
            <a:off x="2391102" y="525517"/>
            <a:ext cx="0" cy="1250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194D03B-F923-413E-98A5-08E5936DBC0A}"/>
              </a:ext>
            </a:extLst>
          </p:cNvPr>
          <p:cNvCxnSpPr>
            <a:cxnSpLocks/>
          </p:cNvCxnSpPr>
          <p:nvPr/>
        </p:nvCxnSpPr>
        <p:spPr>
          <a:xfrm flipV="1">
            <a:off x="2690647" y="525517"/>
            <a:ext cx="0" cy="1250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47343F6-788B-87C3-5CFE-6D52681DA660}"/>
                  </a:ext>
                </a:extLst>
              </p:cNvPr>
              <p:cNvSpPr txBox="1"/>
              <p:nvPr/>
            </p:nvSpPr>
            <p:spPr>
              <a:xfrm>
                <a:off x="2690647" y="942283"/>
                <a:ext cx="40049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47343F6-788B-87C3-5CFE-6D52681D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47" y="942283"/>
                <a:ext cx="400494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50C3089-A1BC-C161-49FD-ACA6BF84297F}"/>
                  </a:ext>
                </a:extLst>
              </p:cNvPr>
              <p:cNvSpPr txBox="1"/>
              <p:nvPr/>
            </p:nvSpPr>
            <p:spPr>
              <a:xfrm>
                <a:off x="1932343" y="942284"/>
                <a:ext cx="405688" cy="402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50C3089-A1BC-C161-49FD-ACA6BF842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43" y="942284"/>
                <a:ext cx="405688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9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C869D4-97A2-9880-6576-4E674E2C7730}"/>
                  </a:ext>
                </a:extLst>
              </p:cNvPr>
              <p:cNvSpPr txBox="1"/>
              <p:nvPr/>
            </p:nvSpPr>
            <p:spPr>
              <a:xfrm>
                <a:off x="6956852" y="1556951"/>
                <a:ext cx="3911840" cy="53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p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zh-CN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C869D4-97A2-9880-6576-4E674E2C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52" y="1556951"/>
                <a:ext cx="3911840" cy="536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1A55B14-3C21-2F23-DD75-A76564AD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72" y="2889422"/>
            <a:ext cx="5969000" cy="19939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FEAB329-DB14-D8CD-52C9-63401AC8BE20}"/>
              </a:ext>
            </a:extLst>
          </p:cNvPr>
          <p:cNvSpPr txBox="1"/>
          <p:nvPr/>
        </p:nvSpPr>
        <p:spPr>
          <a:xfrm>
            <a:off x="0" y="621579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Dominik Vilsmeier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Space-charge distortion of transverse profiles measured by electron-based Ionization Profile Monitors and correction methods. DOI: 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10.1103/PhysRevAccelBeams.22.052801</a:t>
            </a:r>
            <a:endParaRPr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415E4F-4D87-8D8A-567A-5ABDF4293685}"/>
              </a:ext>
            </a:extLst>
          </p:cNvPr>
          <p:cNvSpPr txBox="1"/>
          <p:nvPr/>
        </p:nvSpPr>
        <p:spPr>
          <a:xfrm>
            <a:off x="8219090" y="11876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F37C9A-69CE-C97A-780A-343B1307B41F}"/>
              </a:ext>
            </a:extLst>
          </p:cNvPr>
          <p:cNvSpPr txBox="1"/>
          <p:nvPr/>
        </p:nvSpPr>
        <p:spPr>
          <a:xfrm>
            <a:off x="9422604" y="118761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3E198A-3F02-8214-29FC-9AB0FBE26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67" y="72038"/>
            <a:ext cx="3814817" cy="3214516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D16E2EB8-3C89-3248-5F75-15694CEE8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19" y="3478393"/>
            <a:ext cx="3684712" cy="27374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ABB58F-15A0-B5A7-4708-3D4F4A841551}"/>
                  </a:ext>
                </a:extLst>
              </p:cNvPr>
              <p:cNvSpPr txBox="1"/>
              <p:nvPr/>
            </p:nvSpPr>
            <p:spPr>
              <a:xfrm>
                <a:off x="5928272" y="356622"/>
                <a:ext cx="61380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with the number of turns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 fitting can be performed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ABB58F-15A0-B5A7-4708-3D4F4A841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72" y="356622"/>
                <a:ext cx="6138040" cy="646331"/>
              </a:xfrm>
              <a:prstGeom prst="rect">
                <a:avLst/>
              </a:prstGeom>
              <a:blipFill>
                <a:blip r:embed="rId8"/>
                <a:stretch>
                  <a:fillRect t="-5769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48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336</Words>
  <Application>Microsoft Macintosh PowerPoint</Application>
  <PresentationFormat>宽屏</PresentationFormat>
  <Paragraphs>55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Beam Intensities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孟宇 刘</dc:creator>
  <cp:lastModifiedBy>孟宇 刘</cp:lastModifiedBy>
  <cp:revision>7</cp:revision>
  <dcterms:created xsi:type="dcterms:W3CDTF">2025-05-29T02:17:06Z</dcterms:created>
  <dcterms:modified xsi:type="dcterms:W3CDTF">2025-05-30T01:57:22Z</dcterms:modified>
</cp:coreProperties>
</file>