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23" r:id="rId1"/>
    <p:sldMasterId id="2147483735" r:id="rId2"/>
    <p:sldMasterId id="2147483699" r:id="rId3"/>
    <p:sldMasterId id="2147483711" r:id="rId4"/>
    <p:sldMasterId id="2147483673" r:id="rId5"/>
    <p:sldMasterId id="2147483685" r:id="rId6"/>
  </p:sldMasterIdLst>
  <p:notesMasterIdLst>
    <p:notesMasterId r:id="rId28"/>
  </p:notesMasterIdLst>
  <p:sldIdLst>
    <p:sldId id="256" r:id="rId7"/>
    <p:sldId id="319" r:id="rId8"/>
    <p:sldId id="353" r:id="rId9"/>
    <p:sldId id="262" r:id="rId10"/>
    <p:sldId id="264" r:id="rId11"/>
    <p:sldId id="263" r:id="rId12"/>
    <p:sldId id="281" r:id="rId13"/>
    <p:sldId id="268" r:id="rId14"/>
    <p:sldId id="282" r:id="rId15"/>
    <p:sldId id="364" r:id="rId16"/>
    <p:sldId id="376" r:id="rId17"/>
    <p:sldId id="377" r:id="rId18"/>
    <p:sldId id="384" r:id="rId19"/>
    <p:sldId id="378" r:id="rId20"/>
    <p:sldId id="379" r:id="rId21"/>
    <p:sldId id="257" r:id="rId22"/>
    <p:sldId id="381" r:id="rId23"/>
    <p:sldId id="260" r:id="rId24"/>
    <p:sldId id="385" r:id="rId25"/>
    <p:sldId id="386" r:id="rId26"/>
    <p:sldId id="25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4" autoAdjust="0"/>
    <p:restoredTop sz="93512" autoAdjust="0"/>
  </p:normalViewPr>
  <p:slideViewPr>
    <p:cSldViewPr snapToGrid="0">
      <p:cViewPr varScale="1">
        <p:scale>
          <a:sx n="86" d="100"/>
          <a:sy n="86" d="100"/>
        </p:scale>
        <p:origin x="3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CE697-343B-4456-A980-07B64859702D}" type="datetimeFigureOut">
              <a:rPr lang="zh-CN" altLang="en-US" smtClean="0"/>
              <a:t>2025/6/6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78291-EE8B-4E34-BD4A-AACDB15001F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7578291-EE8B-4E34-BD4A-AACDB15001F9}" type="slidenum">
              <a:rPr lang="zh-CN" altLang="en-US" smtClean="0"/>
              <a:t>9</a:t>
            </a:fld>
            <a:endParaRPr lang="zh-CN" altLang="en-US"/>
          </a:p>
        </p:txBody>
      </p:sp>
    </p:spTree>
    <p:extLst>
      <p:ext uri="{BB962C8B-B14F-4D97-AF65-F5344CB8AC3E}">
        <p14:creationId xmlns:p14="http://schemas.microsoft.com/office/powerpoint/2010/main" val="362932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7EE146-A274-4346-ADC4-202374CED2F2}"/>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58F2582-2D6A-460E-8931-EFEFC34C95B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525524-6185-41A0-9112-D1E40E53417C}"/>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4011111B-5416-4E21-AA5A-72FFFDE08A41}"/>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F668522-466F-4675-8DD2-617CC1288484}"/>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138924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52952-7F4D-4013-BA3E-90475C95355B}"/>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113AB1D-3925-4F77-AF32-B436EE15DE76}"/>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7652D4-5206-43E3-8EF7-FA2DD2CEC37F}"/>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53474251-9C43-42B6-8568-B74EC559084B}"/>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38BF9DC-602A-46D1-88B8-2916CC2577F3}"/>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63199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202FFB-8707-4162-9E80-9542050DE4DA}"/>
              </a:ext>
            </a:extLst>
          </p:cNvPr>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2AD5CDA-530F-4629-B9ED-D1E02F14BE6B}"/>
              </a:ext>
            </a:extLst>
          </p:cNvPr>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95C1C9-92DA-4443-9B95-F28240AA70CF}"/>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CE8A45FB-B687-4730-98A0-41D47E80EEEC}"/>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B144FAA-3D29-4B22-A1CC-00D3E26A79EB}"/>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302242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B65BD3-FD70-435F-988E-D54DC0232E46}"/>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753D928-7E82-4CE7-AFDB-3B13A63323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1112411-90A1-49C1-BDD0-432D790D1ED3}"/>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D2EE4FE1-02DD-4B48-AD9F-39374984B4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CAEA71-95DB-46FF-B102-ABA07729EFCA}"/>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356645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ECD8E1-CD70-447F-929E-C918BCE16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E53D5E-B95A-4A6F-A0DE-428A7361A2B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0D7EBA-1666-43E4-9899-64D914B60C83}"/>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B3213D78-B1C9-41A4-B21C-3D80AE73EA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330475-6804-4DBC-830B-D1A117204FF2}"/>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294859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5A7E28-ECF6-46C3-AF69-D6E94A723A0D}"/>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C4A9A4-8E7D-4AD2-90D6-C71523398B5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58CCF71-3E14-47D3-9CFA-4D4222EEF514}"/>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8E969F75-E4E2-4706-92E5-F41183053C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83D051-29AB-4AAA-9D6E-9A1A00DB1589}"/>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315166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33145-599F-4CBC-B71A-7F1B6963A4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814ECA-A5DB-49B5-B620-95B0E2FFBB6D}"/>
              </a:ext>
            </a:extLst>
          </p:cNvPr>
          <p:cNvSpPr>
            <a:spLocks noGrp="1"/>
          </p:cNvSpPr>
          <p:nvPr>
            <p:ph sz="half" idx="1"/>
          </p:nvPr>
        </p:nvSpPr>
        <p:spPr>
          <a:xfrm>
            <a:off x="62865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F725FB-9B51-45F5-B1B4-60B65FEC0FF7}"/>
              </a:ext>
            </a:extLst>
          </p:cNvPr>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D1DB731-147F-477F-84B9-B3BAEDA3D12D}"/>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970DC3C6-9E5F-48D0-AAC8-6FD06CAD0A5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C4B659-D5D2-47A3-A8F3-849E014DD569}"/>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401851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8C5A3B-CC2E-402C-843F-04109CB17878}"/>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D6375F5-F94C-44E2-8228-18F82B1559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55C22ED-FDDA-4A20-ACC9-F4C55A1E2428}"/>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DE7675B-4FE6-4477-9950-633FE966077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2C9597E-42C3-4A80-97EF-A26ECCDA9C36}"/>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042B620-8B8A-4775-8B30-B22E9A97F061}"/>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8" name="页脚占位符 7">
            <a:extLst>
              <a:ext uri="{FF2B5EF4-FFF2-40B4-BE49-F238E27FC236}">
                <a16:creationId xmlns:a16="http://schemas.microsoft.com/office/drawing/2014/main" id="{C58E3751-62B8-41DC-915C-8DF6AA7109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378B0EE-4ADB-459E-9298-9F46DD266F09}"/>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91877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E01ABB-64FA-4C1E-941B-0AB56CC6956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5B4516E-B387-4120-A388-08DEF8ABB96D}"/>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259669B4-233B-4FAA-A61A-15D16472FAF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DE193BB-DBFE-41BD-B2BF-5B063D135E88}"/>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1895220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6120AD1-7F33-4D48-9F3C-6CC10C6744BD}"/>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3" name="页脚占位符 2">
            <a:extLst>
              <a:ext uri="{FF2B5EF4-FFF2-40B4-BE49-F238E27FC236}">
                <a16:creationId xmlns:a16="http://schemas.microsoft.com/office/drawing/2014/main" id="{0050E604-1048-4A1C-A012-6DD27B0624F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BBC4118-AF99-4D57-BB15-BA1D057CA5E2}"/>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94225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B725DA-0E10-4213-AF0E-D3A0692CB6EA}"/>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43A0AD2-8629-46C8-B66E-04EFBC5AED2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8A7F384-2766-4807-97AD-1B88DEA35B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87C577-EF05-41EA-9EFF-A7A3FB2D28AA}"/>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DA1200A6-7881-4590-9A1B-90D176D0CB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0BAB35-35C9-4D60-B00C-6B3451BAB2DC}"/>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353476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1262D-0E98-41AE-BFB4-814FE8A75590}"/>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0ECC2C8-A8F9-45E1-892C-A39435CF9EDF}"/>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A86B5F-79F4-48EC-BA4F-FAEB37914D10}"/>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2D89C974-A2FE-4946-A95D-88DB8102A3ED}"/>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C907C6A-27D9-4D44-B118-07DC83046622}"/>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183908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EB49FA-1AD9-4295-8432-D7F71B7CF64C}"/>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F99119B-9ABA-4C27-B72A-69AC4AD6421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F249E84-4FF1-4CCA-B2EB-60E3E5A7E5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0758A5-1B0C-4A87-9FFD-525C423B9E8E}"/>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291E7FD4-AB43-4C8E-94BE-93FA20A4D9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D936BB-B637-42F9-972E-9AB78C805BDF}"/>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386970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C3E34-2276-4011-AAD7-D72BC55B876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B2D412D-3F95-4C22-B347-B12E338ED4D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2424EC-CB1B-4666-AF2D-B296027DEA8D}"/>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F8CEC431-F2DF-41EE-84A0-85AEC0D6AB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1A397A-9872-42F0-B611-1B3FC0D1AAC0}"/>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131838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BD3C102-7D55-457C-B5A9-8CA78F84E540}"/>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D7D7AE0-15D6-4B91-A7EB-C6A15D6CC0B9}"/>
              </a:ext>
            </a:extLst>
          </p:cNvPr>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E217D1-2119-44F5-8F00-5E07B8C147C5}"/>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E046F951-4841-4F61-A502-6AD38A85C8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6BA002-B8A5-4293-B5CC-D640397F62E6}"/>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610068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A8683C-B711-4D0C-9196-AB927E71A7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D79AD21-68CE-4B91-A271-C0144F90DBDC}"/>
              </a:ext>
            </a:extLst>
          </p:cNvPr>
          <p:cNvSpPr>
            <a:spLocks noGrp="1"/>
          </p:cNvSpPr>
          <p:nvPr>
            <p:ph type="dt" sz="half" idx="10"/>
          </p:nvPr>
        </p:nvSpPr>
        <p:spPr/>
        <p:txBody>
          <a:bodyPr/>
          <a:lstStyle/>
          <a:p>
            <a:fld id="{E177191B-DAF1-40AA-8D20-C986F948F83C}"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D212A371-38B8-459F-8062-B45B1EF4605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DCB6010-60C0-4B7A-A337-0B4D9B8F29F4}"/>
              </a:ext>
            </a:extLst>
          </p:cNvPr>
          <p:cNvSpPr>
            <a:spLocks noGrp="1"/>
          </p:cNvSpPr>
          <p:nvPr>
            <p:ph type="sldNum" sz="quarter" idx="12"/>
          </p:nvPr>
        </p:nvSpPr>
        <p:spPr/>
        <p:txBody>
          <a:body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3940389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6848D0-89EC-4176-A04A-9923D756678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A6CEE23-9525-4035-AA6C-F324A74FD4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C92BA54-D178-4995-8C2A-24F36FE730C6}"/>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42C119E1-6004-4386-9327-ED7114D10577}"/>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EDB6220-A894-46D5-871E-9A38C7D264DF}"/>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4221538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BBB76-5369-4EF8-8FA3-A40B27C8FE77}"/>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02A9CBF-3F5A-41AC-8890-3377582C3CD4}"/>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F557E5-5ACF-4577-B2BE-6BF714CFE3E4}"/>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96440D1F-1D60-442E-A8BE-E3E0CF9ADF67}"/>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532725-A85D-4362-B24A-3102A3459D2B}"/>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2962571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47744A-1E26-4DF6-B676-7509672F6D7E}"/>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1364EC-441C-4C9B-B0C2-8F9DB6512028}"/>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E88BAD3-1D6C-4171-A073-96C86652088F}"/>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B1AC8D5A-9ACC-4D10-B951-DE21BB834CBE}"/>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804A0E7-5332-40FF-B456-24682F5BBF6F}"/>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1154035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7851E4-AB59-48F2-9EEA-C49D6512AF78}"/>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1330F9-F4E8-482C-9DEC-CB84126EF12F}"/>
              </a:ext>
            </a:extLst>
          </p:cNvPr>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590793A-5030-4660-B0B8-CFAF236CD696}"/>
              </a:ext>
            </a:extLst>
          </p:cNvPr>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64556F0-79E8-4899-9B8D-5816284952A3}"/>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F18E0DF1-1ACF-4970-9B51-99C06F4126F6}"/>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69DF6B5-C4FD-41F3-9648-3D6B465F89F1}"/>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4226731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D939D3-E648-46D1-B26A-0F4032613257}"/>
              </a:ext>
            </a:extLst>
          </p:cNvPr>
          <p:cNvSpPr>
            <a:spLocks noGrp="1"/>
          </p:cNvSpPr>
          <p:nvPr>
            <p:ph type="title"/>
          </p:nvPr>
        </p:nvSpPr>
        <p:spPr>
          <a:xfrm>
            <a:off x="630238" y="365125"/>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6EC3EAA-F1BE-46C1-8F82-E496D8E475C0}"/>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A585198-2900-40D4-BC0F-D099AE57BF07}"/>
              </a:ext>
            </a:extLst>
          </p:cNvPr>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93606BE-BCC8-46D9-8A60-FF28E8019861}"/>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573A099-EE2C-40EB-B9C4-3A9E7466162A}"/>
              </a:ext>
            </a:extLst>
          </p:cNvPr>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12D433E-1331-46F4-9840-4F80DE9E4049}"/>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8" name="页脚占位符 7">
            <a:extLst>
              <a:ext uri="{FF2B5EF4-FFF2-40B4-BE49-F238E27FC236}">
                <a16:creationId xmlns:a16="http://schemas.microsoft.com/office/drawing/2014/main" id="{8491A1DD-D760-4619-AFDE-8301218EFE3E}"/>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3A2F987-D5BF-4BCD-9EEE-191874E15A1E}"/>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3155443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E0D27-CE3B-443B-A2F8-668821A67274}"/>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6" name="灯片编号占位符 5">
            <a:extLst>
              <a:ext uri="{FF2B5EF4-FFF2-40B4-BE49-F238E27FC236}">
                <a16:creationId xmlns:a16="http://schemas.microsoft.com/office/drawing/2014/main" id="{A8DB6F14-3EAC-468F-85A7-CFDC3FAFDAEB}"/>
              </a:ext>
            </a:extLst>
          </p:cNvPr>
          <p:cNvSpPr>
            <a:spLocks noGrp="1"/>
          </p:cNvSpPr>
          <p:nvPr>
            <p:ph type="sldNum" sz="quarter" idx="4"/>
          </p:nvPr>
        </p:nvSpPr>
        <p:spPr>
          <a:xfrm>
            <a:off x="3505200" y="6365896"/>
            <a:ext cx="1358900" cy="492104"/>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6952DD4-2EB2-42C6-ACAF-404A39744057}" type="slidenum">
              <a:rPr lang="zh-CN" altLang="en-US"/>
              <a:pPr>
                <a:defRPr/>
              </a:pPr>
              <a:t>‹#›</a:t>
            </a:fld>
            <a:endParaRPr lang="zh-CN" altLang="en-US" dirty="0"/>
          </a:p>
        </p:txBody>
      </p:sp>
    </p:spTree>
    <p:extLst>
      <p:ext uri="{BB962C8B-B14F-4D97-AF65-F5344CB8AC3E}">
        <p14:creationId xmlns:p14="http://schemas.microsoft.com/office/powerpoint/2010/main" val="291810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CFEE0F-8000-486D-9D63-3E53FDC9876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DAB949F-7D2C-40CD-A244-39FBC73460EB}"/>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D1DBA2A-3C08-4092-96DF-D223C32E8FF5}"/>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DC07AB1A-87FD-45D5-9D91-0249ABEE60CB}"/>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49FE703-3DD9-4F90-8152-A3167088E695}"/>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406315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068D664F-4D4E-488B-8ED7-CC217D624664}"/>
              </a:ext>
            </a:extLst>
          </p:cNvPr>
          <p:cNvSpPr>
            <a:spLocks noGrp="1"/>
          </p:cNvSpPr>
          <p:nvPr>
            <p:ph type="sldNum" sz="quarter" idx="4"/>
          </p:nvPr>
        </p:nvSpPr>
        <p:spPr>
          <a:xfrm>
            <a:off x="3505200" y="6365896"/>
            <a:ext cx="1358900" cy="492104"/>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6952DD4-2EB2-42C6-ACAF-404A39744057}" type="slidenum">
              <a:rPr lang="zh-CN" altLang="en-US"/>
              <a:pPr>
                <a:defRPr/>
              </a:pPr>
              <a:t>‹#›</a:t>
            </a:fld>
            <a:endParaRPr lang="zh-CN" altLang="en-US" dirty="0"/>
          </a:p>
        </p:txBody>
      </p:sp>
    </p:spTree>
    <p:extLst>
      <p:ext uri="{BB962C8B-B14F-4D97-AF65-F5344CB8AC3E}">
        <p14:creationId xmlns:p14="http://schemas.microsoft.com/office/powerpoint/2010/main" val="3533783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0DA89-AA82-4940-801D-475C8417A77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B2F509A-5D98-4446-A512-827F5AF458E7}"/>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A969D3-545B-4CC4-AE22-5B5F83CEEC4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20D186-8308-4825-9B6B-5B321DAB4D54}"/>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9AF3C8FD-910F-4C94-80FA-E3713C269D41}"/>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4D5C95A-A925-48AA-9A97-AAC147553ECE}"/>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3024017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43C000-8055-4756-BF93-B4ED93E937E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EB74766-1F1C-48E3-9E78-A056A8BA942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FFA8B35-2179-4BDC-A2E3-FF8C74E118E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DD5F65-8F61-45C4-85B2-3336BB565BBA}"/>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0E9068DA-8335-4BE4-84AA-A518DD91B111}"/>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E058EDD-CE75-41C9-B0CD-3B7547B21573}"/>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3399310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78C873-CE10-4BDE-95BD-8571096DF088}"/>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C1A3E6F-5CEC-42A6-AAB4-A0F65D6E9BAA}"/>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F6F492-57EF-4012-BFFE-7C3CC031AA4E}"/>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BE06E7C3-48D8-4B17-9308-97021E863EE6}"/>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054C5B9-AA22-4929-964B-189878C9E2FF}"/>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2724293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E6B95AA-2472-4BE1-BB8E-B4C3B43175B6}"/>
              </a:ext>
            </a:extLst>
          </p:cNvPr>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A129E30-5E96-448C-9783-1A807B210EE2}"/>
              </a:ext>
            </a:extLst>
          </p:cNvPr>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AB82FC4-01DE-4A0D-B874-08F2CACCEE62}"/>
              </a:ext>
            </a:extLst>
          </p:cNvPr>
          <p:cNvSpPr>
            <a:spLocks noGrp="1"/>
          </p:cNvSpPr>
          <p:nvPr>
            <p:ph type="dt" sz="half" idx="10"/>
          </p:nvPr>
        </p:nvSpPr>
        <p:spPr>
          <a:xfrm>
            <a:off x="628650" y="6356350"/>
            <a:ext cx="2057400" cy="365125"/>
          </a:xfrm>
          <a:prstGeom prst="rect">
            <a:avLst/>
          </a:prstGeom>
        </p:spPr>
        <p:txBody>
          <a:bodyPr/>
          <a:lstStyle/>
          <a:p>
            <a:fld id="{3BF2EA5B-6BA3-48D4-B166-F2C1A3FB8422}"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D368BDF5-3435-43FE-8E12-DD9ECE2B487F}"/>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C924E1F-C110-4652-9D79-36E6BF6C7F28}"/>
              </a:ext>
            </a:extLst>
          </p:cNvPr>
          <p:cNvSpPr>
            <a:spLocks noGrp="1"/>
          </p:cNvSpPr>
          <p:nvPr>
            <p:ph type="sldNum" sz="quarter" idx="12"/>
          </p:nvPr>
        </p:nvSpPr>
        <p:spPr>
          <a:xfrm>
            <a:off x="6457950" y="6356350"/>
            <a:ext cx="2057400" cy="365125"/>
          </a:xfrm>
          <a:prstGeom prst="rect">
            <a:avLst/>
          </a:prstGeom>
        </p:spPr>
        <p:txBody>
          <a:bodyPr/>
          <a:lstStyle/>
          <a:p>
            <a:fld id="{3B0246CB-9764-4119-9B68-DD0306B06D29}" type="slidenum">
              <a:rPr lang="zh-CN" altLang="en-US" smtClean="0"/>
              <a:t>‹#›</a:t>
            </a:fld>
            <a:endParaRPr lang="zh-CN" altLang="en-US"/>
          </a:p>
        </p:txBody>
      </p:sp>
    </p:spTree>
    <p:extLst>
      <p:ext uri="{BB962C8B-B14F-4D97-AF65-F5344CB8AC3E}">
        <p14:creationId xmlns:p14="http://schemas.microsoft.com/office/powerpoint/2010/main" val="1522035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DA0D4-EC4A-4CA9-ABE6-037DFE66BF69}"/>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C4D176-1E56-470D-8850-69DE4E31180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D36A8-4ADB-4190-9CA6-55AE86F8A9EE}"/>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8C342198-2FFE-4610-BB7D-641999DCDE49}"/>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6CD9414-EA6C-400E-81F0-64FF5DE8B624}"/>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1293349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392630-3475-4151-A97A-65D77A4D012B}"/>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6A3AD9-4C8D-4EDA-81E6-BB4C8E792D81}"/>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0F5DCB-87BC-4600-A714-869EF69BC661}"/>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115AE715-6DC4-48EC-ACE2-F9866FE8774B}"/>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58C86EE-2E1E-4446-8900-15F5E3F70BEB}"/>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1191557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49670-B64D-4FE4-9DB4-CB40F22AFF68}"/>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D32CEA3-A44A-4C6B-92C4-8F141E9B0590}"/>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58CEDDC-A344-4F8E-A8D5-81B0711EA807}"/>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0DD46EBD-0F7E-4E0F-BD61-4C4472017E3C}"/>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4F4BD0-4DD4-441E-8C6A-76F386EE173C}"/>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678904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239C6-8DF2-4971-9CEF-CD66F05418E5}"/>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BCB1E3-DCC3-4692-84F9-2DE2C6256544}"/>
              </a:ext>
            </a:extLst>
          </p:cNvPr>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CB7624-7025-4246-8843-9735472144EA}"/>
              </a:ext>
            </a:extLst>
          </p:cNvPr>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BF3FAE5-43C7-4D9F-ACE2-854389238310}"/>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F3F3ECA6-D6C5-40C7-89C1-E15C0C5E6710}"/>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F704E3A-0003-4A20-90F6-4FF26C0079DC}"/>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4166712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A0610C-1272-4C19-A623-91FDFAAAE8CC}"/>
              </a:ext>
            </a:extLst>
          </p:cNvPr>
          <p:cNvSpPr>
            <a:spLocks noGrp="1"/>
          </p:cNvSpPr>
          <p:nvPr>
            <p:ph type="title"/>
          </p:nvPr>
        </p:nvSpPr>
        <p:spPr>
          <a:xfrm>
            <a:off x="630238" y="365125"/>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88D805-34FA-48E5-B437-66B0BF2D5973}"/>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54F53C2-C7D3-460D-9B29-3DAE082C5EF5}"/>
              </a:ext>
            </a:extLst>
          </p:cNvPr>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3553EE-36D7-4401-A766-41760D19AE0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3359F92-9364-4D83-9ACB-735DE7EFE252}"/>
              </a:ext>
            </a:extLst>
          </p:cNvPr>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E1574FD-6780-4083-869F-266B08B98E1C}"/>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8" name="页脚占位符 7">
            <a:extLst>
              <a:ext uri="{FF2B5EF4-FFF2-40B4-BE49-F238E27FC236}">
                <a16:creationId xmlns:a16="http://schemas.microsoft.com/office/drawing/2014/main" id="{06F9ED2A-8EA2-45C8-A870-98B2032725CB}"/>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24A12E0-D66A-463D-A569-27168F5D3CBB}"/>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380112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F088B8-39B6-4781-8915-5AC5F37D18B1}"/>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0CD2B2-C401-4AA8-A1A8-0C581023D5D3}"/>
              </a:ext>
            </a:extLst>
          </p:cNvPr>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AA3A76E-C7E5-4F91-BECE-42B8BAC45D8A}"/>
              </a:ext>
            </a:extLst>
          </p:cNvPr>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6682FCB-0133-485C-869A-0A866F21A04E}"/>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C80283C0-F512-4A10-81BD-27FC5AA5D718}"/>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57D3A53-E022-4553-8B44-3FC4CD790956}"/>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624414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01D34-D7AF-453A-88E8-9793AE8787E9}"/>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0A8C9E7-C72C-492A-9E68-8AD0D4D0BA06}"/>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6EB9A443-FC68-44A0-979C-C5419C500064}"/>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FACDBA1-4D4D-454E-8626-3C1E97434AAF}"/>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1377517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17F40C43-BC53-41AF-9BD8-490C61136CA2}"/>
              </a:ext>
            </a:extLst>
          </p:cNvPr>
          <p:cNvSpPr>
            <a:spLocks noGrp="1"/>
          </p:cNvSpPr>
          <p:nvPr>
            <p:ph type="sldNum" sz="quarter" idx="4"/>
          </p:nvPr>
        </p:nvSpPr>
        <p:spPr>
          <a:xfrm>
            <a:off x="3505200" y="6365896"/>
            <a:ext cx="1358900" cy="492104"/>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6952DD4-2EB2-42C6-ACAF-404A39744057}" type="slidenum">
              <a:rPr lang="zh-CN" altLang="en-US"/>
              <a:pPr>
                <a:defRPr/>
              </a:pPr>
              <a:t>‹#›</a:t>
            </a:fld>
            <a:endParaRPr lang="zh-CN" altLang="en-US" dirty="0"/>
          </a:p>
        </p:txBody>
      </p:sp>
    </p:spTree>
    <p:extLst>
      <p:ext uri="{BB962C8B-B14F-4D97-AF65-F5344CB8AC3E}">
        <p14:creationId xmlns:p14="http://schemas.microsoft.com/office/powerpoint/2010/main" val="819652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1893E-B4DF-4D73-B668-61593C50C10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0BF62B0-1167-44A9-849A-6DEE51039CAD}"/>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6719709-96FD-4A91-AC9E-6BA3B908EDC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36EAFB4-A479-43E3-AF42-D8C1F8E909F3}"/>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398A67E6-9E73-4EC3-9F77-8F2ED8679909}"/>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5DF44B9-2276-4891-83C5-9D13F34C3F06}"/>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3593644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331625-40CA-4376-9D79-A2DA4CFF523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D9757D8-8B45-4FA7-81F0-0916A3DDA4C1}"/>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C39D34-186A-40B4-BB34-163CABAD8D5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02AEC53-CE62-4093-B50F-5B48CAEC3B2B}"/>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107D388C-5A11-470A-A534-05ED7DB7F710}"/>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A12366F-6F3C-47D1-9860-F790D580AD02}"/>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1927669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5ED22E-FEFF-49B5-9758-DBE2FF7D476C}"/>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714DF2-99D5-4A56-AA8B-FEAA8A4ABE45}"/>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D0C8BA-5316-4BAD-BDBF-CBCA61EFFED5}"/>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22FD722A-22D7-49F1-8B8A-773BB1E66494}"/>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D11123B-BF6D-446C-B085-3AF4622A961A}"/>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4002321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F3B92B7-A70D-499D-82E3-DD147E4366E9}"/>
              </a:ext>
            </a:extLst>
          </p:cNvPr>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B3B5224-CB6A-41CE-9DD5-896840D96E63}"/>
              </a:ext>
            </a:extLst>
          </p:cNvPr>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FBBF6B-0409-4EE1-A8D1-15D583499E9B}"/>
              </a:ext>
            </a:extLst>
          </p:cNvPr>
          <p:cNvSpPr>
            <a:spLocks noGrp="1"/>
          </p:cNvSpPr>
          <p:nvPr>
            <p:ph type="dt" sz="half" idx="10"/>
          </p:nvPr>
        </p:nvSpPr>
        <p:spPr>
          <a:xfrm>
            <a:off x="628650" y="6356350"/>
            <a:ext cx="2057400" cy="365125"/>
          </a:xfrm>
          <a:prstGeom prst="rect">
            <a:avLst/>
          </a:prstGeom>
        </p:spPr>
        <p:txBody>
          <a:bodyPr/>
          <a:lstStyle/>
          <a:p>
            <a:fld id="{15E1473B-FC82-46B1-BC62-426A0F7F1E10}"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B5F8ACA4-3EB9-47D6-8B46-E71DBEA3C5E1}"/>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2D6C5BA-D9D1-42B8-AFB2-0B43342D978B}"/>
              </a:ext>
            </a:extLst>
          </p:cNvPr>
          <p:cNvSpPr>
            <a:spLocks noGrp="1"/>
          </p:cNvSpPr>
          <p:nvPr>
            <p:ph type="sldNum" sz="quarter" idx="12"/>
          </p:nvPr>
        </p:nvSpPr>
        <p:spPr>
          <a:xfrm>
            <a:off x="6457950" y="6356350"/>
            <a:ext cx="2057400" cy="365125"/>
          </a:xfrm>
          <a:prstGeom prst="rect">
            <a:avLst/>
          </a:prstGeom>
        </p:spPr>
        <p:txBody>
          <a:bodyPr/>
          <a:lstStyle/>
          <a:p>
            <a:fld id="{A6572CC1-7BC9-4C19-8CF3-DAFA23537728}" type="slidenum">
              <a:rPr lang="zh-CN" altLang="en-US" smtClean="0"/>
              <a:t>‹#›</a:t>
            </a:fld>
            <a:endParaRPr lang="zh-CN" altLang="en-US"/>
          </a:p>
        </p:txBody>
      </p:sp>
    </p:spTree>
    <p:extLst>
      <p:ext uri="{BB962C8B-B14F-4D97-AF65-F5344CB8AC3E}">
        <p14:creationId xmlns:p14="http://schemas.microsoft.com/office/powerpoint/2010/main" val="564430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82BA5B-719D-44DA-B937-C7E6EC5B45D4}"/>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240AA52-C384-4159-ADEF-47E7A580157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910D183-3E29-41E5-B0CC-DEE067E8F317}"/>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4FCEDD52-50C7-4491-8CA2-66DD87BE1D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014B9C-23AF-4289-B78C-AA8A96877849}"/>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1347883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A69BF-AFC1-45D5-85EA-1419B0B0954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D22712-534C-4AB2-AC30-84BFEB0EFEB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3F924E-FCB1-4F7A-8AA2-79F0E5D0D309}"/>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48DD8BB8-5465-4313-A7AF-557DDC22B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519C09-F9D4-4439-8DFC-D1001DC9C1BF}"/>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2461641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E83FB1-8BB1-44DB-BA81-622975173C91}"/>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7EDB2AA-97D4-485F-BEC5-3EC1DF03F19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F6DC177-C768-4C7E-A441-7BED348A1FAD}"/>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39641621-DE14-444E-A5CC-46C0488774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64DABE-D582-41BA-9673-86C71C1A80B2}"/>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58459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F926BE-2AF2-457D-BA9E-1548B253A0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E57324-7D6B-492A-9816-49C28C40900F}"/>
              </a:ext>
            </a:extLst>
          </p:cNvPr>
          <p:cNvSpPr>
            <a:spLocks noGrp="1"/>
          </p:cNvSpPr>
          <p:nvPr>
            <p:ph sz="half" idx="1"/>
          </p:nvPr>
        </p:nvSpPr>
        <p:spPr>
          <a:xfrm>
            <a:off x="62865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52AB12A-51C5-472D-B068-A5B54B6B6F01}"/>
              </a:ext>
            </a:extLst>
          </p:cNvPr>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739C9BF-0291-414F-8FB4-A7898E553442}"/>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318F62AE-6C84-4FB4-9134-ED734C847C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D43FE39-53B6-4CBC-AE49-5065297E3EC3}"/>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227164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14BC07-1226-461C-A759-33C2F383CC77}"/>
              </a:ext>
            </a:extLst>
          </p:cNvPr>
          <p:cNvSpPr>
            <a:spLocks noGrp="1"/>
          </p:cNvSpPr>
          <p:nvPr>
            <p:ph type="title"/>
          </p:nvPr>
        </p:nvSpPr>
        <p:spPr>
          <a:xfrm>
            <a:off x="630238" y="365125"/>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330777-C580-4CF2-BCC4-9298F518576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C3F709E-25DF-4A8E-B0F2-E598B6E58830}"/>
              </a:ext>
            </a:extLst>
          </p:cNvPr>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23356B9-4D36-4D65-9C48-9D66323A697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FB82DED-DC21-49F7-B4BC-8B48A5A0AAFD}"/>
              </a:ext>
            </a:extLst>
          </p:cNvPr>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328E2B1-5279-4E49-A74C-82DCA2BCBEF5}"/>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8" name="页脚占位符 7">
            <a:extLst>
              <a:ext uri="{FF2B5EF4-FFF2-40B4-BE49-F238E27FC236}">
                <a16:creationId xmlns:a16="http://schemas.microsoft.com/office/drawing/2014/main" id="{3CB9FEBC-24C3-40B3-A5F9-D68357799889}"/>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008F9BC-6DC8-4FE4-AA90-E51EC87DE3C8}"/>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1440972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083786-3F93-4CF8-B8E4-874CD83CA1B9}"/>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D6DE891-939B-481E-964A-EEAC5337CF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6E631CC-1009-44EB-8E96-2F7BF747C226}"/>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52A2B43-4493-4B6F-9C0F-EE9ECDDBAD7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D530891-4936-4287-986A-7C9BA6F17242}"/>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797788-704D-4199-A456-2500A9B3D0F8}"/>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8" name="页脚占位符 7">
            <a:extLst>
              <a:ext uri="{FF2B5EF4-FFF2-40B4-BE49-F238E27FC236}">
                <a16:creationId xmlns:a16="http://schemas.microsoft.com/office/drawing/2014/main" id="{AECF7BAD-E4FB-4CEA-A7C7-416DB79DBC7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830CFCB-1A69-4A82-B6B3-E2B235D195DB}"/>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1332871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F2EE5A-393C-4416-9186-390297DDCA0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A0123D5-A631-4BCB-91BD-BD540EA1A793}"/>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BC719E96-D7F4-411D-A2B8-4A591EEF0A0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EF3F044-534C-493E-AF80-5442F0727D3D}"/>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2664832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51C1FD-0615-429B-84F6-B95FDA19D5A6}"/>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3" name="页脚占位符 2">
            <a:extLst>
              <a:ext uri="{FF2B5EF4-FFF2-40B4-BE49-F238E27FC236}">
                <a16:creationId xmlns:a16="http://schemas.microsoft.com/office/drawing/2014/main" id="{F116E894-8714-4EB1-BDCA-390C9D9BB0E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B1A401B-3EB7-4EF2-8806-2EBD506F1925}"/>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778871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8AE0A5-2910-4335-8CAE-A73545083C04}"/>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6290F0F-22BA-402D-815F-DEB644A3F81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09F4156-1E9B-4FFE-9DE8-1ADE9718B0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B3C5213-F10B-4984-9127-FD7D1874E973}"/>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731BD444-F47C-48F5-8A09-2BAD25BD8D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C264D-55FE-4409-B98D-BA3BE9DEBEE1}"/>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3887959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FF8A96-CF05-44E8-85BC-9281773AA4CD}"/>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802AD06-F6C9-4575-983A-4481539070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AEB1370-1AAA-4F5A-81C3-70EF4CB1FF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37BDF8F-5002-4BB7-BBA1-4A5404760208}"/>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9411DAF2-9730-4C42-8A24-4D9FE4D81E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CE754B-6A55-4330-8D20-666078DEDA49}"/>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2877553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0DF6EC-5C4F-4BC6-A57D-41D1034C7EB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D744FE-DC91-4197-B306-7592AF99849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D4FB0E-CE3C-4A92-B930-08432D94070D}"/>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3DF35D2E-0EBC-491A-8442-A691806474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A9C403-47F5-4161-B5C6-D7FDEE2CED34}"/>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1115395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D4AC3CE-2B40-4FFE-A2C7-D11331D029D8}"/>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718B3-CBCB-4923-8F6D-F35079D1DB00}"/>
              </a:ext>
            </a:extLst>
          </p:cNvPr>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4D539F-772D-4D18-AEDC-247BBFAA5874}"/>
              </a:ext>
            </a:extLst>
          </p:cNvPr>
          <p:cNvSpPr>
            <a:spLocks noGrp="1"/>
          </p:cNvSpPr>
          <p:nvPr>
            <p:ph type="dt" sz="half" idx="10"/>
          </p:nvPr>
        </p:nvSpPr>
        <p:spPr/>
        <p:txBody>
          <a:bodyPr/>
          <a:lstStyle/>
          <a:p>
            <a:fld id="{7627F6F1-B140-40ED-A15C-7C7702E6A3EF}"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C8FA611F-BC79-4EDF-A9AF-31FEA3A8BE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A7697A-4F5B-4EBA-BB6B-02C0548F8F17}"/>
              </a:ext>
            </a:extLst>
          </p:cNvPr>
          <p:cNvSpPr>
            <a:spLocks noGrp="1"/>
          </p:cNvSpPr>
          <p:nvPr>
            <p:ph type="sldNum" sz="quarter" idx="12"/>
          </p:nvPr>
        </p:nvSpPr>
        <p:spPr/>
        <p:txBody>
          <a:body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920532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C28B83-B3F6-41D3-A1D1-160A396856BA}"/>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5114F24-6FD6-42FD-9B42-65918C056A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625176-58C1-4F6D-9D37-ABCF910049EA}"/>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E22B086A-2EF8-4E63-AA2C-1D45626124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AF744E-A2F1-475A-B9B8-1235815FDA3F}"/>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1710067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6A7A83-88A7-4FEF-BDBB-DBC62314AC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7759CB-A37B-48E7-BD17-8C3DA93554D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ECE4F4-7E56-4C4B-8FF8-0345E416FE42}"/>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6A2FD1C0-422C-4A4B-BE36-28868498AB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ECD68A-0CEE-4CF8-9673-7B06BF78BD8E}"/>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42537812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32D2C-CC40-44FC-BA49-CE9B9014162B}"/>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0840420-5702-4B71-9D37-BFE542B4AA4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B4348E1-DC39-43AF-B84B-80740D8CC172}"/>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D622705B-5EC5-449E-94A5-B7EBA436BC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F6AE88-60CA-4AE1-8DB0-B23906B84584}"/>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2710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FE4E25-A4AA-465C-8696-02745AF02CAC}"/>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80B0C3A-E29F-4FDE-B8D2-A5E0402F95CE}"/>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128B387C-3D2F-4E28-B2A1-E5DFC62E36C9}"/>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64272C9-595A-4F71-91C5-69F80BCEF4F8}"/>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2454975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E95130-B660-47CA-8436-27621108B23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BDE6EA-EF53-4177-89FC-66738B01DB44}"/>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35C8AF82-07EA-41F8-87CF-B79679439B0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D602F88-F864-4D9E-A171-87E8FA04331F}"/>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1272750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61AE9A-72B4-45F7-92AF-A81C75ADE9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9F6B86F-E103-4C55-A217-033B374B02A0}"/>
              </a:ext>
            </a:extLst>
          </p:cNvPr>
          <p:cNvSpPr>
            <a:spLocks noGrp="1"/>
          </p:cNvSpPr>
          <p:nvPr>
            <p:ph sz="half" idx="1"/>
          </p:nvPr>
        </p:nvSpPr>
        <p:spPr>
          <a:xfrm>
            <a:off x="62865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9D2D228-75DC-4145-AE12-89A1F2BB2443}"/>
              </a:ext>
            </a:extLst>
          </p:cNvPr>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7894B95-C063-4B15-BA77-1F2BC8F1B2D5}"/>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B2B5EB84-A6C8-4F30-819E-577F12C6BB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6DF0A1-031E-40F0-9188-8B56756284F9}"/>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1501037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62711-4827-43D4-ABFF-0FB6372D6DDE}"/>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36E731-99FC-4F0C-A753-C82D8B51AF8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1629D03-B658-4CAB-91A6-ED52C8F1D213}"/>
              </a:ext>
            </a:extLst>
          </p:cNvPr>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6272493-DFFC-440F-B662-29BDA86F7D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DE6797-1ABB-4CA9-A9F7-4D88E8E34E21}"/>
              </a:ext>
            </a:extLst>
          </p:cNvPr>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610AFDF-C7FD-4048-9D61-CA40F10525CB}"/>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8" name="页脚占位符 7">
            <a:extLst>
              <a:ext uri="{FF2B5EF4-FFF2-40B4-BE49-F238E27FC236}">
                <a16:creationId xmlns:a16="http://schemas.microsoft.com/office/drawing/2014/main" id="{52D1FCE8-B374-4537-A072-C00BF099665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11CAEBF-D132-499B-8064-9A3B2E4D1B95}"/>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2687234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D9BBA0-EC44-4DD5-81F0-897C26F61F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B8AA24C-2747-4EF7-9EAC-69DAE6FCC690}"/>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DF50F053-656A-4ED6-9263-4DD29574F7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53EDDF6-2D19-42E1-8D97-ED73EFBB3021}"/>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2950961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B597857-6949-4D15-91AC-723A924304E4}"/>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3" name="页脚占位符 2">
            <a:extLst>
              <a:ext uri="{FF2B5EF4-FFF2-40B4-BE49-F238E27FC236}">
                <a16:creationId xmlns:a16="http://schemas.microsoft.com/office/drawing/2014/main" id="{0663FC66-B3CA-42E0-89F5-0D04B791423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896DD85-4DAE-47C0-B07E-6607C36BA0D5}"/>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2357761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25084A-EB6F-4966-94EF-2606D2169F66}"/>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3BD317E-F1E6-4AE5-BC09-DDA6E32DECF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203E3DF-C9E9-4631-BB39-B5C581C90E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0F482C-B2B0-490D-8328-BD17BD6FCB08}"/>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CC289A6C-636D-4549-A6F5-55EC75FEC1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192726-38A1-4192-A1C8-D61EC833DC99}"/>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1667582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933EA-0F7D-4026-9E68-F94B0A41FA57}"/>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11FDB5A-1CA2-4C55-8B30-7A0976054F4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A8E2E01-F34A-4565-B2EA-AAD4731967C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338913-7304-4C43-BDC4-F704181CEE7C}"/>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484EC2A4-DF26-442F-879C-8BCCB1001A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054733F-D3F9-44C0-B39C-55FC3949AF45}"/>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9420656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6D1470-68E8-408D-A327-EEE6046764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95BFEE-7E32-42CD-9D75-E350FF9C175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C65FFF-E000-4EE8-BCCE-611786CD60AA}"/>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92FF9CDE-837E-4B2A-90E0-497EC9014C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4DB37D-6A91-454A-84A1-7717C0A439F9}"/>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415502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B05EBE-4E49-4B5C-8F34-44E46D4C7ED7}"/>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BA9E574-FE13-4AB0-A1CF-B304EC20420A}"/>
              </a:ext>
            </a:extLst>
          </p:cNvPr>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D9FA45-FA73-4AB4-A77B-028DBB7C0B1E}"/>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88FB8AF2-F359-45E5-A29D-EE604D4CC0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90AD46-F7F6-48DC-8222-8B093D926927}"/>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13609041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CAF58B-FFC3-4BF7-B8E2-C713174BF7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9810D62-D79A-498B-A950-818DAA16FCCF}"/>
              </a:ext>
            </a:extLst>
          </p:cNvPr>
          <p:cNvSpPr>
            <a:spLocks noGrp="1"/>
          </p:cNvSpPr>
          <p:nvPr>
            <p:ph type="dt" sz="half" idx="10"/>
          </p:nvPr>
        </p:nvSpPr>
        <p:spPr/>
        <p:txBody>
          <a:bodyPr/>
          <a:lstStyle/>
          <a:p>
            <a:fld id="{B6D132DB-016B-4685-9CC5-070BFDE7AA93}" type="datetimeFigureOut">
              <a:rPr lang="zh-CN" altLang="en-US" smtClean="0"/>
              <a:t>2025/6/6</a:t>
            </a:fld>
            <a:endParaRPr lang="zh-CN" altLang="en-US"/>
          </a:p>
        </p:txBody>
      </p:sp>
      <p:sp>
        <p:nvSpPr>
          <p:cNvPr id="4" name="页脚占位符 3">
            <a:extLst>
              <a:ext uri="{FF2B5EF4-FFF2-40B4-BE49-F238E27FC236}">
                <a16:creationId xmlns:a16="http://schemas.microsoft.com/office/drawing/2014/main" id="{ECBF3D7A-4580-411F-8842-59559CFF831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F301AEB-59F4-46AA-B2B4-A551FCE854CA}"/>
              </a:ext>
            </a:extLst>
          </p:cNvPr>
          <p:cNvSpPr>
            <a:spLocks noGrp="1"/>
          </p:cNvSpPr>
          <p:nvPr>
            <p:ph type="sldNum" sz="quarter" idx="12"/>
          </p:nvPr>
        </p:nvSpPr>
        <p:spPr/>
        <p:txBody>
          <a:body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347822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4383C74A-AD29-4EB5-A86B-10E7A01B1EB7}"/>
              </a:ext>
            </a:extLst>
          </p:cNvPr>
          <p:cNvSpPr>
            <a:spLocks noGrp="1"/>
          </p:cNvSpPr>
          <p:nvPr>
            <p:ph type="sldNum" sz="quarter" idx="4"/>
          </p:nvPr>
        </p:nvSpPr>
        <p:spPr>
          <a:xfrm>
            <a:off x="3484194" y="6390861"/>
            <a:ext cx="1358900" cy="369978"/>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6952DD4-2EB2-42C6-ACAF-404A39744057}" type="slidenum">
              <a:rPr lang="zh-CN" altLang="en-US"/>
              <a:pPr>
                <a:defRPr/>
              </a:pPr>
              <a:t>‹#›</a:t>
            </a:fld>
            <a:endParaRPr lang="zh-CN" altLang="en-US" dirty="0"/>
          </a:p>
        </p:txBody>
      </p:sp>
      <p:pic>
        <p:nvPicPr>
          <p:cNvPr id="4" name="图片 3">
            <a:extLst>
              <a:ext uri="{FF2B5EF4-FFF2-40B4-BE49-F238E27FC236}">
                <a16:creationId xmlns:a16="http://schemas.microsoft.com/office/drawing/2014/main" id="{6D7FFBAE-E69E-4740-BB6C-CD3E03F350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58"/>
            <a:ext cx="788452" cy="788452"/>
          </a:xfrm>
          <a:prstGeom prst="rect">
            <a:avLst/>
          </a:prstGeom>
        </p:spPr>
      </p:pic>
      <p:sp>
        <p:nvSpPr>
          <p:cNvPr id="7" name="灯片编号占位符 5">
            <a:extLst>
              <a:ext uri="{FF2B5EF4-FFF2-40B4-BE49-F238E27FC236}">
                <a16:creationId xmlns:a16="http://schemas.microsoft.com/office/drawing/2014/main" id="{65F26100-09E0-4360-82D7-CC9E12D05381}"/>
              </a:ext>
            </a:extLst>
          </p:cNvPr>
          <p:cNvSpPr txBox="1">
            <a:spLocks/>
          </p:cNvSpPr>
          <p:nvPr userDrawn="1"/>
        </p:nvSpPr>
        <p:spPr>
          <a:xfrm>
            <a:off x="6734175" y="6361044"/>
            <a:ext cx="2265777" cy="36512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600" kern="1200" dirty="0">
                <a:solidFill>
                  <a:schemeClr val="tx1">
                    <a:tint val="75000"/>
                  </a:schemeClr>
                </a:solidFill>
                <a:latin typeface="隶书" panose="02010509060101010101" pitchFamily="49" charset="-122"/>
                <a:ea typeface="隶书" panose="02010509060101010101" pitchFamily="49"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zh-CN" b="1" i="0" dirty="0"/>
              <a:t>SDU-NEX</a:t>
            </a:r>
            <a:endParaRPr lang="zh-CN" altLang="en-US" b="1" i="0" dirty="0"/>
          </a:p>
        </p:txBody>
      </p:sp>
      <p:pic>
        <p:nvPicPr>
          <p:cNvPr id="3" name="图片 2" descr="卡通画&#10;&#10;中度可信度描述已自动生成">
            <a:extLst>
              <a:ext uri="{FF2B5EF4-FFF2-40B4-BE49-F238E27FC236}">
                <a16:creationId xmlns:a16="http://schemas.microsoft.com/office/drawing/2014/main" id="{030D033D-4908-4CC1-90D9-5C9726E8A0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2822" y="240241"/>
            <a:ext cx="1441178" cy="365125"/>
          </a:xfrm>
          <a:prstGeom prst="rect">
            <a:avLst/>
          </a:prstGeom>
        </p:spPr>
      </p:pic>
    </p:spTree>
    <p:extLst>
      <p:ext uri="{BB962C8B-B14F-4D97-AF65-F5344CB8AC3E}">
        <p14:creationId xmlns:p14="http://schemas.microsoft.com/office/powerpoint/2010/main" val="363786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712CA4-25C9-43A5-A44A-3659BEB8C45F}"/>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13E4082-C343-4C94-BBF2-9CC513C365F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9F964E4-99A4-44BD-ADBA-68B9E24CEFB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FA011BD-23A2-4261-906D-AA42A6EBA3E5}"/>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DBC4393D-8A4B-4B9A-9AEC-2461FA9B3CA9}"/>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327E81F-F7D8-43AB-8410-283AE81CA0B6}"/>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28598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4BB9E-71C8-4F76-9CE2-434FD463D4D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90DF0BE-7B95-45D8-A68F-5E02574BB735}"/>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E040C18-C0EE-4550-B728-DBA5D1B7BC3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7847B0-5735-40E2-A32B-0754FFD6BBEC}"/>
              </a:ext>
            </a:extLst>
          </p:cNvPr>
          <p:cNvSpPr>
            <a:spLocks noGrp="1"/>
          </p:cNvSpPr>
          <p:nvPr>
            <p:ph type="dt" sz="half" idx="10"/>
          </p:nvPr>
        </p:nvSpPr>
        <p:spPr>
          <a:xfrm>
            <a:off x="628650" y="6356350"/>
            <a:ext cx="2057400" cy="365125"/>
          </a:xfrm>
          <a:prstGeom prst="rect">
            <a:avLst/>
          </a:prstGeom>
        </p:spPr>
        <p:txBody>
          <a:bodyPr/>
          <a:lstStyle/>
          <a:p>
            <a:fld id="{BCFA3BB1-E98E-4277-BFE5-FDD7DB0A950A}" type="datetimeFigureOut">
              <a:rPr lang="zh-CN" altLang="en-US" smtClean="0"/>
              <a:t>2025/6/6</a:t>
            </a:fld>
            <a:endParaRPr lang="zh-CN" altLang="en-US"/>
          </a:p>
        </p:txBody>
      </p:sp>
      <p:sp>
        <p:nvSpPr>
          <p:cNvPr id="6" name="页脚占位符 5">
            <a:extLst>
              <a:ext uri="{FF2B5EF4-FFF2-40B4-BE49-F238E27FC236}">
                <a16:creationId xmlns:a16="http://schemas.microsoft.com/office/drawing/2014/main" id="{9EB291EC-15AC-4DAD-ABB1-274D14C58CF8}"/>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B9DD26A-9074-48EF-85A7-33542BFBF040}"/>
              </a:ext>
            </a:extLst>
          </p:cNvPr>
          <p:cNvSpPr>
            <a:spLocks noGrp="1"/>
          </p:cNvSpPr>
          <p:nvPr>
            <p:ph type="sldNum" sz="quarter" idx="12"/>
          </p:nvPr>
        </p:nvSpPr>
        <p:spPr>
          <a:xfrm>
            <a:off x="6457950" y="6356350"/>
            <a:ext cx="2057400" cy="365125"/>
          </a:xfrm>
          <a:prstGeom prst="rect">
            <a:avLst/>
          </a:prstGeom>
        </p:spPr>
        <p:txBody>
          <a:bodyPr/>
          <a:lstStyle/>
          <a:p>
            <a:fld id="{73BF0A78-443B-4188-A07E-8A25774945E5}" type="slidenum">
              <a:rPr lang="zh-CN" altLang="en-US" smtClean="0"/>
              <a:t>‹#›</a:t>
            </a:fld>
            <a:endParaRPr lang="zh-CN" altLang="en-US"/>
          </a:p>
        </p:txBody>
      </p:sp>
    </p:spTree>
    <p:extLst>
      <p:ext uri="{BB962C8B-B14F-4D97-AF65-F5344CB8AC3E}">
        <p14:creationId xmlns:p14="http://schemas.microsoft.com/office/powerpoint/2010/main" val="278952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40108FD-778D-4639-9A69-20677350F397}"/>
              </a:ext>
            </a:extLst>
          </p:cNvPr>
          <p:cNvCxnSpPr/>
          <p:nvPr userDrawn="1"/>
        </p:nvCxnSpPr>
        <p:spPr>
          <a:xfrm>
            <a:off x="0" y="785813"/>
            <a:ext cx="9144000"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21CC606-CF2C-4E51-82FE-71F22F1CE699}"/>
              </a:ext>
            </a:extLst>
          </p:cNvPr>
          <p:cNvCxnSpPr/>
          <p:nvPr userDrawn="1"/>
        </p:nvCxnSpPr>
        <p:spPr>
          <a:xfrm>
            <a:off x="0" y="6286500"/>
            <a:ext cx="91440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8D571960-0D56-471A-92AE-03839CCA8047}"/>
              </a:ext>
            </a:extLst>
          </p:cNvPr>
          <p:cNvSpPr/>
          <p:nvPr userDrawn="1"/>
        </p:nvSpPr>
        <p:spPr>
          <a:xfrm>
            <a:off x="142844" y="6429396"/>
            <a:ext cx="2500330" cy="338554"/>
          </a:xfrm>
          <a:prstGeom prst="rect">
            <a:avLst/>
          </a:prstGeom>
          <a:noFill/>
        </p:spPr>
        <p:txBody>
          <a:bodyPr>
            <a:spAutoFit/>
          </a:bodyPr>
          <a:lstStyle/>
          <a:p>
            <a:pPr algn="ctr" eaLnBrk="1" fontAlgn="auto" hangingPunct="1">
              <a:spcBef>
                <a:spcPts val="0"/>
              </a:spcBef>
              <a:spcAft>
                <a:spcPts val="0"/>
              </a:spcAft>
              <a:defRPr/>
            </a:pPr>
            <a:r>
              <a:rPr lang="en-US" altLang="zh-CN"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mn-ea"/>
                <a:cs typeface="Times New Roman" pitchFamily="18" charset="0"/>
              </a:rPr>
              <a:t>Nuclear Electronics Lab</a:t>
            </a:r>
            <a:endParaRPr lang="zh-CN" altLang="en-US"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mn-ea"/>
              <a:cs typeface="Times New Roman" pitchFamily="18" charset="0"/>
            </a:endParaRPr>
          </a:p>
        </p:txBody>
      </p:sp>
      <p:sp>
        <p:nvSpPr>
          <p:cNvPr id="15" name="灯片编号占位符 5">
            <a:extLst>
              <a:ext uri="{FF2B5EF4-FFF2-40B4-BE49-F238E27FC236}">
                <a16:creationId xmlns:a16="http://schemas.microsoft.com/office/drawing/2014/main" id="{A5477D5C-041D-4056-B3C5-E5DB985FC0E8}"/>
              </a:ext>
            </a:extLst>
          </p:cNvPr>
          <p:cNvSpPr>
            <a:spLocks noGrp="1"/>
          </p:cNvSpPr>
          <p:nvPr>
            <p:ph type="sldNum" sz="quarter" idx="4"/>
          </p:nvPr>
        </p:nvSpPr>
        <p:spPr>
          <a:xfrm>
            <a:off x="3505200" y="6365896"/>
            <a:ext cx="1358900" cy="492104"/>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6952DD4-2EB2-42C6-ACAF-404A39744057}" type="slidenum">
              <a:rPr lang="zh-CN" altLang="en-US"/>
              <a:pPr>
                <a:defRPr/>
              </a:pPr>
              <a:t>‹#›</a:t>
            </a:fld>
            <a:endParaRPr lang="zh-CN" altLang="en-US" dirty="0"/>
          </a:p>
        </p:txBody>
      </p:sp>
    </p:spTree>
    <p:extLst>
      <p:ext uri="{BB962C8B-B14F-4D97-AF65-F5344CB8AC3E}">
        <p14:creationId xmlns:p14="http://schemas.microsoft.com/office/powerpoint/2010/main" val="10132978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30761D9-0E40-4BD3-8E33-76FA0B58280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ABCDF0-A656-4DFC-97EB-C3FA6DC07A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95A34-0828-49DF-AB21-F518B737E8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7191B-DAF1-40AA-8D20-C986F948F83C}"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FD29174C-954D-4EF0-BD38-7D1D74BC45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053FDFE-BC5A-43D6-B88D-D1FFF86473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B1144-1ADA-4D70-9701-A987482BC380}" type="slidenum">
              <a:rPr lang="zh-CN" altLang="en-US" smtClean="0"/>
              <a:t>‹#›</a:t>
            </a:fld>
            <a:endParaRPr lang="zh-CN" altLang="en-US"/>
          </a:p>
        </p:txBody>
      </p:sp>
    </p:spTree>
    <p:extLst>
      <p:ext uri="{BB962C8B-B14F-4D97-AF65-F5344CB8AC3E}">
        <p14:creationId xmlns:p14="http://schemas.microsoft.com/office/powerpoint/2010/main" val="18547788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5">
            <a:extLst>
              <a:ext uri="{FF2B5EF4-FFF2-40B4-BE49-F238E27FC236}">
                <a16:creationId xmlns:a16="http://schemas.microsoft.com/office/drawing/2014/main" id="{CEB11063-AD4D-49A2-ABF4-17B02C330976}"/>
              </a:ext>
            </a:extLst>
          </p:cNvPr>
          <p:cNvSpPr>
            <a:spLocks noChangeArrowheads="1"/>
          </p:cNvSpPr>
          <p:nvPr userDrawn="1"/>
        </p:nvSpPr>
        <p:spPr bwMode="auto">
          <a:xfrm>
            <a:off x="4763" y="6286500"/>
            <a:ext cx="9144000" cy="571500"/>
          </a:xfrm>
          <a:prstGeom prst="rect">
            <a:avLst/>
          </a:prstGeom>
          <a:solidFill>
            <a:srgbClr val="1E5194"/>
          </a:solidFill>
          <a:ln w="190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CN" sz="7000">
              <a:solidFill>
                <a:srgbClr val="000000"/>
              </a:solidFill>
              <a:ea typeface="宋体" panose="02010600030101010101" pitchFamily="2" charset="-122"/>
            </a:endParaRPr>
          </a:p>
        </p:txBody>
      </p:sp>
      <p:sp>
        <p:nvSpPr>
          <p:cNvPr id="8" name="Rectangle 2">
            <a:extLst>
              <a:ext uri="{FF2B5EF4-FFF2-40B4-BE49-F238E27FC236}">
                <a16:creationId xmlns:a16="http://schemas.microsoft.com/office/drawing/2014/main" id="{03F00F80-DEFB-4087-A932-91075E6EDB60}"/>
              </a:ext>
            </a:extLst>
          </p:cNvPr>
          <p:cNvSpPr>
            <a:spLocks noChangeArrowheads="1"/>
          </p:cNvSpPr>
          <p:nvPr userDrawn="1"/>
        </p:nvSpPr>
        <p:spPr bwMode="auto">
          <a:xfrm>
            <a:off x="-152400" y="5835650"/>
            <a:ext cx="35020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7019" tIns="163509" rIns="327019" bIns="16350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6800"/>
              </a:lnSpc>
            </a:pPr>
            <a:r>
              <a:rPr lang="en-US" altLang="zh-CN" sz="2000" b="1" dirty="0">
                <a:solidFill>
                  <a:schemeClr val="bg1"/>
                </a:solidFill>
                <a:latin typeface="Helvetica" panose="020B0604020202020204" pitchFamily="34" charset="0"/>
                <a:ea typeface="宋体" panose="02010600030101010101" pitchFamily="2" charset="-122"/>
                <a:cs typeface="Helvetica" panose="020B0604020202020204" pitchFamily="34" charset="0"/>
              </a:rPr>
              <a:t>Radiation Oncology</a:t>
            </a:r>
          </a:p>
        </p:txBody>
      </p:sp>
      <p:pic>
        <p:nvPicPr>
          <p:cNvPr id="9" name="Picture 3">
            <a:extLst>
              <a:ext uri="{FF2B5EF4-FFF2-40B4-BE49-F238E27FC236}">
                <a16:creationId xmlns:a16="http://schemas.microsoft.com/office/drawing/2014/main" id="{2AA078B1-318C-4A32-B1F2-923D7147729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15200" y="6172200"/>
            <a:ext cx="18240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9">
            <a:extLst>
              <a:ext uri="{FF2B5EF4-FFF2-40B4-BE49-F238E27FC236}">
                <a16:creationId xmlns:a16="http://schemas.microsoft.com/office/drawing/2014/main" id="{189331AD-0E13-46BD-A293-DF0EF4D17220}"/>
              </a:ext>
            </a:extLst>
          </p:cNvPr>
          <p:cNvCxnSpPr/>
          <p:nvPr userDrawn="1"/>
        </p:nvCxnSpPr>
        <p:spPr>
          <a:xfrm>
            <a:off x="0" y="785813"/>
            <a:ext cx="9144000" cy="158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图片 15">
            <a:extLst>
              <a:ext uri="{FF2B5EF4-FFF2-40B4-BE49-F238E27FC236}">
                <a16:creationId xmlns:a16="http://schemas.microsoft.com/office/drawing/2014/main" id="{A58322CC-902E-4600-842C-491B22A10EE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2700"/>
            <a:ext cx="752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灯片编号占位符 5">
            <a:extLst>
              <a:ext uri="{FF2B5EF4-FFF2-40B4-BE49-F238E27FC236}">
                <a16:creationId xmlns:a16="http://schemas.microsoft.com/office/drawing/2014/main" id="{D41436DF-7192-4BCC-B047-5E9B0A96D6F8}"/>
              </a:ext>
            </a:extLst>
          </p:cNvPr>
          <p:cNvSpPr>
            <a:spLocks noGrp="1"/>
          </p:cNvSpPr>
          <p:nvPr>
            <p:ph type="sldNum" sz="quarter" idx="4"/>
          </p:nvPr>
        </p:nvSpPr>
        <p:spPr>
          <a:xfrm>
            <a:off x="3505200" y="6365896"/>
            <a:ext cx="1358900" cy="492104"/>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6952DD4-2EB2-42C6-ACAF-404A39744057}" type="slidenum">
              <a:rPr lang="zh-CN" altLang="en-US"/>
              <a:pPr>
                <a:defRPr/>
              </a:pPr>
              <a:t>‹#›</a:t>
            </a:fld>
            <a:endParaRPr lang="zh-CN" altLang="en-US" dirty="0"/>
          </a:p>
        </p:txBody>
      </p:sp>
    </p:spTree>
    <p:extLst>
      <p:ext uri="{BB962C8B-B14F-4D97-AF65-F5344CB8AC3E}">
        <p14:creationId xmlns:p14="http://schemas.microsoft.com/office/powerpoint/2010/main" val="174371805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86792EEE-D381-415F-AC18-99FD02A31612}"/>
              </a:ext>
            </a:extLst>
          </p:cNvPr>
          <p:cNvCxnSpPr/>
          <p:nvPr userDrawn="1"/>
        </p:nvCxnSpPr>
        <p:spPr>
          <a:xfrm>
            <a:off x="0" y="785813"/>
            <a:ext cx="9144000"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7E0DD8DD-1A14-45C4-9552-3B82D470CD2B}"/>
              </a:ext>
            </a:extLst>
          </p:cNvPr>
          <p:cNvCxnSpPr/>
          <p:nvPr userDrawn="1"/>
        </p:nvCxnSpPr>
        <p:spPr>
          <a:xfrm>
            <a:off x="0" y="6286500"/>
            <a:ext cx="91440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65B08D71-408D-4C57-AD3C-65D546032E04}"/>
              </a:ext>
            </a:extLst>
          </p:cNvPr>
          <p:cNvSpPr/>
          <p:nvPr userDrawn="1"/>
        </p:nvSpPr>
        <p:spPr>
          <a:xfrm>
            <a:off x="142844" y="6429396"/>
            <a:ext cx="2500330" cy="338554"/>
          </a:xfrm>
          <a:prstGeom prst="rect">
            <a:avLst/>
          </a:prstGeom>
          <a:noFill/>
        </p:spPr>
        <p:txBody>
          <a:bodyPr>
            <a:spAutoFit/>
          </a:bodyPr>
          <a:lstStyle/>
          <a:p>
            <a:pPr algn="ctr" eaLnBrk="1" fontAlgn="auto" hangingPunct="1">
              <a:spcBef>
                <a:spcPts val="0"/>
              </a:spcBef>
              <a:spcAft>
                <a:spcPts val="0"/>
              </a:spcAft>
              <a:defRPr/>
            </a:pPr>
            <a:r>
              <a:rPr lang="en-US" altLang="zh-CN"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mn-ea"/>
                <a:cs typeface="Times New Roman" pitchFamily="18" charset="0"/>
              </a:rPr>
              <a:t>Nuclear Medical Imaging</a:t>
            </a:r>
            <a:endParaRPr lang="zh-CN" altLang="en-US"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mn-ea"/>
              <a:cs typeface="Times New Roman" pitchFamily="18" charset="0"/>
            </a:endParaRPr>
          </a:p>
        </p:txBody>
      </p:sp>
      <p:pic>
        <p:nvPicPr>
          <p:cNvPr id="10" name="图片 1">
            <a:extLst>
              <a:ext uri="{FF2B5EF4-FFF2-40B4-BE49-F238E27FC236}">
                <a16:creationId xmlns:a16="http://schemas.microsoft.com/office/drawing/2014/main" id="{6882EB75-E3EA-4418-9989-FA9A4904B6B6}"/>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538" y="55563"/>
            <a:ext cx="12112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灯片编号占位符 5">
            <a:extLst>
              <a:ext uri="{FF2B5EF4-FFF2-40B4-BE49-F238E27FC236}">
                <a16:creationId xmlns:a16="http://schemas.microsoft.com/office/drawing/2014/main" id="{94D98F5D-324E-47B9-906C-02BDF714F1C4}"/>
              </a:ext>
            </a:extLst>
          </p:cNvPr>
          <p:cNvSpPr>
            <a:spLocks noGrp="1"/>
          </p:cNvSpPr>
          <p:nvPr>
            <p:ph type="sldNum" sz="quarter" idx="4"/>
          </p:nvPr>
        </p:nvSpPr>
        <p:spPr>
          <a:xfrm>
            <a:off x="3505200" y="6365896"/>
            <a:ext cx="1358900" cy="492104"/>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6952DD4-2EB2-42C6-ACAF-404A39744057}" type="slidenum">
              <a:rPr lang="zh-CN" altLang="en-US"/>
              <a:pPr>
                <a:defRPr/>
              </a:pPr>
              <a:t>‹#›</a:t>
            </a:fld>
            <a:endParaRPr lang="zh-CN" altLang="en-US" dirty="0"/>
          </a:p>
        </p:txBody>
      </p:sp>
    </p:spTree>
    <p:extLst>
      <p:ext uri="{BB962C8B-B14F-4D97-AF65-F5344CB8AC3E}">
        <p14:creationId xmlns:p14="http://schemas.microsoft.com/office/powerpoint/2010/main" val="34928997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D4836BC-3F87-4496-9843-E00F7146C62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F14DE9D-D827-4FD3-B52E-7C5A6F028B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D09A49-062A-45DC-B5B0-CB29C0E8BC1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7F6F1-B140-40ED-A15C-7C7702E6A3EF}"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B676AB54-C11F-4361-8544-5D585DB92B2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0AA46A0-1C7E-44E2-890C-E3CC473DBBC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D469-359E-4CB7-9085-FB79FB52F13B}" type="slidenum">
              <a:rPr lang="zh-CN" altLang="en-US" smtClean="0"/>
              <a:t>‹#›</a:t>
            </a:fld>
            <a:endParaRPr lang="zh-CN" altLang="en-US"/>
          </a:p>
        </p:txBody>
      </p:sp>
    </p:spTree>
    <p:extLst>
      <p:ext uri="{BB962C8B-B14F-4D97-AF65-F5344CB8AC3E}">
        <p14:creationId xmlns:p14="http://schemas.microsoft.com/office/powerpoint/2010/main" val="12126037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5E1ECBA-A9D9-4538-A9EA-3D93C5CDC47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A90789-BA56-4A50-A563-EFA94B132B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5FF779-14FE-433C-8260-70A9FC6F12E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132DB-016B-4685-9CC5-070BFDE7AA93}" type="datetimeFigureOut">
              <a:rPr lang="zh-CN" altLang="en-US" smtClean="0"/>
              <a:t>2025/6/6</a:t>
            </a:fld>
            <a:endParaRPr lang="zh-CN" altLang="en-US"/>
          </a:p>
        </p:txBody>
      </p:sp>
      <p:sp>
        <p:nvSpPr>
          <p:cNvPr id="5" name="页脚占位符 4">
            <a:extLst>
              <a:ext uri="{FF2B5EF4-FFF2-40B4-BE49-F238E27FC236}">
                <a16:creationId xmlns:a16="http://schemas.microsoft.com/office/drawing/2014/main" id="{0F7B6780-C2CA-4F1C-A28E-D48374B2BF0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90CA3B3-0AAC-4C5C-97BA-09E81D665F3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AC567-E664-4160-BED6-444607FBF881}" type="slidenum">
              <a:rPr lang="zh-CN" altLang="en-US" smtClean="0"/>
              <a:t>‹#›</a:t>
            </a:fld>
            <a:endParaRPr lang="zh-CN" altLang="en-US"/>
          </a:p>
        </p:txBody>
      </p:sp>
    </p:spTree>
    <p:extLst>
      <p:ext uri="{BB962C8B-B14F-4D97-AF65-F5344CB8AC3E}">
        <p14:creationId xmlns:p14="http://schemas.microsoft.com/office/powerpoint/2010/main" val="4247742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Visio_Drawing.vsdx"/><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package" Target="../embeddings/Microsoft_Visio_Drawing1.vsdx"/><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45578" y="1974465"/>
            <a:ext cx="7582328" cy="1042344"/>
          </a:xfrm>
          <a:solidFill>
            <a:srgbClr val="00B0F0"/>
          </a:solidFill>
        </p:spPr>
        <p:txBody>
          <a:bodyPr>
            <a:noAutofit/>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rPr>
              <a:t>LGAD</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读出电子学</a:t>
            </a:r>
          </a:p>
        </p:txBody>
      </p:sp>
      <p:sp>
        <p:nvSpPr>
          <p:cNvPr id="6" name="副标题 5">
            <a:extLst>
              <a:ext uri="{FF2B5EF4-FFF2-40B4-BE49-F238E27FC236}">
                <a16:creationId xmlns:a16="http://schemas.microsoft.com/office/drawing/2014/main" id="{E3B394F0-6BF0-4F4C-BD03-76750DE86B8F}"/>
              </a:ext>
            </a:extLst>
          </p:cNvPr>
          <p:cNvSpPr>
            <a:spLocks noGrp="1"/>
          </p:cNvSpPr>
          <p:nvPr>
            <p:ph type="subTitle" idx="1"/>
          </p:nvPr>
        </p:nvSpPr>
        <p:spPr>
          <a:xfrm>
            <a:off x="1994704" y="3428357"/>
            <a:ext cx="4971092" cy="1681976"/>
          </a:xfrm>
        </p:spPr>
        <p:txBody>
          <a:bodyPr>
            <a:normAutofit fontScale="92500" lnSpcReduction="20000"/>
          </a:bodyPr>
          <a:lstStyle/>
          <a:p>
            <a:pPr>
              <a:lnSpc>
                <a:spcPct val="120000"/>
              </a:lnSpc>
            </a:pPr>
            <a:r>
              <a:rPr lang="zh-CN" altLang="en-US" sz="2800" b="1" u="sng" dirty="0"/>
              <a:t>胡坤</a:t>
            </a:r>
            <a:r>
              <a:rPr lang="en-US" altLang="zh-CN" sz="2800" b="1" baseline="30000" dirty="0"/>
              <a:t>1</a:t>
            </a:r>
            <a:r>
              <a:rPr lang="zh-CN" altLang="en-US" sz="2800" dirty="0"/>
              <a:t>，孙小涵</a:t>
            </a:r>
            <a:r>
              <a:rPr lang="en-US" altLang="zh-CN" sz="2800" baseline="30000" dirty="0"/>
              <a:t>1</a:t>
            </a:r>
            <a:r>
              <a:rPr lang="zh-CN" altLang="en-US" sz="2800" dirty="0"/>
              <a:t>，金丽燕</a:t>
            </a:r>
            <a:r>
              <a:rPr lang="en-US" altLang="zh-CN" sz="2800" baseline="30000" dirty="0"/>
              <a:t>1</a:t>
            </a:r>
            <a:r>
              <a:rPr lang="zh-CN" altLang="en-US" sz="2800" dirty="0"/>
              <a:t>，李响</a:t>
            </a:r>
            <a:r>
              <a:rPr lang="en-US" altLang="zh-CN" sz="2800" baseline="30000" dirty="0"/>
              <a:t>1</a:t>
            </a:r>
            <a:r>
              <a:rPr lang="zh-CN" altLang="en-US" sz="2800" dirty="0"/>
              <a:t>，赵梅</a:t>
            </a:r>
            <a:r>
              <a:rPr lang="en-US" altLang="zh-CN" sz="2800" baseline="30000" dirty="0"/>
              <a:t>2</a:t>
            </a:r>
            <a:r>
              <a:rPr lang="zh-CN" altLang="en-US" sz="2800" dirty="0"/>
              <a:t> ，梁志均</a:t>
            </a:r>
            <a:r>
              <a:rPr lang="en-US" altLang="zh-CN" sz="2800" baseline="30000" dirty="0"/>
              <a:t>2</a:t>
            </a:r>
            <a:endParaRPr lang="en-US" altLang="zh-CN" sz="2800" dirty="0"/>
          </a:p>
          <a:p>
            <a:pPr>
              <a:lnSpc>
                <a:spcPct val="120000"/>
              </a:lnSpc>
            </a:pPr>
            <a:r>
              <a:rPr lang="en-US" altLang="zh-CN" sz="2000" b="1" dirty="0"/>
              <a:t>1.</a:t>
            </a:r>
            <a:r>
              <a:rPr lang="zh-CN" altLang="en-US" sz="2000" dirty="0"/>
              <a:t>山东大学前沿交叉科学青岛研究院</a:t>
            </a:r>
          </a:p>
          <a:p>
            <a:r>
              <a:rPr lang="en-US" altLang="zh-CN" sz="2000" b="1" dirty="0"/>
              <a:t>2.</a:t>
            </a:r>
            <a:r>
              <a:rPr lang="zh-CN" altLang="en-US" sz="2000" dirty="0"/>
              <a:t>中国科学院高能物理研究所</a:t>
            </a:r>
            <a:endParaRPr lang="en-US" altLang="zh-CN" sz="2000" dirty="0"/>
          </a:p>
          <a:p>
            <a:endParaRPr lang="en-US" altLang="zh-CN" sz="2000" dirty="0"/>
          </a:p>
        </p:txBody>
      </p:sp>
      <p:pic>
        <p:nvPicPr>
          <p:cNvPr id="4" name="图片 3" descr="卡通人物&#10;&#10;描述已自动生成">
            <a:extLst>
              <a:ext uri="{FF2B5EF4-FFF2-40B4-BE49-F238E27FC236}">
                <a16:creationId xmlns:a16="http://schemas.microsoft.com/office/drawing/2014/main" id="{13794713-2950-4D23-BC49-FEB9227A2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76" y="5627438"/>
            <a:ext cx="3157819" cy="1042344"/>
          </a:xfrm>
          <a:prstGeom prst="rect">
            <a:avLst/>
          </a:prstGeom>
        </p:spPr>
      </p:pic>
      <p:pic>
        <p:nvPicPr>
          <p:cNvPr id="5" name="图片 4" descr="文本&#10;&#10;AI 生成的内容可能不正确。">
            <a:extLst>
              <a:ext uri="{FF2B5EF4-FFF2-40B4-BE49-F238E27FC236}">
                <a16:creationId xmlns:a16="http://schemas.microsoft.com/office/drawing/2014/main" id="{DBE4D46C-8C0A-8410-C6D8-A7B51949F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5048999" y="5391027"/>
            <a:ext cx="2966225" cy="1202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67553A55-BF6E-425C-96C5-585BAC1AC11C}"/>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10</a:t>
            </a:fld>
            <a:endParaRPr lang="zh-CN" altLang="en-US"/>
          </a:p>
        </p:txBody>
      </p:sp>
      <p:sp>
        <p:nvSpPr>
          <p:cNvPr id="4" name="文本框 3">
            <a:extLst>
              <a:ext uri="{FF2B5EF4-FFF2-40B4-BE49-F238E27FC236}">
                <a16:creationId xmlns:a16="http://schemas.microsoft.com/office/drawing/2014/main" id="{D3C1CF8F-D265-1A09-C97A-6141C1EAF2A0}"/>
              </a:ext>
            </a:extLst>
          </p:cNvPr>
          <p:cNvSpPr txBox="1"/>
          <p:nvPr/>
        </p:nvSpPr>
        <p:spPr>
          <a:xfrm>
            <a:off x="854927" y="75529"/>
            <a:ext cx="3813717" cy="646331"/>
          </a:xfrm>
          <a:prstGeom prst="rect">
            <a:avLst/>
          </a:prstGeom>
          <a:noFill/>
        </p:spPr>
        <p:txBody>
          <a:bodyPr wrap="square">
            <a:spAutoFit/>
          </a:bodyPr>
          <a:lstStyle/>
          <a:p>
            <a:r>
              <a:rPr lang="en-US" altLang="zh-CN" sz="3600" dirty="0">
                <a:latin typeface="Times New Roman" panose="02020603050405020304" pitchFamily="18" charset="0"/>
                <a:cs typeface="Times New Roman" panose="02020603050405020304" pitchFamily="18" charset="0"/>
              </a:rPr>
              <a:t>LGAD</a:t>
            </a:r>
            <a:r>
              <a:rPr lang="zh-CN" altLang="en-US" sz="3600" dirty="0">
                <a:latin typeface="Times New Roman" panose="02020603050405020304" pitchFamily="18" charset="0"/>
                <a:cs typeface="Times New Roman" panose="02020603050405020304" pitchFamily="18" charset="0"/>
              </a:rPr>
              <a:t>读出芯片</a:t>
            </a:r>
            <a:endParaRPr lang="zh-CN" altLang="en-US" sz="3600" dirty="0"/>
          </a:p>
        </p:txBody>
      </p:sp>
      <p:pic>
        <p:nvPicPr>
          <p:cNvPr id="5" name="图片 4" descr="图示, 示意图&#10;&#10;AI 生成的内容可能不正确。">
            <a:extLst>
              <a:ext uri="{FF2B5EF4-FFF2-40B4-BE49-F238E27FC236}">
                <a16:creationId xmlns:a16="http://schemas.microsoft.com/office/drawing/2014/main" id="{541A6E3A-934C-8D2B-8638-4C2A595CB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88" y="2535920"/>
            <a:ext cx="8020462" cy="3035456"/>
          </a:xfrm>
          <a:prstGeom prst="rect">
            <a:avLst/>
          </a:prstGeom>
        </p:spPr>
      </p:pic>
      <p:sp>
        <p:nvSpPr>
          <p:cNvPr id="6" name="文本框 5">
            <a:extLst>
              <a:ext uri="{FF2B5EF4-FFF2-40B4-BE49-F238E27FC236}">
                <a16:creationId xmlns:a16="http://schemas.microsoft.com/office/drawing/2014/main" id="{0A833E6A-C5BE-99F6-2DD6-74A2A430D560}"/>
              </a:ext>
            </a:extLst>
          </p:cNvPr>
          <p:cNvSpPr txBox="1"/>
          <p:nvPr/>
        </p:nvSpPr>
        <p:spPr>
          <a:xfrm>
            <a:off x="869795" y="966260"/>
            <a:ext cx="7337503" cy="1569660"/>
          </a:xfrm>
          <a:prstGeom prst="rect">
            <a:avLst/>
          </a:prstGeom>
          <a:noFill/>
        </p:spPr>
        <p:txBody>
          <a:bodyPr wrap="square">
            <a:spAutoFit/>
          </a:bodyPr>
          <a:lstStyle/>
          <a:p>
            <a:r>
              <a:rPr lang="en-US" altLang="zh-CN" sz="2400" dirty="0">
                <a:solidFill>
                  <a:srgbClr val="000000"/>
                </a:solidFill>
                <a:latin typeface="SimSun" panose="02010600030101010101" pitchFamily="2" charset="-122"/>
                <a:ea typeface="SimSun" panose="02010600030101010101" pitchFamily="2" charset="-122"/>
              </a:rPr>
              <a:t>1.</a:t>
            </a:r>
            <a:r>
              <a:rPr lang="zh-CN" altLang="en-US" sz="2400" dirty="0">
                <a:solidFill>
                  <a:srgbClr val="000000"/>
                </a:solidFill>
                <a:latin typeface="SimSun" panose="02010600030101010101" pitchFamily="2" charset="-122"/>
                <a:ea typeface="SimSun" panose="02010600030101010101" pitchFamily="2" charset="-122"/>
              </a:rPr>
              <a:t>法国巴黎</a:t>
            </a:r>
            <a:r>
              <a:rPr lang="en-US" altLang="zh-CN" sz="2400" b="0" dirty="0">
                <a:solidFill>
                  <a:srgbClr val="000000"/>
                </a:solidFill>
                <a:effectLst/>
                <a:latin typeface="SimSun" panose="02010600030101010101" pitchFamily="2" charset="-122"/>
                <a:ea typeface="SimSun" panose="02010600030101010101" pitchFamily="2" charset="-122"/>
              </a:rPr>
              <a:t>IJCLAB</a:t>
            </a:r>
            <a:r>
              <a:rPr lang="zh-CN" altLang="en-US" sz="2400" b="0" dirty="0">
                <a:solidFill>
                  <a:srgbClr val="000000"/>
                </a:solidFill>
                <a:effectLst/>
                <a:latin typeface="SimSun" panose="02010600030101010101" pitchFamily="2" charset="-122"/>
                <a:ea typeface="SimSun" panose="02010600030101010101" pitchFamily="2" charset="-122"/>
              </a:rPr>
              <a:t>：</a:t>
            </a:r>
            <a:r>
              <a:rPr lang="en-US" altLang="zh-CN" sz="2400" b="0" dirty="0" err="1">
                <a:solidFill>
                  <a:srgbClr val="000000"/>
                </a:solidFill>
                <a:effectLst/>
                <a:latin typeface="SimSun" panose="02010600030101010101" pitchFamily="2" charset="-122"/>
                <a:ea typeface="SimSun" panose="02010600030101010101" pitchFamily="2" charset="-122"/>
              </a:rPr>
              <a:t>Altiroc</a:t>
            </a:r>
            <a:r>
              <a:rPr lang="zh-CN" altLang="en-US" sz="2400" b="0" dirty="0">
                <a:solidFill>
                  <a:srgbClr val="000000"/>
                </a:solidFill>
                <a:effectLst/>
                <a:latin typeface="SimSun" panose="02010600030101010101" pitchFamily="2" charset="-122"/>
                <a:ea typeface="SimSun" panose="02010600030101010101" pitchFamily="2" charset="-122"/>
              </a:rPr>
              <a:t>芯片；</a:t>
            </a:r>
            <a:endParaRPr lang="en-US" altLang="zh-CN" sz="2400" b="0" dirty="0">
              <a:solidFill>
                <a:srgbClr val="000000"/>
              </a:solidFill>
              <a:effectLst/>
              <a:latin typeface="SimSun" panose="02010600030101010101" pitchFamily="2" charset="-122"/>
              <a:ea typeface="SimSun" panose="02010600030101010101" pitchFamily="2" charset="-122"/>
            </a:endParaRPr>
          </a:p>
          <a:p>
            <a:r>
              <a:rPr lang="en-US" altLang="zh-CN" sz="2400" b="0" dirty="0">
                <a:solidFill>
                  <a:srgbClr val="000000"/>
                </a:solidFill>
                <a:effectLst/>
                <a:latin typeface="SimSun" panose="02010600030101010101" pitchFamily="2" charset="-122"/>
                <a:ea typeface="SimSun" panose="02010600030101010101" pitchFamily="2" charset="-122"/>
              </a:rPr>
              <a:t>2.</a:t>
            </a:r>
            <a:r>
              <a:rPr lang="zh-CN" altLang="en-US" sz="2400" b="0" dirty="0">
                <a:solidFill>
                  <a:srgbClr val="000000"/>
                </a:solidFill>
                <a:effectLst/>
                <a:latin typeface="SimSun" panose="02010600030101010101" pitchFamily="2" charset="-122"/>
                <a:ea typeface="SimSun" panose="02010600030101010101" pitchFamily="2" charset="-122"/>
              </a:rPr>
              <a:t>中国科学技术大学：</a:t>
            </a:r>
            <a:r>
              <a:rPr lang="en-US" altLang="zh-CN" sz="2400" b="0" dirty="0">
                <a:solidFill>
                  <a:srgbClr val="000000"/>
                </a:solidFill>
                <a:effectLst/>
                <a:latin typeface="SimSun" panose="02010600030101010101" pitchFamily="2" charset="-122"/>
                <a:ea typeface="SimSun" panose="02010600030101010101" pitchFamily="2" charset="-122"/>
              </a:rPr>
              <a:t>LATIC</a:t>
            </a:r>
            <a:r>
              <a:rPr lang="zh-CN" altLang="en-US" sz="2400" b="0" dirty="0">
                <a:solidFill>
                  <a:srgbClr val="000000"/>
                </a:solidFill>
                <a:effectLst/>
                <a:latin typeface="SimSun" panose="02010600030101010101" pitchFamily="2" charset="-122"/>
                <a:ea typeface="SimSun" panose="02010600030101010101" pitchFamily="2" charset="-122"/>
              </a:rPr>
              <a:t>芯片</a:t>
            </a:r>
            <a:endParaRPr lang="en-US" altLang="zh-CN" sz="2400" b="0" dirty="0">
              <a:solidFill>
                <a:srgbClr val="000000"/>
              </a:solidFill>
              <a:effectLst/>
              <a:latin typeface="SimSun" panose="02010600030101010101" pitchFamily="2" charset="-122"/>
              <a:ea typeface="SimSun" panose="02010600030101010101" pitchFamily="2" charset="-122"/>
            </a:endParaRPr>
          </a:p>
          <a:p>
            <a:r>
              <a:rPr lang="en-US" altLang="zh-CN" sz="2400" dirty="0">
                <a:solidFill>
                  <a:srgbClr val="000000"/>
                </a:solidFill>
                <a:latin typeface="SimSun" panose="02010600030101010101" pitchFamily="2" charset="-122"/>
                <a:ea typeface="SimSun" panose="02010600030101010101" pitchFamily="2" charset="-122"/>
              </a:rPr>
              <a:t>3.</a:t>
            </a:r>
            <a:r>
              <a:rPr lang="zh-CN" altLang="en-US" sz="2400" b="0" dirty="0">
                <a:solidFill>
                  <a:srgbClr val="000000"/>
                </a:solidFill>
                <a:effectLst/>
                <a:latin typeface="SimSun" panose="02010600030101010101" pitchFamily="2" charset="-122"/>
                <a:ea typeface="SimSun" panose="02010600030101010101" pitchFamily="2" charset="-122"/>
              </a:rPr>
              <a:t>布鲁克海文国家实验室</a:t>
            </a:r>
            <a:r>
              <a:rPr lang="en-US" altLang="zh-CN" sz="2400" b="0" dirty="0">
                <a:solidFill>
                  <a:srgbClr val="000000"/>
                </a:solidFill>
                <a:effectLst/>
                <a:latin typeface="SimSun" panose="02010600030101010101" pitchFamily="2" charset="-122"/>
                <a:ea typeface="SimSun" panose="02010600030101010101" pitchFamily="2" charset="-122"/>
              </a:rPr>
              <a:t>BNL</a:t>
            </a:r>
            <a:r>
              <a:rPr lang="zh-CN" altLang="en-US" sz="2400" dirty="0">
                <a:solidFill>
                  <a:srgbClr val="000000"/>
                </a:solidFill>
                <a:latin typeface="SimSun" panose="02010600030101010101" pitchFamily="2" charset="-122"/>
                <a:ea typeface="SimSun" panose="02010600030101010101" pitchFamily="2" charset="-122"/>
              </a:rPr>
              <a:t>：</a:t>
            </a:r>
            <a:r>
              <a:rPr lang="en-US" altLang="zh-CN" sz="2400" b="0" dirty="0">
                <a:solidFill>
                  <a:srgbClr val="000000"/>
                </a:solidFill>
                <a:effectLst/>
                <a:latin typeface="SimSun" panose="02010600030101010101" pitchFamily="2" charset="-122"/>
                <a:ea typeface="SimSun" panose="02010600030101010101" pitchFamily="2" charset="-122"/>
              </a:rPr>
              <a:t>EICROC</a:t>
            </a:r>
            <a:r>
              <a:rPr lang="zh-CN" altLang="en-US" sz="2400" b="0" dirty="0">
                <a:solidFill>
                  <a:srgbClr val="000000"/>
                </a:solidFill>
                <a:effectLst/>
                <a:latin typeface="SimSun" panose="02010600030101010101" pitchFamily="2" charset="-122"/>
                <a:ea typeface="SimSun" panose="02010600030101010101" pitchFamily="2" charset="-122"/>
              </a:rPr>
              <a:t>芯片</a:t>
            </a:r>
            <a:endParaRPr lang="en-US" altLang="zh-CN" sz="2400" b="0" dirty="0">
              <a:solidFill>
                <a:srgbClr val="000000"/>
              </a:solidFill>
              <a:effectLst/>
              <a:latin typeface="SimSun" panose="02010600030101010101" pitchFamily="2" charset="-122"/>
              <a:ea typeface="SimSun" panose="02010600030101010101" pitchFamily="2" charset="-122"/>
            </a:endParaRPr>
          </a:p>
          <a:p>
            <a:r>
              <a:rPr lang="en-US" altLang="zh-CN" sz="2400" dirty="0">
                <a:solidFill>
                  <a:srgbClr val="000000"/>
                </a:solidFill>
                <a:latin typeface="SimSun" panose="02010600030101010101" pitchFamily="2" charset="-122"/>
                <a:ea typeface="SimSun" panose="02010600030101010101" pitchFamily="2" charset="-122"/>
              </a:rPr>
              <a:t>4.</a:t>
            </a:r>
            <a:r>
              <a:rPr lang="zh-CN" altLang="en-US" sz="2400" dirty="0">
                <a:solidFill>
                  <a:srgbClr val="000000"/>
                </a:solidFill>
                <a:latin typeface="SimSun" panose="02010600030101010101" pitchFamily="2" charset="-122"/>
                <a:ea typeface="SimSun" panose="02010600030101010101" pitchFamily="2" charset="-122"/>
              </a:rPr>
              <a:t>西北工业大学</a:t>
            </a:r>
            <a:r>
              <a:rPr lang="en-US" altLang="zh-CN" sz="2400" dirty="0">
                <a:solidFill>
                  <a:srgbClr val="000000"/>
                </a:solidFill>
                <a:latin typeface="SimSun" panose="02010600030101010101" pitchFamily="2" charset="-122"/>
                <a:ea typeface="SimSun" panose="02010600030101010101" pitchFamily="2" charset="-122"/>
              </a:rPr>
              <a:t>&amp;</a:t>
            </a:r>
            <a:r>
              <a:rPr lang="zh-CN" altLang="en-US" sz="2400" dirty="0">
                <a:solidFill>
                  <a:srgbClr val="000000"/>
                </a:solidFill>
                <a:latin typeface="SimSun" panose="02010600030101010101" pitchFamily="2" charset="-122"/>
                <a:ea typeface="SimSun" panose="02010600030101010101" pitchFamily="2" charset="-122"/>
              </a:rPr>
              <a:t>高能所</a:t>
            </a:r>
            <a:endParaRPr lang="en-US" altLang="zh-CN" sz="2400" b="0" dirty="0">
              <a:solidFill>
                <a:srgbClr val="000000"/>
              </a:solidFill>
              <a:effectLst/>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92348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103B4-B1DB-3354-08D7-DCEDD7A4DDB6}"/>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BD2A4191-ECCD-3829-8ABF-8DD2CEC40B16}"/>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11</a:t>
            </a:fld>
            <a:endParaRPr lang="zh-CN" altLang="en-US"/>
          </a:p>
        </p:txBody>
      </p:sp>
      <p:sp>
        <p:nvSpPr>
          <p:cNvPr id="4" name="文本框 3">
            <a:extLst>
              <a:ext uri="{FF2B5EF4-FFF2-40B4-BE49-F238E27FC236}">
                <a16:creationId xmlns:a16="http://schemas.microsoft.com/office/drawing/2014/main" id="{1E4C33C8-5B0D-B8C1-AA8F-92F7AFB2D4DF}"/>
              </a:ext>
            </a:extLst>
          </p:cNvPr>
          <p:cNvSpPr txBox="1"/>
          <p:nvPr/>
        </p:nvSpPr>
        <p:spPr>
          <a:xfrm>
            <a:off x="854927" y="75529"/>
            <a:ext cx="3813717" cy="646331"/>
          </a:xfrm>
          <a:prstGeom prst="rect">
            <a:avLst/>
          </a:prstGeom>
          <a:noFill/>
        </p:spPr>
        <p:txBody>
          <a:bodyPr wrap="square">
            <a:spAutoFit/>
          </a:bodyPr>
          <a:lstStyle/>
          <a:p>
            <a:r>
              <a:rPr lang="en-US" altLang="zh-CN" sz="3600" dirty="0" err="1">
                <a:latin typeface="Times New Roman" panose="02020603050405020304" pitchFamily="18" charset="0"/>
                <a:cs typeface="Times New Roman" panose="02020603050405020304" pitchFamily="18" charset="0"/>
              </a:rPr>
              <a:t>Altiroc</a:t>
            </a:r>
            <a:endParaRPr lang="zh-CN" altLang="en-US" sz="3600" dirty="0"/>
          </a:p>
        </p:txBody>
      </p:sp>
      <p:pic>
        <p:nvPicPr>
          <p:cNvPr id="3" name="图片 2">
            <a:extLst>
              <a:ext uri="{FF2B5EF4-FFF2-40B4-BE49-F238E27FC236}">
                <a16:creationId xmlns:a16="http://schemas.microsoft.com/office/drawing/2014/main" id="{0D377DEC-8EBE-0BF4-99AB-0A517FE18D0F}"/>
              </a:ext>
            </a:extLst>
          </p:cNvPr>
          <p:cNvPicPr>
            <a:picLocks noChangeAspect="1"/>
          </p:cNvPicPr>
          <p:nvPr/>
        </p:nvPicPr>
        <p:blipFill>
          <a:blip r:embed="rId2"/>
          <a:stretch>
            <a:fillRect/>
          </a:stretch>
        </p:blipFill>
        <p:spPr>
          <a:xfrm>
            <a:off x="259813" y="3697024"/>
            <a:ext cx="8624374" cy="2391092"/>
          </a:xfrm>
          <a:prstGeom prst="rect">
            <a:avLst/>
          </a:prstGeom>
        </p:spPr>
      </p:pic>
      <p:sp>
        <p:nvSpPr>
          <p:cNvPr id="6" name="内容占位符 9">
            <a:extLst>
              <a:ext uri="{FF2B5EF4-FFF2-40B4-BE49-F238E27FC236}">
                <a16:creationId xmlns:a16="http://schemas.microsoft.com/office/drawing/2014/main" id="{4A9EDDB9-1FEA-DFB0-5614-245BBD8C482B}"/>
              </a:ext>
            </a:extLst>
          </p:cNvPr>
          <p:cNvSpPr>
            <a:spLocks noGrp="1"/>
          </p:cNvSpPr>
          <p:nvPr/>
        </p:nvSpPr>
        <p:spPr>
          <a:xfrm>
            <a:off x="43498" y="864023"/>
            <a:ext cx="8981970" cy="1289685"/>
          </a:xfrm>
          <a:prstGeom prst="rect">
            <a:avLst/>
          </a:prstGeom>
        </p:spPr>
        <p:txBody>
          <a:bodyPr/>
          <a:lstStyle>
            <a:lvl1pPr marL="0" indent="0" algn="l" defTabSz="914400" rtl="0" eaLnBrk="1" latinLnBrk="0" hangingPunct="1">
              <a:spcBef>
                <a:spcPct val="20000"/>
              </a:spcBef>
              <a:buClr>
                <a:srgbClr val="00488D"/>
              </a:buClr>
              <a:buSzPct val="105000"/>
              <a:buFont typeface="Wingdings" panose="05000000000000000000" pitchFamily="2" charset="2"/>
              <a:buChar char="Ø"/>
              <a:defRPr sz="2400" kern="1200">
                <a:solidFill>
                  <a:schemeClr val="tx1"/>
                </a:solidFill>
                <a:latin typeface="+mj-ea"/>
                <a:ea typeface="+mj-ea"/>
                <a:cs typeface="+mj-ea"/>
              </a:defRPr>
            </a:lvl1pPr>
            <a:lvl2pPr marL="457200" indent="0" algn="l" defTabSz="914400" rtl="0" eaLnBrk="1" latinLnBrk="0" hangingPunct="1">
              <a:spcBef>
                <a:spcPct val="20000"/>
              </a:spcBef>
              <a:buClr>
                <a:srgbClr val="00488D"/>
              </a:buClr>
              <a:buSzPct val="100000"/>
              <a:buFont typeface="Wingdings" panose="05000000000000000000" pitchFamily="2" charset="2"/>
              <a:buChar char="l"/>
              <a:defRPr sz="2000" b="1" kern="1200">
                <a:solidFill>
                  <a:schemeClr val="tx1"/>
                </a:solidFill>
                <a:latin typeface="+mj-ea"/>
                <a:ea typeface="+mj-ea"/>
                <a:cs typeface="+mj-ea"/>
              </a:defRPr>
            </a:lvl2pPr>
            <a:lvl3pPr marL="914400" indent="0" algn="l" defTabSz="914400" rtl="0" eaLnBrk="1" latinLnBrk="0" hangingPunct="1">
              <a:spcBef>
                <a:spcPct val="20000"/>
              </a:spcBef>
              <a:buClr>
                <a:srgbClr val="00488D"/>
              </a:buClr>
              <a:buSzPct val="95000"/>
              <a:buFont typeface="Wingdings" panose="05000000000000000000" pitchFamily="2" charset="2"/>
              <a:buChar char="u"/>
              <a:defRPr sz="1800" kern="1200">
                <a:solidFill>
                  <a:schemeClr val="tx1"/>
                </a:solidFill>
                <a:latin typeface="+mj-ea"/>
                <a:ea typeface="+mj-ea"/>
                <a:cs typeface="+mj-ea"/>
              </a:defRPr>
            </a:lvl3pPr>
            <a:lvl4pPr marL="1657350" indent="-285750" algn="l" defTabSz="914400" rtl="0" eaLnBrk="1" latinLnBrk="0" hangingPunct="1">
              <a:spcBef>
                <a:spcPct val="20000"/>
              </a:spcBef>
              <a:buClr>
                <a:srgbClr val="00488D"/>
              </a:buClr>
              <a:buSzPct val="90000"/>
              <a:buFont typeface="Wingdings" panose="05000000000000000000" charset="0"/>
              <a:buChar char="n"/>
              <a:defRPr sz="1600" kern="1200">
                <a:solidFill>
                  <a:schemeClr val="tx1"/>
                </a:solidFill>
                <a:latin typeface="+mj-ea"/>
                <a:ea typeface="+mj-ea"/>
                <a:cs typeface="+mj-ea"/>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0000"/>
              </a:buClr>
            </a:pPr>
            <a:r>
              <a:rPr lang="zh-CN" altLang="en-US" b="1" dirty="0">
                <a:latin typeface="华文楷体" panose="02010600040101010101" pitchFamily="2" charset="-122"/>
                <a:ea typeface="华文楷体" panose="02010600040101010101" pitchFamily="2" charset="-122"/>
                <a:cs typeface="Times New Roman" panose="02020603050405020304" charset="0"/>
                <a:sym typeface="+mn-ea"/>
              </a:rPr>
              <a:t>模拟部分</a:t>
            </a:r>
            <a:r>
              <a:rPr lang="zh-CN" altLang="en-US" dirty="0">
                <a:latin typeface="Times New Roman" panose="02020603050405020304" charset="0"/>
                <a:cs typeface="Times New Roman" panose="02020603050405020304" charset="0"/>
                <a:sym typeface="+mn-ea"/>
              </a:rPr>
              <a:t>：</a:t>
            </a:r>
            <a:r>
              <a:rPr lang="en-US" altLang="zh-CN" b="0" dirty="0">
                <a:latin typeface="Times New Roman" panose="02020603050405020304" charset="0"/>
                <a:cs typeface="Times New Roman" panose="02020603050405020304" charset="0"/>
              </a:rPr>
              <a:t> </a:t>
            </a:r>
          </a:p>
          <a:p>
            <a:pPr lvl="1" algn="l">
              <a:buClr>
                <a:srgbClr val="000000"/>
              </a:buClr>
              <a:buSzTx/>
              <a:buChar char="l"/>
            </a:pPr>
            <a:r>
              <a:rPr lang="en-US" altLang="zh-CN" sz="1800" b="0" dirty="0">
                <a:latin typeface="华文楷体" panose="02010600040101010101" pitchFamily="2" charset="-122"/>
                <a:ea typeface="华文楷体" panose="02010600040101010101" pitchFamily="2" charset="-122"/>
                <a:cs typeface="Times New Roman" panose="02020603050405020304" charset="0"/>
              </a:rPr>
              <a:t>模拟部分由一个跨阻放大器</a:t>
            </a:r>
            <a:r>
              <a:rPr lang="en-US" altLang="zh-CN" sz="1800" b="0" dirty="0">
                <a:latin typeface="Times New Roman" panose="02020603050405020304" charset="0"/>
                <a:ea typeface="华文楷体" panose="02010600040101010101" pitchFamily="2" charset="-122"/>
                <a:cs typeface="Times New Roman" panose="02020603050405020304" charset="0"/>
              </a:rPr>
              <a:t>（TZ）</a:t>
            </a:r>
            <a:r>
              <a:rPr lang="zh-CN" altLang="en-US" sz="1800" b="0" dirty="0">
                <a:latin typeface="Times New Roman" panose="02020603050405020304" charset="0"/>
                <a:ea typeface="华文楷体" panose="02010600040101010101" pitchFamily="2" charset="-122"/>
                <a:cs typeface="Times New Roman" panose="02020603050405020304" charset="0"/>
              </a:rPr>
              <a:t>和</a:t>
            </a:r>
            <a:r>
              <a:rPr lang="en-US" altLang="zh-CN" sz="1800" b="0" dirty="0">
                <a:latin typeface="华文楷体" panose="02010600040101010101" pitchFamily="2" charset="-122"/>
                <a:ea typeface="华文楷体" panose="02010600040101010101" pitchFamily="2" charset="-122"/>
                <a:cs typeface="Times New Roman" panose="02020603050405020304" charset="0"/>
              </a:rPr>
              <a:t>一个鉴</a:t>
            </a:r>
            <a:r>
              <a:rPr lang="zh-CN" altLang="en-US" sz="1800" b="0" dirty="0">
                <a:latin typeface="华文楷体" panose="02010600040101010101" pitchFamily="2" charset="-122"/>
                <a:ea typeface="华文楷体" panose="02010600040101010101" pitchFamily="2" charset="-122"/>
                <a:cs typeface="Times New Roman" panose="02020603050405020304" charset="0"/>
              </a:rPr>
              <a:t>别</a:t>
            </a:r>
            <a:r>
              <a:rPr lang="en-US" altLang="zh-CN" sz="1800" b="0" dirty="0">
                <a:latin typeface="华文楷体" panose="02010600040101010101" pitchFamily="2" charset="-122"/>
                <a:ea typeface="华文楷体" panose="02010600040101010101" pitchFamily="2" charset="-122"/>
                <a:cs typeface="Times New Roman" panose="02020603050405020304" charset="0"/>
              </a:rPr>
              <a:t>器</a:t>
            </a:r>
            <a:r>
              <a:rPr lang="zh-CN" altLang="en-US" sz="1800" b="0" dirty="0">
                <a:latin typeface="华文楷体" panose="02010600040101010101" pitchFamily="2" charset="-122"/>
                <a:ea typeface="华文楷体" panose="02010600040101010101" pitchFamily="2" charset="-122"/>
                <a:cs typeface="Times New Roman" panose="02020603050405020304" charset="0"/>
              </a:rPr>
              <a:t>组成</a:t>
            </a:r>
            <a:r>
              <a:rPr lang="en-US" altLang="zh-CN" sz="1800" b="0" dirty="0">
                <a:latin typeface="华文楷体" panose="02010600040101010101" pitchFamily="2" charset="-122"/>
                <a:ea typeface="华文楷体" panose="02010600040101010101" pitchFamily="2" charset="-122"/>
                <a:cs typeface="Times New Roman" panose="02020603050405020304" charset="0"/>
              </a:rPr>
              <a:t>，该</a:t>
            </a:r>
            <a:r>
              <a:rPr lang="zh-CN" altLang="en-US" sz="1800" b="0" dirty="0">
                <a:latin typeface="华文楷体" panose="02010600040101010101" pitchFamily="2" charset="-122"/>
                <a:ea typeface="华文楷体" panose="02010600040101010101" pitchFamily="2" charset="-122"/>
                <a:cs typeface="Times New Roman" panose="02020603050405020304" charset="0"/>
              </a:rPr>
              <a:t>鉴别器</a:t>
            </a:r>
            <a:r>
              <a:rPr lang="en-US" altLang="zh-CN" sz="1800" b="0" dirty="0">
                <a:latin typeface="华文楷体" panose="02010600040101010101" pitchFamily="2" charset="-122"/>
                <a:ea typeface="华文楷体" panose="02010600040101010101" pitchFamily="2" charset="-122"/>
                <a:cs typeface="Times New Roman" panose="02020603050405020304" charset="0"/>
              </a:rPr>
              <a:t>与两个</a:t>
            </a:r>
            <a:r>
              <a:rPr lang="en-US" altLang="zh-CN" sz="1800" b="0" dirty="0">
                <a:latin typeface="Times New Roman" panose="02020603050405020304" charset="0"/>
                <a:ea typeface="华文楷体" panose="02010600040101010101" pitchFamily="2" charset="-122"/>
                <a:cs typeface="Times New Roman" panose="02020603050405020304" charset="0"/>
              </a:rPr>
              <a:t> </a:t>
            </a:r>
            <a:r>
              <a:rPr lang="en-US" altLang="zh-CN" sz="1800" b="0" dirty="0" err="1">
                <a:latin typeface="Times New Roman" panose="02020603050405020304" charset="0"/>
                <a:ea typeface="华文楷体" panose="02010600040101010101" pitchFamily="2" charset="-122"/>
                <a:cs typeface="Times New Roman" panose="02020603050405020304" charset="0"/>
              </a:rPr>
              <a:t>TDC</a:t>
            </a:r>
            <a:r>
              <a:rPr lang="en-US" altLang="zh-CN" sz="1800" b="0" dirty="0" err="1">
                <a:latin typeface="华文楷体" panose="02010600040101010101" pitchFamily="2" charset="-122"/>
                <a:ea typeface="华文楷体" panose="02010600040101010101" pitchFamily="2" charset="-122"/>
                <a:cs typeface="Times New Roman" panose="02020603050405020304" charset="0"/>
              </a:rPr>
              <a:t>相连</a:t>
            </a:r>
            <a:endParaRPr lang="en-US" altLang="zh-CN" sz="1800" b="0" dirty="0">
              <a:latin typeface="Times New Roman" panose="02020603050405020304" charset="0"/>
              <a:ea typeface="华文楷体" panose="02010600040101010101" pitchFamily="2" charset="-122"/>
              <a:cs typeface="Times New Roman" panose="02020603050405020304" charset="0"/>
            </a:endParaRPr>
          </a:p>
          <a:p>
            <a:pPr lvl="1">
              <a:buClr>
                <a:srgbClr val="000000"/>
              </a:buClr>
              <a:buSzTx/>
            </a:pPr>
            <a:r>
              <a:rPr lang="en-US" altLang="zh-CN" sz="1800" b="0" dirty="0">
                <a:latin typeface="Times New Roman" panose="02020603050405020304" charset="0"/>
                <a:ea typeface="华文楷体" panose="02010600040101010101" pitchFamily="2" charset="-122"/>
                <a:cs typeface="Times New Roman" panose="02020603050405020304" charset="0"/>
              </a:rPr>
              <a:t>TDC</a:t>
            </a:r>
            <a:r>
              <a:rPr lang="zh-CN" altLang="en-US" sz="1800" b="0" dirty="0">
                <a:latin typeface="Times New Roman" panose="02020603050405020304" charset="0"/>
                <a:ea typeface="华文楷体" panose="02010600040101010101" pitchFamily="2" charset="-122"/>
                <a:cs typeface="Times New Roman" panose="02020603050405020304" charset="0"/>
              </a:rPr>
              <a:t>（</a:t>
            </a:r>
            <a:r>
              <a:rPr lang="en-US" altLang="zh-CN" sz="1800" b="0" dirty="0">
                <a:latin typeface="Times New Roman" panose="02020603050405020304" charset="0"/>
                <a:ea typeface="华文楷体" panose="02010600040101010101" pitchFamily="2" charset="-122"/>
                <a:cs typeface="Times New Roman" panose="02020603050405020304" charset="0"/>
              </a:rPr>
              <a:t>Time to Digital Converter</a:t>
            </a:r>
            <a:r>
              <a:rPr lang="zh-CN" altLang="en-US" sz="1800" b="0" dirty="0">
                <a:latin typeface="Times New Roman" panose="02020603050405020304" charset="0"/>
                <a:ea typeface="华文楷体" panose="02010600040101010101" pitchFamily="2" charset="-122"/>
                <a:cs typeface="Times New Roman" panose="02020603050405020304" charset="0"/>
              </a:rPr>
              <a:t>）</a:t>
            </a:r>
            <a:r>
              <a:rPr lang="en-US" altLang="zh-CN" sz="1800" b="0" dirty="0">
                <a:latin typeface="Times New Roman" panose="02020603050405020304" charset="0"/>
                <a:ea typeface="华文楷体" panose="02010600040101010101" pitchFamily="2" charset="-122"/>
                <a:cs typeface="Times New Roman" panose="02020603050405020304" charset="0"/>
              </a:rPr>
              <a:t>：</a:t>
            </a:r>
            <a:r>
              <a:rPr lang="en-US" altLang="zh-CN" sz="1800" b="0" dirty="0" err="1">
                <a:latin typeface="华文楷体" panose="02010600040101010101" pitchFamily="2" charset="-122"/>
                <a:ea typeface="华文楷体" panose="02010600040101010101" pitchFamily="2" charset="-122"/>
                <a:cs typeface="Times New Roman" panose="02020603050405020304" charset="0"/>
              </a:rPr>
              <a:t>到达时间</a:t>
            </a:r>
            <a:r>
              <a:rPr lang="en-US" altLang="zh-CN" sz="1800" b="0" dirty="0" err="1">
                <a:latin typeface="Times New Roman" panose="02020603050405020304" charset="0"/>
                <a:ea typeface="华文楷体" panose="02010600040101010101" pitchFamily="2" charset="-122"/>
                <a:cs typeface="Times New Roman" panose="02020603050405020304" charset="0"/>
              </a:rPr>
              <a:t>（TOA）</a:t>
            </a:r>
            <a:r>
              <a:rPr lang="en-US" altLang="zh-CN" sz="1800" b="0" dirty="0" err="1">
                <a:latin typeface="华文楷体" panose="02010600040101010101" pitchFamily="2" charset="-122"/>
                <a:ea typeface="华文楷体" panose="02010600040101010101" pitchFamily="2" charset="-122"/>
                <a:cs typeface="Times New Roman" panose="02020603050405020304" charset="0"/>
              </a:rPr>
              <a:t>和</a:t>
            </a:r>
            <a:r>
              <a:rPr lang="zh-CN" altLang="en-US" sz="1800" b="0" dirty="0">
                <a:latin typeface="华文楷体" panose="02010600040101010101" pitchFamily="2" charset="-122"/>
                <a:ea typeface="华文楷体" panose="02010600040101010101" pitchFamily="2" charset="-122"/>
                <a:cs typeface="Times New Roman" panose="02020603050405020304" charset="0"/>
              </a:rPr>
              <a:t>过阈</a:t>
            </a:r>
            <a:r>
              <a:rPr lang="en-US" altLang="zh-CN" sz="1800" b="0" dirty="0">
                <a:latin typeface="华文楷体" panose="02010600040101010101" pitchFamily="2" charset="-122"/>
                <a:ea typeface="华文楷体" panose="02010600040101010101" pitchFamily="2" charset="-122"/>
                <a:cs typeface="Times New Roman" panose="02020603050405020304" charset="0"/>
              </a:rPr>
              <a:t>时间</a:t>
            </a:r>
            <a:r>
              <a:rPr lang="en-US" altLang="zh-CN" sz="1800" b="0" dirty="0">
                <a:latin typeface="Times New Roman" panose="02020603050405020304" charset="0"/>
                <a:ea typeface="华文楷体" panose="02010600040101010101" pitchFamily="2" charset="-122"/>
                <a:cs typeface="Times New Roman" panose="02020603050405020304" charset="0"/>
              </a:rPr>
              <a:t>（TOT）TDC</a:t>
            </a:r>
            <a:endParaRPr lang="en-US" altLang="zh-CN" sz="1800" b="0" dirty="0">
              <a:latin typeface="Times New Roman" panose="02020603050405020304" charset="0"/>
              <a:cs typeface="Times New Roman" panose="02020603050405020304" charset="0"/>
            </a:endParaRPr>
          </a:p>
          <a:p>
            <a:pPr algn="l">
              <a:buClr>
                <a:srgbClr val="000000"/>
              </a:buClr>
              <a:buChar char="Ø"/>
            </a:pPr>
            <a:r>
              <a:rPr lang="zh-CN" altLang="en-US" sz="2400" b="1" dirty="0">
                <a:latin typeface="华文楷体" panose="02010600040101010101" pitchFamily="2" charset="-122"/>
                <a:ea typeface="华文楷体" panose="02010600040101010101" pitchFamily="2" charset="-122"/>
                <a:cs typeface="Times New Roman" panose="02020603050405020304" charset="0"/>
              </a:rPr>
              <a:t>数字部分:</a:t>
            </a:r>
          </a:p>
          <a:p>
            <a:pPr lvl="1">
              <a:buClr>
                <a:srgbClr val="000000"/>
              </a:buClr>
            </a:pPr>
            <a:r>
              <a:rPr lang="en-US" altLang="zh-CN" sz="1800" b="0" dirty="0">
                <a:latin typeface="Times New Roman" panose="02020603050405020304" charset="0"/>
                <a:ea typeface="华文楷体" panose="02010600040101010101" pitchFamily="2" charset="-122"/>
                <a:cs typeface="Times New Roman" panose="02020603050405020304" charset="0"/>
              </a:rPr>
              <a:t>当</a:t>
            </a:r>
            <a:r>
              <a:rPr lang="zh-CN" altLang="en-US" sz="1800" b="0" dirty="0">
                <a:latin typeface="Times New Roman" panose="02020603050405020304" charset="0"/>
                <a:ea typeface="华文楷体" panose="02010600040101010101" pitchFamily="2" charset="-122"/>
                <a:cs typeface="Times New Roman" panose="02020603050405020304" charset="0"/>
              </a:rPr>
              <a:t>探测器信号到来后</a:t>
            </a:r>
            <a:r>
              <a:rPr lang="en-US" altLang="zh-CN" sz="1800" b="0" dirty="0">
                <a:latin typeface="Times New Roman" panose="02020603050405020304" charset="0"/>
                <a:ea typeface="华文楷体" panose="02010600040101010101" pitchFamily="2" charset="-122"/>
                <a:cs typeface="Times New Roman" panose="02020603050405020304" charset="0"/>
              </a:rPr>
              <a:t>，</a:t>
            </a:r>
            <a:r>
              <a:rPr lang="zh-CN" altLang="en-US" sz="1800" b="0" dirty="0">
                <a:latin typeface="Times New Roman" panose="02020603050405020304" charset="0"/>
                <a:ea typeface="华文楷体" panose="02010600040101010101" pitchFamily="2" charset="-122"/>
                <a:cs typeface="Times New Roman" panose="02020603050405020304" charset="0"/>
              </a:rPr>
              <a:t>经过模拟部分处理的</a:t>
            </a:r>
            <a:r>
              <a:rPr lang="en-US" altLang="zh-CN" sz="1800" b="0" dirty="0">
                <a:latin typeface="Times New Roman" panose="02020603050405020304" charset="0"/>
                <a:ea typeface="华文楷体" panose="02010600040101010101" pitchFamily="2" charset="-122"/>
                <a:cs typeface="Times New Roman" panose="02020603050405020304" charset="0"/>
              </a:rPr>
              <a:t>时间数据会被存储在命中缓冲区</a:t>
            </a:r>
            <a:r>
              <a:rPr lang="zh-CN" altLang="en-US" sz="1800" b="0" dirty="0">
                <a:latin typeface="Times New Roman" panose="02020603050405020304" charset="0"/>
                <a:ea typeface="华文楷体" panose="02010600040101010101" pitchFamily="2" charset="-122"/>
                <a:cs typeface="Times New Roman" panose="02020603050405020304" charset="0"/>
                <a:sym typeface="+mn-ea"/>
              </a:rPr>
              <a:t>（</a:t>
            </a:r>
            <a:r>
              <a:rPr lang="en-US" altLang="zh-CN" sz="1800" b="0" dirty="0">
                <a:latin typeface="Times New Roman" panose="02020603050405020304" charset="0"/>
                <a:ea typeface="华文楷体" panose="02010600040101010101" pitchFamily="2" charset="-122"/>
                <a:cs typeface="Times New Roman" panose="02020603050405020304" charset="0"/>
                <a:sym typeface="+mn-ea"/>
              </a:rPr>
              <a:t>Hit Buffer</a:t>
            </a:r>
            <a:r>
              <a:rPr lang="zh-CN" altLang="en-US" sz="1800" b="0" dirty="0">
                <a:latin typeface="Times New Roman" panose="02020603050405020304" charset="0"/>
                <a:ea typeface="华文楷体" panose="02010600040101010101" pitchFamily="2" charset="-122"/>
                <a:cs typeface="Times New Roman" panose="02020603050405020304" charset="0"/>
                <a:sym typeface="+mn-ea"/>
              </a:rPr>
              <a:t>）</a:t>
            </a:r>
            <a:r>
              <a:rPr lang="en-US" altLang="zh-CN" sz="1800" b="0" dirty="0">
                <a:latin typeface="Times New Roman" panose="02020603050405020304" charset="0"/>
                <a:ea typeface="华文楷体" panose="02010600040101010101" pitchFamily="2" charset="-122"/>
                <a:cs typeface="Times New Roman" panose="02020603050405020304" charset="0"/>
              </a:rPr>
              <a:t>中，该缓冲区是一个 1536×19 位的静态随机存取存储器（SRAM）。</a:t>
            </a:r>
          </a:p>
          <a:p>
            <a:pPr lvl="1">
              <a:buClr>
                <a:srgbClr val="000000"/>
              </a:buClr>
            </a:pPr>
            <a:r>
              <a:rPr lang="en-US" altLang="zh-CN" sz="1800" b="0" dirty="0">
                <a:latin typeface="Times New Roman" panose="02020603050405020304" charset="0"/>
                <a:ea typeface="华文楷体" panose="02010600040101010101" pitchFamily="2" charset="-122"/>
                <a:cs typeface="Times New Roman" panose="02020603050405020304" charset="0"/>
              </a:rPr>
              <a:t>当接收到 L1 触发信号</a:t>
            </a:r>
            <a:r>
              <a:rPr lang="zh-CN" altLang="en-US" sz="1800" b="0" dirty="0">
                <a:latin typeface="Times New Roman" panose="02020603050405020304" charset="0"/>
                <a:ea typeface="华文楷体" panose="02010600040101010101" pitchFamily="2" charset="-122"/>
                <a:cs typeface="Times New Roman" panose="02020603050405020304" charset="0"/>
              </a:rPr>
              <a:t>的命令</a:t>
            </a:r>
            <a:r>
              <a:rPr lang="en-US" altLang="zh-CN" sz="1800" b="0" dirty="0">
                <a:latin typeface="Times New Roman" panose="02020603050405020304" charset="0"/>
                <a:ea typeface="华文楷体" panose="02010600040101010101" pitchFamily="2" charset="-122"/>
                <a:cs typeface="Times New Roman" panose="02020603050405020304" charset="0"/>
              </a:rPr>
              <a:t>时，数据会被存储在匹配命中缓冲区</a:t>
            </a:r>
            <a:r>
              <a:rPr lang="zh-CN" altLang="en-US" sz="1800" b="0" dirty="0">
                <a:latin typeface="Times New Roman" panose="02020603050405020304" charset="0"/>
                <a:ea typeface="华文楷体" panose="02010600040101010101" pitchFamily="2" charset="-122"/>
                <a:cs typeface="Times New Roman" panose="02020603050405020304" charset="0"/>
                <a:sym typeface="+mn-ea"/>
              </a:rPr>
              <a:t>（</a:t>
            </a:r>
            <a:r>
              <a:rPr lang="en-US" altLang="zh-CN" sz="1800" b="0" dirty="0">
                <a:latin typeface="Times New Roman" panose="02020603050405020304" charset="0"/>
                <a:ea typeface="华文楷体" panose="02010600040101010101" pitchFamily="2" charset="-122"/>
                <a:cs typeface="Times New Roman" panose="02020603050405020304" charset="0"/>
                <a:sym typeface="+mn-ea"/>
              </a:rPr>
              <a:t>Matched Hit Buffer</a:t>
            </a:r>
            <a:r>
              <a:rPr lang="zh-CN" altLang="en-US" sz="1800" b="0" dirty="0">
                <a:latin typeface="Times New Roman" panose="02020603050405020304" charset="0"/>
                <a:ea typeface="华文楷体" panose="02010600040101010101" pitchFamily="2" charset="-122"/>
                <a:cs typeface="Times New Roman" panose="02020603050405020304" charset="0"/>
                <a:sym typeface="+mn-ea"/>
              </a:rPr>
              <a:t>）</a:t>
            </a:r>
            <a:r>
              <a:rPr lang="en-US" altLang="zh-CN" sz="1800" b="0" dirty="0">
                <a:latin typeface="Times New Roman" panose="02020603050405020304" charset="0"/>
                <a:ea typeface="华文楷体" panose="02010600040101010101" pitchFamily="2" charset="-122"/>
                <a:cs typeface="Times New Roman" panose="02020603050405020304" charset="0"/>
              </a:rPr>
              <a:t>中，该缓冲区是一个深度为 8 的先进先出（FIFO）存储器。</a:t>
            </a:r>
          </a:p>
          <a:p>
            <a:pPr lvl="1">
              <a:buNone/>
            </a:pPr>
            <a:endParaRPr lang="en-US" altLang="zh-CN" b="0" dirty="0">
              <a:latin typeface="Times New Roman" panose="02020603050405020304" charset="0"/>
              <a:ea typeface="华文楷体" panose="02010600040101010101" pitchFamily="2" charset="-122"/>
              <a:cs typeface="Times New Roman" panose="02020603050405020304" charset="0"/>
            </a:endParaRPr>
          </a:p>
        </p:txBody>
      </p:sp>
    </p:spTree>
    <p:extLst>
      <p:ext uri="{BB962C8B-B14F-4D97-AF65-F5344CB8AC3E}">
        <p14:creationId xmlns:p14="http://schemas.microsoft.com/office/powerpoint/2010/main" val="241602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AF55-CFC6-FB74-A426-9B0752C2520E}"/>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AB294321-2B99-9781-DC53-09B1CC69DAA0}"/>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12</a:t>
            </a:fld>
            <a:endParaRPr lang="zh-CN" altLang="en-US"/>
          </a:p>
        </p:txBody>
      </p:sp>
      <p:sp>
        <p:nvSpPr>
          <p:cNvPr id="4" name="文本框 3">
            <a:extLst>
              <a:ext uri="{FF2B5EF4-FFF2-40B4-BE49-F238E27FC236}">
                <a16:creationId xmlns:a16="http://schemas.microsoft.com/office/drawing/2014/main" id="{A026041D-A2F8-8BA1-BA55-2E7753CA1C0C}"/>
              </a:ext>
            </a:extLst>
          </p:cNvPr>
          <p:cNvSpPr txBox="1"/>
          <p:nvPr/>
        </p:nvSpPr>
        <p:spPr>
          <a:xfrm>
            <a:off x="854927" y="75529"/>
            <a:ext cx="3813717" cy="646331"/>
          </a:xfrm>
          <a:prstGeom prst="rect">
            <a:avLst/>
          </a:prstGeom>
          <a:noFill/>
        </p:spPr>
        <p:txBody>
          <a:bodyPr wrap="square">
            <a:spAutoFit/>
          </a:bodyPr>
          <a:lstStyle/>
          <a:p>
            <a:r>
              <a:rPr lang="en-US" altLang="zh-CN" sz="3600" dirty="0" err="1">
                <a:latin typeface="Times New Roman" panose="02020603050405020304" pitchFamily="18" charset="0"/>
                <a:cs typeface="Times New Roman" panose="02020603050405020304" pitchFamily="18" charset="0"/>
              </a:rPr>
              <a:t>Altiroc</a:t>
            </a:r>
            <a:r>
              <a:rPr lang="zh-CN" altLang="en-US" sz="3600" dirty="0">
                <a:latin typeface="Times New Roman" panose="02020603050405020304" pitchFamily="18" charset="0"/>
                <a:cs typeface="Times New Roman" panose="02020603050405020304" pitchFamily="18" charset="0"/>
              </a:rPr>
              <a:t>测试系统</a:t>
            </a:r>
            <a:endParaRPr lang="zh-CN" altLang="en-US" sz="3600" dirty="0"/>
          </a:p>
        </p:txBody>
      </p:sp>
      <p:grpSp>
        <p:nvGrpSpPr>
          <p:cNvPr id="5" name="组合 4">
            <a:extLst>
              <a:ext uri="{FF2B5EF4-FFF2-40B4-BE49-F238E27FC236}">
                <a16:creationId xmlns:a16="http://schemas.microsoft.com/office/drawing/2014/main" id="{5F9801A2-A609-5B87-7440-DDC4344965F2}"/>
              </a:ext>
            </a:extLst>
          </p:cNvPr>
          <p:cNvGrpSpPr/>
          <p:nvPr/>
        </p:nvGrpSpPr>
        <p:grpSpPr>
          <a:xfrm>
            <a:off x="255153" y="938590"/>
            <a:ext cx="8826981" cy="1755893"/>
            <a:chOff x="230" y="3935"/>
            <a:chExt cx="18422" cy="3897"/>
          </a:xfrm>
        </p:grpSpPr>
        <p:pic>
          <p:nvPicPr>
            <p:cNvPr id="8" name="图片 10" descr="电脑">
              <a:extLst>
                <a:ext uri="{FF2B5EF4-FFF2-40B4-BE49-F238E27FC236}">
                  <a16:creationId xmlns:a16="http://schemas.microsoft.com/office/drawing/2014/main" id="{8D9284DE-09B5-E6A9-4A28-D666BBFBD9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0" y="4665"/>
              <a:ext cx="2070" cy="1978"/>
            </a:xfrm>
            <a:prstGeom prst="rect">
              <a:avLst/>
            </a:prstGeom>
          </p:spPr>
        </p:pic>
        <p:sp>
          <p:nvSpPr>
            <p:cNvPr id="9" name="右箭头 11">
              <a:extLst>
                <a:ext uri="{FF2B5EF4-FFF2-40B4-BE49-F238E27FC236}">
                  <a16:creationId xmlns:a16="http://schemas.microsoft.com/office/drawing/2014/main" id="{AD3F84C8-A8BC-CA1E-F7EF-839F704D4490}"/>
                </a:ext>
              </a:extLst>
            </p:cNvPr>
            <p:cNvSpPr/>
            <p:nvPr/>
          </p:nvSpPr>
          <p:spPr>
            <a:xfrm>
              <a:off x="2311" y="4819"/>
              <a:ext cx="2606" cy="727"/>
            </a:xfrm>
            <a:prstGeom prst="rightArrow">
              <a:avLst/>
            </a:prstGeom>
            <a:solidFill>
              <a:sysClr val="window" lastClr="FFFFFF"/>
            </a:solidFill>
            <a:ln>
              <a:solidFill>
                <a:sysClr val="windowText" lastClr="000000"/>
              </a:solidFill>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10" name="文本框 9">
              <a:extLst>
                <a:ext uri="{FF2B5EF4-FFF2-40B4-BE49-F238E27FC236}">
                  <a16:creationId xmlns:a16="http://schemas.microsoft.com/office/drawing/2014/main" id="{79808CD3-EDC9-187A-6A56-89C5FC4C2E62}"/>
                </a:ext>
              </a:extLst>
            </p:cNvPr>
            <p:cNvSpPr txBox="1"/>
            <p:nvPr/>
          </p:nvSpPr>
          <p:spPr>
            <a:xfrm>
              <a:off x="2300" y="4344"/>
              <a:ext cx="3086" cy="82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Slow control</a:t>
              </a:r>
            </a:p>
          </p:txBody>
        </p:sp>
        <p:sp>
          <p:nvSpPr>
            <p:cNvPr id="11" name="文本框 10">
              <a:extLst>
                <a:ext uri="{FF2B5EF4-FFF2-40B4-BE49-F238E27FC236}">
                  <a16:creationId xmlns:a16="http://schemas.microsoft.com/office/drawing/2014/main" id="{CF3ED610-71AB-9889-4963-C5A449EF4C2A}"/>
                </a:ext>
              </a:extLst>
            </p:cNvPr>
            <p:cNvSpPr txBox="1"/>
            <p:nvPr/>
          </p:nvSpPr>
          <p:spPr>
            <a:xfrm>
              <a:off x="2008" y="6398"/>
              <a:ext cx="4329" cy="1434"/>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Measurement </a:t>
              </a:r>
            </a:p>
            <a:p>
              <a:r>
                <a:rPr lang="en-US" altLang="zh-CN" dirty="0">
                  <a:latin typeface="Times New Roman" panose="02020603050405020304" charset="0"/>
                  <a:cs typeface="Times New Roman" panose="02020603050405020304" charset="0"/>
                </a:rPr>
                <a:t>data</a:t>
              </a:r>
            </a:p>
          </p:txBody>
        </p:sp>
        <p:sp>
          <p:nvSpPr>
            <p:cNvPr id="12" name="右箭头 15">
              <a:extLst>
                <a:ext uri="{FF2B5EF4-FFF2-40B4-BE49-F238E27FC236}">
                  <a16:creationId xmlns:a16="http://schemas.microsoft.com/office/drawing/2014/main" id="{8F9EA36B-9A2B-1B88-E2FD-C6B7024BD94D}"/>
                </a:ext>
              </a:extLst>
            </p:cNvPr>
            <p:cNvSpPr/>
            <p:nvPr/>
          </p:nvSpPr>
          <p:spPr>
            <a:xfrm rot="10800000">
              <a:off x="2300" y="5854"/>
              <a:ext cx="2606" cy="727"/>
            </a:xfrm>
            <a:prstGeom prst="rightArrow">
              <a:avLst/>
            </a:prstGeom>
            <a:solidFill>
              <a:sysClr val="window" lastClr="FFFFFF"/>
            </a:solidFill>
            <a:ln>
              <a:solidFill>
                <a:sysClr val="windowText" lastClr="000000"/>
              </a:solidFill>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13" name="左右箭头 21">
              <a:extLst>
                <a:ext uri="{FF2B5EF4-FFF2-40B4-BE49-F238E27FC236}">
                  <a16:creationId xmlns:a16="http://schemas.microsoft.com/office/drawing/2014/main" id="{0C2BB9F1-82FF-AD47-D232-A7CCF2EFC579}"/>
                </a:ext>
              </a:extLst>
            </p:cNvPr>
            <p:cNvSpPr/>
            <p:nvPr/>
          </p:nvSpPr>
          <p:spPr>
            <a:xfrm>
              <a:off x="14809" y="5560"/>
              <a:ext cx="1340" cy="384"/>
            </a:xfrm>
            <a:prstGeom prst="leftRightArrow">
              <a:avLst/>
            </a:prstGeom>
            <a:solidFill>
              <a:srgbClr val="C0504D"/>
            </a:solidFill>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14" name="矩形 13">
              <a:extLst>
                <a:ext uri="{FF2B5EF4-FFF2-40B4-BE49-F238E27FC236}">
                  <a16:creationId xmlns:a16="http://schemas.microsoft.com/office/drawing/2014/main" id="{3AF22620-08A6-DC7E-E9DC-63670E76F0E1}"/>
                </a:ext>
              </a:extLst>
            </p:cNvPr>
            <p:cNvSpPr/>
            <p:nvPr/>
          </p:nvSpPr>
          <p:spPr>
            <a:xfrm>
              <a:off x="16191" y="5009"/>
              <a:ext cx="2461" cy="1572"/>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dirty="0">
                  <a:solidFill>
                    <a:sysClr val="window" lastClr="FFFFFF"/>
                  </a:solidFill>
                  <a:latin typeface="Times New Roman" panose="02020603050405020304" charset="0"/>
                  <a:ea typeface="黑体" panose="02010609060101010101" charset="-122"/>
                  <a:cs typeface="Times New Roman" panose="02020603050405020304" charset="0"/>
                </a:rPr>
                <a:t>ALTIROC</a:t>
              </a:r>
            </a:p>
          </p:txBody>
        </p:sp>
        <p:grpSp>
          <p:nvGrpSpPr>
            <p:cNvPr id="15" name="组合 14">
              <a:extLst>
                <a:ext uri="{FF2B5EF4-FFF2-40B4-BE49-F238E27FC236}">
                  <a16:creationId xmlns:a16="http://schemas.microsoft.com/office/drawing/2014/main" id="{F3BB9249-CBB4-71F0-8C2A-F349DC2F2F88}"/>
                </a:ext>
              </a:extLst>
            </p:cNvPr>
            <p:cNvGrpSpPr/>
            <p:nvPr/>
          </p:nvGrpSpPr>
          <p:grpSpPr>
            <a:xfrm>
              <a:off x="4864" y="3935"/>
              <a:ext cx="9903" cy="3405"/>
              <a:chOff x="4875" y="4106"/>
              <a:chExt cx="9568" cy="3405"/>
            </a:xfrm>
          </p:grpSpPr>
          <p:sp>
            <p:nvSpPr>
              <p:cNvPr id="18" name="矩形 17">
                <a:extLst>
                  <a:ext uri="{FF2B5EF4-FFF2-40B4-BE49-F238E27FC236}">
                    <a16:creationId xmlns:a16="http://schemas.microsoft.com/office/drawing/2014/main" id="{C4B878C1-AE9E-4574-780C-CCC2E0AF099C}"/>
                  </a:ext>
                </a:extLst>
              </p:cNvPr>
              <p:cNvSpPr/>
              <p:nvPr/>
            </p:nvSpPr>
            <p:spPr>
              <a:xfrm>
                <a:off x="4875" y="4106"/>
                <a:ext cx="9568" cy="3405"/>
              </a:xfrm>
              <a:prstGeom prst="rect">
                <a:avLst/>
              </a:prstGeom>
              <a:solidFill>
                <a:srgbClr val="EEECE1">
                  <a:lumMod val="75000"/>
                </a:srgbClr>
              </a:solidFill>
              <a:ln w="25400" cap="flat" cmpd="sng" algn="ctr">
                <a:noFill/>
                <a:prstDash val="solid"/>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19" name="文本框 18">
                <a:extLst>
                  <a:ext uri="{FF2B5EF4-FFF2-40B4-BE49-F238E27FC236}">
                    <a16:creationId xmlns:a16="http://schemas.microsoft.com/office/drawing/2014/main" id="{24B06CD5-1F15-CF32-70B9-24ACAAF43B72}"/>
                  </a:ext>
                </a:extLst>
              </p:cNvPr>
              <p:cNvSpPr txBox="1"/>
              <p:nvPr/>
            </p:nvSpPr>
            <p:spPr>
              <a:xfrm>
                <a:off x="8190" y="4298"/>
                <a:ext cx="3019" cy="537"/>
              </a:xfrm>
              <a:prstGeom prst="rect">
                <a:avLst/>
              </a:prstGeom>
              <a:noFill/>
            </p:spPr>
            <p:txBody>
              <a:bodyPr wrap="square" rtlCol="0">
                <a:spAutoFit/>
              </a:bodyPr>
              <a:lstStyle/>
              <a:p>
                <a:pPr algn="ctr"/>
                <a:r>
                  <a:rPr lang="en-US" altLang="zh-CN">
                    <a:latin typeface="Times New Roman" panose="02020603050405020304" charset="0"/>
                    <a:ea typeface="华文楷体" panose="02010600040101010101" pitchFamily="2" charset="-122"/>
                    <a:cs typeface="Times New Roman" panose="02020603050405020304" charset="0"/>
                  </a:rPr>
                  <a:t>FPGA</a:t>
                </a:r>
              </a:p>
            </p:txBody>
          </p:sp>
          <p:sp>
            <p:nvSpPr>
              <p:cNvPr id="20" name="矩形 19">
                <a:extLst>
                  <a:ext uri="{FF2B5EF4-FFF2-40B4-BE49-F238E27FC236}">
                    <a16:creationId xmlns:a16="http://schemas.microsoft.com/office/drawing/2014/main" id="{6CAF17CD-F497-B8B3-8DCD-2E6BBB2AEDCF}"/>
                  </a:ext>
                </a:extLst>
              </p:cNvPr>
              <p:cNvSpPr/>
              <p:nvPr/>
            </p:nvSpPr>
            <p:spPr>
              <a:xfrm>
                <a:off x="8874" y="5180"/>
                <a:ext cx="2095" cy="1443"/>
              </a:xfrm>
              <a:prstGeom prst="rect">
                <a:avLst/>
              </a:prstGeom>
              <a:solidFill>
                <a:srgbClr val="4F81BD"/>
              </a:solidFill>
              <a:ln w="25400" cap="flat" cmpd="sng" algn="ctr">
                <a:noFill/>
                <a:prstDash val="solid"/>
              </a:ln>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SiTCP</a:t>
                </a:r>
              </a:p>
            </p:txBody>
          </p:sp>
          <p:sp>
            <p:nvSpPr>
              <p:cNvPr id="21" name="矩形 20">
                <a:extLst>
                  <a:ext uri="{FF2B5EF4-FFF2-40B4-BE49-F238E27FC236}">
                    <a16:creationId xmlns:a16="http://schemas.microsoft.com/office/drawing/2014/main" id="{EF5AB0D1-E197-AF94-F73F-BEA75F0FA388}"/>
                  </a:ext>
                </a:extLst>
              </p:cNvPr>
              <p:cNvSpPr/>
              <p:nvPr/>
            </p:nvSpPr>
            <p:spPr>
              <a:xfrm>
                <a:off x="12028" y="5122"/>
                <a:ext cx="2095" cy="1443"/>
              </a:xfrm>
              <a:prstGeom prst="rect">
                <a:avLst/>
              </a:prstGeom>
              <a:solidFill>
                <a:srgbClr val="4F81BD"/>
              </a:solidFill>
              <a:ln w="25400" cap="flat" cmpd="sng" algn="ctr">
                <a:noFill/>
                <a:prstDash val="solid"/>
              </a:ln>
              <a:effectLst/>
            </p:spPr>
            <p:txBody>
              <a:bodyPr rtlCol="0" anchor="ctr"/>
              <a:lstStyle/>
              <a:p>
                <a:pPr algn="ctr"/>
                <a:r>
                  <a:rPr lang="en-US" altLang="zh-CN" dirty="0">
                    <a:solidFill>
                      <a:sysClr val="window" lastClr="FFFFFF"/>
                    </a:solidFill>
                    <a:latin typeface="Times New Roman" panose="02020603050405020304" charset="0"/>
                    <a:ea typeface="黑体" panose="02010609060101010101" charset="-122"/>
                    <a:cs typeface="Times New Roman" panose="02020603050405020304" charset="0"/>
                  </a:rPr>
                  <a:t>User</a:t>
                </a:r>
                <a:endParaRPr lang="en-US" altLang="zh-CN" dirty="0">
                  <a:latin typeface="Times New Roman" panose="02020603050405020304" charset="0"/>
                  <a:cs typeface="Times New Roman" panose="02020603050405020304" charset="0"/>
                </a:endParaRPr>
              </a:p>
              <a:p>
                <a:pPr algn="ctr"/>
                <a:r>
                  <a:rPr lang="en-US" altLang="zh-CN" dirty="0">
                    <a:solidFill>
                      <a:sysClr val="window" lastClr="FFFFFF"/>
                    </a:solidFill>
                    <a:latin typeface="Times New Roman" panose="02020603050405020304" charset="0"/>
                    <a:ea typeface="黑体" panose="02010609060101010101" charset="-122"/>
                    <a:cs typeface="Times New Roman" panose="02020603050405020304" charset="0"/>
                  </a:rPr>
                  <a:t>Circuit</a:t>
                </a:r>
              </a:p>
            </p:txBody>
          </p:sp>
          <p:sp>
            <p:nvSpPr>
              <p:cNvPr id="22" name="右箭头 38">
                <a:extLst>
                  <a:ext uri="{FF2B5EF4-FFF2-40B4-BE49-F238E27FC236}">
                    <a16:creationId xmlns:a16="http://schemas.microsoft.com/office/drawing/2014/main" id="{CEA731F7-430E-4D8B-01E2-F5955BD5DA3A}"/>
                  </a:ext>
                </a:extLst>
              </p:cNvPr>
              <p:cNvSpPr/>
              <p:nvPr/>
            </p:nvSpPr>
            <p:spPr>
              <a:xfrm>
                <a:off x="10995" y="5376"/>
                <a:ext cx="1033" cy="355"/>
              </a:xfrm>
              <a:prstGeom prst="rightArrow">
                <a:avLst/>
              </a:prstGeom>
              <a:solidFill>
                <a:srgbClr val="4F81BD"/>
              </a:solidFill>
              <a:ln w="25400" cap="flat" cmpd="sng" algn="ctr">
                <a:solidFill>
                  <a:srgbClr val="4F81BD">
                    <a:lumMod val="75000"/>
                  </a:srgbClr>
                </a:solidFill>
                <a:prstDash val="solid"/>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23" name="右箭头 39">
                <a:extLst>
                  <a:ext uri="{FF2B5EF4-FFF2-40B4-BE49-F238E27FC236}">
                    <a16:creationId xmlns:a16="http://schemas.microsoft.com/office/drawing/2014/main" id="{F8D842E6-0D0B-A317-E758-1231AE52B378}"/>
                  </a:ext>
                </a:extLst>
              </p:cNvPr>
              <p:cNvSpPr/>
              <p:nvPr/>
            </p:nvSpPr>
            <p:spPr>
              <a:xfrm flipH="1">
                <a:off x="10949" y="6025"/>
                <a:ext cx="1033" cy="355"/>
              </a:xfrm>
              <a:prstGeom prst="rightArrow">
                <a:avLst/>
              </a:prstGeom>
              <a:solidFill>
                <a:srgbClr val="4F81BD"/>
              </a:solidFill>
              <a:ln w="25400" cap="flat" cmpd="sng" algn="ctr">
                <a:solidFill>
                  <a:srgbClr val="4F81BD">
                    <a:lumMod val="75000"/>
                  </a:srgbClr>
                </a:solidFill>
                <a:prstDash val="solid"/>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24" name="矩形 23">
                <a:extLst>
                  <a:ext uri="{FF2B5EF4-FFF2-40B4-BE49-F238E27FC236}">
                    <a16:creationId xmlns:a16="http://schemas.microsoft.com/office/drawing/2014/main" id="{7435474A-9C90-35C7-3D25-F5CB38F676E2}"/>
                  </a:ext>
                </a:extLst>
              </p:cNvPr>
              <p:cNvSpPr/>
              <p:nvPr/>
            </p:nvSpPr>
            <p:spPr>
              <a:xfrm>
                <a:off x="5266" y="5138"/>
                <a:ext cx="2326" cy="1443"/>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Cambria" panose="02040503050406030204" charset="0"/>
                    <a:ea typeface="黑体" panose="02010609060101010101" charset="-122"/>
                  </a:rPr>
                  <a:t>Ethernet</a:t>
                </a:r>
                <a:endParaRPr lang="en-US" altLang="zh-CN"/>
              </a:p>
              <a:p>
                <a:pPr algn="ctr"/>
                <a:r>
                  <a:rPr lang="en-US" altLang="zh-CN">
                    <a:solidFill>
                      <a:sysClr val="window" lastClr="FFFFFF"/>
                    </a:solidFill>
                    <a:latin typeface="Cambria" panose="02040503050406030204" charset="0"/>
                    <a:ea typeface="黑体" panose="02010609060101010101" charset="-122"/>
                  </a:rPr>
                  <a:t>PHY</a:t>
                </a:r>
              </a:p>
            </p:txBody>
          </p:sp>
        </p:grpSp>
        <p:sp>
          <p:nvSpPr>
            <p:cNvPr id="16" name="左右箭头 41">
              <a:extLst>
                <a:ext uri="{FF2B5EF4-FFF2-40B4-BE49-F238E27FC236}">
                  <a16:creationId xmlns:a16="http://schemas.microsoft.com/office/drawing/2014/main" id="{52D31036-9B5A-3856-5334-41E0E97D6550}"/>
                </a:ext>
              </a:extLst>
            </p:cNvPr>
            <p:cNvSpPr/>
            <p:nvPr/>
          </p:nvSpPr>
          <p:spPr>
            <a:xfrm>
              <a:off x="7635" y="5560"/>
              <a:ext cx="1340" cy="384"/>
            </a:xfrm>
            <a:prstGeom prst="leftRightArrow">
              <a:avLst/>
            </a:prstGeom>
            <a:solidFill>
              <a:srgbClr val="C0504D"/>
            </a:solidFill>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17" name="文本框 16">
              <a:extLst>
                <a:ext uri="{FF2B5EF4-FFF2-40B4-BE49-F238E27FC236}">
                  <a16:creationId xmlns:a16="http://schemas.microsoft.com/office/drawing/2014/main" id="{5D4FA155-5F69-68D2-CF89-1E466507CE53}"/>
                </a:ext>
              </a:extLst>
            </p:cNvPr>
            <p:cNvSpPr txBox="1"/>
            <p:nvPr/>
          </p:nvSpPr>
          <p:spPr>
            <a:xfrm>
              <a:off x="7586" y="4996"/>
              <a:ext cx="1866" cy="82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GMII</a:t>
              </a:r>
            </a:p>
          </p:txBody>
        </p:sp>
      </p:grpSp>
      <p:grpSp>
        <p:nvGrpSpPr>
          <p:cNvPr id="25" name="组合 24">
            <a:extLst>
              <a:ext uri="{FF2B5EF4-FFF2-40B4-BE49-F238E27FC236}">
                <a16:creationId xmlns:a16="http://schemas.microsoft.com/office/drawing/2014/main" id="{13380E09-2B94-8C75-A5D8-36F3DA227B17}"/>
              </a:ext>
            </a:extLst>
          </p:cNvPr>
          <p:cNvGrpSpPr/>
          <p:nvPr/>
        </p:nvGrpSpPr>
        <p:grpSpPr>
          <a:xfrm>
            <a:off x="374385" y="2827404"/>
            <a:ext cx="8395229" cy="2787025"/>
            <a:chOff x="1013" y="1833"/>
            <a:chExt cx="16066" cy="7060"/>
          </a:xfrm>
        </p:grpSpPr>
        <p:sp>
          <p:nvSpPr>
            <p:cNvPr id="26" name="矩形 25">
              <a:extLst>
                <a:ext uri="{FF2B5EF4-FFF2-40B4-BE49-F238E27FC236}">
                  <a16:creationId xmlns:a16="http://schemas.microsoft.com/office/drawing/2014/main" id="{173F86E5-DB29-004F-2B57-0AD238648946}"/>
                </a:ext>
              </a:extLst>
            </p:cNvPr>
            <p:cNvSpPr/>
            <p:nvPr/>
          </p:nvSpPr>
          <p:spPr>
            <a:xfrm>
              <a:off x="1013" y="1833"/>
              <a:ext cx="9908" cy="7060"/>
            </a:xfrm>
            <a:prstGeom prst="rect">
              <a:avLst/>
            </a:prstGeom>
            <a:noFill/>
            <a:ln w="25400" cap="flat" cmpd="sng" algn="ctr">
              <a:solidFill>
                <a:srgbClr val="4F81BD"/>
              </a:solidFill>
              <a:prstDash val="solid"/>
            </a:ln>
            <a:effectLst/>
          </p:spPr>
          <p:txBody>
            <a:bodyPr rtlCol="0" anchor="ctr"/>
            <a:lstStyle/>
            <a:p>
              <a:pPr algn="ctr"/>
              <a:endParaRPr lang="zh-CN" altLang="en-US">
                <a:solidFill>
                  <a:sysClr val="windowText" lastClr="000000"/>
                </a:solidFill>
                <a:latin typeface="Cambria" panose="02040503050406030204" charset="0"/>
                <a:ea typeface="黑体" panose="02010609060101010101" charset="-122"/>
              </a:endParaRPr>
            </a:p>
          </p:txBody>
        </p:sp>
        <p:sp>
          <p:nvSpPr>
            <p:cNvPr id="27" name="文本框 26">
              <a:extLst>
                <a:ext uri="{FF2B5EF4-FFF2-40B4-BE49-F238E27FC236}">
                  <a16:creationId xmlns:a16="http://schemas.microsoft.com/office/drawing/2014/main" id="{B25651BF-17B1-F7D4-EDC3-DF2B6F5FCBB2}"/>
                </a:ext>
              </a:extLst>
            </p:cNvPr>
            <p:cNvSpPr txBox="1"/>
            <p:nvPr/>
          </p:nvSpPr>
          <p:spPr>
            <a:xfrm>
              <a:off x="3580" y="2076"/>
              <a:ext cx="4899" cy="745"/>
            </a:xfrm>
            <a:prstGeom prst="rect">
              <a:avLst/>
            </a:prstGeom>
            <a:noFill/>
          </p:spPr>
          <p:txBody>
            <a:bodyPr wrap="square" rtlCol="0">
              <a:spAutoFit/>
            </a:bodyPr>
            <a:lstStyle/>
            <a:p>
              <a:pPr algn="ctr"/>
              <a:r>
                <a:rPr lang="en-US" altLang="zh-CN" sz="2000">
                  <a:latin typeface="Times New Roman" panose="02020603050405020304" charset="0"/>
                  <a:cs typeface="Times New Roman" panose="02020603050405020304" charset="0"/>
                </a:rPr>
                <a:t>User circuit</a:t>
              </a:r>
            </a:p>
          </p:txBody>
        </p:sp>
        <p:sp>
          <p:nvSpPr>
            <p:cNvPr id="28" name="矩形 27">
              <a:extLst>
                <a:ext uri="{FF2B5EF4-FFF2-40B4-BE49-F238E27FC236}">
                  <a16:creationId xmlns:a16="http://schemas.microsoft.com/office/drawing/2014/main" id="{2DA17E17-2F65-A305-E15C-E852791B953B}"/>
                </a:ext>
              </a:extLst>
            </p:cNvPr>
            <p:cNvSpPr/>
            <p:nvPr/>
          </p:nvSpPr>
          <p:spPr>
            <a:xfrm>
              <a:off x="1845" y="4623"/>
              <a:ext cx="1510" cy="1479"/>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SiTCP</a:t>
              </a:r>
            </a:p>
          </p:txBody>
        </p:sp>
        <p:sp>
          <p:nvSpPr>
            <p:cNvPr id="29" name="矩形 28">
              <a:extLst>
                <a:ext uri="{FF2B5EF4-FFF2-40B4-BE49-F238E27FC236}">
                  <a16:creationId xmlns:a16="http://schemas.microsoft.com/office/drawing/2014/main" id="{85EFDDF7-F14A-6748-F1DD-CCBB99812E98}"/>
                </a:ext>
              </a:extLst>
            </p:cNvPr>
            <p:cNvSpPr/>
            <p:nvPr/>
          </p:nvSpPr>
          <p:spPr>
            <a:xfrm>
              <a:off x="5190" y="3009"/>
              <a:ext cx="1679" cy="1479"/>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RBCP</a:t>
              </a:r>
            </a:p>
          </p:txBody>
        </p:sp>
        <p:cxnSp>
          <p:nvCxnSpPr>
            <p:cNvPr id="30" name="直接箭头连接符 29">
              <a:extLst>
                <a:ext uri="{FF2B5EF4-FFF2-40B4-BE49-F238E27FC236}">
                  <a16:creationId xmlns:a16="http://schemas.microsoft.com/office/drawing/2014/main" id="{7CF2E375-1B5A-ED91-6D7B-6D43D5E392B6}"/>
                </a:ext>
              </a:extLst>
            </p:cNvPr>
            <p:cNvCxnSpPr>
              <a:stCxn id="28" idx="3"/>
              <a:endCxn id="29" idx="1"/>
            </p:cNvCxnSpPr>
            <p:nvPr/>
          </p:nvCxnSpPr>
          <p:spPr>
            <a:xfrm flipV="1">
              <a:off x="3355" y="3749"/>
              <a:ext cx="1835" cy="1614"/>
            </a:xfrm>
            <a:prstGeom prst="straightConnector1">
              <a:avLst/>
            </a:prstGeom>
            <a:noFill/>
            <a:ln w="25400" cap="flat" cmpd="sng" algn="ctr">
              <a:solidFill>
                <a:srgbClr val="4F81BD"/>
              </a:solidFill>
              <a:prstDash val="solid"/>
              <a:tailEnd type="arrow"/>
            </a:ln>
            <a:effectLst/>
          </p:spPr>
        </p:cxnSp>
        <p:sp>
          <p:nvSpPr>
            <p:cNvPr id="31" name="矩形 30">
              <a:extLst>
                <a:ext uri="{FF2B5EF4-FFF2-40B4-BE49-F238E27FC236}">
                  <a16:creationId xmlns:a16="http://schemas.microsoft.com/office/drawing/2014/main" id="{F2CB3764-6AB7-4B1C-5389-2C3CDB4C05F7}"/>
                </a:ext>
              </a:extLst>
            </p:cNvPr>
            <p:cNvSpPr/>
            <p:nvPr/>
          </p:nvSpPr>
          <p:spPr>
            <a:xfrm>
              <a:off x="8085" y="3009"/>
              <a:ext cx="1679" cy="1479"/>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IIC</a:t>
              </a:r>
            </a:p>
          </p:txBody>
        </p:sp>
        <p:sp>
          <p:nvSpPr>
            <p:cNvPr id="32" name="左右箭头 20">
              <a:extLst>
                <a:ext uri="{FF2B5EF4-FFF2-40B4-BE49-F238E27FC236}">
                  <a16:creationId xmlns:a16="http://schemas.microsoft.com/office/drawing/2014/main" id="{5C016A09-D7A8-FE4C-4303-873FC1EDC288}"/>
                </a:ext>
              </a:extLst>
            </p:cNvPr>
            <p:cNvSpPr/>
            <p:nvPr/>
          </p:nvSpPr>
          <p:spPr>
            <a:xfrm>
              <a:off x="9795" y="3549"/>
              <a:ext cx="3781" cy="401"/>
            </a:xfrm>
            <a:prstGeom prst="leftRightArrow">
              <a:avLst/>
            </a:prstGeom>
            <a:solidFill>
              <a:srgbClr val="FF0000"/>
            </a:solidFill>
            <a:ln w="25400" cap="flat" cmpd="sng" algn="ctr">
              <a:noFill/>
              <a:prstDash val="solid"/>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33" name="文本框 32">
              <a:extLst>
                <a:ext uri="{FF2B5EF4-FFF2-40B4-BE49-F238E27FC236}">
                  <a16:creationId xmlns:a16="http://schemas.microsoft.com/office/drawing/2014/main" id="{01AC9E31-B027-3E88-9E6F-327224DD4B35}"/>
                </a:ext>
              </a:extLst>
            </p:cNvPr>
            <p:cNvSpPr txBox="1"/>
            <p:nvPr/>
          </p:nvSpPr>
          <p:spPr>
            <a:xfrm>
              <a:off x="10914" y="2896"/>
              <a:ext cx="1635" cy="1637"/>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Read</a:t>
              </a:r>
            </a:p>
            <a:p>
              <a:r>
                <a:rPr lang="en-US" altLang="zh-CN" dirty="0">
                  <a:latin typeface="Times New Roman" panose="02020603050405020304" charset="0"/>
                  <a:cs typeface="Times New Roman" panose="02020603050405020304" charset="0"/>
                </a:rPr>
                <a:t>Write</a:t>
              </a:r>
            </a:p>
          </p:txBody>
        </p:sp>
        <p:sp>
          <p:nvSpPr>
            <p:cNvPr id="34" name="矩形 33">
              <a:extLst>
                <a:ext uri="{FF2B5EF4-FFF2-40B4-BE49-F238E27FC236}">
                  <a16:creationId xmlns:a16="http://schemas.microsoft.com/office/drawing/2014/main" id="{12F1A9BA-6686-E745-50B4-608198D59E80}"/>
                </a:ext>
              </a:extLst>
            </p:cNvPr>
            <p:cNvSpPr/>
            <p:nvPr/>
          </p:nvSpPr>
          <p:spPr>
            <a:xfrm>
              <a:off x="13636" y="2932"/>
              <a:ext cx="1679" cy="1556"/>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dirty="0">
                  <a:solidFill>
                    <a:sysClr val="window" lastClr="FFFFFF"/>
                  </a:solidFill>
                  <a:latin typeface="Times New Roman" panose="02020603050405020304" charset="0"/>
                  <a:ea typeface="黑体" panose="02010609060101010101" charset="-122"/>
                  <a:cs typeface="Times New Roman" panose="02020603050405020304" charset="0"/>
                </a:rPr>
                <a:t>Register</a:t>
              </a:r>
            </a:p>
          </p:txBody>
        </p:sp>
        <p:sp>
          <p:nvSpPr>
            <p:cNvPr id="35" name="矩形 34">
              <a:extLst>
                <a:ext uri="{FF2B5EF4-FFF2-40B4-BE49-F238E27FC236}">
                  <a16:creationId xmlns:a16="http://schemas.microsoft.com/office/drawing/2014/main" id="{ED3E2EEC-519B-4722-4151-58E8C64AE677}"/>
                </a:ext>
              </a:extLst>
            </p:cNvPr>
            <p:cNvSpPr/>
            <p:nvPr/>
          </p:nvSpPr>
          <p:spPr>
            <a:xfrm>
              <a:off x="12593" y="1956"/>
              <a:ext cx="4486" cy="6937"/>
            </a:xfrm>
            <a:prstGeom prst="rect">
              <a:avLst/>
            </a:prstGeom>
            <a:noFill/>
            <a:ln w="25400" cap="flat" cmpd="sng" algn="ctr">
              <a:solidFill>
                <a:srgbClr val="FF0000"/>
              </a:solidFill>
              <a:prstDash val="solid"/>
            </a:ln>
            <a:effectLst/>
          </p:spPr>
          <p:txBody>
            <a:bodyPr rtlCol="0" anchor="ctr"/>
            <a:lstStyle/>
            <a:p>
              <a:pPr algn="ctr"/>
              <a:endParaRPr lang="zh-CN" altLang="en-US">
                <a:solidFill>
                  <a:sysClr val="windowText" lastClr="000000"/>
                </a:solidFill>
                <a:latin typeface="Cambria" panose="02040503050406030204" charset="0"/>
                <a:ea typeface="黑体" panose="02010609060101010101" charset="-122"/>
              </a:endParaRPr>
            </a:p>
          </p:txBody>
        </p:sp>
        <p:sp>
          <p:nvSpPr>
            <p:cNvPr id="36" name="矩形 35">
              <a:extLst>
                <a:ext uri="{FF2B5EF4-FFF2-40B4-BE49-F238E27FC236}">
                  <a16:creationId xmlns:a16="http://schemas.microsoft.com/office/drawing/2014/main" id="{3AFC367E-63DD-D9AC-32BF-D8DDA856071C}"/>
                </a:ext>
              </a:extLst>
            </p:cNvPr>
            <p:cNvSpPr/>
            <p:nvPr/>
          </p:nvSpPr>
          <p:spPr>
            <a:xfrm>
              <a:off x="5190" y="6723"/>
              <a:ext cx="1679" cy="1479"/>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FIFO</a:t>
              </a:r>
            </a:p>
          </p:txBody>
        </p:sp>
        <p:cxnSp>
          <p:nvCxnSpPr>
            <p:cNvPr id="37" name="直接箭头连接符 36">
              <a:extLst>
                <a:ext uri="{FF2B5EF4-FFF2-40B4-BE49-F238E27FC236}">
                  <a16:creationId xmlns:a16="http://schemas.microsoft.com/office/drawing/2014/main" id="{9046F4A6-4481-A4ED-F291-9563A38C1F8B}"/>
                </a:ext>
              </a:extLst>
            </p:cNvPr>
            <p:cNvCxnSpPr>
              <a:stCxn id="29" idx="3"/>
              <a:endCxn id="31" idx="1"/>
            </p:cNvCxnSpPr>
            <p:nvPr/>
          </p:nvCxnSpPr>
          <p:spPr>
            <a:xfrm>
              <a:off x="6869" y="3749"/>
              <a:ext cx="1216" cy="0"/>
            </a:xfrm>
            <a:prstGeom prst="straightConnector1">
              <a:avLst/>
            </a:prstGeom>
            <a:noFill/>
            <a:ln w="25400" cap="flat" cmpd="sng" algn="ctr">
              <a:solidFill>
                <a:srgbClr val="4F81BD"/>
              </a:solidFill>
              <a:prstDash val="solid"/>
              <a:headEnd type="arrow"/>
              <a:tailEnd type="arrow"/>
            </a:ln>
            <a:effectLst/>
          </p:spPr>
        </p:cxnSp>
        <p:sp>
          <p:nvSpPr>
            <p:cNvPr id="38" name="矩形 37">
              <a:extLst>
                <a:ext uri="{FF2B5EF4-FFF2-40B4-BE49-F238E27FC236}">
                  <a16:creationId xmlns:a16="http://schemas.microsoft.com/office/drawing/2014/main" id="{C14714E9-1D3D-9C6C-DF48-E5D9B8E951B6}"/>
                </a:ext>
              </a:extLst>
            </p:cNvPr>
            <p:cNvSpPr/>
            <p:nvPr/>
          </p:nvSpPr>
          <p:spPr>
            <a:xfrm>
              <a:off x="8207" y="6723"/>
              <a:ext cx="1664" cy="1479"/>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Select IO</a:t>
              </a:r>
            </a:p>
          </p:txBody>
        </p:sp>
        <p:cxnSp>
          <p:nvCxnSpPr>
            <p:cNvPr id="39" name="直接箭头连接符 38">
              <a:extLst>
                <a:ext uri="{FF2B5EF4-FFF2-40B4-BE49-F238E27FC236}">
                  <a16:creationId xmlns:a16="http://schemas.microsoft.com/office/drawing/2014/main" id="{CA95CFD9-96BC-DD11-BD2F-C3C48FBD786B}"/>
                </a:ext>
              </a:extLst>
            </p:cNvPr>
            <p:cNvCxnSpPr>
              <a:stCxn id="38" idx="1"/>
              <a:endCxn id="36" idx="3"/>
            </p:cNvCxnSpPr>
            <p:nvPr/>
          </p:nvCxnSpPr>
          <p:spPr>
            <a:xfrm flipH="1">
              <a:off x="6869" y="7463"/>
              <a:ext cx="1338" cy="0"/>
            </a:xfrm>
            <a:prstGeom prst="straightConnector1">
              <a:avLst/>
            </a:prstGeom>
            <a:noFill/>
            <a:ln w="25400" cap="flat" cmpd="sng" algn="ctr">
              <a:solidFill>
                <a:srgbClr val="4F81BD"/>
              </a:solidFill>
              <a:prstDash val="solid"/>
              <a:tailEnd type="arrow"/>
            </a:ln>
            <a:effectLst/>
          </p:spPr>
        </p:cxnSp>
        <p:cxnSp>
          <p:nvCxnSpPr>
            <p:cNvPr id="40" name="直接箭头连接符 39">
              <a:extLst>
                <a:ext uri="{FF2B5EF4-FFF2-40B4-BE49-F238E27FC236}">
                  <a16:creationId xmlns:a16="http://schemas.microsoft.com/office/drawing/2014/main" id="{852D667B-C60F-6E24-2AEA-FA5933A97B2A}"/>
                </a:ext>
              </a:extLst>
            </p:cNvPr>
            <p:cNvCxnSpPr>
              <a:endCxn id="41" idx="1"/>
            </p:cNvCxnSpPr>
            <p:nvPr/>
          </p:nvCxnSpPr>
          <p:spPr>
            <a:xfrm>
              <a:off x="6899" y="3845"/>
              <a:ext cx="1263" cy="1688"/>
            </a:xfrm>
            <a:prstGeom prst="straightConnector1">
              <a:avLst/>
            </a:prstGeom>
            <a:noFill/>
            <a:ln w="25400" cap="flat" cmpd="sng" algn="ctr">
              <a:solidFill>
                <a:srgbClr val="4F81BD"/>
              </a:solidFill>
              <a:prstDash val="solid"/>
              <a:tailEnd type="arrow"/>
            </a:ln>
            <a:effectLst/>
          </p:spPr>
        </p:cxnSp>
        <p:sp>
          <p:nvSpPr>
            <p:cNvPr id="41" name="矩形 40">
              <a:extLst>
                <a:ext uri="{FF2B5EF4-FFF2-40B4-BE49-F238E27FC236}">
                  <a16:creationId xmlns:a16="http://schemas.microsoft.com/office/drawing/2014/main" id="{5D5EBFAB-DF61-A928-EDD3-69FC866FBB66}"/>
                </a:ext>
              </a:extLst>
            </p:cNvPr>
            <p:cNvSpPr/>
            <p:nvPr/>
          </p:nvSpPr>
          <p:spPr>
            <a:xfrm>
              <a:off x="8162" y="4793"/>
              <a:ext cx="1664" cy="1479"/>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Select IO</a:t>
              </a:r>
            </a:p>
          </p:txBody>
        </p:sp>
        <p:sp>
          <p:nvSpPr>
            <p:cNvPr id="42" name="右箭头 34">
              <a:extLst>
                <a:ext uri="{FF2B5EF4-FFF2-40B4-BE49-F238E27FC236}">
                  <a16:creationId xmlns:a16="http://schemas.microsoft.com/office/drawing/2014/main" id="{D2FC429D-957D-917B-1512-79D7A183E12A}"/>
                </a:ext>
              </a:extLst>
            </p:cNvPr>
            <p:cNvSpPr/>
            <p:nvPr/>
          </p:nvSpPr>
          <p:spPr>
            <a:xfrm>
              <a:off x="9871" y="5397"/>
              <a:ext cx="3805" cy="401"/>
            </a:xfrm>
            <a:prstGeom prst="rightArrow">
              <a:avLst/>
            </a:prstGeom>
            <a:solidFill>
              <a:srgbClr val="FF0000"/>
            </a:solidFill>
            <a:ln w="25400" cap="flat" cmpd="sng" algn="ctr">
              <a:noFill/>
              <a:prstDash val="solid"/>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43" name="矩形 42">
              <a:extLst>
                <a:ext uri="{FF2B5EF4-FFF2-40B4-BE49-F238E27FC236}">
                  <a16:creationId xmlns:a16="http://schemas.microsoft.com/office/drawing/2014/main" id="{3B0A96E6-E6CA-060B-A231-AFDEA9579445}"/>
                </a:ext>
              </a:extLst>
            </p:cNvPr>
            <p:cNvSpPr/>
            <p:nvPr/>
          </p:nvSpPr>
          <p:spPr>
            <a:xfrm>
              <a:off x="13636" y="4793"/>
              <a:ext cx="1679" cy="1556"/>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FCCU</a:t>
              </a:r>
            </a:p>
          </p:txBody>
        </p:sp>
        <p:sp>
          <p:nvSpPr>
            <p:cNvPr id="44" name="文本框 43">
              <a:extLst>
                <a:ext uri="{FF2B5EF4-FFF2-40B4-BE49-F238E27FC236}">
                  <a16:creationId xmlns:a16="http://schemas.microsoft.com/office/drawing/2014/main" id="{7AFEE436-E873-2FD1-3F82-9E8974586B24}"/>
                </a:ext>
              </a:extLst>
            </p:cNvPr>
            <p:cNvSpPr txBox="1"/>
            <p:nvPr/>
          </p:nvSpPr>
          <p:spPr>
            <a:xfrm>
              <a:off x="10813" y="4689"/>
              <a:ext cx="1745" cy="794"/>
            </a:xfrm>
            <a:prstGeom prst="rect">
              <a:avLst/>
            </a:prstGeom>
            <a:noFill/>
          </p:spPr>
          <p:txBody>
            <a:bodyPr wrap="square" rtlCol="0">
              <a:noAutofit/>
            </a:bodyPr>
            <a:lstStyle/>
            <a:p>
              <a:r>
                <a:rPr lang="en-US" altLang="zh-CN" dirty="0">
                  <a:latin typeface="Times New Roman" panose="02020603050405020304" charset="0"/>
                  <a:cs typeface="Times New Roman" panose="02020603050405020304" charset="0"/>
                </a:rPr>
                <a:t>Trigger</a:t>
              </a:r>
            </a:p>
            <a:p>
              <a:endParaRPr lang="en-US" altLang="zh-CN" dirty="0">
                <a:latin typeface="Times New Roman" panose="02020603050405020304" charset="0"/>
                <a:cs typeface="Times New Roman" panose="02020603050405020304" charset="0"/>
              </a:endParaRPr>
            </a:p>
          </p:txBody>
        </p:sp>
        <p:sp>
          <p:nvSpPr>
            <p:cNvPr id="45" name="右箭头 22">
              <a:extLst>
                <a:ext uri="{FF2B5EF4-FFF2-40B4-BE49-F238E27FC236}">
                  <a16:creationId xmlns:a16="http://schemas.microsoft.com/office/drawing/2014/main" id="{99840779-3733-9286-B41A-1DC5C57F8232}"/>
                </a:ext>
              </a:extLst>
            </p:cNvPr>
            <p:cNvSpPr/>
            <p:nvPr/>
          </p:nvSpPr>
          <p:spPr>
            <a:xfrm rot="10800000">
              <a:off x="9894" y="7094"/>
              <a:ext cx="3658" cy="401"/>
            </a:xfrm>
            <a:prstGeom prst="rightArrow">
              <a:avLst/>
            </a:prstGeom>
            <a:solidFill>
              <a:srgbClr val="FF0000"/>
            </a:solidFill>
            <a:ln w="25400" cap="flat" cmpd="sng" algn="ctr">
              <a:noFill/>
              <a:prstDash val="solid"/>
            </a:ln>
            <a:effectLst/>
          </p:spPr>
          <p:txBody>
            <a:bodyPr rtlCol="0" anchor="ctr"/>
            <a:lstStyle/>
            <a:p>
              <a:pPr algn="ctr"/>
              <a:endParaRPr lang="zh-CN" altLang="en-US">
                <a:solidFill>
                  <a:sysClr val="window" lastClr="FFFFFF"/>
                </a:solidFill>
                <a:latin typeface="Cambria" panose="02040503050406030204" charset="0"/>
                <a:ea typeface="黑体" panose="02010609060101010101" charset="-122"/>
              </a:endParaRPr>
            </a:p>
          </p:txBody>
        </p:sp>
        <p:sp>
          <p:nvSpPr>
            <p:cNvPr id="46" name="矩形 45">
              <a:extLst>
                <a:ext uri="{FF2B5EF4-FFF2-40B4-BE49-F238E27FC236}">
                  <a16:creationId xmlns:a16="http://schemas.microsoft.com/office/drawing/2014/main" id="{4B21815F-32B9-9598-C0CC-6F18C6963028}"/>
                </a:ext>
              </a:extLst>
            </p:cNvPr>
            <p:cNvSpPr/>
            <p:nvPr/>
          </p:nvSpPr>
          <p:spPr>
            <a:xfrm>
              <a:off x="13636" y="6631"/>
              <a:ext cx="1679" cy="1556"/>
            </a:xfrm>
            <a:prstGeom prst="rect">
              <a:avLst/>
            </a:prstGeom>
            <a:solidFill>
              <a:srgbClr val="4F81BD"/>
            </a:solidFill>
            <a:effectLst>
              <a:outerShdw blurRad="40000" dist="20000" dir="5400000" rotWithShape="0">
                <a:srgbClr val="000000">
                  <a:alpha val="38000"/>
                </a:srgbClr>
              </a:outerShdw>
            </a:effectLst>
          </p:spPr>
          <p:txBody>
            <a:bodyPr rtlCol="0" anchor="ctr"/>
            <a:lstStyle/>
            <a:p>
              <a:pPr algn="ctr"/>
              <a:r>
                <a:rPr lang="en-US" altLang="zh-CN">
                  <a:solidFill>
                    <a:sysClr val="window" lastClr="FFFFFF"/>
                  </a:solidFill>
                  <a:latin typeface="Times New Roman" panose="02020603050405020304" charset="0"/>
                  <a:ea typeface="黑体" panose="02010609060101010101" charset="-122"/>
                  <a:cs typeface="Times New Roman" panose="02020603050405020304" charset="0"/>
                </a:rPr>
                <a:t>TDPU</a:t>
              </a:r>
            </a:p>
          </p:txBody>
        </p:sp>
        <p:sp>
          <p:nvSpPr>
            <p:cNvPr id="47" name="文本框 46">
              <a:extLst>
                <a:ext uri="{FF2B5EF4-FFF2-40B4-BE49-F238E27FC236}">
                  <a16:creationId xmlns:a16="http://schemas.microsoft.com/office/drawing/2014/main" id="{B38802E5-138E-7777-39DF-326437075109}"/>
                </a:ext>
              </a:extLst>
            </p:cNvPr>
            <p:cNvSpPr txBox="1"/>
            <p:nvPr/>
          </p:nvSpPr>
          <p:spPr>
            <a:xfrm>
              <a:off x="10914" y="6500"/>
              <a:ext cx="1745" cy="794"/>
            </a:xfrm>
            <a:prstGeom prst="rect">
              <a:avLst/>
            </a:prstGeom>
            <a:noFill/>
          </p:spPr>
          <p:txBody>
            <a:bodyPr wrap="square" rtlCol="0">
              <a:noAutofit/>
            </a:bodyPr>
            <a:lstStyle/>
            <a:p>
              <a:r>
                <a:rPr lang="en-US" altLang="zh-CN" dirty="0">
                  <a:latin typeface="Times New Roman" panose="02020603050405020304" charset="0"/>
                  <a:cs typeface="Times New Roman" panose="02020603050405020304" charset="0"/>
                </a:rPr>
                <a:t>Timing</a:t>
              </a:r>
            </a:p>
            <a:p>
              <a:r>
                <a:rPr lang="en-US" altLang="zh-CN" dirty="0">
                  <a:latin typeface="Times New Roman" panose="02020603050405020304" charset="0"/>
                  <a:cs typeface="Times New Roman" panose="02020603050405020304" charset="0"/>
                </a:rPr>
                <a:t>Data</a:t>
              </a:r>
            </a:p>
            <a:p>
              <a:endParaRPr lang="en-US" altLang="zh-CN" dirty="0">
                <a:latin typeface="Times New Roman" panose="02020603050405020304" charset="0"/>
                <a:cs typeface="Times New Roman" panose="02020603050405020304" charset="0"/>
              </a:endParaRPr>
            </a:p>
          </p:txBody>
        </p:sp>
        <p:cxnSp>
          <p:nvCxnSpPr>
            <p:cNvPr id="48" name="直接箭头连接符 47">
              <a:extLst>
                <a:ext uri="{FF2B5EF4-FFF2-40B4-BE49-F238E27FC236}">
                  <a16:creationId xmlns:a16="http://schemas.microsoft.com/office/drawing/2014/main" id="{BCE9D912-970B-37C8-FAC1-65BEF942629B}"/>
                </a:ext>
              </a:extLst>
            </p:cNvPr>
            <p:cNvCxnSpPr>
              <a:stCxn id="36" idx="1"/>
              <a:endCxn id="28" idx="3"/>
            </p:cNvCxnSpPr>
            <p:nvPr/>
          </p:nvCxnSpPr>
          <p:spPr>
            <a:xfrm flipH="1" flipV="1">
              <a:off x="3355" y="5363"/>
              <a:ext cx="1835" cy="2100"/>
            </a:xfrm>
            <a:prstGeom prst="straightConnector1">
              <a:avLst/>
            </a:prstGeom>
            <a:noFill/>
            <a:ln w="25400" cap="flat" cmpd="sng" algn="ctr">
              <a:solidFill>
                <a:srgbClr val="4F81BD"/>
              </a:solidFill>
              <a:prstDash val="solid"/>
              <a:tailEnd type="arrow"/>
            </a:ln>
            <a:effectLst/>
          </p:spPr>
        </p:cxnSp>
      </p:grpSp>
    </p:spTree>
    <p:extLst>
      <p:ext uri="{BB962C8B-B14F-4D97-AF65-F5344CB8AC3E}">
        <p14:creationId xmlns:p14="http://schemas.microsoft.com/office/powerpoint/2010/main" val="2340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E5F72-713E-F550-6147-CDCA452451C3}"/>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86999C76-B2A3-107C-6DBE-F264C1C960F6}"/>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13</a:t>
            </a:fld>
            <a:endParaRPr lang="zh-CN" altLang="en-US"/>
          </a:p>
        </p:txBody>
      </p:sp>
      <p:sp>
        <p:nvSpPr>
          <p:cNvPr id="4" name="文本框 3">
            <a:extLst>
              <a:ext uri="{FF2B5EF4-FFF2-40B4-BE49-F238E27FC236}">
                <a16:creationId xmlns:a16="http://schemas.microsoft.com/office/drawing/2014/main" id="{3E72A7B1-4859-32EF-AD87-5747E635C721}"/>
              </a:ext>
            </a:extLst>
          </p:cNvPr>
          <p:cNvSpPr txBox="1"/>
          <p:nvPr/>
        </p:nvSpPr>
        <p:spPr>
          <a:xfrm>
            <a:off x="854927" y="75529"/>
            <a:ext cx="6317443" cy="646331"/>
          </a:xfrm>
          <a:prstGeom prst="rect">
            <a:avLst/>
          </a:prstGeom>
          <a:noFill/>
        </p:spPr>
        <p:txBody>
          <a:bodyPr wrap="square">
            <a:spAutoFit/>
          </a:bodyPr>
          <a:lstStyle/>
          <a:p>
            <a:r>
              <a:rPr lang="en-US" altLang="zh-CN" sz="3600" dirty="0" err="1">
                <a:latin typeface="Times New Roman" panose="02020603050405020304" pitchFamily="18" charset="0"/>
                <a:cs typeface="Times New Roman" panose="02020603050405020304" pitchFamily="18" charset="0"/>
              </a:rPr>
              <a:t>Altiroc</a:t>
            </a:r>
            <a:r>
              <a:rPr lang="zh-CN" altLang="en-US" sz="3600" dirty="0">
                <a:latin typeface="Times New Roman" panose="02020603050405020304" pitchFamily="18" charset="0"/>
                <a:cs typeface="Times New Roman" panose="02020603050405020304" pitchFamily="18" charset="0"/>
              </a:rPr>
              <a:t>测试：电荷注入</a:t>
            </a:r>
            <a:endParaRPr lang="zh-CN" altLang="en-US" sz="3600" dirty="0"/>
          </a:p>
        </p:txBody>
      </p:sp>
      <p:graphicFrame>
        <p:nvGraphicFramePr>
          <p:cNvPr id="3" name="对象 2">
            <a:extLst>
              <a:ext uri="{FF2B5EF4-FFF2-40B4-BE49-F238E27FC236}">
                <a16:creationId xmlns:a16="http://schemas.microsoft.com/office/drawing/2014/main" id="{AF88E722-25C4-D8C1-325E-83F5EF90BC31}"/>
              </a:ext>
            </a:extLst>
          </p:cNvPr>
          <p:cNvGraphicFramePr>
            <a:graphicFrameLocks noChangeAspect="1"/>
          </p:cNvGraphicFramePr>
          <p:nvPr>
            <p:extLst>
              <p:ext uri="{D42A27DB-BD31-4B8C-83A1-F6EECF244321}">
                <p14:modId xmlns:p14="http://schemas.microsoft.com/office/powerpoint/2010/main" val="3860628527"/>
              </p:ext>
            </p:extLst>
          </p:nvPr>
        </p:nvGraphicFramePr>
        <p:xfrm>
          <a:off x="1141159" y="1125897"/>
          <a:ext cx="6023503" cy="3401938"/>
        </p:xfrm>
        <a:graphic>
          <a:graphicData uri="http://schemas.openxmlformats.org/presentationml/2006/ole">
            <mc:AlternateContent xmlns:mc="http://schemas.openxmlformats.org/markup-compatibility/2006">
              <mc:Choice xmlns:v="urn:schemas-microsoft-com:vml" Requires="v">
                <p:oleObj name="Visio" r:id="rId2" imgW="6158709" imgH="3484596" progId="Visio.Drawing.11">
                  <p:embed/>
                </p:oleObj>
              </mc:Choice>
              <mc:Fallback>
                <p:oleObj name="Visio" r:id="rId2" imgW="6158709" imgH="3484596" progId="Visio.Drawing.11">
                  <p:embed/>
                  <p:pic>
                    <p:nvPicPr>
                      <p:cNvPr id="0" name="Object 1"/>
                      <p:cNvPicPr>
                        <a:picLocks noChangeAspect="1" noChangeArrowheads="1"/>
                      </p:cNvPicPr>
                      <p:nvPr/>
                    </p:nvPicPr>
                    <p:blipFill>
                      <a:blip r:embed="rId3"/>
                      <a:srcRect/>
                      <a:stretch>
                        <a:fillRect/>
                      </a:stretch>
                    </p:blipFill>
                    <p:spPr bwMode="auto">
                      <a:xfrm>
                        <a:off x="1141159" y="1125897"/>
                        <a:ext cx="6023503" cy="3401938"/>
                      </a:xfrm>
                      <a:prstGeom prst="rect">
                        <a:avLst/>
                      </a:prstGeom>
                      <a:noFill/>
                    </p:spPr>
                  </p:pic>
                </p:oleObj>
              </mc:Fallback>
            </mc:AlternateContent>
          </a:graphicData>
        </a:graphic>
      </p:graphicFrame>
      <p:pic>
        <p:nvPicPr>
          <p:cNvPr id="49" name="图片 48" descr="形状&#10;&#10;AI 生成的内容可能不正确。">
            <a:extLst>
              <a:ext uri="{FF2B5EF4-FFF2-40B4-BE49-F238E27FC236}">
                <a16:creationId xmlns:a16="http://schemas.microsoft.com/office/drawing/2014/main" id="{0554A5FE-913A-5D3C-4056-5986C7AFE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470" y="4889908"/>
            <a:ext cx="1612983" cy="469924"/>
          </a:xfrm>
          <a:prstGeom prst="rect">
            <a:avLst/>
          </a:prstGeom>
        </p:spPr>
      </p:pic>
      <p:graphicFrame>
        <p:nvGraphicFramePr>
          <p:cNvPr id="50" name="对象 49">
            <a:extLst>
              <a:ext uri="{FF2B5EF4-FFF2-40B4-BE49-F238E27FC236}">
                <a16:creationId xmlns:a16="http://schemas.microsoft.com/office/drawing/2014/main" id="{ED7BB5BB-DFD3-79B0-D025-165A2C1A6E00}"/>
              </a:ext>
            </a:extLst>
          </p:cNvPr>
          <p:cNvGraphicFramePr>
            <a:graphicFrameLocks noChangeAspect="1"/>
          </p:cNvGraphicFramePr>
          <p:nvPr>
            <p:extLst>
              <p:ext uri="{D42A27DB-BD31-4B8C-83A1-F6EECF244321}">
                <p14:modId xmlns:p14="http://schemas.microsoft.com/office/powerpoint/2010/main" val="4178364141"/>
              </p:ext>
            </p:extLst>
          </p:nvPr>
        </p:nvGraphicFramePr>
        <p:xfrm>
          <a:off x="1215596" y="4741979"/>
          <a:ext cx="2075022" cy="765782"/>
        </p:xfrm>
        <a:graphic>
          <a:graphicData uri="http://schemas.openxmlformats.org/presentationml/2006/ole">
            <mc:AlternateContent xmlns:mc="http://schemas.openxmlformats.org/markup-compatibility/2006">
              <mc:Choice xmlns:v="urn:schemas-microsoft-com:vml" Requires="v">
                <p:oleObj name="公式" r:id="rId5" imgW="1066680" imgH="393480" progId="Equation.3">
                  <p:embed/>
                </p:oleObj>
              </mc:Choice>
              <mc:Fallback>
                <p:oleObj name="公式" r:id="rId5" imgW="1066680" imgH="393480" progId="Equation.3">
                  <p:embed/>
                  <p:pic>
                    <p:nvPicPr>
                      <p:cNvPr id="0" name=""/>
                      <p:cNvPicPr/>
                      <p:nvPr/>
                    </p:nvPicPr>
                    <p:blipFill>
                      <a:blip r:embed="rId6"/>
                      <a:stretch>
                        <a:fillRect/>
                      </a:stretch>
                    </p:blipFill>
                    <p:spPr>
                      <a:xfrm>
                        <a:off x="1215596" y="4741979"/>
                        <a:ext cx="2075022" cy="765782"/>
                      </a:xfrm>
                      <a:prstGeom prst="rect">
                        <a:avLst/>
                      </a:prstGeom>
                    </p:spPr>
                  </p:pic>
                </p:oleObj>
              </mc:Fallback>
            </mc:AlternateContent>
          </a:graphicData>
        </a:graphic>
      </p:graphicFrame>
      <p:cxnSp>
        <p:nvCxnSpPr>
          <p:cNvPr id="52" name="直接箭头连接符 51">
            <a:extLst>
              <a:ext uri="{FF2B5EF4-FFF2-40B4-BE49-F238E27FC236}">
                <a16:creationId xmlns:a16="http://schemas.microsoft.com/office/drawing/2014/main" id="{9F674AA8-85A7-EB2A-9142-57F7F3B83B1B}"/>
              </a:ext>
            </a:extLst>
          </p:cNvPr>
          <p:cNvCxnSpPr/>
          <p:nvPr/>
        </p:nvCxnSpPr>
        <p:spPr>
          <a:xfrm>
            <a:off x="3560956" y="5124870"/>
            <a:ext cx="14347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574FF2B0-8127-0997-83C6-423A36F4B29F}"/>
              </a:ext>
            </a:extLst>
          </p:cNvPr>
          <p:cNvSpPr txBox="1"/>
          <p:nvPr/>
        </p:nvSpPr>
        <p:spPr>
          <a:xfrm>
            <a:off x="3906531" y="4747206"/>
            <a:ext cx="765718" cy="369332"/>
          </a:xfrm>
          <a:prstGeom prst="rect">
            <a:avLst/>
          </a:prstGeom>
          <a:noFill/>
        </p:spPr>
        <p:txBody>
          <a:bodyPr wrap="square" rtlCol="0">
            <a:spAutoFit/>
          </a:bodyPr>
          <a:lstStyle/>
          <a:p>
            <a:r>
              <a:rPr lang="zh-CN" altLang="en-US" dirty="0"/>
              <a:t>积分</a:t>
            </a:r>
          </a:p>
        </p:txBody>
      </p:sp>
    </p:spTree>
    <p:extLst>
      <p:ext uri="{BB962C8B-B14F-4D97-AF65-F5344CB8AC3E}">
        <p14:creationId xmlns:p14="http://schemas.microsoft.com/office/powerpoint/2010/main" val="39924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par>
                                <p:cTn id="13" presetID="16" presetClass="entr" presetSubtype="2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B67B-A66E-9CAA-E264-30865BF3D5FD}"/>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24478F92-16D2-9543-57A2-E80C0D9C0CA3}"/>
              </a:ext>
            </a:extLst>
          </p:cNvPr>
          <p:cNvPicPr>
            <a:picLocks noChangeAspect="1"/>
          </p:cNvPicPr>
          <p:nvPr/>
        </p:nvPicPr>
        <p:blipFill>
          <a:blip r:embed="rId2"/>
          <a:stretch>
            <a:fillRect/>
          </a:stretch>
        </p:blipFill>
        <p:spPr>
          <a:xfrm>
            <a:off x="0" y="3017986"/>
            <a:ext cx="4933850" cy="2704848"/>
          </a:xfrm>
          <a:prstGeom prst="rect">
            <a:avLst/>
          </a:prstGeom>
        </p:spPr>
      </p:pic>
      <p:sp>
        <p:nvSpPr>
          <p:cNvPr id="7" name="灯片编号占位符 5">
            <a:extLst>
              <a:ext uri="{FF2B5EF4-FFF2-40B4-BE49-F238E27FC236}">
                <a16:creationId xmlns:a16="http://schemas.microsoft.com/office/drawing/2014/main" id="{42B88A56-E2D2-2A26-989A-A905D08A761B}"/>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14</a:t>
            </a:fld>
            <a:endParaRPr lang="zh-CN" altLang="en-US"/>
          </a:p>
        </p:txBody>
      </p:sp>
      <p:sp>
        <p:nvSpPr>
          <p:cNvPr id="4" name="文本框 3">
            <a:extLst>
              <a:ext uri="{FF2B5EF4-FFF2-40B4-BE49-F238E27FC236}">
                <a16:creationId xmlns:a16="http://schemas.microsoft.com/office/drawing/2014/main" id="{D7FFC9CC-0630-21B6-3E95-A7D43C5249FD}"/>
              </a:ext>
            </a:extLst>
          </p:cNvPr>
          <p:cNvSpPr txBox="1"/>
          <p:nvPr/>
        </p:nvSpPr>
        <p:spPr>
          <a:xfrm>
            <a:off x="854927" y="75529"/>
            <a:ext cx="3813717" cy="646331"/>
          </a:xfrm>
          <a:prstGeom prst="rect">
            <a:avLst/>
          </a:prstGeom>
          <a:noFill/>
        </p:spPr>
        <p:txBody>
          <a:bodyPr wrap="square">
            <a:spAutoFit/>
          </a:bodyPr>
          <a:lstStyle/>
          <a:p>
            <a:r>
              <a:rPr lang="en-US" altLang="zh-CN" sz="3600" dirty="0" err="1">
                <a:latin typeface="Times New Roman" panose="02020603050405020304" pitchFamily="18" charset="0"/>
                <a:cs typeface="Times New Roman" panose="02020603050405020304" pitchFamily="18" charset="0"/>
              </a:rPr>
              <a:t>Altiroc</a:t>
            </a:r>
            <a:r>
              <a:rPr lang="zh-CN" altLang="en-US" sz="3600" dirty="0">
                <a:latin typeface="Times New Roman" panose="02020603050405020304" pitchFamily="18" charset="0"/>
                <a:cs typeface="Times New Roman" panose="02020603050405020304" pitchFamily="18" charset="0"/>
              </a:rPr>
              <a:t>测试系统</a:t>
            </a:r>
            <a:endParaRPr lang="zh-CN" altLang="en-US" sz="3600" dirty="0"/>
          </a:p>
        </p:txBody>
      </p:sp>
      <p:pic>
        <p:nvPicPr>
          <p:cNvPr id="3" name="图片 2">
            <a:extLst>
              <a:ext uri="{FF2B5EF4-FFF2-40B4-BE49-F238E27FC236}">
                <a16:creationId xmlns:a16="http://schemas.microsoft.com/office/drawing/2014/main" id="{3E3B4047-FAEA-0C3B-2B95-DB877520657B}"/>
              </a:ext>
            </a:extLst>
          </p:cNvPr>
          <p:cNvPicPr>
            <a:picLocks noChangeAspect="1"/>
          </p:cNvPicPr>
          <p:nvPr/>
        </p:nvPicPr>
        <p:blipFill>
          <a:blip r:embed="rId3"/>
          <a:stretch>
            <a:fillRect/>
          </a:stretch>
        </p:blipFill>
        <p:spPr>
          <a:xfrm>
            <a:off x="3787986" y="827756"/>
            <a:ext cx="5296535" cy="1810954"/>
          </a:xfrm>
          <a:prstGeom prst="rect">
            <a:avLst/>
          </a:prstGeom>
        </p:spPr>
      </p:pic>
      <p:pic>
        <p:nvPicPr>
          <p:cNvPr id="49" name="图片 48">
            <a:extLst>
              <a:ext uri="{FF2B5EF4-FFF2-40B4-BE49-F238E27FC236}">
                <a16:creationId xmlns:a16="http://schemas.microsoft.com/office/drawing/2014/main" id="{BB17773A-801E-EB01-6262-CAA0E4E631D7}"/>
              </a:ext>
            </a:extLst>
          </p:cNvPr>
          <p:cNvPicPr>
            <a:picLocks noChangeAspect="1"/>
          </p:cNvPicPr>
          <p:nvPr/>
        </p:nvPicPr>
        <p:blipFill>
          <a:blip r:embed="rId4"/>
          <a:srcRect r="71"/>
          <a:stretch>
            <a:fillRect/>
          </a:stretch>
        </p:blipFill>
        <p:spPr>
          <a:xfrm>
            <a:off x="59479" y="817313"/>
            <a:ext cx="3524038" cy="1622168"/>
          </a:xfrm>
          <a:prstGeom prst="rect">
            <a:avLst/>
          </a:prstGeom>
        </p:spPr>
      </p:pic>
      <p:cxnSp>
        <p:nvCxnSpPr>
          <p:cNvPr id="50" name="曲线连接符 26">
            <a:extLst>
              <a:ext uri="{FF2B5EF4-FFF2-40B4-BE49-F238E27FC236}">
                <a16:creationId xmlns:a16="http://schemas.microsoft.com/office/drawing/2014/main" id="{0973FDCA-0BB2-8517-67F2-FD5285552BF8}"/>
              </a:ext>
            </a:extLst>
          </p:cNvPr>
          <p:cNvCxnSpPr>
            <a:cxnSpLocks/>
          </p:cNvCxnSpPr>
          <p:nvPr/>
        </p:nvCxnSpPr>
        <p:spPr>
          <a:xfrm flipV="1">
            <a:off x="3408045" y="1439333"/>
            <a:ext cx="512022" cy="484794"/>
          </a:xfrm>
          <a:prstGeom prst="curvedConnector3">
            <a:avLst>
              <a:gd name="adj1" fmla="val 50000"/>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52" name="文本框 51">
            <a:extLst>
              <a:ext uri="{FF2B5EF4-FFF2-40B4-BE49-F238E27FC236}">
                <a16:creationId xmlns:a16="http://schemas.microsoft.com/office/drawing/2014/main" id="{FA1AC4DA-C0E4-7D30-A513-CD48B57FA004}"/>
              </a:ext>
            </a:extLst>
          </p:cNvPr>
          <p:cNvSpPr txBox="1"/>
          <p:nvPr/>
        </p:nvSpPr>
        <p:spPr>
          <a:xfrm>
            <a:off x="59479" y="2563721"/>
            <a:ext cx="1885315" cy="337185"/>
          </a:xfrm>
          <a:prstGeom prst="rect">
            <a:avLst/>
          </a:prstGeom>
          <a:noFill/>
        </p:spPr>
        <p:txBody>
          <a:bodyPr wrap="square" rtlCol="0">
            <a:spAutoFit/>
          </a:bodyPr>
          <a:lstStyle/>
          <a:p>
            <a:r>
              <a:rPr lang="zh-CN" altLang="en-US" sz="1600" dirty="0">
                <a:latin typeface="华文楷体" panose="02010600040101010101" pitchFamily="2" charset="-122"/>
                <a:ea typeface="华文楷体" panose="02010600040101010101" pitchFamily="2" charset="-122"/>
              </a:rPr>
              <a:t>产生固定电流</a:t>
            </a:r>
          </a:p>
        </p:txBody>
      </p:sp>
      <p:sp>
        <p:nvSpPr>
          <p:cNvPr id="57" name="文本框 56">
            <a:extLst>
              <a:ext uri="{FF2B5EF4-FFF2-40B4-BE49-F238E27FC236}">
                <a16:creationId xmlns:a16="http://schemas.microsoft.com/office/drawing/2014/main" id="{475AB18E-6287-2D21-FE39-4FCB885D5A58}"/>
              </a:ext>
            </a:extLst>
          </p:cNvPr>
          <p:cNvSpPr txBox="1"/>
          <p:nvPr/>
        </p:nvSpPr>
        <p:spPr>
          <a:xfrm>
            <a:off x="4772677" y="2664994"/>
            <a:ext cx="4263689" cy="1296670"/>
          </a:xfrm>
          <a:prstGeom prst="rect">
            <a:avLst/>
          </a:prstGeom>
          <a:noFill/>
        </p:spPr>
        <p:txBody>
          <a:bodyPr wrap="square" rtlCol="0">
            <a:noAutofit/>
          </a:bodyPr>
          <a:lstStyle/>
          <a:p>
            <a:r>
              <a:rPr lang="zh-CN" altLang="en-US" dirty="0">
                <a:latin typeface="华文楷体" panose="02010600040101010101" pitchFamily="2" charset="-122"/>
                <a:ea typeface="华文楷体" panose="02010600040101010101" pitchFamily="2" charset="-122"/>
              </a:rPr>
              <a:t>纵坐标：</a:t>
            </a:r>
            <a:r>
              <a:rPr lang="en-US" altLang="zh-CN" dirty="0">
                <a:latin typeface="Times New Roman" panose="02020603050405020304" charset="0"/>
                <a:ea typeface="华文楷体" panose="02010600040101010101" pitchFamily="2" charset="-122"/>
                <a:cs typeface="Times New Roman" panose="02020603050405020304" charset="0"/>
              </a:rPr>
              <a:t>efficiency (</a:t>
            </a:r>
            <a:r>
              <a:rPr lang="zh-CN" altLang="en-US" dirty="0">
                <a:latin typeface="华文楷体" panose="02010600040101010101" pitchFamily="2" charset="-122"/>
                <a:ea typeface="华文楷体" panose="02010600040101010101" pitchFamily="2" charset="-122"/>
              </a:rPr>
              <a:t>当产生</a:t>
            </a:r>
            <a:r>
              <a:rPr lang="en-US" altLang="zh-CN" dirty="0">
                <a:latin typeface="华文楷体" panose="02010600040101010101" pitchFamily="2" charset="-122"/>
                <a:ea typeface="华文楷体" panose="02010600040101010101" pitchFamily="2" charset="-122"/>
              </a:rPr>
              <a:t>N</a:t>
            </a:r>
            <a:r>
              <a:rPr lang="zh-CN" altLang="en-US" dirty="0">
                <a:latin typeface="华文楷体" panose="02010600040101010101" pitchFamily="2" charset="-122"/>
                <a:ea typeface="华文楷体" panose="02010600040101010101" pitchFamily="2" charset="-122"/>
              </a:rPr>
              <a:t>次相同电流时，通过鉴别器的次数为</a:t>
            </a:r>
            <a:r>
              <a:rPr lang="en-US" altLang="zh-CN" dirty="0">
                <a:latin typeface="华文楷体" panose="02010600040101010101" pitchFamily="2" charset="-122"/>
                <a:ea typeface="华文楷体" panose="02010600040101010101" pitchFamily="2" charset="-122"/>
              </a:rPr>
              <a:t>M</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 </a:t>
            </a:r>
            <a:r>
              <a:rPr lang="en-US" altLang="zh-CN" dirty="0">
                <a:latin typeface="Times New Roman" panose="02020603050405020304" charset="0"/>
                <a:ea typeface="华文楷体" panose="02010600040101010101" pitchFamily="2" charset="-122"/>
                <a:cs typeface="Times New Roman" panose="02020603050405020304" charset="0"/>
              </a:rPr>
              <a:t>efficiency</a:t>
            </a:r>
            <a:r>
              <a:rPr lang="en-US" altLang="zh-CN" dirty="0">
                <a:latin typeface="华文楷体" panose="02010600040101010101" pitchFamily="2" charset="-122"/>
                <a:ea typeface="华文楷体" panose="02010600040101010101" pitchFamily="2" charset="-122"/>
              </a:rPr>
              <a:t> =M/N</a:t>
            </a:r>
            <a:r>
              <a:rPr lang="zh-CN" altLang="en-US" dirty="0">
                <a:latin typeface="华文楷体" panose="02010600040101010101" pitchFamily="2" charset="-122"/>
                <a:ea typeface="华文楷体" panose="02010600040101010101" pitchFamily="2" charset="-122"/>
              </a:rPr>
              <a:t>）</a:t>
            </a:r>
          </a:p>
          <a:p>
            <a:r>
              <a:rPr lang="zh-CN" altLang="en-US" dirty="0">
                <a:latin typeface="华文楷体" panose="02010600040101010101" pitchFamily="2" charset="-122"/>
                <a:ea typeface="华文楷体" panose="02010600040101010101" pitchFamily="2" charset="-122"/>
              </a:rPr>
              <a:t>横坐标：阈值</a:t>
            </a:r>
          </a:p>
          <a:p>
            <a:endParaRPr lang="zh-CN" altLang="en-US" dirty="0">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 </a:t>
            </a:r>
          </a:p>
        </p:txBody>
      </p:sp>
      <p:sp>
        <p:nvSpPr>
          <p:cNvPr id="58" name="文本框 57">
            <a:extLst>
              <a:ext uri="{FF2B5EF4-FFF2-40B4-BE49-F238E27FC236}">
                <a16:creationId xmlns:a16="http://schemas.microsoft.com/office/drawing/2014/main" id="{FCDDA822-C362-1A38-A04D-52BFDFE8DD7B}"/>
              </a:ext>
            </a:extLst>
          </p:cNvPr>
          <p:cNvSpPr txBox="1"/>
          <p:nvPr/>
        </p:nvSpPr>
        <p:spPr>
          <a:xfrm>
            <a:off x="4772677" y="3732569"/>
            <a:ext cx="4359998" cy="1477328"/>
          </a:xfrm>
          <a:prstGeom prst="rect">
            <a:avLst/>
          </a:prstGeom>
          <a:noFill/>
        </p:spPr>
        <p:txBody>
          <a:bodyPr wrap="square" rtlCol="0" anchor="t">
            <a:spAutoFit/>
          </a:bodyPr>
          <a:lstStyle/>
          <a:p>
            <a:pPr algn="l">
              <a:buClrTx/>
              <a:buSzTx/>
              <a:buNone/>
            </a:pPr>
            <a:r>
              <a:rPr lang="zh-CN" altLang="en-US" dirty="0">
                <a:latin typeface="华文楷体" panose="02010600040101010101" pitchFamily="2" charset="-122"/>
                <a:ea typeface="华文楷体" panose="02010600040101010101" pitchFamily="2" charset="-122"/>
              </a:rPr>
              <a:t>VthScan：</a:t>
            </a:r>
          </a:p>
          <a:p>
            <a:pPr algn="l">
              <a:buClrTx/>
              <a:buSzTx/>
              <a:buNone/>
            </a:pPr>
            <a:r>
              <a:rPr lang="zh-CN" altLang="en-US" dirty="0">
                <a:latin typeface="华文楷体" panose="02010600040101010101" pitchFamily="2" charset="-122"/>
                <a:ea typeface="华文楷体" panose="02010600040101010101" pitchFamily="2" charset="-122"/>
              </a:rPr>
              <a:t>选择第一列，设置固定电荷量，将阈值从小到大设置</a:t>
            </a:r>
          </a:p>
          <a:p>
            <a:pPr algn="l">
              <a:buClrTx/>
              <a:buSzTx/>
              <a:buNone/>
            </a:pPr>
            <a:r>
              <a:rPr lang="zh-CN" altLang="en-US" dirty="0">
                <a:latin typeface="华文楷体" panose="02010600040101010101" pitchFamily="2" charset="-122"/>
                <a:ea typeface="华文楷体" panose="02010600040101010101" pitchFamily="2" charset="-122"/>
                <a:sym typeface="+mn-ea"/>
              </a:rPr>
              <a:t>随着阈值的提高，通过鉴别器的次数越来越少，直到最后为</a:t>
            </a:r>
            <a:r>
              <a:rPr lang="en-US" altLang="zh-CN" dirty="0">
                <a:latin typeface="华文楷体" panose="02010600040101010101" pitchFamily="2" charset="-122"/>
                <a:ea typeface="华文楷体" panose="02010600040101010101" pitchFamily="2" charset="-122"/>
                <a:sym typeface="+mn-ea"/>
              </a:rPr>
              <a:t>0</a:t>
            </a:r>
            <a:endParaRPr lang="en-US" altLang="zh-CN" dirty="0">
              <a:latin typeface="华文楷体" panose="02010600040101010101" pitchFamily="2" charset="-122"/>
              <a:ea typeface="华文楷体" panose="02010600040101010101" pitchFamily="2" charset="-122"/>
            </a:endParaRPr>
          </a:p>
        </p:txBody>
      </p:sp>
      <p:sp>
        <p:nvSpPr>
          <p:cNvPr id="59" name="文本框 58">
            <a:extLst>
              <a:ext uri="{FF2B5EF4-FFF2-40B4-BE49-F238E27FC236}">
                <a16:creationId xmlns:a16="http://schemas.microsoft.com/office/drawing/2014/main" id="{BB475C19-2449-F949-1D06-FC3896C39C9E}"/>
              </a:ext>
            </a:extLst>
          </p:cNvPr>
          <p:cNvSpPr txBox="1"/>
          <p:nvPr/>
        </p:nvSpPr>
        <p:spPr>
          <a:xfrm>
            <a:off x="1556435" y="5839914"/>
            <a:ext cx="1681480"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VthScan_col0</a:t>
            </a:r>
          </a:p>
        </p:txBody>
      </p:sp>
      <p:pic>
        <p:nvPicPr>
          <p:cNvPr id="5" name="图片 4" descr="游戏机里面的人物&#10;&#10;AI 生成的内容可能不正确。">
            <a:extLst>
              <a:ext uri="{FF2B5EF4-FFF2-40B4-BE49-F238E27FC236}">
                <a16:creationId xmlns:a16="http://schemas.microsoft.com/office/drawing/2014/main" id="{D11A5C07-D93B-EBF9-C8BF-5CC052BD1D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163" y="5209897"/>
            <a:ext cx="3274732" cy="1370617"/>
          </a:xfrm>
          <a:prstGeom prst="rect">
            <a:avLst/>
          </a:prstGeom>
        </p:spPr>
      </p:pic>
    </p:spTree>
    <p:extLst>
      <p:ext uri="{BB962C8B-B14F-4D97-AF65-F5344CB8AC3E}">
        <p14:creationId xmlns:p14="http://schemas.microsoft.com/office/powerpoint/2010/main" val="176624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902AD-B8C2-FD66-9D52-0655A8189C57}"/>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2E1960A1-9F10-490D-696E-E6749D16C4DA}"/>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15</a:t>
            </a:fld>
            <a:endParaRPr lang="zh-CN" altLang="en-US"/>
          </a:p>
        </p:txBody>
      </p:sp>
      <p:sp>
        <p:nvSpPr>
          <p:cNvPr id="4" name="文本框 3">
            <a:extLst>
              <a:ext uri="{FF2B5EF4-FFF2-40B4-BE49-F238E27FC236}">
                <a16:creationId xmlns:a16="http://schemas.microsoft.com/office/drawing/2014/main" id="{EA28541C-BA07-DC2C-51B0-0FD6F7D0566F}"/>
              </a:ext>
            </a:extLst>
          </p:cNvPr>
          <p:cNvSpPr txBox="1"/>
          <p:nvPr/>
        </p:nvSpPr>
        <p:spPr>
          <a:xfrm>
            <a:off x="854927" y="75529"/>
            <a:ext cx="3813717" cy="646331"/>
          </a:xfrm>
          <a:prstGeom prst="rect">
            <a:avLst/>
          </a:prstGeom>
          <a:noFill/>
        </p:spPr>
        <p:txBody>
          <a:bodyPr wrap="square">
            <a:spAutoFit/>
          </a:bodyPr>
          <a:lstStyle/>
          <a:p>
            <a:r>
              <a:rPr lang="en-US" altLang="zh-CN" sz="3600" dirty="0" err="1">
                <a:latin typeface="Times New Roman" panose="02020603050405020304" pitchFamily="18" charset="0"/>
                <a:cs typeface="Times New Roman" panose="02020603050405020304" pitchFamily="18" charset="0"/>
              </a:rPr>
              <a:t>Altiroc</a:t>
            </a:r>
            <a:r>
              <a:rPr lang="zh-CN" altLang="en-US" sz="3600" dirty="0">
                <a:latin typeface="Times New Roman" panose="02020603050405020304" pitchFamily="18" charset="0"/>
                <a:cs typeface="Times New Roman" panose="02020603050405020304" pitchFamily="18" charset="0"/>
              </a:rPr>
              <a:t>测试系统</a:t>
            </a:r>
            <a:endParaRPr lang="zh-CN" altLang="en-US" sz="3600" dirty="0"/>
          </a:p>
        </p:txBody>
      </p:sp>
      <p:pic>
        <p:nvPicPr>
          <p:cNvPr id="3" name="图片 2">
            <a:extLst>
              <a:ext uri="{FF2B5EF4-FFF2-40B4-BE49-F238E27FC236}">
                <a16:creationId xmlns:a16="http://schemas.microsoft.com/office/drawing/2014/main" id="{64D1C89D-6EEB-A376-4F1E-1003A850983B}"/>
              </a:ext>
            </a:extLst>
          </p:cNvPr>
          <p:cNvPicPr>
            <a:picLocks noChangeAspect="1"/>
          </p:cNvPicPr>
          <p:nvPr/>
        </p:nvPicPr>
        <p:blipFill>
          <a:blip r:embed="rId2"/>
          <a:stretch>
            <a:fillRect/>
          </a:stretch>
        </p:blipFill>
        <p:spPr>
          <a:xfrm>
            <a:off x="3787986" y="827756"/>
            <a:ext cx="5296535" cy="1810954"/>
          </a:xfrm>
          <a:prstGeom prst="rect">
            <a:avLst/>
          </a:prstGeom>
        </p:spPr>
      </p:pic>
      <p:pic>
        <p:nvPicPr>
          <p:cNvPr id="49" name="图片 48">
            <a:extLst>
              <a:ext uri="{FF2B5EF4-FFF2-40B4-BE49-F238E27FC236}">
                <a16:creationId xmlns:a16="http://schemas.microsoft.com/office/drawing/2014/main" id="{B622880B-BDDD-B80D-6072-11BD1C31ACF0}"/>
              </a:ext>
            </a:extLst>
          </p:cNvPr>
          <p:cNvPicPr>
            <a:picLocks noChangeAspect="1"/>
          </p:cNvPicPr>
          <p:nvPr/>
        </p:nvPicPr>
        <p:blipFill>
          <a:blip r:embed="rId3"/>
          <a:srcRect r="71"/>
          <a:stretch>
            <a:fillRect/>
          </a:stretch>
        </p:blipFill>
        <p:spPr>
          <a:xfrm>
            <a:off x="59479" y="817313"/>
            <a:ext cx="3524038" cy="1622168"/>
          </a:xfrm>
          <a:prstGeom prst="rect">
            <a:avLst/>
          </a:prstGeom>
        </p:spPr>
      </p:pic>
      <p:cxnSp>
        <p:nvCxnSpPr>
          <p:cNvPr id="50" name="曲线连接符 26">
            <a:extLst>
              <a:ext uri="{FF2B5EF4-FFF2-40B4-BE49-F238E27FC236}">
                <a16:creationId xmlns:a16="http://schemas.microsoft.com/office/drawing/2014/main" id="{093180C1-22DB-5F2A-DD5D-F6C20363F14C}"/>
              </a:ext>
            </a:extLst>
          </p:cNvPr>
          <p:cNvCxnSpPr>
            <a:cxnSpLocks/>
          </p:cNvCxnSpPr>
          <p:nvPr/>
        </p:nvCxnSpPr>
        <p:spPr>
          <a:xfrm flipV="1">
            <a:off x="3408045" y="1439333"/>
            <a:ext cx="512022" cy="484794"/>
          </a:xfrm>
          <a:prstGeom prst="curvedConnector3">
            <a:avLst>
              <a:gd name="adj1" fmla="val 50000"/>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52" name="文本框 51">
            <a:extLst>
              <a:ext uri="{FF2B5EF4-FFF2-40B4-BE49-F238E27FC236}">
                <a16:creationId xmlns:a16="http://schemas.microsoft.com/office/drawing/2014/main" id="{D15F2C6E-0AEF-817C-92AB-A8BA98FC743E}"/>
              </a:ext>
            </a:extLst>
          </p:cNvPr>
          <p:cNvSpPr txBox="1"/>
          <p:nvPr/>
        </p:nvSpPr>
        <p:spPr>
          <a:xfrm>
            <a:off x="59479" y="2563721"/>
            <a:ext cx="1885315" cy="337185"/>
          </a:xfrm>
          <a:prstGeom prst="rect">
            <a:avLst/>
          </a:prstGeom>
          <a:noFill/>
        </p:spPr>
        <p:txBody>
          <a:bodyPr wrap="square" rtlCol="0">
            <a:spAutoFit/>
          </a:bodyPr>
          <a:lstStyle/>
          <a:p>
            <a:r>
              <a:rPr lang="zh-CN" altLang="en-US" sz="1600" dirty="0">
                <a:latin typeface="华文楷体" panose="02010600040101010101" pitchFamily="2" charset="-122"/>
                <a:ea typeface="华文楷体" panose="02010600040101010101" pitchFamily="2" charset="-122"/>
              </a:rPr>
              <a:t>产生固定电流</a:t>
            </a:r>
          </a:p>
        </p:txBody>
      </p:sp>
      <p:sp>
        <p:nvSpPr>
          <p:cNvPr id="5" name="文本框 4">
            <a:extLst>
              <a:ext uri="{FF2B5EF4-FFF2-40B4-BE49-F238E27FC236}">
                <a16:creationId xmlns:a16="http://schemas.microsoft.com/office/drawing/2014/main" id="{7F79F5C6-DC9D-5965-990E-F546824F5548}"/>
              </a:ext>
            </a:extLst>
          </p:cNvPr>
          <p:cNvSpPr txBox="1"/>
          <p:nvPr/>
        </p:nvSpPr>
        <p:spPr>
          <a:xfrm>
            <a:off x="4390390" y="3194918"/>
            <a:ext cx="4694131" cy="2308324"/>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对于每个像素，采用</a:t>
            </a:r>
            <a:r>
              <a:rPr lang="en-US" altLang="zh-CN" dirty="0">
                <a:latin typeface="华文楷体" panose="02010600040101010101" pitchFamily="2" charset="-122"/>
                <a:ea typeface="华文楷体" panose="02010600040101010101" pitchFamily="2" charset="-122"/>
              </a:rPr>
              <a:t>8 </a:t>
            </a:r>
            <a:r>
              <a:rPr lang="zh-CN" altLang="en-US" dirty="0">
                <a:latin typeface="华文楷体" panose="02010600040101010101" pitchFamily="2" charset="-122"/>
                <a:ea typeface="华文楷体" panose="02010600040101010101" pitchFamily="2" charset="-122"/>
              </a:rPr>
              <a:t>位</a:t>
            </a:r>
            <a:r>
              <a:rPr lang="en-US" altLang="zh-CN" dirty="0">
                <a:latin typeface="华文楷体" panose="02010600040101010101" pitchFamily="2" charset="-122"/>
                <a:ea typeface="华文楷体" panose="02010600040101010101" pitchFamily="2" charset="-122"/>
              </a:rPr>
              <a:t> DAC </a:t>
            </a:r>
            <a:r>
              <a:rPr lang="zh-CN" altLang="en-US" dirty="0">
                <a:latin typeface="华文楷体" panose="02010600040101010101" pitchFamily="2" charset="-122"/>
                <a:ea typeface="华文楷体" panose="02010600040101010101" pitchFamily="2" charset="-122"/>
              </a:rPr>
              <a:t>校正</a:t>
            </a:r>
            <a:r>
              <a:rPr lang="en-US" altLang="zh-CN" dirty="0">
                <a:latin typeface="华文楷体" panose="02010600040101010101" pitchFamily="2" charset="-122"/>
                <a:ea typeface="华文楷体" panose="02010600040101010101" pitchFamily="2" charset="-122"/>
              </a:rPr>
              <a:t> </a:t>
            </a:r>
            <a:r>
              <a:rPr lang="en-US" altLang="zh-CN" dirty="0" err="1">
                <a:latin typeface="华文楷体" panose="02010600040101010101" pitchFamily="2" charset="-122"/>
                <a:ea typeface="华文楷体" panose="02010600040101010101" pitchFamily="2" charset="-122"/>
              </a:rPr>
              <a:t>Vthc</a:t>
            </a:r>
            <a:r>
              <a:rPr lang="zh-CN" altLang="en-US" dirty="0">
                <a:latin typeface="华文楷体" panose="02010600040101010101" pitchFamily="2" charset="-122"/>
                <a:ea typeface="华文楷体" panose="02010600040101010101" pitchFamily="2" charset="-122"/>
              </a:rPr>
              <a:t>来补偿前置放大器输出直流电压的不均匀性</a:t>
            </a:r>
          </a:p>
          <a:p>
            <a:endParaRPr lang="zh-CN" altLang="en-US" dirty="0">
              <a:latin typeface="华文楷体" panose="02010600040101010101" pitchFamily="2" charset="-122"/>
              <a:ea typeface="华文楷体" panose="02010600040101010101" pitchFamily="2" charset="-122"/>
              <a:sym typeface="+mn-ea"/>
            </a:endParaRPr>
          </a:p>
          <a:p>
            <a:r>
              <a:rPr lang="zh-CN" altLang="en-US" dirty="0">
                <a:latin typeface="华文楷体" panose="02010600040101010101" pitchFamily="2" charset="-122"/>
                <a:ea typeface="华文楷体" panose="02010600040101010101" pitchFamily="2" charset="-122"/>
                <a:sym typeface="+mn-ea"/>
              </a:rPr>
              <a:t>VthcScan：</a:t>
            </a:r>
            <a:endParaRPr lang="zh-CN" altLang="en-US"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sym typeface="+mn-ea"/>
              </a:rPr>
              <a:t>选择第一列，设置固定电荷量</a:t>
            </a:r>
            <a:endParaRPr lang="zh-CN" altLang="en-US"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sym typeface="+mn-ea"/>
              </a:rPr>
              <a:t>设定合适的 Vth 值，从大到小依次设置 Vthc 值</a:t>
            </a:r>
            <a:endParaRPr lang="zh-CN" altLang="en-US" dirty="0">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p:txBody>
      </p:sp>
      <p:pic>
        <p:nvPicPr>
          <p:cNvPr id="6" name="图片 5" descr="vthc-330">
            <a:extLst>
              <a:ext uri="{FF2B5EF4-FFF2-40B4-BE49-F238E27FC236}">
                <a16:creationId xmlns:a16="http://schemas.microsoft.com/office/drawing/2014/main" id="{AA04EFF7-A55F-ABF4-1CCE-42DABBEE644D}"/>
              </a:ext>
            </a:extLst>
          </p:cNvPr>
          <p:cNvPicPr/>
          <p:nvPr/>
        </p:nvPicPr>
        <p:blipFill>
          <a:blip r:embed="rId4"/>
          <a:srcRect l="6643" t="8062" r="5140" b="4494"/>
          <a:stretch>
            <a:fillRect/>
          </a:stretch>
        </p:blipFill>
        <p:spPr>
          <a:xfrm>
            <a:off x="0" y="3023468"/>
            <a:ext cx="4482000" cy="2458800"/>
          </a:xfrm>
          <a:prstGeom prst="rect">
            <a:avLst/>
          </a:prstGeom>
        </p:spPr>
      </p:pic>
      <p:sp>
        <p:nvSpPr>
          <p:cNvPr id="8" name="文本框 7">
            <a:extLst>
              <a:ext uri="{FF2B5EF4-FFF2-40B4-BE49-F238E27FC236}">
                <a16:creationId xmlns:a16="http://schemas.microsoft.com/office/drawing/2014/main" id="{6C9BA7A1-8A31-5086-FAD8-277F08166264}"/>
              </a:ext>
            </a:extLst>
          </p:cNvPr>
          <p:cNvSpPr txBox="1"/>
          <p:nvPr/>
        </p:nvSpPr>
        <p:spPr>
          <a:xfrm>
            <a:off x="1232323" y="5682876"/>
            <a:ext cx="1681480" cy="36830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VthcScan_col0</a:t>
            </a:r>
          </a:p>
        </p:txBody>
      </p:sp>
    </p:spTree>
    <p:extLst>
      <p:ext uri="{BB962C8B-B14F-4D97-AF65-F5344CB8AC3E}">
        <p14:creationId xmlns:p14="http://schemas.microsoft.com/office/powerpoint/2010/main" val="320906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970156" y="95250"/>
            <a:ext cx="6679581" cy="635000"/>
          </a:xfrm>
          <a:prstGeom prst="rect">
            <a:avLst/>
          </a:prstGeom>
        </p:spPr>
        <p:txBody>
          <a:bodyPr>
            <a:normAutofit fontScale="90000"/>
          </a:bodyPr>
          <a:lstStyle/>
          <a:p>
            <a:r>
              <a:rPr lang="en-US" altLang="zh-CN" sz="4000" b="1" dirty="0"/>
              <a:t>Readout electronics</a:t>
            </a:r>
            <a:endParaRPr lang="zh-CN" altLang="en-US" sz="4000" b="1" dirty="0"/>
          </a:p>
        </p:txBody>
      </p:sp>
      <p:sp>
        <p:nvSpPr>
          <p:cNvPr id="7" name="灯片编号占位符 5">
            <a:extLst>
              <a:ext uri="{FF2B5EF4-FFF2-40B4-BE49-F238E27FC236}">
                <a16:creationId xmlns:a16="http://schemas.microsoft.com/office/drawing/2014/main" id="{67553A55-BF6E-425C-96C5-585BAC1AC11C}"/>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16</a:t>
            </a:fld>
            <a:endParaRPr lang="zh-CN" altLang="en-US"/>
          </a:p>
        </p:txBody>
      </p:sp>
      <p:sp>
        <p:nvSpPr>
          <p:cNvPr id="3" name="Rectangle 2">
            <a:extLst>
              <a:ext uri="{FF2B5EF4-FFF2-40B4-BE49-F238E27FC236}">
                <a16:creationId xmlns:a16="http://schemas.microsoft.com/office/drawing/2014/main" id="{79913919-AF52-B227-0EDE-85BB061587CD}"/>
              </a:ext>
            </a:extLst>
          </p:cNvPr>
          <p:cNvSpPr>
            <a:spLocks noChangeArrowheads="1"/>
          </p:cNvSpPr>
          <p:nvPr/>
        </p:nvSpPr>
        <p:spPr bwMode="auto">
          <a:xfrm>
            <a:off x="1620644" y="1278672"/>
            <a:ext cx="10481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4D938537-7856-D006-2A1C-03966BD878A2}"/>
              </a:ext>
            </a:extLst>
          </p:cNvPr>
          <p:cNvGraphicFramePr>
            <a:graphicFrameLocks noChangeAspect="1"/>
          </p:cNvGraphicFramePr>
          <p:nvPr/>
        </p:nvGraphicFramePr>
        <p:xfrm>
          <a:off x="3494050" y="929592"/>
          <a:ext cx="5583043" cy="3515788"/>
        </p:xfrm>
        <a:graphic>
          <a:graphicData uri="http://schemas.openxmlformats.org/presentationml/2006/ole">
            <mc:AlternateContent xmlns:mc="http://schemas.openxmlformats.org/markup-compatibility/2006">
              <mc:Choice xmlns:v="urn:schemas-microsoft-com:vml" Requires="v">
                <p:oleObj r:id="rId2" imgW="7817084" imgH="4914900" progId="Visio.Drawing.15">
                  <p:embed/>
                </p:oleObj>
              </mc:Choice>
              <mc:Fallback>
                <p:oleObj r:id="rId2" imgW="7817084" imgH="4914900" progId="Visio.Drawing.15">
                  <p:embed/>
                  <p:pic>
                    <p:nvPicPr>
                      <p:cNvPr id="4" name="对象 3">
                        <a:extLst>
                          <a:ext uri="{FF2B5EF4-FFF2-40B4-BE49-F238E27FC236}">
                            <a16:creationId xmlns:a16="http://schemas.microsoft.com/office/drawing/2014/main" id="{4D938537-7856-D006-2A1C-03966BD87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50" y="929592"/>
                        <a:ext cx="5583043" cy="3515788"/>
                      </a:xfrm>
                      <a:prstGeom prst="rect">
                        <a:avLst/>
                      </a:prstGeom>
                      <a:noFill/>
                    </p:spPr>
                  </p:pic>
                </p:oleObj>
              </mc:Fallback>
            </mc:AlternateContent>
          </a:graphicData>
        </a:graphic>
      </p:graphicFrame>
      <p:pic>
        <p:nvPicPr>
          <p:cNvPr id="5" name="图片 4" descr="图形用户界面, 应用程序&#10;&#10;AI 生成的内容可能不正确。">
            <a:extLst>
              <a:ext uri="{FF2B5EF4-FFF2-40B4-BE49-F238E27FC236}">
                <a16:creationId xmlns:a16="http://schemas.microsoft.com/office/drawing/2014/main" id="{BB191D91-672E-09E2-17BF-1B87E2B5F8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6" y="2051903"/>
            <a:ext cx="2822606" cy="2118611"/>
          </a:xfrm>
          <a:prstGeom prst="rect">
            <a:avLst/>
          </a:prstGeom>
        </p:spPr>
      </p:pic>
      <p:sp>
        <p:nvSpPr>
          <p:cNvPr id="10" name="文本框 9">
            <a:extLst>
              <a:ext uri="{FF2B5EF4-FFF2-40B4-BE49-F238E27FC236}">
                <a16:creationId xmlns:a16="http://schemas.microsoft.com/office/drawing/2014/main" id="{D67A8FEF-8794-275A-57D7-BEFBDF888FE4}"/>
              </a:ext>
            </a:extLst>
          </p:cNvPr>
          <p:cNvSpPr txBox="1"/>
          <p:nvPr/>
        </p:nvSpPr>
        <p:spPr>
          <a:xfrm>
            <a:off x="111513" y="4572929"/>
            <a:ext cx="3657598" cy="369332"/>
          </a:xfrm>
          <a:prstGeom prst="rect">
            <a:avLst/>
          </a:prstGeom>
          <a:noFill/>
        </p:spPr>
        <p:txBody>
          <a:bodyPr wrap="square">
            <a:spAutoFit/>
          </a:bodyPr>
          <a:lstStyle/>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LGAD detector &amp; adapter board</a:t>
            </a:r>
            <a:endParaRPr lang="zh-CN" altLang="en-US" dirty="0"/>
          </a:p>
        </p:txBody>
      </p:sp>
      <p:sp>
        <p:nvSpPr>
          <p:cNvPr id="11" name="箭头: 右 10">
            <a:extLst>
              <a:ext uri="{FF2B5EF4-FFF2-40B4-BE49-F238E27FC236}">
                <a16:creationId xmlns:a16="http://schemas.microsoft.com/office/drawing/2014/main" id="{C079AB5A-DA56-7F11-FB42-98846CC64AE1}"/>
              </a:ext>
            </a:extLst>
          </p:cNvPr>
          <p:cNvSpPr/>
          <p:nvPr/>
        </p:nvSpPr>
        <p:spPr>
          <a:xfrm>
            <a:off x="3245007" y="2687486"/>
            <a:ext cx="524104" cy="8362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BE8B0291-DA0A-EF17-50C4-7CABD937005C}"/>
              </a:ext>
            </a:extLst>
          </p:cNvPr>
          <p:cNvSpPr txBox="1"/>
          <p:nvPr/>
        </p:nvSpPr>
        <p:spPr>
          <a:xfrm>
            <a:off x="4059044" y="4572929"/>
            <a:ext cx="3442009" cy="369332"/>
          </a:xfrm>
          <a:prstGeom prst="rect">
            <a:avLst/>
          </a:prstGeom>
          <a:noFill/>
        </p:spPr>
        <p:txBody>
          <a:bodyPr wrap="square">
            <a:spAutoFit/>
          </a:bodyPr>
          <a:lstStyle/>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LGAD front-end electronics (FEE)</a:t>
            </a:r>
            <a:endParaRPr lang="zh-CN" altLang="en-US" dirty="0"/>
          </a:p>
        </p:txBody>
      </p:sp>
      <p:sp>
        <p:nvSpPr>
          <p:cNvPr id="13" name="文本框 12">
            <a:extLst>
              <a:ext uri="{FF2B5EF4-FFF2-40B4-BE49-F238E27FC236}">
                <a16:creationId xmlns:a16="http://schemas.microsoft.com/office/drawing/2014/main" id="{82D7B95A-B8BD-7C49-C29D-33B9BB690685}"/>
              </a:ext>
            </a:extLst>
          </p:cNvPr>
          <p:cNvSpPr txBox="1"/>
          <p:nvPr/>
        </p:nvSpPr>
        <p:spPr>
          <a:xfrm>
            <a:off x="8512098" y="4624470"/>
            <a:ext cx="520389" cy="369332"/>
          </a:xfrm>
          <a:prstGeom prst="rect">
            <a:avLst/>
          </a:prstGeom>
          <a:noFill/>
        </p:spPr>
        <p:txBody>
          <a:bodyPr wrap="square">
            <a:spAutoFit/>
          </a:bodyPr>
          <a:lstStyle/>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PC</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D8E0-0B1C-604A-8873-C1BC4CB0FB27}"/>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554F3488-682F-D8E1-CD9F-E2F4FEF5C510}"/>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17</a:t>
            </a:fld>
            <a:endParaRPr lang="zh-CN" altLang="en-US"/>
          </a:p>
        </p:txBody>
      </p:sp>
      <p:sp>
        <p:nvSpPr>
          <p:cNvPr id="4" name="文本框 3">
            <a:extLst>
              <a:ext uri="{FF2B5EF4-FFF2-40B4-BE49-F238E27FC236}">
                <a16:creationId xmlns:a16="http://schemas.microsoft.com/office/drawing/2014/main" id="{E5D0B33B-669D-9133-76CD-72EE8041C90F}"/>
              </a:ext>
            </a:extLst>
          </p:cNvPr>
          <p:cNvSpPr txBox="1"/>
          <p:nvPr/>
        </p:nvSpPr>
        <p:spPr>
          <a:xfrm>
            <a:off x="854926" y="75529"/>
            <a:ext cx="6742771" cy="646331"/>
          </a:xfrm>
          <a:prstGeom prst="rect">
            <a:avLst/>
          </a:prstGeom>
          <a:noFill/>
        </p:spPr>
        <p:txBody>
          <a:bodyPr wrap="square">
            <a:spAutoFit/>
          </a:bodyPr>
          <a:lstStyle/>
          <a:p>
            <a:r>
              <a:rPr lang="en-US" altLang="zh-CN" sz="3600" dirty="0">
                <a:latin typeface="Times New Roman" panose="02020603050405020304" charset="0"/>
                <a:cs typeface="Times New Roman" panose="02020603050405020304" charset="0"/>
              </a:rPr>
              <a:t>LGAD</a:t>
            </a:r>
            <a:r>
              <a:rPr lang="zh-CN" altLang="en-US" sz="3600" dirty="0">
                <a:latin typeface="Times New Roman" panose="02020603050405020304" charset="0"/>
                <a:cs typeface="Times New Roman" panose="02020603050405020304" charset="0"/>
              </a:rPr>
              <a:t>时间测量系统</a:t>
            </a:r>
            <a:r>
              <a:rPr lang="en-US" altLang="zh-CN" sz="3600" dirty="0">
                <a:latin typeface="Times New Roman" panose="02020603050405020304" charset="0"/>
                <a:cs typeface="Times New Roman" panose="02020603050405020304" charset="0"/>
              </a:rPr>
              <a:t>-RF</a:t>
            </a:r>
            <a:r>
              <a:rPr lang="zh-CN" altLang="en-US" sz="3600" dirty="0">
                <a:latin typeface="Times New Roman" panose="02020603050405020304" charset="0"/>
                <a:cs typeface="Times New Roman" panose="02020603050405020304" charset="0"/>
              </a:rPr>
              <a:t>放大</a:t>
            </a:r>
            <a:endParaRPr lang="en-US" altLang="zh-CN" sz="3600" dirty="0">
              <a:latin typeface="Times New Roman" panose="02020603050405020304" charset="0"/>
              <a:cs typeface="Times New Roman" panose="02020603050405020304" charset="0"/>
            </a:endParaRPr>
          </a:p>
        </p:txBody>
      </p:sp>
      <p:sp>
        <p:nvSpPr>
          <p:cNvPr id="10" name="文本框 9">
            <a:extLst>
              <a:ext uri="{FF2B5EF4-FFF2-40B4-BE49-F238E27FC236}">
                <a16:creationId xmlns:a16="http://schemas.microsoft.com/office/drawing/2014/main" id="{21258D8A-3A9A-FBE1-DE51-196A7E075595}"/>
              </a:ext>
            </a:extLst>
          </p:cNvPr>
          <p:cNvSpPr txBox="1"/>
          <p:nvPr/>
        </p:nvSpPr>
        <p:spPr>
          <a:xfrm>
            <a:off x="568325" y="987596"/>
            <a:ext cx="8523636" cy="1754326"/>
          </a:xfrm>
          <a:prstGeom prst="rect">
            <a:avLst/>
          </a:prstGeom>
          <a:noFill/>
        </p:spPr>
        <p:txBody>
          <a:bodyPr wrap="square">
            <a:spAutoFit/>
          </a:bodyPr>
          <a:lstStyle/>
          <a:p>
            <a:pPr algn="just">
              <a:buNone/>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PGA-103+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带宽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4GHz</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，上升沿在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600ps-800ps</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None/>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BGA420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带宽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3GHz</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，上升沿在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500-600ps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pPr algn="just">
              <a:buNone/>
            </a:pPr>
            <a:r>
              <a:rPr lang="en-US" altLang="zh-CN" sz="1800" b="1"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BGA427</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带宽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3GHz</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上升沿在</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400-500ps</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None/>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PHA-23LN+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带宽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2GHz</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，上升沿在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600ps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pPr algn="just">
              <a:buNone/>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ADL 5536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带宽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1GHz</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，上升沿</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700ps-900ps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pPr algn="just"/>
            <a:r>
              <a:rPr lang="en-US" altLang="zh-CN" sz="1800" b="1"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MAR-6+/ADL5545</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带宽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6GHz</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，一级放大状态下，</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上升沿</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550ps</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，信号宽度</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&lt;2ns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p:txBody>
      </p:sp>
      <p:pic>
        <p:nvPicPr>
          <p:cNvPr id="11" name="图片 10">
            <a:extLst>
              <a:ext uri="{FF2B5EF4-FFF2-40B4-BE49-F238E27FC236}">
                <a16:creationId xmlns:a16="http://schemas.microsoft.com/office/drawing/2014/main" id="{F7E7B834-7AB6-AE3D-D11D-7E55B57804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4100" y="2885575"/>
            <a:ext cx="4022743" cy="3018270"/>
          </a:xfrm>
          <a:prstGeom prst="rect">
            <a:avLst/>
          </a:prstGeom>
          <a:noFill/>
          <a:ln>
            <a:noFill/>
          </a:ln>
        </p:spPr>
      </p:pic>
      <p:pic>
        <p:nvPicPr>
          <p:cNvPr id="13" name="图片 12" descr="图片包含 室内, 小, 电脑, 不同&#10;&#10;AI 生成的内容可能不正确。">
            <a:extLst>
              <a:ext uri="{FF2B5EF4-FFF2-40B4-BE49-F238E27FC236}">
                <a16:creationId xmlns:a16="http://schemas.microsoft.com/office/drawing/2014/main" id="{A9CDE9E8-508E-8956-C757-CECDA3498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53327"/>
            <a:ext cx="4730602" cy="2088467"/>
          </a:xfrm>
          <a:prstGeom prst="rect">
            <a:avLst/>
          </a:prstGeom>
        </p:spPr>
      </p:pic>
      <p:sp>
        <p:nvSpPr>
          <p:cNvPr id="15" name="文本框 14">
            <a:extLst>
              <a:ext uri="{FF2B5EF4-FFF2-40B4-BE49-F238E27FC236}">
                <a16:creationId xmlns:a16="http://schemas.microsoft.com/office/drawing/2014/main" id="{C4518772-F373-4809-C953-359626E6FB48}"/>
              </a:ext>
            </a:extLst>
          </p:cNvPr>
          <p:cNvSpPr txBox="1"/>
          <p:nvPr/>
        </p:nvSpPr>
        <p:spPr>
          <a:xfrm>
            <a:off x="1393903" y="5501072"/>
            <a:ext cx="2259980" cy="369332"/>
          </a:xfrm>
          <a:prstGeom prst="rect">
            <a:avLst/>
          </a:prstGeom>
          <a:noFill/>
        </p:spPr>
        <p:txBody>
          <a:bodyPr wrap="square">
            <a:spAutoFit/>
          </a:bodyPr>
          <a:lstStyle/>
          <a:p>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高能所测试现场</a:t>
            </a:r>
            <a:endParaRPr lang="zh-CN" altLang="en-US" dirty="0"/>
          </a:p>
        </p:txBody>
      </p:sp>
    </p:spTree>
    <p:extLst>
      <p:ext uri="{BB962C8B-B14F-4D97-AF65-F5344CB8AC3E}">
        <p14:creationId xmlns:p14="http://schemas.microsoft.com/office/powerpoint/2010/main" val="346417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0A808-B7DB-49C4-EFB8-EC7E0B944813}"/>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FCE5CE9F-8897-6B6E-DE45-25BFD91DA703}"/>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18</a:t>
            </a:fld>
            <a:endParaRPr lang="zh-CN" altLang="en-US"/>
          </a:p>
        </p:txBody>
      </p:sp>
      <p:graphicFrame>
        <p:nvGraphicFramePr>
          <p:cNvPr id="8" name="对象 7">
            <a:extLst>
              <a:ext uri="{FF2B5EF4-FFF2-40B4-BE49-F238E27FC236}">
                <a16:creationId xmlns:a16="http://schemas.microsoft.com/office/drawing/2014/main" id="{8A78A325-F155-296F-5BBA-32F94F5CEEA8}"/>
              </a:ext>
            </a:extLst>
          </p:cNvPr>
          <p:cNvGraphicFramePr>
            <a:graphicFrameLocks noChangeAspect="1"/>
          </p:cNvGraphicFramePr>
          <p:nvPr/>
        </p:nvGraphicFramePr>
        <p:xfrm>
          <a:off x="96445" y="926281"/>
          <a:ext cx="5367454" cy="3221908"/>
        </p:xfrm>
        <a:graphic>
          <a:graphicData uri="http://schemas.openxmlformats.org/presentationml/2006/ole">
            <mc:AlternateContent xmlns:mc="http://schemas.openxmlformats.org/markup-compatibility/2006">
              <mc:Choice xmlns:v="urn:schemas-microsoft-com:vml" Requires="v">
                <p:oleObj r:id="rId2" imgW="8667762" imgH="5200650" progId="Visio.Drawing.15">
                  <p:embed/>
                </p:oleObj>
              </mc:Choice>
              <mc:Fallback>
                <p:oleObj r:id="rId2" imgW="8667762" imgH="5200650" progId="Visio.Drawing.15">
                  <p:embed/>
                  <p:pic>
                    <p:nvPicPr>
                      <p:cNvPr id="8" name="对象 7">
                        <a:extLst>
                          <a:ext uri="{FF2B5EF4-FFF2-40B4-BE49-F238E27FC236}">
                            <a16:creationId xmlns:a16="http://schemas.microsoft.com/office/drawing/2014/main" id="{8A78A325-F155-296F-5BBA-32F94F5CE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5" y="926281"/>
                        <a:ext cx="5367454" cy="3221908"/>
                      </a:xfrm>
                      <a:prstGeom prst="rect">
                        <a:avLst/>
                      </a:prstGeom>
                      <a:noFill/>
                    </p:spPr>
                  </p:pic>
                </p:oleObj>
              </mc:Fallback>
            </mc:AlternateContent>
          </a:graphicData>
        </a:graphic>
      </p:graphicFrame>
      <p:pic>
        <p:nvPicPr>
          <p:cNvPr id="15" name="图片 14" descr="图表, 折线图&#10;&#10;AI 生成的内容可能不正确。">
            <a:extLst>
              <a:ext uri="{FF2B5EF4-FFF2-40B4-BE49-F238E27FC236}">
                <a16:creationId xmlns:a16="http://schemas.microsoft.com/office/drawing/2014/main" id="{BD95D551-4960-5E24-3CB5-12B4F533C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481" y="2217009"/>
            <a:ext cx="3370074" cy="1783530"/>
          </a:xfrm>
          <a:prstGeom prst="rect">
            <a:avLst/>
          </a:prstGeom>
        </p:spPr>
      </p:pic>
      <p:sp>
        <p:nvSpPr>
          <p:cNvPr id="16" name="文本框 15">
            <a:extLst>
              <a:ext uri="{FF2B5EF4-FFF2-40B4-BE49-F238E27FC236}">
                <a16:creationId xmlns:a16="http://schemas.microsoft.com/office/drawing/2014/main" id="{5423332C-F44F-EB89-5D22-E7141526F1CD}"/>
              </a:ext>
            </a:extLst>
          </p:cNvPr>
          <p:cNvSpPr txBox="1"/>
          <p:nvPr/>
        </p:nvSpPr>
        <p:spPr>
          <a:xfrm>
            <a:off x="706242" y="4500580"/>
            <a:ext cx="8281641" cy="1754326"/>
          </a:xfrm>
          <a:prstGeom prst="rect">
            <a:avLst/>
          </a:prstGeom>
          <a:noFill/>
        </p:spPr>
        <p:txBody>
          <a:bodyPr wrap="square">
            <a:spAutoFit/>
          </a:bodyPr>
          <a:lstStyle/>
          <a:p>
            <a:pPr algn="just">
              <a:buNone/>
            </a:pPr>
            <a:r>
              <a:rPr lang="en-US" altLang="zh-CN" b="1" kern="100" dirty="0">
                <a:latin typeface="等线" panose="02010600030101010101" pitchFamily="2" charset="-122"/>
                <a:ea typeface="等线" panose="02010600030101010101" pitchFamily="2" charset="-122"/>
                <a:cs typeface="Times New Roman" panose="02020603050405020304" pitchFamily="18" charset="0"/>
              </a:rPr>
              <a:t>2-ch test system </a:t>
            </a:r>
            <a:r>
              <a:rPr lang="en-US" altLang="zh-CN" kern="100" dirty="0">
                <a:latin typeface="等线" panose="02010600030101010101" pitchFamily="2" charset="-122"/>
                <a:ea typeface="等线" panose="02010600030101010101" pitchFamily="2" charset="-122"/>
                <a:cs typeface="Times New Roman" panose="02020603050405020304" pitchFamily="18" charset="0"/>
              </a:rPr>
              <a:t>to validate the time resolution measurement:</a:t>
            </a:r>
          </a:p>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1. RF: ADL5545-&gt;</a:t>
            </a:r>
            <a:r>
              <a:rPr lang="en-US" altLang="zh-CN" b="0" i="0" dirty="0">
                <a:solidFill>
                  <a:srgbClr val="101820"/>
                </a:solidFill>
                <a:effectLst/>
                <a:latin typeface="Inter"/>
              </a:rPr>
              <a:t>6 GHz with i</a:t>
            </a:r>
            <a:r>
              <a:rPr lang="en-US" altLang="zh-CN" dirty="0"/>
              <a:t>ntegrated bias control circuit;</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2. </a:t>
            </a:r>
            <a:r>
              <a:rPr lang="en-US" altLang="zh-CN" dirty="0"/>
              <a:t>Ultrafast </a:t>
            </a:r>
            <a:r>
              <a:rPr lang="en-US" altLang="zh-CN" kern="100" dirty="0">
                <a:latin typeface="等线" panose="02010600030101010101" pitchFamily="2" charset="-122"/>
                <a:ea typeface="等线" panose="02010600030101010101" pitchFamily="2" charset="-122"/>
                <a:cs typeface="Times New Roman" panose="02020603050405020304" pitchFamily="18" charset="0"/>
              </a:rPr>
              <a:t>comparator: ADCMP572 with </a:t>
            </a:r>
            <a:r>
              <a:rPr lang="en-US" altLang="zh-CN" dirty="0"/>
              <a:t>differential output;</a:t>
            </a:r>
          </a:p>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3.Time-to-Digital Converter (TDC): KCU116 Dev-&gt; Tapped delay time technology in the FPGA.</a:t>
            </a:r>
          </a:p>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Currently, ~6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ps</a:t>
            </a:r>
            <a:r>
              <a:rPr lang="en-US" altLang="zh-CN" kern="100" dirty="0">
                <a:latin typeface="等线" panose="02010600030101010101" pitchFamily="2" charset="-122"/>
                <a:ea typeface="等线" panose="02010600030101010101" pitchFamily="2" charset="-122"/>
                <a:cs typeface="Times New Roman" panose="02020603050405020304" pitchFamily="18" charset="0"/>
              </a:rPr>
              <a:t> resolution can be achieved.</a:t>
            </a:r>
            <a:endParaRPr lang="zh-CN" altLang="en-US" dirty="0"/>
          </a:p>
        </p:txBody>
      </p:sp>
      <p:sp>
        <p:nvSpPr>
          <p:cNvPr id="10" name="文本框 9">
            <a:extLst>
              <a:ext uri="{FF2B5EF4-FFF2-40B4-BE49-F238E27FC236}">
                <a16:creationId xmlns:a16="http://schemas.microsoft.com/office/drawing/2014/main" id="{FA0659B1-A210-721F-F040-1DD1205F7BA9}"/>
              </a:ext>
            </a:extLst>
          </p:cNvPr>
          <p:cNvSpPr txBox="1"/>
          <p:nvPr/>
        </p:nvSpPr>
        <p:spPr>
          <a:xfrm>
            <a:off x="6768989" y="4023248"/>
            <a:ext cx="1044299" cy="369332"/>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~11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ps</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p>
        </p:txBody>
      </p:sp>
      <p:sp>
        <p:nvSpPr>
          <p:cNvPr id="11" name="标题 1">
            <a:extLst>
              <a:ext uri="{FF2B5EF4-FFF2-40B4-BE49-F238E27FC236}">
                <a16:creationId xmlns:a16="http://schemas.microsoft.com/office/drawing/2014/main" id="{F5DAF663-8044-D9ED-B0B7-2AB61E69D90C}"/>
              </a:ext>
            </a:extLst>
          </p:cNvPr>
          <p:cNvSpPr txBox="1">
            <a:spLocks/>
          </p:cNvSpPr>
          <p:nvPr/>
        </p:nvSpPr>
        <p:spPr>
          <a:xfrm>
            <a:off x="996175" y="138010"/>
            <a:ext cx="6679581" cy="635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t>FEE Verification</a:t>
            </a:r>
            <a:endParaRPr lang="zh-CN" altLang="en-US" sz="4000" b="1" dirty="0"/>
          </a:p>
        </p:txBody>
      </p:sp>
    </p:spTree>
    <p:extLst>
      <p:ext uri="{BB962C8B-B14F-4D97-AF65-F5344CB8AC3E}">
        <p14:creationId xmlns:p14="http://schemas.microsoft.com/office/powerpoint/2010/main" val="399350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53BAC-45E8-B6E9-72D2-F16BC6DD6DC4}"/>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AA2AFDC3-B936-5D30-C8C7-2840CD4C118D}"/>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19</a:t>
            </a:fld>
            <a:endParaRPr lang="zh-CN" altLang="en-US"/>
          </a:p>
        </p:txBody>
      </p:sp>
      <p:sp>
        <p:nvSpPr>
          <p:cNvPr id="11" name="标题 1">
            <a:extLst>
              <a:ext uri="{FF2B5EF4-FFF2-40B4-BE49-F238E27FC236}">
                <a16:creationId xmlns:a16="http://schemas.microsoft.com/office/drawing/2014/main" id="{FB8618D5-52A0-ED5D-821D-9C8D605279BD}"/>
              </a:ext>
            </a:extLst>
          </p:cNvPr>
          <p:cNvSpPr txBox="1">
            <a:spLocks/>
          </p:cNvSpPr>
          <p:nvPr/>
        </p:nvSpPr>
        <p:spPr>
          <a:xfrm>
            <a:off x="996175" y="138010"/>
            <a:ext cx="6679581" cy="63500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t>提高</a:t>
            </a:r>
            <a:r>
              <a:rPr lang="en-US" altLang="zh-CN" sz="4000" b="1" dirty="0"/>
              <a:t>TDC</a:t>
            </a:r>
            <a:r>
              <a:rPr lang="zh-CN" altLang="en-US" sz="4000" b="1" dirty="0"/>
              <a:t>精度的方法（多链内插）</a:t>
            </a:r>
          </a:p>
        </p:txBody>
      </p:sp>
      <p:pic>
        <p:nvPicPr>
          <p:cNvPr id="2" name="内容占位符 5">
            <a:extLst>
              <a:ext uri="{FF2B5EF4-FFF2-40B4-BE49-F238E27FC236}">
                <a16:creationId xmlns:a16="http://schemas.microsoft.com/office/drawing/2014/main" id="{071E3525-EB8F-E11D-4673-E4A3233E08B7}"/>
              </a:ext>
            </a:extLst>
          </p:cNvPr>
          <p:cNvPicPr>
            <a:picLocks noChangeAspect="1"/>
          </p:cNvPicPr>
          <p:nvPr/>
        </p:nvPicPr>
        <p:blipFill>
          <a:blip r:embed="rId2"/>
          <a:srcRect t="4185"/>
          <a:stretch>
            <a:fillRect/>
          </a:stretch>
        </p:blipFill>
        <p:spPr>
          <a:xfrm>
            <a:off x="55821" y="1077952"/>
            <a:ext cx="5713078" cy="4102854"/>
          </a:xfrm>
          <a:prstGeom prst="rect">
            <a:avLst/>
          </a:prstGeom>
        </p:spPr>
      </p:pic>
      <p:pic>
        <p:nvPicPr>
          <p:cNvPr id="4" name="图片 3" descr="图表, 折线图&#10;&#10;AI 生成的内容可能不正确。">
            <a:extLst>
              <a:ext uri="{FF2B5EF4-FFF2-40B4-BE49-F238E27FC236}">
                <a16:creationId xmlns:a16="http://schemas.microsoft.com/office/drawing/2014/main" id="{733227E4-34BB-8F49-7725-B7BECF5A4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815" y="2691160"/>
            <a:ext cx="3593185" cy="2454523"/>
          </a:xfrm>
          <a:prstGeom prst="rect">
            <a:avLst/>
          </a:prstGeom>
        </p:spPr>
      </p:pic>
      <p:sp>
        <p:nvSpPr>
          <p:cNvPr id="5" name="文本框 4">
            <a:extLst>
              <a:ext uri="{FF2B5EF4-FFF2-40B4-BE49-F238E27FC236}">
                <a16:creationId xmlns:a16="http://schemas.microsoft.com/office/drawing/2014/main" id="{76BF24F1-B438-3574-35B5-3EBB3B1EC89C}"/>
              </a:ext>
            </a:extLst>
          </p:cNvPr>
          <p:cNvSpPr txBox="1"/>
          <p:nvPr/>
        </p:nvSpPr>
        <p:spPr>
          <a:xfrm>
            <a:off x="6825257" y="5257316"/>
            <a:ext cx="1044299" cy="369332"/>
          </a:xfrm>
          <a:prstGeom prst="rect">
            <a:avLst/>
          </a:prstGeom>
          <a:noFill/>
        </p:spPr>
        <p:txBody>
          <a:bodyPr wrap="square">
            <a:spAutoFit/>
          </a:bodyPr>
          <a:lstStyle/>
          <a:p>
            <a:r>
              <a:rPr lang="en-US" altLang="zh-CN" kern="100" dirty="0">
                <a:latin typeface="等线" panose="02010600030101010101" pitchFamily="2" charset="-122"/>
                <a:ea typeface="等线" panose="02010600030101010101" pitchFamily="2" charset="-122"/>
                <a:cs typeface="Times New Roman" panose="02020603050405020304" pitchFamily="18" charset="0"/>
              </a:rPr>
              <a:t>~6 </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ps</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43957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70CA901A-D47F-4170-AE32-684F8C1B9ACD}"/>
              </a:ext>
            </a:extLst>
          </p:cNvPr>
          <p:cNvSpPr txBox="1">
            <a:spLocks/>
          </p:cNvSpPr>
          <p:nvPr/>
        </p:nvSpPr>
        <p:spPr>
          <a:xfrm>
            <a:off x="980326" y="60493"/>
            <a:ext cx="2266308" cy="78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Times New Roman" panose="02020603050405020304" pitchFamily="18" charset="0"/>
                <a:cs typeface="Times New Roman" panose="02020603050405020304" pitchFamily="18" charset="0"/>
              </a:rPr>
              <a:t>outline</a:t>
            </a:r>
            <a:endParaRPr lang="zh-CN" altLang="en-US" sz="5400" b="1" dirty="0">
              <a:latin typeface="Times New Roman" panose="02020603050405020304" pitchFamily="18" charset="0"/>
              <a:cs typeface="Times New Roman" panose="02020603050405020304" pitchFamily="18" charset="0"/>
            </a:endParaRPr>
          </a:p>
        </p:txBody>
      </p:sp>
      <p:sp>
        <p:nvSpPr>
          <p:cNvPr id="15" name="灯片编号占位符 3">
            <a:extLst>
              <a:ext uri="{FF2B5EF4-FFF2-40B4-BE49-F238E27FC236}">
                <a16:creationId xmlns:a16="http://schemas.microsoft.com/office/drawing/2014/main" id="{6BCFB413-2854-4DD5-96C1-702664B7E9BF}"/>
              </a:ext>
            </a:extLst>
          </p:cNvPr>
          <p:cNvSpPr>
            <a:spLocks noGrp="1"/>
          </p:cNvSpPr>
          <p:nvPr>
            <p:ph type="sldNum" sz="quarter" idx="4"/>
          </p:nvPr>
        </p:nvSpPr>
        <p:spPr>
          <a:xfrm>
            <a:off x="3505200" y="6365896"/>
            <a:ext cx="1358900" cy="492104"/>
          </a:xfrm>
        </p:spPr>
        <p:txBody>
          <a:bodyPr/>
          <a:lstStyle/>
          <a:p>
            <a:fld id="{880A319C-9208-43D2-84C5-4784044AED1C}" type="slidenum">
              <a:rPr lang="zh-CN" altLang="en-US" smtClean="0"/>
              <a:t>2</a:t>
            </a:fld>
            <a:endParaRPr lang="zh-CN" altLang="en-US"/>
          </a:p>
        </p:txBody>
      </p:sp>
      <p:sp>
        <p:nvSpPr>
          <p:cNvPr id="2" name="文本框 1">
            <a:extLst>
              <a:ext uri="{FF2B5EF4-FFF2-40B4-BE49-F238E27FC236}">
                <a16:creationId xmlns:a16="http://schemas.microsoft.com/office/drawing/2014/main" id="{15370493-2437-4FB0-1740-142FEFFAD439}"/>
              </a:ext>
            </a:extLst>
          </p:cNvPr>
          <p:cNvSpPr txBox="1"/>
          <p:nvPr/>
        </p:nvSpPr>
        <p:spPr>
          <a:xfrm>
            <a:off x="980326" y="1035936"/>
            <a:ext cx="7055986" cy="4893647"/>
          </a:xfrm>
          <a:prstGeom prst="rect">
            <a:avLst/>
          </a:prstGeom>
          <a:noFill/>
        </p:spPr>
        <p:txBody>
          <a:bodyPr wrap="square" rtlCol="0">
            <a:spAutoFit/>
          </a:bodyPr>
          <a:lstStyle/>
          <a:p>
            <a:pPr marL="571500" indent="-571500">
              <a:buFont typeface="Wingdings" panose="05000000000000000000" pitchFamily="2" charset="2"/>
              <a:buChar char="n"/>
            </a:pPr>
            <a:r>
              <a:rPr lang="en-US" altLang="zh-CN" sz="4000" dirty="0">
                <a:latin typeface="宋体" panose="02010600030101010101" pitchFamily="2" charset="-122"/>
                <a:ea typeface="宋体" panose="02010600030101010101" pitchFamily="2" charset="-122"/>
              </a:rPr>
              <a:t>LGAD</a:t>
            </a:r>
            <a:r>
              <a:rPr lang="zh-CN" altLang="en-US" sz="4000" dirty="0">
                <a:latin typeface="宋体" panose="02010600030101010101" pitchFamily="2" charset="-122"/>
                <a:ea typeface="宋体" panose="02010600030101010101" pitchFamily="2" charset="-122"/>
              </a:rPr>
              <a:t>探测器</a:t>
            </a:r>
            <a:endParaRPr lang="en-US" altLang="zh-CN" sz="4000" dirty="0">
              <a:latin typeface="宋体" panose="02010600030101010101" pitchFamily="2" charset="-122"/>
              <a:ea typeface="宋体" panose="02010600030101010101" pitchFamily="2" charset="-122"/>
            </a:endParaRPr>
          </a:p>
          <a:p>
            <a:pPr marL="571500" indent="-571500">
              <a:buFont typeface="Wingdings" panose="05000000000000000000" pitchFamily="2" charset="2"/>
              <a:buChar char="n"/>
            </a:pPr>
            <a:r>
              <a:rPr lang="zh-CN" altLang="en-US" sz="4000" dirty="0">
                <a:latin typeface="宋体" panose="02010600030101010101" pitchFamily="2" charset="-122"/>
                <a:ea typeface="宋体" panose="02010600030101010101" pitchFamily="2" charset="-122"/>
              </a:rPr>
              <a:t>时间测量方法</a:t>
            </a:r>
            <a:endParaRPr lang="en-US" altLang="zh-CN" sz="4000" dirty="0">
              <a:latin typeface="宋体" panose="02010600030101010101" pitchFamily="2" charset="-122"/>
              <a:ea typeface="宋体" panose="02010600030101010101" pitchFamily="2" charset="-122"/>
            </a:endParaRPr>
          </a:p>
          <a:p>
            <a:pPr marL="571500" indent="-571500">
              <a:buFont typeface="Wingdings" panose="05000000000000000000" pitchFamily="2" charset="2"/>
              <a:buChar char="n"/>
            </a:pPr>
            <a:r>
              <a:rPr lang="en-US" altLang="zh-CN" sz="4000" dirty="0" err="1">
                <a:latin typeface="宋体" panose="02010600030101010101" pitchFamily="2" charset="-122"/>
                <a:ea typeface="宋体" panose="02010600030101010101" pitchFamily="2" charset="-122"/>
              </a:rPr>
              <a:t>Altiroc</a:t>
            </a:r>
            <a:r>
              <a:rPr lang="zh-CN" altLang="en-US" sz="4000" dirty="0">
                <a:latin typeface="宋体" panose="02010600030101010101" pitchFamily="2" charset="-122"/>
                <a:ea typeface="宋体" panose="02010600030101010101" pitchFamily="2" charset="-122"/>
              </a:rPr>
              <a:t>测试系统</a:t>
            </a:r>
            <a:endParaRPr lang="en-US" altLang="zh-CN" sz="2800" dirty="0">
              <a:latin typeface="宋体" panose="02010600030101010101" pitchFamily="2" charset="-122"/>
              <a:ea typeface="宋体" panose="02010600030101010101" pitchFamily="2" charset="-122"/>
            </a:endParaRPr>
          </a:p>
          <a:p>
            <a:pPr marL="914400" lvl="1" indent="-457200">
              <a:buFont typeface="Wingdings" panose="05000000000000000000" pitchFamily="2" charset="2"/>
              <a:buChar char="ü"/>
            </a:pPr>
            <a:r>
              <a:rPr lang="zh-CN" altLang="en-US" sz="2800" dirty="0">
                <a:latin typeface="宋体" panose="02010600030101010101" pitchFamily="2" charset="-122"/>
                <a:ea typeface="宋体" panose="02010600030101010101" pitchFamily="2" charset="-122"/>
              </a:rPr>
              <a:t>逻辑控制</a:t>
            </a:r>
            <a:r>
              <a:rPr lang="en-US" altLang="zh-CN" sz="2800" dirty="0">
                <a:latin typeface="宋体" panose="02010600030101010101" pitchFamily="2" charset="-122"/>
                <a:ea typeface="宋体" panose="02010600030101010101" pitchFamily="2" charset="-122"/>
              </a:rPr>
              <a:t>+</a:t>
            </a:r>
            <a:r>
              <a:rPr lang="en-US" altLang="zh-CN" sz="2800" dirty="0" err="1">
                <a:latin typeface="宋体" panose="02010600030101010101" pitchFamily="2" charset="-122"/>
                <a:ea typeface="宋体" panose="02010600030101010101" pitchFamily="2" charset="-122"/>
              </a:rPr>
              <a:t>SiTCP</a:t>
            </a:r>
            <a:endParaRPr lang="en-US" altLang="zh-CN" sz="2800" dirty="0">
              <a:latin typeface="宋体" panose="02010600030101010101" pitchFamily="2" charset="-122"/>
              <a:ea typeface="宋体" panose="02010600030101010101" pitchFamily="2" charset="-122"/>
            </a:endParaRPr>
          </a:p>
          <a:p>
            <a:pPr marL="914400" lvl="1" indent="-457200">
              <a:buFont typeface="Wingdings" panose="05000000000000000000" pitchFamily="2" charset="2"/>
              <a:buChar char="ü"/>
            </a:pPr>
            <a:r>
              <a:rPr lang="en-US" altLang="zh-CN" sz="2800" dirty="0" err="1">
                <a:latin typeface="宋体" panose="02010600030101010101" pitchFamily="2" charset="-122"/>
                <a:ea typeface="宋体" panose="02010600030101010101" pitchFamily="2" charset="-122"/>
              </a:rPr>
              <a:t>Vth&amp;Vthc</a:t>
            </a:r>
            <a:r>
              <a:rPr lang="zh-CN" altLang="en-US" sz="2800" dirty="0">
                <a:latin typeface="宋体" panose="02010600030101010101" pitchFamily="2" charset="-122"/>
                <a:ea typeface="宋体" panose="02010600030101010101" pitchFamily="2" charset="-122"/>
              </a:rPr>
              <a:t>扫描</a:t>
            </a:r>
            <a:endParaRPr lang="en-US" altLang="zh-CN" sz="2800" dirty="0">
              <a:latin typeface="宋体" panose="02010600030101010101" pitchFamily="2" charset="-122"/>
              <a:ea typeface="宋体" panose="02010600030101010101" pitchFamily="2" charset="-122"/>
            </a:endParaRPr>
          </a:p>
          <a:p>
            <a:pPr marL="571500" indent="-571500">
              <a:buFont typeface="Wingdings" panose="05000000000000000000" pitchFamily="2" charset="2"/>
              <a:buChar char="n"/>
            </a:pPr>
            <a:r>
              <a:rPr lang="zh-CN" altLang="en-US" sz="4000" dirty="0">
                <a:latin typeface="宋体" panose="02010600030101010101" pitchFamily="2" charset="-122"/>
                <a:ea typeface="宋体" panose="02010600030101010101" pitchFamily="2" charset="-122"/>
              </a:rPr>
              <a:t>基于</a:t>
            </a:r>
            <a:r>
              <a:rPr lang="en-US" altLang="zh-CN" sz="4000" dirty="0">
                <a:latin typeface="宋体" panose="02010600030101010101" pitchFamily="2" charset="-122"/>
                <a:ea typeface="宋体" panose="02010600030101010101" pitchFamily="2" charset="-122"/>
              </a:rPr>
              <a:t>FPGA</a:t>
            </a:r>
            <a:r>
              <a:rPr lang="zh-CN" altLang="en-US" sz="4000" dirty="0">
                <a:latin typeface="宋体" panose="02010600030101010101" pitchFamily="2" charset="-122"/>
                <a:ea typeface="宋体" panose="02010600030101010101" pitchFamily="2" charset="-122"/>
              </a:rPr>
              <a:t>的测试系统</a:t>
            </a:r>
            <a:endParaRPr lang="en-US" altLang="zh-CN" sz="4000" dirty="0">
              <a:latin typeface="宋体" panose="02010600030101010101" pitchFamily="2" charset="-122"/>
              <a:ea typeface="宋体" panose="02010600030101010101" pitchFamily="2" charset="-122"/>
            </a:endParaRP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2800" dirty="0">
                <a:solidFill>
                  <a:prstClr val="black"/>
                </a:solidFill>
                <a:latin typeface="宋体" panose="02010600030101010101" pitchFamily="2" charset="-122"/>
                <a:ea typeface="宋体" panose="02010600030101010101" pitchFamily="2" charset="-122"/>
              </a:rPr>
              <a:t>前端放大</a:t>
            </a:r>
            <a:endParaRPr kumimoji="0" lang="en-US" altLang="zh-CN" sz="2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zh-CN" sz="2800" dirty="0">
                <a:solidFill>
                  <a:prstClr val="black"/>
                </a:solidFill>
                <a:latin typeface="宋体" panose="02010600030101010101" pitchFamily="2" charset="-122"/>
                <a:ea typeface="宋体" panose="02010600030101010101" pitchFamily="2" charset="-122"/>
              </a:rPr>
              <a:t>TDC</a:t>
            </a:r>
            <a:endParaRPr lang="en-US" altLang="zh-CN" sz="4000" dirty="0">
              <a:latin typeface="宋体" panose="02010600030101010101" pitchFamily="2" charset="-122"/>
              <a:ea typeface="宋体" panose="02010600030101010101" pitchFamily="2" charset="-122"/>
            </a:endParaRPr>
          </a:p>
          <a:p>
            <a:pPr marL="571500" indent="-571500">
              <a:buFont typeface="Wingdings" panose="05000000000000000000" pitchFamily="2" charset="2"/>
              <a:buChar char="n"/>
            </a:pPr>
            <a:r>
              <a:rPr lang="zh-CN" altLang="en-US" sz="4000" dirty="0">
                <a:latin typeface="宋体" panose="02010600030101010101" pitchFamily="2" charset="-122"/>
                <a:ea typeface="宋体" panose="02010600030101010101" pitchFamily="2" charset="-122"/>
              </a:rPr>
              <a:t>总结</a:t>
            </a:r>
            <a:endParaRPr lang="en-US" altLang="zh-CN" sz="4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220394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6E32-1446-B44A-C0C6-9BBB25E4303A}"/>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9964C1A7-222C-ED52-CF37-DF0070037C28}"/>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20</a:t>
            </a:fld>
            <a:endParaRPr lang="zh-CN" altLang="en-US"/>
          </a:p>
        </p:txBody>
      </p:sp>
      <p:sp>
        <p:nvSpPr>
          <p:cNvPr id="11" name="标题 1">
            <a:extLst>
              <a:ext uri="{FF2B5EF4-FFF2-40B4-BE49-F238E27FC236}">
                <a16:creationId xmlns:a16="http://schemas.microsoft.com/office/drawing/2014/main" id="{C0DE20FD-05B5-4084-B768-49D26EEC5E81}"/>
              </a:ext>
            </a:extLst>
          </p:cNvPr>
          <p:cNvSpPr txBox="1">
            <a:spLocks/>
          </p:cNvSpPr>
          <p:nvPr/>
        </p:nvSpPr>
        <p:spPr>
          <a:xfrm>
            <a:off x="996175" y="138010"/>
            <a:ext cx="6679581" cy="63500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t>提高</a:t>
            </a:r>
            <a:r>
              <a:rPr lang="en-US" altLang="zh-CN" sz="4000" b="1" dirty="0"/>
              <a:t>TDC</a:t>
            </a:r>
            <a:r>
              <a:rPr lang="zh-CN" altLang="en-US" sz="4000" b="1" dirty="0"/>
              <a:t>精度的方法（多沿测量）</a:t>
            </a:r>
          </a:p>
        </p:txBody>
      </p:sp>
      <p:pic>
        <p:nvPicPr>
          <p:cNvPr id="3" name="图片 2">
            <a:extLst>
              <a:ext uri="{FF2B5EF4-FFF2-40B4-BE49-F238E27FC236}">
                <a16:creationId xmlns:a16="http://schemas.microsoft.com/office/drawing/2014/main" id="{6380BCA7-162E-9566-2876-B3D288C9E584}"/>
              </a:ext>
            </a:extLst>
          </p:cNvPr>
          <p:cNvPicPr>
            <a:picLocks noChangeAspect="1"/>
          </p:cNvPicPr>
          <p:nvPr/>
        </p:nvPicPr>
        <p:blipFill>
          <a:blip r:embed="rId2"/>
          <a:stretch>
            <a:fillRect/>
          </a:stretch>
        </p:blipFill>
        <p:spPr>
          <a:xfrm>
            <a:off x="238745" y="893507"/>
            <a:ext cx="3808063" cy="4441387"/>
          </a:xfrm>
          <a:prstGeom prst="rect">
            <a:avLst/>
          </a:prstGeom>
        </p:spPr>
      </p:pic>
      <p:pic>
        <p:nvPicPr>
          <p:cNvPr id="4" name="图片 3">
            <a:extLst>
              <a:ext uri="{FF2B5EF4-FFF2-40B4-BE49-F238E27FC236}">
                <a16:creationId xmlns:a16="http://schemas.microsoft.com/office/drawing/2014/main" id="{54C76F27-0672-801F-7E0A-83CFDFBEF14A}"/>
              </a:ext>
            </a:extLst>
          </p:cNvPr>
          <p:cNvPicPr>
            <a:picLocks noChangeAspect="1"/>
          </p:cNvPicPr>
          <p:nvPr/>
        </p:nvPicPr>
        <p:blipFill>
          <a:blip r:embed="rId3"/>
          <a:stretch>
            <a:fillRect/>
          </a:stretch>
        </p:blipFill>
        <p:spPr>
          <a:xfrm>
            <a:off x="826002" y="5431295"/>
            <a:ext cx="7019925" cy="838200"/>
          </a:xfrm>
          <a:prstGeom prst="rect">
            <a:avLst/>
          </a:prstGeom>
        </p:spPr>
      </p:pic>
      <p:sp>
        <p:nvSpPr>
          <p:cNvPr id="6" name="文本框 5">
            <a:extLst>
              <a:ext uri="{FF2B5EF4-FFF2-40B4-BE49-F238E27FC236}">
                <a16:creationId xmlns:a16="http://schemas.microsoft.com/office/drawing/2014/main" id="{9BB8E2A6-EE3E-84D3-8810-F44862B4DB45}"/>
              </a:ext>
            </a:extLst>
          </p:cNvPr>
          <p:cNvSpPr txBox="1"/>
          <p:nvPr/>
        </p:nvSpPr>
        <p:spPr>
          <a:xfrm>
            <a:off x="4184650" y="1405274"/>
            <a:ext cx="3866530" cy="1477328"/>
          </a:xfrm>
          <a:prstGeom prst="rect">
            <a:avLst/>
          </a:prstGeom>
          <a:noFill/>
        </p:spPr>
        <p:txBody>
          <a:bodyPr wrap="square">
            <a:spAutoFit/>
          </a:bodyPr>
          <a:lstStyle/>
          <a:p>
            <a:pPr algn="just">
              <a:buNone/>
            </a:pPr>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多沿测量的本质：</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一个</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hit</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激励多个上升沿或者下降沿在延迟链上传播，实现</a:t>
            </a:r>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多次测量</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Bubble</a:t>
            </a:r>
            <a:r>
              <a:rPr lang="zh-CN" altLang="en-US" kern="100" dirty="0">
                <a:latin typeface="等线" panose="02010600030101010101" pitchFamily="2" charset="-122"/>
                <a:ea typeface="等线" panose="02010600030101010101" pitchFamily="2" charset="-122"/>
                <a:cs typeface="Times New Roman" panose="02020603050405020304" pitchFamily="18" charset="0"/>
              </a:rPr>
              <a:t>问题严重，需要设计编码方案：分解编码。</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175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F603-E331-1CB9-69A4-68AD840DB3C3}"/>
            </a:ext>
          </a:extLst>
        </p:cNvPr>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A9987D2A-CD11-F371-DF71-98E4903464C7}"/>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21</a:t>
            </a:fld>
            <a:endParaRPr lang="zh-CN" altLang="en-US"/>
          </a:p>
        </p:txBody>
      </p:sp>
      <p:sp>
        <p:nvSpPr>
          <p:cNvPr id="3" name="Rectangle 2">
            <a:extLst>
              <a:ext uri="{FF2B5EF4-FFF2-40B4-BE49-F238E27FC236}">
                <a16:creationId xmlns:a16="http://schemas.microsoft.com/office/drawing/2014/main" id="{044EEEA6-EF05-8305-9BAC-FFAFAF924796}"/>
              </a:ext>
            </a:extLst>
          </p:cNvPr>
          <p:cNvSpPr>
            <a:spLocks noChangeArrowheads="1"/>
          </p:cNvSpPr>
          <p:nvPr/>
        </p:nvSpPr>
        <p:spPr bwMode="auto">
          <a:xfrm>
            <a:off x="1620644" y="1278672"/>
            <a:ext cx="10481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Rectangle 2">
            <a:extLst>
              <a:ext uri="{FF2B5EF4-FFF2-40B4-BE49-F238E27FC236}">
                <a16:creationId xmlns:a16="http://schemas.microsoft.com/office/drawing/2014/main" id="{0A0ECDCC-9836-8F9C-BEFC-81CAF2B84DEF}"/>
              </a:ext>
            </a:extLst>
          </p:cNvPr>
          <p:cNvSpPr>
            <a:spLocks noChangeArrowheads="1"/>
          </p:cNvSpPr>
          <p:nvPr/>
        </p:nvSpPr>
        <p:spPr bwMode="auto">
          <a:xfrm>
            <a:off x="416312" y="1450770"/>
            <a:ext cx="10333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6" name="文本框 15">
            <a:extLst>
              <a:ext uri="{FF2B5EF4-FFF2-40B4-BE49-F238E27FC236}">
                <a16:creationId xmlns:a16="http://schemas.microsoft.com/office/drawing/2014/main" id="{E965B601-A1BF-528F-EA64-9D886013BAA0}"/>
              </a:ext>
            </a:extLst>
          </p:cNvPr>
          <p:cNvSpPr txBox="1"/>
          <p:nvPr/>
        </p:nvSpPr>
        <p:spPr>
          <a:xfrm>
            <a:off x="857344" y="4742309"/>
            <a:ext cx="7872761" cy="923330"/>
          </a:xfrm>
          <a:prstGeom prst="rect">
            <a:avLst/>
          </a:prstGeom>
          <a:noFill/>
        </p:spPr>
        <p:txBody>
          <a:bodyPr wrap="square">
            <a:spAutoFit/>
          </a:bodyPr>
          <a:lstStyle/>
          <a:p>
            <a:pPr algn="just">
              <a:buNone/>
            </a:pPr>
            <a:r>
              <a:rPr lang="en-US" altLang="zh-CN" b="1" kern="100" dirty="0">
                <a:latin typeface="等线" panose="02010600030101010101" pitchFamily="2" charset="-122"/>
                <a:ea typeface="等线" panose="02010600030101010101" pitchFamily="2" charset="-122"/>
                <a:cs typeface="Times New Roman" panose="02020603050405020304" pitchFamily="18" charset="0"/>
              </a:rPr>
              <a:t>16-ch front-end board </a:t>
            </a:r>
            <a:r>
              <a:rPr lang="en-US" altLang="zh-CN" kern="100" dirty="0">
                <a:latin typeface="等线" panose="02010600030101010101" pitchFamily="2" charset="-122"/>
                <a:ea typeface="等线" panose="02010600030101010101" pitchFamily="2" charset="-122"/>
                <a:cs typeface="Times New Roman" panose="02020603050405020304" pitchFamily="18" charset="0"/>
              </a:rPr>
              <a:t>:</a:t>
            </a:r>
          </a:p>
          <a:p>
            <a:pPr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1. RF: ADL5545-&gt;</a:t>
            </a:r>
            <a:r>
              <a:rPr lang="en-US" altLang="zh-CN" b="0" i="0" dirty="0">
                <a:solidFill>
                  <a:srgbClr val="101820"/>
                </a:solidFill>
                <a:effectLst/>
                <a:latin typeface="Inter"/>
              </a:rPr>
              <a:t>6 GHz with i</a:t>
            </a:r>
            <a:r>
              <a:rPr lang="en-US" altLang="zh-CN" dirty="0"/>
              <a:t>ntegrated bias control circuit</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latin typeface="等线" panose="02010600030101010101" pitchFamily="2" charset="-122"/>
                <a:ea typeface="等线" panose="02010600030101010101" pitchFamily="2" charset="-122"/>
                <a:cs typeface="Times New Roman" panose="02020603050405020304" pitchFamily="18" charset="0"/>
              </a:rPr>
              <a:t>2. Comparator: ADCMP572 with </a:t>
            </a:r>
            <a:r>
              <a:rPr lang="en-US" altLang="zh-CN" dirty="0"/>
              <a:t>differential output;</a:t>
            </a:r>
          </a:p>
        </p:txBody>
      </p:sp>
      <p:sp>
        <p:nvSpPr>
          <p:cNvPr id="17" name="标题 1">
            <a:extLst>
              <a:ext uri="{FF2B5EF4-FFF2-40B4-BE49-F238E27FC236}">
                <a16:creationId xmlns:a16="http://schemas.microsoft.com/office/drawing/2014/main" id="{7CD5EFA5-CDDF-1839-80C1-8AC4A93B3B45}"/>
              </a:ext>
            </a:extLst>
          </p:cNvPr>
          <p:cNvSpPr txBox="1">
            <a:spLocks/>
          </p:cNvSpPr>
          <p:nvPr/>
        </p:nvSpPr>
        <p:spPr>
          <a:xfrm>
            <a:off x="970156" y="95250"/>
            <a:ext cx="6679581" cy="635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a:t>16-ch electronics prototype</a:t>
            </a:r>
            <a:endParaRPr lang="zh-CN" altLang="en-US" sz="4000" b="1" dirty="0"/>
          </a:p>
        </p:txBody>
      </p:sp>
      <p:pic>
        <p:nvPicPr>
          <p:cNvPr id="19" name="图片 18" descr="电子设备的屏幕&#10;&#10;AI 生成的内容可能不正确。">
            <a:extLst>
              <a:ext uri="{FF2B5EF4-FFF2-40B4-BE49-F238E27FC236}">
                <a16:creationId xmlns:a16="http://schemas.microsoft.com/office/drawing/2014/main" id="{97DB9A41-067D-2797-02E8-E72C6550B6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498" y="885497"/>
            <a:ext cx="5144430" cy="3856812"/>
          </a:xfrm>
          <a:prstGeom prst="rect">
            <a:avLst/>
          </a:prstGeom>
        </p:spPr>
      </p:pic>
      <p:sp>
        <p:nvSpPr>
          <p:cNvPr id="21" name="文本框 20">
            <a:extLst>
              <a:ext uri="{FF2B5EF4-FFF2-40B4-BE49-F238E27FC236}">
                <a16:creationId xmlns:a16="http://schemas.microsoft.com/office/drawing/2014/main" id="{3C85E1E5-1DCE-AEF4-F307-BF8A6DA36E73}"/>
              </a:ext>
            </a:extLst>
          </p:cNvPr>
          <p:cNvSpPr txBox="1"/>
          <p:nvPr/>
        </p:nvSpPr>
        <p:spPr>
          <a:xfrm>
            <a:off x="7103328" y="3333545"/>
            <a:ext cx="1468243" cy="369332"/>
          </a:xfrm>
          <a:prstGeom prst="rect">
            <a:avLst/>
          </a:prstGeom>
          <a:noFill/>
        </p:spPr>
        <p:txBody>
          <a:bodyPr wrap="square">
            <a:spAutoFit/>
          </a:bodyPr>
          <a:lstStyle/>
          <a:p>
            <a:r>
              <a:rPr lang="en-US" altLang="zh-CN" b="0" i="0" dirty="0">
                <a:solidFill>
                  <a:srgbClr val="FF0000"/>
                </a:solidFill>
                <a:effectLst/>
                <a:latin typeface="Inter"/>
              </a:rPr>
              <a:t>KCU116 dev</a:t>
            </a:r>
            <a:endParaRPr lang="zh-CN" altLang="en-US" dirty="0">
              <a:solidFill>
                <a:srgbClr val="FF0000"/>
              </a:solidFill>
            </a:endParaRPr>
          </a:p>
        </p:txBody>
      </p:sp>
      <p:cxnSp>
        <p:nvCxnSpPr>
          <p:cNvPr id="23" name="直接箭头连接符 22">
            <a:extLst>
              <a:ext uri="{FF2B5EF4-FFF2-40B4-BE49-F238E27FC236}">
                <a16:creationId xmlns:a16="http://schemas.microsoft.com/office/drawing/2014/main" id="{A5D70616-984E-2ADF-83B5-70C5646DE479}"/>
              </a:ext>
            </a:extLst>
          </p:cNvPr>
          <p:cNvCxnSpPr>
            <a:cxnSpLocks/>
          </p:cNvCxnSpPr>
          <p:nvPr/>
        </p:nvCxnSpPr>
        <p:spPr>
          <a:xfrm flipH="1">
            <a:off x="5935980" y="3643399"/>
            <a:ext cx="1167348" cy="3612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7A032ED5-01BD-63E0-5C56-600C9D7E68C5}"/>
              </a:ext>
            </a:extLst>
          </p:cNvPr>
          <p:cNvCxnSpPr>
            <a:cxnSpLocks/>
          </p:cNvCxnSpPr>
          <p:nvPr/>
        </p:nvCxnSpPr>
        <p:spPr>
          <a:xfrm flipH="1">
            <a:off x="5859780" y="1625739"/>
            <a:ext cx="1167348" cy="3612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396B043D-3329-443A-81AD-BEDCE3144DB7}"/>
              </a:ext>
            </a:extLst>
          </p:cNvPr>
          <p:cNvSpPr txBox="1"/>
          <p:nvPr/>
        </p:nvSpPr>
        <p:spPr>
          <a:xfrm>
            <a:off x="6995718" y="1415701"/>
            <a:ext cx="1731969" cy="646331"/>
          </a:xfrm>
          <a:prstGeom prst="rect">
            <a:avLst/>
          </a:prstGeom>
          <a:noFill/>
        </p:spPr>
        <p:txBody>
          <a:bodyPr wrap="square">
            <a:spAutoFit/>
          </a:bodyPr>
          <a:lstStyle/>
          <a:p>
            <a:r>
              <a:rPr lang="en-US" altLang="zh-CN" b="0" i="0" dirty="0">
                <a:solidFill>
                  <a:srgbClr val="FF0000"/>
                </a:solidFill>
                <a:effectLst/>
                <a:latin typeface="Inter"/>
              </a:rPr>
              <a:t>16-ch front-end board</a:t>
            </a:r>
            <a:endParaRPr lang="zh-CN" altLang="en-US" dirty="0">
              <a:solidFill>
                <a:srgbClr val="FF0000"/>
              </a:solidFill>
            </a:endParaRPr>
          </a:p>
        </p:txBody>
      </p:sp>
      <p:sp>
        <p:nvSpPr>
          <p:cNvPr id="27" name="文本框 26">
            <a:extLst>
              <a:ext uri="{FF2B5EF4-FFF2-40B4-BE49-F238E27FC236}">
                <a16:creationId xmlns:a16="http://schemas.microsoft.com/office/drawing/2014/main" id="{77AA1B61-4AA1-2EF2-2C26-46B0341A6555}"/>
              </a:ext>
            </a:extLst>
          </p:cNvPr>
          <p:cNvSpPr txBox="1"/>
          <p:nvPr/>
        </p:nvSpPr>
        <p:spPr>
          <a:xfrm>
            <a:off x="857343" y="5661059"/>
            <a:ext cx="6245985" cy="369332"/>
          </a:xfrm>
          <a:prstGeom prst="rect">
            <a:avLst/>
          </a:prstGeom>
          <a:noFill/>
        </p:spPr>
        <p:txBody>
          <a:bodyPr wrap="square">
            <a:spAutoFit/>
          </a:bodyPr>
          <a:lstStyle/>
          <a:p>
            <a:pPr algn="just">
              <a:buNone/>
            </a:pPr>
            <a:r>
              <a:rPr lang="en-US" altLang="zh-CN" b="1" kern="100" dirty="0">
                <a:latin typeface="等线" panose="02010600030101010101" pitchFamily="2" charset="-122"/>
                <a:ea typeface="等线" panose="02010600030101010101" pitchFamily="2" charset="-122"/>
                <a:cs typeface="Times New Roman" panose="02020603050405020304" pitchFamily="18" charset="0"/>
              </a:rPr>
              <a:t>KCU116 dev :  </a:t>
            </a:r>
            <a:r>
              <a:rPr lang="en-US" altLang="zh-CN" kern="100" dirty="0">
                <a:latin typeface="等线" panose="02010600030101010101" pitchFamily="2" charset="-122"/>
                <a:ea typeface="等线" panose="02010600030101010101" pitchFamily="2" charset="-122"/>
                <a:cs typeface="Times New Roman" panose="02020603050405020304" pitchFamily="18" charset="0"/>
              </a:rPr>
              <a:t>TOT &amp; TOA measurement</a:t>
            </a:r>
          </a:p>
        </p:txBody>
      </p:sp>
      <p:sp>
        <p:nvSpPr>
          <p:cNvPr id="2" name="文本框 1">
            <a:extLst>
              <a:ext uri="{FF2B5EF4-FFF2-40B4-BE49-F238E27FC236}">
                <a16:creationId xmlns:a16="http://schemas.microsoft.com/office/drawing/2014/main" id="{31DFF33F-C5D9-DD59-D1F6-AE0406F1E8EF}"/>
              </a:ext>
            </a:extLst>
          </p:cNvPr>
          <p:cNvSpPr txBox="1"/>
          <p:nvPr/>
        </p:nvSpPr>
        <p:spPr>
          <a:xfrm>
            <a:off x="5859780" y="5811221"/>
            <a:ext cx="3229578" cy="369332"/>
          </a:xfrm>
          <a:prstGeom prst="rect">
            <a:avLst/>
          </a:prstGeom>
          <a:noFill/>
        </p:spPr>
        <p:txBody>
          <a:bodyPr wrap="square">
            <a:spAutoFit/>
          </a:bodyPr>
          <a:lstStyle/>
          <a:p>
            <a:r>
              <a:rPr lang="en-US" altLang="zh-CN" b="1" i="1" dirty="0">
                <a:latin typeface="宋体" panose="02010600030101010101" pitchFamily="2" charset="-122"/>
                <a:ea typeface="宋体" panose="02010600030101010101" pitchFamily="2" charset="-122"/>
              </a:rPr>
              <a:t>Thanks for your listening!</a:t>
            </a:r>
            <a:endParaRPr lang="zh-CN" altLang="en-US" b="1" i="1" dirty="0"/>
          </a:p>
        </p:txBody>
      </p:sp>
    </p:spTree>
    <p:extLst>
      <p:ext uri="{BB962C8B-B14F-4D97-AF65-F5344CB8AC3E}">
        <p14:creationId xmlns:p14="http://schemas.microsoft.com/office/powerpoint/2010/main" val="37676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67553A55-BF6E-425C-96C5-585BAC1AC11C}"/>
              </a:ext>
            </a:extLst>
          </p:cNvPr>
          <p:cNvSpPr>
            <a:spLocks noGrp="1"/>
          </p:cNvSpPr>
          <p:nvPr>
            <p:ph type="sldNum" sz="quarter" idx="4"/>
          </p:nvPr>
        </p:nvSpPr>
        <p:spPr>
          <a:xfrm>
            <a:off x="3505200" y="6365896"/>
            <a:ext cx="1358900" cy="492104"/>
          </a:xfrm>
        </p:spPr>
        <p:txBody>
          <a:bodyPr/>
          <a:lstStyle/>
          <a:p>
            <a:fld id="{C4F233D9-D657-4C1C-B06D-6064536F027E}" type="slidenum">
              <a:rPr lang="zh-CN" altLang="en-US" smtClean="0"/>
              <a:t>3</a:t>
            </a:fld>
            <a:endParaRPr lang="zh-CN" altLang="en-US"/>
          </a:p>
        </p:txBody>
      </p:sp>
      <p:pic>
        <p:nvPicPr>
          <p:cNvPr id="4" name="图片 3" descr="图示&#10;&#10;AI 生成的内容可能不正确。">
            <a:extLst>
              <a:ext uri="{FF2B5EF4-FFF2-40B4-BE49-F238E27FC236}">
                <a16:creationId xmlns:a16="http://schemas.microsoft.com/office/drawing/2014/main" id="{15165407-D3E2-2964-6FBE-712B0B255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9" y="843095"/>
            <a:ext cx="6420180" cy="2298818"/>
          </a:xfrm>
          <a:prstGeom prst="rect">
            <a:avLst/>
          </a:prstGeom>
        </p:spPr>
      </p:pic>
      <p:sp>
        <p:nvSpPr>
          <p:cNvPr id="6" name="文本框 5">
            <a:extLst>
              <a:ext uri="{FF2B5EF4-FFF2-40B4-BE49-F238E27FC236}">
                <a16:creationId xmlns:a16="http://schemas.microsoft.com/office/drawing/2014/main" id="{E04A5940-7D4A-73A8-E2D7-E8E8020CB3E3}"/>
              </a:ext>
            </a:extLst>
          </p:cNvPr>
          <p:cNvSpPr txBox="1"/>
          <p:nvPr/>
        </p:nvSpPr>
        <p:spPr>
          <a:xfrm>
            <a:off x="743415" y="3035954"/>
            <a:ext cx="4579434" cy="369332"/>
          </a:xfrm>
          <a:prstGeom prst="rect">
            <a:avLst/>
          </a:prstGeom>
          <a:noFill/>
        </p:spPr>
        <p:txBody>
          <a:bodyPr wrap="square">
            <a:spAutoFit/>
          </a:bodyPr>
          <a:lstStyle/>
          <a:p>
            <a:r>
              <a:rPr lang="zh-CN" altLang="en-US" sz="1800" b="0" dirty="0">
                <a:solidFill>
                  <a:srgbClr val="000000"/>
                </a:solidFill>
                <a:effectLst/>
                <a:latin typeface="SimSun" panose="02010600030101010101" pitchFamily="2" charset="-122"/>
                <a:ea typeface="SimSun" panose="02010600030101010101" pitchFamily="2" charset="-122"/>
              </a:rPr>
              <a:t>传统的 </a:t>
            </a:r>
            <a:r>
              <a:rPr lang="en-US" altLang="zh-CN" sz="1800" b="0" dirty="0" err="1">
                <a:solidFill>
                  <a:srgbClr val="000000"/>
                </a:solidFill>
                <a:effectLst/>
                <a:latin typeface="SimSun" panose="02010600030101010101" pitchFamily="2" charset="-122"/>
                <a:ea typeface="SimSun" panose="02010600030101010101" pitchFamily="2" charset="-122"/>
              </a:rPr>
              <a:t>NiP</a:t>
            </a:r>
            <a:r>
              <a:rPr lang="en-US" altLang="zh-CN" sz="1800" b="0" dirty="0">
                <a:solidFill>
                  <a:srgbClr val="000000"/>
                </a:solidFill>
                <a:effectLst/>
                <a:latin typeface="SimSun" panose="02010600030101010101" pitchFamily="2" charset="-122"/>
                <a:ea typeface="SimSun" panose="02010600030101010101" pitchFamily="2" charset="-122"/>
              </a:rPr>
              <a:t> </a:t>
            </a:r>
            <a:r>
              <a:rPr lang="zh-CN" altLang="en-US" sz="1800" b="0" dirty="0">
                <a:solidFill>
                  <a:srgbClr val="000000"/>
                </a:solidFill>
                <a:effectLst/>
                <a:latin typeface="SimSun" panose="02010600030101010101" pitchFamily="2" charset="-122"/>
                <a:ea typeface="SimSun" panose="02010600030101010101" pitchFamily="2" charset="-122"/>
              </a:rPr>
              <a:t>硅探测器</a:t>
            </a:r>
            <a:r>
              <a:rPr lang="en-US" altLang="zh-CN" sz="1800" b="0" dirty="0">
                <a:solidFill>
                  <a:srgbClr val="000000"/>
                </a:solidFill>
                <a:effectLst/>
                <a:latin typeface="SimSun" panose="02010600030101010101" pitchFamily="2" charset="-122"/>
                <a:ea typeface="SimSun" panose="02010600030101010101" pitchFamily="2" charset="-122"/>
              </a:rPr>
              <a:t>(a)</a:t>
            </a:r>
            <a:r>
              <a:rPr lang="zh-CN" altLang="en-US" sz="1800" b="0" dirty="0">
                <a:solidFill>
                  <a:srgbClr val="000000"/>
                </a:solidFill>
                <a:effectLst/>
                <a:latin typeface="SimSun" panose="02010600030101010101" pitchFamily="2" charset="-122"/>
                <a:ea typeface="SimSun" panose="02010600030101010101" pitchFamily="2" charset="-122"/>
              </a:rPr>
              <a:t>和 </a:t>
            </a:r>
            <a:r>
              <a:rPr lang="en-US" altLang="zh-CN" sz="1800" b="0" dirty="0">
                <a:solidFill>
                  <a:srgbClr val="000000"/>
                </a:solidFill>
                <a:effectLst/>
                <a:latin typeface="SimSun" panose="02010600030101010101" pitchFamily="2" charset="-122"/>
                <a:ea typeface="SimSun" panose="02010600030101010101" pitchFamily="2" charset="-122"/>
              </a:rPr>
              <a:t>LGAD </a:t>
            </a:r>
            <a:r>
              <a:rPr lang="zh-CN" altLang="en-US" sz="1800" b="0" dirty="0">
                <a:solidFill>
                  <a:srgbClr val="000000"/>
                </a:solidFill>
                <a:effectLst/>
                <a:latin typeface="SimSun" panose="02010600030101010101" pitchFamily="2" charset="-122"/>
                <a:ea typeface="SimSun" panose="02010600030101010101" pitchFamily="2" charset="-122"/>
              </a:rPr>
              <a:t>探测器</a:t>
            </a:r>
            <a:r>
              <a:rPr lang="en-US" altLang="zh-CN" sz="1800" b="0" dirty="0">
                <a:solidFill>
                  <a:srgbClr val="000000"/>
                </a:solidFill>
                <a:effectLst/>
                <a:latin typeface="SimSun" panose="02010600030101010101" pitchFamily="2" charset="-122"/>
                <a:ea typeface="SimSun" panose="02010600030101010101" pitchFamily="2" charset="-122"/>
              </a:rPr>
              <a:t>(b)</a:t>
            </a:r>
            <a:endParaRPr lang="zh-CN" altLang="en-US" dirty="0"/>
          </a:p>
        </p:txBody>
      </p:sp>
      <p:pic>
        <p:nvPicPr>
          <p:cNvPr id="9" name="图片 8" descr="日程表&#10;&#10;AI 生成的内容可能不正确。">
            <a:extLst>
              <a:ext uri="{FF2B5EF4-FFF2-40B4-BE49-F238E27FC236}">
                <a16:creationId xmlns:a16="http://schemas.microsoft.com/office/drawing/2014/main" id="{CB2FBEBD-0F71-1B3E-A9FD-53D53C35B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7" y="3334664"/>
            <a:ext cx="3896343" cy="2943548"/>
          </a:xfrm>
          <a:prstGeom prst="rect">
            <a:avLst/>
          </a:prstGeom>
        </p:spPr>
      </p:pic>
      <p:sp>
        <p:nvSpPr>
          <p:cNvPr id="11" name="文本框 10">
            <a:extLst>
              <a:ext uri="{FF2B5EF4-FFF2-40B4-BE49-F238E27FC236}">
                <a16:creationId xmlns:a16="http://schemas.microsoft.com/office/drawing/2014/main" id="{BC362A89-8F33-F0E7-D6F3-F636161F50F6}"/>
              </a:ext>
            </a:extLst>
          </p:cNvPr>
          <p:cNvSpPr txBox="1"/>
          <p:nvPr/>
        </p:nvSpPr>
        <p:spPr>
          <a:xfrm>
            <a:off x="4780156" y="3756181"/>
            <a:ext cx="3798849" cy="2031325"/>
          </a:xfrm>
          <a:prstGeom prst="rect">
            <a:avLst/>
          </a:prstGeom>
          <a:noFill/>
        </p:spPr>
        <p:txBody>
          <a:bodyPr wrap="square">
            <a:spAutoFit/>
          </a:bodyPr>
          <a:lstStyle/>
          <a:p>
            <a:r>
              <a:rPr lang="en-US" altLang="zh-CN" sz="1800" b="0" dirty="0">
                <a:solidFill>
                  <a:srgbClr val="000000"/>
                </a:solidFill>
                <a:effectLst/>
                <a:latin typeface="SimSun" panose="02010600030101010101" pitchFamily="2" charset="-122"/>
                <a:ea typeface="SimSun" panose="02010600030101010101" pitchFamily="2" charset="-122"/>
              </a:rPr>
              <a:t>DC-LGAD:</a:t>
            </a:r>
            <a:r>
              <a:rPr lang="zh-CN" altLang="en-US" sz="1800" b="0" dirty="0">
                <a:solidFill>
                  <a:srgbClr val="000000"/>
                </a:solidFill>
                <a:effectLst/>
                <a:latin typeface="SimSun" panose="02010600030101010101" pitchFamily="2" charset="-122"/>
                <a:ea typeface="SimSun" panose="02010600030101010101" pitchFamily="2" charset="-122"/>
              </a:rPr>
              <a:t>探测器像素间的区域都是没有增益的，也即死区，填充因子很低</a:t>
            </a:r>
            <a:r>
              <a:rPr lang="en-US" altLang="zh-CN" sz="1800" b="0" dirty="0">
                <a:solidFill>
                  <a:srgbClr val="000000"/>
                </a:solidFill>
                <a:effectLst/>
                <a:latin typeface="SimSun" panose="02010600030101010101" pitchFamily="2" charset="-122"/>
                <a:ea typeface="SimSun" panose="02010600030101010101" pitchFamily="2" charset="-122"/>
              </a:rPr>
              <a:t>;</a:t>
            </a:r>
          </a:p>
          <a:p>
            <a:r>
              <a:rPr lang="en-US" altLang="zh-CN" sz="1800" b="0" dirty="0">
                <a:solidFill>
                  <a:srgbClr val="000000"/>
                </a:solidFill>
                <a:effectLst/>
                <a:latin typeface="SimSun" panose="02010600030101010101" pitchFamily="2" charset="-122"/>
                <a:ea typeface="SimSun" panose="02010600030101010101" pitchFamily="2" charset="-122"/>
              </a:rPr>
              <a:t>AC-LGAD:</a:t>
            </a:r>
            <a:r>
              <a:rPr lang="zh-CN" altLang="en-US" sz="1800" b="0" dirty="0">
                <a:solidFill>
                  <a:srgbClr val="000000"/>
                </a:solidFill>
                <a:effectLst/>
                <a:latin typeface="SimSun" panose="02010600030101010101" pitchFamily="2" charset="-122"/>
                <a:ea typeface="SimSun" panose="02010600030101010101" pitchFamily="2" charset="-122"/>
              </a:rPr>
              <a:t>铝制的像素电极则通过一层绝缘氧化层与增益层相连，通过电极和增益层之间的电容实现了交流耦合输出</a:t>
            </a:r>
            <a:endParaRPr lang="zh-CN" altLang="en-US" dirty="0"/>
          </a:p>
        </p:txBody>
      </p:sp>
      <p:sp>
        <p:nvSpPr>
          <p:cNvPr id="12" name="文本框 11">
            <a:extLst>
              <a:ext uri="{FF2B5EF4-FFF2-40B4-BE49-F238E27FC236}">
                <a16:creationId xmlns:a16="http://schemas.microsoft.com/office/drawing/2014/main" id="{A5EA7AC6-74B8-0EC3-0B23-B79EEF0F1DCD}"/>
              </a:ext>
            </a:extLst>
          </p:cNvPr>
          <p:cNvSpPr txBox="1"/>
          <p:nvPr/>
        </p:nvSpPr>
        <p:spPr>
          <a:xfrm>
            <a:off x="973873" y="66388"/>
            <a:ext cx="2906751" cy="646331"/>
          </a:xfrm>
          <a:prstGeom prst="rect">
            <a:avLst/>
          </a:prstGeom>
          <a:noFill/>
        </p:spPr>
        <p:txBody>
          <a:bodyPr wrap="square">
            <a:spAutoFit/>
          </a:bodyPr>
          <a:lstStyle/>
          <a:p>
            <a:r>
              <a:rPr lang="en-US" altLang="zh-CN" sz="3600" dirty="0">
                <a:latin typeface="Times New Roman" panose="02020603050405020304" pitchFamily="18" charset="0"/>
                <a:cs typeface="Times New Roman" panose="02020603050405020304" pitchFamily="18" charset="0"/>
              </a:rPr>
              <a:t>LGAD</a:t>
            </a:r>
            <a:r>
              <a:rPr lang="zh-CN" altLang="en-US" sz="3600" dirty="0">
                <a:latin typeface="Times New Roman" panose="02020603050405020304" pitchFamily="18" charset="0"/>
                <a:cs typeface="Times New Roman" panose="02020603050405020304" pitchFamily="18" charset="0"/>
              </a:rPr>
              <a:t>探测器</a:t>
            </a:r>
            <a:endParaRPr lang="zh-CN" altLang="en-US" sz="3600" dirty="0"/>
          </a:p>
        </p:txBody>
      </p:sp>
      <p:sp>
        <p:nvSpPr>
          <p:cNvPr id="3" name="文本框 2">
            <a:extLst>
              <a:ext uri="{FF2B5EF4-FFF2-40B4-BE49-F238E27FC236}">
                <a16:creationId xmlns:a16="http://schemas.microsoft.com/office/drawing/2014/main" id="{F85A05F7-97C7-93CC-5ACB-8FE6DCE5CC57}"/>
              </a:ext>
            </a:extLst>
          </p:cNvPr>
          <p:cNvSpPr txBox="1"/>
          <p:nvPr/>
        </p:nvSpPr>
        <p:spPr>
          <a:xfrm>
            <a:off x="6237249" y="1630615"/>
            <a:ext cx="2594517" cy="1200329"/>
          </a:xfrm>
          <a:prstGeom prst="rect">
            <a:avLst/>
          </a:prstGeom>
          <a:noFill/>
        </p:spPr>
        <p:txBody>
          <a:bodyPr wrap="square">
            <a:spAutoFit/>
          </a:bodyPr>
          <a:lstStyle/>
          <a:p>
            <a:pPr marL="285750" indent="-285750">
              <a:buFont typeface="Wingdings" panose="05000000000000000000" pitchFamily="2" charset="2"/>
              <a:buChar char="ü"/>
            </a:pPr>
            <a:r>
              <a:rPr lang="zh-CN" altLang="en-US" sz="1800" dirty="0">
                <a:latin typeface="Times New Roman" panose="02020603050405020304" charset="0"/>
                <a:ea typeface="华文楷体" panose="02010600040101010101" pitchFamily="2" charset="-122"/>
                <a:cs typeface="Times New Roman" panose="02020603050405020304" charset="0"/>
              </a:rPr>
              <a:t>很好的信噪比</a:t>
            </a:r>
            <a:endParaRPr lang="en-US" altLang="zh-CN" sz="1800" dirty="0">
              <a:latin typeface="Times New Roman" panose="02020603050405020304" charset="0"/>
              <a:ea typeface="华文楷体" panose="02010600040101010101" pitchFamily="2" charset="-122"/>
              <a:cs typeface="Times New Roman" panose="02020603050405020304" charset="0"/>
            </a:endParaRPr>
          </a:p>
          <a:p>
            <a:pPr marL="285750" indent="-285750">
              <a:buFont typeface="Wingdings" panose="05000000000000000000" pitchFamily="2" charset="2"/>
              <a:buChar char="ü"/>
            </a:pPr>
            <a:r>
              <a:rPr lang="zh-CN" altLang="en-US" sz="1800" dirty="0">
                <a:latin typeface="Times New Roman" panose="02020603050405020304" charset="0"/>
                <a:ea typeface="华文楷体" panose="02010600040101010101" pitchFamily="2" charset="-122"/>
                <a:cs typeface="Times New Roman" panose="02020603050405020304" charset="0"/>
              </a:rPr>
              <a:t>增益约为</a:t>
            </a:r>
            <a:r>
              <a:rPr lang="en-US" altLang="zh-CN" sz="1800" dirty="0">
                <a:latin typeface="Times New Roman" panose="02020603050405020304" charset="0"/>
                <a:ea typeface="华文楷体" panose="02010600040101010101" pitchFamily="2" charset="-122"/>
                <a:cs typeface="Times New Roman" panose="02020603050405020304" charset="0"/>
              </a:rPr>
              <a:t>10-50</a:t>
            </a:r>
          </a:p>
          <a:p>
            <a:pPr marL="285750" indent="-285750">
              <a:buFont typeface="Wingdings" panose="05000000000000000000" pitchFamily="2" charset="2"/>
              <a:buChar char="ü"/>
            </a:pPr>
            <a:r>
              <a:rPr lang="zh-CN" altLang="en-US" sz="1800" dirty="0">
                <a:latin typeface="Times New Roman" panose="02020603050405020304" charset="0"/>
                <a:ea typeface="华文楷体" panose="02010600040101010101" pitchFamily="2" charset="-122"/>
                <a:cs typeface="Times New Roman" panose="02020603050405020304" charset="0"/>
              </a:rPr>
              <a:t>可以达到</a:t>
            </a:r>
            <a:r>
              <a:rPr lang="en-US" altLang="zh-CN" sz="1800" dirty="0">
                <a:latin typeface="Times New Roman" panose="02020603050405020304" charset="0"/>
                <a:ea typeface="华文楷体" panose="02010600040101010101" pitchFamily="2" charset="-122"/>
                <a:cs typeface="Times New Roman" panose="02020603050405020304" charset="0"/>
              </a:rPr>
              <a:t>30ps</a:t>
            </a:r>
            <a:r>
              <a:rPr lang="zh-CN" altLang="en-US" sz="1800" dirty="0">
                <a:latin typeface="Times New Roman" panose="02020603050405020304" charset="0"/>
                <a:ea typeface="华文楷体" panose="02010600040101010101" pitchFamily="2" charset="-122"/>
                <a:cs typeface="Times New Roman" panose="02020603050405020304" charset="0"/>
              </a:rPr>
              <a:t>的时间分辨率</a:t>
            </a:r>
          </a:p>
        </p:txBody>
      </p:sp>
    </p:spTree>
    <p:extLst>
      <p:ext uri="{BB962C8B-B14F-4D97-AF65-F5344CB8AC3E}">
        <p14:creationId xmlns:p14="http://schemas.microsoft.com/office/powerpoint/2010/main" val="338148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9B263C70-639B-4F2C-99EB-F633CD36A008}"/>
              </a:ext>
            </a:extLst>
          </p:cNvPr>
          <p:cNvSpPr>
            <a:spLocks noGrp="1"/>
          </p:cNvSpPr>
          <p:nvPr>
            <p:ph type="sldNum" sz="quarter" idx="4294967295"/>
          </p:nvPr>
        </p:nvSpPr>
        <p:spPr>
          <a:xfrm>
            <a:off x="3505200" y="6365875"/>
            <a:ext cx="1358900" cy="492125"/>
          </a:xfrm>
        </p:spPr>
        <p:txBody>
          <a:bodyPr/>
          <a:lstStyle/>
          <a:p>
            <a:pPr>
              <a:defRPr/>
            </a:pPr>
            <a:fld id="{1811AE44-1DD3-47C1-8753-DAB8B62553FE}" type="slidenum">
              <a:rPr lang="zh-CN" altLang="en-US" smtClean="0"/>
              <a:pPr>
                <a:defRPr/>
              </a:pPr>
              <a:t>4</a:t>
            </a:fld>
            <a:endParaRPr lang="zh-CN" altLang="en-US"/>
          </a:p>
        </p:txBody>
      </p:sp>
      <p:sp>
        <p:nvSpPr>
          <p:cNvPr id="9" name="文本框 8">
            <a:extLst>
              <a:ext uri="{FF2B5EF4-FFF2-40B4-BE49-F238E27FC236}">
                <a16:creationId xmlns:a16="http://schemas.microsoft.com/office/drawing/2014/main" id="{FC74EE18-6856-463E-9BC5-5345A2CAF71B}"/>
              </a:ext>
            </a:extLst>
          </p:cNvPr>
          <p:cNvSpPr txBox="1"/>
          <p:nvPr/>
        </p:nvSpPr>
        <p:spPr>
          <a:xfrm>
            <a:off x="1676400" y="0"/>
            <a:ext cx="4981575" cy="707886"/>
          </a:xfrm>
          <a:prstGeom prst="rect">
            <a:avLst/>
          </a:prstGeom>
          <a:noFill/>
        </p:spPr>
        <p:txBody>
          <a:bodyPr wrap="square">
            <a:spAutoFit/>
          </a:bodyPr>
          <a:lstStyle/>
          <a:p>
            <a:r>
              <a:rPr lang="zh-CN" altLang="en-US" sz="4000" dirty="0"/>
              <a:t>基本的时间测量方法</a:t>
            </a:r>
          </a:p>
        </p:txBody>
      </p:sp>
      <p:sp>
        <p:nvSpPr>
          <p:cNvPr id="20" name="Rectangle 3">
            <a:extLst>
              <a:ext uri="{FF2B5EF4-FFF2-40B4-BE49-F238E27FC236}">
                <a16:creationId xmlns:a16="http://schemas.microsoft.com/office/drawing/2014/main" id="{9A96F445-1B8C-42E8-84DD-2606D9BAAEBF}"/>
              </a:ext>
            </a:extLst>
          </p:cNvPr>
          <p:cNvSpPr txBox="1">
            <a:spLocks noChangeArrowheads="1"/>
          </p:cNvSpPr>
          <p:nvPr/>
        </p:nvSpPr>
        <p:spPr>
          <a:xfrm>
            <a:off x="457200" y="1209675"/>
            <a:ext cx="8229600" cy="2828925"/>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r>
              <a:rPr lang="zh-CN" altLang="en-US" dirty="0"/>
              <a:t>甄别与数字变换</a:t>
            </a:r>
          </a:p>
          <a:p>
            <a:pPr lvl="1" defTabSz="914400" eaLnBrk="1" hangingPunct="1"/>
            <a:r>
              <a:rPr lang="zh-CN" altLang="en-US" dirty="0"/>
              <a:t>定时甄别：将一个物理事例的模拟信号转换为一个具有时间信息的数字逻辑信号</a:t>
            </a:r>
          </a:p>
          <a:p>
            <a:pPr lvl="2" defTabSz="914400" eaLnBrk="1" hangingPunct="1"/>
            <a:r>
              <a:rPr lang="zh-CN" altLang="en-US" dirty="0"/>
              <a:t>前沿定时</a:t>
            </a:r>
          </a:p>
          <a:p>
            <a:pPr lvl="2" defTabSz="914400" eaLnBrk="1" hangingPunct="1"/>
            <a:r>
              <a:rPr lang="zh-CN" altLang="en-US" dirty="0"/>
              <a:t>过零定时</a:t>
            </a:r>
          </a:p>
          <a:p>
            <a:pPr lvl="2" defTabSz="914400" eaLnBrk="1" hangingPunct="1"/>
            <a:r>
              <a:rPr lang="zh-CN" altLang="en-US" dirty="0"/>
              <a:t>恒比定时</a:t>
            </a:r>
            <a:endParaRPr lang="en-US" altLang="zh-CN" dirty="0"/>
          </a:p>
          <a:p>
            <a:pPr lvl="1" defTabSz="914400" eaLnBrk="1" hangingPunct="1"/>
            <a:r>
              <a:rPr lang="zh-CN" altLang="en-US" dirty="0"/>
              <a:t>时间数字变换（</a:t>
            </a:r>
            <a:r>
              <a:rPr lang="en-US" altLang="zh-CN" dirty="0"/>
              <a:t>TDC</a:t>
            </a:r>
            <a:r>
              <a:rPr lang="zh-CN" altLang="en-US" dirty="0"/>
              <a:t>）</a:t>
            </a:r>
          </a:p>
        </p:txBody>
      </p:sp>
    </p:spTree>
    <p:extLst>
      <p:ext uri="{BB962C8B-B14F-4D97-AF65-F5344CB8AC3E}">
        <p14:creationId xmlns:p14="http://schemas.microsoft.com/office/powerpoint/2010/main" val="198779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9B263C70-639B-4F2C-99EB-F633CD36A008}"/>
              </a:ext>
            </a:extLst>
          </p:cNvPr>
          <p:cNvSpPr>
            <a:spLocks noGrp="1"/>
          </p:cNvSpPr>
          <p:nvPr>
            <p:ph type="sldNum" sz="quarter" idx="4294967295"/>
          </p:nvPr>
        </p:nvSpPr>
        <p:spPr>
          <a:xfrm>
            <a:off x="3505200" y="6365875"/>
            <a:ext cx="1358900" cy="492125"/>
          </a:xfrm>
        </p:spPr>
        <p:txBody>
          <a:bodyPr/>
          <a:lstStyle/>
          <a:p>
            <a:pPr>
              <a:defRPr/>
            </a:pPr>
            <a:fld id="{1811AE44-1DD3-47C1-8753-DAB8B62553FE}" type="slidenum">
              <a:rPr lang="zh-CN" altLang="en-US" smtClean="0"/>
              <a:pPr>
                <a:defRPr/>
              </a:pPr>
              <a:t>5</a:t>
            </a:fld>
            <a:endParaRPr lang="zh-CN" altLang="en-US"/>
          </a:p>
        </p:txBody>
      </p:sp>
      <p:sp>
        <p:nvSpPr>
          <p:cNvPr id="9" name="文本框 8">
            <a:extLst>
              <a:ext uri="{FF2B5EF4-FFF2-40B4-BE49-F238E27FC236}">
                <a16:creationId xmlns:a16="http://schemas.microsoft.com/office/drawing/2014/main" id="{FC74EE18-6856-463E-9BC5-5345A2CAF71B}"/>
              </a:ext>
            </a:extLst>
          </p:cNvPr>
          <p:cNvSpPr txBox="1"/>
          <p:nvPr/>
        </p:nvSpPr>
        <p:spPr>
          <a:xfrm>
            <a:off x="1304924" y="0"/>
            <a:ext cx="6162675" cy="707886"/>
          </a:xfrm>
          <a:prstGeom prst="rect">
            <a:avLst/>
          </a:prstGeom>
          <a:noFill/>
        </p:spPr>
        <p:txBody>
          <a:bodyPr wrap="square">
            <a:spAutoFit/>
          </a:bodyPr>
          <a:lstStyle/>
          <a:p>
            <a:r>
              <a:rPr lang="zh-CN" altLang="en-US" sz="4000" dirty="0"/>
              <a:t>产生时间晃动的几个因素</a:t>
            </a:r>
          </a:p>
        </p:txBody>
      </p:sp>
      <p:sp>
        <p:nvSpPr>
          <p:cNvPr id="5" name="Rectangle 3">
            <a:extLst>
              <a:ext uri="{FF2B5EF4-FFF2-40B4-BE49-F238E27FC236}">
                <a16:creationId xmlns:a16="http://schemas.microsoft.com/office/drawing/2014/main" id="{7F37790F-98CF-47E4-9D02-7383C02E9A57}"/>
              </a:ext>
            </a:extLst>
          </p:cNvPr>
          <p:cNvSpPr txBox="1">
            <a:spLocks noChangeArrowheads="1"/>
          </p:cNvSpPr>
          <p:nvPr/>
        </p:nvSpPr>
        <p:spPr bwMode="auto">
          <a:xfrm>
            <a:off x="303213" y="1157288"/>
            <a:ext cx="8229600" cy="2476500"/>
          </a:xfrm>
          <a:prstGeom prst="rect">
            <a:avLst/>
          </a:prstGeom>
          <a:noFill/>
          <a:ln>
            <a:noFill/>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a:lstStyle>
          <a:p>
            <a:pPr eaLnBrk="1" hangingPunct="1">
              <a:defRPr/>
            </a:pPr>
            <a:r>
              <a:rPr lang="zh-CN" altLang="en-US" kern="0" dirty="0"/>
              <a:t>输入到时间信息分析系统的信号出现时间晃动主要有以下几个因素：</a:t>
            </a:r>
            <a:endParaRPr lang="en-US" altLang="zh-CN" kern="0" dirty="0"/>
          </a:p>
          <a:p>
            <a:pPr lvl="2" eaLnBrk="1" hangingPunct="1">
              <a:defRPr/>
            </a:pPr>
            <a:r>
              <a:rPr lang="zh-CN" altLang="en-US" kern="0" dirty="0"/>
              <a:t>探测器的固有晃动；</a:t>
            </a:r>
            <a:endParaRPr lang="en-US" altLang="zh-CN" kern="0" dirty="0"/>
          </a:p>
          <a:p>
            <a:pPr lvl="2" eaLnBrk="1" hangingPunct="1">
              <a:defRPr/>
            </a:pPr>
            <a:r>
              <a:rPr lang="zh-CN" altLang="en-US" kern="0" dirty="0"/>
              <a:t>噪声引起时检电路输出的时间晃动</a:t>
            </a:r>
            <a:r>
              <a:rPr lang="en-US" altLang="zh-CN" kern="0" dirty="0"/>
              <a:t>(time jitter)</a:t>
            </a:r>
            <a:r>
              <a:rPr lang="zh-CN" altLang="en-US" kern="0" dirty="0"/>
              <a:t>；</a:t>
            </a:r>
            <a:endParaRPr lang="en-US" altLang="zh-CN" kern="0" dirty="0"/>
          </a:p>
          <a:p>
            <a:pPr lvl="2" eaLnBrk="1" hangingPunct="1">
              <a:defRPr/>
            </a:pPr>
            <a:r>
              <a:rPr lang="zh-CN" altLang="en-US" kern="0" dirty="0"/>
              <a:t>幅度时间游动</a:t>
            </a:r>
            <a:r>
              <a:rPr lang="en-US" altLang="zh-CN" kern="0" dirty="0"/>
              <a:t>(time walk)</a:t>
            </a:r>
            <a:r>
              <a:rPr lang="zh-CN" altLang="en-US" kern="0" dirty="0"/>
              <a:t>效应。</a:t>
            </a:r>
            <a:endParaRPr lang="en-US" altLang="zh-CN" kern="0" dirty="0"/>
          </a:p>
        </p:txBody>
      </p:sp>
      <p:pic>
        <p:nvPicPr>
          <p:cNvPr id="6" name="图片 2">
            <a:extLst>
              <a:ext uri="{FF2B5EF4-FFF2-40B4-BE49-F238E27FC236}">
                <a16:creationId xmlns:a16="http://schemas.microsoft.com/office/drawing/2014/main" id="{4D012F97-C86A-4334-9BD3-7E48AB9B3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5" y="1700213"/>
            <a:ext cx="36004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9">
            <a:extLst>
              <a:ext uri="{FF2B5EF4-FFF2-40B4-BE49-F238E27FC236}">
                <a16:creationId xmlns:a16="http://schemas.microsoft.com/office/drawing/2014/main" id="{EEF41D89-97E8-41AE-ABB9-4D484CB5F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3459163"/>
            <a:ext cx="2895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1">
            <a:extLst>
              <a:ext uri="{FF2B5EF4-FFF2-40B4-BE49-F238E27FC236}">
                <a16:creationId xmlns:a16="http://schemas.microsoft.com/office/drawing/2014/main" id="{DB3B3682-41A5-46DD-A800-B862DCFF7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3598863"/>
            <a:ext cx="460216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80819482-EB24-4A4B-9E00-E10B9C17DA11}"/>
              </a:ext>
            </a:extLst>
          </p:cNvPr>
          <p:cNvSpPr>
            <a:spLocks noRot="1" noChangeAspect="1" noMove="1" noResize="1" noEditPoints="1" noAdjustHandles="1" noChangeArrowheads="1" noChangeShapeType="1" noTextEdit="1"/>
          </p:cNvSpPr>
          <p:nvPr/>
        </p:nvSpPr>
        <p:spPr>
          <a:xfrm>
            <a:off x="1835696" y="4176174"/>
            <a:ext cx="2129686" cy="760208"/>
          </a:xfrm>
          <a:prstGeom prst="rect">
            <a:avLst/>
          </a:prstGeom>
          <a:blipFill>
            <a:blip r:embed="rId5"/>
            <a:stretch>
              <a:fillRect/>
            </a:stretch>
          </a:blipFill>
        </p:spPr>
        <p:txBody>
          <a:bodyPr/>
          <a:lstStyle/>
          <a:p>
            <a:pPr>
              <a:defRPr/>
            </a:pPr>
            <a:r>
              <a:rPr lang="zh-CN" altLang="en-US">
                <a:noFill/>
              </a:rPr>
              <a:t> </a:t>
            </a:r>
          </a:p>
        </p:txBody>
      </p:sp>
    </p:spTree>
    <p:extLst>
      <p:ext uri="{BB962C8B-B14F-4D97-AF65-F5344CB8AC3E}">
        <p14:creationId xmlns:p14="http://schemas.microsoft.com/office/powerpoint/2010/main" val="208602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9B263C70-639B-4F2C-99EB-F633CD36A008}"/>
              </a:ext>
            </a:extLst>
          </p:cNvPr>
          <p:cNvSpPr>
            <a:spLocks noGrp="1"/>
          </p:cNvSpPr>
          <p:nvPr>
            <p:ph type="sldNum" sz="quarter" idx="4294967295"/>
          </p:nvPr>
        </p:nvSpPr>
        <p:spPr>
          <a:xfrm>
            <a:off x="3505200" y="6365875"/>
            <a:ext cx="1358900" cy="492125"/>
          </a:xfrm>
        </p:spPr>
        <p:txBody>
          <a:bodyPr/>
          <a:lstStyle/>
          <a:p>
            <a:pPr>
              <a:defRPr/>
            </a:pPr>
            <a:fld id="{1811AE44-1DD3-47C1-8753-DAB8B62553FE}" type="slidenum">
              <a:rPr lang="zh-CN" altLang="en-US" smtClean="0"/>
              <a:pPr>
                <a:defRPr/>
              </a:pPr>
              <a:t>6</a:t>
            </a:fld>
            <a:endParaRPr lang="zh-CN" altLang="en-US"/>
          </a:p>
        </p:txBody>
      </p:sp>
      <p:sp>
        <p:nvSpPr>
          <p:cNvPr id="9" name="文本框 8">
            <a:extLst>
              <a:ext uri="{FF2B5EF4-FFF2-40B4-BE49-F238E27FC236}">
                <a16:creationId xmlns:a16="http://schemas.microsoft.com/office/drawing/2014/main" id="{FC74EE18-6856-463E-9BC5-5345A2CAF71B}"/>
              </a:ext>
            </a:extLst>
          </p:cNvPr>
          <p:cNvSpPr txBox="1"/>
          <p:nvPr/>
        </p:nvSpPr>
        <p:spPr>
          <a:xfrm>
            <a:off x="2867025" y="0"/>
            <a:ext cx="4600574" cy="707886"/>
          </a:xfrm>
          <a:prstGeom prst="rect">
            <a:avLst/>
          </a:prstGeom>
          <a:noFill/>
        </p:spPr>
        <p:txBody>
          <a:bodyPr wrap="square">
            <a:spAutoFit/>
          </a:bodyPr>
          <a:lstStyle/>
          <a:p>
            <a:r>
              <a:rPr lang="zh-CN" altLang="en-US" sz="4000" dirty="0"/>
              <a:t>前沿定时</a:t>
            </a:r>
          </a:p>
        </p:txBody>
      </p:sp>
      <p:sp>
        <p:nvSpPr>
          <p:cNvPr id="12" name="Rectangle 3">
            <a:extLst>
              <a:ext uri="{FF2B5EF4-FFF2-40B4-BE49-F238E27FC236}">
                <a16:creationId xmlns:a16="http://schemas.microsoft.com/office/drawing/2014/main" id="{92976DE6-D87D-4C04-BF3A-8B3633DA2157}"/>
              </a:ext>
            </a:extLst>
          </p:cNvPr>
          <p:cNvSpPr txBox="1">
            <a:spLocks noChangeArrowheads="1"/>
          </p:cNvSpPr>
          <p:nvPr/>
        </p:nvSpPr>
        <p:spPr bwMode="auto">
          <a:xfrm>
            <a:off x="303213" y="1023938"/>
            <a:ext cx="8229600" cy="2476500"/>
          </a:xfrm>
          <a:prstGeom prst="rect">
            <a:avLst/>
          </a:prstGeom>
          <a:noFill/>
          <a:ln>
            <a:noFill/>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a:lstStyle>
          <a:p>
            <a:pPr eaLnBrk="1" hangingPunct="1">
              <a:defRPr/>
            </a:pPr>
            <a:r>
              <a:rPr lang="zh-CN" altLang="en-US" sz="2400" kern="0" dirty="0"/>
              <a:t>前沿定时是检出定时信号的最简单方法</a:t>
            </a:r>
            <a:r>
              <a:rPr lang="en-US" altLang="zh-CN" sz="2400" kern="0" dirty="0"/>
              <a:t>,</a:t>
            </a:r>
            <a:r>
              <a:rPr lang="zh-CN" altLang="en-US" sz="2400" kern="0" dirty="0"/>
              <a:t>来自探测器或经过放大器的脉冲直接触发一个阈值固定的触发电路</a:t>
            </a:r>
            <a:r>
              <a:rPr lang="en-US" altLang="zh-CN" sz="2400" kern="0" dirty="0"/>
              <a:t>,</a:t>
            </a:r>
            <a:r>
              <a:rPr lang="zh-CN" altLang="en-US" sz="2400" kern="0" dirty="0"/>
              <a:t>在脉冲的前沿上升到超过阈值的时刻产生输出脉冲作为定时信号；</a:t>
            </a:r>
            <a:endParaRPr lang="en-US" altLang="zh-CN" sz="2400" kern="0" dirty="0"/>
          </a:p>
          <a:p>
            <a:pPr eaLnBrk="1" hangingPunct="1">
              <a:defRPr/>
            </a:pPr>
            <a:r>
              <a:rPr lang="zh-CN" altLang="en-US" sz="2400" kern="0" dirty="0">
                <a:solidFill>
                  <a:srgbClr val="FF0000"/>
                </a:solidFill>
              </a:rPr>
              <a:t>高速电压比较器</a:t>
            </a:r>
            <a:r>
              <a:rPr lang="zh-CN" altLang="en-US" sz="2400" kern="0" dirty="0"/>
              <a:t>组成前沿定时电路。</a:t>
            </a:r>
            <a:endParaRPr lang="en-US" altLang="zh-CN" sz="2400" kern="0" dirty="0"/>
          </a:p>
        </p:txBody>
      </p:sp>
      <p:pic>
        <p:nvPicPr>
          <p:cNvPr id="13" name="图片 8">
            <a:extLst>
              <a:ext uri="{FF2B5EF4-FFF2-40B4-BE49-F238E27FC236}">
                <a16:creationId xmlns:a16="http://schemas.microsoft.com/office/drawing/2014/main" id="{7B475F5C-9423-41C7-BD92-428614405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262188"/>
            <a:ext cx="3529013"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0">
            <a:extLst>
              <a:ext uri="{FF2B5EF4-FFF2-40B4-BE49-F238E27FC236}">
                <a16:creationId xmlns:a16="http://schemas.microsoft.com/office/drawing/2014/main" id="{4DDF6FDB-5482-4E0A-82C3-9DB5FEA05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333750"/>
            <a:ext cx="4484687"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D12E1802-8419-46E6-8758-72F4FA1874DA}"/>
              </a:ext>
            </a:extLst>
          </p:cNvPr>
          <p:cNvSpPr/>
          <p:nvPr/>
        </p:nvSpPr>
        <p:spPr>
          <a:xfrm>
            <a:off x="2246313" y="5662613"/>
            <a:ext cx="877887" cy="369887"/>
          </a:xfrm>
          <a:prstGeom prst="rect">
            <a:avLst/>
          </a:prstGeom>
        </p:spPr>
        <p:txBody>
          <a:bodyPr wrap="none">
            <a:spAutoFit/>
          </a:bodyPr>
          <a:lstStyle/>
          <a:p>
            <a:pPr eaLnBrk="1" hangingPunct="1">
              <a:defRPr/>
            </a:pPr>
            <a:r>
              <a:rPr lang="zh-CN" altLang="en-US" kern="0" dirty="0"/>
              <a:t>时间谱</a:t>
            </a:r>
            <a:endParaRPr lang="zh-CN" altLang="en-US" dirty="0"/>
          </a:p>
        </p:txBody>
      </p:sp>
    </p:spTree>
    <p:extLst>
      <p:ext uri="{BB962C8B-B14F-4D97-AF65-F5344CB8AC3E}">
        <p14:creationId xmlns:p14="http://schemas.microsoft.com/office/powerpoint/2010/main" val="349905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9B263C70-639B-4F2C-99EB-F633CD36A008}"/>
              </a:ext>
            </a:extLst>
          </p:cNvPr>
          <p:cNvSpPr>
            <a:spLocks noGrp="1"/>
          </p:cNvSpPr>
          <p:nvPr>
            <p:ph type="sldNum" sz="quarter" idx="11"/>
          </p:nvPr>
        </p:nvSpPr>
        <p:spPr>
          <a:xfrm>
            <a:off x="7381875" y="6365875"/>
            <a:ext cx="1525588" cy="365125"/>
          </a:xfrm>
          <a:prstGeom prst="rect">
            <a:avLst/>
          </a:prstGeom>
        </p:spPr>
        <p:txBody>
          <a:bodyPr vert="horz" lIns="91440" tIns="45720" rIns="91440" bIns="45720" rtlCol="0" anchor="ctr"/>
          <a:lstStyle>
            <a:defPPr>
              <a:defRPr lang="en-US"/>
            </a:defPPr>
            <a:lvl1pPr algn="r" defTabSz="457200" rtl="0" eaLnBrk="1" fontAlgn="auto" hangingPunct="1">
              <a:spcBef>
                <a:spcPts val="0"/>
              </a:spcBef>
              <a:spcAft>
                <a:spcPts val="0"/>
              </a:spcAft>
              <a:defRPr sz="1600" kern="1200" dirty="0">
                <a:solidFill>
                  <a:schemeClr val="tx1">
                    <a:tint val="75000"/>
                  </a:schemeClr>
                </a:solidFill>
                <a:latin typeface="隶书" panose="02010509060101010101" pitchFamily="49" charset="-122"/>
                <a:ea typeface="隶书" panose="02010509060101010101" pitchFamily="49" charset="-122"/>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zh-CN" altLang="en-US"/>
              <a:t>核电子学 胡坤</a:t>
            </a:r>
          </a:p>
        </p:txBody>
      </p:sp>
      <p:sp>
        <p:nvSpPr>
          <p:cNvPr id="9" name="文本框 8">
            <a:extLst>
              <a:ext uri="{FF2B5EF4-FFF2-40B4-BE49-F238E27FC236}">
                <a16:creationId xmlns:a16="http://schemas.microsoft.com/office/drawing/2014/main" id="{FC74EE18-6856-463E-9BC5-5345A2CAF71B}"/>
              </a:ext>
            </a:extLst>
          </p:cNvPr>
          <p:cNvSpPr txBox="1"/>
          <p:nvPr/>
        </p:nvSpPr>
        <p:spPr>
          <a:xfrm>
            <a:off x="752476" y="0"/>
            <a:ext cx="7305674" cy="707886"/>
          </a:xfrm>
          <a:prstGeom prst="rect">
            <a:avLst/>
          </a:prstGeom>
          <a:noFill/>
        </p:spPr>
        <p:txBody>
          <a:bodyPr wrap="square">
            <a:spAutoFit/>
          </a:bodyPr>
          <a:lstStyle/>
          <a:p>
            <a:r>
              <a:rPr lang="zh-CN" altLang="en-US" sz="4000" dirty="0"/>
              <a:t>直接时间数字变换（计数器型）</a:t>
            </a:r>
          </a:p>
        </p:txBody>
      </p:sp>
      <p:pic>
        <p:nvPicPr>
          <p:cNvPr id="8" name="Picture 16">
            <a:extLst>
              <a:ext uri="{FF2B5EF4-FFF2-40B4-BE49-F238E27FC236}">
                <a16:creationId xmlns:a16="http://schemas.microsoft.com/office/drawing/2014/main" id="{087FF5F5-1A5B-467D-9C0A-0B0AD5303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9100" y="1058863"/>
            <a:ext cx="4038600" cy="1689100"/>
          </a:xfrm>
          <a:prstGeom prst="rect">
            <a:avLst/>
          </a:prstGeom>
          <a:noFill/>
        </p:spPr>
      </p:pic>
      <p:pic>
        <p:nvPicPr>
          <p:cNvPr id="10" name="Picture 15">
            <a:extLst>
              <a:ext uri="{FF2B5EF4-FFF2-40B4-BE49-F238E27FC236}">
                <a16:creationId xmlns:a16="http://schemas.microsoft.com/office/drawing/2014/main" id="{0375679A-1884-401E-B973-92273E165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10100" y="954088"/>
            <a:ext cx="4038600" cy="1898650"/>
          </a:xfrm>
          <a:prstGeom prst="rect">
            <a:avLst/>
          </a:prstGeom>
        </p:spPr>
      </p:pic>
      <p:sp>
        <p:nvSpPr>
          <p:cNvPr id="15" name="Rectangle 17">
            <a:extLst>
              <a:ext uri="{FF2B5EF4-FFF2-40B4-BE49-F238E27FC236}">
                <a16:creationId xmlns:a16="http://schemas.microsoft.com/office/drawing/2014/main" id="{323ECA52-57A2-47E7-8E6D-0ACA6EADA90C}"/>
              </a:ext>
            </a:extLst>
          </p:cNvPr>
          <p:cNvSpPr txBox="1">
            <a:spLocks noChangeArrowheads="1"/>
          </p:cNvSpPr>
          <p:nvPr/>
        </p:nvSpPr>
        <p:spPr>
          <a:xfrm>
            <a:off x="419100" y="2998788"/>
            <a:ext cx="8229600" cy="2341562"/>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lnSpc>
                <a:spcPct val="80000"/>
              </a:lnSpc>
            </a:pPr>
            <a:r>
              <a:rPr lang="zh-CN" altLang="en-US" sz="2000"/>
              <a:t>易于实现</a:t>
            </a:r>
          </a:p>
          <a:p>
            <a:pPr lvl="1" defTabSz="914400" eaLnBrk="1" hangingPunct="1">
              <a:lnSpc>
                <a:spcPct val="80000"/>
              </a:lnSpc>
            </a:pPr>
            <a:r>
              <a:rPr lang="zh-CN" altLang="en-US" sz="1800"/>
              <a:t>异步计数器</a:t>
            </a:r>
            <a:r>
              <a:rPr lang="zh-CN" altLang="en-US" sz="1800">
                <a:sym typeface="Wingdings" panose="05000000000000000000" pitchFamily="2" charset="2"/>
              </a:rPr>
              <a:t>同步计数器格雷码计数器</a:t>
            </a:r>
            <a:endParaRPr lang="zh-CN" altLang="zh-CN" sz="1800">
              <a:sym typeface="Wingdings" panose="05000000000000000000" pitchFamily="2" charset="2"/>
            </a:endParaRPr>
          </a:p>
          <a:p>
            <a:pPr defTabSz="914400" eaLnBrk="1" hangingPunct="1">
              <a:lnSpc>
                <a:spcPct val="80000"/>
              </a:lnSpc>
            </a:pPr>
            <a:r>
              <a:rPr lang="zh-CN" altLang="en-US" sz="2000"/>
              <a:t>容易得到大的动态范围</a:t>
            </a:r>
          </a:p>
          <a:p>
            <a:pPr lvl="1" defTabSz="914400" eaLnBrk="1" hangingPunct="1">
              <a:lnSpc>
                <a:spcPct val="80000"/>
              </a:lnSpc>
            </a:pPr>
            <a:r>
              <a:rPr lang="zh-CN" altLang="en-US" sz="1800"/>
              <a:t>增加一个触发器即扩大一倍动态范围</a:t>
            </a:r>
          </a:p>
          <a:p>
            <a:pPr defTabSz="914400" eaLnBrk="1" hangingPunct="1">
              <a:lnSpc>
                <a:spcPct val="80000"/>
              </a:lnSpc>
            </a:pPr>
            <a:r>
              <a:rPr lang="zh-CN" altLang="en-US" sz="2000"/>
              <a:t>精度不易提高</a:t>
            </a:r>
          </a:p>
          <a:p>
            <a:pPr lvl="1" defTabSz="914400" eaLnBrk="1" hangingPunct="1">
              <a:lnSpc>
                <a:spcPct val="80000"/>
              </a:lnSpc>
            </a:pPr>
            <a:r>
              <a:rPr lang="en-US" altLang="zh-CN" sz="1800"/>
              <a:t>1GHz</a:t>
            </a:r>
            <a:r>
              <a:rPr lang="zh-CN" altLang="en-US" sz="1800"/>
              <a:t>时钟频率</a:t>
            </a:r>
            <a:r>
              <a:rPr lang="zh-CN" altLang="en-US" sz="1800">
                <a:sym typeface="Wingdings" panose="05000000000000000000" pitchFamily="2" charset="2"/>
              </a:rPr>
              <a:t></a:t>
            </a:r>
            <a:r>
              <a:rPr lang="en-US" altLang="zh-CN" sz="1800">
                <a:sym typeface="Wingdings" panose="05000000000000000000" pitchFamily="2" charset="2"/>
              </a:rPr>
              <a:t>LSB=1ns</a:t>
            </a:r>
          </a:p>
          <a:p>
            <a:pPr lvl="1" defTabSz="914400" eaLnBrk="1" hangingPunct="1">
              <a:lnSpc>
                <a:spcPct val="80000"/>
              </a:lnSpc>
            </a:pPr>
            <a:r>
              <a:rPr lang="zh-CN" altLang="en-US" sz="1800">
                <a:sym typeface="Wingdings" panose="05000000000000000000" pitchFamily="2" charset="2"/>
              </a:rPr>
              <a:t>与信号异步，最大误差</a:t>
            </a:r>
            <a:r>
              <a:rPr lang="en-US" altLang="zh-CN" sz="1800">
                <a:sym typeface="Wingdings" panose="05000000000000000000" pitchFamily="2" charset="2"/>
              </a:rPr>
              <a:t>±LSB</a:t>
            </a:r>
          </a:p>
          <a:p>
            <a:pPr lvl="1" defTabSz="914400" eaLnBrk="1" hangingPunct="1">
              <a:lnSpc>
                <a:spcPct val="80000"/>
              </a:lnSpc>
            </a:pPr>
            <a:r>
              <a:rPr lang="zh-CN" altLang="en-US" sz="1800">
                <a:sym typeface="Wingdings" panose="05000000000000000000" pitchFamily="2" charset="2"/>
              </a:rPr>
              <a:t>可通过多次测量求平均提高精度</a:t>
            </a:r>
          </a:p>
        </p:txBody>
      </p:sp>
    </p:spTree>
    <p:extLst>
      <p:ext uri="{BB962C8B-B14F-4D97-AF65-F5344CB8AC3E}">
        <p14:creationId xmlns:p14="http://schemas.microsoft.com/office/powerpoint/2010/main" val="6337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9B263C70-639B-4F2C-99EB-F633CD36A008}"/>
              </a:ext>
            </a:extLst>
          </p:cNvPr>
          <p:cNvSpPr>
            <a:spLocks noGrp="1"/>
          </p:cNvSpPr>
          <p:nvPr>
            <p:ph type="sldNum" sz="quarter" idx="11"/>
          </p:nvPr>
        </p:nvSpPr>
        <p:spPr>
          <a:xfrm>
            <a:off x="7381875" y="6365875"/>
            <a:ext cx="1525588" cy="365125"/>
          </a:xfrm>
          <a:prstGeom prst="rect">
            <a:avLst/>
          </a:prstGeom>
        </p:spPr>
        <p:txBody>
          <a:bodyPr vert="horz" lIns="91440" tIns="45720" rIns="91440" bIns="45720" rtlCol="0" anchor="ctr"/>
          <a:lstStyle>
            <a:defPPr>
              <a:defRPr lang="en-US"/>
            </a:defPPr>
            <a:lvl1pPr algn="r" defTabSz="457200" rtl="0" eaLnBrk="1" fontAlgn="auto" hangingPunct="1">
              <a:spcBef>
                <a:spcPts val="0"/>
              </a:spcBef>
              <a:spcAft>
                <a:spcPts val="0"/>
              </a:spcAft>
              <a:defRPr sz="1600" kern="1200" dirty="0">
                <a:solidFill>
                  <a:schemeClr val="tx1">
                    <a:tint val="75000"/>
                  </a:schemeClr>
                </a:solidFill>
                <a:latin typeface="隶书" panose="02010509060101010101" pitchFamily="49" charset="-122"/>
                <a:ea typeface="隶书" panose="02010509060101010101" pitchFamily="49" charset="-122"/>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zh-CN" altLang="en-US"/>
              <a:t>核电子学 胡坤</a:t>
            </a:r>
          </a:p>
        </p:txBody>
      </p:sp>
      <p:sp>
        <p:nvSpPr>
          <p:cNvPr id="9" name="文本框 8">
            <a:extLst>
              <a:ext uri="{FF2B5EF4-FFF2-40B4-BE49-F238E27FC236}">
                <a16:creationId xmlns:a16="http://schemas.microsoft.com/office/drawing/2014/main" id="{FC74EE18-6856-463E-9BC5-5345A2CAF71B}"/>
              </a:ext>
            </a:extLst>
          </p:cNvPr>
          <p:cNvSpPr txBox="1"/>
          <p:nvPr/>
        </p:nvSpPr>
        <p:spPr>
          <a:xfrm>
            <a:off x="2705100" y="19050"/>
            <a:ext cx="3371850" cy="707886"/>
          </a:xfrm>
          <a:prstGeom prst="rect">
            <a:avLst/>
          </a:prstGeom>
          <a:noFill/>
        </p:spPr>
        <p:txBody>
          <a:bodyPr wrap="square">
            <a:spAutoFit/>
          </a:bodyPr>
          <a:lstStyle/>
          <a:p>
            <a:r>
              <a:rPr lang="zh-CN" altLang="en-US" sz="4000" dirty="0"/>
              <a:t>起停计波形图</a:t>
            </a:r>
          </a:p>
        </p:txBody>
      </p:sp>
      <p:pic>
        <p:nvPicPr>
          <p:cNvPr id="5" name="图片 4">
            <a:extLst>
              <a:ext uri="{FF2B5EF4-FFF2-40B4-BE49-F238E27FC236}">
                <a16:creationId xmlns:a16="http://schemas.microsoft.com/office/drawing/2014/main" id="{36AB79DF-039C-4C3D-887D-EF71D937C4E1}"/>
              </a:ext>
            </a:extLst>
          </p:cNvPr>
          <p:cNvPicPr>
            <a:picLocks noChangeAspect="1"/>
          </p:cNvPicPr>
          <p:nvPr/>
        </p:nvPicPr>
        <p:blipFill>
          <a:blip r:embed="rId2"/>
          <a:stretch>
            <a:fillRect/>
          </a:stretch>
        </p:blipFill>
        <p:spPr>
          <a:xfrm>
            <a:off x="509587" y="1719262"/>
            <a:ext cx="8124825" cy="3419475"/>
          </a:xfrm>
          <a:prstGeom prst="rect">
            <a:avLst/>
          </a:prstGeom>
        </p:spPr>
      </p:pic>
    </p:spTree>
    <p:extLst>
      <p:ext uri="{BB962C8B-B14F-4D97-AF65-F5344CB8AC3E}">
        <p14:creationId xmlns:p14="http://schemas.microsoft.com/office/powerpoint/2010/main" val="205369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9B263C70-639B-4F2C-99EB-F633CD36A008}"/>
              </a:ext>
            </a:extLst>
          </p:cNvPr>
          <p:cNvSpPr>
            <a:spLocks noGrp="1"/>
          </p:cNvSpPr>
          <p:nvPr>
            <p:ph type="sldNum" sz="quarter" idx="11"/>
          </p:nvPr>
        </p:nvSpPr>
        <p:spPr>
          <a:xfrm>
            <a:off x="7381875" y="6365875"/>
            <a:ext cx="1525588" cy="365125"/>
          </a:xfrm>
          <a:prstGeom prst="rect">
            <a:avLst/>
          </a:prstGeom>
        </p:spPr>
        <p:txBody>
          <a:bodyPr vert="horz" lIns="91440" tIns="45720" rIns="91440" bIns="45720" rtlCol="0" anchor="ctr"/>
          <a:lstStyle>
            <a:defPPr>
              <a:defRPr lang="en-US"/>
            </a:defPPr>
            <a:lvl1pPr algn="r" defTabSz="457200" rtl="0" eaLnBrk="1" fontAlgn="auto" hangingPunct="1">
              <a:spcBef>
                <a:spcPts val="0"/>
              </a:spcBef>
              <a:spcAft>
                <a:spcPts val="0"/>
              </a:spcAft>
              <a:defRPr sz="1600" kern="1200" dirty="0">
                <a:solidFill>
                  <a:schemeClr val="tx1">
                    <a:tint val="75000"/>
                  </a:schemeClr>
                </a:solidFill>
                <a:latin typeface="隶书" panose="02010509060101010101" pitchFamily="49" charset="-122"/>
                <a:ea typeface="隶书" panose="02010509060101010101" pitchFamily="49" charset="-122"/>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zh-CN" altLang="en-US"/>
              <a:t>核电子学 胡坤</a:t>
            </a:r>
          </a:p>
        </p:txBody>
      </p:sp>
      <p:sp>
        <p:nvSpPr>
          <p:cNvPr id="9" name="文本框 8">
            <a:extLst>
              <a:ext uri="{FF2B5EF4-FFF2-40B4-BE49-F238E27FC236}">
                <a16:creationId xmlns:a16="http://schemas.microsoft.com/office/drawing/2014/main" id="{FC74EE18-6856-463E-9BC5-5345A2CAF71B}"/>
              </a:ext>
            </a:extLst>
          </p:cNvPr>
          <p:cNvSpPr txBox="1"/>
          <p:nvPr/>
        </p:nvSpPr>
        <p:spPr>
          <a:xfrm>
            <a:off x="1524001" y="19050"/>
            <a:ext cx="5934074" cy="707886"/>
          </a:xfrm>
          <a:prstGeom prst="rect">
            <a:avLst/>
          </a:prstGeom>
          <a:noFill/>
        </p:spPr>
        <p:txBody>
          <a:bodyPr wrap="square">
            <a:spAutoFit/>
          </a:bodyPr>
          <a:lstStyle/>
          <a:p>
            <a:r>
              <a:rPr lang="zh-CN" altLang="en-US" sz="4000" dirty="0"/>
              <a:t>基于</a:t>
            </a:r>
            <a:r>
              <a:rPr lang="en-US" altLang="zh-CN" sz="4000" dirty="0"/>
              <a:t>FPGA</a:t>
            </a:r>
            <a:r>
              <a:rPr lang="zh-CN" altLang="en-US" sz="4000" dirty="0"/>
              <a:t>的内插</a:t>
            </a:r>
            <a:r>
              <a:rPr lang="en-US" altLang="zh-CN" sz="4000" dirty="0"/>
              <a:t>TDC</a:t>
            </a:r>
            <a:endParaRPr lang="zh-CN" altLang="en-US" sz="4000" dirty="0"/>
          </a:p>
        </p:txBody>
      </p:sp>
      <p:pic>
        <p:nvPicPr>
          <p:cNvPr id="4" name="图片 3">
            <a:extLst>
              <a:ext uri="{FF2B5EF4-FFF2-40B4-BE49-F238E27FC236}">
                <a16:creationId xmlns:a16="http://schemas.microsoft.com/office/drawing/2014/main" id="{C1F03A72-B121-437F-8087-133065D4F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824" y="933450"/>
            <a:ext cx="5273675" cy="5308370"/>
          </a:xfrm>
          <a:prstGeom prst="rect">
            <a:avLst/>
          </a:prstGeom>
        </p:spPr>
      </p:pic>
      <p:cxnSp>
        <p:nvCxnSpPr>
          <p:cNvPr id="3" name="直接连接符 2">
            <a:extLst>
              <a:ext uri="{FF2B5EF4-FFF2-40B4-BE49-F238E27FC236}">
                <a16:creationId xmlns:a16="http://schemas.microsoft.com/office/drawing/2014/main" id="{9C0744CD-2929-46CB-9E27-C649C3720DCF}"/>
              </a:ext>
            </a:extLst>
          </p:cNvPr>
          <p:cNvCxnSpPr>
            <a:cxnSpLocks/>
          </p:cNvCxnSpPr>
          <p:nvPr/>
        </p:nvCxnSpPr>
        <p:spPr>
          <a:xfrm>
            <a:off x="1421296" y="1286107"/>
            <a:ext cx="0" cy="242415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 name="直接连接符 7">
            <a:extLst>
              <a:ext uri="{FF2B5EF4-FFF2-40B4-BE49-F238E27FC236}">
                <a16:creationId xmlns:a16="http://schemas.microsoft.com/office/drawing/2014/main" id="{9DCFC417-BF55-46D6-A658-0F76629C6ED0}"/>
              </a:ext>
            </a:extLst>
          </p:cNvPr>
          <p:cNvCxnSpPr>
            <a:cxnSpLocks/>
          </p:cNvCxnSpPr>
          <p:nvPr/>
        </p:nvCxnSpPr>
        <p:spPr>
          <a:xfrm>
            <a:off x="1774824" y="3710266"/>
            <a:ext cx="0" cy="188801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直接连接符 9">
            <a:extLst>
              <a:ext uri="{FF2B5EF4-FFF2-40B4-BE49-F238E27FC236}">
                <a16:creationId xmlns:a16="http://schemas.microsoft.com/office/drawing/2014/main" id="{ADE5EF0C-9A29-4B1C-BB39-CFE5A4DCC118}"/>
              </a:ext>
            </a:extLst>
          </p:cNvPr>
          <p:cNvCxnSpPr>
            <a:cxnSpLocks/>
          </p:cNvCxnSpPr>
          <p:nvPr/>
        </p:nvCxnSpPr>
        <p:spPr>
          <a:xfrm>
            <a:off x="1421296" y="3710266"/>
            <a:ext cx="353528" cy="0"/>
          </a:xfrm>
          <a:prstGeom prst="line">
            <a:avLst/>
          </a:prstGeom>
          <a:ln w="28575">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文本框 1">
            <a:extLst>
              <a:ext uri="{FF2B5EF4-FFF2-40B4-BE49-F238E27FC236}">
                <a16:creationId xmlns:a16="http://schemas.microsoft.com/office/drawing/2014/main" id="{975921D3-FF8C-036D-CD2C-7EB53BF61E76}"/>
              </a:ext>
            </a:extLst>
          </p:cNvPr>
          <p:cNvSpPr txBox="1"/>
          <p:nvPr/>
        </p:nvSpPr>
        <p:spPr>
          <a:xfrm>
            <a:off x="3917795" y="2503966"/>
            <a:ext cx="423747" cy="369332"/>
          </a:xfrm>
          <a:prstGeom prst="rect">
            <a:avLst/>
          </a:prstGeom>
          <a:noFill/>
        </p:spPr>
        <p:txBody>
          <a:bodyPr wrap="square" rtlCol="0">
            <a:spAutoFit/>
          </a:bodyPr>
          <a:lstStyle/>
          <a:p>
            <a:r>
              <a:rPr lang="zh-CN" altLang="en-US" b="1" dirty="0">
                <a:solidFill>
                  <a:srgbClr val="FF0000"/>
                </a:solidFill>
              </a:rPr>
              <a:t>“</a:t>
            </a:r>
            <a:r>
              <a:rPr lang="en-US" altLang="zh-CN" b="1" dirty="0">
                <a:solidFill>
                  <a:srgbClr val="FF0000"/>
                </a:solidFill>
              </a:rPr>
              <a:t>1</a:t>
            </a:r>
            <a:r>
              <a:rPr lang="zh-CN" altLang="en-US" b="1" dirty="0">
                <a:solidFill>
                  <a:srgbClr val="FF0000"/>
                </a:solidFill>
              </a:rPr>
              <a:t>”</a:t>
            </a:r>
          </a:p>
        </p:txBody>
      </p:sp>
      <p:sp>
        <p:nvSpPr>
          <p:cNvPr id="5" name="文本框 4">
            <a:extLst>
              <a:ext uri="{FF2B5EF4-FFF2-40B4-BE49-F238E27FC236}">
                <a16:creationId xmlns:a16="http://schemas.microsoft.com/office/drawing/2014/main" id="{36091FD3-9FCE-C4C8-147E-5DF7077C23DB}"/>
              </a:ext>
            </a:extLst>
          </p:cNvPr>
          <p:cNvSpPr txBox="1"/>
          <p:nvPr/>
        </p:nvSpPr>
        <p:spPr>
          <a:xfrm>
            <a:off x="3917794" y="5113261"/>
            <a:ext cx="423747" cy="369332"/>
          </a:xfrm>
          <a:prstGeom prst="rect">
            <a:avLst/>
          </a:prstGeom>
          <a:noFill/>
        </p:spPr>
        <p:txBody>
          <a:bodyPr wrap="square" rtlCol="0">
            <a:spAutoFit/>
          </a:bodyPr>
          <a:lstStyle/>
          <a:p>
            <a:r>
              <a:rPr lang="zh-CN" altLang="en-US" b="1" dirty="0">
                <a:solidFill>
                  <a:srgbClr val="FF0000"/>
                </a:solidFill>
              </a:rPr>
              <a:t>“</a:t>
            </a:r>
            <a:r>
              <a:rPr lang="en-US" altLang="zh-CN" b="1" dirty="0">
                <a:solidFill>
                  <a:srgbClr val="FF0000"/>
                </a:solidFill>
              </a:rPr>
              <a:t>0</a:t>
            </a:r>
            <a:r>
              <a:rPr lang="zh-CN" altLang="en-US" b="1" dirty="0">
                <a:solidFill>
                  <a:srgbClr val="FF0000"/>
                </a:solidFill>
              </a:rPr>
              <a:t>”</a:t>
            </a:r>
          </a:p>
        </p:txBody>
      </p:sp>
      <p:sp>
        <p:nvSpPr>
          <p:cNvPr id="6" name="文本框 5">
            <a:extLst>
              <a:ext uri="{FF2B5EF4-FFF2-40B4-BE49-F238E27FC236}">
                <a16:creationId xmlns:a16="http://schemas.microsoft.com/office/drawing/2014/main" id="{386C5B53-152D-26C3-444E-5BCB23035160}"/>
              </a:ext>
            </a:extLst>
          </p:cNvPr>
          <p:cNvSpPr txBox="1"/>
          <p:nvPr/>
        </p:nvSpPr>
        <p:spPr>
          <a:xfrm>
            <a:off x="3917795" y="3984702"/>
            <a:ext cx="423747" cy="369332"/>
          </a:xfrm>
          <a:prstGeom prst="rect">
            <a:avLst/>
          </a:prstGeom>
          <a:noFill/>
        </p:spPr>
        <p:txBody>
          <a:bodyPr wrap="square" rtlCol="0">
            <a:spAutoFit/>
          </a:bodyPr>
          <a:lstStyle/>
          <a:p>
            <a:r>
              <a:rPr lang="zh-CN" altLang="en-US" b="1" dirty="0">
                <a:solidFill>
                  <a:srgbClr val="FF0000"/>
                </a:solidFill>
              </a:rPr>
              <a:t>“</a:t>
            </a:r>
            <a:r>
              <a:rPr lang="en-US" altLang="zh-CN" b="1" dirty="0">
                <a:solidFill>
                  <a:srgbClr val="FF0000"/>
                </a:solidFill>
              </a:rPr>
              <a:t>0</a:t>
            </a:r>
            <a:r>
              <a:rPr lang="zh-CN" altLang="en-US" b="1" dirty="0">
                <a:solidFill>
                  <a:srgbClr val="FF0000"/>
                </a:solidFill>
              </a:rPr>
              <a:t>”</a:t>
            </a:r>
          </a:p>
        </p:txBody>
      </p:sp>
      <p:sp>
        <p:nvSpPr>
          <p:cNvPr id="11" name="文本框 10">
            <a:extLst>
              <a:ext uri="{FF2B5EF4-FFF2-40B4-BE49-F238E27FC236}">
                <a16:creationId xmlns:a16="http://schemas.microsoft.com/office/drawing/2014/main" id="{116336E3-0E69-7CF1-62D3-C7D5684E884D}"/>
              </a:ext>
            </a:extLst>
          </p:cNvPr>
          <p:cNvSpPr txBox="1"/>
          <p:nvPr/>
        </p:nvSpPr>
        <p:spPr>
          <a:xfrm>
            <a:off x="3917795" y="3244334"/>
            <a:ext cx="423747" cy="369332"/>
          </a:xfrm>
          <a:prstGeom prst="rect">
            <a:avLst/>
          </a:prstGeom>
          <a:noFill/>
        </p:spPr>
        <p:txBody>
          <a:bodyPr wrap="square" rtlCol="0">
            <a:spAutoFit/>
          </a:bodyPr>
          <a:lstStyle/>
          <a:p>
            <a:r>
              <a:rPr lang="zh-CN" altLang="en-US" b="1" dirty="0">
                <a:solidFill>
                  <a:srgbClr val="FF0000"/>
                </a:solidFill>
              </a:rPr>
              <a:t>“</a:t>
            </a:r>
            <a:r>
              <a:rPr lang="en-US" altLang="zh-CN" b="1" dirty="0">
                <a:solidFill>
                  <a:srgbClr val="FF0000"/>
                </a:solidFill>
              </a:rPr>
              <a:t>1</a:t>
            </a:r>
            <a:r>
              <a:rPr lang="zh-CN" altLang="en-US" b="1" dirty="0">
                <a:solidFill>
                  <a:srgbClr val="FF0000"/>
                </a:solidFill>
              </a:rPr>
              <a:t>”</a:t>
            </a:r>
          </a:p>
        </p:txBody>
      </p:sp>
    </p:spTree>
    <p:extLst>
      <p:ext uri="{BB962C8B-B14F-4D97-AF65-F5344CB8AC3E}">
        <p14:creationId xmlns:p14="http://schemas.microsoft.com/office/powerpoint/2010/main" val="25865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1" grpId="0"/>
    </p:bldLst>
  </p:timing>
</p:sld>
</file>

<file path=ppt/theme/theme1.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13011</TotalTime>
  <Words>954</Words>
  <Application>Microsoft Office PowerPoint</Application>
  <PresentationFormat>全屏显示(4:3)</PresentationFormat>
  <Paragraphs>165</Paragraphs>
  <Slides>21</Slides>
  <Notes>1</Notes>
  <HiddenSlides>0</HiddenSlides>
  <MMClips>0</MMClips>
  <ScaleCrop>false</ScaleCrop>
  <HeadingPairs>
    <vt:vector size="8" baseType="variant">
      <vt:variant>
        <vt:lpstr>已用的字体</vt:lpstr>
      </vt:variant>
      <vt:variant>
        <vt:i4>12</vt:i4>
      </vt:variant>
      <vt:variant>
        <vt:lpstr>主题</vt:lpstr>
      </vt:variant>
      <vt:variant>
        <vt:i4>6</vt:i4>
      </vt:variant>
      <vt:variant>
        <vt:lpstr>嵌入 OLE 服务器</vt:lpstr>
      </vt:variant>
      <vt:variant>
        <vt:i4>3</vt:i4>
      </vt:variant>
      <vt:variant>
        <vt:lpstr>幻灯片标题</vt:lpstr>
      </vt:variant>
      <vt:variant>
        <vt:i4>21</vt:i4>
      </vt:variant>
    </vt:vector>
  </HeadingPairs>
  <TitlesOfParts>
    <vt:vector size="42" baseType="lpstr">
      <vt:lpstr>Inter</vt:lpstr>
      <vt:lpstr>等线</vt:lpstr>
      <vt:lpstr>等线 Light</vt:lpstr>
      <vt:lpstr>华文楷体</vt:lpstr>
      <vt:lpstr>SimSun</vt:lpstr>
      <vt:lpstr>SimSun</vt:lpstr>
      <vt:lpstr>Arial</vt:lpstr>
      <vt:lpstr>Calibri</vt:lpstr>
      <vt:lpstr>Cambria</vt:lpstr>
      <vt:lpstr>Helvetica</vt:lpstr>
      <vt:lpstr>Times New Roman</vt:lpstr>
      <vt:lpstr>Wingdings</vt:lpstr>
      <vt:lpstr>4_自定义设计方案</vt:lpstr>
      <vt:lpstr>5_自定义设计方案</vt:lpstr>
      <vt:lpstr>2_自定义设计方案</vt:lpstr>
      <vt:lpstr>3_自定义设计方案</vt:lpstr>
      <vt:lpstr>自定义设计方案</vt:lpstr>
      <vt:lpstr>1_自定义设计方案</vt:lpstr>
      <vt:lpstr>Visio</vt:lpstr>
      <vt:lpstr>公式</vt:lpstr>
      <vt:lpstr>Visio.Drawing.15</vt:lpstr>
      <vt:lpstr>LGAD读出电子学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Readout electronics</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个人情况简介</dc:title>
  <dc:creator>lenovo</dc:creator>
  <cp:lastModifiedBy>kun hu</cp:lastModifiedBy>
  <cp:revision>879</cp:revision>
  <dcterms:created xsi:type="dcterms:W3CDTF">2020-10-16T06:46:29Z</dcterms:created>
  <dcterms:modified xsi:type="dcterms:W3CDTF">2025-06-06T00:57:13Z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2052-1.9.1.2994</vt:lpwstr>
  </property>
</Properties>
</file>