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63" r:id="rId3"/>
    <p:sldId id="258" r:id="rId4"/>
    <p:sldId id="278" r:id="rId5"/>
    <p:sldId id="294" r:id="rId6"/>
    <p:sldId id="310" r:id="rId7"/>
    <p:sldId id="282" r:id="rId8"/>
    <p:sldId id="312" r:id="rId9"/>
    <p:sldId id="311" r:id="rId10"/>
    <p:sldId id="287" r:id="rId11"/>
    <p:sldId id="286" r:id="rId12"/>
    <p:sldId id="302" r:id="rId13"/>
    <p:sldId id="303" r:id="rId14"/>
    <p:sldId id="304" r:id="rId15"/>
    <p:sldId id="300" r:id="rId16"/>
    <p:sldId id="301" r:id="rId17"/>
    <p:sldId id="298" r:id="rId18"/>
    <p:sldId id="307" r:id="rId19"/>
    <p:sldId id="309" r:id="rId20"/>
    <p:sldId id="314" r:id="rId21"/>
    <p:sldId id="308" r:id="rId22"/>
    <p:sldId id="313" r:id="rId23"/>
    <p:sldId id="25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5" autoAdjust="0"/>
  </p:normalViewPr>
  <p:slideViewPr>
    <p:cSldViewPr snapToGrid="0">
      <p:cViewPr varScale="1">
        <p:scale>
          <a:sx n="98" d="100"/>
          <a:sy n="98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1754-D113-4B43-9873-D526639FBB3B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C222-A0E6-4A60-8975-011BCE83D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23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2777-75D1-49F9-6A9B-5367D22B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E9077-5F8A-0490-7F7D-3042692AE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F4CDF-E328-FD3F-1F06-0B900FC62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这是电压为</a:t>
            </a:r>
            <a:r>
              <a:rPr lang="en-US" altLang="zh-CN" dirty="0"/>
              <a:t>200V</a:t>
            </a:r>
            <a:r>
              <a:rPr lang="zh-CN" altLang="en-US" dirty="0"/>
              <a:t>，粒子击中位置偏移</a:t>
            </a:r>
            <a:r>
              <a:rPr lang="en-US" altLang="zh-CN" dirty="0"/>
              <a:t>2um</a:t>
            </a:r>
            <a:r>
              <a:rPr lang="zh-CN" altLang="en-US" dirty="0"/>
              <a:t>时的电流曲线，最下面两条几乎水平的线为靠边缘的两个电极，在左侧有峰值的曲线为中间两个电极，而一直上升后趋于平缓的是对中间两电极电流的积分，也就是收集到的电荷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1418-0592-BFA5-EE11-37C362C43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25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89F4-C177-855E-A3E6-13B9DF80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916BE-79F8-474D-3A50-4535B0879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4B25A-708A-692C-9018-D84E49E31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这是击中位置偏移</a:t>
            </a:r>
            <a:r>
              <a:rPr lang="en-US" altLang="zh-CN" dirty="0"/>
              <a:t>5um</a:t>
            </a:r>
            <a:r>
              <a:rPr lang="zh-CN" altLang="en-US" dirty="0"/>
              <a:t>时结果，电压依然为</a:t>
            </a:r>
            <a:r>
              <a:rPr lang="en-US" altLang="zh-CN" dirty="0"/>
              <a:t>200V</a:t>
            </a:r>
            <a:r>
              <a:rPr lang="zh-CN" altLang="en-US" dirty="0"/>
              <a:t>，可以看出这时离击中位置较远的电极</a:t>
            </a:r>
            <a:r>
              <a:rPr lang="en-US" altLang="zh-CN" dirty="0"/>
              <a:t>2</a:t>
            </a:r>
            <a:r>
              <a:rPr lang="zh-CN" altLang="en-US" dirty="0"/>
              <a:t>只能接收到很少电荷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03AF-CFA5-0816-7909-DF1F3742A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86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86E1-F747-3DBB-7BD1-BEEDE3B6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DF161-7416-E2AF-FE7B-179762E76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864B8A-0BD0-C8CE-565E-A279A4A68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这是击中位置偏移</a:t>
            </a:r>
            <a:r>
              <a:rPr lang="en-US" altLang="zh-CN" dirty="0"/>
              <a:t>10um</a:t>
            </a:r>
            <a:r>
              <a:rPr lang="zh-CN" altLang="en-US" dirty="0"/>
              <a:t>时结果，这时离击中位置较远的电极</a:t>
            </a:r>
            <a:r>
              <a:rPr lang="en-US" altLang="zh-CN" dirty="0"/>
              <a:t>2</a:t>
            </a:r>
            <a:r>
              <a:rPr lang="zh-CN" altLang="en-US" dirty="0"/>
              <a:t>几乎收不到电荷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E291F-6E7E-5C28-8407-716E40ED4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58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这是电压为</a:t>
            </a:r>
            <a:r>
              <a:rPr lang="en-US" altLang="zh-CN" dirty="0"/>
              <a:t>400V</a:t>
            </a:r>
            <a:r>
              <a:rPr lang="zh-CN" altLang="en-US" dirty="0"/>
              <a:t>，偏移距离</a:t>
            </a:r>
            <a:r>
              <a:rPr lang="en-US" altLang="zh-CN" dirty="0"/>
              <a:t>2um</a:t>
            </a:r>
            <a:r>
              <a:rPr lang="zh-CN" altLang="en-US" dirty="0"/>
              <a:t>时粒子击中的电流曲线，模拟时间从</a:t>
            </a:r>
            <a:r>
              <a:rPr lang="en-US" altLang="zh-CN" dirty="0"/>
              <a:t>10ns</a:t>
            </a:r>
            <a:r>
              <a:rPr lang="zh-CN" altLang="en-US" dirty="0"/>
              <a:t>改为</a:t>
            </a:r>
            <a:r>
              <a:rPr lang="en-US" altLang="zh-CN" dirty="0"/>
              <a:t>5ns</a:t>
            </a:r>
            <a:r>
              <a:rPr lang="zh-CN" altLang="en-US" dirty="0"/>
              <a:t>，相比</a:t>
            </a:r>
            <a:r>
              <a:rPr lang="en-US" altLang="zh-CN" dirty="0"/>
              <a:t>200V</a:t>
            </a:r>
            <a:r>
              <a:rPr lang="zh-CN" altLang="en-US" dirty="0"/>
              <a:t>时，两电极收集电荷之差更大一些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75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400V</a:t>
            </a:r>
            <a:r>
              <a:rPr lang="zh-CN" altLang="en-US" dirty="0"/>
              <a:t>，偏移</a:t>
            </a:r>
            <a:r>
              <a:rPr lang="en-US" altLang="zh-CN" dirty="0"/>
              <a:t>5um</a:t>
            </a:r>
            <a:r>
              <a:rPr lang="zh-CN" altLang="en-US" dirty="0"/>
              <a:t>时的结果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3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400V</a:t>
            </a:r>
            <a:r>
              <a:rPr lang="zh-CN" altLang="en-US" dirty="0"/>
              <a:t>，偏移</a:t>
            </a:r>
            <a:r>
              <a:rPr lang="en-US" altLang="zh-CN" dirty="0"/>
              <a:t>10um</a:t>
            </a:r>
            <a:r>
              <a:rPr lang="zh-CN" altLang="en-US" dirty="0"/>
              <a:t>时的结果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33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计算更远位置的击中时，需要改变网格密集区域的位置，否则计算出的电离总电荷会出错。图为将网格中心移动至</a:t>
            </a:r>
            <a:r>
              <a:rPr lang="en-US" altLang="zh-CN" dirty="0"/>
              <a:t>x=60um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37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200V,</a:t>
            </a:r>
            <a:r>
              <a:rPr lang="zh-CN" altLang="en-US" dirty="0"/>
              <a:t>偏移</a:t>
            </a:r>
            <a:r>
              <a:rPr lang="en-US" altLang="zh-CN" dirty="0"/>
              <a:t>30um</a:t>
            </a:r>
            <a:r>
              <a:rPr lang="zh-CN" altLang="en-US" dirty="0"/>
              <a:t>的结果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129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200V,</a:t>
            </a:r>
            <a:r>
              <a:rPr lang="zh-CN" altLang="en-US" dirty="0"/>
              <a:t>偏移</a:t>
            </a:r>
            <a:r>
              <a:rPr lang="en-US" altLang="zh-CN" dirty="0"/>
              <a:t>60um</a:t>
            </a:r>
            <a:r>
              <a:rPr lang="zh-CN" altLang="en-US" dirty="0"/>
              <a:t>的结果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730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400V,</a:t>
            </a:r>
            <a:r>
              <a:rPr lang="zh-CN" altLang="en-US" dirty="0"/>
              <a:t>偏移</a:t>
            </a:r>
            <a:r>
              <a:rPr lang="en-US" altLang="zh-CN" dirty="0"/>
              <a:t>30um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24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首先是介绍，在</a:t>
            </a:r>
            <a:r>
              <a:rPr lang="en-US" altLang="zh-CN" dirty="0"/>
              <a:t>CEPC</a:t>
            </a:r>
            <a:r>
              <a:rPr lang="zh-CN" altLang="en-US" dirty="0"/>
              <a:t>上，快速亮度探测器用于测量每个束团的亮度，为束流的校准提供信息。快速亮度探测器位于质心系下</a:t>
            </a:r>
            <a:r>
              <a:rPr lang="en-US" altLang="zh-CN" dirty="0"/>
              <a:t>theta</a:t>
            </a:r>
            <a:r>
              <a:rPr lang="zh-CN" altLang="en-US" dirty="0"/>
              <a:t>约为</a:t>
            </a:r>
            <a:r>
              <a:rPr lang="en-US" altLang="zh-CN" dirty="0"/>
              <a:t>10</a:t>
            </a:r>
            <a:r>
              <a:rPr lang="zh-CN" altLang="en-US" dirty="0"/>
              <a:t>毫弧度位置，探测小角度</a:t>
            </a:r>
            <a:r>
              <a:rPr lang="en-US" altLang="zh-CN" dirty="0"/>
              <a:t>Bhabha</a:t>
            </a:r>
            <a:r>
              <a:rPr lang="zh-CN" altLang="en-US" dirty="0"/>
              <a:t>散射粒子在铜束流管上产生的簇射。使用</a:t>
            </a:r>
            <a:r>
              <a:rPr lang="en-US" altLang="zh-CN" dirty="0" err="1"/>
              <a:t>sCVD</a:t>
            </a:r>
            <a:r>
              <a:rPr lang="zh-CN" altLang="en-US" dirty="0"/>
              <a:t>金刚石作为探测器的主要材料，其具有高载流子迁移率，和较宽的能隙，并具有很强的共价键，抗辐照能力较好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6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最后是</a:t>
            </a:r>
            <a:r>
              <a:rPr lang="en-US" altLang="zh-CN" dirty="0"/>
              <a:t>400V,</a:t>
            </a:r>
            <a:r>
              <a:rPr lang="zh-CN" altLang="en-US" dirty="0"/>
              <a:t>偏移</a:t>
            </a:r>
            <a:r>
              <a:rPr lang="en-US" altLang="zh-CN" dirty="0"/>
              <a:t>60um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838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总结，快速亮度探测器以气相沉积金刚石为材料，因其具有高载流子迁移率，宽能带和高抗辐照能力。构建了探测器的几何结构，与实物相同。将掺杂设置为</a:t>
            </a:r>
            <a:r>
              <a:rPr lang="en-US" altLang="zh-CN" dirty="0"/>
              <a:t>45/cm3,</a:t>
            </a:r>
            <a:r>
              <a:rPr lang="zh-CN" altLang="en-US" dirty="0"/>
              <a:t>或是掺杂为</a:t>
            </a:r>
            <a:r>
              <a:rPr lang="en-US" altLang="zh-CN" dirty="0"/>
              <a:t>10^10</a:t>
            </a:r>
            <a:r>
              <a:rPr lang="zh-CN" altLang="en-US" dirty="0"/>
              <a:t>并加入缺陷，可以得到跟实验相同的</a:t>
            </a:r>
            <a:r>
              <a:rPr lang="en-US" altLang="zh-CN" dirty="0"/>
              <a:t>IV</a:t>
            </a:r>
            <a:r>
              <a:rPr lang="zh-CN" altLang="en-US" dirty="0"/>
              <a:t>曲线结果。对偏离中心不同距离粒子击中进行了瞬态模拟，绘制了信号的曲线。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72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5CB7-9DBB-F158-4DF4-1D30ECD6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B4D41-D386-F124-FA40-C4A4239F8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1D57B-927B-FD16-9A69-0EE0ABF3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用于模拟粒子击中的模型和实物相同，大小为 </a:t>
            </a:r>
            <a:r>
              <a:rPr lang="en-US" altLang="zh-CN" dirty="0"/>
              <a:t>6000*6000um</a:t>
            </a:r>
            <a:r>
              <a:rPr lang="zh-CN" altLang="en-US" dirty="0"/>
              <a:t>，厚度</a:t>
            </a:r>
            <a:r>
              <a:rPr lang="en-US" altLang="zh-CN" dirty="0"/>
              <a:t>260um</a:t>
            </a:r>
            <a:r>
              <a:rPr lang="zh-CN" altLang="en-US" dirty="0"/>
              <a:t>。顶面为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1100*5000um</a:t>
            </a:r>
            <a:r>
              <a:rPr lang="zh-CN" altLang="en-US" dirty="0"/>
              <a:t>的电极，底面为一个</a:t>
            </a:r>
            <a:r>
              <a:rPr lang="en-US" altLang="zh-CN" dirty="0"/>
              <a:t>5000*5000um</a:t>
            </a:r>
            <a:r>
              <a:rPr lang="zh-CN" altLang="en-US" dirty="0"/>
              <a:t>的电极，电极均为欧姆接触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E51F-5FE7-E447-84F2-B72877248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8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将网格设置在探测器中心区域，粒子击中位置的区域</a:t>
            </a:r>
            <a:r>
              <a:rPr lang="en-US" altLang="zh-CN" dirty="0"/>
              <a:t>2</a:t>
            </a:r>
            <a:r>
              <a:rPr lang="zh-CN" altLang="en-US" dirty="0"/>
              <a:t>网格密度最高，为了使电荷漂移计算更为准确，较外围的区域</a:t>
            </a:r>
            <a:r>
              <a:rPr lang="en-US" altLang="zh-CN" dirty="0"/>
              <a:t>1</a:t>
            </a:r>
            <a:r>
              <a:rPr lang="zh-CN" altLang="en-US" dirty="0"/>
              <a:t>也做了细化，区域</a:t>
            </a:r>
            <a:r>
              <a:rPr lang="en-US" altLang="zh-CN" dirty="0"/>
              <a:t>1</a:t>
            </a:r>
            <a:r>
              <a:rPr lang="zh-CN" altLang="en-US" dirty="0"/>
              <a:t>网格大小为</a:t>
            </a:r>
            <a:r>
              <a:rPr lang="en-US" altLang="zh-CN" dirty="0"/>
              <a:t>2*2*2um</a:t>
            </a:r>
            <a:r>
              <a:rPr lang="zh-CN" altLang="en-US" dirty="0"/>
              <a:t>到</a:t>
            </a:r>
            <a:r>
              <a:rPr lang="en-US" altLang="zh-CN" dirty="0"/>
              <a:t>5*5*10um</a:t>
            </a:r>
            <a:r>
              <a:rPr lang="zh-CN" altLang="en-US" dirty="0"/>
              <a:t>，靠近电极</a:t>
            </a:r>
            <a:r>
              <a:rPr lang="en-US" altLang="zh-CN" dirty="0"/>
              <a:t>5um</a:t>
            </a:r>
            <a:r>
              <a:rPr lang="zh-CN" altLang="en-US" dirty="0"/>
              <a:t>的区域为</a:t>
            </a:r>
            <a:r>
              <a:rPr lang="en-US" altLang="zh-CN" dirty="0"/>
              <a:t>2*2*0.5~5*5*2um</a:t>
            </a:r>
            <a:r>
              <a:rPr lang="zh-CN" altLang="en-US" dirty="0"/>
              <a:t>，区域</a:t>
            </a:r>
            <a:r>
              <a:rPr lang="en-US" altLang="zh-CN" dirty="0"/>
              <a:t>2</a:t>
            </a:r>
            <a:r>
              <a:rPr lang="zh-CN" altLang="en-US" dirty="0"/>
              <a:t>网格大小为</a:t>
            </a:r>
            <a:r>
              <a:rPr lang="en-US" altLang="zh-CN" dirty="0"/>
              <a:t>0.5*0.5*1um</a:t>
            </a:r>
            <a:r>
              <a:rPr lang="zh-CN" altLang="en-US" dirty="0"/>
              <a:t>到</a:t>
            </a:r>
            <a:r>
              <a:rPr lang="en-US" altLang="zh-CN" dirty="0"/>
              <a:t>1*1*4um</a:t>
            </a:r>
            <a:r>
              <a:rPr lang="zh-CN" altLang="en-US" dirty="0"/>
              <a:t>，靠近电极处减小为</a:t>
            </a:r>
            <a:r>
              <a:rPr lang="en-US" altLang="zh-CN" dirty="0"/>
              <a:t>0.5*0.5*0.5~1*1*1um</a:t>
            </a:r>
            <a:r>
              <a:rPr lang="zh-CN" altLang="en-US" dirty="0"/>
              <a:t>。区域</a:t>
            </a:r>
            <a:r>
              <a:rPr lang="en-US" altLang="zh-CN" dirty="0"/>
              <a:t>1</a:t>
            </a:r>
            <a:r>
              <a:rPr lang="zh-CN" altLang="en-US" dirty="0"/>
              <a:t>之外的区域网格由软件自动完成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7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51BF-F32B-0FF6-8FEA-55FF9338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9927F-64B5-DD8F-9615-7952C0F3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C3DDA-2406-05DD-0C3A-9DFE68097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这是使用的物理模型，有掺杂禁带变窄模型，迁移率模型，迁移率模型中关闭固定迁移率模型，使用依赖掺杂浓度的迁移率模型。然后是依赖掺杂浓度的</a:t>
            </a:r>
            <a:r>
              <a:rPr lang="en-US" altLang="zh-CN" dirty="0"/>
              <a:t>SRH</a:t>
            </a:r>
            <a:r>
              <a:rPr lang="zh-CN" altLang="en-US" dirty="0"/>
              <a:t>复合和雪崩击穿模型。为了符合实验结果，去掉了高场饱和模型，另外去掉了界面散射模型，因其对结果没有影响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CD45-6639-09A2-D9EA-174A95210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1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当掺杂浓度设置为</a:t>
            </a:r>
            <a:r>
              <a:rPr lang="en-US" altLang="zh-CN" dirty="0"/>
              <a:t>45/cm3</a:t>
            </a:r>
            <a:r>
              <a:rPr lang="zh-CN" altLang="en-US" dirty="0"/>
              <a:t>时，左图模拟结果符合右侧的实验结果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7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实验结果可能由于多晶金刚石中的缺陷导致，而非低至</a:t>
            </a:r>
            <a:r>
              <a:rPr lang="en-US" altLang="zh-CN" dirty="0"/>
              <a:t>45/cm3</a:t>
            </a:r>
            <a:r>
              <a:rPr lang="zh-CN" altLang="en-US" dirty="0"/>
              <a:t>的掺杂浓度，因此，在保持</a:t>
            </a:r>
            <a:r>
              <a:rPr lang="en-US" altLang="zh-CN" dirty="0"/>
              <a:t>10^10</a:t>
            </a:r>
            <a:r>
              <a:rPr lang="zh-CN" altLang="en-US" dirty="0"/>
              <a:t>掺杂浓度的情况下，增加缺陷，也可以达到相同的效果。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841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4F47-72FD-203B-CE19-9AFE3379A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9285-02A0-88A3-BE75-2D3C761B4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CC56D-C4C1-37B3-1E17-38893C11B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这是使加入缺陷后的物理模型，加入了三种缺陷，浓度为</a:t>
            </a:r>
            <a:r>
              <a:rPr lang="en-US" altLang="zh-CN" dirty="0"/>
              <a:t>1.65*10^10</a:t>
            </a:r>
            <a:r>
              <a:rPr lang="zh-CN" altLang="en-US" dirty="0"/>
              <a:t>，由于两种方式效果相同，且使用缺陷模拟时间更长，因此目前采用直接改变掺杂浓度的方式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AD318-301A-240C-9DED-74D97F440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01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瞬态模拟的物理模型中，将粒子击中位置的</a:t>
            </a:r>
            <a:r>
              <a:rPr lang="en-US" altLang="zh-CN" dirty="0"/>
              <a:t>x</a:t>
            </a:r>
            <a:r>
              <a:rPr lang="zh-CN" altLang="en-US" dirty="0"/>
              <a:t>坐标设为参数，使粒子击中位置偏离中心，向</a:t>
            </a:r>
            <a:r>
              <a:rPr lang="en-US" altLang="zh-CN" dirty="0"/>
              <a:t>x</a:t>
            </a:r>
            <a:r>
              <a:rPr lang="zh-CN" altLang="en-US" dirty="0"/>
              <a:t>轴正方向移动一定距离，离电极</a:t>
            </a:r>
            <a:r>
              <a:rPr lang="en-US" altLang="zh-CN" dirty="0"/>
              <a:t>3</a:t>
            </a:r>
            <a:r>
              <a:rPr lang="zh-CN" altLang="en-US" dirty="0"/>
              <a:t>更近，离电极</a:t>
            </a:r>
            <a:r>
              <a:rPr lang="en-US" altLang="zh-CN" dirty="0"/>
              <a:t>2</a:t>
            </a:r>
            <a:r>
              <a:rPr lang="zh-CN" altLang="en-US" dirty="0"/>
              <a:t>较远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6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62CB-187A-7072-AAC4-CABD9E34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3E6-2DA6-7942-45D8-D9960FAC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B588-0073-7873-E1A0-A7B33154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557-0A53-4E81-B56A-4F447605056A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660-5194-2730-C1EC-55CD24E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3811-AD8C-58C8-C8E1-D4AD690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B7D-AE65-95F5-86ED-2D0BD06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8A3-0711-D1D2-21E9-5D9685E9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9493-9F20-B052-5149-453CB661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476-4597-45D1-9B71-67F8152BF781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CF1E-3011-83EC-CC44-795F4D14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F345-8ADB-E933-F5F9-23B6DAE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0FC93-5A18-455A-88E2-9D84843B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3850-247E-F14B-F3C8-FFFD60D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F5BC-38FF-F508-29FF-D0D49374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DA2A-E077-4FC3-AA51-0A70AA51FBB6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3D2-8226-C801-28C2-C3BE8167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5A47-3DF2-F939-8056-57018D3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106-3F41-5B2B-6BB3-E6C312A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1F73-7C43-560D-ADA2-75DC17FC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9F1E-8197-E41C-E4A1-6501B77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8B7D-5AB7-4B87-A33B-66461C0DD6EF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850B-859E-AF2A-5F46-FB879F0E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33B0-3144-584A-0F2C-6A0DD69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156-0A0C-3EA3-DDE1-CAC8F01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8963-F5BE-CE06-58B7-FAB77FC5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B6FE-8DFA-53E4-198F-69C28F2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3470-1C0A-40F2-9C3D-34B73520404F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421-2E9C-DC3E-EEA1-78EB249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165A-4E1C-9447-2F34-33C946D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3D31-BA0A-9A8D-6154-9752039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5F5-A4EF-8368-6CFB-2B7B6B8F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C325-849D-D7E1-07A7-4819526C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F877-7BEA-5F02-BAA9-A77B2EF5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E965-A053-45EB-B0F1-7CC847790483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9919-8BD1-C9D8-1FF2-BAA1EE2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B5375-3BE1-CE6A-3340-8F6A295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FDF2-EF07-FAC7-4F0D-C52D7C5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CB03-54F0-D803-C76D-1A85E80E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6723-E22F-9665-F5D5-05706C02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2732-A32C-4777-007D-8F0419DD3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79FE-DAB7-A08B-53E4-7B0C8F03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B402A-CD69-CFE2-6339-F5B1E87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FA4-746A-48DE-8A18-EB5A1F7C4F63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5F7F-B59E-7491-4CB3-3F4E753E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BF2C1-F4E1-3157-9097-0B16C71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DC8-C845-94D5-B0FB-9091B8F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69E1-387E-715D-7AE7-C877D33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97B-217D-48EF-A366-2DBD3B5372BE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030F-3530-29F3-1D07-DD5FEAD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57D57-4D19-DCD6-6949-0B3C42AB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38DC-AB39-8502-FB5C-4B00884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E71D-DE4D-48DA-95C8-441457A53353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3F24-3B1B-5B65-D6C4-70F12C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F7D6E6-F0F0-8513-2BEB-EBFCEEF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683-385E-3E34-5ED2-4399BFD8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3EC-7830-2C55-3C13-BA9389AC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A6A8-7170-6D24-000C-192D33981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873-01A8-28E4-91B7-058CA7C7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1B2A-05F0-4E34-AF21-0C272EFE4805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7B58-76BF-96CA-1516-2879CFF3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E4E2-B4A5-4F5C-C0DB-CFBFF535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E36-F33D-4F45-CD52-244A55A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9650-BF30-1DBE-2544-44E8E53B4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99FE-CB06-77C5-BC19-B2347C84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041A-10BA-9090-336F-E4ECADD6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BD58-A98B-4518-BB6B-240FE603E527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7514-9019-4779-51B1-A48AF12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FEDD-79BC-E43B-FD8A-DB91C20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6CEA-DF1E-C1DB-DDA5-3ACF3D1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A880-77C0-6D23-B011-43F5EFC0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2F30-AE85-C12D-99AB-DE118EEC5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BB5A-8CC8-4C8C-AC1A-BB5BB4B81B95}" type="datetime1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CE10-C887-E098-60A9-020DFC27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6320-4550-A293-1307-F0673781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10" Type="http://schemas.openxmlformats.org/officeDocument/2006/relationships/image" Target="../media/image3.svg"/><Relationship Id="rId4" Type="http://schemas.openxmlformats.org/officeDocument/2006/relationships/image" Target="../media/image8.jp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2DECD-AA1A-7D4A-2375-D78BB8624474}"/>
              </a:ext>
            </a:extLst>
          </p:cNvPr>
          <p:cNvSpPr txBox="1"/>
          <p:nvPr/>
        </p:nvSpPr>
        <p:spPr>
          <a:xfrm>
            <a:off x="1991865" y="5306434"/>
            <a:ext cx="8208262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Wang </a:t>
            </a:r>
            <a:r>
              <a:rPr lang="en-US" altLang="zh-CN" dirty="0" err="1"/>
              <a:t>Yilun</a:t>
            </a:r>
            <a:r>
              <a:rPr lang="en-US" altLang="zh-CN" dirty="0"/>
              <a:t> (Nanjing University)    Zhang </a:t>
            </a:r>
            <a:r>
              <a:rPr lang="en-US" altLang="zh-CN" dirty="0" err="1"/>
              <a:t>Jialiang</a:t>
            </a:r>
            <a:r>
              <a:rPr lang="en-US" altLang="zh-CN" dirty="0"/>
              <a:t> (Nanjing University)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Zhang </a:t>
            </a:r>
            <a:r>
              <a:rPr lang="en-US" altLang="zh-CN" dirty="0" err="1"/>
              <a:t>Xiaoxu</a:t>
            </a:r>
            <a:r>
              <a:rPr lang="en-US" altLang="zh-CN" dirty="0"/>
              <a:t> (Nanjing University)    Zhang Lei (Nanjing University)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Liu Shuxian (Nanjing University)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F115B-7101-24D0-20B2-702B2515C91B}"/>
              </a:ext>
            </a:extLst>
          </p:cNvPr>
          <p:cNvSpPr txBox="1"/>
          <p:nvPr/>
        </p:nvSpPr>
        <p:spPr>
          <a:xfrm>
            <a:off x="1450673" y="1806068"/>
            <a:ext cx="9290645" cy="16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/>
              <a:t>Fast Luminosity Monitor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/>
              <a:t>Transient Simulation with deviated hit</a:t>
            </a:r>
          </a:p>
        </p:txBody>
      </p:sp>
      <p:pic>
        <p:nvPicPr>
          <p:cNvPr id="8" name="Picture 7" descr="Purple chinese characters on a black background&#10;&#10;Description automatically generated">
            <a:extLst>
              <a:ext uri="{FF2B5EF4-FFF2-40B4-BE49-F238E27FC236}">
                <a16:creationId xmlns:a16="http://schemas.microsoft.com/office/drawing/2014/main" id="{E2247D48-1343-9EDC-BFBF-FC0125524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1" b="16336"/>
          <a:stretch/>
        </p:blipFill>
        <p:spPr>
          <a:xfrm>
            <a:off x="186812" y="0"/>
            <a:ext cx="1215667" cy="16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"/>
    </mc:Choice>
    <mc:Fallback>
      <p:transition spd="slow" advTm="4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2980-7D35-ACA8-377D-1843E5B8C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/>
              <a:t>Transient Simulation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ABE18-B3D1-FCB0-9B74-1700C8E9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A0B5D87-0613-5C9F-3294-C1C9C510A00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100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square with purple lines&#10;&#10;AI-generated content may be incorrect.">
            <a:extLst>
              <a:ext uri="{FF2B5EF4-FFF2-40B4-BE49-F238E27FC236}">
                <a16:creationId xmlns:a16="http://schemas.microsoft.com/office/drawing/2014/main" id="{6AD753A0-AA64-4FB3-E820-AD07A98DA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01" y="1660187"/>
            <a:ext cx="5782239" cy="29543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8414B-B422-E91C-AB22-04E404A1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1595D-BBEF-AAE3-F275-EBD3CCA86FE0}"/>
              </a:ext>
            </a:extLst>
          </p:cNvPr>
          <p:cNvSpPr txBox="1"/>
          <p:nvPr/>
        </p:nvSpPr>
        <p:spPr>
          <a:xfrm>
            <a:off x="658761" y="324465"/>
            <a:ext cx="840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Transient Simulation - Physics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59C7C-3992-3C08-416D-336407936BCE}"/>
              </a:ext>
            </a:extLst>
          </p:cNvPr>
          <p:cNvSpPr txBox="1"/>
          <p:nvPr/>
        </p:nvSpPr>
        <p:spPr>
          <a:xfrm>
            <a:off x="539416" y="1025889"/>
            <a:ext cx="47003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Physics {</a:t>
            </a:r>
          </a:p>
          <a:p>
            <a:r>
              <a:rPr lang="zh-CN" altLang="en-US" sz="1600" dirty="0"/>
              <a:t>EffectiveIntrinsicDensity( OldSlotboom )</a:t>
            </a:r>
          </a:p>
          <a:p>
            <a:r>
              <a:rPr lang="zh-CN" altLang="en-US" sz="1600" dirty="0"/>
              <a:t>Mobility(</a:t>
            </a:r>
            <a:endParaRPr lang="en-US" altLang="zh-CN" sz="1600" dirty="0"/>
          </a:p>
          <a:p>
            <a:r>
              <a:rPr lang="en-US" altLang="zh-CN" sz="1600" dirty="0"/>
              <a:t>    </a:t>
            </a:r>
            <a:r>
              <a:rPr lang="zh-CN" altLang="en-US" sz="1600" dirty="0"/>
              <a:t>-ConstantMobility</a:t>
            </a:r>
          </a:p>
          <a:p>
            <a:r>
              <a:rPr lang="zh-CN" altLang="en-US" sz="1600" dirty="0"/>
              <a:t>    DopingDep</a:t>
            </a:r>
          </a:p>
          <a:p>
            <a:r>
              <a:rPr lang="zh-CN" altLang="en-US" sz="1600" dirty="0"/>
              <a:t>)</a:t>
            </a:r>
          </a:p>
          <a:p>
            <a:r>
              <a:rPr lang="zh-CN" altLang="en-US" sz="1600" dirty="0"/>
              <a:t>Recombination(</a:t>
            </a:r>
          </a:p>
          <a:p>
            <a:r>
              <a:rPr lang="zh-CN" altLang="en-US" sz="1600" dirty="0"/>
              <a:t>    SRH( DopingDep )</a:t>
            </a:r>
          </a:p>
          <a:p>
            <a:r>
              <a:rPr lang="zh-CN" altLang="en-US" sz="1600" dirty="0"/>
              <a:t>    Avalanche</a:t>
            </a:r>
          </a:p>
          <a:p>
            <a:r>
              <a:rPr lang="zh-CN" altLang="en-US" sz="1600" dirty="0"/>
              <a:t>)</a:t>
            </a:r>
          </a:p>
          <a:p>
            <a:r>
              <a:rPr lang="zh-CN" altLang="en-US" sz="1600" dirty="0"/>
              <a:t>HeavyIon(</a:t>
            </a:r>
            <a:endParaRPr lang="en-US" altLang="zh-CN" sz="1600" dirty="0"/>
          </a:p>
          <a:p>
            <a:r>
              <a:rPr lang="en-US" altLang="zh-CN" sz="1600" dirty="0"/>
              <a:t>    </a:t>
            </a:r>
            <a:r>
              <a:rPr lang="zh-CN" altLang="en-US" sz="1600" dirty="0"/>
              <a:t>Direction</a:t>
            </a:r>
            <a:r>
              <a:rPr lang="en-US" altLang="zh-CN" sz="1600" dirty="0"/>
              <a:t>	</a:t>
            </a:r>
            <a:r>
              <a:rPr lang="zh-CN" altLang="en-US" sz="1600" dirty="0"/>
              <a:t>= (0,0,1)</a:t>
            </a:r>
          </a:p>
          <a:p>
            <a:r>
              <a:rPr lang="zh-CN" altLang="en-US" sz="1600" dirty="0"/>
              <a:t>    Location</a:t>
            </a:r>
            <a:r>
              <a:rPr lang="en-US" altLang="zh-CN" sz="1600" dirty="0"/>
              <a:t>	</a:t>
            </a:r>
            <a:r>
              <a:rPr lang="zh-CN" altLang="en-US" sz="1600" dirty="0"/>
              <a:t>= (</a:t>
            </a:r>
            <a:r>
              <a:rPr lang="en-US" altLang="zh-CN" sz="1600" dirty="0">
                <a:solidFill>
                  <a:srgbClr val="FF0000"/>
                </a:solidFill>
              </a:rPr>
              <a:t>@x0@</a:t>
            </a:r>
            <a:r>
              <a:rPr lang="zh-CN" altLang="en-US" sz="1600" dirty="0"/>
              <a:t>,0,-260)</a:t>
            </a:r>
          </a:p>
          <a:p>
            <a:r>
              <a:rPr lang="zh-CN" altLang="en-US" sz="1600" dirty="0"/>
              <a:t>    Time</a:t>
            </a:r>
            <a:r>
              <a:rPr lang="en-US" altLang="zh-CN" sz="1600" dirty="0"/>
              <a:t>	</a:t>
            </a:r>
            <a:r>
              <a:rPr lang="zh-CN" altLang="en-US" sz="1600" dirty="0"/>
              <a:t>= 1e-9</a:t>
            </a:r>
          </a:p>
          <a:p>
            <a:r>
              <a:rPr lang="zh-CN" altLang="en-US" sz="1600" dirty="0"/>
              <a:t>    Length</a:t>
            </a:r>
            <a:r>
              <a:rPr lang="en-US" altLang="zh-CN" sz="1600" dirty="0"/>
              <a:t>	</a:t>
            </a:r>
            <a:r>
              <a:rPr lang="zh-CN" altLang="en-US" sz="1600" dirty="0"/>
              <a:t>= 520</a:t>
            </a:r>
          </a:p>
          <a:p>
            <a:r>
              <a:rPr lang="en-US" altLang="zh-CN" sz="1600" dirty="0"/>
              <a:t>    </a:t>
            </a:r>
            <a:r>
              <a:rPr lang="zh-CN" altLang="en-US" sz="1600" dirty="0"/>
              <a:t>Wt_hi</a:t>
            </a:r>
            <a:r>
              <a:rPr lang="en-US" altLang="zh-CN" sz="1600" dirty="0"/>
              <a:t>	</a:t>
            </a:r>
            <a:r>
              <a:rPr lang="zh-CN" altLang="en-US" sz="1600" dirty="0"/>
              <a:t>= 1</a:t>
            </a:r>
          </a:p>
          <a:p>
            <a:r>
              <a:rPr lang="zh-CN" altLang="en-US" sz="1600" dirty="0"/>
              <a:t>    LET_f</a:t>
            </a:r>
            <a:r>
              <a:rPr lang="en-US" altLang="zh-CN" sz="1600" dirty="0"/>
              <a:t>	</a:t>
            </a:r>
            <a:r>
              <a:rPr lang="zh-CN" altLang="en-US" sz="1600" dirty="0"/>
              <a:t>=</a:t>
            </a:r>
            <a:r>
              <a:rPr lang="en-US" altLang="zh-CN" sz="1600" dirty="0"/>
              <a:t> </a:t>
            </a:r>
            <a:r>
              <a:rPr lang="zh-CN" altLang="en-US" sz="1600" dirty="0"/>
              <a:t>5.767e-6</a:t>
            </a:r>
          </a:p>
          <a:p>
            <a:r>
              <a:rPr lang="zh-CN" altLang="en-US" sz="1600" dirty="0"/>
              <a:t>    Gaussian</a:t>
            </a:r>
          </a:p>
          <a:p>
            <a:r>
              <a:rPr lang="zh-CN" altLang="en-US" sz="1600" dirty="0"/>
              <a:t>    PicoCoulomb</a:t>
            </a:r>
          </a:p>
          <a:p>
            <a:r>
              <a:rPr lang="zh-CN" altLang="en-US" sz="1600" dirty="0"/>
              <a:t>)</a:t>
            </a:r>
          </a:p>
          <a:p>
            <a:r>
              <a:rPr lang="zh-CN" altLang="en-US" sz="1600" dirty="0"/>
              <a:t>}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29DCD77-FF97-6219-A0B6-1FEBF55182D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C93ED1-E598-5AE3-27C5-C12AA0674BD4}"/>
              </a:ext>
            </a:extLst>
          </p:cNvPr>
          <p:cNvCxnSpPr/>
          <p:nvPr/>
        </p:nvCxnSpPr>
        <p:spPr>
          <a:xfrm>
            <a:off x="6874213" y="2042809"/>
            <a:ext cx="389106" cy="648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65145F-A8E1-BFBF-04EA-E044E1EC876C}"/>
              </a:ext>
            </a:extLst>
          </p:cNvPr>
          <p:cNvCxnSpPr>
            <a:cxnSpLocks/>
          </p:cNvCxnSpPr>
          <p:nvPr/>
        </p:nvCxnSpPr>
        <p:spPr>
          <a:xfrm>
            <a:off x="7857475" y="1660187"/>
            <a:ext cx="59301" cy="755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C3D1B9-AF89-8414-F830-0415CEFB741A}"/>
              </a:ext>
            </a:extLst>
          </p:cNvPr>
          <p:cNvSpPr txBox="1"/>
          <p:nvPr/>
        </p:nvSpPr>
        <p:spPr>
          <a:xfrm>
            <a:off x="5841737" y="1618389"/>
            <a:ext cx="141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Electrode 3</a:t>
            </a:r>
            <a:endParaRPr lang="zh-CN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553F5-DB74-E00D-6589-D79CF1C9CC25}"/>
              </a:ext>
            </a:extLst>
          </p:cNvPr>
          <p:cNvSpPr txBox="1"/>
          <p:nvPr/>
        </p:nvSpPr>
        <p:spPr>
          <a:xfrm>
            <a:off x="7150598" y="1235767"/>
            <a:ext cx="141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Electrode 2</a:t>
            </a:r>
            <a:endParaRPr lang="zh-CN" alt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55DF6A-C946-FE78-03C2-7D81DAE19F5F}"/>
              </a:ext>
            </a:extLst>
          </p:cNvPr>
          <p:cNvCxnSpPr/>
          <p:nvPr/>
        </p:nvCxnSpPr>
        <p:spPr>
          <a:xfrm>
            <a:off x="3292109" y="4308773"/>
            <a:ext cx="1702469" cy="431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E475D2-272E-F99F-9E65-1ED7EFAF214F}"/>
              </a:ext>
            </a:extLst>
          </p:cNvPr>
          <p:cNvSpPr txBox="1"/>
          <p:nvPr/>
        </p:nvSpPr>
        <p:spPr>
          <a:xfrm>
            <a:off x="5050618" y="4656340"/>
            <a:ext cx="127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(parameter)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932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CAFA-88CB-1B5A-603C-AC8094F3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9D71B-ACA7-3023-AC4F-A161FB97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BFE71-AD2B-55D7-9FE3-92F4503CA68F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2 um</a:t>
            </a:r>
            <a:endParaRPr lang="zh-CN" altLang="en-US" sz="2400" dirty="0"/>
          </a:p>
        </p:txBody>
      </p:sp>
      <p:pic>
        <p:nvPicPr>
          <p:cNvPr id="3" name="Picture 2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5F2F3919-7976-3CA7-9FB5-71BD1D77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7DDA687-04C3-1A3A-DBEC-942CC729012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7771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7B206-839F-5B7E-F33A-842F2398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BD271-5D0B-1C2E-542D-BBE1A4AB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6D9C2-B625-9209-61F0-D63A00885B78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5 um</a:t>
            </a:r>
            <a:endParaRPr lang="zh-CN" altLang="en-US" sz="2400" dirty="0"/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7C89F582-987A-0A25-70DC-A93D2C8F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3FE041-6F06-A276-3C7D-ABB90B090C9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544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C0A3-6B0F-F976-9D32-D0634294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8369F-ADE9-FD1D-CCCF-244DD30F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839E0-7762-2C24-8F47-01838489F069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10 um</a:t>
            </a:r>
            <a:endParaRPr lang="zh-CN" altLang="en-US" sz="2400" dirty="0"/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9E92840E-CA73-E0A2-34A9-9CA837B2A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AB6ED7-5045-DF31-6A6B-4CB33EB51EB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8726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4F5FD-25E3-7483-1ADE-8B428495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86C83-99DA-5BFB-1D31-0CB96D9B21A2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2 um</a:t>
            </a:r>
            <a:endParaRPr lang="zh-CN" altLang="en-US" sz="2400" dirty="0"/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E3286F53-0FA4-9498-0EAF-AF10197BD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90DD79-E132-F788-9194-7C45854CFA7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35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9A6F8-D2D2-4B08-EDA4-A8C1C45A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05FBE-E87E-5B88-A75D-A48C5CF5AEE7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5 um</a:t>
            </a:r>
            <a:endParaRPr lang="zh-CN" altLang="en-US" sz="2400" dirty="0"/>
          </a:p>
        </p:txBody>
      </p:sp>
      <p:pic>
        <p:nvPicPr>
          <p:cNvPr id="7" name="Picture 6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E78FED17-BFC6-DA30-2DAF-65E79CEB2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C02A4-C232-C28D-EDCA-58789891B6B5}"/>
              </a:ext>
            </a:extLst>
          </p:cNvPr>
          <p:cNvSpPr txBox="1"/>
          <p:nvPr/>
        </p:nvSpPr>
        <p:spPr>
          <a:xfrm>
            <a:off x="2835518" y="6209808"/>
            <a:ext cx="652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偏离中心 </a:t>
            </a:r>
            <a:r>
              <a:rPr lang="en-US" altLang="zh-CN" dirty="0"/>
              <a:t>5 um </a:t>
            </a:r>
            <a:r>
              <a:rPr lang="zh-CN" altLang="en-US" dirty="0"/>
              <a:t>时，距离较远的电极几乎收不到电荷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1130E1-1A84-5105-707F-789FC296A7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179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1B2E8-EA3A-0500-4147-91D94910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6A11B-665F-9B90-AA79-65D8F9D5E3B6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10 um</a:t>
            </a:r>
            <a:endParaRPr lang="zh-CN" altLang="en-US" sz="2400" dirty="0"/>
          </a:p>
        </p:txBody>
      </p:sp>
      <p:pic>
        <p:nvPicPr>
          <p:cNvPr id="7" name="Picture 6" descr="A graph with colored lines&#10;&#10;AI-generated content may be incorrect.">
            <a:extLst>
              <a:ext uri="{FF2B5EF4-FFF2-40B4-BE49-F238E27FC236}">
                <a16:creationId xmlns:a16="http://schemas.microsoft.com/office/drawing/2014/main" id="{417AD526-F5B1-AE58-221B-4657B002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C6A52D0-B53A-85EA-BACE-4732F5CC812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901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14B18-5EE9-25C9-C6D4-F2B16D85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E6AA46-06B1-18C4-372F-70162DDD8C3B}"/>
                  </a:ext>
                </a:extLst>
              </p:cNvPr>
              <p:cNvSpPr txBox="1"/>
              <p:nvPr/>
            </p:nvSpPr>
            <p:spPr>
              <a:xfrm>
                <a:off x="644769" y="357554"/>
                <a:ext cx="10234246" cy="142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For further hits, shifting mesh to cover the hit position is required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Otherwise, the total charge ionized will be wrong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picture below shows the mesh centered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E6AA46-06B1-18C4-372F-70162DDD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9" y="357554"/>
                <a:ext cx="10234246" cy="1429494"/>
              </a:xfrm>
              <a:prstGeom prst="rect">
                <a:avLst/>
              </a:prstGeom>
              <a:blipFill>
                <a:blip r:embed="rId5"/>
                <a:stretch>
                  <a:fillRect l="-536" b="-6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square with purple lines&#10;&#10;AI-generated content may be incorrect.">
            <a:extLst>
              <a:ext uri="{FF2B5EF4-FFF2-40B4-BE49-F238E27FC236}">
                <a16:creationId xmlns:a16="http://schemas.microsoft.com/office/drawing/2014/main" id="{FB14E72C-26A4-CEDA-8F63-C99E8FA02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07" y="2050053"/>
            <a:ext cx="8045985" cy="445039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1FE1BDE-28B3-2B42-9D62-564EDC47AD9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368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3F3DA-CA7D-5737-6DA3-C4CE043A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F6186-207D-6516-CFCA-B195DD0C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F188797-97E5-E5F6-ED95-B67CFFB1914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68CF93B4-0A66-08DC-8D9E-13508E31D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68A40-4512-DB9E-1203-65ECC009DDE1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30 um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29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B0C24-D043-D814-F8CE-4D5EEC28B8B7}"/>
              </a:ext>
            </a:extLst>
          </p:cNvPr>
          <p:cNvSpPr txBox="1"/>
          <p:nvPr/>
        </p:nvSpPr>
        <p:spPr>
          <a:xfrm>
            <a:off x="825910" y="737418"/>
            <a:ext cx="41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Contents</a:t>
            </a:r>
            <a:endParaRPr lang="zh-CN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8CC89-C2AA-8819-0624-5789A8D67AAB}"/>
              </a:ext>
            </a:extLst>
          </p:cNvPr>
          <p:cNvSpPr txBox="1"/>
          <p:nvPr/>
        </p:nvSpPr>
        <p:spPr>
          <a:xfrm>
            <a:off x="1897625" y="2025987"/>
            <a:ext cx="8396749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Geometry &amp; Meshing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Doping &amp; I-V Characteristic Curve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Transient Simulation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Conclusion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0709F8-117E-9B22-D4F2-275719258E5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301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3F3DA-CA7D-5737-6DA3-C4CE043A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F6186-207D-6516-CFCA-B195DD0C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1C659D-29DE-9D47-81F7-F3C08B40487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9037F-5730-507E-EA4B-F4FC915D5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717FD8-6D41-72B8-F47F-82D6716A26C6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200 V,  60 um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535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472C9-E457-12A2-5B80-6AE84EA9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D5100-0F21-3C0E-0182-7CAF66BD3CA9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30 um</a:t>
            </a:r>
            <a:endParaRPr lang="zh-CN" altLang="en-US" sz="2400" dirty="0"/>
          </a:p>
        </p:txBody>
      </p:sp>
      <p:pic>
        <p:nvPicPr>
          <p:cNvPr id="6" name="Picture 5" descr="A graph with colored lines and text&#10;&#10;AI-generated content may be incorrect.">
            <a:extLst>
              <a:ext uri="{FF2B5EF4-FFF2-40B4-BE49-F238E27FC236}">
                <a16:creationId xmlns:a16="http://schemas.microsoft.com/office/drawing/2014/main" id="{9DB94DEB-0254-458F-AAB8-9CD4EE53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41DE36-4696-83F7-C067-13A964676F1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063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A0302-0A1E-F6F6-0ADC-5BD877F5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7AD2C-F2CC-9479-B544-465B0A31A5B7}"/>
              </a:ext>
            </a:extLst>
          </p:cNvPr>
          <p:cNvSpPr txBox="1"/>
          <p:nvPr/>
        </p:nvSpPr>
        <p:spPr>
          <a:xfrm>
            <a:off x="4630366" y="278860"/>
            <a:ext cx="293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400 V,  60 um</a:t>
            </a:r>
            <a:endParaRPr lang="zh-CN" altLang="en-US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18583B-5302-D242-540C-6283D6AEF07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3E03FC53-63E3-3DF2-E9B7-F6DE78D7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85" y="909000"/>
            <a:ext cx="93690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6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19906-0FFE-38BF-0E02-AAD87C0F630B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Conclusion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24359-3CD4-F975-A40F-097F4C20DE07}"/>
                  </a:ext>
                </a:extLst>
              </p:cNvPr>
              <p:cNvSpPr txBox="1"/>
              <p:nvPr/>
            </p:nvSpPr>
            <p:spPr>
              <a:xfrm>
                <a:off x="631342" y="1277436"/>
                <a:ext cx="10929316" cy="39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Fast luminosity monitor uses </a:t>
                </a:r>
                <a:r>
                  <a:rPr lang="en-US" altLang="zh-CN" sz="2400" dirty="0" err="1"/>
                  <a:t>sCVD</a:t>
                </a:r>
                <a:r>
                  <a:rPr lang="en-US" altLang="zh-CN" sz="2400" dirty="0"/>
                  <a:t> diamond, for its high carrier mobility, wide bandgap and high radiation hardness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geometry of the diamond is built, same as the real device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Either doping be set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/>
                  <a:t> with traps, to reach the same IV results as experiment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Transient simulations of particle hitting the detector with different deviations are performed, the signal produced is drawn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224359-3CD4-F975-A40F-097F4C20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2" y="1277436"/>
                <a:ext cx="10929316" cy="3914020"/>
              </a:xfrm>
              <a:prstGeom prst="rect">
                <a:avLst/>
              </a:prstGeom>
              <a:blipFill>
                <a:blip r:embed="rId5"/>
                <a:stretch>
                  <a:fillRect l="-781" r="-167" b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AA3AE-7328-FBA6-6504-8D643A3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91F021-F006-C3A2-414C-5A5F03704BC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013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5D0DB-EC93-C3B1-E460-34EDAAFB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1" y="4136962"/>
            <a:ext cx="3773444" cy="2531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A7C71-C676-7999-BCBD-E57031E0AD24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B026F-B2E7-CC13-5808-F1FBB00E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/>
              <p:nvPr/>
            </p:nvSpPr>
            <p:spPr>
              <a:xfrm>
                <a:off x="1133547" y="909240"/>
                <a:ext cx="10399691" cy="4662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Fast Luminosity Monitor is used to give bunch luminosity at CEPC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Integrated event rates along z-position can help monitoring z-position at IP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Polar angle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en-US" altLang="zh-CN" sz="2000" b="0" dirty="0"/>
                  <a:t>, highest radiation field at CEPC</a:t>
                </a:r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Detect small angle Bhabha events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Electron showers generated in the copper beam pipe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Diamond is used for detector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Single crystal Chemical Vapor Deposition (</a:t>
                </a:r>
                <a:r>
                  <a:rPr lang="en-US" altLang="zh-CN" sz="2000" dirty="0" err="1"/>
                  <a:t>sCVD</a:t>
                </a:r>
                <a:r>
                  <a:rPr lang="en-US" altLang="zh-CN" sz="2000" dirty="0"/>
                  <a:t>),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reducing defect densities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High carrier mobility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2800 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Wide bandgap, low dark noise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5.47 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Strong covalent bonds, high radiation hardness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47" y="909240"/>
                <a:ext cx="10399691" cy="4662110"/>
              </a:xfrm>
              <a:prstGeom prst="rect">
                <a:avLst/>
              </a:prstGeom>
              <a:blipFill>
                <a:blip r:embed="rId6"/>
                <a:stretch>
                  <a:fillRect l="-528" b="-1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B9E674D-3086-36E0-BC83-D156C87DF26A}"/>
              </a:ext>
            </a:extLst>
          </p:cNvPr>
          <p:cNvSpPr/>
          <p:nvPr/>
        </p:nvSpPr>
        <p:spPr>
          <a:xfrm>
            <a:off x="8270678" y="4546243"/>
            <a:ext cx="641501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1053A9E-5FD0-0E4D-0059-B5745E833B4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43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DEF4-C4B4-7277-9CE8-EB6A1C55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BEAF93-6DBB-4C5F-A235-53B12E901D16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Geometry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4681-3D8A-5AAC-A180-B2C34D0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10531150" cy="189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Same as the 4-strip diamond,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6000×6000×260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4 electrodes on front side,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1100×5000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One electrode on back side,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5000×5000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All electrodes are ohmic contact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61BE2B-A8E5-D3E0-7A9A-393CFCFF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10531150" cy="1892121"/>
              </a:xfrm>
              <a:prstGeom prst="rect">
                <a:avLst/>
              </a:prstGeom>
              <a:blipFill>
                <a:blip r:embed="rId5"/>
                <a:stretch>
                  <a:fillRect l="-521" b="-4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CD49790C-1665-4B64-4FB9-7C27B8866F9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 descr="A grey square with purple lines&#10;&#10;AI-generated content may be incorrect.">
            <a:extLst>
              <a:ext uri="{FF2B5EF4-FFF2-40B4-BE49-F238E27FC236}">
                <a16:creationId xmlns:a16="http://schemas.microsoft.com/office/drawing/2014/main" id="{776603FB-158F-0B22-C28D-963EC3711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3" y="2891690"/>
            <a:ext cx="7258423" cy="37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purple diamond&#10;&#10;AI-generated content may be incorrect.">
            <a:extLst>
              <a:ext uri="{FF2B5EF4-FFF2-40B4-BE49-F238E27FC236}">
                <a16:creationId xmlns:a16="http://schemas.microsoft.com/office/drawing/2014/main" id="{69D5E4BC-E053-3706-6631-C759ECD1F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65" y="318899"/>
            <a:ext cx="5329271" cy="30792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14AFD-8C95-3BB9-5D2B-6FDFFF5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847F1-A596-80DB-9C67-34AE6786E745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Meshing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AC3D19-38D2-F1BB-F9CF-90E807C1ED98}"/>
                  </a:ext>
                </a:extLst>
              </p:cNvPr>
              <p:cNvSpPr txBox="1"/>
              <p:nvPr/>
            </p:nvSpPr>
            <p:spPr>
              <a:xfrm>
                <a:off x="941003" y="909240"/>
                <a:ext cx="7642766" cy="4199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Meshing focus on the center of detector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Smaller mesh around hit position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Region 1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2×2×2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5×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2×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0.5 ~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5×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000" dirty="0"/>
                  <a:t> around electrode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Region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 ~ 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0.5×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0.5 ~ 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 around electrode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AC3D19-38D2-F1BB-F9CF-90E807C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3" y="909240"/>
                <a:ext cx="7642766" cy="4199483"/>
              </a:xfrm>
              <a:prstGeom prst="rect">
                <a:avLst/>
              </a:prstGeom>
              <a:blipFill>
                <a:blip r:embed="rId6"/>
                <a:stretch>
                  <a:fillRect l="-718" b="-1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1A527E-05E3-C648-8510-A004F57DA50B}"/>
              </a:ext>
            </a:extLst>
          </p:cNvPr>
          <p:cNvCxnSpPr/>
          <p:nvPr/>
        </p:nvCxnSpPr>
        <p:spPr>
          <a:xfrm flipV="1">
            <a:off x="8583769" y="2166026"/>
            <a:ext cx="0" cy="215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4679A6-EA27-D755-A54C-A6398F6E1C40}"/>
              </a:ext>
            </a:extLst>
          </p:cNvPr>
          <p:cNvCxnSpPr>
            <a:cxnSpLocks/>
          </p:cNvCxnSpPr>
          <p:nvPr/>
        </p:nvCxnSpPr>
        <p:spPr>
          <a:xfrm flipH="1" flipV="1">
            <a:off x="9287403" y="1731524"/>
            <a:ext cx="842333" cy="215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7DB174-FAA2-5713-D18E-5A3C1D03893C}"/>
              </a:ext>
            </a:extLst>
          </p:cNvPr>
          <p:cNvSpPr txBox="1"/>
          <p:nvPr/>
        </p:nvSpPr>
        <p:spPr>
          <a:xfrm>
            <a:off x="7852938" y="4449993"/>
            <a:ext cx="1380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Region 1</a:t>
            </a:r>
            <a:endParaRPr lang="zh-CN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60D67A-7AAC-14CC-4C22-64134639F692}"/>
              </a:ext>
            </a:extLst>
          </p:cNvPr>
          <p:cNvSpPr txBox="1"/>
          <p:nvPr/>
        </p:nvSpPr>
        <p:spPr>
          <a:xfrm>
            <a:off x="9600674" y="4049883"/>
            <a:ext cx="1380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Region 2</a:t>
            </a:r>
            <a:endParaRPr lang="zh-CN" altLang="en-US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81F8DB6-56C6-2024-8254-4F6C787C839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178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8424-DE49-294A-3F11-A7C68264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0AA19-B062-B596-FE25-FD3A6C97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717EA-2D9F-FD78-7E21-A1672FEB7B60}"/>
              </a:ext>
            </a:extLst>
          </p:cNvPr>
          <p:cNvSpPr txBox="1"/>
          <p:nvPr/>
        </p:nvSpPr>
        <p:spPr>
          <a:xfrm>
            <a:off x="658762" y="324465"/>
            <a:ext cx="183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F7354-DC33-C359-691F-ACE9D369A9DC}"/>
              </a:ext>
            </a:extLst>
          </p:cNvPr>
          <p:cNvSpPr txBox="1"/>
          <p:nvPr/>
        </p:nvSpPr>
        <p:spPr>
          <a:xfrm>
            <a:off x="831885" y="955447"/>
            <a:ext cx="1052823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onsolas" panose="020B0609020204030204" pitchFamily="49" charset="0"/>
              </a:rPr>
              <a:t>Physics {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EffectiveIntrinsicDensity( OldSlotboom )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bandgap narrowing effect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Mobility(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latin typeface="Consolas" panose="020B0609020204030204" pitchFamily="49" charset="0"/>
              </a:rPr>
              <a:t>-ConstantMobility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 not use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ConstantMobility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model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    DopingDep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HighFieldSaturation( Eparallel )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 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# Removed to match experiment results</a:t>
            </a:r>
            <a:endParaRPr lang="zh-CN" altLang="en-US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Enormal</a:t>
            </a:r>
            <a:r>
              <a:rPr lang="zh-CN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                 </a:t>
            </a:r>
            <a:r>
              <a:rPr lang="en-US" altLang="zh-CN" sz="1600" dirty="0">
                <a:solidFill>
                  <a:srgbClr val="FF0000"/>
                </a:solidFill>
                <a:latin typeface="Consolas" panose="020B0609020204030204" pitchFamily="49" charset="0"/>
              </a:rPr>
              <a:t># Removed, no effect</a:t>
            </a:r>
            <a:endParaRPr lang="zh-CN" altLang="en-US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Recombination(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SRH( DopingDep )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dependent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Shorkley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-Read-Hall recombination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Avalanche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HeavyIon(</a:t>
            </a:r>
            <a:endParaRPr lang="en-US" altLang="zh-CN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Direction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(0,0,1)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Location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(0,0,-260)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Time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1e-9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Length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520</a:t>
            </a:r>
          </a:p>
          <a:p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Wt_hi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 1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LET_f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	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5.767e-6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Gaussian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  PicoCoulomb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74A339-EF14-29D4-3776-47940231A5B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7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C0814-446E-DD65-496B-9F97F7C5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4B40B-8502-B30D-4A3F-351B1F3CAE9C}"/>
              </a:ext>
            </a:extLst>
          </p:cNvPr>
          <p:cNvSpPr txBox="1"/>
          <p:nvPr/>
        </p:nvSpPr>
        <p:spPr>
          <a:xfrm>
            <a:off x="658761" y="324465"/>
            <a:ext cx="746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 &amp; I-V Characteristic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6717BE-DFEB-782D-71C4-B9DFBF8CE7D0}"/>
                  </a:ext>
                </a:extLst>
              </p:cNvPr>
              <p:cNvSpPr txBox="1"/>
              <p:nvPr/>
            </p:nvSpPr>
            <p:spPr>
              <a:xfrm>
                <a:off x="478705" y="1132704"/>
                <a:ext cx="8387961" cy="96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During CVD process, Boron and Nitrogen are common impurities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Add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45 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000" dirty="0"/>
                  <a:t> Boron Active Concentration to match experiment result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6717BE-DFEB-782D-71C4-B9DFBF8CE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5" y="1132704"/>
                <a:ext cx="8387961" cy="966483"/>
              </a:xfrm>
              <a:prstGeom prst="rect">
                <a:avLst/>
              </a:prstGeom>
              <a:blipFill>
                <a:blip r:embed="rId5"/>
                <a:stretch>
                  <a:fillRect l="-654" b="-10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58991323-E6FF-27B6-B982-D9F9568D734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 descr="A graph with a line and red dots&#10;&#10;AI-generated content may be incorrect.">
            <a:extLst>
              <a:ext uri="{FF2B5EF4-FFF2-40B4-BE49-F238E27FC236}">
                <a16:creationId xmlns:a16="http://schemas.microsoft.com/office/drawing/2014/main" id="{FC8C2641-54F8-0981-1C51-8DF2FD56F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666" y="392443"/>
            <a:ext cx="3243038" cy="2484925"/>
          </a:xfrm>
          <a:prstGeom prst="rect">
            <a:avLst/>
          </a:prstGeom>
        </p:spPr>
      </p:pic>
      <p:pic>
        <p:nvPicPr>
          <p:cNvPr id="10" name="Picture 9" descr="A graph with red and black lines&#10;&#10;AI-generated content may be incorrect.">
            <a:extLst>
              <a:ext uri="{FF2B5EF4-FFF2-40B4-BE49-F238E27FC236}">
                <a16:creationId xmlns:a16="http://schemas.microsoft.com/office/drawing/2014/main" id="{8E99D320-5401-BF18-EB0D-9478AF0D0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78" y="2877368"/>
            <a:ext cx="3405413" cy="2484925"/>
          </a:xfrm>
          <a:prstGeom prst="rect">
            <a:avLst/>
          </a:prstGeom>
        </p:spPr>
      </p:pic>
      <p:pic>
        <p:nvPicPr>
          <p:cNvPr id="12" name="Picture 11" descr="A graph with a red line&#10;&#10;AI-generated content may be incorrect.">
            <a:extLst>
              <a:ext uri="{FF2B5EF4-FFF2-40B4-BE49-F238E27FC236}">
                <a16:creationId xmlns:a16="http://schemas.microsoft.com/office/drawing/2014/main" id="{E5DAF8C4-7EBA-B9CD-729F-51E81B426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9" y="2877368"/>
            <a:ext cx="6778809" cy="3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0BE0D-7812-92AB-118E-86B1EB0C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D32F7-931A-7785-1BB2-F3240FF4AA0C}"/>
              </a:ext>
            </a:extLst>
          </p:cNvPr>
          <p:cNvSpPr txBox="1"/>
          <p:nvPr/>
        </p:nvSpPr>
        <p:spPr>
          <a:xfrm>
            <a:off x="658761" y="324465"/>
            <a:ext cx="746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Doping &amp; I-V Characteristic Curve</a:t>
            </a:r>
          </a:p>
        </p:txBody>
      </p:sp>
      <p:pic>
        <p:nvPicPr>
          <p:cNvPr id="7" name="Picture 6" descr="A graph with a red line&#10;&#10;AI-generated content may be incorrect.">
            <a:extLst>
              <a:ext uri="{FF2B5EF4-FFF2-40B4-BE49-F238E27FC236}">
                <a16:creationId xmlns:a16="http://schemas.microsoft.com/office/drawing/2014/main" id="{59412538-16B2-F11E-CDA3-CED30789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" y="2557713"/>
            <a:ext cx="7873007" cy="4235226"/>
          </a:xfrm>
          <a:prstGeom prst="rect">
            <a:avLst/>
          </a:prstGeom>
        </p:spPr>
      </p:pic>
      <p:pic>
        <p:nvPicPr>
          <p:cNvPr id="8" name="Picture 7" descr="A graph with a line and red dots&#10;&#10;AI-generated content may be incorrect.">
            <a:extLst>
              <a:ext uri="{FF2B5EF4-FFF2-40B4-BE49-F238E27FC236}">
                <a16:creationId xmlns:a16="http://schemas.microsoft.com/office/drawing/2014/main" id="{545F3CF0-14D4-50BA-698C-D88BC4C54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98" y="324464"/>
            <a:ext cx="3095406" cy="2371805"/>
          </a:xfrm>
          <a:prstGeom prst="rect">
            <a:avLst/>
          </a:prstGeom>
        </p:spPr>
      </p:pic>
      <p:pic>
        <p:nvPicPr>
          <p:cNvPr id="9" name="Picture 8" descr="A graph with red and black lines&#10;&#10;AI-generated content may be incorrect.">
            <a:extLst>
              <a:ext uri="{FF2B5EF4-FFF2-40B4-BE49-F238E27FC236}">
                <a16:creationId xmlns:a16="http://schemas.microsoft.com/office/drawing/2014/main" id="{7EDBB274-E3B4-99F0-CD3A-D4052E928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98" y="2919269"/>
            <a:ext cx="3095406" cy="2258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A59158-73E4-4EDB-FE51-A2C0EF17516E}"/>
                  </a:ext>
                </a:extLst>
              </p:cNvPr>
              <p:cNvSpPr txBox="1"/>
              <p:nvPr/>
            </p:nvSpPr>
            <p:spPr>
              <a:xfrm>
                <a:off x="449639" y="1035714"/>
                <a:ext cx="9957358" cy="1430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Instead of changing the “</a:t>
                </a:r>
                <a:r>
                  <a:rPr lang="en-US" altLang="zh-CN" sz="2000" dirty="0" err="1"/>
                  <a:t>ActiveBoronConcentration</a:t>
                </a:r>
                <a:r>
                  <a:rPr lang="en-US" altLang="zh-CN" sz="2000" dirty="0"/>
                  <a:t>”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45 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Adding traps can arrive at the same results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Experiment uses </a:t>
                </a:r>
                <a:r>
                  <a:rPr lang="en-US" altLang="zh-CN" sz="2000" dirty="0" err="1"/>
                  <a:t>pCVD</a:t>
                </a:r>
                <a:r>
                  <a:rPr lang="en-US" altLang="zh-CN" sz="2000" dirty="0"/>
                  <a:t> diamond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A59158-73E4-4EDB-FE51-A2C0EF17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9" y="1035714"/>
                <a:ext cx="9957358" cy="1430456"/>
              </a:xfrm>
              <a:prstGeom prst="rect">
                <a:avLst/>
              </a:prstGeom>
              <a:blipFill>
                <a:blip r:embed="rId8"/>
                <a:stretch>
                  <a:fillRect l="-551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D688A0FF-D9F9-4E18-4577-739A7B994DD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743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222ED-63AA-C3C6-F2F8-5700E5DC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A3F9-47F8-4333-D7CC-F9CE584B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9AB11-229C-E993-51A4-400B2165C672}"/>
              </a:ext>
            </a:extLst>
          </p:cNvPr>
          <p:cNvSpPr txBox="1"/>
          <p:nvPr/>
        </p:nvSpPr>
        <p:spPr>
          <a:xfrm>
            <a:off x="658762" y="324465"/>
            <a:ext cx="687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Physics with Traps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0E2B7-4A89-3AE6-4A64-BD2C71C34D43}"/>
              </a:ext>
            </a:extLst>
          </p:cNvPr>
          <p:cNvSpPr txBox="1"/>
          <p:nvPr/>
        </p:nvSpPr>
        <p:spPr>
          <a:xfrm>
            <a:off x="831885" y="1214851"/>
            <a:ext cx="1052823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onsolas" panose="020B0609020204030204" pitchFamily="49" charset="0"/>
              </a:rPr>
              <a:t>Physics {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EffectiveIntrinsicDensity( OldSlotboom )</a:t>
            </a:r>
            <a:r>
              <a:rPr lang="en-US" altLang="zh-CN" sz="1600" dirty="0"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bandgap narrowing effect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Mobility(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dirty="0">
                <a:latin typeface="Consolas" panose="020B0609020204030204" pitchFamily="49" charset="0"/>
              </a:rPr>
              <a:t>-ConstantMobility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 not use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ConstantMobility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model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    DopingDep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strike="sngStrike" dirty="0">
                <a:latin typeface="Consolas" panose="020B0609020204030204" pitchFamily="49" charset="0"/>
              </a:rPr>
              <a:t>HighFieldSaturation( Eparallel )</a:t>
            </a:r>
            <a:r>
              <a:rPr lang="zh-CN" altLang="en-US" sz="1600" dirty="0">
                <a:latin typeface="Consolas" panose="020B0609020204030204" pitchFamily="49" charset="0"/>
              </a:rPr>
              <a:t>     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Removed to match experiment results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altLang="zh-CN" sz="1600" dirty="0">
                <a:latin typeface="Consolas" panose="020B0609020204030204" pitchFamily="49" charset="0"/>
              </a:rPr>
              <a:t>    </a:t>
            </a:r>
            <a:r>
              <a:rPr lang="zh-CN" altLang="en-US" sz="1600" strike="sngStrike" dirty="0">
                <a:latin typeface="Consolas" panose="020B0609020204030204" pitchFamily="49" charset="0"/>
              </a:rPr>
              <a:t>Enormal</a:t>
            </a:r>
            <a:r>
              <a:rPr lang="zh-CN" altLang="en-US" sz="1600" dirty="0">
                <a:latin typeface="Consolas" panose="020B0609020204030204" pitchFamily="49" charset="0"/>
              </a:rPr>
              <a:t>                              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Removed, no effect</a:t>
            </a:r>
            <a:endParaRPr lang="zh-CN" alt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Recombination(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SRH( DopingDep )</a:t>
            </a:r>
            <a:r>
              <a:rPr lang="en-US" altLang="zh-CN" sz="1600" dirty="0">
                <a:latin typeface="Consolas" panose="020B0609020204030204" pitchFamily="49" charset="0"/>
              </a:rPr>
              <a:t>			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# doping dependent </a:t>
            </a:r>
            <a:r>
              <a:rPr lang="en-US" altLang="zh-CN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Shorkley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-Read-Hall recombination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    Avalanche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)</a:t>
            </a:r>
            <a:endParaRPr lang="en-US" altLang="zh-CN" sz="1600" dirty="0">
              <a:latin typeface="Consolas" panose="020B0609020204030204" pitchFamily="49" charset="0"/>
            </a:endParaRPr>
          </a:p>
          <a:p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Traps(</a:t>
            </a:r>
          </a:p>
          <a:p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    ( Donor Level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fromCondBand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EnergyMid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=0.05 Conc=1.65e10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eXsection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=1e-13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hXsection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=1e-18 )</a:t>
            </a:r>
          </a:p>
          <a:p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    ( Donor Level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fromCondBand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EnergyMid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=1.0 Conc=1.65e10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eXsection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=1e-15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hXsection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=1e-18 )</a:t>
            </a:r>
          </a:p>
          <a:p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    ( Acceptor Level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fromCondBand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EnergyMid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=2.2 Conc=1.65e10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eXsection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=5e-16 </a:t>
            </a:r>
            <a:r>
              <a:rPr lang="en-US" altLang="zh-CN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hXsection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=1e-13 )</a:t>
            </a:r>
          </a:p>
          <a:p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HeavyIon(</a:t>
            </a:r>
            <a:r>
              <a:rPr lang="en-US" altLang="zh-CN" sz="1600" dirty="0">
                <a:solidFill>
                  <a:schemeClr val="accent1"/>
                </a:solidFill>
                <a:latin typeface="Consolas" panose="020B0609020204030204" pitchFamily="49" charset="0"/>
              </a:rPr>
              <a:t>...</a:t>
            </a:r>
            <a:r>
              <a:rPr lang="zh-CN" alt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6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6DB3FC-6309-F089-A723-D2DAC40A614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569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1587</Words>
  <Application>Microsoft Office PowerPoint</Application>
  <PresentationFormat>Widescreen</PresentationFormat>
  <Paragraphs>197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Transient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449</cp:revision>
  <dcterms:created xsi:type="dcterms:W3CDTF">2024-12-12T06:46:19Z</dcterms:created>
  <dcterms:modified xsi:type="dcterms:W3CDTF">2025-06-09T05:33:56Z</dcterms:modified>
</cp:coreProperties>
</file>