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1866" r:id="rId3"/>
    <p:sldId id="1868" r:id="rId4"/>
    <p:sldId id="1870" r:id="rId5"/>
    <p:sldId id="1869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1E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浅色样式 3 - 强调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浅色样式 2 - 强调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中度样式 3 - 强调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中度样式 3 - 强调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 autoAdjust="0"/>
    <p:restoredTop sz="94697" autoAdjust="0"/>
  </p:normalViewPr>
  <p:slideViewPr>
    <p:cSldViewPr snapToGrid="0">
      <p:cViewPr varScale="1">
        <p:scale>
          <a:sx n="115" d="100"/>
          <a:sy n="115" d="100"/>
        </p:scale>
        <p:origin x="202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DC064D4E-6A59-417B-A767-5EA937989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31FAF4F-29E3-4715-8BE0-2396F4DD7E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F51630-68EE-498E-8CBC-93198619C25B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638BD85-1C28-4011-97FB-5BE6C36EC0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C7D5CCF-43DD-43C9-A73C-A6A3209C17D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78253-F690-4AE4-B2CD-CCB6F90CB6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11939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8568F-0AD9-4F93-8839-C38794A96F95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D8AD07-4286-4764-988A-894E9FEFEA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51316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8AD07-4286-4764-988A-894E9FEFEA7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8410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8AD07-4286-4764-988A-894E9FEFEA7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7403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8AD07-4286-4764-988A-894E9FEFEA7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9098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8AD07-4286-4764-988A-894E9FEFEA77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36527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8AD07-4286-4764-988A-894E9FEFEA77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8521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9BE1A7-3ED7-4DB8-8C07-0E9EFE746C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2151C67-0E89-432B-B628-22B345260E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77633B-9057-4325-87A7-8A25D1A77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FBE48-265C-4708-9958-BCC3D46E3FF5}" type="datetime1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8CC0FE9-B547-4AB4-9573-51E0CB6B7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784FC18-E8E4-421C-BAA0-08E1451F3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1707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9D495D-CFEA-4971-B440-76BBA043C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F60F985-217D-435D-B9EA-A6DF9FFE26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3E2D177-0132-4DFB-84A0-159D691E1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ADC2-8B28-4632-BA15-148946C91D02}" type="datetime1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B08143B-B1F4-4DD4-84C5-73E1EA30C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35F7577-4F29-4C09-8CA0-1B8B0DACB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7346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EA4E63C-B053-4ECF-9637-98BB644E8C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DD667CA-FD49-4AE7-B248-A21903E774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3FCEAD5-AA11-4598-AAC2-C8BD5F67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F10E-07E9-450C-9B7F-7A63DABC8EAB}" type="datetime1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C8812D1-B73C-4693-B27E-42BAB33CD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6161BF8-3C78-43C1-AB7F-00E1393EA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1656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 slide">
    <p:bg>
      <p:bgPr>
        <a:solidFill>
          <a:schemeClr val="bg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1640448"/>
            <a:ext cx="9144000" cy="2334683"/>
          </a:xfrm>
          <a:prstGeom prst="rect">
            <a:avLst/>
          </a:prstGeom>
          <a:solidFill>
            <a:srgbClr val="711A5F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0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ctrTitle" hasCustomPrompt="1"/>
          </p:nvPr>
        </p:nvSpPr>
        <p:spPr>
          <a:xfrm>
            <a:off x="1523979" y="2341522"/>
            <a:ext cx="6096041" cy="932533"/>
          </a:xfrm>
          <a:prstGeom prst="rect">
            <a:avLst/>
          </a:prstGeom>
        </p:spPr>
        <p:txBody>
          <a:bodyPr spcFirstLastPara="1" wrap="square" lIns="0" tIns="91425" rIns="0" bIns="91425" anchor="ctr" anchorCtr="1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None/>
              <a:defRPr sz="2700" b="1">
                <a:solidFill>
                  <a:srgbClr val="711A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9pPr>
          </a:lstStyle>
          <a:p>
            <a:r>
              <a:rPr lang="en-US" dirty="0"/>
              <a:t>Search for Lepton number violation decay at BESIII</a:t>
            </a:r>
            <a:endParaRPr dirty="0"/>
          </a:p>
        </p:txBody>
      </p:sp>
      <p:pic>
        <p:nvPicPr>
          <p:cNvPr id="15" name="Shape 1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583643" y="151931"/>
            <a:ext cx="1110300" cy="11373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811D09F9-0947-FF4F-8601-83B6B3C488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3114" y="262376"/>
            <a:ext cx="1757559" cy="102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009066"/>
      </p:ext>
    </p:extLst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673671-B052-457D-9901-FC618E735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66F99C8-780E-4E9C-BEF2-6F491134F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3F64439-FDF0-4CCD-8558-DC0823B0E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D6C5-54D8-478D-90EE-C9918212DA19}" type="datetime1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E296433-4CE5-4184-BECE-3DCBC5CAC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3010A71-2F88-4C85-99DC-68AF0085E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0993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EADC34-DC6E-4566-A83C-AA611E4FD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C06ABD4-A112-4B3F-8AF4-ED759C3CD7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5B61480-5C17-4BC1-8D4D-7C1E37D6F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E5A58-40DD-4005-AA53-0C6712E339F2}" type="datetime1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2EC242A-EEA9-409D-887D-3F1EC4696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F5C0E60-9936-4919-B43B-154FEBF33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4193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C8D0DB-66D7-40D8-AC63-5A50CACDA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632025E-BAE3-4AB5-8E9F-E7617995E5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37AC9AB-B1E4-4B37-AAD1-1FAAFF37E9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22BECF5-82BA-4CF9-8E6A-41B509458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62AA5-53A9-45BC-BEDC-931408137623}" type="datetime1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AEDE221-68B8-4E32-AD43-1927BCFD3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397F639-B4B3-4CEE-81CB-01D24AFF8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3775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DCAC28-D35B-4FC7-92EB-2E5EB72F8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AE8B3F2-B1EE-4E19-89BD-F2A377517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F0D39BE-1774-44D6-A5BC-01C69AFCB6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9C3F040-64AB-480E-B155-3F19F9217C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43FFA73-CBD7-43DD-90C4-483FB0A256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25F50CB-7BDD-4CFE-9156-563C9462D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63AA-999D-48F6-9731-08B226C717F9}" type="datetime1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18AC0501-6393-4C0E-97F4-7AE306B2A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160B669-F363-4373-9564-A743CF4CD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3304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A2B840-C78C-4188-91A1-EBF7353FC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2B4FAE6-D7B2-42B0-A0E2-CDBC92648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C098-C256-4C66-A54C-4391C04F4E29}" type="datetime1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63FBAB7-551C-4560-B26F-F83D793B3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5BC02F0-866C-4B06-9926-C588922F6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8589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016436F-76E4-4EB7-8C4C-4D4077141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0084-E21A-4DEC-9136-EE9E64D78BDC}" type="datetime1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BB5F9E9-C191-4725-95D8-D8A9BE6E0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D4E5B9C-A955-4CAE-8063-BF5862982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30089" y="6492875"/>
            <a:ext cx="2057400" cy="365125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146D64B-CE35-4CB1-99F3-8D83A5281A59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37418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2B5611-5450-482A-AD1F-9D961B9AC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FB5A0CC-6653-4AA5-BFE4-D22000394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21AF32F-A447-415F-A3E9-892E0CA454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7CB65AE-9288-443E-8E41-E41AB5369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B926-57FD-4A17-A571-8FBB96C1D875}" type="datetime1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380F62B-9082-4BEF-96E0-34BF54195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3DC5B36-BCEC-4C1A-A304-E35F942F9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611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F040C1-0B0F-4964-848B-097E0843F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3BF2DD1-9D0E-40D0-864E-0A86348308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E71163D-EA41-460C-A41E-13F5908BB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06E869E-4406-4ED6-84C1-4B181FF6A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1CF9-BD9F-42FD-A78B-6705207634D8}" type="datetime1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4D88575-2919-47A2-BC86-60D3167B3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EAFE08F-C4BC-4E25-B2D4-1BF3E3A27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7215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A53CD35-071D-4927-850B-67952E5E8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B0AB9B2-7DBF-455D-9028-58A3B8829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7B3F188-3219-4CF1-B65F-34D910948E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5A557-E252-4718-9CC6-4C88518CCF5D}" type="datetime1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770B044-F567-4DAB-96ED-75AC165285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B40B138-152C-468C-A819-34A7DD57AA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648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63488" y="2436448"/>
            <a:ext cx="6096041" cy="1015632"/>
          </a:xfrm>
        </p:spPr>
        <p:txBody>
          <a:bodyPr/>
          <a:lstStyle/>
          <a:p>
            <a:r>
              <a:rPr lang="en-US" altLang="zh-CN" sz="6000" dirty="0">
                <a:solidFill>
                  <a:schemeClr val="bg1"/>
                </a:solidFill>
              </a:rPr>
              <a:t>Weekly Report</a:t>
            </a:r>
            <a:endParaRPr lang="zh-CN" altLang="en-US" sz="6000" dirty="0">
              <a:solidFill>
                <a:schemeClr val="bg1"/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BF6486A-AB58-F418-B7B1-F989862BC0B6}"/>
              </a:ext>
            </a:extLst>
          </p:cNvPr>
          <p:cNvSpPr txBox="1"/>
          <p:nvPr/>
        </p:nvSpPr>
        <p:spPr>
          <a:xfrm>
            <a:off x="2698595" y="488356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 err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Minghao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Li                    2025.06.03</a:t>
            </a:r>
            <a:endParaRPr lang="zh-CN" altLang="en-US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403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057DDD4-DAAA-43AA-BC25-3F337BD4ACC0}"/>
                  </a:ext>
                </a:extLst>
              </p:cNvPr>
              <p:cNvSpPr/>
              <p:nvPr/>
            </p:nvSpPr>
            <p:spPr>
              <a:xfrm>
                <a:off x="-1" y="-3177"/>
                <a:ext cx="9144000" cy="680509"/>
              </a:xfrm>
              <a:prstGeom prst="rect">
                <a:avLst/>
              </a:prstGeom>
              <a:solidFill>
                <a:srgbClr val="831E6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3200" i="1">
                          <a:ln w="0"/>
                          <a:latin typeface="Cambria Math" panose="02040503050406030204" pitchFamily="18" charset="0"/>
                        </a:rPr>
                        <m:t>𝝍</m:t>
                      </m:r>
                      <m:d>
                        <m:dPr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</a:rPr>
                            <m:t>𝟑𝟔𝟖𝟔</m:t>
                          </m:r>
                        </m:e>
                      </m:d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sSup>
                        <m:sSupPr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𝑲</m:t>
                          </m:r>
                        </m:e>
                        <m:sup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acc>
                        <m:accPr>
                          <m:chr m:val="̅"/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zh-CN" altLang="en-US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𝚲</m:t>
                          </m:r>
                        </m:e>
                      </m:acc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altLang="zh-CN" sz="3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057DDD4-DAAA-43AA-BC25-3F337BD4AC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-3177"/>
                <a:ext cx="9144000" cy="680509"/>
              </a:xfrm>
              <a:prstGeom prst="rect">
                <a:avLst/>
              </a:prstGeom>
              <a:blipFill>
                <a:blip r:embed="rId3"/>
                <a:stretch>
                  <a:fillRect b="-12727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25BDBA64-1FB6-4BCD-BE95-399DD7258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2</a:t>
            </a:fld>
            <a:endParaRPr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12232ADE-BACA-B21D-2CBB-5592AE36D199}"/>
              </a:ext>
            </a:extLst>
          </p:cNvPr>
          <p:cNvSpPr txBox="1"/>
          <p:nvPr/>
        </p:nvSpPr>
        <p:spPr>
          <a:xfrm>
            <a:off x="476714" y="928227"/>
            <a:ext cx="761070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altLang="zh-CN" sz="1800" dirty="0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Uncertainty due to background is estimated by removing it from PWA, the difference of center value is taken to be its uncertainty.</a:t>
            </a:r>
            <a:r>
              <a:rPr lang="zh-CN" altLang="zh-CN" dirty="0">
                <a:effectLst/>
              </a:rPr>
              <a:t> 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9E3BBF2-65B0-869E-72E3-019F6B730D9D}"/>
              </a:ext>
            </a:extLst>
          </p:cNvPr>
          <p:cNvSpPr txBox="1"/>
          <p:nvPr/>
        </p:nvSpPr>
        <p:spPr>
          <a:xfrm>
            <a:off x="1023126" y="4543556"/>
            <a:ext cx="761070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Through the output file, we can see the mass and width of X(2085).</a:t>
            </a:r>
            <a:r>
              <a:rPr lang="en-US" altLang="zh-CN" sz="1800" dirty="0">
                <a:effectLst/>
                <a:latin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We found that the differences in mass and width were 47 MeV and </a:t>
            </a:r>
            <a:r>
              <a:rPr lang="en-US" altLang="zh-CN" dirty="0"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31</a:t>
            </a:r>
            <a:r>
              <a:rPr lang="en-US" altLang="zh-CN" sz="1800" dirty="0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 MeV respectively. </a:t>
            </a:r>
            <a:endParaRPr lang="zh-CN" altLang="en-US" dirty="0"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FFB3F9A5-E749-47A9-1E2C-A3C003CCCB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715944"/>
              </p:ext>
            </p:extLst>
          </p:nvPr>
        </p:nvGraphicFramePr>
        <p:xfrm>
          <a:off x="1635512" y="2311206"/>
          <a:ext cx="570477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593">
                  <a:extLst>
                    <a:ext uri="{9D8B030D-6E8A-4147-A177-3AD203B41FA5}">
                      <a16:colId xmlns:a16="http://schemas.microsoft.com/office/drawing/2014/main" val="1134870532"/>
                    </a:ext>
                  </a:extLst>
                </a:gridCol>
                <a:gridCol w="1901593">
                  <a:extLst>
                    <a:ext uri="{9D8B030D-6E8A-4147-A177-3AD203B41FA5}">
                      <a16:colId xmlns:a16="http://schemas.microsoft.com/office/drawing/2014/main" val="3784416146"/>
                    </a:ext>
                  </a:extLst>
                </a:gridCol>
                <a:gridCol w="1901593">
                  <a:extLst>
                    <a:ext uri="{9D8B030D-6E8A-4147-A177-3AD203B41FA5}">
                      <a16:colId xmlns:a16="http://schemas.microsoft.com/office/drawing/2014/main" val="27141773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mass(MeV/c</a:t>
                      </a:r>
                      <a:r>
                        <a:rPr lang="en-US" altLang="zh-CN" sz="1800" baseline="300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)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Width(MeV/c</a:t>
                      </a:r>
                      <a:r>
                        <a:rPr lang="en-US" altLang="zh-CN" sz="1800" baseline="300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)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4262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Before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2149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173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785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Now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2196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204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941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difference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47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31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55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8176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057DDD4-DAAA-43AA-BC25-3F337BD4ACC0}"/>
                  </a:ext>
                </a:extLst>
              </p:cNvPr>
              <p:cNvSpPr/>
              <p:nvPr/>
            </p:nvSpPr>
            <p:spPr>
              <a:xfrm>
                <a:off x="-1" y="-3177"/>
                <a:ext cx="9144000" cy="680509"/>
              </a:xfrm>
              <a:prstGeom prst="rect">
                <a:avLst/>
              </a:prstGeom>
              <a:solidFill>
                <a:srgbClr val="831E6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3200" i="1">
                          <a:ln w="0"/>
                          <a:latin typeface="Cambria Math" panose="02040503050406030204" pitchFamily="18" charset="0"/>
                        </a:rPr>
                        <m:t>𝝍</m:t>
                      </m:r>
                      <m:d>
                        <m:dPr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</a:rPr>
                            <m:t>𝟑𝟔𝟖𝟔</m:t>
                          </m:r>
                        </m:e>
                      </m:d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sSup>
                        <m:sSupPr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𝑲</m:t>
                          </m:r>
                        </m:e>
                        <m:sup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acc>
                        <m:accPr>
                          <m:chr m:val="̅"/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zh-CN" altLang="en-US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𝚲</m:t>
                          </m:r>
                        </m:e>
                      </m:acc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altLang="zh-CN" sz="3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057DDD4-DAAA-43AA-BC25-3F337BD4AC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-3177"/>
                <a:ext cx="9144000" cy="680509"/>
              </a:xfrm>
              <a:prstGeom prst="rect">
                <a:avLst/>
              </a:prstGeom>
              <a:blipFill>
                <a:blip r:embed="rId3"/>
                <a:stretch>
                  <a:fillRect b="-12727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25BDBA64-1FB6-4BCD-BE95-399DD7258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3</a:t>
            </a:fld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12232ADE-BACA-B21D-2CBB-5592AE36D199}"/>
                  </a:ext>
                </a:extLst>
              </p:cNvPr>
              <p:cNvSpPr txBox="1"/>
              <p:nvPr/>
            </p:nvSpPr>
            <p:spPr>
              <a:xfrm>
                <a:off x="501806" y="929449"/>
                <a:ext cx="7987060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Wingdings" pitchFamily="2" charset="2"/>
                  <a:buChar char="Ø"/>
                </a:pPr>
                <a:r>
                  <a:rPr lang="en" altLang="zh-CN" dirty="0">
                    <a:latin typeface="Comic Sans MS" panose="030F0902030302020204" pitchFamily="66" charset="0"/>
                    <a:ea typeface="楷体" panose="02010609060101010101" pitchFamily="49" charset="-122"/>
                    <a:cs typeface="Times New Roman" panose="02020603050405020304" pitchFamily="18" charset="0"/>
                  </a:rPr>
                  <a:t>Uncertainty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CN">
                        <a:latin typeface="Comic Sans MS" panose="030F0902030302020204" pitchFamily="66" charset="0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Λ</m:t>
                    </m:r>
                  </m:oMath>
                </a14:m>
                <a:r>
                  <a:rPr lang="en" altLang="zh-CN" dirty="0">
                    <a:latin typeface="Comic Sans MS" panose="030F0902030302020204" pitchFamily="66" charset="0"/>
                    <a:ea typeface="楷体" panose="02010609060101010101" pitchFamily="49" charset="-122"/>
                    <a:cs typeface="Times New Roman" panose="02020603050405020304" pitchFamily="18" charset="0"/>
                  </a:rPr>
                  <a:t> mass window is estimated by enlarging or narrowing mass window by 1 MeV/c</a:t>
                </a:r>
                <a:r>
                  <a:rPr lang="en" altLang="zh-CN" baseline="30000" dirty="0">
                    <a:latin typeface="Comic Sans MS" panose="030F0902030302020204" pitchFamily="66" charset="0"/>
                    <a:ea typeface="楷体" panose="02010609060101010101" pitchFamily="49" charset="-122"/>
                    <a:cs typeface="Times New Roman" panose="02020603050405020304" pitchFamily="18" charset="0"/>
                  </a:rPr>
                  <a:t>2</a:t>
                </a:r>
                <a:r>
                  <a:rPr lang="en" altLang="zh-CN" dirty="0">
                    <a:latin typeface="Comic Sans MS" panose="030F0902030302020204" pitchFamily="66" charset="0"/>
                    <a:ea typeface="楷体" panose="02010609060101010101" pitchFamily="49" charset="-122"/>
                    <a:cs typeface="Times New Roman" panose="02020603050405020304" pitchFamily="18" charset="0"/>
                  </a:rPr>
                  <a:t>, the maximum difference between obtained center value is taken to be its uncertainty.</a:t>
                </a:r>
              </a:p>
            </p:txBody>
          </p:sp>
        </mc:Choice>
        <mc:Fallback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12232ADE-BACA-B21D-2CBB-5592AE36D1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06" y="929449"/>
                <a:ext cx="7987060" cy="923330"/>
              </a:xfrm>
              <a:prstGeom prst="rect">
                <a:avLst/>
              </a:prstGeom>
              <a:blipFill>
                <a:blip r:embed="rId4"/>
                <a:stretch>
                  <a:fillRect l="-476" t="-1351" r="-159" b="-108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文本框 8">
            <a:extLst>
              <a:ext uri="{FF2B5EF4-FFF2-40B4-BE49-F238E27FC236}">
                <a16:creationId xmlns:a16="http://schemas.microsoft.com/office/drawing/2014/main" id="{99E3BBF2-65B0-869E-72E3-019F6B730D9D}"/>
              </a:ext>
            </a:extLst>
          </p:cNvPr>
          <p:cNvSpPr txBox="1"/>
          <p:nvPr/>
        </p:nvSpPr>
        <p:spPr>
          <a:xfrm>
            <a:off x="1023126" y="4543556"/>
            <a:ext cx="761070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Through the output file, we can see the mass and width of X(2085).</a:t>
            </a:r>
            <a:r>
              <a:rPr lang="en-US" altLang="zh-CN" sz="1800" dirty="0">
                <a:effectLst/>
                <a:latin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We found that the differences in mass and width were 41 MeV and </a:t>
            </a:r>
            <a:r>
              <a:rPr lang="en-US" altLang="zh-CN" dirty="0"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34</a:t>
            </a:r>
            <a:r>
              <a:rPr lang="en-US" altLang="zh-CN" sz="1800" dirty="0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 MeV respectively. </a:t>
            </a:r>
            <a:endParaRPr lang="zh-CN" altLang="en-US" dirty="0"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FFB3F9A5-E749-47A9-1E2C-A3C003CCCB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048050"/>
              </p:ext>
            </p:extLst>
          </p:nvPr>
        </p:nvGraphicFramePr>
        <p:xfrm>
          <a:off x="1635512" y="2311206"/>
          <a:ext cx="570477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593">
                  <a:extLst>
                    <a:ext uri="{9D8B030D-6E8A-4147-A177-3AD203B41FA5}">
                      <a16:colId xmlns:a16="http://schemas.microsoft.com/office/drawing/2014/main" val="1134870532"/>
                    </a:ext>
                  </a:extLst>
                </a:gridCol>
                <a:gridCol w="1901593">
                  <a:extLst>
                    <a:ext uri="{9D8B030D-6E8A-4147-A177-3AD203B41FA5}">
                      <a16:colId xmlns:a16="http://schemas.microsoft.com/office/drawing/2014/main" val="3784416146"/>
                    </a:ext>
                  </a:extLst>
                </a:gridCol>
                <a:gridCol w="1901593">
                  <a:extLst>
                    <a:ext uri="{9D8B030D-6E8A-4147-A177-3AD203B41FA5}">
                      <a16:colId xmlns:a16="http://schemas.microsoft.com/office/drawing/2014/main" val="27141773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mass(MeV/c</a:t>
                      </a:r>
                      <a:r>
                        <a:rPr lang="en-US" altLang="zh-CN" sz="1800" baseline="300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)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Width(MeV/c</a:t>
                      </a:r>
                      <a:r>
                        <a:rPr lang="en-US" altLang="zh-CN" sz="1800" baseline="300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)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4262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Before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2149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173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785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Now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2190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207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941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difference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41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34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55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286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id="{E9D57190-8FA6-A943-BC82-39482DD2DE00}"/>
              </a:ext>
            </a:extLst>
          </p:cNvPr>
          <p:cNvSpPr/>
          <p:nvPr/>
        </p:nvSpPr>
        <p:spPr>
          <a:xfrm>
            <a:off x="3601847" y="2987909"/>
            <a:ext cx="1828297" cy="47238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057DDD4-DAAA-43AA-BC25-3F337BD4ACC0}"/>
                  </a:ext>
                </a:extLst>
              </p:cNvPr>
              <p:cNvSpPr/>
              <p:nvPr/>
            </p:nvSpPr>
            <p:spPr>
              <a:xfrm>
                <a:off x="-1" y="-3177"/>
                <a:ext cx="9144000" cy="680509"/>
              </a:xfrm>
              <a:prstGeom prst="rect">
                <a:avLst/>
              </a:prstGeom>
              <a:solidFill>
                <a:srgbClr val="831E6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3200" i="1">
                          <a:ln w="0"/>
                          <a:latin typeface="Cambria Math" panose="02040503050406030204" pitchFamily="18" charset="0"/>
                        </a:rPr>
                        <m:t>𝝍</m:t>
                      </m:r>
                      <m:d>
                        <m:dPr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</a:rPr>
                            <m:t>𝟑𝟔𝟖𝟔</m:t>
                          </m:r>
                        </m:e>
                      </m:d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sSup>
                        <m:sSupPr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𝑲</m:t>
                          </m:r>
                        </m:e>
                        <m:sup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acc>
                        <m:accPr>
                          <m:chr m:val="̅"/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zh-CN" altLang="en-US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𝚲</m:t>
                          </m:r>
                        </m:e>
                      </m:acc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altLang="zh-CN" sz="3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057DDD4-DAAA-43AA-BC25-3F337BD4AC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-3177"/>
                <a:ext cx="9144000" cy="680509"/>
              </a:xfrm>
              <a:prstGeom prst="rect">
                <a:avLst/>
              </a:prstGeom>
              <a:blipFill>
                <a:blip r:embed="rId3"/>
                <a:stretch>
                  <a:fillRect b="-12727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25BDBA64-1FB6-4BCD-BE95-399DD7258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4</a:t>
            </a:fld>
            <a:endParaRPr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12232ADE-BACA-B21D-2CBB-5592AE36D199}"/>
              </a:ext>
            </a:extLst>
          </p:cNvPr>
          <p:cNvSpPr txBox="1"/>
          <p:nvPr/>
        </p:nvSpPr>
        <p:spPr>
          <a:xfrm>
            <a:off x="476714" y="928227"/>
            <a:ext cx="761070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altLang="zh-CN" sz="1800" dirty="0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Uncertainty due to background is estimated by removing it from PWA, the difference of center value is taken to be its uncertainty.</a:t>
            </a:r>
            <a:r>
              <a:rPr lang="zh-CN" altLang="zh-CN" dirty="0">
                <a:effectLst/>
              </a:rPr>
              <a:t> </a:t>
            </a:r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2F185768-C562-2404-9C9E-B08F6AC135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797" y="1825453"/>
            <a:ext cx="7010400" cy="508000"/>
          </a:xfrm>
          <a:prstGeom prst="rect">
            <a:avLst/>
          </a:prstGeom>
        </p:spPr>
      </p:pic>
      <p:sp>
        <p:nvSpPr>
          <p:cNvPr id="7" name="下箭头 6">
            <a:extLst>
              <a:ext uri="{FF2B5EF4-FFF2-40B4-BE49-F238E27FC236}">
                <a16:creationId xmlns:a16="http://schemas.microsoft.com/office/drawing/2014/main" id="{2083FD8A-CBE6-E01D-AFEC-B602BF7CFFB1}"/>
              </a:ext>
            </a:extLst>
          </p:cNvPr>
          <p:cNvSpPr/>
          <p:nvPr/>
        </p:nvSpPr>
        <p:spPr>
          <a:xfrm flipH="1">
            <a:off x="4419708" y="2374377"/>
            <a:ext cx="242857" cy="508000"/>
          </a:xfrm>
          <a:prstGeom prst="downArrow">
            <a:avLst/>
          </a:prstGeom>
          <a:solidFill>
            <a:srgbClr val="831E61"/>
          </a:solidFill>
          <a:ln>
            <a:solidFill>
              <a:srgbClr val="831E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5382B1B1-5A77-24AF-5226-F04014116D85}"/>
              </a:ext>
            </a:extLst>
          </p:cNvPr>
          <p:cNvSpPr txBox="1"/>
          <p:nvPr/>
        </p:nvSpPr>
        <p:spPr>
          <a:xfrm>
            <a:off x="3779618" y="3070212"/>
            <a:ext cx="14727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Event by event</a:t>
            </a:r>
            <a:endParaRPr kumimoji="1" lang="zh-CN" altLang="en-US" sz="1400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A32B6316-0E0C-383E-F312-1584672F0820}"/>
              </a:ext>
            </a:extLst>
          </p:cNvPr>
          <p:cNvSpPr txBox="1"/>
          <p:nvPr/>
        </p:nvSpPr>
        <p:spPr>
          <a:xfrm>
            <a:off x="857211" y="3979654"/>
            <a:ext cx="761070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altLang="zh-CN" sz="1800" dirty="0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Through Professor Ping‘s discussion, we use the event by event method for fitting</a:t>
            </a:r>
            <a:r>
              <a:rPr lang="en-US" altLang="zh-CN" dirty="0"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, </a:t>
            </a:r>
            <a:r>
              <a:rPr lang="en-US" altLang="zh-CN" sz="1800" dirty="0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found that the fitting was not successful.</a:t>
            </a:r>
            <a:r>
              <a:rPr lang="zh-CN" altLang="zh-CN" dirty="0">
                <a:effectLst/>
              </a:rPr>
              <a:t> </a:t>
            </a:r>
            <a:endParaRPr lang="en-US" altLang="zh-CN" dirty="0">
              <a:effectLst/>
            </a:endParaRPr>
          </a:p>
          <a:p>
            <a:pPr marL="285750" indent="-285750">
              <a:buFont typeface="Wingdings" pitchFamily="2" charset="2"/>
              <a:buChar char="ü"/>
            </a:pPr>
            <a:endParaRPr lang="en-US" altLang="zh-CN" dirty="0">
              <a:effectLst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n" altLang="zh-CN" dirty="0"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Based on </a:t>
            </a:r>
            <a:r>
              <a:rPr lang="en-US" altLang="zh-CN" sz="1800" dirty="0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Professor</a:t>
            </a:r>
            <a:r>
              <a:rPr lang="en" altLang="zh-CN" dirty="0"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 Ping's suggestions, we have sorted out the preliminary results of the systematic </a:t>
            </a:r>
            <a:r>
              <a:rPr lang="en-US" altLang="zh-CN" sz="1800" dirty="0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uncertainty by </a:t>
            </a:r>
            <a:r>
              <a:rPr lang="en-US" altLang="zh-CN" sz="1800" dirty="0" err="1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Boxfill</a:t>
            </a:r>
            <a:r>
              <a:rPr lang="en-US" altLang="zh-CN" sz="1800" dirty="0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 method</a:t>
            </a:r>
            <a:r>
              <a:rPr lang="en" altLang="zh-CN" dirty="0"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. Currently, there is still one under work.</a:t>
            </a:r>
          </a:p>
        </p:txBody>
      </p:sp>
    </p:spTree>
    <p:extLst>
      <p:ext uri="{BB962C8B-B14F-4D97-AF65-F5344CB8AC3E}">
        <p14:creationId xmlns:p14="http://schemas.microsoft.com/office/powerpoint/2010/main" val="3186807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057DDD4-DAAA-43AA-BC25-3F337BD4ACC0}"/>
                  </a:ext>
                </a:extLst>
              </p:cNvPr>
              <p:cNvSpPr/>
              <p:nvPr/>
            </p:nvSpPr>
            <p:spPr>
              <a:xfrm>
                <a:off x="-1" y="-3177"/>
                <a:ext cx="9144000" cy="680509"/>
              </a:xfrm>
              <a:prstGeom prst="rect">
                <a:avLst/>
              </a:prstGeom>
              <a:solidFill>
                <a:srgbClr val="831E6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3200" i="1">
                          <a:ln w="0"/>
                          <a:latin typeface="Cambria Math" panose="02040503050406030204" pitchFamily="18" charset="0"/>
                        </a:rPr>
                        <m:t>𝝍</m:t>
                      </m:r>
                      <m:d>
                        <m:dPr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</a:rPr>
                            <m:t>𝟑𝟔𝟖𝟔</m:t>
                          </m:r>
                        </m:e>
                      </m:d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sSup>
                        <m:sSupPr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𝑲</m:t>
                          </m:r>
                        </m:e>
                        <m:sup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acc>
                        <m:accPr>
                          <m:chr m:val="̅"/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zh-CN" altLang="en-US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𝚲</m:t>
                          </m:r>
                        </m:e>
                      </m:acc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altLang="zh-CN" sz="3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057DDD4-DAAA-43AA-BC25-3F337BD4AC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-3177"/>
                <a:ext cx="9144000" cy="680509"/>
              </a:xfrm>
              <a:prstGeom prst="rect">
                <a:avLst/>
              </a:prstGeom>
              <a:blipFill>
                <a:blip r:embed="rId3"/>
                <a:stretch>
                  <a:fillRect b="-12727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25BDBA64-1FB6-4BCD-BE95-399DD7258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5</a:t>
            </a:fld>
            <a:endParaRPr lang="zh-CN" altLang="en-US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87F999AE-B69D-16D4-8F28-7A8B81835B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142" y="1630535"/>
            <a:ext cx="6427713" cy="1533140"/>
          </a:xfrm>
          <a:prstGeom prst="rect">
            <a:avLst/>
          </a:prstGeom>
        </p:spPr>
      </p:pic>
      <p:sp>
        <p:nvSpPr>
          <p:cNvPr id="16" name="文本框 15">
            <a:extLst>
              <a:ext uri="{FF2B5EF4-FFF2-40B4-BE49-F238E27FC236}">
                <a16:creationId xmlns:a16="http://schemas.microsoft.com/office/drawing/2014/main" id="{26740A39-8B8E-73A8-0E43-24C5C3A3EB0E}"/>
              </a:ext>
            </a:extLst>
          </p:cNvPr>
          <p:cNvSpPr txBox="1"/>
          <p:nvPr/>
        </p:nvSpPr>
        <p:spPr>
          <a:xfrm>
            <a:off x="997544" y="3858778"/>
            <a:ext cx="761070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" altLang="zh-CN" dirty="0"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We a</a:t>
            </a:r>
            <a:r>
              <a:rPr lang="en-US" altLang="zh-CN" sz="1800" dirty="0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dd the </a:t>
            </a:r>
            <a:r>
              <a:rPr lang="en" altLang="zh-CN" dirty="0"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systematic</a:t>
            </a:r>
            <a:r>
              <a:rPr lang="en-US" altLang="zh-CN" sz="1800" dirty="0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 uncertainty section about X(2085) in the memo.</a:t>
            </a:r>
            <a:r>
              <a:rPr lang="zh-CN" altLang="zh-CN" dirty="0">
                <a:effectLst/>
              </a:rPr>
              <a:t> </a:t>
            </a:r>
            <a:endParaRPr lang="zh-CN" altLang="en-US" dirty="0">
              <a:latin typeface="Comic Sans MS" panose="030F0902030302020204" pitchFamily="66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316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13950</TotalTime>
  <Words>323</Words>
  <Application>Microsoft Macintosh PowerPoint</Application>
  <PresentationFormat>全屏显示(4:3)</PresentationFormat>
  <Paragraphs>47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等线</vt:lpstr>
      <vt:lpstr>等线</vt:lpstr>
      <vt:lpstr>等线 Light</vt:lpstr>
      <vt:lpstr>Microsoft YaHei</vt:lpstr>
      <vt:lpstr>Arial</vt:lpstr>
      <vt:lpstr>Cambria Math</vt:lpstr>
      <vt:lpstr>Comic Sans MS</vt:lpstr>
      <vt:lpstr>Times New Roman</vt:lpstr>
      <vt:lpstr>Wingdings</vt:lpstr>
      <vt:lpstr>Office 主题​​</vt:lpstr>
      <vt:lpstr>Weekly Report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 for BNV/LNV decay D0  pe</dc:title>
  <dc:creator>Administrator</dc:creator>
  <cp:lastModifiedBy>明浩 李</cp:lastModifiedBy>
  <cp:revision>1535</cp:revision>
  <dcterms:created xsi:type="dcterms:W3CDTF">2019-09-27T12:30:10Z</dcterms:created>
  <dcterms:modified xsi:type="dcterms:W3CDTF">2025-06-03T11:14:27Z</dcterms:modified>
</cp:coreProperties>
</file>