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72" r:id="rId2"/>
    <p:sldId id="2883" r:id="rId3"/>
    <p:sldId id="2772" r:id="rId4"/>
    <p:sldId id="2773" r:id="rId5"/>
    <p:sldId id="2774" r:id="rId6"/>
    <p:sldId id="2776" r:id="rId7"/>
    <p:sldId id="2920" r:id="rId8"/>
    <p:sldId id="2921" r:id="rId9"/>
    <p:sldId id="2888" r:id="rId10"/>
    <p:sldId id="2889" r:id="rId11"/>
    <p:sldId id="2890" r:id="rId12"/>
    <p:sldId id="2908" r:id="rId13"/>
    <p:sldId id="2891" r:id="rId14"/>
    <p:sldId id="2892" r:id="rId15"/>
    <p:sldId id="2893" r:id="rId16"/>
    <p:sldId id="2899" r:id="rId17"/>
    <p:sldId id="2901" r:id="rId18"/>
    <p:sldId id="2928" r:id="rId19"/>
    <p:sldId id="2904" r:id="rId20"/>
    <p:sldId id="2895" r:id="rId21"/>
    <p:sldId id="2922" r:id="rId22"/>
    <p:sldId id="2906" r:id="rId23"/>
    <p:sldId id="2907" r:id="rId24"/>
    <p:sldId id="2909" r:id="rId25"/>
    <p:sldId id="2910" r:id="rId26"/>
    <p:sldId id="2911" r:id="rId27"/>
    <p:sldId id="2912" r:id="rId28"/>
    <p:sldId id="2923" r:id="rId29"/>
    <p:sldId id="2913" r:id="rId30"/>
    <p:sldId id="2924" r:id="rId31"/>
    <p:sldId id="2914" r:id="rId32"/>
    <p:sldId id="2897" r:id="rId33"/>
    <p:sldId id="2898" r:id="rId34"/>
    <p:sldId id="2917" r:id="rId35"/>
    <p:sldId id="2926" r:id="rId36"/>
    <p:sldId id="2915" r:id="rId37"/>
    <p:sldId id="2916" r:id="rId38"/>
    <p:sldId id="2929" r:id="rId39"/>
    <p:sldId id="2925" r:id="rId40"/>
    <p:sldId id="2902" r:id="rId41"/>
    <p:sldId id="43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5400"/>
    <a:srgbClr val="21FEFF"/>
    <a:srgbClr val="A75B85"/>
    <a:srgbClr val="09840A"/>
    <a:srgbClr val="4D4D4D"/>
    <a:srgbClr val="660000"/>
    <a:srgbClr val="4A7EBB"/>
    <a:srgbClr val="0000FF"/>
    <a:srgbClr val="3F3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63" autoAdjust="0"/>
    <p:restoredTop sz="90814" autoAdjust="0"/>
  </p:normalViewPr>
  <p:slideViewPr>
    <p:cSldViewPr>
      <p:cViewPr varScale="1">
        <p:scale>
          <a:sx n="137" d="100"/>
          <a:sy n="137" d="100"/>
        </p:scale>
        <p:origin x="28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D8B53-A3EF-574B-BC18-9D3772D79EC6}" type="datetimeFigureOut">
              <a:rPr lang="en-US" smtClean="0"/>
              <a:t>3/22/26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497F0-8DDE-8947-B507-592C513B5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792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5713B-7F30-4AF5-96BF-BCA3677841D5}" type="datetimeFigureOut">
              <a:rPr lang="en-US" smtClean="0"/>
              <a:pPr/>
              <a:t>3/22/26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2E535-840F-463B-B54A-E456A7A5B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156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2E535-840F-463B-B54A-E456A7A5BD1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00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Experimental measurement =&gt; theoretical interpretation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2E535-840F-463B-B54A-E456A7A5BD1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76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Conclusion: QGP formation in AA collisions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2E535-840F-463B-B54A-E456A7A5BD1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84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size really matter?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2E535-840F-463B-B54A-E456A7A5BD1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50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83D34-AC96-9583-EB58-0ED4A5134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0F43F-8238-3C38-9E62-3C39875FF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F582B9-1FC2-CC79-594A-A6A9B1233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Conclusion: QGP formation in AA collisions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8D3E8-3E93-D437-BB5A-8A0796B22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2E535-840F-463B-B54A-E456A7A5BD1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63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V2 measurement under control in </a:t>
            </a:r>
            <a:r>
              <a:rPr lang="en-US" dirty="0" err="1"/>
              <a:t>PbPb</a:t>
            </a:r>
            <a:endParaRPr lang="en-US" dirty="0"/>
          </a:p>
          <a:p>
            <a:r>
              <a:rPr lang="en-US" dirty="0"/>
              <a:t>V2 measurement stabilizes between 3 and 4 subevents, suggesting nonflow under control then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2E535-840F-463B-B54A-E456A7A5BD1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75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AAEC-25D0-7742-A5CC-B2ED428A618A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800" y="6392925"/>
            <a:ext cx="3124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CC3A-0A7E-6B40-9DB5-683871BC963B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9621-27E4-7246-AD03-981E95A5BF6B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12DDE-0C08-CA4A-AD9F-661BBD32E056}" type="datetime1">
              <a:rPr lang="en-US" smtClean="0"/>
              <a:t>3/23/26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B8AF-101F-CB43-87AB-348472A7EDA0}" type="datetime1">
              <a:rPr lang="en-US" smtClean="0"/>
              <a:t>3/23/26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CD52-1DB8-B840-BF62-4490C6D97CB1}" type="datetime1">
              <a:rPr lang="en-US" smtClean="0"/>
              <a:t>3/23/26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776B-2E95-E449-AC5C-FEE70CA81AA2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B1CF-8E29-3746-8877-FE2690063BE4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2A88-0B67-F14A-87BE-8E5F7B68E97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C189B-3B16-934E-B3AC-C3873922DA2F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CF4F645-C485-A5C8-7F41-D05BC971BB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3409" y="6019823"/>
            <a:ext cx="4188307" cy="260749"/>
          </a:xfrm>
        </p:spPr>
        <p:txBody>
          <a:bodyPr>
            <a:normAutofit/>
          </a:bodyPr>
          <a:lstStyle>
            <a:lvl1pPr marL="0" indent="0">
              <a:buNone/>
              <a:defRPr sz="1089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Citation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A576F-0028-7DFA-A581-87513891E1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4677" y="1324580"/>
            <a:ext cx="8074080" cy="4456163"/>
          </a:xfrm>
        </p:spPr>
        <p:txBody>
          <a:bodyPr>
            <a:normAutofit/>
          </a:bodyPr>
          <a:lstStyle>
            <a:lvl1pPr>
              <a:defRPr sz="1814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 sz="1633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 sz="1451"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 sz="1270"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 sz="127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9C6402-5C8B-937B-BED8-D2E22D11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0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929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4F59B-B8EE-CB42-920F-63E33F754155}" type="datetime1">
              <a:rPr lang="en-US" smtClean="0"/>
              <a:t>3/23/26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392925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929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B5BCB-DCF7-4CB6-B569-5FAD0D0113E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62881" name="Picture 1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525" y="6388925"/>
            <a:ext cx="304800" cy="40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2D2A6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66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54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4D4D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82296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Effect of Soft-Hard Correlations on R</a:t>
            </a:r>
            <a:r>
              <a:rPr lang="en-US" baseline="-25000" dirty="0"/>
              <a:t>AA</a:t>
            </a:r>
            <a:r>
              <a:rPr lang="en-US" dirty="0"/>
              <a:t> as a Function of Centrality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147002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rgbClr val="660000"/>
                </a:solidFill>
              </a:rPr>
              <a:t>W. A. Horowitz</a:t>
            </a:r>
          </a:p>
          <a:p>
            <a:r>
              <a:rPr lang="en-US" sz="2000" dirty="0">
                <a:solidFill>
                  <a:srgbClr val="660000"/>
                </a:solidFill>
              </a:rPr>
              <a:t>University of Cape Town</a:t>
            </a:r>
          </a:p>
          <a:p>
            <a:r>
              <a:rPr lang="en-US" sz="2000" dirty="0">
                <a:solidFill>
                  <a:srgbClr val="660000"/>
                </a:solidFill>
              </a:rPr>
              <a:t>OIST TSVP</a:t>
            </a:r>
          </a:p>
          <a:p>
            <a:r>
              <a:rPr lang="en-US" sz="2000" dirty="0">
                <a:solidFill>
                  <a:srgbClr val="660000"/>
                </a:solidFill>
              </a:rPr>
              <a:t>Mar 24, 2026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E7741-4FA1-4043-B4F5-71B6106AD308}" type="datetime1">
              <a:rPr lang="en-US" smtClean="0"/>
              <a:t>3/23/26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FDF3CCA-EC6A-A2EF-0747-92FC8D23A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2131" y="5479241"/>
            <a:ext cx="2431473" cy="84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sa-cern-logo.png">
            <a:extLst>
              <a:ext uri="{FF2B5EF4-FFF2-40B4-BE49-F238E27FC236}">
                <a16:creationId xmlns:a16="http://schemas.microsoft.com/office/drawing/2014/main" id="{644399B4-31C2-E10B-59C2-2FB0085FD8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408" y="5514745"/>
            <a:ext cx="957392" cy="810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05B023-A878-63F8-AADB-2A2ED87566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5328804"/>
            <a:ext cx="1130665" cy="11481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25E301-07E5-0E6A-7DE9-B0EDE785824D}"/>
              </a:ext>
            </a:extLst>
          </p:cNvPr>
          <p:cNvSpPr txBox="1"/>
          <p:nvPr/>
        </p:nvSpPr>
        <p:spPr>
          <a:xfrm>
            <a:off x="1359816" y="3962400"/>
            <a:ext cx="63905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Based, in part, on</a:t>
            </a:r>
          </a:p>
          <a:p>
            <a:r>
              <a:rPr lang="en-US" sz="1600" dirty="0"/>
              <a:t>Faraday and WAH, JHEP 11 (2025) 019 [arXiv:2505.14568] </a:t>
            </a:r>
          </a:p>
          <a:p>
            <a:r>
              <a:rPr lang="en-US" sz="1600" dirty="0"/>
              <a:t>Faraday, Bert, Brand, Vogelsang, WAH, arXiv:2512.17832 [hep-</a:t>
            </a:r>
            <a:r>
              <a:rPr lang="en-US" sz="1600" dirty="0" err="1"/>
              <a:t>ph</a:t>
            </a:r>
            <a:r>
              <a:rPr lang="en-US" sz="1600" dirty="0"/>
              <a:t>]</a:t>
            </a:r>
          </a:p>
          <a:p>
            <a:r>
              <a:rPr lang="en-US" sz="1600" dirty="0"/>
              <a:t>Bert, Faraday, and WAH, arXiv:2603.XXXXX [hep-</a:t>
            </a:r>
            <a:r>
              <a:rPr lang="en-US" sz="1600" dirty="0" err="1"/>
              <a:t>ph</a:t>
            </a:r>
            <a:r>
              <a:rPr lang="en-US" sz="1600" dirty="0"/>
              <a:t>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91F53F-6350-2898-E225-1FFD4C08689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461000"/>
            <a:ext cx="23241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2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D706-6D13-2ADB-3B98-CF6A37C87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Old Question in HIC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64B30-F508-AC43-46AF-82FCE28BD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Pre-RHIC: Can we form a plasma of abnormal nuclear matter?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C7F92-210D-B0F2-FE9B-D22BE96AE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1D84-3C59-D442-BF51-2A64BAB7E89A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38B41-8C1B-C525-7227-0332E3DF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F0B81-E8A1-D2B5-4886-B23839CCB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F07587-2E53-F66F-6746-A1C10F27A923}"/>
              </a:ext>
            </a:extLst>
          </p:cNvPr>
          <p:cNvSpPr txBox="1"/>
          <p:nvPr/>
        </p:nvSpPr>
        <p:spPr>
          <a:xfrm>
            <a:off x="152400" y="5791200"/>
            <a:ext cx="2932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TD Lee, Rev. Mod. Phys. 47, 267 (1975)</a:t>
            </a:r>
          </a:p>
        </p:txBody>
      </p:sp>
      <p:pic>
        <p:nvPicPr>
          <p:cNvPr id="12" name="Picture 11" descr="Screen Shot 2016-09-01 at 4.50.39 AM.png">
            <a:extLst>
              <a:ext uri="{FF2B5EF4-FFF2-40B4-BE49-F238E27FC236}">
                <a16:creationId xmlns:a16="http://schemas.microsoft.com/office/drawing/2014/main" id="{F31BFE72-7745-641E-FEEC-305F6CFD0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511588"/>
            <a:ext cx="4348502" cy="32212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87F415E-6A66-33E8-1677-E709345F7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8" y="2511587"/>
            <a:ext cx="4196102" cy="319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0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F258C-B3E3-62DF-1FCE-73C53A3F8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State of Matter Found in AA: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0F618-E9FE-01F2-BB23-A5C199502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6800"/>
          </a:xfrm>
        </p:spPr>
        <p:txBody>
          <a:bodyPr/>
          <a:lstStyle/>
          <a:p>
            <a:r>
              <a:rPr lang="en-US" dirty="0"/>
              <a:t>Species abundancies =&gt; hottest temperatures ever measured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80C47-CD47-B1A7-1120-431266F11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9FAB-E390-0249-8303-7E010F2D102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7AC37-0F71-1A38-4C2C-83E38B25E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36E6E-35A6-1374-A8E9-0F9C3CC4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 descr="Screen Shot 2018-01-31 at 9.58.06 PM.png">
            <a:extLst>
              <a:ext uri="{FF2B5EF4-FFF2-40B4-BE49-F238E27FC236}">
                <a16:creationId xmlns:a16="http://schemas.microsoft.com/office/drawing/2014/main" id="{EC6B3FBA-42B4-2B2D-3983-A7C943A90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159000"/>
            <a:ext cx="4887570" cy="3403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E99C8C-17FF-C8AF-407B-44CA5A8F5068}"/>
              </a:ext>
            </a:extLst>
          </p:cNvPr>
          <p:cNvSpPr txBox="1"/>
          <p:nvPr/>
        </p:nvSpPr>
        <p:spPr>
          <a:xfrm>
            <a:off x="228600" y="5590401"/>
            <a:ext cx="1835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J </a:t>
            </a:r>
            <a:r>
              <a:rPr lang="en-US" sz="1200" dirty="0" err="1"/>
              <a:t>Cleymans</a:t>
            </a:r>
            <a:r>
              <a:rPr lang="en-US" sz="1200" dirty="0"/>
              <a:t>, HEPP2018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12AAC04-20C3-7516-38DB-1353BFC4AFAE}"/>
              </a:ext>
            </a:extLst>
          </p:cNvPr>
          <p:cNvGrpSpPr/>
          <p:nvPr/>
        </p:nvGrpSpPr>
        <p:grpSpPr>
          <a:xfrm>
            <a:off x="2746642" y="3281616"/>
            <a:ext cx="6651536" cy="3576384"/>
            <a:chOff x="2746642" y="3281616"/>
            <a:chExt cx="6651536" cy="3576384"/>
          </a:xfrm>
        </p:grpSpPr>
        <p:pic>
          <p:nvPicPr>
            <p:cNvPr id="10" name="Picture 9" descr="Screen Shot 2018-01-31 at 9.57.25 PM.png">
              <a:extLst>
                <a:ext uri="{FF2B5EF4-FFF2-40B4-BE49-F238E27FC236}">
                  <a16:creationId xmlns:a16="http://schemas.microsoft.com/office/drawing/2014/main" id="{9340D003-E622-91B1-DAFD-E41CB1596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6642" y="3933468"/>
              <a:ext cx="6400800" cy="2707690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pic>
          <p:nvPicPr>
            <p:cNvPr id="11" name="Picture 10" descr="Screen Shot 2016-09-01 at 12.09.01 PM.png">
              <a:extLst>
                <a:ext uri="{FF2B5EF4-FFF2-40B4-BE49-F238E27FC236}">
                  <a16:creationId xmlns:a16="http://schemas.microsoft.com/office/drawing/2014/main" id="{4358D022-C12C-C453-8BAD-73BB3AB0B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2014">
              <a:off x="6266780" y="3281616"/>
              <a:ext cx="3131398" cy="813915"/>
            </a:xfrm>
            <a:prstGeom prst="rect">
              <a:avLst/>
            </a:prstGeom>
            <a:ln w="38100" cmpd="sng">
              <a:solidFill>
                <a:schemeClr val="tx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A6C1C7-8EB5-FD0D-CD23-1E10A6E09B16}"/>
                </a:ext>
              </a:extLst>
            </p:cNvPr>
            <p:cNvSpPr txBox="1"/>
            <p:nvPr/>
          </p:nvSpPr>
          <p:spPr>
            <a:xfrm>
              <a:off x="3194760" y="6581001"/>
              <a:ext cx="59492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http://</a:t>
              </a:r>
              <a:r>
                <a:rPr lang="en-US" sz="1200" dirty="0" err="1"/>
                <a:t>www.guinnessworldrecords.com</a:t>
              </a:r>
              <a:r>
                <a:rPr lang="en-US" sz="1200" dirty="0"/>
                <a:t>/world-records/highest-man-made-temperature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287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3AB8-4CCC-FF70-0E8D-5B20FC4A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State of Matter Found in AA: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E8520-0626-4BAE-B7AD-B5C02FE5A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6800"/>
          </a:xfrm>
        </p:spPr>
        <p:txBody>
          <a:bodyPr/>
          <a:lstStyle/>
          <a:p>
            <a:r>
              <a:rPr lang="en-US" dirty="0"/>
              <a:t>Particle correlations =&gt; hydrodynamic flow of perfect fluid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AC27D-0452-3645-DAA8-0533A0007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FAD3-8CDE-6847-9411-B76141BDA34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DD263-9E06-2B64-901C-593D0C6BF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A75CE-F335-E801-8CAF-015BB435B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61C21D-2C31-4A53-FA75-CB1BE5024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2209800"/>
            <a:ext cx="7772400" cy="30186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46DE46-4CE5-602C-F097-9ED7D6B6D406}"/>
              </a:ext>
            </a:extLst>
          </p:cNvPr>
          <p:cNvSpPr txBox="1"/>
          <p:nvPr/>
        </p:nvSpPr>
        <p:spPr>
          <a:xfrm>
            <a:off x="2895600" y="5310641"/>
            <a:ext cx="1989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Song et al, PRL106 (2011)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4F6370-2998-6C18-21F6-953B09E4E018}"/>
              </a:ext>
            </a:extLst>
          </p:cNvPr>
          <p:cNvSpPr txBox="1"/>
          <p:nvPr/>
        </p:nvSpPr>
        <p:spPr>
          <a:xfrm rot="20005582">
            <a:off x="6760822" y="4740970"/>
            <a:ext cx="1718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STAR Data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9C45F00-86D2-1C8C-7115-14AEA4569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289" y="1881250"/>
            <a:ext cx="4497826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6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D874-7914-5CFE-577D-54BA2112A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State of Matter in AA: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D1EE-B9C6-9C41-D2C9-21F7A4544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Quarkonia</a:t>
            </a:r>
            <a:r>
              <a:rPr lang="en-US" dirty="0"/>
              <a:t> melting =&gt; deconfined plasma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9037A-9D70-18A8-2087-CDA7DF126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F4DC-508A-4547-8E81-318C8FD4EED9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3392A-3DF1-1F41-7E9C-D5D1197F3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00A39-EFB2-F242-7D09-9B44B647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4FFCFB-5EFA-2C3E-12DE-95CF16ECB3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71"/>
          <a:stretch/>
        </p:blipFill>
        <p:spPr>
          <a:xfrm>
            <a:off x="4433685" y="1843697"/>
            <a:ext cx="4581783" cy="33762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50E032-205C-C160-1E46-3C584B58EDC8}"/>
              </a:ext>
            </a:extLst>
          </p:cNvPr>
          <p:cNvSpPr txBox="1"/>
          <p:nvPr/>
        </p:nvSpPr>
        <p:spPr>
          <a:xfrm>
            <a:off x="3886200" y="5133201"/>
            <a:ext cx="1640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CMS, PRL107 (2011)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DDEEF7-F67E-DDEC-A86F-2490A55664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27"/>
          <a:stretch/>
        </p:blipFill>
        <p:spPr>
          <a:xfrm>
            <a:off x="54168" y="2057400"/>
            <a:ext cx="4441632" cy="312419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7D10147-0C51-C4FB-EF47-B70E37274C24}"/>
              </a:ext>
            </a:extLst>
          </p:cNvPr>
          <p:cNvGrpSpPr/>
          <p:nvPr/>
        </p:nvGrpSpPr>
        <p:grpSpPr>
          <a:xfrm>
            <a:off x="3733800" y="2208150"/>
            <a:ext cx="5410200" cy="4164848"/>
            <a:chOff x="3733800" y="2208150"/>
            <a:chExt cx="5410200" cy="416484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6DB2786-4FB8-0B3C-3251-2760EB5EA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2208150"/>
              <a:ext cx="5410200" cy="388784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FC3E61-06C0-8FF9-08B4-42E84887FF51}"/>
                </a:ext>
              </a:extLst>
            </p:cNvPr>
            <p:cNvSpPr txBox="1"/>
            <p:nvPr/>
          </p:nvSpPr>
          <p:spPr>
            <a:xfrm>
              <a:off x="5638800" y="6095999"/>
              <a:ext cx="26739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/>
                <a:t>Mócsy</a:t>
              </a:r>
              <a:r>
                <a:rPr lang="en-US" sz="1200" dirty="0"/>
                <a:t> and </a:t>
              </a:r>
              <a:r>
                <a:rPr lang="en-US" sz="1200" dirty="0" err="1"/>
                <a:t>Petreczky</a:t>
              </a:r>
              <a:r>
                <a:rPr lang="en-US" sz="1200" dirty="0"/>
                <a:t>, PRL99 (2007)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390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C388-93C1-3C36-512B-F81635063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State of Matter in AA: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8B842-78E8-CAB3-C8F4-AECB757A0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066800"/>
            <a:ext cx="8229600" cy="4876800"/>
          </a:xfrm>
        </p:spPr>
        <p:txBody>
          <a:bodyPr/>
          <a:lstStyle/>
          <a:p>
            <a:r>
              <a:rPr lang="en-US" dirty="0"/>
              <a:t>Particle suppression: final state energy loss to medium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5285D-0A4E-01BC-FAE0-B6910D3C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3F29E-5147-0340-BCF0-6FE75E6ECE1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03E30-895D-4D8A-71EA-94B1F953F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BB9E3-5B4D-C66E-7CBB-DA097268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978AD312-A89C-126D-E21F-05A0A0BC3FF9}"/>
              </a:ext>
            </a:extLst>
          </p:cNvPr>
          <p:cNvGrpSpPr>
            <a:grpSpLocks/>
          </p:cNvGrpSpPr>
          <p:nvPr/>
        </p:nvGrpSpPr>
        <p:grpSpPr bwMode="auto">
          <a:xfrm>
            <a:off x="874713" y="1592325"/>
            <a:ext cx="8193088" cy="3556000"/>
            <a:chOff x="23" y="736"/>
            <a:chExt cx="5161" cy="2240"/>
          </a:xfrm>
        </p:grpSpPr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63CC5E7D-E03C-5604-2A06-01784CB553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" y="1263"/>
              <a:ext cx="178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200" dirty="0"/>
                <a:t>Y. </a:t>
              </a:r>
              <a:r>
                <a:rPr lang="en-US" sz="1200" dirty="0" err="1"/>
                <a:t>Akiba</a:t>
              </a:r>
              <a:r>
                <a:rPr lang="en-US" sz="1200" dirty="0"/>
                <a:t> </a:t>
              </a:r>
              <a:r>
                <a:rPr lang="en-US" sz="1200" i="1" dirty="0"/>
                <a:t>for the PHENIX collaboration</a:t>
              </a:r>
              <a:r>
                <a:rPr lang="en-US" sz="1200" dirty="0"/>
                <a:t>, </a:t>
              </a:r>
              <a:r>
                <a:rPr lang="en-US" sz="1200" dirty="0" err="1"/>
                <a:t>hep</a:t>
              </a:r>
              <a:r>
                <a:rPr lang="en-US" sz="1200" dirty="0"/>
                <a:t>-ex/0510008</a:t>
              </a:r>
              <a:endParaRPr lang="en-US" sz="1200" i="1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C77E8D3-CA42-348B-9149-7883C61F8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80" y="736"/>
              <a:ext cx="3504" cy="2240"/>
            </a:xfrm>
            <a:prstGeom prst="rect">
              <a:avLst/>
            </a:prstGeom>
            <a:noFill/>
          </p:spPr>
        </p:pic>
      </p:grpSp>
      <p:sp>
        <p:nvSpPr>
          <p:cNvPr id="10" name="Rectangle 4">
            <a:extLst>
              <a:ext uri="{FF2B5EF4-FFF2-40B4-BE49-F238E27FC236}">
                <a16:creationId xmlns:a16="http://schemas.microsoft.com/office/drawing/2014/main" id="{50AFE3A7-AA8D-6B62-D726-0671B2468070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3200400"/>
            <a:ext cx="46482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66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4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Consistency: R</a:t>
            </a:r>
            <a:r>
              <a:rPr lang="en-US" baseline="-25000" dirty="0"/>
              <a:t>AA</a:t>
            </a:r>
            <a:r>
              <a:rPr lang="en-US" dirty="0"/>
              <a:t>(</a:t>
            </a:r>
            <a:r>
              <a:rPr lang="en-US" dirty="0">
                <a:latin typeface="Symbol" pitchFamily="18" charset="2"/>
              </a:rPr>
              <a:t>h</a:t>
            </a:r>
            <a:r>
              <a:rPr lang="en-US" dirty="0"/>
              <a:t>)~R</a:t>
            </a:r>
            <a:r>
              <a:rPr lang="en-US" baseline="-25000" dirty="0"/>
              <a:t>AA</a:t>
            </a:r>
            <a:r>
              <a:rPr lang="en-US" dirty="0"/>
              <a:t>(</a:t>
            </a:r>
            <a:r>
              <a:rPr lang="en-US" dirty="0">
                <a:latin typeface="Symbol" pitchFamily="18" charset="2"/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A0140F14-5CF5-9AC9-EE62-B38F63125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" y="4191000"/>
            <a:ext cx="4343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5400"/>
                </a:solidFill>
              </a:rPr>
              <a:t>Null Control: R</a:t>
            </a:r>
            <a:r>
              <a:rPr lang="en-US" sz="2800" baseline="-25000" dirty="0">
                <a:solidFill>
                  <a:srgbClr val="005400"/>
                </a:solidFill>
              </a:rPr>
              <a:t>AA</a:t>
            </a:r>
            <a:r>
              <a:rPr lang="en-US" sz="2800" dirty="0">
                <a:solidFill>
                  <a:srgbClr val="005400"/>
                </a:solidFill>
              </a:rPr>
              <a:t>(</a:t>
            </a:r>
            <a:r>
              <a:rPr lang="en-US" sz="2800" dirty="0">
                <a:solidFill>
                  <a:srgbClr val="005400"/>
                </a:solidFill>
                <a:latin typeface="Symbol" pitchFamily="18" charset="2"/>
              </a:rPr>
              <a:t>g</a:t>
            </a:r>
            <a:r>
              <a:rPr lang="en-US" sz="2800" dirty="0">
                <a:solidFill>
                  <a:srgbClr val="005400"/>
                </a:solidFill>
              </a:rPr>
              <a:t>)~1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8379DE7A-2A60-1A12-0519-588CBAF59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200" y="5257800"/>
            <a:ext cx="8153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5400"/>
                </a:solidFill>
              </a:rPr>
              <a:t>GLV Prediction: </a:t>
            </a:r>
            <a:r>
              <a:rPr lang="en-US" sz="2800" dirty="0" err="1">
                <a:solidFill>
                  <a:srgbClr val="005400"/>
                </a:solidFill>
              </a:rPr>
              <a:t>Theory~Data</a:t>
            </a:r>
            <a:r>
              <a:rPr lang="en-US" sz="2800" dirty="0">
                <a:solidFill>
                  <a:srgbClr val="005400"/>
                </a:solidFill>
              </a:rPr>
              <a:t> for reasonable fixed L~5 fm and </a:t>
            </a:r>
            <a:r>
              <a:rPr lang="en-US" sz="2800" dirty="0" err="1">
                <a:solidFill>
                  <a:srgbClr val="005400"/>
                </a:solidFill>
              </a:rPr>
              <a:t>dN</a:t>
            </a:r>
            <a:r>
              <a:rPr lang="en-US" sz="2800" baseline="-25000" dirty="0" err="1">
                <a:solidFill>
                  <a:srgbClr val="005400"/>
                </a:solidFill>
              </a:rPr>
              <a:t>g</a:t>
            </a:r>
            <a:r>
              <a:rPr lang="en-US" sz="2800" dirty="0">
                <a:solidFill>
                  <a:srgbClr val="005400"/>
                </a:solidFill>
              </a:rPr>
              <a:t>/</a:t>
            </a:r>
            <a:r>
              <a:rPr lang="en-US" sz="2800" dirty="0" err="1">
                <a:solidFill>
                  <a:srgbClr val="005400"/>
                </a:solidFill>
              </a:rPr>
              <a:t>dy~dN</a:t>
            </a:r>
            <a:r>
              <a:rPr lang="en-US" sz="2800" baseline="-25000" dirty="0" err="1">
                <a:solidFill>
                  <a:srgbClr val="005400"/>
                </a:solidFill>
                <a:latin typeface="Symbol" pitchFamily="18" charset="2"/>
              </a:rPr>
              <a:t>p</a:t>
            </a:r>
            <a:r>
              <a:rPr lang="en-US" sz="2800" dirty="0">
                <a:solidFill>
                  <a:srgbClr val="005400"/>
                </a:solidFill>
              </a:rPr>
              <a:t>/</a:t>
            </a:r>
            <a:r>
              <a:rPr lang="en-US" sz="2800" dirty="0" err="1">
                <a:solidFill>
                  <a:srgbClr val="005400"/>
                </a:solidFill>
              </a:rPr>
              <a:t>dy</a:t>
            </a:r>
            <a:endParaRPr lang="en-US" sz="2800" dirty="0">
              <a:solidFill>
                <a:srgbClr val="005400"/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29DCC28-1298-ADB7-E21B-889F8D76D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36371"/>
          <a:stretch/>
        </p:blipFill>
        <p:spPr bwMode="auto">
          <a:xfrm>
            <a:off x="4343400" y="1277868"/>
            <a:ext cx="4799013" cy="565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19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6BABB-0B75-44A6-0CE6-9C635CC7E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New Question in Physics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0D7ED-9182-72C3-BC15-7D84C053E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small can you go?</a:t>
            </a:r>
          </a:p>
          <a:p>
            <a:pPr lvl="1"/>
            <a:r>
              <a:rPr lang="en-US" dirty="0"/>
              <a:t>How large a system and how many particles are needed for a phase of matter?</a:t>
            </a:r>
          </a:p>
          <a:p>
            <a:pPr lvl="2"/>
            <a:r>
              <a:rPr lang="en-US" dirty="0"/>
              <a:t>Naively, need infinite size and infinite number</a:t>
            </a:r>
          </a:p>
          <a:p>
            <a:pPr lvl="2"/>
            <a:r>
              <a:rPr lang="en-US" dirty="0"/>
              <a:t>Slightly less naively, order Avogadro’s number: </a:t>
            </a:r>
            <a:br>
              <a:rPr lang="en-US" dirty="0"/>
            </a:br>
            <a:r>
              <a:rPr lang="en-US" dirty="0"/>
              <a:t>6 x 10</a:t>
            </a:r>
            <a:r>
              <a:rPr lang="en-US" baseline="30000" dirty="0"/>
              <a:t>23</a:t>
            </a:r>
          </a:p>
          <a:p>
            <a:pPr lvl="2"/>
            <a:r>
              <a:rPr lang="en-US" dirty="0"/>
              <a:t>Central AA =&gt; O(15,000)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648DA-A115-E332-0A9C-C973EA6B5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9F00F-BF7A-4485-6FEC-E37AB1D1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B843A-9E6E-3487-5B41-864E5C00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854C8C1-EEB8-90E8-096C-5409CFA6C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607379"/>
            <a:ext cx="39624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18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0D00-1FDA-6B30-C89C-3A414F90F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E3E2-2270-9336-DBC1-C879A5C30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Size Really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B5F0A-2E11-7B65-0D0E-0D2D64250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599"/>
            <a:ext cx="8229600" cy="55626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From AMO, the answer is yes, but also shockingly small: ~2</a:t>
            </a:r>
            <a:r>
              <a:rPr lang="en-US" dirty="0">
                <a:latin typeface="Symbol" pitchFamily="2" charset="2"/>
              </a:rPr>
              <a:t>m</a:t>
            </a:r>
            <a:r>
              <a:rPr lang="en-US" dirty="0"/>
              <a:t>m and 6 particles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the smallest droplet of QGP matter that can be formed and measured?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8317B-EB32-768F-910F-57C0827A2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0A36-B3A5-F34A-9DC5-6650EE5B276C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1B474-21A3-F9BF-DC3F-E1BAA3D8F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B672D-D2A0-9A76-0080-290478AEB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CE59FF-C819-B172-91C0-D39EC61BFA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974807"/>
            <a:ext cx="4125686" cy="32829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B6F881-1BA2-C4A3-2CFF-6C9B5D6DA655}"/>
              </a:ext>
            </a:extLst>
          </p:cNvPr>
          <p:cNvSpPr txBox="1"/>
          <p:nvPr/>
        </p:nvSpPr>
        <p:spPr>
          <a:xfrm>
            <a:off x="3185316" y="5119300"/>
            <a:ext cx="3906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Brandstetter et al., Nature Phys 21, p 52–56 (2025)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9BBA9E-0EF0-DF98-7692-4D1C1237CE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" y="1981200"/>
            <a:ext cx="4639434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5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5790B-53B5-0884-3C88-0BF47576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State of Matter in Small Systems?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29F6C-CAA9-36C2-78B9-C29CE243F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r>
              <a:rPr lang="en-US" dirty="0"/>
              <a:t>Quarkonium suppression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F9DC5-1CE7-FFDF-7596-F3B5FCDC8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C2794-256E-DC40-963D-16320129F68B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51619-F789-ED33-E6FA-4437341D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2E7F2-E37E-D37B-2215-1C985D98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29DDDC-7952-EEC0-9D11-1A60D2BC024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905000"/>
            <a:ext cx="5981700" cy="43844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B8B5C2-1C5B-DA86-FF33-89CC93D1F380}"/>
              </a:ext>
            </a:extLst>
          </p:cNvPr>
          <p:cNvSpPr txBox="1"/>
          <p:nvPr/>
        </p:nvSpPr>
        <p:spPr>
          <a:xfrm>
            <a:off x="3488556" y="6102236"/>
            <a:ext cx="1804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ALICE, JHEP 06 (2016)</a:t>
            </a:r>
          </a:p>
        </p:txBody>
      </p:sp>
    </p:spTree>
    <p:extLst>
      <p:ext uri="{BB962C8B-B14F-4D97-AF65-F5344CB8AC3E}">
        <p14:creationId xmlns:p14="http://schemas.microsoft.com/office/powerpoint/2010/main" val="2505793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44719-18E8-8262-A4B8-C8875EF4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State of Matter in Small Systems?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2DC35-BE74-7FD4-6EB4-2D755A75E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Strangeness </a:t>
            </a:r>
            <a:br>
              <a:rPr lang="en-US" dirty="0"/>
            </a:br>
            <a:r>
              <a:rPr lang="en-US" dirty="0"/>
              <a:t>enhanced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D6E1C-856F-0B08-94CE-B76CD1D0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6845-6237-D34F-8437-1C803B8E6A3B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815B8-243F-6D80-A7C9-007BDCC67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74CE2-939F-A80D-84E3-D030E40E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84791C-8B22-BA33-F0EF-D053F76709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990599"/>
            <a:ext cx="3352800" cy="52771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A2F162-4E3B-28E7-6F12-573A3C50F586}"/>
              </a:ext>
            </a:extLst>
          </p:cNvPr>
          <p:cNvSpPr txBox="1"/>
          <p:nvPr/>
        </p:nvSpPr>
        <p:spPr>
          <a:xfrm>
            <a:off x="6224896" y="6267788"/>
            <a:ext cx="2233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ALICE, Nature Physics (2017)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7D0040-4253-6CDE-201F-DC958D534E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</a:blip>
          <a:srcRect/>
          <a:stretch>
            <a:fillRect/>
          </a:stretch>
        </p:blipFill>
        <p:spPr>
          <a:xfrm>
            <a:off x="554911" y="2689089"/>
            <a:ext cx="4312356" cy="287351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BE1B76-1ABE-2068-4C1D-E0E12E42B0C6}"/>
              </a:ext>
            </a:extLst>
          </p:cNvPr>
          <p:cNvSpPr txBox="1"/>
          <p:nvPr/>
        </p:nvSpPr>
        <p:spPr>
          <a:xfrm>
            <a:off x="1890555" y="5551311"/>
            <a:ext cx="1440000" cy="7124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ctr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200" b="0" i="1" u="none" strike="noStrike" kern="1200" cap="none" dirty="0">
                <a:ln>
                  <a:noFill/>
                </a:ln>
                <a:solidFill>
                  <a:srgbClr val="2C3E50"/>
                </a:solidFill>
                <a:latin typeface="Noto Sans" pitchFamily="34"/>
                <a:ea typeface="DejaVu Sans" pitchFamily="2"/>
                <a:cs typeface="DejaVu Sans" pitchFamily="2"/>
              </a:rPr>
              <a:t>ALICE, PLB 758 (2016) 389-401</a:t>
            </a:r>
          </a:p>
        </p:txBody>
      </p:sp>
    </p:spTree>
    <p:extLst>
      <p:ext uri="{BB962C8B-B14F-4D97-AF65-F5344CB8AC3E}">
        <p14:creationId xmlns:p14="http://schemas.microsoft.com/office/powerpoint/2010/main" val="711953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3D437-92E0-02B8-CCDC-FF9552013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State of Matter in Small Systems?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E5AE-4D1D-2E9C-034B-FA170F9D9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Flow observed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3966E-E29E-94E4-7230-EBF62E0E4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D38-B41A-8241-A68C-3FAD10F398A5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A773E-D01D-E632-80F1-E3345AB6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699B7-2593-5FBE-3011-A2BFDBE73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8E67AE-DDCB-3ABA-5B5B-22C6280CE9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981200"/>
            <a:ext cx="7772400" cy="38399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B53ABF-8626-E25A-19A3-B47B69069519}"/>
              </a:ext>
            </a:extLst>
          </p:cNvPr>
          <p:cNvSpPr txBox="1"/>
          <p:nvPr/>
        </p:nvSpPr>
        <p:spPr>
          <a:xfrm>
            <a:off x="2971800" y="5821172"/>
            <a:ext cx="3690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Zhao et al, PRC107 (2023) and </a:t>
            </a:r>
            <a:r>
              <a:rPr lang="en-US" sz="1200" dirty="0" err="1"/>
              <a:t>Schenke</a:t>
            </a:r>
            <a:r>
              <a:rPr lang="en-US" sz="1200" dirty="0"/>
              <a:t> SQM2024</a:t>
            </a:r>
          </a:p>
        </p:txBody>
      </p:sp>
    </p:spTree>
    <p:extLst>
      <p:ext uri="{BB962C8B-B14F-4D97-AF65-F5344CB8AC3E}">
        <p14:creationId xmlns:p14="http://schemas.microsoft.com/office/powerpoint/2010/main" val="1660788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6FA4-E841-6758-4725-1BAA2392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Loss in More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9EE35-5507-057C-926A-20EFC11D7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62650"/>
          </a:xfrm>
        </p:spPr>
        <p:txBody>
          <a:bodyPr>
            <a:normAutofit/>
          </a:bodyPr>
          <a:lstStyle/>
          <a:p>
            <a:r>
              <a:rPr lang="en-US" dirty="0"/>
              <a:t>Show results from “Cape Town Model”</a:t>
            </a:r>
          </a:p>
          <a:p>
            <a:pPr lvl="1"/>
            <a:r>
              <a:rPr lang="en-US" dirty="0" err="1"/>
              <a:t>pQCD</a:t>
            </a:r>
            <a:r>
              <a:rPr lang="en-US" dirty="0"/>
              <a:t>-based collisional + radiative energy loss</a:t>
            </a:r>
          </a:p>
          <a:p>
            <a:pPr lvl="2"/>
            <a:r>
              <a:rPr lang="en-US" dirty="0"/>
              <a:t>BT/HTL elastic energy loss</a:t>
            </a:r>
          </a:p>
          <a:p>
            <a:pPr lvl="2"/>
            <a:r>
              <a:rPr lang="en-US" dirty="0"/>
              <a:t>DGLV inelastic energy loss</a:t>
            </a:r>
          </a:p>
          <a:p>
            <a:pPr lvl="1"/>
            <a:r>
              <a:rPr lang="en-US" dirty="0"/>
              <a:t>Sophisticated geometry</a:t>
            </a:r>
          </a:p>
          <a:p>
            <a:pPr lvl="2"/>
            <a:r>
              <a:rPr lang="en-US" dirty="0"/>
              <a:t>MUSIC 2+1D viscous hydro</a:t>
            </a:r>
          </a:p>
          <a:p>
            <a:pPr lvl="2"/>
            <a:r>
              <a:rPr lang="en-US" dirty="0"/>
              <a:t>For v</a:t>
            </a:r>
            <a:r>
              <a:rPr lang="en-US" baseline="-25000" dirty="0"/>
              <a:t>2</a:t>
            </a:r>
            <a:r>
              <a:rPr lang="en-US" dirty="0"/>
              <a:t>, e-loss through event-by-event hydro</a:t>
            </a:r>
          </a:p>
          <a:p>
            <a:pPr lvl="1"/>
            <a:r>
              <a:rPr lang="en-US" dirty="0"/>
              <a:t>Single free parameter, effective coupling</a:t>
            </a:r>
          </a:p>
          <a:p>
            <a:pPr lvl="2"/>
            <a:r>
              <a:rPr lang="en-US" dirty="0"/>
              <a:t>Fixed once to 0-50% </a:t>
            </a:r>
            <a:r>
              <a:rPr lang="en-US" dirty="0" err="1"/>
              <a:t>PbPb</a:t>
            </a:r>
            <a:r>
              <a:rPr lang="en-US" dirty="0"/>
              <a:t> collisions via rigorous statistical analysis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59BB2-211C-18E3-C484-C3F2608F2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A7523-6949-C184-3393-C814812F3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57B82-4873-B2E9-424E-0CC9A5A0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7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7CF58-C5D4-FCCD-2050-685BAEFD1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CF48B-4347-9C08-7EAF-0BB6E677B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State of Matter in AA: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BAA53-C665-5D38-EA27-985DA7FCE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066800"/>
            <a:ext cx="8229600" cy="4876800"/>
          </a:xfrm>
        </p:spPr>
        <p:txBody>
          <a:bodyPr/>
          <a:lstStyle/>
          <a:p>
            <a:r>
              <a:rPr lang="en-US" dirty="0"/>
              <a:t>Particle suppression: quantitative description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BA349-9421-B0D0-A80F-13839981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E85F-E23E-7442-A26E-02B7B2994C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0A75F-E656-AD5B-3558-2B935D2D0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E7C07-5EE4-8F53-6751-2CD5BBCC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2C8D489-B6CC-95C2-DAFE-3DA22AC3756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220" y="1533926"/>
            <a:ext cx="4799013" cy="50395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69B293-27B5-D8C8-C42C-8612A4DE6A10}"/>
              </a:ext>
            </a:extLst>
          </p:cNvPr>
          <p:cNvSpPr txBox="1"/>
          <p:nvPr/>
        </p:nvSpPr>
        <p:spPr>
          <a:xfrm>
            <a:off x="1388612" y="5943600"/>
            <a:ext cx="2404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Faraday and WAH, JHEP (2025)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909EA6E4-840A-6EE4-120E-3373D8921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559" y="2209800"/>
            <a:ext cx="4343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5400"/>
                </a:solidFill>
              </a:rPr>
              <a:t>Fit single parameter in central &amp; semi-central collisions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5F5207-9B7D-233B-261A-7C5F3F20350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5" y="3571474"/>
            <a:ext cx="3810000" cy="215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9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DE0D6-DFAD-26DD-C1F7-39350BAC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State of Matter in Small Systems?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523AC-8B7D-B0D6-C4DA-75C465F63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0600"/>
            <a:ext cx="8839200" cy="4876800"/>
          </a:xfrm>
        </p:spPr>
        <p:txBody>
          <a:bodyPr/>
          <a:lstStyle/>
          <a:p>
            <a:r>
              <a:rPr lang="en-US" dirty="0"/>
              <a:t>Final state energy loss seen in OO and </a:t>
            </a:r>
            <a:r>
              <a:rPr lang="en-US" dirty="0" err="1"/>
              <a:t>NeNe</a:t>
            </a:r>
            <a:r>
              <a:rPr lang="en-US" dirty="0"/>
              <a:t>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D4ACF-9136-A9C6-776F-F9C71B36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7F0FB-9BBE-1D44-8B1B-C8C84D6D1896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C53A8-7DE8-9B41-BA84-D10680DC0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DD427-52E4-6338-20A5-2F81389D0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C8E1CD-CA60-94ED-4842-0BC1A62465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676400"/>
            <a:ext cx="6149813" cy="46852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921828-CCBF-D0AF-EF55-6E7588A63643}"/>
              </a:ext>
            </a:extLst>
          </p:cNvPr>
          <p:cNvSpPr txBox="1"/>
          <p:nvPr/>
        </p:nvSpPr>
        <p:spPr>
          <a:xfrm>
            <a:off x="1143000" y="6019800"/>
            <a:ext cx="3095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Based on Faraday and WAH, JHEP (2025)</a:t>
            </a:r>
          </a:p>
        </p:txBody>
      </p:sp>
    </p:spTree>
    <p:extLst>
      <p:ext uri="{BB962C8B-B14F-4D97-AF65-F5344CB8AC3E}">
        <p14:creationId xmlns:p14="http://schemas.microsoft.com/office/powerpoint/2010/main" val="610857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5810B-33FD-F759-B747-8BA63117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Smaller Systems?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0137B-E4E2-1AF7-C144-B3AEDE668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r>
              <a:rPr lang="en-US" dirty="0"/>
              <a:t>Predictions for potential discovery of final state energy loss in min-bias </a:t>
            </a:r>
            <a:r>
              <a:rPr lang="en-US" baseline="30000" dirty="0"/>
              <a:t>6</a:t>
            </a:r>
            <a:r>
              <a:rPr lang="en-US" dirty="0"/>
              <a:t>Li</a:t>
            </a:r>
            <a:r>
              <a:rPr lang="en-US" baseline="30000" dirty="0"/>
              <a:t>6</a:t>
            </a:r>
            <a:r>
              <a:rPr lang="en-US" dirty="0"/>
              <a:t>Li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53F37-584A-79F5-B9C7-3C8056E8E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5FBDB-9ADD-F84B-5EE3-F3E643977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0AAFD-948A-8FAA-8E64-851A4D2BC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BEEDF0-0168-A4C9-7D0C-4CEA6749660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77" y="2362200"/>
            <a:ext cx="6105423" cy="4114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F52BDF-BFAD-9C0A-9727-01207EDFC39A}"/>
              </a:ext>
            </a:extLst>
          </p:cNvPr>
          <p:cNvSpPr txBox="1"/>
          <p:nvPr/>
        </p:nvSpPr>
        <p:spPr>
          <a:xfrm>
            <a:off x="1066800" y="6096000"/>
            <a:ext cx="3017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Faraday et al., arXiv:2512.17832 [hep-</a:t>
            </a:r>
            <a:r>
              <a:rPr lang="en-US" sz="1200" dirty="0" err="1"/>
              <a:t>ph</a:t>
            </a:r>
            <a:r>
              <a:rPr lang="en-US" sz="12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574808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9B3C8-3FB1-5C6C-1153-B4F72B525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Greater Potential for Central Small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94E40-B7D3-C682-01E1-32DB476F0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r>
              <a:rPr lang="en-US" dirty="0"/>
              <a:t>Central small systems: </a:t>
            </a:r>
            <a:r>
              <a:rPr lang="en-US" dirty="0" err="1"/>
              <a:t>Eloss</a:t>
            </a:r>
            <a:r>
              <a:rPr lang="en-US" dirty="0"/>
              <a:t> observable in </a:t>
            </a:r>
            <a:r>
              <a:rPr lang="en-US" baseline="30000" dirty="0"/>
              <a:t>3</a:t>
            </a:r>
            <a:r>
              <a:rPr lang="en-US" dirty="0"/>
              <a:t>He</a:t>
            </a:r>
            <a:r>
              <a:rPr lang="en-US" baseline="30000" dirty="0"/>
              <a:t>3</a:t>
            </a:r>
            <a:r>
              <a:rPr lang="en-US" dirty="0"/>
              <a:t>He (!)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07422-9A31-CE44-3E7B-FF179446D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E5499-9B84-B415-32F4-541513E93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F4785-3BF8-0312-B25A-11FF7686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EB4F3F-58FD-E490-FABB-81806A7E1A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5359" y="2750825"/>
            <a:ext cx="9189720" cy="27835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FB2744-8E15-2FC6-C9C2-7AD0C6093ED9}"/>
              </a:ext>
            </a:extLst>
          </p:cNvPr>
          <p:cNvSpPr txBox="1"/>
          <p:nvPr/>
        </p:nvSpPr>
        <p:spPr>
          <a:xfrm>
            <a:off x="76200" y="5514201"/>
            <a:ext cx="3017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Faraday et al., arXiv:2512.17832 [hep-</a:t>
            </a:r>
            <a:r>
              <a:rPr lang="en-US" sz="1200" dirty="0" err="1"/>
              <a:t>ph</a:t>
            </a:r>
            <a:r>
              <a:rPr lang="en-US" sz="12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837047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34947-1757-5B21-6570-CCE2FA1E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Centrality Tricky in Small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B6ADF-6F72-6E54-0190-5912C7177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3429000" cy="4876800"/>
          </a:xfrm>
        </p:spPr>
        <p:txBody>
          <a:bodyPr/>
          <a:lstStyle/>
          <a:p>
            <a:r>
              <a:rPr lang="en-US" dirty="0"/>
              <a:t>Depending on selection procedure, completely different trends emerge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9416F-6624-BD23-6A3E-2B1EE35F4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F2FEE-CCC0-0A7D-5A54-288580FBD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1E49B-E926-83B5-6C7C-BF2EBD55F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7418B-0CC2-1DBE-708C-A91BB4B6263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32" y="990600"/>
            <a:ext cx="5322053" cy="54023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F7CE51-8140-5425-DB51-1ACF8035D2A8}"/>
              </a:ext>
            </a:extLst>
          </p:cNvPr>
          <p:cNvSpPr txBox="1"/>
          <p:nvPr/>
        </p:nvSpPr>
        <p:spPr>
          <a:xfrm>
            <a:off x="5029200" y="6400800"/>
            <a:ext cx="2462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ALICE, PRC 91 (2015) 6, 064905</a:t>
            </a:r>
          </a:p>
        </p:txBody>
      </p:sp>
    </p:spTree>
    <p:extLst>
      <p:ext uri="{BB962C8B-B14F-4D97-AF65-F5344CB8AC3E}">
        <p14:creationId xmlns:p14="http://schemas.microsoft.com/office/powerpoint/2010/main" val="2218608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607D-BD1C-2BEE-42C7-B63DC387D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D86AD-AF67-499C-F3DC-064AB115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Asymmetric Systems?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33768-36F3-8C9B-972D-B4F398B5A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615050"/>
          </a:xfrm>
        </p:spPr>
        <p:txBody>
          <a:bodyPr>
            <a:normAutofit/>
          </a:bodyPr>
          <a:lstStyle/>
          <a:p>
            <a:r>
              <a:rPr lang="en-US" dirty="0"/>
              <a:t>Energy loss much more complicated and less well understood, even in min bias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 err="1"/>
              <a:t>Eloss</a:t>
            </a:r>
            <a:r>
              <a:rPr lang="en-US" dirty="0"/>
              <a:t> in asymmetric systems is </a:t>
            </a:r>
            <a:r>
              <a:rPr lang="en-US" i="1" dirty="0"/>
              <a:t>the</a:t>
            </a:r>
            <a:r>
              <a:rPr lang="en-US" dirty="0"/>
              <a:t> current open question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83037-EA61-F2EE-22F0-7C3382E66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F0095-553D-A9E2-6C17-117A87814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FC398-3C2D-3934-7777-8DE9580E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F7DD7B-6038-40CB-86EC-DB2E7CC6C6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8" y="2438400"/>
            <a:ext cx="4695862" cy="31615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90C17A-370C-8D1B-F185-B20C7508590D}"/>
              </a:ext>
            </a:extLst>
          </p:cNvPr>
          <p:cNvSpPr txBox="1"/>
          <p:nvPr/>
        </p:nvSpPr>
        <p:spPr>
          <a:xfrm>
            <a:off x="3272425" y="5484167"/>
            <a:ext cx="449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Faraday et al., arXiv:2512.17832 [hep-</a:t>
            </a:r>
            <a:r>
              <a:rPr lang="en-US" sz="1200" dirty="0" err="1"/>
              <a:t>ph</a:t>
            </a:r>
            <a:r>
              <a:rPr lang="en-US" sz="1200" dirty="0"/>
              <a:t>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1DDA71-EB6D-F359-BC05-B204DA6C9C37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>
          <a:xfrm>
            <a:off x="5116522" y="2474167"/>
            <a:ext cx="3875078" cy="3010000"/>
          </a:xfrm>
          <a:prstGeom prst="rect">
            <a:avLst/>
          </a:prstGeom>
          <a:ln w="10800">
            <a:noFill/>
          </a:ln>
        </p:spPr>
      </p:pic>
    </p:spTree>
    <p:extLst>
      <p:ext uri="{BB962C8B-B14F-4D97-AF65-F5344CB8AC3E}">
        <p14:creationId xmlns:p14="http://schemas.microsoft.com/office/powerpoint/2010/main" val="221606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A235D-AA8F-8E5A-0978-639719904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Anisotropy in Asymmetric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CD1BC-8017-B870-DC56-F373E23C2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6800"/>
          </a:xfrm>
        </p:spPr>
        <p:txBody>
          <a:bodyPr/>
          <a:lstStyle/>
          <a:p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 in </a:t>
            </a:r>
            <a:r>
              <a:rPr lang="en-US" dirty="0" err="1"/>
              <a:t>pPb</a:t>
            </a:r>
            <a:r>
              <a:rPr lang="en-US" dirty="0"/>
              <a:t> even more confusing, experimentally and theoretically: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31858-93B1-14E1-BD22-47515A5B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2F611-1564-59B1-0FE6-577525613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FEEFD-0953-BFBD-DA20-425388646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71DDF9-D893-C334-8910-13B9836B0E9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74149"/>
            <a:ext cx="5867400" cy="43790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499CDE-3237-6092-7EF3-81B80A21FC64}"/>
              </a:ext>
            </a:extLst>
          </p:cNvPr>
          <p:cNvSpPr txBox="1"/>
          <p:nvPr/>
        </p:nvSpPr>
        <p:spPr>
          <a:xfrm>
            <a:off x="152400" y="6047601"/>
            <a:ext cx="321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Bert, Faraday, and WAH, arXiv:2603.XXXXX</a:t>
            </a:r>
          </a:p>
        </p:txBody>
      </p:sp>
    </p:spTree>
    <p:extLst>
      <p:ext uri="{BB962C8B-B14F-4D97-AF65-F5344CB8AC3E}">
        <p14:creationId xmlns:p14="http://schemas.microsoft.com/office/powerpoint/2010/main" val="1399882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9874-011A-7A96-A8BC-EDA7EF917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Soft/Hard Correlations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66675-3506-461D-FCFE-82A66B9C4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Soft/hard correlations are </a:t>
            </a:r>
            <a:r>
              <a:rPr lang="en-US" i="1" dirty="0"/>
              <a:t>crucial</a:t>
            </a:r>
            <a:r>
              <a:rPr lang="en-US" dirty="0"/>
              <a:t> for insight into small collision systems:</a:t>
            </a:r>
          </a:p>
          <a:p>
            <a:pPr lvl="1"/>
            <a:r>
              <a:rPr lang="en-US" dirty="0"/>
              <a:t>High-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v</a:t>
            </a:r>
            <a:r>
              <a:rPr lang="en-US" baseline="-25000" dirty="0"/>
              <a:t>2</a:t>
            </a:r>
            <a:r>
              <a:rPr lang="en-US" dirty="0"/>
              <a:t> experimentally measured via soft/hard correlations</a:t>
            </a:r>
          </a:p>
          <a:p>
            <a:pPr lvl="1"/>
            <a:r>
              <a:rPr lang="en-US" dirty="0"/>
              <a:t>Possible initial state correlations between soft/hard production</a:t>
            </a:r>
          </a:p>
          <a:p>
            <a:r>
              <a:rPr lang="en-US" dirty="0"/>
              <a:t>Significant need to better theoretical and experimental control over these correlations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09E33-583B-7CF7-4B6F-2A53614C8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194D4-952E-6361-307E-EED17ACC9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0A68-9CD6-071F-5394-65A496C0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7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13C463F-8E99-31B8-48C9-9FCCE88D20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Hard/Soft Correlations in v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F7F44E46-2939-DA9A-D333-E3B488613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8401E-6267-7141-FCF9-40E330A42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C513D-7852-C0F6-5364-37AE1333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ADCB5-10BE-EC54-D41A-F9CD1FE93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92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3979-0E9C-4467-25FF-40409C4AF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8D4A2-CAB3-CB2C-27E7-45DA4370F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Anisotropy Calculations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0CEF7-9ACE-CA70-18CC-358E1B2E7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r>
              <a:rPr lang="en-US" dirty="0"/>
              <a:t>Theoretical v</a:t>
            </a:r>
            <a:r>
              <a:rPr lang="en-US" baseline="-25000" dirty="0"/>
              <a:t>2</a:t>
            </a:r>
            <a:r>
              <a:rPr lang="en-US" dirty="0"/>
              <a:t>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3F9AF-A655-28E1-6DC0-25D6600F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21808-C212-BB5E-C3D5-2F8A17BF3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926D9-9CAA-934C-CD42-F51025B99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1EF75B-F3C7-5886-6E8A-CDE977C7A5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905000"/>
            <a:ext cx="7772400" cy="1083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456986-6763-06E0-82AA-314986F19D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3136900"/>
            <a:ext cx="5715000" cy="825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ABE7EE-9B48-FB9F-C262-D897E7A700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50" y="4086369"/>
            <a:ext cx="70993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12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BE77-C43D-9428-950A-EFEA2066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Anisotropy Measurements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CB7EF-8602-CC4E-70F1-C019C2753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/>
          </a:bodyPr>
          <a:lstStyle/>
          <a:p>
            <a:r>
              <a:rPr lang="en-US" dirty="0"/>
              <a:t>Compare to scalar product v</a:t>
            </a:r>
            <a:r>
              <a:rPr lang="en-US" baseline="-25000" dirty="0"/>
              <a:t>2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pPr lvl="4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In absence of non-flow, 2 particle cumulant (usual experimental method) and scalar product v</a:t>
            </a:r>
            <a:r>
              <a:rPr lang="en-US" baseline="-25000" dirty="0"/>
              <a:t>2</a:t>
            </a:r>
            <a:r>
              <a:rPr lang="en-US" dirty="0"/>
              <a:t> are identical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0773B-ED62-4848-850E-F2F7B8D29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FE9F0-DD9B-8847-9364-CDDAF6FD5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2CDD6-9B03-8C9F-3AA9-7CD390ADC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523F73-D2EB-D645-F0C1-339085CE43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03" y="3155532"/>
            <a:ext cx="6425194" cy="12640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71ED6A-9E80-1C1B-0525-1C97BC0C74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1905000"/>
            <a:ext cx="4762500" cy="11522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4DEB54-31EE-F06B-F153-CD4AB2ED805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25" y="4648200"/>
            <a:ext cx="3003550" cy="80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0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3D694-F0D5-6C4D-42E0-2A59236B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/>
              <a:t>Energy Loss Predicts </a:t>
            </a:r>
            <a:r>
              <a:rPr lang="en-US" sz="3500" i="1" dirty="0"/>
              <a:t>No</a:t>
            </a:r>
            <a:r>
              <a:rPr lang="en-US" sz="3500" dirty="0"/>
              <a:t> v</a:t>
            </a:r>
            <a:r>
              <a:rPr lang="en-US" sz="3500" baseline="-25000" dirty="0"/>
              <a:t>2</a:t>
            </a:r>
            <a:r>
              <a:rPr lang="en-US" sz="3500" dirty="0"/>
              <a:t> in Small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5EC73-B9B4-266D-55BE-D8F60DFE7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95400"/>
            <a:ext cx="2745891" cy="4876800"/>
          </a:xfrm>
        </p:spPr>
        <p:txBody>
          <a:bodyPr/>
          <a:lstStyle/>
          <a:p>
            <a:r>
              <a:rPr lang="en-US" dirty="0"/>
              <a:t>Very little theory v</a:t>
            </a:r>
            <a:r>
              <a:rPr lang="en-US" baseline="-25000" dirty="0"/>
              <a:t>2</a:t>
            </a:r>
          </a:p>
          <a:p>
            <a:pPr lvl="1"/>
            <a:r>
              <a:rPr lang="en-US" dirty="0"/>
              <a:t>Could be model dependent</a:t>
            </a:r>
          </a:p>
          <a:p>
            <a:r>
              <a:rPr lang="en-US" dirty="0"/>
              <a:t>Measured v</a:t>
            </a:r>
            <a:r>
              <a:rPr lang="en-US" baseline="-25000" dirty="0"/>
              <a:t>2</a:t>
            </a:r>
            <a:r>
              <a:rPr lang="en-US" dirty="0"/>
              <a:t> = 0</a:t>
            </a:r>
          </a:p>
          <a:p>
            <a:pPr lvl="1"/>
            <a:r>
              <a:rPr lang="en-US" dirty="0"/>
              <a:t>Robust prediction?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D3E44-C8C3-48DC-D615-A937B3D2E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EC159-ED3A-B498-546C-16F807B94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9019A-7D16-37A7-E347-B92484EB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6D1C-CEE0-B900-79C3-3CCDA931DF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091" y="870849"/>
            <a:ext cx="5940909" cy="58162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BF9834-2ED8-CCE4-48DB-75F79626F9D3}"/>
              </a:ext>
            </a:extLst>
          </p:cNvPr>
          <p:cNvSpPr txBox="1"/>
          <p:nvPr/>
        </p:nvSpPr>
        <p:spPr>
          <a:xfrm>
            <a:off x="1125340" y="6352401"/>
            <a:ext cx="321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Bert, Faraday, and WAH, arXiv:2603.XXXXX</a:t>
            </a:r>
          </a:p>
        </p:txBody>
      </p:sp>
    </p:spTree>
    <p:extLst>
      <p:ext uri="{BB962C8B-B14F-4D97-AF65-F5344CB8AC3E}">
        <p14:creationId xmlns:p14="http://schemas.microsoft.com/office/powerpoint/2010/main" val="33259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EADF7-C5DC-309F-7AC6-F37AD703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E-loss Doesn’t Translate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1C372-1968-AC1A-433A-49F224C08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599"/>
            <a:ext cx="3443402" cy="4852151"/>
          </a:xfrm>
        </p:spPr>
        <p:txBody>
          <a:bodyPr>
            <a:normAutofit/>
          </a:bodyPr>
          <a:lstStyle/>
          <a:p>
            <a:r>
              <a:rPr lang="en-US" dirty="0"/>
              <a:t>Small systems don’t yield v</a:t>
            </a:r>
            <a:r>
              <a:rPr lang="en-US" baseline="-25000" dirty="0"/>
              <a:t>2</a:t>
            </a:r>
            <a:endParaRPr lang="en-US" dirty="0"/>
          </a:p>
          <a:p>
            <a:pPr lvl="1"/>
            <a:r>
              <a:rPr lang="en-US" dirty="0"/>
              <a:t>Increasing coupling doesn’t increase </a:t>
            </a:r>
            <a:br>
              <a:rPr lang="en-US" dirty="0"/>
            </a:br>
            <a:r>
              <a:rPr lang="en-US" dirty="0"/>
              <a:t>theory v</a:t>
            </a:r>
            <a:r>
              <a:rPr lang="en-US" baseline="-25000" dirty="0"/>
              <a:t>2</a:t>
            </a:r>
          </a:p>
          <a:p>
            <a:pPr lvl="1"/>
            <a:r>
              <a:rPr lang="en-US" dirty="0"/>
              <a:t>Too small for E-loss to build up anisotropy?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9F2EB-688F-2DFB-29BE-0CF8B49F6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2785A-82C3-CA02-B2AF-014FDBA40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888E8-F5D0-5F24-F4FB-A9735E82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55BE2C-C7C5-727F-E9BA-E1EB01BBDC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701" y="814450"/>
            <a:ext cx="5232400" cy="5943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0C16ED-5DAE-6123-7879-1BEC79B94EDC}"/>
              </a:ext>
            </a:extLst>
          </p:cNvPr>
          <p:cNvSpPr txBox="1"/>
          <p:nvPr/>
        </p:nvSpPr>
        <p:spPr>
          <a:xfrm>
            <a:off x="1125340" y="6553200"/>
            <a:ext cx="321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Bert, Faraday, and WAH, arXiv:2603.XXXXX</a:t>
            </a:r>
          </a:p>
        </p:txBody>
      </p:sp>
    </p:spTree>
    <p:extLst>
      <p:ext uri="{BB962C8B-B14F-4D97-AF65-F5344CB8AC3E}">
        <p14:creationId xmlns:p14="http://schemas.microsoft.com/office/powerpoint/2010/main" val="372854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CF1D1-686F-3A90-5141-1BA506000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and Hard Planes Decorrelate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1D21F4-E9A4-BBE4-49A1-767B5A1A12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4114800" cy="4876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h𝑎𝑟𝑑</m:t>
                        </m:r>
                      </m:sup>
                    </m:sSub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𝑠𝑜𝑓𝑡</m:t>
                        </m:r>
                      </m:sup>
                    </m:sSubSup>
                  </m:oMath>
                </a14:m>
                <a:r>
                  <a:rPr lang="en-US" dirty="0"/>
                  <a:t> correlated in </a:t>
                </a:r>
                <a:r>
                  <a:rPr lang="en-US" dirty="0" err="1"/>
                  <a:t>PbPb</a:t>
                </a:r>
                <a:endParaRPr lang="en-US" dirty="0"/>
              </a:p>
              <a:p>
                <a:pPr lvl="1"/>
                <a:r>
                  <a:rPr lang="en-US" dirty="0"/>
                  <a:t>Uncorrelated or anti-correlated in small systems</a:t>
                </a:r>
              </a:p>
              <a:p>
                <a:r>
                  <a:rPr lang="en-US" dirty="0"/>
                  <a:t>Not possible to create v</a:t>
                </a:r>
                <a:r>
                  <a:rPr lang="en-US" baseline="-25000" dirty="0"/>
                  <a:t>2</a:t>
                </a:r>
                <a:r>
                  <a:rPr lang="en-US" dirty="0"/>
                  <a:t>{2} if soft/hard physics uncorrelated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1D21F4-E9A4-BBE4-49A1-767B5A1A12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4114800" cy="4876800"/>
              </a:xfrm>
              <a:blipFill>
                <a:blip r:embed="rId2"/>
                <a:stretch>
                  <a:fillRect l="-3704" t="-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E1538-5BA6-2662-8321-3E4A18655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63E51-52BD-4ECE-5DDA-F3A498B3D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A0BE6-56CF-B272-B6C5-85A210A7D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839DCE-F4C3-4FAC-3B37-1B191ECA3B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43998"/>
            <a:ext cx="4610412" cy="55854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16A7FD-87EC-38F4-7171-C35D47B5AF12}"/>
              </a:ext>
            </a:extLst>
          </p:cNvPr>
          <p:cNvSpPr txBox="1"/>
          <p:nvPr/>
        </p:nvSpPr>
        <p:spPr>
          <a:xfrm>
            <a:off x="2581970" y="6254425"/>
            <a:ext cx="321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Bert, Faraday, and WAH, arXiv:2603.XXXXX</a:t>
            </a:r>
          </a:p>
        </p:txBody>
      </p:sp>
    </p:spTree>
    <p:extLst>
      <p:ext uri="{BB962C8B-B14F-4D97-AF65-F5344CB8AC3E}">
        <p14:creationId xmlns:p14="http://schemas.microsoft.com/office/powerpoint/2010/main" val="43728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44EF8-2AEE-CA10-FC28-18A612F9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Decorrelation Due to Small v</a:t>
            </a:r>
            <a:r>
              <a:rPr lang="en-US" baseline="-25000" dirty="0"/>
              <a:t>2</a:t>
            </a:r>
            <a:r>
              <a:rPr lang="en-US" dirty="0"/>
              <a:t>? No!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4A1A6B-EAE6-BD5E-DCA6-D4C2EFFB3D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3810000" cy="4876800"/>
              </a:xfrm>
            </p:spPr>
            <p:txBody>
              <a:bodyPr/>
              <a:lstStyle/>
              <a:p>
                <a:r>
                  <a:rPr lang="en-US" dirty="0"/>
                  <a:t>Increasing coupling increases </a:t>
                </a:r>
                <a:br>
                  <a:rPr lang="en-US" dirty="0"/>
                </a:br>
                <a:r>
                  <a:rPr lang="en-US" dirty="0"/>
                  <a:t>theory v</a:t>
                </a:r>
                <a:r>
                  <a:rPr lang="en-US" baseline="-25000" dirty="0"/>
                  <a:t>2</a:t>
                </a:r>
              </a:p>
              <a:p>
                <a:r>
                  <a:rPr lang="en-US" dirty="0"/>
                  <a:t>Increasing coupling does </a:t>
                </a:r>
                <a:br>
                  <a:rPr lang="en-US" dirty="0"/>
                </a:br>
                <a:r>
                  <a:rPr lang="en-US" i="1" dirty="0"/>
                  <a:t>not</a:t>
                </a:r>
                <a:r>
                  <a:rPr lang="en-US" dirty="0"/>
                  <a:t> increase correlation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h𝑎𝑟𝑑</m:t>
                        </m:r>
                      </m:sup>
                    </m:sSub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𝑠𝑜𝑓𝑡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4A1A6B-EAE6-BD5E-DCA6-D4C2EFFB3D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3810000" cy="4876800"/>
              </a:xfrm>
              <a:blipFill>
                <a:blip r:embed="rId2"/>
                <a:stretch>
                  <a:fillRect l="-4000" t="-1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B5D88-26B5-1594-5158-25D641C31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87843-2BC6-5197-291B-FDB091B55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18B62-8306-3E52-B18C-AB7EDA86A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7704CD-839A-AC3E-1755-3BCD558FEE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020269"/>
            <a:ext cx="4702024" cy="5715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D2BF2E-38B4-8210-F4B2-4EE7F1F1E4F1}"/>
              </a:ext>
            </a:extLst>
          </p:cNvPr>
          <p:cNvSpPr txBox="1"/>
          <p:nvPr/>
        </p:nvSpPr>
        <p:spPr>
          <a:xfrm>
            <a:off x="2877940" y="6400800"/>
            <a:ext cx="321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Bert, Faraday, and WAH, arXiv:2603.XXXXX</a:t>
            </a:r>
          </a:p>
        </p:txBody>
      </p:sp>
    </p:spTree>
    <p:extLst>
      <p:ext uri="{BB962C8B-B14F-4D97-AF65-F5344CB8AC3E}">
        <p14:creationId xmlns:p14="http://schemas.microsoft.com/office/powerpoint/2010/main" val="107089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F4BBD-738E-9A22-A04F-1248E0FA5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A0F46C4-320F-4F19-7A5D-4DB603278E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Hard/Soft Correlations in v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DC1F298-3AEF-682D-59C5-8BFCF9FBBA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Measurement (Briefly)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A449B-270D-1351-9C2F-22957E951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3A439-472C-DC3F-8E50-E6636772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0BD11-FA0D-F535-BFBF-4BA0671FD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05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CDF6F-AF86-1420-A7B3-8F6A245AC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Soft/Hard Correlations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1E339-C689-D1FC-CD6D-B398BAE3C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/>
          </a:bodyPr>
          <a:lstStyle/>
          <a:p>
            <a:r>
              <a:rPr lang="en-US" dirty="0"/>
              <a:t>Measured </a:t>
            </a:r>
            <a:r>
              <a:rPr lang="en-US" dirty="0" err="1"/>
              <a:t>pPb</a:t>
            </a:r>
            <a:r>
              <a:rPr lang="en-US" dirty="0"/>
              <a:t> v2{4} depends strongly on number of subevents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Large non-flow contribution in </a:t>
            </a:r>
            <a:r>
              <a:rPr lang="en-US" dirty="0" err="1"/>
              <a:t>pPb</a:t>
            </a:r>
            <a:r>
              <a:rPr lang="en-US" dirty="0"/>
              <a:t> not under control in v2{2} of ALICE and ATLAS?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23C24-CAE2-8E59-B776-27419BAA5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7CA54-486B-A3CF-B850-6A766FA3E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3B7EB-0299-0056-BBDE-4C3BCB2C0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D0CFEC-C039-1EEB-E61E-55D412B502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1" y="2017114"/>
            <a:ext cx="8257977" cy="39264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1C154E-C875-33EF-097D-F6CDBD9CDF3A}"/>
              </a:ext>
            </a:extLst>
          </p:cNvPr>
          <p:cNvSpPr txBox="1"/>
          <p:nvPr/>
        </p:nvSpPr>
        <p:spPr>
          <a:xfrm>
            <a:off x="1553205" y="5590401"/>
            <a:ext cx="1799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CMS, PRL 135, 071903</a:t>
            </a:r>
          </a:p>
        </p:txBody>
      </p:sp>
    </p:spTree>
    <p:extLst>
      <p:ext uri="{BB962C8B-B14F-4D97-AF65-F5344CB8AC3E}">
        <p14:creationId xmlns:p14="http://schemas.microsoft.com/office/powerpoint/2010/main" val="15131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33C04-4964-1734-19B3-171DEFC53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A362C26-EFCA-68A5-BE97-80AEC278E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/>
          <a:p>
            <a:r>
              <a:rPr lang="en-US" sz="4200" dirty="0"/>
              <a:t>Hard/Soft Correlations in Production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E9EF3-4AEE-C4A5-230B-66CCF9EB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DDC0C-5134-D3FF-839A-6F0FE7E42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1C46D-2383-87BE-62BA-2B79326E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A8FC4-7ACC-5A0B-3C05-BFE3A2DD70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5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3E27-E417-6EA1-8B47-CEF42292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Soft/Hard Initial State Production: RHIC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0A843-970E-4CD9-DDFA-B661397CB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PHENIX </a:t>
            </a:r>
            <a:r>
              <a:rPr lang="en-US" dirty="0" err="1"/>
              <a:t>R</a:t>
            </a:r>
            <a:r>
              <a:rPr lang="en-US" baseline="-25000" dirty="0" err="1"/>
              <a:t>dAu</a:t>
            </a:r>
            <a:r>
              <a:rPr lang="en-US" dirty="0"/>
              <a:t> normalized by photons </a:t>
            </a:r>
            <a:r>
              <a:rPr lang="en-US" i="1" dirty="0"/>
              <a:t>is</a:t>
            </a:r>
            <a:r>
              <a:rPr lang="en-US" dirty="0"/>
              <a:t> suppressed, similar to E-loss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Suggestive of importance of hard/soft correlation production in p/</a:t>
            </a:r>
            <a:r>
              <a:rPr lang="en-US" dirty="0" err="1"/>
              <a:t>d+A</a:t>
            </a:r>
            <a:r>
              <a:rPr lang="en-US" dirty="0"/>
              <a:t> collisions</a:t>
            </a:r>
          </a:p>
          <a:p>
            <a:pPr lvl="2"/>
            <a:r>
              <a:rPr lang="en-US" dirty="0"/>
              <a:t>Perhaps not surprising: p generates hard </a:t>
            </a:r>
            <a:r>
              <a:rPr lang="en-US" i="1" dirty="0"/>
              <a:t>and</a:t>
            </a:r>
            <a:r>
              <a:rPr lang="en-US" dirty="0"/>
              <a:t> soft particles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7012A-DE44-1333-12B9-3221E5A50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19B3C-31F6-80F2-ABAD-857AFDCD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85DA0-F241-3B9E-F852-08FBFF02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A6F9F8-438D-CC19-89B3-0DB5E31D77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981200"/>
            <a:ext cx="4038600" cy="33213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60163E-FEAB-C14A-1395-DFC44ACD57FE}"/>
              </a:ext>
            </a:extLst>
          </p:cNvPr>
          <p:cNvSpPr txBox="1"/>
          <p:nvPr/>
        </p:nvSpPr>
        <p:spPr>
          <a:xfrm>
            <a:off x="914400" y="5029200"/>
            <a:ext cx="2404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Faraday and WAH, JHEP (2025)</a:t>
            </a:r>
          </a:p>
        </p:txBody>
      </p:sp>
    </p:spTree>
    <p:extLst>
      <p:ext uri="{BB962C8B-B14F-4D97-AF65-F5344CB8AC3E}">
        <p14:creationId xmlns:p14="http://schemas.microsoft.com/office/powerpoint/2010/main" val="286955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9673A-BD88-259A-BF41-2F97B384C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Soft/Hard Initial State Correlations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7F4D4-5B53-60B3-22A7-0788AD64E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Conflicting theories:</a:t>
            </a:r>
          </a:p>
          <a:p>
            <a:pPr lvl="1"/>
            <a:r>
              <a:rPr lang="en-US" dirty="0"/>
              <a:t>Energy conservation: high-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</a:t>
            </a:r>
            <a:r>
              <a:rPr lang="en-US" dirty="0" err="1"/>
              <a:t>parton</a:t>
            </a:r>
            <a:r>
              <a:rPr lang="en-US" dirty="0"/>
              <a:t> =&gt; less soft matter</a:t>
            </a:r>
          </a:p>
          <a:p>
            <a:pPr lvl="2"/>
            <a:r>
              <a:rPr lang="en-US" dirty="0"/>
              <a:t>Less soft matter =&gt; event categorized as more peripheral</a:t>
            </a:r>
          </a:p>
          <a:p>
            <a:pPr lvl="1"/>
            <a:r>
              <a:rPr lang="en-US" dirty="0"/>
              <a:t>Hot spots in nuclei: high-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</a:t>
            </a:r>
            <a:r>
              <a:rPr lang="en-US" dirty="0" err="1"/>
              <a:t>parton</a:t>
            </a:r>
            <a:r>
              <a:rPr lang="en-US" dirty="0"/>
              <a:t> =&gt; more soft matter</a:t>
            </a:r>
          </a:p>
          <a:p>
            <a:pPr lvl="2"/>
            <a:r>
              <a:rPr lang="en-US" dirty="0"/>
              <a:t>High-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</a:t>
            </a:r>
            <a:r>
              <a:rPr lang="en-US" dirty="0" err="1"/>
              <a:t>parton</a:t>
            </a:r>
            <a:r>
              <a:rPr lang="en-US" dirty="0"/>
              <a:t> =&gt; more central event</a:t>
            </a:r>
          </a:p>
          <a:p>
            <a:pPr lvl="2"/>
            <a:r>
              <a:rPr lang="en-US" dirty="0"/>
              <a:t>Cold spot =&gt; fewer high-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</a:t>
            </a:r>
            <a:r>
              <a:rPr lang="en-US" dirty="0" err="1"/>
              <a:t>partons</a:t>
            </a:r>
            <a:r>
              <a:rPr lang="en-US" dirty="0"/>
              <a:t> than expected in peripheral events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A5039-8397-3829-1EF8-7595C6365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B240F-128C-625D-C306-A66896D9F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0B398-C7C9-3DA7-FFD8-37490FB2F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626AD-C0FD-82FD-816A-0115CD3AA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 Centrality 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6C274-CAC3-9502-1AA8-9533883E3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31242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Energy conservation idea hard to believe for sqrt(s) ~ TeV’s</a:t>
            </a:r>
          </a:p>
          <a:p>
            <a:r>
              <a:rPr lang="en-US" dirty="0"/>
              <a:t>Centrality dependence of </a:t>
            </a:r>
            <a:r>
              <a:rPr lang="en-US" dirty="0" err="1"/>
              <a:t>R</a:t>
            </a:r>
            <a:r>
              <a:rPr lang="en-US" baseline="-25000" dirty="0" err="1"/>
              <a:t>PbPb</a:t>
            </a:r>
            <a:r>
              <a:rPr lang="en-US" dirty="0"/>
              <a:t> clearly indicates hot/cold spot physics is correct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FE12-9C79-CED3-DCB2-6548FC179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1C929-C95E-50ED-7A43-CEC7EA3A9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2436D-8AA1-2BC2-04E1-F229C8CC8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2546FC-9DC0-AC6A-0E68-7DE053C7A3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678" y="819949"/>
            <a:ext cx="5522400" cy="5943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F0C1F2-86E4-C938-BF3B-C0C21C3F36A0}"/>
              </a:ext>
            </a:extLst>
          </p:cNvPr>
          <p:cNvSpPr txBox="1"/>
          <p:nvPr/>
        </p:nvSpPr>
        <p:spPr>
          <a:xfrm>
            <a:off x="3429000" y="6573931"/>
            <a:ext cx="2404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Faraday and WAH, JHEP (2025)</a:t>
            </a:r>
          </a:p>
        </p:txBody>
      </p:sp>
    </p:spTree>
    <p:extLst>
      <p:ext uri="{BB962C8B-B14F-4D97-AF65-F5344CB8AC3E}">
        <p14:creationId xmlns:p14="http://schemas.microsoft.com/office/powerpoint/2010/main" val="280621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6FF7-A102-07D5-62B1-36E4757D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2145C-E7E4-D194-2ACF-85F734604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en-US" dirty="0"/>
              <a:t>QGP formed in central AA</a:t>
            </a:r>
          </a:p>
          <a:p>
            <a:pPr lvl="1"/>
            <a:r>
              <a:rPr lang="en-US" dirty="0"/>
              <a:t>Large low-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v</a:t>
            </a:r>
            <a:r>
              <a:rPr lang="en-US" baseline="-25000" dirty="0"/>
              <a:t>2</a:t>
            </a:r>
            <a:r>
              <a:rPr lang="en-US" dirty="0"/>
              <a:t>, strangeness enhancement, quarkonium suppression</a:t>
            </a:r>
          </a:p>
          <a:p>
            <a:pPr lvl="1"/>
            <a:r>
              <a:rPr lang="en-US" dirty="0"/>
              <a:t>High-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particle suppression and anisotropy described by </a:t>
            </a:r>
            <a:r>
              <a:rPr lang="en-US" dirty="0" err="1"/>
              <a:t>pQCD</a:t>
            </a:r>
            <a:r>
              <a:rPr lang="en-US" dirty="0"/>
              <a:t> energy loss</a:t>
            </a:r>
          </a:p>
          <a:p>
            <a:r>
              <a:rPr lang="en-US" dirty="0"/>
              <a:t>Signs of QGP formation in smallest systems</a:t>
            </a:r>
          </a:p>
          <a:p>
            <a:pPr lvl="1"/>
            <a:r>
              <a:rPr lang="en-US" dirty="0"/>
              <a:t>Large low-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v</a:t>
            </a:r>
            <a:r>
              <a:rPr lang="en-US" baseline="-25000" dirty="0"/>
              <a:t>2</a:t>
            </a:r>
            <a:r>
              <a:rPr lang="en-US" dirty="0"/>
              <a:t>, strangeness enhancement, quarkonium suppression</a:t>
            </a:r>
          </a:p>
          <a:p>
            <a:pPr lvl="1"/>
            <a:r>
              <a:rPr lang="en-US" dirty="0"/>
              <a:t>High-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picture less clear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2E148-2534-EC35-7DAF-55FF1F56E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D9772-B1E8-17E3-EDF9-B0FCA3F95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8D07B-C6B6-5513-2C0C-E0E9FDD72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7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EBA86-177C-9CE2-9D48-1C4541944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7EB26-BFE4-3A73-9468-CDACB8DF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in Small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1ACC4-49A1-8B82-8167-79A552B5E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Asymmetric Small Systems are a Mess:</a:t>
            </a:r>
          </a:p>
          <a:p>
            <a:pPr lvl="1"/>
            <a:r>
              <a:rPr lang="en-US" dirty="0"/>
              <a:t>ATLAS and CMS see min bias </a:t>
            </a:r>
            <a:r>
              <a:rPr lang="en-US" dirty="0" err="1"/>
              <a:t>R</a:t>
            </a:r>
            <a:r>
              <a:rPr lang="en-US" baseline="-25000" dirty="0" err="1"/>
              <a:t>pA</a:t>
            </a:r>
            <a:r>
              <a:rPr lang="en-US" dirty="0"/>
              <a:t> &gt; 0; </a:t>
            </a:r>
            <a:br>
              <a:rPr lang="en-US" dirty="0"/>
            </a:br>
            <a:r>
              <a:rPr lang="en-US" dirty="0"/>
              <a:t>ALICE sees </a:t>
            </a:r>
            <a:r>
              <a:rPr lang="en-US" dirty="0" err="1"/>
              <a:t>R</a:t>
            </a:r>
            <a:r>
              <a:rPr lang="en-US" baseline="-25000" dirty="0" err="1"/>
              <a:t>pA</a:t>
            </a:r>
            <a:r>
              <a:rPr lang="en-US" dirty="0"/>
              <a:t> &lt; 0</a:t>
            </a:r>
          </a:p>
          <a:p>
            <a:pPr lvl="2"/>
            <a:r>
              <a:rPr lang="en-US" dirty="0" err="1"/>
              <a:t>pQCD</a:t>
            </a:r>
            <a:r>
              <a:rPr lang="en-US" dirty="0"/>
              <a:t> (</a:t>
            </a:r>
            <a:r>
              <a:rPr lang="en-US" dirty="0" err="1"/>
              <a:t>Eloss</a:t>
            </a:r>
            <a:r>
              <a:rPr lang="en-US" dirty="0"/>
              <a:t> in general?) predicts </a:t>
            </a:r>
            <a:r>
              <a:rPr lang="en-US" dirty="0" err="1"/>
              <a:t>R</a:t>
            </a:r>
            <a:r>
              <a:rPr lang="en-US" baseline="-25000" dirty="0" err="1"/>
              <a:t>pA</a:t>
            </a:r>
            <a:r>
              <a:rPr lang="en-US" dirty="0"/>
              <a:t> &lt; 0</a:t>
            </a:r>
          </a:p>
          <a:p>
            <a:pPr lvl="1"/>
            <a:r>
              <a:rPr lang="en-US" dirty="0"/>
              <a:t>ALICE and ATLAS agree v</a:t>
            </a:r>
            <a:r>
              <a:rPr lang="en-US" baseline="-25000" dirty="0"/>
              <a:t>2</a:t>
            </a:r>
            <a:r>
              <a:rPr lang="en-US" dirty="0"/>
              <a:t>{2} &gt; 0</a:t>
            </a:r>
          </a:p>
          <a:p>
            <a:pPr lvl="1"/>
            <a:r>
              <a:rPr lang="en-US" dirty="0"/>
              <a:t>CMS v</a:t>
            </a:r>
            <a:r>
              <a:rPr lang="en-US" baseline="-25000" dirty="0"/>
              <a:t>2</a:t>
            </a:r>
            <a:r>
              <a:rPr lang="en-US" dirty="0"/>
              <a:t>{4} ~ v</a:t>
            </a:r>
            <a:r>
              <a:rPr lang="en-US" baseline="-25000" dirty="0"/>
              <a:t>2</a:t>
            </a:r>
            <a:r>
              <a:rPr lang="en-US" baseline="30000" dirty="0"/>
              <a:t>PbPb</a:t>
            </a:r>
            <a:r>
              <a:rPr lang="en-US" dirty="0"/>
              <a:t> (!!) ~ 4x v</a:t>
            </a:r>
            <a:r>
              <a:rPr lang="en-US" baseline="-25000" dirty="0"/>
              <a:t>2</a:t>
            </a:r>
            <a:r>
              <a:rPr lang="en-US" baseline="30000" dirty="0"/>
              <a:t>ALICE/ATLAS</a:t>
            </a:r>
            <a:r>
              <a:rPr lang="en-US" dirty="0"/>
              <a:t>, should be less sensitive to non-flow</a:t>
            </a:r>
          </a:p>
          <a:p>
            <a:pPr lvl="2"/>
            <a:r>
              <a:rPr lang="en-US" dirty="0"/>
              <a:t>Energy loss predicts v</a:t>
            </a:r>
            <a:r>
              <a:rPr lang="en-US" baseline="-25000" dirty="0"/>
              <a:t>2</a:t>
            </a:r>
            <a:r>
              <a:rPr lang="en-US" dirty="0"/>
              <a:t> = 0 (!!)</a:t>
            </a:r>
          </a:p>
          <a:p>
            <a:r>
              <a:rPr lang="en-US" dirty="0"/>
              <a:t>Hard/soft correlations in p/</a:t>
            </a:r>
            <a:r>
              <a:rPr lang="en-US" dirty="0" err="1"/>
              <a:t>d+A</a:t>
            </a:r>
            <a:r>
              <a:rPr lang="en-US" dirty="0"/>
              <a:t> likely </a:t>
            </a:r>
            <a:r>
              <a:rPr lang="en-US" i="1" dirty="0"/>
              <a:t>very</a:t>
            </a:r>
            <a:r>
              <a:rPr lang="en-US" dirty="0"/>
              <a:t> important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35910-A6F3-7160-3C88-DDA967B94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79F66-E9C1-403D-E247-42E2EB53F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CF2B1-F543-89E0-B0D2-68B3BEDA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6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FD5F9-D98F-15D1-411C-B8C7F9328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54A2A-5933-4BB4-C213-88EA79025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638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Possibility for v</a:t>
            </a:r>
            <a:r>
              <a:rPr lang="en-US" baseline="-25000" dirty="0"/>
              <a:t>2</a:t>
            </a:r>
            <a:r>
              <a:rPr lang="en-US" dirty="0"/>
              <a:t>{2} measurement between two </a:t>
            </a:r>
            <a:r>
              <a:rPr lang="en-US" i="1" dirty="0"/>
              <a:t>hard</a:t>
            </a:r>
            <a:r>
              <a:rPr lang="en-US" dirty="0"/>
              <a:t> particles?</a:t>
            </a:r>
          </a:p>
          <a:p>
            <a:pPr lvl="1"/>
            <a:r>
              <a:rPr lang="en-US" dirty="0"/>
              <a:t>Avoids soft/hard decorrelation</a:t>
            </a:r>
          </a:p>
          <a:p>
            <a:r>
              <a:rPr lang="en-US" dirty="0"/>
              <a:t>What is the heavy quark v</a:t>
            </a:r>
            <a:r>
              <a:rPr lang="en-US" baseline="-25000" dirty="0"/>
              <a:t>2</a:t>
            </a:r>
            <a:r>
              <a:rPr lang="en-US" dirty="0"/>
              <a:t> in small systems?</a:t>
            </a:r>
          </a:p>
          <a:p>
            <a:pPr lvl="1"/>
            <a:r>
              <a:rPr lang="en-US" dirty="0"/>
              <a:t>If v</a:t>
            </a:r>
            <a:r>
              <a:rPr lang="en-US" baseline="-25000" dirty="0"/>
              <a:t>2</a:t>
            </a:r>
            <a:r>
              <a:rPr lang="en-US" dirty="0"/>
              <a:t> is independent of quark mass, then clearly v</a:t>
            </a:r>
            <a:r>
              <a:rPr lang="en-US" baseline="-25000" dirty="0"/>
              <a:t>2</a:t>
            </a:r>
            <a:r>
              <a:rPr lang="en-US" dirty="0"/>
              <a:t> isn’t sourced from energy loss</a:t>
            </a:r>
          </a:p>
          <a:p>
            <a:r>
              <a:rPr lang="en-US" dirty="0"/>
              <a:t>Any chance of electroweak v</a:t>
            </a:r>
            <a:r>
              <a:rPr lang="en-US" baseline="-25000" dirty="0"/>
              <a:t>2</a:t>
            </a:r>
            <a:r>
              <a:rPr lang="en-US" dirty="0"/>
              <a:t> in small systems?</a:t>
            </a:r>
          </a:p>
          <a:p>
            <a:pPr lvl="1"/>
            <a:r>
              <a:rPr lang="en-US" dirty="0"/>
              <a:t>Avoids final state energy loss</a:t>
            </a:r>
          </a:p>
          <a:p>
            <a:pPr lvl="1"/>
            <a:r>
              <a:rPr lang="en-US" dirty="0"/>
              <a:t>Non-zero electroweak v</a:t>
            </a:r>
            <a:r>
              <a:rPr lang="en-US" baseline="-25000" dirty="0"/>
              <a:t>2</a:t>
            </a:r>
            <a:r>
              <a:rPr lang="en-US" dirty="0"/>
              <a:t>??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1758A-025C-61EA-A072-8053C7336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39C2A-A2EE-1EEF-42FC-66F66E460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975B6-0CE6-E071-AA17-4BF39126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7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05CC2-E856-5FF3-9DCD-A04C50D12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3E8AF-F887-8B13-953B-714310A7C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ALICE/ATLAS confirmation of CMS </a:t>
            </a:r>
            <a:br>
              <a:rPr lang="en-US" dirty="0"/>
            </a:br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{4} ~ 4 x v</a:t>
            </a:r>
            <a:r>
              <a:rPr lang="en-US" baseline="-25000" dirty="0"/>
              <a:t>2</a:t>
            </a:r>
            <a:r>
              <a:rPr lang="en-US" dirty="0"/>
              <a:t>{2}</a:t>
            </a:r>
            <a:r>
              <a:rPr lang="en-US" baseline="-25000" dirty="0"/>
              <a:t>ALICE/ATLAS</a:t>
            </a:r>
            <a:r>
              <a:rPr lang="en-US" dirty="0"/>
              <a:t>?</a:t>
            </a:r>
          </a:p>
          <a:p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 in OO and </a:t>
            </a:r>
            <a:r>
              <a:rPr lang="en-US" dirty="0" err="1"/>
              <a:t>NeNe</a:t>
            </a:r>
            <a:r>
              <a:rPr lang="en-US" dirty="0"/>
              <a:t> extremely interesting</a:t>
            </a:r>
          </a:p>
          <a:p>
            <a:pPr lvl="1"/>
            <a:r>
              <a:rPr lang="en-US" dirty="0"/>
              <a:t>If v</a:t>
            </a:r>
            <a:r>
              <a:rPr lang="en-US" baseline="-25000" dirty="0"/>
              <a:t>2</a:t>
            </a:r>
            <a:r>
              <a:rPr lang="en-US" dirty="0"/>
              <a:t> ~ 0, then E-loss in symmetric small systems is consistent</a:t>
            </a:r>
          </a:p>
          <a:p>
            <a:pPr lvl="2"/>
            <a:r>
              <a:rPr lang="en-US" dirty="0"/>
              <a:t>Suggestive that asymmetric small systems are uniquely different from symmetric systems</a:t>
            </a:r>
          </a:p>
          <a:p>
            <a:pPr lvl="1"/>
            <a:r>
              <a:rPr lang="en-US" dirty="0"/>
              <a:t>If v</a:t>
            </a:r>
            <a:r>
              <a:rPr lang="en-US" baseline="-25000" dirty="0"/>
              <a:t>2</a:t>
            </a:r>
            <a:r>
              <a:rPr lang="en-US" dirty="0"/>
              <a:t> &gt; 0, then origin of large v</a:t>
            </a:r>
            <a:r>
              <a:rPr lang="en-US" baseline="-25000" dirty="0"/>
              <a:t>2</a:t>
            </a:r>
            <a:r>
              <a:rPr lang="en-US" dirty="0"/>
              <a:t> in p Pb likely also present in OO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C56BB-97D8-3220-8657-ED9264D8D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EF0FB-EA3E-38EA-4619-2546AA31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5AFF8-2AEE-453B-FDA8-5BB2F6625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83175-DEBA-1206-A5F0-D3C2C50DB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E3E8C-9FA3-8F80-AF17-5E9B65D5F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894C7-5CF0-3BA0-6A1C-E236A7608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How Small Can We Go?</a:t>
            </a:r>
          </a:p>
          <a:p>
            <a:pPr lvl="1"/>
            <a:r>
              <a:rPr lang="en-US" dirty="0" err="1"/>
              <a:t>pQCD</a:t>
            </a:r>
            <a:r>
              <a:rPr lang="en-US" dirty="0"/>
              <a:t> E-loss true prediction for min bias </a:t>
            </a:r>
            <a:br>
              <a:rPr lang="en-US" dirty="0"/>
            </a:br>
            <a:r>
              <a:rPr lang="en-US" dirty="0"/>
              <a:t>R</a:t>
            </a:r>
            <a:r>
              <a:rPr lang="en-US" baseline="-25000" dirty="0"/>
              <a:t>OO</a:t>
            </a:r>
            <a:r>
              <a:rPr lang="en-US" dirty="0"/>
              <a:t> and </a:t>
            </a:r>
            <a:r>
              <a:rPr lang="en-US" dirty="0" err="1"/>
              <a:t>R</a:t>
            </a:r>
            <a:r>
              <a:rPr lang="en-US" baseline="-25000" dirty="0" err="1"/>
              <a:t>NeNe</a:t>
            </a:r>
            <a:endParaRPr lang="en-US" baseline="-25000" dirty="0"/>
          </a:p>
          <a:p>
            <a:pPr lvl="2"/>
            <a:r>
              <a:rPr lang="en-US" dirty="0"/>
              <a:t>Prediction of measurable suppression in </a:t>
            </a:r>
            <a:br>
              <a:rPr lang="en-US" dirty="0"/>
            </a:br>
            <a:r>
              <a:rPr lang="en-US" dirty="0"/>
              <a:t>min bias </a:t>
            </a:r>
            <a:r>
              <a:rPr lang="en-US" baseline="30000" dirty="0"/>
              <a:t>6</a:t>
            </a:r>
            <a:r>
              <a:rPr lang="en-US" dirty="0"/>
              <a:t>Li</a:t>
            </a:r>
            <a:r>
              <a:rPr lang="en-US" baseline="30000" dirty="0"/>
              <a:t>6</a:t>
            </a:r>
            <a:r>
              <a:rPr lang="en-US" dirty="0"/>
              <a:t>Li</a:t>
            </a:r>
          </a:p>
          <a:p>
            <a:r>
              <a:rPr lang="en-US" dirty="0"/>
              <a:t>Can we measure E-loss in pp collisions??</a:t>
            </a:r>
          </a:p>
          <a:p>
            <a:pPr lvl="1"/>
            <a:r>
              <a:rPr lang="en-US" dirty="0"/>
              <a:t>11/12’s of LHC data is pp…</a:t>
            </a:r>
          </a:p>
          <a:p>
            <a:pPr lvl="1"/>
            <a:r>
              <a:rPr lang="en-US" dirty="0"/>
              <a:t>Control of soft/hard correlations will be key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897FB-8E10-F7F8-4F54-463C07429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36A7E-2D27-5045-D972-DBF3B39B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56D49-8BC4-CCFA-59F5-CF903A51F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5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7484B7-F10F-1185-87ED-70D8E3082E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Bonus Slides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1DA3F96-397B-ADAD-A2C4-B75B302FB4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F9897-05DB-CD03-E692-BA8A411E9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5D883-033F-BCBE-6907-FF8CBE0E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35EBB-A498-31DF-213C-8908A2C8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20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9F191-4FBE-636F-60B3-C6CA685F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Anisotropy in Asymmetric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9A03B-5621-1E98-2E3E-67D2D6F7F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876800"/>
          </a:xfrm>
        </p:spPr>
        <p:txBody>
          <a:bodyPr/>
          <a:lstStyle/>
          <a:p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 in </a:t>
            </a:r>
            <a:r>
              <a:rPr lang="en-US" dirty="0" err="1"/>
              <a:t>pPb</a:t>
            </a:r>
            <a:r>
              <a:rPr lang="en-US" dirty="0"/>
              <a:t> even more confusing: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08FB9-EC09-64CA-DCED-28193D4B9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BEE8-66A9-3540-9099-4780568C17F2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2E7BF-B9CC-5FC9-407B-9A3C69D3D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C3NT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0DC20-48A6-B25C-D143-99DAFB187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F00CFB-C8E5-5C79-2024-967C7E9D46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06801"/>
            <a:ext cx="8686800" cy="53525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046568-03D7-CE64-ED71-B7ABC477F6B8}"/>
              </a:ext>
            </a:extLst>
          </p:cNvPr>
          <p:cNvSpPr txBox="1"/>
          <p:nvPr/>
        </p:nvSpPr>
        <p:spPr>
          <a:xfrm>
            <a:off x="762000" y="6611623"/>
            <a:ext cx="3218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Bert, Faraday, and WAH, arXiv:2603.XXXXX</a:t>
            </a:r>
          </a:p>
        </p:txBody>
      </p:sp>
    </p:spTree>
    <p:extLst>
      <p:ext uri="{BB962C8B-B14F-4D97-AF65-F5344CB8AC3E}">
        <p14:creationId xmlns:p14="http://schemas.microsoft.com/office/powerpoint/2010/main" val="1741563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49D86-30D8-368C-2B01-00637F1F06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Why do 6-Li and 3-He have significantly smaller </a:t>
            </a:r>
            <a:r>
              <a:rPr lang="en-US" dirty="0" err="1"/>
              <a:t>nPDF</a:t>
            </a:r>
            <a:r>
              <a:rPr lang="en-US" dirty="0"/>
              <a:t> suppression and uncertainties than their neighbors?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BA9280-B652-B4B9-46F4-EE7218739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3-He and 6-Li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64E901-D818-482B-AA6D-1E6729114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310" y="2779007"/>
            <a:ext cx="3853518" cy="259317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6F026A4-BDBE-4C1C-9B2F-5D56697A6AE7}"/>
              </a:ext>
            </a:extLst>
          </p:cNvPr>
          <p:cNvCxnSpPr/>
          <p:nvPr/>
        </p:nvCxnSpPr>
        <p:spPr>
          <a:xfrm>
            <a:off x="6079419" y="2902484"/>
            <a:ext cx="301614" cy="9048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FA03F5-5A0C-9D6A-CAEC-2A54020FB738}"/>
              </a:ext>
            </a:extLst>
          </p:cNvPr>
          <p:cNvCxnSpPr>
            <a:cxnSpLocks/>
          </p:cNvCxnSpPr>
          <p:nvPr/>
        </p:nvCxnSpPr>
        <p:spPr>
          <a:xfrm>
            <a:off x="6607244" y="2619720"/>
            <a:ext cx="160233" cy="12535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F56DCB0-B88A-283B-A613-54C75E70E7AD}"/>
              </a:ext>
            </a:extLst>
          </p:cNvPr>
          <p:cNvSpPr txBox="1"/>
          <p:nvPr/>
        </p:nvSpPr>
        <p:spPr>
          <a:xfrm>
            <a:off x="5777821" y="2567467"/>
            <a:ext cx="782312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/>
              <a:t>3-He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63C86D-798F-3684-9C57-C76DB2B38227}"/>
              </a:ext>
            </a:extLst>
          </p:cNvPr>
          <p:cNvSpPr txBox="1"/>
          <p:nvPr/>
        </p:nvSpPr>
        <p:spPr>
          <a:xfrm>
            <a:off x="6376321" y="2284704"/>
            <a:ext cx="782312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/>
              <a:t>6-Li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ABD007-B3F6-07CF-D202-F1B658BA5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10" y="2658469"/>
            <a:ext cx="3859200" cy="253440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7F3DE5E-9951-3A09-296E-6D55A313C051}"/>
              </a:ext>
            </a:extLst>
          </p:cNvPr>
          <p:cNvSpPr/>
          <p:nvPr/>
        </p:nvSpPr>
        <p:spPr>
          <a:xfrm>
            <a:off x="622081" y="3494779"/>
            <a:ext cx="340070" cy="31254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A5ED8C3-D46A-A781-145F-101C1EC6A418}"/>
              </a:ext>
            </a:extLst>
          </p:cNvPr>
          <p:cNvSpPr/>
          <p:nvPr/>
        </p:nvSpPr>
        <p:spPr>
          <a:xfrm>
            <a:off x="594433" y="4130683"/>
            <a:ext cx="340070" cy="31254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</p:spTree>
    <p:extLst>
      <p:ext uri="{BB962C8B-B14F-4D97-AF65-F5344CB8AC3E}">
        <p14:creationId xmlns:p14="http://schemas.microsoft.com/office/powerpoint/2010/main" val="171541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  <a:effectLst/>
      </a:spPr>
      <a:bodyPr wrap="none">
        <a:spAutoFit/>
      </a:bodyPr>
      <a:lstStyle>
        <a:defPPr>
          <a:defRPr sz="1200" dirty="0"/>
        </a:defPPr>
      </a:lstStyle>
    </a:spDef>
    <a:txDef>
      <a:spPr>
        <a:noFill/>
      </a:spPr>
      <a:bodyPr wrap="none" rtlCol="0">
        <a:spAutoFit/>
      </a:bodyPr>
      <a:lstStyle>
        <a:defPPr>
          <a:defRPr sz="12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114149</TotalTime>
  <Words>1650</Words>
  <Application>Microsoft Macintosh PowerPoint</Application>
  <PresentationFormat>On-screen Show (4:3)</PresentationFormat>
  <Paragraphs>351</Paragraphs>
  <Slides>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Cambria Math</vt:lpstr>
      <vt:lpstr>Noto Sans</vt:lpstr>
      <vt:lpstr>Symbol</vt:lpstr>
      <vt:lpstr>Office Theme</vt:lpstr>
      <vt:lpstr>Effect of Soft-Hard Correlations on RAA as a Function of Centrality</vt:lpstr>
      <vt:lpstr>The Big Old Question in HIC</vt:lpstr>
      <vt:lpstr>New State of Matter Found in AA:</vt:lpstr>
      <vt:lpstr>New State of Matter Found in AA:</vt:lpstr>
      <vt:lpstr>New State of Matter in AA:</vt:lpstr>
      <vt:lpstr>New State of Matter in AA:</vt:lpstr>
      <vt:lpstr>The Big New Question in Physics</vt:lpstr>
      <vt:lpstr>Does Size Really Matter?</vt:lpstr>
      <vt:lpstr>New State of Matter in Small Systems?</vt:lpstr>
      <vt:lpstr>New State of Matter in Small Systems?</vt:lpstr>
      <vt:lpstr>New State of Matter in Small Systems?</vt:lpstr>
      <vt:lpstr>Energy Loss in More Detail</vt:lpstr>
      <vt:lpstr>New State of Matter in AA:</vt:lpstr>
      <vt:lpstr>New State of Matter in Small Systems?</vt:lpstr>
      <vt:lpstr>Even Smaller Systems?</vt:lpstr>
      <vt:lpstr>Greater Potential for Central Small Systems</vt:lpstr>
      <vt:lpstr>Centrality Tricky in Small Systems</vt:lpstr>
      <vt:lpstr>What about Asymmetric Systems?</vt:lpstr>
      <vt:lpstr>Anisotropy in Asymmetric Systems</vt:lpstr>
      <vt:lpstr>Role of Soft/Hard Correlations</vt:lpstr>
      <vt:lpstr>Hard/Soft Correlations in v2</vt:lpstr>
      <vt:lpstr>Anisotropy Calculations</vt:lpstr>
      <vt:lpstr>Anisotropy Measurements</vt:lpstr>
      <vt:lpstr>Energy Loss Predicts No v2 in Small Systems</vt:lpstr>
      <vt:lpstr>E-loss Doesn’t Translate</vt:lpstr>
      <vt:lpstr>Soft and Hard Planes Decorrelate</vt:lpstr>
      <vt:lpstr>Decorrelation Due to Small v2? No!</vt:lpstr>
      <vt:lpstr>Hard/Soft Correlations in v2</vt:lpstr>
      <vt:lpstr>More Soft/Hard Correlations</vt:lpstr>
      <vt:lpstr>Hard/Soft Correlations in Production</vt:lpstr>
      <vt:lpstr>Soft/Hard Initial State Production: RHIC</vt:lpstr>
      <vt:lpstr>Soft/Hard Initial State Correlations</vt:lpstr>
      <vt:lpstr>AA Centrality Dependence</vt:lpstr>
      <vt:lpstr>Summary</vt:lpstr>
      <vt:lpstr>High-pT in Small Systems</vt:lpstr>
      <vt:lpstr>Outlook (I)</vt:lpstr>
      <vt:lpstr>Outlook (II)</vt:lpstr>
      <vt:lpstr>Outlook (III)</vt:lpstr>
      <vt:lpstr>Bonus Slides</vt:lpstr>
      <vt:lpstr>Anisotropy in Asymmetric Systems</vt:lpstr>
      <vt:lpstr>3-He and 6-Li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A Horowitz</dc:creator>
  <cp:lastModifiedBy>WA Horowitz</cp:lastModifiedBy>
  <cp:revision>2981</cp:revision>
  <cp:lastPrinted>2023-01-10T11:35:42Z</cp:lastPrinted>
  <dcterms:created xsi:type="dcterms:W3CDTF">2009-09-03T22:02:25Z</dcterms:created>
  <dcterms:modified xsi:type="dcterms:W3CDTF">2026-03-24T01:15:06Z</dcterms:modified>
</cp:coreProperties>
</file>