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64" r:id="rId3"/>
    <p:sldId id="266" r:id="rId4"/>
    <p:sldId id="267" r:id="rId5"/>
    <p:sldId id="268" r:id="rId6"/>
    <p:sldId id="256" r:id="rId7"/>
    <p:sldId id="257" r:id="rId8"/>
    <p:sldId id="258" r:id="rId9"/>
    <p:sldId id="259" r:id="rId10"/>
    <p:sldId id="261" r:id="rId11"/>
    <p:sldId id="270" r:id="rId12"/>
    <p:sldId id="260" r:id="rId13"/>
    <p:sldId id="262" r:id="rId14"/>
    <p:sldId id="271" r:id="rId15"/>
    <p:sldId id="263" r:id="rId16"/>
    <p:sldId id="272" r:id="rId17"/>
    <p:sldId id="273" r:id="rId18"/>
    <p:sldId id="265" r:id="rId1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0"/>
    <p:restoredTop sz="94698"/>
  </p:normalViewPr>
  <p:slideViewPr>
    <p:cSldViewPr snapToGrid="0">
      <p:cViewPr varScale="1">
        <p:scale>
          <a:sx n="91" d="100"/>
          <a:sy n="91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0375-4F9F-A2D5-93D0-B8CE42D8F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804D9-1A20-72A9-E9D3-656DAAA08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B4C28-FF91-0212-7653-36A22088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D4FDD-DEA4-7253-C957-838E79B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B6E0F-0C0F-B40B-8FBF-DEC6EA7E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3405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73D0-1784-B6B3-ECDB-6ECF9716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1E82BA-9CCB-7CBA-4D01-B149BFC4A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6C3BD-FEF5-E689-5D76-56C8F952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31D7A-4B67-F250-C8CF-8381404B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B268A-BBEE-93A6-529D-C48DEC5D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2982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FCAE5-5C66-2F84-E204-8479B80E2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53A72-902C-9251-9F11-EF06ADB53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1803-3CEF-749E-6388-AF5A2023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B30DF-E2CE-14EF-E321-D15A50BF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78FD1-8674-2302-89F3-948E40B7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2069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64CC-CFC3-4ABE-1F64-4CFD53CF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094C-A372-9F7C-908A-4F0FEC628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B0956-E937-61D3-69EF-265DA0A6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F5FF-63E6-31E7-5483-2D145206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98726-B3B3-9485-189E-692EC937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829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864D-5568-B63F-4AF6-D76D4005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8401B-24AB-A9C1-94CD-07B6F4218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FA78-6FE6-CB88-0644-37F74345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CF970-664F-AEC8-D0A8-B2E6F7CA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75C1-DC56-ACEE-79E1-8A2ACE5B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8610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752B-6A8F-702F-E034-319013D0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34F4-E1DB-9B93-72CD-9719A1DA1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7849D-0F0E-1C5B-CEDC-95046B4E5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5B35F-85B9-7271-7B10-B093480E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AF658-A1EA-6510-8515-27AE70E7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1FEE-4F24-0469-14D8-5EAA5A45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960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42D2-2524-9F0B-D422-F6810BF8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7D87-C0B7-3E7D-1B02-855CD6386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E6127-2BCF-A4CD-F5DF-39257323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2B6B7-DA65-89F4-AB57-77F0EEB19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13B14-F62D-6313-73D3-D38294199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2A120-FA13-E299-FB5F-C2ACCE2B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F85DB-A643-73E7-FBD1-024BC6FC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BFADA-3991-98D4-1EC1-481B3BF9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2535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ACAF-95A7-DC42-DA90-09CC7559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4B597-85BF-2F14-6FC4-EB2E5777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EAD5-DC81-9524-C65F-D845D7C6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82361-783A-77C3-BCC2-A771F01F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8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835C2-483A-C13A-195B-AF7ADCF6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720D7-3F68-A3A4-A8B4-6121F741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06A8F-9930-4EBA-F2FD-459E877A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961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94FD-AEE2-609F-3FA3-21AE7922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59C02-5760-A8E2-E299-2D3CA380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46A41-82FC-EB5F-5DB1-0932B6A94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36AB0-1399-A78D-FB8B-03ACD00C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BCEFE-AAC8-A0B4-A6A7-07B8AE4F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9039D-E1B3-6CBF-AC4B-7DB2D3D7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588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2E62-CD28-E61E-63D2-53F8F898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89C18B-1ABA-AAF3-E948-679640320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D72C1-2CA8-E121-8D0D-DE51BB973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08A44-2194-8375-E229-ED54EE19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F8077-2E84-1930-A134-39FA1345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E1BC2-C484-4498-A302-3CD7E34F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518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7574F-A959-8ACE-4550-3DC29219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5F184-561A-A917-0430-509B6FD7C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7815-5461-3CDA-037F-630163260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ECFE32-070C-0743-9059-181A70C27BD6}" type="datetimeFigureOut">
              <a:rPr lang="en-CN" smtClean="0"/>
              <a:t>2025/6/5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84742-9BB7-05B5-994B-3084A3A8F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1228-CCB8-41B7-41F7-234BD74AA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FE561-0EA6-E84A-B4C9-0E13AC13DE8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8758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8A6D-D993-8849-BDD0-1A93AFA1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7621"/>
            <a:ext cx="10515600" cy="1325563"/>
          </a:xfrm>
        </p:spPr>
        <p:txBody>
          <a:bodyPr/>
          <a:lstStyle/>
          <a:p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Chapters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7251D-309B-D340-8375-84A7C3DF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41" y="682637"/>
            <a:ext cx="13018477" cy="4351338"/>
          </a:xfrm>
        </p:spPr>
        <p:txBody>
          <a:bodyPr/>
          <a:lstStyle/>
          <a:p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asked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52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40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</a:p>
          <a:p>
            <a:r>
              <a:rPr lang="en-US" altLang="zh-CN" dirty="0"/>
              <a:t>Timeline: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Updated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Tuesday</a:t>
            </a:r>
            <a:r>
              <a:rPr lang="zh-CN" altLang="en-US" dirty="0"/>
              <a:t> </a:t>
            </a:r>
            <a:r>
              <a:rPr lang="en-US" altLang="zh-CN" dirty="0"/>
              <a:t>(June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/>
              <a:t>)</a:t>
            </a:r>
            <a:endParaRPr lang="en-US" altLang="zh-CN" dirty="0"/>
          </a:p>
          <a:p>
            <a:pPr lvl="1"/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Friday</a:t>
            </a:r>
            <a:r>
              <a:rPr lang="zh-CN" altLang="en-US" dirty="0"/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printed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workshop)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BCCCA-98F3-854E-9C56-E07866FB7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1" y="2434005"/>
            <a:ext cx="7584597" cy="43248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030FD9-E03E-1B4B-9948-D36015099F44}"/>
              </a:ext>
            </a:extLst>
          </p:cNvPr>
          <p:cNvSpPr/>
          <p:nvPr/>
        </p:nvSpPr>
        <p:spPr>
          <a:xfrm>
            <a:off x="8880097" y="3806291"/>
            <a:ext cx="3125165" cy="219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1107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D3BA8-5C2B-BF9D-7558-FF872789C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E70A88-3045-E61E-DE64-BBCD43C50B77}"/>
              </a:ext>
            </a:extLst>
          </p:cNvPr>
          <p:cNvSpPr txBox="1"/>
          <p:nvPr/>
        </p:nvSpPr>
        <p:spPr>
          <a:xfrm>
            <a:off x="3454700" y="3105834"/>
            <a:ext cx="528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600" dirty="0"/>
              <a:t>Alignment and calibration</a:t>
            </a:r>
          </a:p>
        </p:txBody>
      </p:sp>
    </p:spTree>
    <p:extLst>
      <p:ext uri="{BB962C8B-B14F-4D97-AF65-F5344CB8AC3E}">
        <p14:creationId xmlns:p14="http://schemas.microsoft.com/office/powerpoint/2010/main" val="373837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BF1CB-B576-1A9A-5C23-B8F8019BC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B8CAD-8739-8E17-A2F1-C6D66F2A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63" y="1585706"/>
            <a:ext cx="7772400" cy="3294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08DD0-0830-8C1B-6D2C-0485D058346D}"/>
              </a:ext>
            </a:extLst>
          </p:cNvPr>
          <p:cNvSpPr txBox="1"/>
          <p:nvPr/>
        </p:nvSpPr>
        <p:spPr>
          <a:xfrm>
            <a:off x="7636270" y="2441712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Small font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2B612-F75F-797B-6C86-D4F910407873}"/>
              </a:ext>
            </a:extLst>
          </p:cNvPr>
          <p:cNvSpPr txBox="1"/>
          <p:nvPr/>
        </p:nvSpPr>
        <p:spPr>
          <a:xfrm>
            <a:off x="7630342" y="2811044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</p:spTree>
    <p:extLst>
      <p:ext uri="{BB962C8B-B14F-4D97-AF65-F5344CB8AC3E}">
        <p14:creationId xmlns:p14="http://schemas.microsoft.com/office/powerpoint/2010/main" val="159963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0E38-C117-B060-4002-2460899C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paper with lines and lines&#10;&#10;Description automatically generated">
            <a:extLst>
              <a:ext uri="{FF2B5EF4-FFF2-40B4-BE49-F238E27FC236}">
                <a16:creationId xmlns:a16="http://schemas.microsoft.com/office/drawing/2014/main" id="{AFECE568-E808-EA00-2D82-91443FFC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26" y="276087"/>
            <a:ext cx="7772400" cy="1602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5473E-CD8D-999F-1FA5-5D3E323014E4}"/>
              </a:ext>
            </a:extLst>
          </p:cNvPr>
          <p:cNvSpPr txBox="1"/>
          <p:nvPr/>
        </p:nvSpPr>
        <p:spPr>
          <a:xfrm>
            <a:off x="4327503" y="1878197"/>
            <a:ext cx="176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TDRlasersys.jpg</a:t>
            </a:r>
            <a:endParaRPr lang="en-CN" dirty="0"/>
          </a:p>
        </p:txBody>
      </p:sp>
      <p:pic>
        <p:nvPicPr>
          <p:cNvPr id="6" name="Picture 5" descr="A graph of a normal distribution&#10;&#10;Description automatically generated with medium confidence">
            <a:extLst>
              <a:ext uri="{FF2B5EF4-FFF2-40B4-BE49-F238E27FC236}">
                <a16:creationId xmlns:a16="http://schemas.microsoft.com/office/drawing/2014/main" id="{D7FA3327-511A-CD69-B7EB-2470B1B6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03" y="2402709"/>
            <a:ext cx="6561325" cy="2893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708DB3-8F60-158D-E56D-2963D3CEF999}"/>
              </a:ext>
            </a:extLst>
          </p:cNvPr>
          <p:cNvSpPr txBox="1"/>
          <p:nvPr/>
        </p:nvSpPr>
        <p:spPr>
          <a:xfrm>
            <a:off x="4442974" y="5296568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laser_pixel_id.png</a:t>
            </a:r>
            <a:endParaRPr lang="en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136C2-7098-2ED9-2B92-8F9BC39B8214}"/>
              </a:ext>
            </a:extLst>
          </p:cNvPr>
          <p:cNvSpPr txBox="1"/>
          <p:nvPr/>
        </p:nvSpPr>
        <p:spPr>
          <a:xfrm>
            <a:off x="3770706" y="3480307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Small font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F4291-E890-E772-1140-2C44D251784B}"/>
              </a:ext>
            </a:extLst>
          </p:cNvPr>
          <p:cNvSpPr txBox="1"/>
          <p:nvPr/>
        </p:nvSpPr>
        <p:spPr>
          <a:xfrm>
            <a:off x="7316093" y="3429000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Small font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906AD-2B4C-F87F-7508-DF15FDCD82CA}"/>
              </a:ext>
            </a:extLst>
          </p:cNvPr>
          <p:cNvSpPr txBox="1"/>
          <p:nvPr/>
        </p:nvSpPr>
        <p:spPr>
          <a:xfrm>
            <a:off x="3645161" y="1309913"/>
            <a:ext cx="1445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dirty="0">
                <a:solidFill>
                  <a:srgbClr val="7030A0"/>
                </a:solidFill>
              </a:rPr>
              <a:t>Poor quality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D4E29-A58A-73D5-58BF-5A380B0F83BE}"/>
              </a:ext>
            </a:extLst>
          </p:cNvPr>
          <p:cNvSpPr txBox="1"/>
          <p:nvPr/>
        </p:nvSpPr>
        <p:spPr>
          <a:xfrm>
            <a:off x="3770706" y="3849638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9AE0F-7D0A-6CFA-28AC-52A594196636}"/>
              </a:ext>
            </a:extLst>
          </p:cNvPr>
          <p:cNvSpPr txBox="1"/>
          <p:nvPr/>
        </p:nvSpPr>
        <p:spPr>
          <a:xfrm>
            <a:off x="7316093" y="3772313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</p:spTree>
    <p:extLst>
      <p:ext uri="{BB962C8B-B14F-4D97-AF65-F5344CB8AC3E}">
        <p14:creationId xmlns:p14="http://schemas.microsoft.com/office/powerpoint/2010/main" val="321508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29CF-E457-B879-F0B3-E83276ED2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B8CD4-049F-2A85-282D-8B06197B755B}"/>
              </a:ext>
            </a:extLst>
          </p:cNvPr>
          <p:cNvSpPr txBox="1"/>
          <p:nvPr/>
        </p:nvSpPr>
        <p:spPr>
          <a:xfrm>
            <a:off x="3609421" y="2921169"/>
            <a:ext cx="497315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CN" sz="3600" dirty="0"/>
              <a:t>R &amp; D efforts and results</a:t>
            </a:r>
          </a:p>
        </p:txBody>
      </p:sp>
    </p:spTree>
    <p:extLst>
      <p:ext uri="{BB962C8B-B14F-4D97-AF65-F5344CB8AC3E}">
        <p14:creationId xmlns:p14="http://schemas.microsoft.com/office/powerpoint/2010/main" val="322912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961AC-F8A5-8BDE-EBC4-7B3F2E971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D19C4C-EC94-4B7A-33BB-28E1478E5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4" y="1954106"/>
            <a:ext cx="4266382" cy="2081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8D9FF-7CC0-03F5-51FD-1CF1EE5D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1" y="4309242"/>
            <a:ext cx="4244351" cy="2251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2D1B6-22FB-26E1-9B03-105294940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4420686" cy="2207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78A98-76F6-7BCA-DA13-161867B58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586" y="2095846"/>
            <a:ext cx="5036630" cy="2251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F82E6-8A5C-9958-150A-7C42497D8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347692"/>
            <a:ext cx="4610100" cy="1944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A7E1-ADA9-DE52-AD06-D779F777F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60" y="9664"/>
            <a:ext cx="3896832" cy="2086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F7A00-3A09-DA0B-E485-0C56B7A24D53}"/>
              </a:ext>
            </a:extLst>
          </p:cNvPr>
          <p:cNvSpPr txBox="1"/>
          <p:nvPr/>
        </p:nvSpPr>
        <p:spPr>
          <a:xfrm>
            <a:off x="573594" y="6330255"/>
            <a:ext cx="1105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rgbClr val="0070C0"/>
                </a:solidFill>
              </a:rPr>
              <a:t>All these figures have plot style issue, but should be fine for they are figures from published papers. </a:t>
            </a:r>
          </a:p>
        </p:txBody>
      </p:sp>
    </p:spTree>
    <p:extLst>
      <p:ext uri="{BB962C8B-B14F-4D97-AF65-F5344CB8AC3E}">
        <p14:creationId xmlns:p14="http://schemas.microsoft.com/office/powerpoint/2010/main" val="96752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63ED9-06B3-4286-73C1-3EC2A6847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of a distance&#10;&#10;Description automatically generated with medium confidence">
            <a:extLst>
              <a:ext uri="{FF2B5EF4-FFF2-40B4-BE49-F238E27FC236}">
                <a16:creationId xmlns:a16="http://schemas.microsoft.com/office/drawing/2014/main" id="{6A93467C-B994-42EA-8D9C-9AF5DC32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61" y="239391"/>
            <a:ext cx="4650408" cy="2710901"/>
          </a:xfrm>
          <a:prstGeom prst="rect">
            <a:avLst/>
          </a:prstGeom>
        </p:spPr>
      </p:pic>
      <p:pic>
        <p:nvPicPr>
          <p:cNvPr id="5" name="Picture 4" descr="A graph with a red line and black text&#10;&#10;Description automatically generated">
            <a:extLst>
              <a:ext uri="{FF2B5EF4-FFF2-40B4-BE49-F238E27FC236}">
                <a16:creationId xmlns:a16="http://schemas.microsoft.com/office/drawing/2014/main" id="{BEE0719F-5A7F-43FC-357E-96CA68B50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8" y="429203"/>
            <a:ext cx="4183813" cy="2331279"/>
          </a:xfrm>
          <a:prstGeom prst="rect">
            <a:avLst/>
          </a:prstGeom>
        </p:spPr>
      </p:pic>
      <p:pic>
        <p:nvPicPr>
          <p:cNvPr id="7" name="Picture 6" descr="A graph of a break force&#10;&#10;Description automatically generated">
            <a:extLst>
              <a:ext uri="{FF2B5EF4-FFF2-40B4-BE49-F238E27FC236}">
                <a16:creationId xmlns:a16="http://schemas.microsoft.com/office/drawing/2014/main" id="{2FF518B1-28EA-1DB1-9958-9D56AFB0B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31" y="3080949"/>
            <a:ext cx="4234898" cy="2540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285F95-8FBD-DAA5-895F-E093F6656BE4}"/>
              </a:ext>
            </a:extLst>
          </p:cNvPr>
          <p:cNvSpPr txBox="1"/>
          <p:nvPr/>
        </p:nvSpPr>
        <p:spPr>
          <a:xfrm>
            <a:off x="2864944" y="2095795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6DF82-38D6-F620-A565-AE4D26681320}"/>
              </a:ext>
            </a:extLst>
          </p:cNvPr>
          <p:cNvSpPr txBox="1"/>
          <p:nvPr/>
        </p:nvSpPr>
        <p:spPr>
          <a:xfrm>
            <a:off x="3096369" y="4537848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3942F-8269-9C6C-A16C-D176BA709925}"/>
              </a:ext>
            </a:extLst>
          </p:cNvPr>
          <p:cNvSpPr txBox="1"/>
          <p:nvPr/>
        </p:nvSpPr>
        <p:spPr>
          <a:xfrm>
            <a:off x="7896765" y="2298448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CE9DF-0BED-CD49-BA46-CAAA9323A202}"/>
              </a:ext>
            </a:extLst>
          </p:cNvPr>
          <p:cNvSpPr txBox="1"/>
          <p:nvPr/>
        </p:nvSpPr>
        <p:spPr>
          <a:xfrm>
            <a:off x="3413460" y="3664576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98862-FCA9-1E4A-9973-8FCD14D7152B}"/>
              </a:ext>
            </a:extLst>
          </p:cNvPr>
          <p:cNvSpPr txBox="1"/>
          <p:nvPr/>
        </p:nvSpPr>
        <p:spPr>
          <a:xfrm>
            <a:off x="7896765" y="290296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512DB-4793-CF4B-95E9-025B44003143}"/>
              </a:ext>
            </a:extLst>
          </p:cNvPr>
          <p:cNvSpPr txBox="1"/>
          <p:nvPr/>
        </p:nvSpPr>
        <p:spPr>
          <a:xfrm>
            <a:off x="2964941" y="1082857"/>
            <a:ext cx="69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4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CCB2F-2ED5-5E04-6615-17B81D841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BEC9AD-E388-8B36-6F24-D4EDB083E2E3}"/>
              </a:ext>
            </a:extLst>
          </p:cNvPr>
          <p:cNvSpPr txBox="1"/>
          <p:nvPr/>
        </p:nvSpPr>
        <p:spPr>
          <a:xfrm>
            <a:off x="4719022" y="2921169"/>
            <a:ext cx="27539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CN" sz="3600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96418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0C3E-A614-7971-7246-CC10515E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CC14D-76EC-ECEB-3A56-5D7D309B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65707"/>
            <a:ext cx="4533900" cy="2584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39EDF3-41F4-CB31-C397-69177D5A7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3" y="3061473"/>
            <a:ext cx="5130403" cy="2952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9C712-5BFB-03BE-7CE3-6EC9197D9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057" y="154131"/>
            <a:ext cx="5294601" cy="3461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46F82-BDD1-7178-8845-DC6DD933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171" y="3534517"/>
            <a:ext cx="5294602" cy="3108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0CB0A-E2EC-77EE-A033-D716EA811E6E}"/>
              </a:ext>
            </a:extLst>
          </p:cNvPr>
          <p:cNvSpPr txBox="1"/>
          <p:nvPr/>
        </p:nvSpPr>
        <p:spPr>
          <a:xfrm>
            <a:off x="3344019" y="1388536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78874-0B6C-2B09-6BD4-1B748002A538}"/>
              </a:ext>
            </a:extLst>
          </p:cNvPr>
          <p:cNvSpPr txBox="1"/>
          <p:nvPr/>
        </p:nvSpPr>
        <p:spPr>
          <a:xfrm>
            <a:off x="3344019" y="3788193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4629F-07CD-A18D-DDD6-06B1D0A5297A}"/>
              </a:ext>
            </a:extLst>
          </p:cNvPr>
          <p:cNvSpPr txBox="1"/>
          <p:nvPr/>
        </p:nvSpPr>
        <p:spPr>
          <a:xfrm>
            <a:off x="8925669" y="1406694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C7439-480A-A4F0-6FB4-EF2D701A67B4}"/>
              </a:ext>
            </a:extLst>
          </p:cNvPr>
          <p:cNvSpPr txBox="1"/>
          <p:nvPr/>
        </p:nvSpPr>
        <p:spPr>
          <a:xfrm>
            <a:off x="9264168" y="3989506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</p:spTree>
    <p:extLst>
      <p:ext uri="{BB962C8B-B14F-4D97-AF65-F5344CB8AC3E}">
        <p14:creationId xmlns:p14="http://schemas.microsoft.com/office/powerpoint/2010/main" val="3462100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6F3A04-1CA9-0AD1-F797-E6DF2CB9313A}"/>
              </a:ext>
            </a:extLst>
          </p:cNvPr>
          <p:cNvSpPr txBox="1"/>
          <p:nvPr/>
        </p:nvSpPr>
        <p:spPr>
          <a:xfrm>
            <a:off x="624254" y="536330"/>
            <a:ext cx="7376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Additionally, we may need an overall layout figure with:</a:t>
            </a:r>
          </a:p>
          <a:p>
            <a:pPr marL="342900" indent="-342900">
              <a:buFontTx/>
              <a:buChar char="-"/>
            </a:pPr>
            <a:r>
              <a:rPr lang="en-CN" sz="2400" dirty="0"/>
              <a:t>More detailed parameters</a:t>
            </a:r>
          </a:p>
          <a:p>
            <a:pPr marL="342900" indent="-342900">
              <a:buFontTx/>
              <a:buChar char="-"/>
            </a:pPr>
            <a:r>
              <a:rPr lang="en-CN" sz="2400" dirty="0"/>
              <a:t>More clear structure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3FE60B-E0FA-6AB4-4DCD-7DF3542B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09"/>
          <a:stretch>
            <a:fillRect/>
          </a:stretch>
        </p:blipFill>
        <p:spPr>
          <a:xfrm>
            <a:off x="925478" y="2355084"/>
            <a:ext cx="7075731" cy="347513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CE1C0-6362-760A-1248-54AF5C58292D}"/>
              </a:ext>
            </a:extLst>
          </p:cNvPr>
          <p:cNvSpPr txBox="1"/>
          <p:nvPr/>
        </p:nvSpPr>
        <p:spPr>
          <a:xfrm>
            <a:off x="4666593" y="5329512"/>
            <a:ext cx="401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CN" dirty="0"/>
              <a:t>ike this but more detailed explanation</a:t>
            </a:r>
          </a:p>
        </p:txBody>
      </p:sp>
    </p:spTree>
    <p:extLst>
      <p:ext uri="{BB962C8B-B14F-4D97-AF65-F5344CB8AC3E}">
        <p14:creationId xmlns:p14="http://schemas.microsoft.com/office/powerpoint/2010/main" val="390801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F84817-3E6D-40BD-CD82-21A9BAA436A4}"/>
              </a:ext>
            </a:extLst>
          </p:cNvPr>
          <p:cNvSpPr txBox="1"/>
          <p:nvPr/>
        </p:nvSpPr>
        <p:spPr>
          <a:xfrm>
            <a:off x="275420" y="536448"/>
            <a:ext cx="3178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Three major problems:</a:t>
            </a:r>
          </a:p>
          <a:p>
            <a:pPr marL="285750" indent="-285750">
              <a:buFontTx/>
              <a:buChar char="-"/>
            </a:pPr>
            <a:r>
              <a:rPr lang="en-CN" sz="2400" dirty="0">
                <a:solidFill>
                  <a:srgbClr val="7030A0"/>
                </a:solidFill>
              </a:rPr>
              <a:t>Poor quality</a:t>
            </a:r>
          </a:p>
          <a:p>
            <a:pPr marL="285750" indent="-285750">
              <a:buFontTx/>
              <a:buChar char="-"/>
            </a:pPr>
            <a:r>
              <a:rPr lang="en-CN" sz="2400" dirty="0">
                <a:solidFill>
                  <a:srgbClr val="C00000"/>
                </a:solidFill>
              </a:rPr>
              <a:t>Small font</a:t>
            </a:r>
          </a:p>
          <a:p>
            <a:pPr marL="285750" indent="-285750">
              <a:buFontTx/>
              <a:buChar char="-"/>
            </a:pPr>
            <a:r>
              <a:rPr lang="en-CN" sz="2400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B593A-63AC-4E09-44A4-10DEBB65975E}"/>
              </a:ext>
            </a:extLst>
          </p:cNvPr>
          <p:cNvSpPr txBox="1"/>
          <p:nvPr/>
        </p:nvSpPr>
        <p:spPr>
          <a:xfrm>
            <a:off x="275420" y="5963536"/>
            <a:ext cx="11555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These figures need to be redrawn and exported as PDF or </a:t>
            </a:r>
            <a:r>
              <a:rPr lang="en-CN" sz="2800" dirty="0">
                <a:solidFill>
                  <a:srgbClr val="C00000"/>
                </a:solidFill>
              </a:rPr>
              <a:t>high quality </a:t>
            </a:r>
            <a:r>
              <a:rPr lang="en-CN" sz="2800" dirty="0"/>
              <a:t>PNG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E4F0C-295F-97DD-FB72-6A92454E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44" y="1008219"/>
            <a:ext cx="8653272" cy="48415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D6336B-C16E-56EE-56EE-9130A8F6961A}"/>
              </a:ext>
            </a:extLst>
          </p:cNvPr>
          <p:cNvSpPr/>
          <p:nvPr/>
        </p:nvSpPr>
        <p:spPr>
          <a:xfrm>
            <a:off x="9034272" y="2889504"/>
            <a:ext cx="1609344" cy="3535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7582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5D35A7-6136-770A-E73F-53D4F736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47257"/>
            <a:ext cx="4565374" cy="3461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75A9A-DB81-2B2E-3000-8722D30F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13" y="2416238"/>
            <a:ext cx="48514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AB062-AE31-D8C4-6C85-89171B177787}"/>
              </a:ext>
            </a:extLst>
          </p:cNvPr>
          <p:cNvSpPr txBox="1"/>
          <p:nvPr/>
        </p:nvSpPr>
        <p:spPr>
          <a:xfrm>
            <a:off x="369207" y="634945"/>
            <a:ext cx="58961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Python and ROOT example can be found in:</a:t>
            </a:r>
          </a:p>
          <a:p>
            <a:r>
              <a:rPr lang="en-CN" dirty="0"/>
              <a:t>https://latex.ihep.ac.cn/read/sgqpscdqjdpp#4933c4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AE437-1DEA-CB95-326E-3D1FACBC8A28}"/>
              </a:ext>
            </a:extLst>
          </p:cNvPr>
          <p:cNvSpPr txBox="1"/>
          <p:nvPr/>
        </p:nvSpPr>
        <p:spPr>
          <a:xfrm>
            <a:off x="360738" y="1509263"/>
            <a:ext cx="7240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The plot macro can be found in:</a:t>
            </a:r>
          </a:p>
          <a:p>
            <a:r>
              <a:rPr lang="en-US" dirty="0"/>
              <a:t>https://</a:t>
            </a:r>
            <a:r>
              <a:rPr lang="en-US" dirty="0" err="1"/>
              <a:t>indico.ihep.ac.cn</a:t>
            </a:r>
            <a:r>
              <a:rPr lang="en-US" dirty="0"/>
              <a:t>/event/26316/#21-scripts-and-examples-of-fig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1338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6D4284-997E-0690-8866-703A11E67B71}"/>
              </a:ext>
            </a:extLst>
          </p:cNvPr>
          <p:cNvSpPr txBox="1"/>
          <p:nvPr/>
        </p:nvSpPr>
        <p:spPr>
          <a:xfrm>
            <a:off x="3716919" y="3105834"/>
            <a:ext cx="4762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600" dirty="0"/>
              <a:t>Detector overall design</a:t>
            </a:r>
          </a:p>
        </p:txBody>
      </p:sp>
    </p:spTree>
    <p:extLst>
      <p:ext uri="{BB962C8B-B14F-4D97-AF65-F5344CB8AC3E}">
        <p14:creationId xmlns:p14="http://schemas.microsoft.com/office/powerpoint/2010/main" val="32319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BB693-C29E-D47D-E688-7942EA77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4EFD7-AE14-B104-EDE2-B3FAE1BEB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05" y="1409756"/>
            <a:ext cx="6234249" cy="2903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461D2A-19A5-24B1-EE03-F2A7110D8F76}"/>
              </a:ext>
            </a:extLst>
          </p:cNvPr>
          <p:cNvSpPr txBox="1"/>
          <p:nvPr/>
        </p:nvSpPr>
        <p:spPr>
          <a:xfrm>
            <a:off x="4901186" y="2098234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Small font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0BEC3-50E2-1C29-D6DB-A815E6F4D901}"/>
              </a:ext>
            </a:extLst>
          </p:cNvPr>
          <p:cNvSpPr txBox="1"/>
          <p:nvPr/>
        </p:nvSpPr>
        <p:spPr>
          <a:xfrm>
            <a:off x="4901186" y="2467566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</p:spTree>
    <p:extLst>
      <p:ext uri="{BB962C8B-B14F-4D97-AF65-F5344CB8AC3E}">
        <p14:creationId xmlns:p14="http://schemas.microsoft.com/office/powerpoint/2010/main" val="81383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BBC1A0-F168-C1D6-AE99-3C8EC772C754}"/>
              </a:ext>
            </a:extLst>
          </p:cNvPr>
          <p:cNvSpPr txBox="1"/>
          <p:nvPr/>
        </p:nvSpPr>
        <p:spPr>
          <a:xfrm>
            <a:off x="3716919" y="3105834"/>
            <a:ext cx="4758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600" dirty="0"/>
              <a:t>Sensor and electronics</a:t>
            </a:r>
          </a:p>
        </p:txBody>
      </p:sp>
    </p:spTree>
    <p:extLst>
      <p:ext uri="{BB962C8B-B14F-4D97-AF65-F5344CB8AC3E}">
        <p14:creationId xmlns:p14="http://schemas.microsoft.com/office/powerpoint/2010/main" val="168476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844F310E-B3E9-2B3F-7C16-A491D307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3" y="1"/>
            <a:ext cx="3599617" cy="2824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8FF15-BDAC-6FDA-C860-51E1664F0DA4}"/>
              </a:ext>
            </a:extLst>
          </p:cNvPr>
          <p:cNvSpPr txBox="1"/>
          <p:nvPr/>
        </p:nvSpPr>
        <p:spPr>
          <a:xfrm>
            <a:off x="384560" y="2824091"/>
            <a:ext cx="320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Architecture_SensroBlock.png</a:t>
            </a:r>
          </a:p>
        </p:txBody>
      </p:sp>
      <p:pic>
        <p:nvPicPr>
          <p:cNvPr id="8" name="Picture 7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E0958345-FDD2-7C69-C50F-C6062453B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50" y="0"/>
            <a:ext cx="3187700" cy="3035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1238E2-0BE6-20FA-05AC-823EF66C0DAF}"/>
              </a:ext>
            </a:extLst>
          </p:cNvPr>
          <p:cNvSpPr txBox="1"/>
          <p:nvPr/>
        </p:nvSpPr>
        <p:spPr>
          <a:xfrm>
            <a:off x="5015513" y="2850634"/>
            <a:ext cx="190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InPixel_Logic.png</a:t>
            </a:r>
            <a:endParaRPr lang="en-CN" dirty="0"/>
          </a:p>
        </p:txBody>
      </p:sp>
      <p:pic>
        <p:nvPicPr>
          <p:cNvPr id="11" name="Picture 10" descr="A diagram of a circuit&#10;&#10;Description automatically generated">
            <a:extLst>
              <a:ext uri="{FF2B5EF4-FFF2-40B4-BE49-F238E27FC236}">
                <a16:creationId xmlns:a16="http://schemas.microsoft.com/office/drawing/2014/main" id="{EA56CB2A-CC0E-8393-0D75-3BF7F4263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213" y="54738"/>
            <a:ext cx="3577102" cy="2795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57CD63-EF0C-C34D-1736-791557269A1D}"/>
              </a:ext>
            </a:extLst>
          </p:cNvPr>
          <p:cNvSpPr txBox="1"/>
          <p:nvPr/>
        </p:nvSpPr>
        <p:spPr>
          <a:xfrm>
            <a:off x="9369286" y="2823740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Pixel_FE.png</a:t>
            </a:r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E2EE10-8D82-D0FF-26EF-E5AC2B1B9A43}"/>
              </a:ext>
            </a:extLst>
          </p:cNvPr>
          <p:cNvSpPr txBox="1"/>
          <p:nvPr/>
        </p:nvSpPr>
        <p:spPr>
          <a:xfrm>
            <a:off x="159026" y="6016811"/>
            <a:ext cx="5009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Evaluation_of_required_power_consumption.pdf</a:t>
            </a:r>
          </a:p>
        </p:txBody>
      </p:sp>
      <p:pic>
        <p:nvPicPr>
          <p:cNvPr id="16" name="Picture 1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2405BA9C-90E9-1376-EF29-8DA8137B5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6" y="3246509"/>
            <a:ext cx="5391446" cy="2824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AB3B66-BECF-36B0-E779-E9BF88F008BA}"/>
              </a:ext>
            </a:extLst>
          </p:cNvPr>
          <p:cNvSpPr txBox="1"/>
          <p:nvPr/>
        </p:nvSpPr>
        <p:spPr>
          <a:xfrm>
            <a:off x="4496080" y="4658554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Small font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5BC1B-1EF6-135B-53CF-A34D7E078676}"/>
              </a:ext>
            </a:extLst>
          </p:cNvPr>
          <p:cNvSpPr txBox="1"/>
          <p:nvPr/>
        </p:nvSpPr>
        <p:spPr>
          <a:xfrm>
            <a:off x="6500628" y="977552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7AAA3E-9E20-2170-ADD5-3405FC943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189" y="3848143"/>
            <a:ext cx="5772337" cy="22795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C55B0A-4CC4-304D-888C-ADB30F665100}"/>
              </a:ext>
            </a:extLst>
          </p:cNvPr>
          <p:cNvSpPr txBox="1"/>
          <p:nvPr/>
        </p:nvSpPr>
        <p:spPr>
          <a:xfrm>
            <a:off x="3475486" y="1300718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8E170-7891-E944-AADD-E7FA948F8CAA}"/>
              </a:ext>
            </a:extLst>
          </p:cNvPr>
          <p:cNvSpPr txBox="1"/>
          <p:nvPr/>
        </p:nvSpPr>
        <p:spPr>
          <a:xfrm>
            <a:off x="10242941" y="4729823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939FD5-0C54-3742-947A-B0E2B3F07262}"/>
              </a:ext>
            </a:extLst>
          </p:cNvPr>
          <p:cNvSpPr txBox="1"/>
          <p:nvPr/>
        </p:nvSpPr>
        <p:spPr>
          <a:xfrm>
            <a:off x="10242941" y="3631211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3D1A5-AF80-9855-BFFF-E1C5036D4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A1EDF-12B2-297B-FCCF-2C67FF3F9A08}"/>
              </a:ext>
            </a:extLst>
          </p:cNvPr>
          <p:cNvSpPr txBox="1"/>
          <p:nvPr/>
        </p:nvSpPr>
        <p:spPr>
          <a:xfrm>
            <a:off x="2768454" y="3105834"/>
            <a:ext cx="665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600" dirty="0"/>
              <a:t>Mechanics, cooling and services</a:t>
            </a:r>
          </a:p>
        </p:txBody>
      </p:sp>
    </p:spTree>
    <p:extLst>
      <p:ext uri="{BB962C8B-B14F-4D97-AF65-F5344CB8AC3E}">
        <p14:creationId xmlns:p14="http://schemas.microsoft.com/office/powerpoint/2010/main" val="17919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colored object in the air&#10;&#10;Description automatically generated">
            <a:extLst>
              <a:ext uri="{FF2B5EF4-FFF2-40B4-BE49-F238E27FC236}">
                <a16:creationId xmlns:a16="http://schemas.microsoft.com/office/drawing/2014/main" id="{5B323B23-0481-E00E-4DE7-A6E5BD85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" y="0"/>
            <a:ext cx="3872671" cy="1270584"/>
          </a:xfrm>
          <a:prstGeom prst="rect">
            <a:avLst/>
          </a:prstGeom>
        </p:spPr>
      </p:pic>
      <p:pic>
        <p:nvPicPr>
          <p:cNvPr id="7" name="Picture 6" descr="A purple tube with blue and silver parts&#10;&#10;Description automatically generated with medium confidence">
            <a:extLst>
              <a:ext uri="{FF2B5EF4-FFF2-40B4-BE49-F238E27FC236}">
                <a16:creationId xmlns:a16="http://schemas.microsoft.com/office/drawing/2014/main" id="{4210B645-16F3-782C-EAE5-52AF1029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" y="1667614"/>
            <a:ext cx="4230155" cy="1761386"/>
          </a:xfrm>
          <a:prstGeom prst="rect">
            <a:avLst/>
          </a:prstGeom>
        </p:spPr>
      </p:pic>
      <p:pic>
        <p:nvPicPr>
          <p:cNvPr id="10" name="Picture 9" descr="A long cylindrical object with a white and orange object&#10;&#10;Description automatically generated">
            <a:extLst>
              <a:ext uri="{FF2B5EF4-FFF2-40B4-BE49-F238E27FC236}">
                <a16:creationId xmlns:a16="http://schemas.microsoft.com/office/drawing/2014/main" id="{C5C5B7D6-CE44-CAE8-B5A3-938F62002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60" y="3523746"/>
            <a:ext cx="4230156" cy="2063670"/>
          </a:xfrm>
          <a:prstGeom prst="rect">
            <a:avLst/>
          </a:prstGeom>
        </p:spPr>
      </p:pic>
      <p:pic>
        <p:nvPicPr>
          <p:cNvPr id="12" name="Picture 11" descr="A close-up of a pipe&#10;&#10;Description automatically generated">
            <a:extLst>
              <a:ext uri="{FF2B5EF4-FFF2-40B4-BE49-F238E27FC236}">
                <a16:creationId xmlns:a16="http://schemas.microsoft.com/office/drawing/2014/main" id="{5C92BC99-A6DA-9813-F394-EF16E868E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636" y="435714"/>
            <a:ext cx="1320800" cy="1231900"/>
          </a:xfrm>
          <a:prstGeom prst="rect">
            <a:avLst/>
          </a:prstGeom>
        </p:spPr>
      </p:pic>
      <p:pic>
        <p:nvPicPr>
          <p:cNvPr id="14" name="Picture 13" descr="A colorful tube with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DE4E8B16-AC35-2D5B-89D1-68651CA89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056" y="238749"/>
            <a:ext cx="5072284" cy="2063670"/>
          </a:xfrm>
          <a:prstGeom prst="rect">
            <a:avLst/>
          </a:prstGeom>
        </p:spPr>
      </p:pic>
      <p:pic>
        <p:nvPicPr>
          <p:cNvPr id="16" name="Picture 15" descr="A graph of a graph with red and blue lines&#10;&#10;Description automatically generated">
            <a:extLst>
              <a:ext uri="{FF2B5EF4-FFF2-40B4-BE49-F238E27FC236}">
                <a16:creationId xmlns:a16="http://schemas.microsoft.com/office/drawing/2014/main" id="{097F9E7A-E86E-1404-C5BC-0E6DF067D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467" y="2610814"/>
            <a:ext cx="3579178" cy="2063670"/>
          </a:xfrm>
          <a:prstGeom prst="rect">
            <a:avLst/>
          </a:prstGeom>
        </p:spPr>
      </p:pic>
      <p:pic>
        <p:nvPicPr>
          <p:cNvPr id="18" name="Picture 17" descr="A graph showing a spectrum&#10;&#10;Description automatically generated with medium confidence">
            <a:extLst>
              <a:ext uri="{FF2B5EF4-FFF2-40B4-BE49-F238E27FC236}">
                <a16:creationId xmlns:a16="http://schemas.microsoft.com/office/drawing/2014/main" id="{CBF9A9AE-B23C-94DE-8433-7BA384E79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050" y="4747734"/>
            <a:ext cx="2501900" cy="1739900"/>
          </a:xfrm>
          <a:prstGeom prst="rect">
            <a:avLst/>
          </a:prstGeom>
        </p:spPr>
      </p:pic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6A862140-0DE3-DBE1-E903-714131992F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737" y="4674483"/>
            <a:ext cx="2501900" cy="1677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506CD2-A499-C52C-0F1F-CB536C6FD658}"/>
              </a:ext>
            </a:extLst>
          </p:cNvPr>
          <p:cNvSpPr txBox="1"/>
          <p:nvPr/>
        </p:nvSpPr>
        <p:spPr>
          <a:xfrm>
            <a:off x="5925036" y="5328604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Small font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86E9B-DC3B-83E3-62DB-138FCDD8F462}"/>
              </a:ext>
            </a:extLst>
          </p:cNvPr>
          <p:cNvSpPr txBox="1"/>
          <p:nvPr/>
        </p:nvSpPr>
        <p:spPr>
          <a:xfrm>
            <a:off x="7586834" y="2506682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16376B-F49A-8501-3DF0-93A2F7B91B8A}"/>
              </a:ext>
            </a:extLst>
          </p:cNvPr>
          <p:cNvSpPr txBox="1"/>
          <p:nvPr/>
        </p:nvSpPr>
        <p:spPr>
          <a:xfrm>
            <a:off x="7764659" y="3432401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631A77-1E4E-4861-13E8-5B789E57A497}"/>
              </a:ext>
            </a:extLst>
          </p:cNvPr>
          <p:cNvSpPr txBox="1"/>
          <p:nvPr/>
        </p:nvSpPr>
        <p:spPr>
          <a:xfrm>
            <a:off x="5925036" y="5551390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C2363C-90AE-DCEF-0EBD-09E15D135F0B}"/>
              </a:ext>
            </a:extLst>
          </p:cNvPr>
          <p:cNvSpPr txBox="1"/>
          <p:nvPr/>
        </p:nvSpPr>
        <p:spPr>
          <a:xfrm>
            <a:off x="9437198" y="5026801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Plot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AABEDF-F739-034D-9CD0-336E3F8EC849}"/>
              </a:ext>
            </a:extLst>
          </p:cNvPr>
          <p:cNvSpPr txBox="1"/>
          <p:nvPr/>
        </p:nvSpPr>
        <p:spPr>
          <a:xfrm>
            <a:off x="2437771" y="1077287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B43FC0-43CA-0D40-8107-4D5B6FE54881}"/>
              </a:ext>
            </a:extLst>
          </p:cNvPr>
          <p:cNvSpPr txBox="1"/>
          <p:nvPr/>
        </p:nvSpPr>
        <p:spPr>
          <a:xfrm>
            <a:off x="5329638" y="1400452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46D9E0-C627-DB40-96AA-27DE40326051}"/>
              </a:ext>
            </a:extLst>
          </p:cNvPr>
          <p:cNvSpPr txBox="1"/>
          <p:nvPr/>
        </p:nvSpPr>
        <p:spPr>
          <a:xfrm>
            <a:off x="10054467" y="2183517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B07BA-A673-2045-931D-1580A2FCE0BB}"/>
              </a:ext>
            </a:extLst>
          </p:cNvPr>
          <p:cNvSpPr txBox="1"/>
          <p:nvPr/>
        </p:nvSpPr>
        <p:spPr>
          <a:xfrm>
            <a:off x="2462016" y="3429000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B3F978-94A2-3242-BCF0-4C1D14342BE0}"/>
              </a:ext>
            </a:extLst>
          </p:cNvPr>
          <p:cNvSpPr txBox="1"/>
          <p:nvPr/>
        </p:nvSpPr>
        <p:spPr>
          <a:xfrm>
            <a:off x="9560735" y="3823888"/>
            <a:ext cx="144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Q</a:t>
            </a:r>
            <a:r>
              <a:rPr lang="en-CN" sz="1800" dirty="0">
                <a:solidFill>
                  <a:srgbClr val="7030A0"/>
                </a:solidFill>
              </a:rPr>
              <a:t>uality</a:t>
            </a:r>
            <a:r>
              <a:rPr lang="zh-CN" altLang="en-US" sz="1800" dirty="0">
                <a:solidFill>
                  <a:srgbClr val="7030A0"/>
                </a:solidFill>
              </a:rPr>
              <a:t> </a:t>
            </a:r>
            <a:r>
              <a:rPr lang="en-US" altLang="zh-CN" sz="1800" dirty="0">
                <a:solidFill>
                  <a:srgbClr val="7030A0"/>
                </a:solidFill>
              </a:rPr>
              <a:t>issue</a:t>
            </a:r>
            <a:endParaRPr lang="en-CN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1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295</Words>
  <Application>Microsoft Macintosh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Length of Chapters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 Aeolian</dc:creator>
  <cp:lastModifiedBy>Microsoft Office User</cp:lastModifiedBy>
  <cp:revision>9</cp:revision>
  <dcterms:created xsi:type="dcterms:W3CDTF">2025-05-25T08:45:32Z</dcterms:created>
  <dcterms:modified xsi:type="dcterms:W3CDTF">2025-06-05T05:49:04Z</dcterms:modified>
</cp:coreProperties>
</file>