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302" r:id="rId2"/>
    <p:sldId id="531" r:id="rId3"/>
    <p:sldId id="303" r:id="rId4"/>
    <p:sldId id="518" r:id="rId5"/>
    <p:sldId id="519" r:id="rId6"/>
    <p:sldId id="537" r:id="rId7"/>
    <p:sldId id="526" r:id="rId8"/>
    <p:sldId id="525" r:id="rId9"/>
    <p:sldId id="530" r:id="rId10"/>
    <p:sldId id="528" r:id="rId11"/>
    <p:sldId id="527" r:id="rId12"/>
    <p:sldId id="529" r:id="rId13"/>
    <p:sldId id="538" r:id="rId14"/>
    <p:sldId id="536" r:id="rId15"/>
    <p:sldId id="539" r:id="rId16"/>
    <p:sldId id="540" r:id="rId17"/>
    <p:sldId id="532" r:id="rId18"/>
    <p:sldId id="541" r:id="rId19"/>
    <p:sldId id="1837" r:id="rId20"/>
    <p:sldId id="1843" r:id="rId21"/>
    <p:sldId id="502" r:id="rId22"/>
    <p:sldId id="1852" r:id="rId23"/>
    <p:sldId id="1840" r:id="rId24"/>
    <p:sldId id="1841" r:id="rId25"/>
    <p:sldId id="1844" r:id="rId26"/>
    <p:sldId id="313" r:id="rId27"/>
    <p:sldId id="542" r:id="rId28"/>
    <p:sldId id="1866" r:id="rId29"/>
    <p:sldId id="1855" r:id="rId30"/>
    <p:sldId id="1845" r:id="rId31"/>
    <p:sldId id="1858" r:id="rId32"/>
    <p:sldId id="1846" r:id="rId33"/>
    <p:sldId id="1856" r:id="rId34"/>
    <p:sldId id="1847" r:id="rId35"/>
    <p:sldId id="1097" r:id="rId36"/>
    <p:sldId id="1859" r:id="rId37"/>
    <p:sldId id="533" r:id="rId38"/>
    <p:sldId id="1836" r:id="rId39"/>
    <p:sldId id="1851" r:id="rId40"/>
    <p:sldId id="535" r:id="rId41"/>
    <p:sldId id="1848" r:id="rId42"/>
    <p:sldId id="1850" r:id="rId43"/>
    <p:sldId id="1849" r:id="rId44"/>
    <p:sldId id="1853" r:id="rId45"/>
    <p:sldId id="1867" r:id="rId46"/>
    <p:sldId id="1862" r:id="rId47"/>
    <p:sldId id="1864" r:id="rId48"/>
    <p:sldId id="1865" r:id="rId49"/>
    <p:sldId id="312" r:id="rId50"/>
    <p:sldId id="1861" r:id="rId51"/>
    <p:sldId id="316" r:id="rId52"/>
    <p:sldId id="1860" r:id="rId53"/>
    <p:sldId id="1857" r:id="rId54"/>
    <p:sldId id="1868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3030"/>
    <a:srgbClr val="2F2F2F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041"/>
    <p:restoredTop sz="94686"/>
  </p:normalViewPr>
  <p:slideViewPr>
    <p:cSldViewPr snapToObjects="1">
      <p:cViewPr varScale="1">
        <p:scale>
          <a:sx n="201" d="100"/>
          <a:sy n="201" d="100"/>
        </p:scale>
        <p:origin x="904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145" d="100"/>
          <a:sy n="145" d="100"/>
        </p:scale>
        <p:origin x="38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t>6/4/25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6/4/25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sz="1200" b="0" dirty="0"/>
              <a:t>Doppler蓝移效应</a:t>
            </a:r>
          </a:p>
          <a:p>
            <a:r>
              <a:rPr lang="en-CH" dirty="0"/>
              <a:t>非拦截评估</a:t>
            </a:r>
            <a:r>
              <a:rPr lang="zh-CN" altLang="en-US" dirty="0"/>
              <a:t>？？</a:t>
            </a:r>
            <a:endParaRPr lang="en-US" altLang="zh-CN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05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02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8" y="4135438"/>
            <a:ext cx="9144000" cy="165576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4BE5D865-4251-F17F-799D-FDD8FF961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09888" y="6492875"/>
            <a:ext cx="6572221" cy="365125"/>
          </a:xfrm>
        </p:spPr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6AF3BC-90E1-1032-B5C0-50C08C769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1046163"/>
            <a:ext cx="11089232" cy="2387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sz="4800"/>
              <a:t>Click to edit Master title style</a:t>
            </a:r>
            <a:endParaRPr lang="en-CH" sz="4800" dirty="0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9FA56-1BA2-644D-961E-146C71405A32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332F5-1874-4706-AACA-66AC5798C709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3528556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A2F2D-1631-F64D-A26A-45B3BE86F87F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defRPr>
                <a:solidFill>
                  <a:schemeClr val="tx2"/>
                </a:solidFill>
              </a:defRPr>
            </a:lvl1pPr>
            <a:lvl2pPr marL="252000" indent="-252000">
              <a:spcAft>
                <a:spcPts val="200"/>
              </a:spcAft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504000" indent="-252000"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756000" indent="-252000">
              <a:spcAft>
                <a:spcPts val="200"/>
              </a:spcAft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1B61B-C9C7-FB45-937A-5446E4BC5C33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88000" indent="-288000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540000" indent="-252000">
              <a:spcAft>
                <a:spcPts val="200"/>
              </a:spcAft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28000" indent="-252000"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080000" indent="-252000"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0DDF-B67A-904D-A8D2-B7A939E5C70C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268760"/>
            <a:ext cx="5616575" cy="4932016"/>
          </a:xfrm>
        </p:spPr>
        <p:txBody>
          <a:bodyPr/>
          <a:lstStyle>
            <a:lvl1pPr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674A9-5F9F-DF45-BE70-23F3AAF569B4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200" y="-2737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200" y="1373626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07987" y="2276872"/>
            <a:ext cx="5616575" cy="3923903"/>
          </a:xfrm>
        </p:spPr>
        <p:txBody>
          <a:bodyPr/>
          <a:lstStyle>
            <a:lvl1pPr marL="324000" indent="-324000"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359928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276872"/>
            <a:ext cx="5611813" cy="3923903"/>
          </a:xfrm>
        </p:spPr>
        <p:txBody>
          <a:bodyPr/>
          <a:lstStyle>
            <a:lvl1pPr marL="324000" indent="-324000"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037B-2950-934A-A08F-D85DAA9218AA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3699"/>
            <a:ext cx="561657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268760"/>
            <a:ext cx="5616575" cy="4932015"/>
          </a:xfrm>
        </p:spPr>
        <p:txBody>
          <a:bodyPr/>
          <a:lstStyle>
            <a:lvl1pPr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C57F32B-754A-5C4E-A21D-8F0E3BBD682F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0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04972"/>
            <a:ext cx="3708400" cy="1995804"/>
          </a:xfrm>
        </p:spPr>
        <p:txBody>
          <a:bodyPr/>
          <a:lstStyle>
            <a:lvl1pPr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04972"/>
            <a:ext cx="3665537" cy="1995804"/>
          </a:xfrm>
        </p:spPr>
        <p:txBody>
          <a:bodyPr/>
          <a:lstStyle>
            <a:lvl1pPr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29CB546-91D6-DE43-B93C-D4CBEDEAC4B3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04972"/>
            <a:ext cx="3703132" cy="1995804"/>
          </a:xfrm>
        </p:spPr>
        <p:txBody>
          <a:bodyPr/>
          <a:lstStyle>
            <a:lvl1pPr>
              <a:spcBef>
                <a:spcPts val="500"/>
              </a:spcBef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62C04-57EF-D34D-A3C3-90D4A7350F61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9723" y="0"/>
            <a:ext cx="11376025" cy="106574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268761"/>
            <a:ext cx="11376024" cy="50352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7987" y="6479176"/>
            <a:ext cx="16207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fld id="{8F5F498C-603E-8D4E-9076-04D939713F33}" type="datetime1">
              <a:rPr lang="de-CH" smtClean="0"/>
              <a:t>05.06.25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2758" y="6479177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9888" y="6492875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R. Yang | LW Prototype Towards CSNS-II SC-LINAC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9C6532-AEDE-354E-83AD-7F67D706DF38}"/>
              </a:ext>
            </a:extLst>
          </p:cNvPr>
          <p:cNvCxnSpPr/>
          <p:nvPr userDrawn="1"/>
        </p:nvCxnSpPr>
        <p:spPr>
          <a:xfrm>
            <a:off x="407987" y="6453336"/>
            <a:ext cx="11376025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966C392-612E-387F-DCFA-B7BDA127D5D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437804" y="149338"/>
            <a:ext cx="1329908" cy="76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5" r:id="rId4"/>
    <p:sldLayoutId id="2147483652" r:id="rId5"/>
    <p:sldLayoutId id="2147483653" r:id="rId6"/>
    <p:sldLayoutId id="2147483661" r:id="rId7"/>
    <p:sldLayoutId id="2147483660" r:id="rId8"/>
    <p:sldLayoutId id="2147483654" r:id="rId9"/>
    <p:sldLayoutId id="2147483669" r:id="rId10"/>
    <p:sldLayoutId id="2147483655" r:id="rId11"/>
    <p:sldLayoutId id="214748367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20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500"/>
        </a:spcBef>
        <a:spcAft>
          <a:spcPts val="2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504000" indent="-252000" algn="l" defTabSz="914400" rtl="0" eaLnBrk="1" latinLnBrk="0" hangingPunct="1">
        <a:lnSpc>
          <a:spcPct val="100000"/>
        </a:lnSpc>
        <a:spcBef>
          <a:spcPts val="500"/>
        </a:spcBef>
        <a:spcAft>
          <a:spcPts val="2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756000" indent="-252000" algn="l" defTabSz="914400" rtl="0" eaLnBrk="1" latinLnBrk="0" hangingPunct="1">
        <a:lnSpc>
          <a:spcPct val="100000"/>
        </a:lnSpc>
        <a:spcBef>
          <a:spcPts val="500"/>
        </a:spcBef>
        <a:spcAft>
          <a:spcPts val="2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png"/><Relationship Id="rId5" Type="http://schemas.openxmlformats.org/officeDocument/2006/relationships/image" Target="../media/image129.jpeg"/><Relationship Id="rId4" Type="http://schemas.openxmlformats.org/officeDocument/2006/relationships/image" Target="../media/image1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png"/><Relationship Id="rId4" Type="http://schemas.openxmlformats.org/officeDocument/2006/relationships/image" Target="../media/image1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1.png"/><Relationship Id="rId7" Type="http://schemas.openxmlformats.org/officeDocument/2006/relationships/image" Target="../media/image144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10" Type="http://schemas.openxmlformats.org/officeDocument/2006/relationships/image" Target="../media/image154.png"/><Relationship Id="rId4" Type="http://schemas.openxmlformats.org/officeDocument/2006/relationships/image" Target="../media/image148.png"/><Relationship Id="rId9" Type="http://schemas.openxmlformats.org/officeDocument/2006/relationships/image" Target="../media/image15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CC6A62C-06DE-85DE-2E1F-AF46DC1507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H" b="0" dirty="0"/>
              <a:t>杨仁俊</a:t>
            </a:r>
            <a:r>
              <a:rPr lang="zh-CN" altLang="en-US" b="0" dirty="0"/>
              <a:t>、徐智虹、刘仁洪、朱鹏、韦隽昊、韩艳良、张彪、陈车明</a:t>
            </a:r>
            <a:endParaRPr lang="en-US" altLang="zh-CN" b="0" dirty="0"/>
          </a:p>
          <a:p>
            <a:endParaRPr lang="en-US" altLang="zh-CN" b="0" dirty="0"/>
          </a:p>
          <a:p>
            <a:r>
              <a:rPr lang="en-US" altLang="zh-CN" b="0" dirty="0"/>
              <a:t>2025</a:t>
            </a:r>
            <a:r>
              <a:rPr lang="zh-CN" altLang="en-US" b="0" dirty="0"/>
              <a:t>年</a:t>
            </a:r>
            <a:r>
              <a:rPr lang="en-US" altLang="zh-CN" b="0" dirty="0"/>
              <a:t>6</a:t>
            </a:r>
            <a:r>
              <a:rPr lang="zh-CN" altLang="en-US" b="0" dirty="0"/>
              <a:t>月</a:t>
            </a:r>
            <a:r>
              <a:rPr lang="en-US" altLang="zh-CN" b="0" dirty="0"/>
              <a:t>5</a:t>
            </a:r>
            <a:r>
              <a:rPr lang="zh-CN" altLang="en-US" b="0" dirty="0"/>
              <a:t>日</a:t>
            </a:r>
            <a:endParaRPr lang="en-CH" b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069192-B0ED-4787-A401-3F169353A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CA69C2-C9A8-E499-C1A0-CD19A3FA8F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H" dirty="0"/>
              <a:t>CSNS</a:t>
            </a:r>
            <a:r>
              <a:rPr lang="en-US" altLang="zh-CN" dirty="0"/>
              <a:t>-II</a:t>
            </a:r>
            <a:r>
              <a:rPr lang="zh-CN" altLang="en-US" dirty="0"/>
              <a:t>超导段激光丝（</a:t>
            </a:r>
            <a:r>
              <a:rPr lang="en-US" altLang="zh-CN" dirty="0"/>
              <a:t>LW</a:t>
            </a:r>
            <a:r>
              <a:rPr lang="zh-CN" altLang="en-US" dirty="0"/>
              <a:t>）剖面探测器样机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050832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9C575E-CADB-D360-A0E1-11E3124F5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Application</a:t>
            </a:r>
            <a:r>
              <a:rPr lang="zh-CN" altLang="en-US" dirty="0"/>
              <a:t> </a:t>
            </a:r>
            <a:r>
              <a:rPr lang="en-US" altLang="zh-CN" dirty="0"/>
              <a:t>2#:</a:t>
            </a:r>
            <a:r>
              <a:rPr lang="zh-CN" altLang="en-US" dirty="0"/>
              <a:t> </a:t>
            </a:r>
            <a:r>
              <a:rPr lang="en-US" altLang="zh-CN" dirty="0" err="1"/>
              <a:t>Emittancemeter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HEBT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8A38C-DDA3-A39C-9555-AA0AE94E0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5BAC3-EBE5-C84A-979A-51E04D097A50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B6F4A-265D-E192-24E0-BF9179E53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308000-C37D-51F9-5858-B3F418B5A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C833BEA0-4419-E32B-A5D3-E0E7CA48D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268761"/>
            <a:ext cx="11376024" cy="1440159"/>
          </a:xfrm>
        </p:spPr>
        <p:txBody>
          <a:bodyPr/>
          <a:lstStyle/>
          <a:p>
            <a:r>
              <a:rPr lang="en-US" altLang="zh-CN" sz="1800" b="0" dirty="0"/>
              <a:t>Laser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spot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size: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~0.1</a:t>
            </a:r>
            <a:r>
              <a:rPr lang="zh-CN" altLang="en-US" sz="1800" b="0" dirty="0"/>
              <a:t> </a:t>
            </a:r>
            <a:r>
              <a:rPr lang="en-US" altLang="zh-CN" sz="1800" b="0" dirty="0" err="1"/>
              <a:t>sigxy</a:t>
            </a:r>
            <a:r>
              <a:rPr lang="en-US" altLang="zh-CN" sz="1800" b="0" dirty="0"/>
              <a:t>,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150</a:t>
            </a:r>
            <a:r>
              <a:rPr lang="zh-CN" altLang="en-US" sz="1800" b="0" dirty="0"/>
              <a:t> </a:t>
            </a:r>
            <a:r>
              <a:rPr lang="en-US" altLang="zh-CN" sz="1800" b="0" dirty="0" err="1"/>
              <a:t>mJ</a:t>
            </a:r>
            <a:r>
              <a:rPr lang="en-US" altLang="zh-CN" sz="1800" b="0" dirty="0"/>
              <a:t>,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7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ns,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30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Hz</a:t>
            </a:r>
          </a:p>
          <a:p>
            <a:r>
              <a:rPr lang="en-US" altLang="zh-CN" sz="1800" b="0" dirty="0"/>
              <a:t>H0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profile: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10</a:t>
            </a:r>
            <a:r>
              <a:rPr lang="zh-CN" altLang="en-US" sz="1800" b="0" dirty="0"/>
              <a:t>*</a:t>
            </a:r>
            <a:r>
              <a:rPr lang="en-US" altLang="zh-CN" sz="1800" b="0" dirty="0"/>
              <a:t>50-um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tungsten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wire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(100%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transmission,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11.6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m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downstream)</a:t>
            </a:r>
            <a:r>
              <a:rPr lang="zh-CN" altLang="en-US" sz="1800" b="0" dirty="0"/>
              <a:t> </a:t>
            </a:r>
            <a:r>
              <a:rPr lang="en-US" altLang="zh-CN" sz="1800" b="0" dirty="0">
                <a:sym typeface="Wingdings" pitchFamily="2" charset="2"/>
              </a:rPr>
              <a:t>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detach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e-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from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H0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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FC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(</a:t>
            </a:r>
            <a:r>
              <a:rPr lang="el-GR" altLang="zh-CN" sz="1800" b="0" dirty="0">
                <a:sym typeface="Wingdings" pitchFamily="2" charset="2"/>
              </a:rPr>
              <a:t>Φ75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l-GR" altLang="zh-CN" sz="1800" b="0" dirty="0">
                <a:sym typeface="Wingdings" pitchFamily="2" charset="2"/>
              </a:rPr>
              <a:t>mm</a:t>
            </a:r>
            <a:r>
              <a:rPr lang="en-US" altLang="zh-CN" sz="1800" b="0" dirty="0">
                <a:sym typeface="Wingdings" pitchFamily="2" charset="2"/>
              </a:rPr>
              <a:t>,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~</a:t>
            </a:r>
            <a:r>
              <a:rPr lang="en-US" altLang="zh-CN" sz="1800" b="0" dirty="0" err="1">
                <a:sym typeface="Wingdings" pitchFamily="2" charset="2"/>
              </a:rPr>
              <a:t>fC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sensitivity,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26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dB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amp.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+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40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MHz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LPF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+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66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dB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amp.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+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2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MHz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HPF)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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SNR~100!</a:t>
            </a:r>
          </a:p>
          <a:p>
            <a:r>
              <a:rPr lang="en-US" altLang="zh-CN" sz="1800" dirty="0">
                <a:solidFill>
                  <a:srgbClr val="0432FF"/>
                </a:solidFill>
                <a:sym typeface="Wingdings" pitchFamily="2" charset="2"/>
              </a:rPr>
              <a:t>Such</a:t>
            </a:r>
            <a:r>
              <a:rPr lang="zh-CN" altLang="en-US" sz="1800" dirty="0">
                <a:solidFill>
                  <a:srgbClr val="0432FF"/>
                </a:solidFill>
                <a:sym typeface="Wingdings" pitchFamily="2" charset="2"/>
              </a:rPr>
              <a:t> </a:t>
            </a:r>
            <a:r>
              <a:rPr lang="en-US" altLang="zh-CN" sz="1800" dirty="0">
                <a:solidFill>
                  <a:srgbClr val="0432FF"/>
                </a:solidFill>
                <a:sym typeface="Wingdings" pitchFamily="2" charset="2"/>
              </a:rPr>
              <a:t>LW-based</a:t>
            </a:r>
            <a:r>
              <a:rPr lang="zh-CN" altLang="en-US" sz="1800" dirty="0">
                <a:solidFill>
                  <a:srgbClr val="0432FF"/>
                </a:solidFill>
                <a:sym typeface="Wingdings" pitchFamily="2" charset="2"/>
              </a:rPr>
              <a:t> </a:t>
            </a:r>
            <a:r>
              <a:rPr lang="en-US" altLang="zh-CN" sz="1800" dirty="0" err="1">
                <a:solidFill>
                  <a:srgbClr val="0432FF"/>
                </a:solidFill>
                <a:sym typeface="Wingdings" pitchFamily="2" charset="2"/>
              </a:rPr>
              <a:t>emittancemeter</a:t>
            </a:r>
            <a:r>
              <a:rPr lang="zh-CN" altLang="en-US" sz="1800" dirty="0">
                <a:solidFill>
                  <a:srgbClr val="0432FF"/>
                </a:solidFill>
                <a:sym typeface="Wingdings" pitchFamily="2" charset="2"/>
              </a:rPr>
              <a:t> </a:t>
            </a:r>
            <a:r>
              <a:rPr lang="en-US" altLang="zh-CN" sz="1800" dirty="0">
                <a:solidFill>
                  <a:srgbClr val="0432FF"/>
                </a:solidFill>
                <a:sym typeface="Wingdings" pitchFamily="2" charset="2"/>
              </a:rPr>
              <a:t>has</a:t>
            </a:r>
            <a:r>
              <a:rPr lang="zh-CN" altLang="en-US" sz="1800" dirty="0">
                <a:solidFill>
                  <a:srgbClr val="0432FF"/>
                </a:solidFill>
                <a:sym typeface="Wingdings" pitchFamily="2" charset="2"/>
              </a:rPr>
              <a:t> </a:t>
            </a:r>
            <a:r>
              <a:rPr lang="en-US" altLang="zh-CN" sz="1800" dirty="0">
                <a:solidFill>
                  <a:srgbClr val="0432FF"/>
                </a:solidFill>
                <a:sym typeface="Wingdings" pitchFamily="2" charset="2"/>
              </a:rPr>
              <a:t>also</a:t>
            </a:r>
            <a:r>
              <a:rPr lang="zh-CN" altLang="en-US" sz="1800" dirty="0">
                <a:solidFill>
                  <a:srgbClr val="0432FF"/>
                </a:solidFill>
                <a:sym typeface="Wingdings" pitchFamily="2" charset="2"/>
              </a:rPr>
              <a:t> </a:t>
            </a:r>
            <a:r>
              <a:rPr lang="en-US" altLang="zh-CN" sz="1800" dirty="0">
                <a:solidFill>
                  <a:srgbClr val="0432FF"/>
                </a:solidFill>
                <a:sym typeface="Wingdings" pitchFamily="2" charset="2"/>
              </a:rPr>
              <a:t>been</a:t>
            </a:r>
            <a:r>
              <a:rPr lang="zh-CN" altLang="en-US" sz="1800" dirty="0">
                <a:solidFill>
                  <a:srgbClr val="0432FF"/>
                </a:solidFill>
                <a:sym typeface="Wingdings" pitchFamily="2" charset="2"/>
              </a:rPr>
              <a:t> </a:t>
            </a:r>
            <a:r>
              <a:rPr lang="en-US" altLang="zh-CN" sz="1800" dirty="0">
                <a:solidFill>
                  <a:srgbClr val="0432FF"/>
                </a:solidFill>
                <a:sym typeface="Wingdings" pitchFamily="2" charset="2"/>
              </a:rPr>
              <a:t>established</a:t>
            </a:r>
            <a:r>
              <a:rPr lang="zh-CN" altLang="en-US" sz="1800" dirty="0">
                <a:solidFill>
                  <a:srgbClr val="0432FF"/>
                </a:solidFill>
                <a:sym typeface="Wingdings" pitchFamily="2" charset="2"/>
              </a:rPr>
              <a:t> </a:t>
            </a:r>
            <a:r>
              <a:rPr lang="en-US" altLang="zh-CN" sz="1800" dirty="0">
                <a:solidFill>
                  <a:srgbClr val="0432FF"/>
                </a:solidFill>
                <a:sym typeface="Wingdings" pitchFamily="2" charset="2"/>
              </a:rPr>
              <a:t>at</a:t>
            </a:r>
            <a:r>
              <a:rPr lang="zh-CN" altLang="en-US" sz="1800" dirty="0">
                <a:solidFill>
                  <a:srgbClr val="0432FF"/>
                </a:solidFill>
                <a:sym typeface="Wingdings" pitchFamily="2" charset="2"/>
              </a:rPr>
              <a:t> </a:t>
            </a:r>
            <a:r>
              <a:rPr lang="en-US" altLang="zh-CN" sz="1800" dirty="0">
                <a:solidFill>
                  <a:srgbClr val="0432FF"/>
                </a:solidFill>
                <a:sym typeface="Wingdings" pitchFamily="2" charset="2"/>
              </a:rPr>
              <a:t>CERN</a:t>
            </a:r>
            <a:r>
              <a:rPr lang="zh-CN" altLang="en-US" sz="1800" dirty="0">
                <a:solidFill>
                  <a:srgbClr val="0432FF"/>
                </a:solidFill>
                <a:sym typeface="Wingdings" pitchFamily="2" charset="2"/>
              </a:rPr>
              <a:t> </a:t>
            </a:r>
            <a:r>
              <a:rPr lang="en-US" altLang="zh-CN" sz="1800" dirty="0">
                <a:solidFill>
                  <a:srgbClr val="0432FF"/>
                </a:solidFill>
                <a:sym typeface="Wingdings" pitchFamily="2" charset="2"/>
              </a:rPr>
              <a:t>LINAC4</a:t>
            </a:r>
            <a:endParaRPr lang="en-CH" sz="1800" dirty="0">
              <a:solidFill>
                <a:srgbClr val="0432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E40AED-DDB5-8C8F-D83D-76A52D599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67" y="3234704"/>
            <a:ext cx="3902313" cy="21167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4706C9-1BF9-1C6C-F3A6-2462CFCA8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092" y="2889618"/>
            <a:ext cx="4129171" cy="30481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69B573-B074-0052-A5EE-28FCC54F1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1653" y="3264034"/>
            <a:ext cx="3248248" cy="21978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03B89D-F1BC-576E-9D21-65AD570ED3B5}"/>
              </a:ext>
            </a:extLst>
          </p:cNvPr>
          <p:cNvSpPr txBox="1"/>
          <p:nvPr/>
        </p:nvSpPr>
        <p:spPr>
          <a:xfrm>
            <a:off x="479376" y="5938319"/>
            <a:ext cx="35253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/>
              <a:t>[1]</a:t>
            </a:r>
            <a:r>
              <a:rPr lang="zh-CN" altLang="en-US" sz="1200" dirty="0"/>
              <a:t> </a:t>
            </a:r>
            <a:r>
              <a:rPr lang="en-US" altLang="zh-CN" sz="1200" dirty="0"/>
              <a:t>Y.</a:t>
            </a:r>
            <a:r>
              <a:rPr lang="zh-CN" altLang="en-US" sz="1200" dirty="0"/>
              <a:t> </a:t>
            </a:r>
            <a:r>
              <a:rPr lang="en-US" altLang="zh-CN" sz="1200" dirty="0"/>
              <a:t>Liu</a:t>
            </a:r>
            <a:r>
              <a:rPr lang="zh-CN" altLang="en-US" sz="1200" dirty="0"/>
              <a:t> </a:t>
            </a:r>
            <a:r>
              <a:rPr lang="en-US" altLang="zh-CN" sz="1200" dirty="0"/>
              <a:t>et</a:t>
            </a:r>
            <a:r>
              <a:rPr lang="zh-CN" altLang="en-US" sz="1200" dirty="0"/>
              <a:t> </a:t>
            </a:r>
            <a:r>
              <a:rPr lang="en-US" altLang="zh-CN" sz="1200" dirty="0"/>
              <a:t>al.,</a:t>
            </a:r>
            <a:r>
              <a:rPr lang="zh-CN" altLang="en-US" sz="1200" dirty="0"/>
              <a:t> </a:t>
            </a:r>
            <a:r>
              <a:rPr lang="en-US" altLang="zh-CN" sz="1200" dirty="0"/>
              <a:t>NIMA</a:t>
            </a:r>
            <a:r>
              <a:rPr lang="zh-CN" altLang="en-US" sz="1200" dirty="0"/>
              <a:t> </a:t>
            </a:r>
            <a:r>
              <a:rPr lang="en-US" altLang="zh-CN" sz="1200" dirty="0"/>
              <a:t>675:97-102</a:t>
            </a:r>
            <a:r>
              <a:rPr lang="zh-CN" altLang="en-US" sz="1200" dirty="0"/>
              <a:t> </a:t>
            </a:r>
            <a:r>
              <a:rPr lang="en-US" altLang="zh-CN" sz="1200" dirty="0"/>
              <a:t>(2012)</a:t>
            </a:r>
            <a:endParaRPr lang="en-CH" sz="1200" dirty="0"/>
          </a:p>
        </p:txBody>
      </p:sp>
    </p:spTree>
    <p:extLst>
      <p:ext uri="{BB962C8B-B14F-4D97-AF65-F5344CB8AC3E}">
        <p14:creationId xmlns:p14="http://schemas.microsoft.com/office/powerpoint/2010/main" val="1820597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B0E302-9DB1-FD33-8C7A-283B8CDAB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SNS</a:t>
            </a:r>
            <a:r>
              <a:rPr lang="zh-CN" altLang="en-US" dirty="0"/>
              <a:t> </a:t>
            </a:r>
            <a:r>
              <a:rPr lang="en-US" altLang="zh-CN" dirty="0"/>
              <a:t>LW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  <a:r>
              <a:rPr lang="zh-CN" altLang="en-US" dirty="0"/>
              <a:t> </a:t>
            </a:r>
            <a:r>
              <a:rPr lang="en-US" altLang="zh-CN" dirty="0"/>
              <a:t>(2</a:t>
            </a:r>
            <a:r>
              <a:rPr lang="en-US" altLang="zh-CN" baseline="30000" dirty="0"/>
              <a:t>nd</a:t>
            </a:r>
            <a:r>
              <a:rPr lang="zh-CN" altLang="en-US" dirty="0"/>
              <a:t> </a:t>
            </a:r>
            <a:r>
              <a:rPr lang="en-US" altLang="zh-CN" dirty="0"/>
              <a:t>Version)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5644F-4409-EBD9-ED81-34E944B4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CCA99-5635-E949-9BE7-C69A8B386AC1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AC1F3-7B47-2CB9-95A7-0F05BE73D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E0819-16C6-574A-68BB-7D1944BE8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BAC56A9-AEE9-275E-D7A2-E9FFD257F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587" y="1412776"/>
            <a:ext cx="8070746" cy="2436401"/>
          </a:xfrm>
        </p:spPr>
        <p:txBody>
          <a:bodyPr/>
          <a:lstStyle/>
          <a:p>
            <a:r>
              <a:rPr lang="en-US" altLang="zh-CN" sz="1800" b="0" dirty="0"/>
              <a:t>1064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nm</a:t>
            </a:r>
            <a:r>
              <a:rPr lang="zh-CN" altLang="en-US" sz="1800" b="0" dirty="0"/>
              <a:t> </a:t>
            </a:r>
            <a:r>
              <a:rPr lang="en-US" altLang="zh-CN" sz="1800" b="0" dirty="0" err="1"/>
              <a:t>Nd:YAG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laser,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7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ns,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1.5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J/pulse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(actual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used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0.5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J),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30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Hz</a:t>
            </a:r>
          </a:p>
          <a:p>
            <a:r>
              <a:rPr lang="en-US" altLang="zh-CN" sz="1800" b="0" dirty="0"/>
              <a:t>Laser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spot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size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for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transport: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2-5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cm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(not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clear),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3-in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mirrors/lens</a:t>
            </a:r>
            <a:r>
              <a:rPr lang="zh-CN" altLang="en-US" sz="1800" b="0" dirty="0"/>
              <a:t> </a:t>
            </a:r>
            <a:r>
              <a:rPr lang="en-US" altLang="zh-CN" sz="1800" b="0" dirty="0">
                <a:sym typeface="Wingdings" pitchFamily="2" charset="2"/>
              </a:rPr>
              <a:t>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lager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spot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size,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better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position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stability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!!</a:t>
            </a:r>
            <a:r>
              <a:rPr lang="zh-CN" altLang="en-US" sz="1800" b="0" dirty="0">
                <a:sym typeface="Wingdings" pitchFamily="2" charset="2"/>
              </a:rPr>
              <a:t> </a:t>
            </a:r>
            <a:endParaRPr lang="en-US" altLang="zh-CN" sz="1800" b="0" dirty="0">
              <a:sym typeface="Wingdings" pitchFamily="2" charset="2"/>
            </a:endParaRPr>
          </a:p>
          <a:p>
            <a:r>
              <a:rPr lang="en-US" altLang="zh-CN" sz="1800" b="0" dirty="0">
                <a:sym typeface="Wingdings" pitchFamily="2" charset="2"/>
              </a:rPr>
              <a:t>Varying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reflection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ratio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at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mirrors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similar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laser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power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at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every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station</a:t>
            </a:r>
            <a:r>
              <a:rPr lang="zh-CN" altLang="en-US" sz="1800" b="0" dirty="0">
                <a:sym typeface="Wingdings" pitchFamily="2" charset="2"/>
              </a:rPr>
              <a:t> </a:t>
            </a:r>
            <a:br>
              <a:rPr lang="en-US" altLang="zh-CN" sz="1800" b="0" dirty="0">
                <a:sym typeface="Wingdings" pitchFamily="2" charset="2"/>
              </a:rPr>
            </a:br>
            <a:r>
              <a:rPr lang="en-US" altLang="zh-CN" sz="1800" dirty="0">
                <a:solidFill>
                  <a:srgbClr val="0432FF"/>
                </a:solidFill>
                <a:sym typeface="Wingdings" pitchFamily="2" charset="2"/>
              </a:rPr>
              <a:t></a:t>
            </a:r>
            <a:r>
              <a:rPr lang="zh-CN" altLang="en-US" sz="1800" dirty="0">
                <a:solidFill>
                  <a:srgbClr val="0432FF"/>
                </a:solidFill>
                <a:sym typeface="Wingdings" pitchFamily="2" charset="2"/>
              </a:rPr>
              <a:t> </a:t>
            </a:r>
            <a:r>
              <a:rPr lang="en-US" altLang="zh-CN" sz="1800" dirty="0">
                <a:solidFill>
                  <a:srgbClr val="0432FF"/>
                </a:solidFill>
                <a:sym typeface="Wingdings" pitchFamily="2" charset="2"/>
              </a:rPr>
              <a:t>simultaneous</a:t>
            </a:r>
            <a:r>
              <a:rPr lang="zh-CN" altLang="en-US" sz="1800" dirty="0">
                <a:solidFill>
                  <a:srgbClr val="0432FF"/>
                </a:solidFill>
                <a:sym typeface="Wingdings" pitchFamily="2" charset="2"/>
              </a:rPr>
              <a:t> </a:t>
            </a:r>
            <a:r>
              <a:rPr lang="en-US" altLang="zh-CN" sz="1800" dirty="0">
                <a:solidFill>
                  <a:srgbClr val="0432FF"/>
                </a:solidFill>
                <a:sym typeface="Wingdings" pitchFamily="2" charset="2"/>
              </a:rPr>
              <a:t>on-line</a:t>
            </a:r>
            <a:r>
              <a:rPr lang="zh-CN" altLang="en-US" sz="1800" dirty="0">
                <a:solidFill>
                  <a:srgbClr val="0432FF"/>
                </a:solidFill>
                <a:sym typeface="Wingdings" pitchFamily="2" charset="2"/>
              </a:rPr>
              <a:t> </a:t>
            </a:r>
            <a:r>
              <a:rPr lang="en-US" altLang="zh-CN" sz="1800" dirty="0">
                <a:solidFill>
                  <a:srgbClr val="0432FF"/>
                </a:solidFill>
                <a:sym typeface="Wingdings" pitchFamily="2" charset="2"/>
              </a:rPr>
              <a:t>profile</a:t>
            </a:r>
            <a:r>
              <a:rPr lang="zh-CN" altLang="en-US" sz="1800" dirty="0">
                <a:solidFill>
                  <a:srgbClr val="0432FF"/>
                </a:solidFill>
                <a:sym typeface="Wingdings" pitchFamily="2" charset="2"/>
              </a:rPr>
              <a:t> </a:t>
            </a:r>
            <a:r>
              <a:rPr lang="en-US" altLang="zh-CN" sz="1800" dirty="0">
                <a:solidFill>
                  <a:srgbClr val="0432FF"/>
                </a:solidFill>
                <a:sym typeface="Wingdings" pitchFamily="2" charset="2"/>
              </a:rPr>
              <a:t>scan</a:t>
            </a:r>
            <a:r>
              <a:rPr lang="zh-CN" altLang="en-US" sz="1800" dirty="0">
                <a:solidFill>
                  <a:srgbClr val="0432FF"/>
                </a:solidFill>
                <a:sym typeface="Wingdings" pitchFamily="2" charset="2"/>
              </a:rPr>
              <a:t> </a:t>
            </a:r>
            <a:r>
              <a:rPr lang="en-US" altLang="zh-CN" sz="1800" dirty="0">
                <a:solidFill>
                  <a:srgbClr val="0432FF"/>
                </a:solidFill>
                <a:sym typeface="Wingdings" pitchFamily="2" charset="2"/>
              </a:rPr>
              <a:t>!!</a:t>
            </a:r>
          </a:p>
          <a:p>
            <a:r>
              <a:rPr lang="en-US" altLang="zh-CN" sz="1800" b="0" dirty="0">
                <a:sym typeface="Wingdings" pitchFamily="2" charset="2"/>
              </a:rPr>
              <a:t>Active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stabilization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at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laser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hut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is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still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important!</a:t>
            </a:r>
          </a:p>
          <a:p>
            <a:endParaRPr lang="en-CH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A55E04-E1E4-5C48-0B57-D0E45717C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28" y="3381107"/>
            <a:ext cx="4526273" cy="289681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CF21030-8CE9-171D-777E-75ADABA3F836}"/>
              </a:ext>
            </a:extLst>
          </p:cNvPr>
          <p:cNvCxnSpPr>
            <a:cxnSpLocks/>
          </p:cNvCxnSpPr>
          <p:nvPr/>
        </p:nvCxnSpPr>
        <p:spPr>
          <a:xfrm flipH="1">
            <a:off x="9788969" y="5086585"/>
            <a:ext cx="207640" cy="0"/>
          </a:xfrm>
          <a:prstGeom prst="straightConnector1">
            <a:avLst/>
          </a:prstGeom>
          <a:ln w="28575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4D1B79F-F07C-B77D-E3BC-6B8F9B863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8387" y="1110209"/>
            <a:ext cx="3756444" cy="22708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8F8BF8-6E1F-9B19-F2E8-A8354E680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8399" y="3476894"/>
            <a:ext cx="3900611" cy="2860448"/>
          </a:xfrm>
          <a:prstGeom prst="rect">
            <a:avLst/>
          </a:prstGeom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id="{4EA1028C-2619-ABDF-ECF6-7BC598061036}"/>
              </a:ext>
            </a:extLst>
          </p:cNvPr>
          <p:cNvSpPr/>
          <p:nvPr/>
        </p:nvSpPr>
        <p:spPr>
          <a:xfrm>
            <a:off x="5534802" y="4703562"/>
            <a:ext cx="1584176" cy="649473"/>
          </a:xfrm>
          <a:prstGeom prst="rightArrow">
            <a:avLst>
              <a:gd name="adj1" fmla="val 50000"/>
              <a:gd name="adj2" fmla="val 656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C32ACA-D8E3-CCEA-627F-829E86B72645}"/>
              </a:ext>
            </a:extLst>
          </p:cNvPr>
          <p:cNvSpPr txBox="1"/>
          <p:nvPr/>
        </p:nvSpPr>
        <p:spPr>
          <a:xfrm>
            <a:off x="4943872" y="3907037"/>
            <a:ext cx="259228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Si</a:t>
            </a:r>
            <a:r>
              <a:rPr lang="en-US" altLang="zh-CN" sz="1600" b="1" dirty="0">
                <a:solidFill>
                  <a:srgbClr val="C00000"/>
                </a:solidFill>
              </a:rPr>
              <a:t>multaneous</a:t>
            </a:r>
            <a:r>
              <a:rPr lang="zh-CN" altLang="en-US" sz="1600" b="1" dirty="0">
                <a:solidFill>
                  <a:srgbClr val="C00000"/>
                </a:solidFill>
              </a:rPr>
              <a:t> </a:t>
            </a:r>
            <a:r>
              <a:rPr lang="en-US" altLang="zh-CN" sz="1600" b="1" dirty="0">
                <a:solidFill>
                  <a:srgbClr val="C00000"/>
                </a:solidFill>
              </a:rPr>
              <a:t>on-line</a:t>
            </a:r>
            <a:r>
              <a:rPr lang="zh-CN" altLang="en-US" sz="1600" b="1" dirty="0">
                <a:solidFill>
                  <a:srgbClr val="C00000"/>
                </a:solidFill>
              </a:rPr>
              <a:t> </a:t>
            </a:r>
            <a:r>
              <a:rPr lang="en-US" altLang="zh-CN" sz="1600" b="1" dirty="0">
                <a:solidFill>
                  <a:srgbClr val="C00000"/>
                </a:solidFill>
              </a:rPr>
              <a:t>measurements</a:t>
            </a:r>
            <a:r>
              <a:rPr lang="zh-CN" altLang="en-US" sz="1600" b="1" dirty="0">
                <a:solidFill>
                  <a:srgbClr val="C00000"/>
                </a:solidFill>
              </a:rPr>
              <a:t> </a:t>
            </a:r>
            <a:r>
              <a:rPr lang="en-US" altLang="zh-CN" sz="1600" b="1" dirty="0">
                <a:solidFill>
                  <a:srgbClr val="C00000"/>
                </a:solidFill>
              </a:rPr>
              <a:t>at</a:t>
            </a:r>
            <a:r>
              <a:rPr lang="zh-CN" altLang="en-US" sz="1600" b="1" dirty="0">
                <a:solidFill>
                  <a:srgbClr val="C00000"/>
                </a:solidFill>
              </a:rPr>
              <a:t> </a:t>
            </a:r>
            <a:r>
              <a:rPr lang="en-US" altLang="zh-CN" sz="1600" b="1" dirty="0">
                <a:solidFill>
                  <a:srgbClr val="C00000"/>
                </a:solidFill>
              </a:rPr>
              <a:t>NINE</a:t>
            </a:r>
            <a:r>
              <a:rPr lang="zh-CN" altLang="en-US" sz="1600" b="1" dirty="0">
                <a:solidFill>
                  <a:srgbClr val="C00000"/>
                </a:solidFill>
              </a:rPr>
              <a:t> </a:t>
            </a:r>
            <a:r>
              <a:rPr lang="en-US" altLang="zh-CN" sz="1600" b="1" dirty="0">
                <a:solidFill>
                  <a:srgbClr val="C00000"/>
                </a:solidFill>
              </a:rPr>
              <a:t>Stations!</a:t>
            </a:r>
            <a:endParaRPr lang="en-CH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662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43EB4E-07B5-9BA2-7653-4B1A7D638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SNS</a:t>
            </a:r>
            <a:r>
              <a:rPr lang="zh-CN" altLang="en-US" dirty="0"/>
              <a:t> </a:t>
            </a:r>
            <a:r>
              <a:rPr lang="en-US" altLang="zh-CN" dirty="0"/>
              <a:t>LW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  <a:r>
              <a:rPr lang="zh-CN" altLang="en-US" dirty="0"/>
              <a:t> </a:t>
            </a:r>
            <a:r>
              <a:rPr lang="en-US" altLang="zh-CN" dirty="0"/>
              <a:t>(3</a:t>
            </a:r>
            <a:r>
              <a:rPr lang="en-US" altLang="zh-CN" baseline="30000" dirty="0"/>
              <a:t>rd</a:t>
            </a:r>
            <a:r>
              <a:rPr lang="zh-CN" altLang="en-US" dirty="0"/>
              <a:t> </a:t>
            </a:r>
            <a:r>
              <a:rPr lang="en-US" altLang="zh-CN" dirty="0"/>
              <a:t>version)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25CBF-6C72-E3E8-3870-A66E5A5FE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05690-6C1E-4C41-90B9-69F2B7908E5D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4B91D-EEB1-C63C-B816-15AFE385D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EAFBD0-5A16-5F97-1351-C47A50B4B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7FCE24-5193-C79D-C0DA-3AF3338F1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055" y="3674518"/>
            <a:ext cx="4390256" cy="23954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46E220-F9A5-F8D7-65FF-AF17653EF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133" y="2759205"/>
            <a:ext cx="3344373" cy="2911249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A2F2BAB-B998-F657-45E8-3F06961A7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268762"/>
            <a:ext cx="11376024" cy="1443342"/>
          </a:xfrm>
        </p:spPr>
        <p:txBody>
          <a:bodyPr/>
          <a:lstStyle/>
          <a:p>
            <a:r>
              <a:rPr lang="en-US" altLang="zh-CN" sz="1800" b="0" dirty="0"/>
              <a:t>402.5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MHz</a:t>
            </a:r>
            <a:r>
              <a:rPr lang="zh-CN" altLang="en-US" sz="1800" b="0" dirty="0"/>
              <a:t> </a:t>
            </a:r>
            <a:r>
              <a:rPr lang="en-US" altLang="zh-CN" sz="1800" b="0" dirty="0" err="1"/>
              <a:t>ps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fiber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laser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developed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at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SNS</a:t>
            </a:r>
          </a:p>
          <a:p>
            <a:r>
              <a:rPr lang="en-US" altLang="zh-CN" sz="1800" b="0" dirty="0"/>
              <a:t>Synchronized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to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the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RF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(Mode-Locked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fiber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laser)</a:t>
            </a:r>
            <a:endParaRPr lang="en-CH" altLang="zh-CN" sz="1800" b="0" dirty="0"/>
          </a:p>
          <a:p>
            <a:r>
              <a:rPr lang="en-US" altLang="zh-CN" sz="1800" b="0" dirty="0"/>
              <a:t>Free-space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laser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transport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along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the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SCL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(0.1</a:t>
            </a:r>
            <a:r>
              <a:rPr lang="zh-CN" altLang="en-US" sz="1800" b="0" dirty="0"/>
              <a:t> </a:t>
            </a:r>
            <a:r>
              <a:rPr lang="en-US" altLang="zh-CN" sz="1800" b="0" dirty="0" err="1"/>
              <a:t>mJ</a:t>
            </a:r>
            <a:r>
              <a:rPr lang="en-US" altLang="zh-CN" sz="1800" b="0" dirty="0"/>
              <a:t>/pulse)</a:t>
            </a:r>
          </a:p>
          <a:p>
            <a:r>
              <a:rPr lang="en-US" altLang="zh-CN" sz="1800" b="0" dirty="0"/>
              <a:t>Workhorse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for</a:t>
            </a:r>
            <a:r>
              <a:rPr lang="zh-CN" altLang="en-US" sz="1800" b="0" dirty="0"/>
              <a:t> </a:t>
            </a:r>
            <a:r>
              <a:rPr lang="en-US" altLang="zh-CN" sz="1800" b="0" dirty="0" err="1"/>
              <a:t>x&amp;y-profile</a:t>
            </a:r>
            <a:r>
              <a:rPr lang="en-US" altLang="zh-CN" sz="1800" b="0" dirty="0"/>
              <a:t>,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emittance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and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z-profile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diagnostic</a:t>
            </a:r>
          </a:p>
          <a:p>
            <a:endParaRPr lang="en-US" altLang="zh-CN" sz="1800" dirty="0"/>
          </a:p>
        </p:txBody>
      </p:sp>
      <p:pic>
        <p:nvPicPr>
          <p:cNvPr id="3075" name="Picture 3" descr="page2image84664448">
            <a:extLst>
              <a:ext uri="{FF2B5EF4-FFF2-40B4-BE49-F238E27FC236}">
                <a16:creationId xmlns:a16="http://schemas.microsoft.com/office/drawing/2014/main" id="{86DAAF76-3AA1-4EE1-F3BB-7D09B21CA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1231353"/>
            <a:ext cx="4142662" cy="183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9564C6-E992-851F-8F53-F02D2F069AD7}"/>
              </a:ext>
            </a:extLst>
          </p:cNvPr>
          <p:cNvSpPr txBox="1"/>
          <p:nvPr/>
        </p:nvSpPr>
        <p:spPr>
          <a:xfrm>
            <a:off x="479376" y="5758499"/>
            <a:ext cx="35253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/>
              <a:t>[1]</a:t>
            </a:r>
            <a:r>
              <a:rPr lang="zh-CN" altLang="en-US" sz="1200" dirty="0"/>
              <a:t> </a:t>
            </a:r>
            <a:r>
              <a:rPr lang="en-US" altLang="zh-CN" sz="1200" dirty="0"/>
              <a:t>Y.</a:t>
            </a:r>
            <a:r>
              <a:rPr lang="zh-CN" altLang="en-US" sz="1200" dirty="0"/>
              <a:t> </a:t>
            </a:r>
            <a:r>
              <a:rPr lang="en-US" altLang="zh-CN" sz="1200" dirty="0"/>
              <a:t>Liu</a:t>
            </a:r>
            <a:r>
              <a:rPr lang="zh-CN" altLang="en-US" sz="1200" dirty="0"/>
              <a:t> </a:t>
            </a:r>
            <a:r>
              <a:rPr lang="en-US" altLang="zh-CN" sz="1200" dirty="0"/>
              <a:t>et</a:t>
            </a:r>
            <a:r>
              <a:rPr lang="zh-CN" altLang="en-US" sz="1200" dirty="0"/>
              <a:t> </a:t>
            </a:r>
            <a:r>
              <a:rPr lang="en-US" altLang="zh-CN" sz="1200" dirty="0"/>
              <a:t>al.,</a:t>
            </a:r>
            <a:r>
              <a:rPr lang="zh-CN" altLang="en-US" sz="1200" dirty="0"/>
              <a:t> </a:t>
            </a:r>
            <a:r>
              <a:rPr lang="en-US" altLang="zh-CN" sz="1200" dirty="0"/>
              <a:t>PRAB</a:t>
            </a:r>
            <a:r>
              <a:rPr lang="zh-CN" altLang="en-US" sz="1200" dirty="0"/>
              <a:t> </a:t>
            </a:r>
            <a:r>
              <a:rPr lang="en-US" altLang="zh-CN" sz="1200" dirty="0"/>
              <a:t>26,</a:t>
            </a:r>
            <a:r>
              <a:rPr lang="zh-CN" altLang="en-US" sz="1200" dirty="0"/>
              <a:t> </a:t>
            </a:r>
            <a:r>
              <a:rPr lang="en-US" altLang="zh-CN" sz="1200" dirty="0"/>
              <a:t>042801</a:t>
            </a:r>
            <a:r>
              <a:rPr lang="zh-CN" altLang="en-US" sz="1200" dirty="0"/>
              <a:t> </a:t>
            </a:r>
            <a:r>
              <a:rPr lang="en-US" altLang="zh-CN" sz="1200" dirty="0"/>
              <a:t>(2023)</a:t>
            </a:r>
          </a:p>
          <a:p>
            <a:r>
              <a:rPr lang="en-US" altLang="zh-CN" sz="1200" dirty="0"/>
              <a:t>[2]</a:t>
            </a:r>
            <a:r>
              <a:rPr lang="zh-CN" altLang="en-US" sz="1200" dirty="0"/>
              <a:t> </a:t>
            </a:r>
            <a:r>
              <a:rPr lang="en-US" altLang="zh-CN" sz="1200" dirty="0"/>
              <a:t>Y.</a:t>
            </a:r>
            <a:r>
              <a:rPr lang="zh-CN" altLang="en-US" sz="1200" dirty="0"/>
              <a:t> </a:t>
            </a:r>
            <a:r>
              <a:rPr lang="en-US" altLang="zh-CN" sz="1200" dirty="0"/>
              <a:t>Liu,</a:t>
            </a:r>
            <a:r>
              <a:rPr lang="zh-CN" altLang="en-US" sz="1200" dirty="0"/>
              <a:t> </a:t>
            </a:r>
            <a:r>
              <a:rPr lang="en-US" altLang="zh-CN" sz="1200" dirty="0"/>
              <a:t>IBIC</a:t>
            </a:r>
            <a:r>
              <a:rPr lang="zh-CN" altLang="en-US" sz="1200" dirty="0"/>
              <a:t> </a:t>
            </a:r>
            <a:r>
              <a:rPr lang="en-US" altLang="zh-CN" sz="1200" dirty="0"/>
              <a:t>talk,</a:t>
            </a:r>
            <a:r>
              <a:rPr lang="zh-CN" altLang="en-US" sz="1200" dirty="0"/>
              <a:t> </a:t>
            </a:r>
            <a:r>
              <a:rPr lang="en-US" altLang="zh-CN" sz="1200" dirty="0"/>
              <a:t>2023</a:t>
            </a:r>
          </a:p>
          <a:p>
            <a:r>
              <a:rPr lang="en-US" altLang="zh-CN" sz="1200" dirty="0"/>
              <a:t>[3]</a:t>
            </a:r>
            <a:r>
              <a:rPr lang="zh-CN" altLang="en-US" sz="1200" dirty="0"/>
              <a:t> </a:t>
            </a:r>
            <a:r>
              <a:rPr lang="en-US" altLang="zh-CN" sz="1200" dirty="0"/>
              <a:t>Y.</a:t>
            </a:r>
            <a:r>
              <a:rPr lang="zh-CN" altLang="en-US" sz="1200" dirty="0"/>
              <a:t> </a:t>
            </a:r>
            <a:r>
              <a:rPr lang="en-US" altLang="zh-CN" sz="1200" dirty="0"/>
              <a:t>Liu,</a:t>
            </a:r>
            <a:r>
              <a:rPr lang="zh-CN" altLang="en-US" sz="1200" dirty="0"/>
              <a:t> </a:t>
            </a:r>
            <a:r>
              <a:rPr lang="en-US" altLang="zh-CN" sz="1200" dirty="0"/>
              <a:t>IBIC2021,</a:t>
            </a:r>
            <a:r>
              <a:rPr lang="zh-CN" altLang="en-US" sz="1200" dirty="0"/>
              <a:t> </a:t>
            </a:r>
            <a:r>
              <a:rPr lang="en-US" altLang="zh-CN" sz="1200" dirty="0"/>
              <a:t>WEOA03</a:t>
            </a:r>
            <a:endParaRPr lang="en-CH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A6378E-0601-B9A6-C3F9-8C865E9F6B9A}"/>
              </a:ext>
            </a:extLst>
          </p:cNvPr>
          <p:cNvSpPr txBox="1"/>
          <p:nvPr/>
        </p:nvSpPr>
        <p:spPr>
          <a:xfrm>
            <a:off x="7663900" y="998393"/>
            <a:ext cx="345638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/>
              <a:t>“Laser</a:t>
            </a:r>
            <a:r>
              <a:rPr lang="zh-CN" altLang="en-US" sz="1600" dirty="0"/>
              <a:t> </a:t>
            </a:r>
            <a:r>
              <a:rPr lang="en-US" altLang="zh-CN" sz="1600" dirty="0"/>
              <a:t>Comb”</a:t>
            </a:r>
            <a:endParaRPr lang="en-CH" sz="1600" dirty="0"/>
          </a:p>
        </p:txBody>
      </p:sp>
    </p:spTree>
    <p:extLst>
      <p:ext uri="{BB962C8B-B14F-4D97-AF65-F5344CB8AC3E}">
        <p14:creationId xmlns:p14="http://schemas.microsoft.com/office/powerpoint/2010/main" val="3750782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43EB4E-07B5-9BA2-7653-4B1A7D638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SNS</a:t>
            </a:r>
            <a:r>
              <a:rPr lang="zh-CN" altLang="en-US" dirty="0"/>
              <a:t> </a:t>
            </a:r>
            <a:r>
              <a:rPr lang="en-US" altLang="zh-CN" dirty="0"/>
              <a:t>LW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  <a:r>
              <a:rPr lang="zh-CN" altLang="en-US" dirty="0"/>
              <a:t> </a:t>
            </a:r>
            <a:r>
              <a:rPr lang="en-US" altLang="zh-CN" dirty="0"/>
              <a:t>(3</a:t>
            </a:r>
            <a:r>
              <a:rPr lang="en-US" altLang="zh-CN" baseline="30000" dirty="0"/>
              <a:t>rd</a:t>
            </a:r>
            <a:r>
              <a:rPr lang="zh-CN" altLang="en-US" dirty="0"/>
              <a:t> </a:t>
            </a:r>
            <a:r>
              <a:rPr lang="en-US" altLang="zh-CN" dirty="0"/>
              <a:t>version)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25CBF-6C72-E3E8-3870-A66E5A5FE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BFCB2-560A-444C-B2F6-2E9F498D61D6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4B91D-EEB1-C63C-B816-15AFE385D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EAFBD0-5A16-5F97-1351-C47A50B4B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F5F466-92EA-5813-4FD3-862A6C09B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9563" y="2133600"/>
            <a:ext cx="3096344" cy="1720594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09E046D6-1165-98B0-B2FE-757BC541D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268762"/>
            <a:ext cx="11376024" cy="748622"/>
          </a:xfrm>
        </p:spPr>
        <p:txBody>
          <a:bodyPr/>
          <a:lstStyle/>
          <a:p>
            <a:r>
              <a:rPr lang="en-US" altLang="zh-CN" sz="1800" b="0" dirty="0"/>
              <a:t>Re-use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the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250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m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free-space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laser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transport</a:t>
            </a:r>
          </a:p>
          <a:p>
            <a:r>
              <a:rPr lang="en-US" altLang="zh-CN" sz="1800" b="0" dirty="0"/>
              <a:t>Proposed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a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“</a:t>
            </a:r>
            <a:r>
              <a:rPr lang="en-US" altLang="zh-CN" sz="1800" b="0" dirty="0" err="1"/>
              <a:t>virtical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slit”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scheme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to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improve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the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longitudinal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resolution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(</a:t>
            </a:r>
            <a:r>
              <a:rPr lang="en-US" altLang="zh-CN" sz="1800" b="0" dirty="0" err="1"/>
              <a:t>ps</a:t>
            </a:r>
            <a:r>
              <a:rPr lang="en-US" altLang="zh-CN" sz="1800" b="0" dirty="0"/>
              <a:t>)</a:t>
            </a:r>
            <a:endParaRPr lang="en-US" altLang="zh-CN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AD39E7-AC08-0D1B-CFE5-916559C23C59}"/>
              </a:ext>
            </a:extLst>
          </p:cNvPr>
          <p:cNvSpPr txBox="1"/>
          <p:nvPr/>
        </p:nvSpPr>
        <p:spPr>
          <a:xfrm>
            <a:off x="8182268" y="2450020"/>
            <a:ext cx="3743796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b="1" dirty="0"/>
              <a:t>Challenge</a:t>
            </a:r>
            <a:r>
              <a:rPr lang="zh-CN" altLang="en-US" b="1" dirty="0"/>
              <a:t> </a:t>
            </a:r>
            <a:r>
              <a:rPr lang="en-US" altLang="zh-CN" b="1" dirty="0"/>
              <a:t>&amp;</a:t>
            </a:r>
            <a:r>
              <a:rPr lang="zh-CN" altLang="en-US" b="1" dirty="0"/>
              <a:t> </a:t>
            </a:r>
            <a:r>
              <a:rPr lang="en-US" altLang="zh-CN" b="1" dirty="0"/>
              <a:t>Limit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altLang="zh-CN" dirty="0">
                <a:solidFill>
                  <a:srgbClr val="C00000"/>
                </a:solidFill>
              </a:rPr>
              <a:t>Laser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source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($$$)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altLang="zh-CN" dirty="0">
                <a:solidFill>
                  <a:srgbClr val="C00000"/>
                </a:solidFill>
              </a:rPr>
              <a:t>Optical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transport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endParaRPr lang="en-US" altLang="zh-CN" dirty="0">
              <a:solidFill>
                <a:srgbClr val="C00000"/>
              </a:solidFill>
            </a:endParaRP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altLang="zh-CN" dirty="0">
                <a:solidFill>
                  <a:srgbClr val="C00000"/>
                </a:solidFill>
              </a:rPr>
              <a:t>Laser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position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stability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altLang="zh-CN" dirty="0">
                <a:solidFill>
                  <a:srgbClr val="C00000"/>
                </a:solidFill>
              </a:rPr>
              <a:t>Reflected/Scattered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light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in the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LW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chamber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altLang="zh-CN" dirty="0">
                <a:solidFill>
                  <a:srgbClr val="C00000"/>
                </a:solidFill>
              </a:rPr>
              <a:t>H-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beam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orbit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compensation</a:t>
            </a:r>
          </a:p>
          <a:p>
            <a:pPr marL="285750" indent="-285750" algn="l">
              <a:buFont typeface="Wingdings" pitchFamily="2" charset="2"/>
              <a:buChar char="§"/>
            </a:pPr>
            <a:endParaRPr lang="en-CH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11B48DC-978E-1605-FE9D-E04E407FD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65" y="3940659"/>
            <a:ext cx="7064429" cy="247757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624E9A2-7773-211D-EB18-CC5AA97A8C40}"/>
              </a:ext>
            </a:extLst>
          </p:cNvPr>
          <p:cNvGrpSpPr/>
          <p:nvPr/>
        </p:nvGrpSpPr>
        <p:grpSpPr>
          <a:xfrm>
            <a:off x="863600" y="2092028"/>
            <a:ext cx="3009900" cy="1714500"/>
            <a:chOff x="891022" y="1745374"/>
            <a:chExt cx="3009900" cy="1714500"/>
          </a:xfrm>
        </p:grpSpPr>
        <p:pic>
          <p:nvPicPr>
            <p:cNvPr id="4099" name="Picture 3" descr="page9image84894656">
              <a:extLst>
                <a:ext uri="{FF2B5EF4-FFF2-40B4-BE49-F238E27FC236}">
                  <a16:creationId xmlns:a16="http://schemas.microsoft.com/office/drawing/2014/main" id="{41145DAB-D499-874A-5ABA-B3DAED58EF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022" y="1745374"/>
              <a:ext cx="2146300" cy="1714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page9image84901520">
              <a:extLst>
                <a:ext uri="{FF2B5EF4-FFF2-40B4-BE49-F238E27FC236}">
                  <a16:creationId xmlns:a16="http://schemas.microsoft.com/office/drawing/2014/main" id="{FF9C3AF6-5976-DC1D-C67F-36DA9ABE42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19643"/>
            <a:stretch/>
          </p:blipFill>
          <p:spPr bwMode="auto">
            <a:xfrm>
              <a:off x="3037322" y="1745374"/>
              <a:ext cx="863600" cy="1714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4460123-9049-14D6-1E90-D5B3CF1B16AA}"/>
              </a:ext>
            </a:extLst>
          </p:cNvPr>
          <p:cNvSpPr txBox="1"/>
          <p:nvPr/>
        </p:nvSpPr>
        <p:spPr>
          <a:xfrm>
            <a:off x="8181007" y="5486057"/>
            <a:ext cx="35253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/>
              <a:t>[1]</a:t>
            </a:r>
            <a:r>
              <a:rPr lang="zh-CN" altLang="en-US" sz="1200" dirty="0"/>
              <a:t> </a:t>
            </a:r>
            <a:r>
              <a:rPr lang="en-US" altLang="zh-CN" sz="1200" dirty="0"/>
              <a:t>Y.</a:t>
            </a:r>
            <a:r>
              <a:rPr lang="zh-CN" altLang="en-US" sz="1200" dirty="0"/>
              <a:t> </a:t>
            </a:r>
            <a:r>
              <a:rPr lang="en-US" altLang="zh-CN" sz="1200" dirty="0"/>
              <a:t>Liu</a:t>
            </a:r>
            <a:r>
              <a:rPr lang="zh-CN" altLang="en-US" sz="1200" dirty="0"/>
              <a:t> </a:t>
            </a:r>
            <a:r>
              <a:rPr lang="en-US" altLang="zh-CN" sz="1200" dirty="0"/>
              <a:t>et</a:t>
            </a:r>
            <a:r>
              <a:rPr lang="zh-CN" altLang="en-US" sz="1200" dirty="0"/>
              <a:t> </a:t>
            </a:r>
            <a:r>
              <a:rPr lang="en-US" altLang="zh-CN" sz="1200" dirty="0"/>
              <a:t>al.,</a:t>
            </a:r>
            <a:r>
              <a:rPr lang="zh-CN" altLang="en-US" sz="1200" dirty="0"/>
              <a:t> </a:t>
            </a:r>
            <a:r>
              <a:rPr lang="en-US" altLang="zh-CN" sz="1200" dirty="0"/>
              <a:t>PRAB</a:t>
            </a:r>
            <a:r>
              <a:rPr lang="zh-CN" altLang="en-US" sz="1200" dirty="0"/>
              <a:t> </a:t>
            </a:r>
            <a:r>
              <a:rPr lang="en-US" altLang="zh-CN" sz="1200" dirty="0"/>
              <a:t>26,</a:t>
            </a:r>
            <a:r>
              <a:rPr lang="zh-CN" altLang="en-US" sz="1200" dirty="0"/>
              <a:t> </a:t>
            </a:r>
            <a:r>
              <a:rPr lang="en-US" altLang="zh-CN" sz="1200" dirty="0"/>
              <a:t>042801</a:t>
            </a:r>
            <a:r>
              <a:rPr lang="zh-CN" altLang="en-US" sz="1200" dirty="0"/>
              <a:t> </a:t>
            </a:r>
            <a:r>
              <a:rPr lang="en-US" altLang="zh-CN" sz="1200" dirty="0"/>
              <a:t>(2023)</a:t>
            </a:r>
          </a:p>
          <a:p>
            <a:r>
              <a:rPr lang="en-US" altLang="zh-CN" sz="1200" dirty="0"/>
              <a:t>[2]</a:t>
            </a:r>
            <a:r>
              <a:rPr lang="zh-CN" altLang="en-US" sz="1200" dirty="0"/>
              <a:t> </a:t>
            </a:r>
            <a:r>
              <a:rPr lang="en-US" altLang="zh-CN" sz="1200" dirty="0"/>
              <a:t>Y.</a:t>
            </a:r>
            <a:r>
              <a:rPr lang="zh-CN" altLang="en-US" sz="1200" dirty="0"/>
              <a:t> </a:t>
            </a:r>
            <a:r>
              <a:rPr lang="en-US" altLang="zh-CN" sz="1200" dirty="0"/>
              <a:t>Liu,</a:t>
            </a:r>
            <a:r>
              <a:rPr lang="zh-CN" altLang="en-US" sz="1200" dirty="0"/>
              <a:t> </a:t>
            </a:r>
            <a:r>
              <a:rPr lang="en-US" altLang="zh-CN" sz="1200" dirty="0"/>
              <a:t>IBIC</a:t>
            </a:r>
            <a:r>
              <a:rPr lang="zh-CN" altLang="en-US" sz="1200" dirty="0"/>
              <a:t> </a:t>
            </a:r>
            <a:r>
              <a:rPr lang="en-US" altLang="zh-CN" sz="1200" dirty="0"/>
              <a:t>talk,</a:t>
            </a:r>
            <a:r>
              <a:rPr lang="zh-CN" altLang="en-US" sz="1200" dirty="0"/>
              <a:t> </a:t>
            </a:r>
            <a:r>
              <a:rPr lang="en-US" altLang="zh-CN" sz="1200" dirty="0"/>
              <a:t>2023</a:t>
            </a:r>
          </a:p>
          <a:p>
            <a:r>
              <a:rPr lang="en-US" altLang="zh-CN" sz="1200" dirty="0"/>
              <a:t>[3]</a:t>
            </a:r>
            <a:r>
              <a:rPr lang="zh-CN" altLang="en-US" sz="1200" dirty="0"/>
              <a:t> </a:t>
            </a:r>
            <a:r>
              <a:rPr lang="en-US" altLang="zh-CN" sz="1200" dirty="0"/>
              <a:t>Y.</a:t>
            </a:r>
            <a:r>
              <a:rPr lang="zh-CN" altLang="en-US" sz="1200" dirty="0"/>
              <a:t> </a:t>
            </a:r>
            <a:r>
              <a:rPr lang="en-US" altLang="zh-CN" sz="1200" dirty="0"/>
              <a:t>Liu,</a:t>
            </a:r>
            <a:r>
              <a:rPr lang="zh-CN" altLang="en-US" sz="1200" dirty="0"/>
              <a:t> </a:t>
            </a:r>
            <a:r>
              <a:rPr lang="en-US" altLang="zh-CN" sz="1200" dirty="0"/>
              <a:t>IBIC2021,</a:t>
            </a:r>
            <a:r>
              <a:rPr lang="zh-CN" altLang="en-US" sz="1200" dirty="0"/>
              <a:t> </a:t>
            </a:r>
            <a:r>
              <a:rPr lang="en-US" altLang="zh-CN" sz="1200" dirty="0"/>
              <a:t>WEOA03</a:t>
            </a:r>
            <a:endParaRPr lang="en-CH" sz="1200" dirty="0"/>
          </a:p>
        </p:txBody>
      </p:sp>
    </p:spTree>
    <p:extLst>
      <p:ext uri="{BB962C8B-B14F-4D97-AF65-F5344CB8AC3E}">
        <p14:creationId xmlns:p14="http://schemas.microsoft.com/office/powerpoint/2010/main" val="4271142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6A2AA1-80A1-E1FD-D217-4398B8DCD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268761"/>
            <a:ext cx="10800575" cy="1739685"/>
          </a:xfrm>
        </p:spPr>
        <p:txBody>
          <a:bodyPr/>
          <a:lstStyle/>
          <a:p>
            <a:r>
              <a:rPr lang="en-US" altLang="zh-CN" sz="1800" b="0" dirty="0"/>
              <a:t>Use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a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1064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nm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fiber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laser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(1-300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ns,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10-100</a:t>
            </a:r>
            <a:r>
              <a:rPr lang="zh-CN" altLang="en-US" sz="1800" b="0" dirty="0"/>
              <a:t> </a:t>
            </a:r>
            <a:r>
              <a:rPr lang="en-US" altLang="zh-CN" sz="1800" b="0" dirty="0" err="1"/>
              <a:t>uJ</a:t>
            </a:r>
            <a:r>
              <a:rPr lang="en-US" altLang="zh-CN" sz="1800" b="0" dirty="0"/>
              <a:t>,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35-500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kHz,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M2=1.3)</a:t>
            </a:r>
          </a:p>
          <a:p>
            <a:r>
              <a:rPr lang="en-US" altLang="zh-CN" sz="1800" b="0" dirty="0"/>
              <a:t>laser transport fiber (~75% transmission)</a:t>
            </a:r>
          </a:p>
          <a:p>
            <a:r>
              <a:rPr lang="en-US" altLang="zh-CN" sz="1800" b="0" dirty="0"/>
              <a:t>C-type steer, max. 350 </a:t>
            </a:r>
            <a:r>
              <a:rPr lang="en-US" altLang="zh-CN" sz="1800" b="0" dirty="0" err="1"/>
              <a:t>Gs</a:t>
            </a:r>
            <a:r>
              <a:rPr lang="en-US" altLang="zh-CN" sz="1800" b="0" dirty="0"/>
              <a:t>, </a:t>
            </a:r>
            <a:r>
              <a:rPr lang="el-GR" altLang="zh-CN" sz="1800" b="0" dirty="0"/>
              <a:t>ρ~72 </a:t>
            </a:r>
            <a:r>
              <a:rPr lang="en-US" altLang="zh-CN" sz="1800" b="0" dirty="0"/>
              <a:t>mm;</a:t>
            </a:r>
          </a:p>
          <a:p>
            <a:r>
              <a:rPr lang="en-US" altLang="zh-CN" sz="1800" b="0" dirty="0" err="1"/>
              <a:t>sCVD</a:t>
            </a:r>
            <a:r>
              <a:rPr lang="en-US" altLang="zh-CN" sz="1800" b="0" dirty="0"/>
              <a:t> diamond (4x4x0.5 mm^3) w/ Au/Pt/</a:t>
            </a:r>
            <a:r>
              <a:rPr lang="en-US" altLang="zh-CN" sz="1800" b="0" dirty="0" err="1"/>
              <a:t>Ti</a:t>
            </a:r>
            <a:r>
              <a:rPr lang="en-US" altLang="zh-CN" sz="1800" b="0" dirty="0"/>
              <a:t> electrode (N_eh~1e9/pulse)</a:t>
            </a:r>
          </a:p>
          <a:p>
            <a:r>
              <a:rPr lang="en-US" altLang="zh-CN" sz="1800" dirty="0">
                <a:solidFill>
                  <a:srgbClr val="C00000"/>
                </a:solidFill>
              </a:rPr>
              <a:t>Required</a:t>
            </a:r>
            <a:r>
              <a:rPr lang="zh-CN" altLang="en-US" sz="1800" dirty="0">
                <a:solidFill>
                  <a:srgbClr val="C00000"/>
                </a:solidFill>
              </a:rPr>
              <a:t> </a:t>
            </a:r>
            <a:r>
              <a:rPr lang="en-US" altLang="zh-CN" sz="1800" dirty="0">
                <a:solidFill>
                  <a:srgbClr val="C00000"/>
                </a:solidFill>
              </a:rPr>
              <a:t>a</a:t>
            </a:r>
            <a:r>
              <a:rPr lang="zh-CN" altLang="en-US" sz="1800" dirty="0">
                <a:solidFill>
                  <a:srgbClr val="C00000"/>
                </a:solidFill>
              </a:rPr>
              <a:t> </a:t>
            </a:r>
            <a:r>
              <a:rPr lang="en-US" altLang="zh-CN" sz="1800" dirty="0">
                <a:solidFill>
                  <a:srgbClr val="0432FF"/>
                </a:solidFill>
              </a:rPr>
              <a:t>radiation-hard</a:t>
            </a:r>
            <a:r>
              <a:rPr lang="zh-CN" altLang="en-US" sz="1800" dirty="0">
                <a:solidFill>
                  <a:srgbClr val="0432FF"/>
                </a:solidFill>
              </a:rPr>
              <a:t> </a:t>
            </a:r>
            <a:r>
              <a:rPr lang="en-US" altLang="zh-CN" sz="1800" dirty="0">
                <a:solidFill>
                  <a:srgbClr val="0432FF"/>
                </a:solidFill>
              </a:rPr>
              <a:t>&amp;</a:t>
            </a:r>
            <a:r>
              <a:rPr lang="zh-CN" altLang="en-US" sz="1800" dirty="0">
                <a:solidFill>
                  <a:srgbClr val="0432FF"/>
                </a:solidFill>
              </a:rPr>
              <a:t> </a:t>
            </a:r>
            <a:r>
              <a:rPr lang="en-US" altLang="zh-CN" sz="1800" dirty="0">
                <a:solidFill>
                  <a:srgbClr val="0432FF"/>
                </a:solidFill>
              </a:rPr>
              <a:t>large-size</a:t>
            </a:r>
            <a:r>
              <a:rPr lang="zh-CN" altLang="en-US" sz="1800" dirty="0">
                <a:solidFill>
                  <a:srgbClr val="0432FF"/>
                </a:solidFill>
              </a:rPr>
              <a:t> </a:t>
            </a:r>
            <a:r>
              <a:rPr lang="en-US" altLang="zh-CN" sz="1800" dirty="0">
                <a:solidFill>
                  <a:srgbClr val="C00000"/>
                </a:solidFill>
              </a:rPr>
              <a:t>in-</a:t>
            </a:r>
            <a:r>
              <a:rPr lang="en-US" altLang="zh-CN" sz="1800" dirty="0" err="1">
                <a:solidFill>
                  <a:srgbClr val="C00000"/>
                </a:solidFill>
              </a:rPr>
              <a:t>vacu</a:t>
            </a:r>
            <a:r>
              <a:rPr lang="en-US" altLang="zh-CN" sz="1800" dirty="0">
                <a:solidFill>
                  <a:srgbClr val="C00000"/>
                </a:solidFill>
              </a:rPr>
              <a:t>.</a:t>
            </a:r>
            <a:r>
              <a:rPr lang="zh-CN" altLang="en-US" sz="1800" dirty="0">
                <a:solidFill>
                  <a:srgbClr val="C00000"/>
                </a:solidFill>
              </a:rPr>
              <a:t> </a:t>
            </a:r>
            <a:r>
              <a:rPr lang="en-US" altLang="zh-CN" sz="1800" dirty="0">
                <a:solidFill>
                  <a:srgbClr val="C00000"/>
                </a:solidFill>
              </a:rPr>
              <a:t>sensor</a:t>
            </a:r>
            <a:r>
              <a:rPr lang="zh-CN" altLang="en-US" sz="1800" dirty="0">
                <a:solidFill>
                  <a:srgbClr val="C00000"/>
                </a:solidFill>
              </a:rPr>
              <a:t> </a:t>
            </a:r>
            <a:r>
              <a:rPr lang="en-US" altLang="zh-CN" sz="1800" dirty="0">
                <a:solidFill>
                  <a:srgbClr val="C00000"/>
                </a:solidFill>
              </a:rPr>
              <a:t>(LGAD,</a:t>
            </a:r>
            <a:r>
              <a:rPr lang="zh-CN" altLang="en-US" sz="1800" dirty="0">
                <a:solidFill>
                  <a:srgbClr val="C00000"/>
                </a:solidFill>
              </a:rPr>
              <a:t> </a:t>
            </a:r>
            <a:r>
              <a:rPr lang="en-US" altLang="zh-CN" sz="1800" dirty="0">
                <a:solidFill>
                  <a:srgbClr val="C00000"/>
                </a:solidFill>
              </a:rPr>
              <a:t>diamond,</a:t>
            </a:r>
            <a:r>
              <a:rPr lang="zh-CN" altLang="en-US" sz="1800" dirty="0">
                <a:solidFill>
                  <a:srgbClr val="C00000"/>
                </a:solidFill>
              </a:rPr>
              <a:t> </a:t>
            </a:r>
            <a:r>
              <a:rPr lang="en-US" altLang="zh-CN" sz="1800" dirty="0">
                <a:solidFill>
                  <a:srgbClr val="C00000"/>
                </a:solidFill>
              </a:rPr>
              <a:t>EMT,</a:t>
            </a:r>
            <a:r>
              <a:rPr lang="zh-CN" altLang="en-US" sz="1800" dirty="0">
                <a:solidFill>
                  <a:srgbClr val="C00000"/>
                </a:solidFill>
              </a:rPr>
              <a:t> </a:t>
            </a:r>
            <a:r>
              <a:rPr lang="en-US" altLang="zh-CN" sz="1800" dirty="0">
                <a:solidFill>
                  <a:srgbClr val="C00000"/>
                </a:solidFill>
              </a:rPr>
              <a:t>MCP..)</a:t>
            </a:r>
            <a:endParaRPr lang="en-US" altLang="zh-CN" sz="2000" dirty="0">
              <a:solidFill>
                <a:srgbClr val="C00000"/>
              </a:solidFill>
            </a:endParaRPr>
          </a:p>
          <a:p>
            <a:endParaRPr lang="en-US" altLang="zh-CN" sz="2000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707DCD-5FA6-7B29-7447-57094B4F3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LW-Profile</a:t>
            </a:r>
            <a:r>
              <a:rPr lang="zh-CN" altLang="en-US" dirty="0"/>
              <a:t> </a:t>
            </a:r>
            <a:r>
              <a:rPr lang="en-US" altLang="zh-CN" dirty="0" err="1"/>
              <a:t>Monitor@CERN</a:t>
            </a:r>
            <a:r>
              <a:rPr lang="zh-CN" altLang="en-US" dirty="0"/>
              <a:t> </a:t>
            </a:r>
            <a:r>
              <a:rPr lang="en-US" altLang="zh-CN" dirty="0"/>
              <a:t>LINAC4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43AA9-4793-C5A9-FA5E-F486C973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E20CC-8320-DB42-9CE0-1DCF1B701F81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DAD8-F9F3-2464-9CFC-116011778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EE219-8489-FED1-4812-D9C13D942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EA1EAA-7FF1-EBE5-1BE2-1D2B41810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848" y="3648278"/>
            <a:ext cx="3194236" cy="19652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EC6C454-1DBA-A2AA-8678-56622A645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48" y="3074284"/>
            <a:ext cx="1987828" cy="135907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50170FD-D8EF-C723-675F-653C83EB2633}"/>
              </a:ext>
            </a:extLst>
          </p:cNvPr>
          <p:cNvGrpSpPr/>
          <p:nvPr/>
        </p:nvGrpSpPr>
        <p:grpSpPr>
          <a:xfrm>
            <a:off x="8016369" y="3513169"/>
            <a:ext cx="1799804" cy="2187748"/>
            <a:chOff x="4757131" y="1276935"/>
            <a:chExt cx="1799804" cy="218774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FC62C3A-AD90-178F-7694-610C2E239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57131" y="1276935"/>
              <a:ext cx="1799804" cy="2187748"/>
            </a:xfrm>
            <a:prstGeom prst="rect">
              <a:avLst/>
            </a:prstGeom>
          </p:spPr>
        </p:pic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E3AF573-A224-6C8C-DED3-A14F4C28CC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87644" y="2370809"/>
              <a:ext cx="792088" cy="0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A48E3AD-D5DF-2192-56AE-3B528B5DAE32}"/>
                </a:ext>
              </a:extLst>
            </p:cNvPr>
            <p:cNvSpPr txBox="1"/>
            <p:nvPr/>
          </p:nvSpPr>
          <p:spPr>
            <a:xfrm>
              <a:off x="4901147" y="1963779"/>
              <a:ext cx="43204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CH" sz="1200" dirty="0">
                  <a:solidFill>
                    <a:schemeClr val="bg2"/>
                  </a:solidFill>
                </a:rPr>
                <a:t>M2  meas.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4081E8B-717E-2D43-BBEE-7F71D7A3AFB5}"/>
                </a:ext>
              </a:extLst>
            </p:cNvPr>
            <p:cNvCxnSpPr/>
            <p:nvPr/>
          </p:nvCxnSpPr>
          <p:spPr>
            <a:xfrm flipV="1">
              <a:off x="5981267" y="1598555"/>
              <a:ext cx="0" cy="1008112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43244ED-4A02-4967-0270-C8CF33F68957}"/>
                </a:ext>
              </a:extLst>
            </p:cNvPr>
            <p:cNvSpPr txBox="1"/>
            <p:nvPr/>
          </p:nvSpPr>
          <p:spPr>
            <a:xfrm>
              <a:off x="5961919" y="2555680"/>
              <a:ext cx="575659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CH" sz="1200" dirty="0">
                  <a:solidFill>
                    <a:schemeClr val="bg2"/>
                  </a:solidFill>
                </a:rPr>
                <a:t>f-500 mm lens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DA347E2-7FFB-5027-3484-846F9EB326F7}"/>
                </a:ext>
              </a:extLst>
            </p:cNvPr>
            <p:cNvSpPr txBox="1"/>
            <p:nvPr/>
          </p:nvSpPr>
          <p:spPr>
            <a:xfrm>
              <a:off x="4791651" y="3070373"/>
              <a:ext cx="1765284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CH" sz="1200" dirty="0">
                  <a:solidFill>
                    <a:srgbClr val="FFFF00"/>
                  </a:solidFill>
                </a:rPr>
                <a:t>sampler</a:t>
              </a:r>
              <a:r>
                <a:rPr lang="zh-CN" altLang="en-US" sz="1200" dirty="0">
                  <a:solidFill>
                    <a:srgbClr val="FFFF00"/>
                  </a:solidFill>
                </a:rPr>
                <a:t> </a:t>
              </a:r>
              <a:r>
                <a:rPr lang="en-US" altLang="zh-CN" sz="1200" dirty="0">
                  <a:solidFill>
                    <a:srgbClr val="FFFF00"/>
                  </a:solidFill>
                  <a:sym typeface="Wingdings" pitchFamily="2" charset="2"/>
                </a:rPr>
                <a:t> PD for pulse shape</a:t>
              </a:r>
              <a:endParaRPr lang="en-CH" sz="12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C3CD38F3-3B6D-73A7-12CC-16B7131261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4684" y="2945413"/>
            <a:ext cx="2098878" cy="157074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3E6EE2B-2F64-57BB-0A7B-E79080743C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6816" y="3916777"/>
            <a:ext cx="2302950" cy="162942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5712D03-EBFD-2A3B-0566-9D436315DD3A}"/>
              </a:ext>
            </a:extLst>
          </p:cNvPr>
          <p:cNvSpPr txBox="1"/>
          <p:nvPr/>
        </p:nvSpPr>
        <p:spPr>
          <a:xfrm>
            <a:off x="9490329" y="3633672"/>
            <a:ext cx="289404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/>
              <a:t>Discrepancy:</a:t>
            </a:r>
            <a:r>
              <a:rPr lang="zh-CN" altLang="en-US" sz="1600" dirty="0"/>
              <a:t> </a:t>
            </a:r>
            <a:r>
              <a:rPr lang="en-US" altLang="zh-CN" sz="1600" dirty="0"/>
              <a:t>~2%</a:t>
            </a:r>
            <a:endParaRPr lang="en-CH" sz="16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75A773-9A5A-833A-1608-4CA825CF001B}"/>
              </a:ext>
            </a:extLst>
          </p:cNvPr>
          <p:cNvSpPr txBox="1"/>
          <p:nvPr/>
        </p:nvSpPr>
        <p:spPr>
          <a:xfrm>
            <a:off x="4838758" y="3290472"/>
            <a:ext cx="29724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600" dirty="0"/>
              <a:t>Exp.</a:t>
            </a:r>
            <a:r>
              <a:rPr lang="zh-CN" altLang="en-US" sz="1600" dirty="0"/>
              <a:t> </a:t>
            </a:r>
            <a:r>
              <a:rPr lang="en-US" altLang="zh-CN" sz="1600" dirty="0"/>
              <a:t>setup</a:t>
            </a:r>
            <a:r>
              <a:rPr lang="zh-CN" altLang="en-US" sz="1600" dirty="0"/>
              <a:t> </a:t>
            </a:r>
            <a:r>
              <a:rPr lang="en-US" altLang="zh-CN" sz="1600" dirty="0"/>
              <a:t>at</a:t>
            </a:r>
            <a:r>
              <a:rPr lang="zh-CN" altLang="en-US" sz="1600" dirty="0"/>
              <a:t> </a:t>
            </a:r>
            <a:r>
              <a:rPr lang="en-US" altLang="zh-CN" sz="1600" dirty="0"/>
              <a:t>LINAC4</a:t>
            </a:r>
            <a:r>
              <a:rPr lang="zh-CN" altLang="en-US" sz="1600" dirty="0"/>
              <a:t> </a:t>
            </a:r>
            <a:r>
              <a:rPr lang="en-US" altLang="zh-CN" sz="1600" dirty="0"/>
              <a:t>50</a:t>
            </a:r>
            <a:r>
              <a:rPr lang="zh-CN" altLang="en-US" sz="1600" dirty="0"/>
              <a:t> </a:t>
            </a:r>
            <a:r>
              <a:rPr lang="en-US" altLang="zh-CN" sz="1600" dirty="0"/>
              <a:t>MeV</a:t>
            </a:r>
            <a:endParaRPr lang="en-CH" sz="16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02DF3C4-578F-F15E-4D63-4BD03CCE2F08}"/>
              </a:ext>
            </a:extLst>
          </p:cNvPr>
          <p:cNvSpPr txBox="1"/>
          <p:nvPr/>
        </p:nvSpPr>
        <p:spPr>
          <a:xfrm>
            <a:off x="1180335" y="4152078"/>
            <a:ext cx="141255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dirty="0" err="1">
                <a:solidFill>
                  <a:srgbClr val="FFFF00"/>
                </a:solidFill>
              </a:rPr>
              <a:t>sCVD</a:t>
            </a:r>
            <a:r>
              <a:rPr lang="zh-CN" altLang="en-US" sz="1400" dirty="0">
                <a:solidFill>
                  <a:srgbClr val="FFFF00"/>
                </a:solidFill>
              </a:rPr>
              <a:t> </a:t>
            </a:r>
            <a:r>
              <a:rPr lang="en-US" altLang="zh-CN" sz="1400" dirty="0">
                <a:solidFill>
                  <a:srgbClr val="FFFF00"/>
                </a:solidFill>
              </a:rPr>
              <a:t>diamond</a:t>
            </a:r>
            <a:endParaRPr lang="en-CH" sz="1400" dirty="0">
              <a:solidFill>
                <a:srgbClr val="FFFF00"/>
              </a:solidFill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A36039D-6544-9788-10C1-B53EFBB9ACA1}"/>
              </a:ext>
            </a:extLst>
          </p:cNvPr>
          <p:cNvCxnSpPr>
            <a:cxnSpLocks/>
          </p:cNvCxnSpPr>
          <p:nvPr/>
        </p:nvCxnSpPr>
        <p:spPr>
          <a:xfrm flipH="1" flipV="1">
            <a:off x="1324746" y="3999687"/>
            <a:ext cx="288032" cy="181436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A08C9B6-277E-AC74-453A-1C457D52D5FC}"/>
              </a:ext>
            </a:extLst>
          </p:cNvPr>
          <p:cNvGrpSpPr/>
          <p:nvPr/>
        </p:nvGrpSpPr>
        <p:grpSpPr>
          <a:xfrm>
            <a:off x="839416" y="4618277"/>
            <a:ext cx="3180795" cy="1711773"/>
            <a:chOff x="839416" y="4576017"/>
            <a:chExt cx="3180795" cy="171177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ACBCB04-D50C-972A-211F-2F47F3473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9416" y="4720100"/>
              <a:ext cx="3024336" cy="156769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3BF3B11-A69A-98B9-A890-33AB32F2E38E}"/>
                </a:ext>
              </a:extLst>
            </p:cNvPr>
            <p:cNvSpPr txBox="1"/>
            <p:nvPr/>
          </p:nvSpPr>
          <p:spPr>
            <a:xfrm>
              <a:off x="1049157" y="4576017"/>
              <a:ext cx="297105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600" dirty="0"/>
                <a:t>Raw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signal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(good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SNR)</a:t>
              </a:r>
              <a:r>
                <a:rPr lang="zh-CN" altLang="en-US" sz="1600" dirty="0"/>
                <a:t> </a:t>
              </a:r>
              <a:endParaRPr lang="en-CH" sz="1600" dirty="0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6EA6E6F-7A7E-220B-6276-4BD6877AEF2F}"/>
              </a:ext>
            </a:extLst>
          </p:cNvPr>
          <p:cNvSpPr txBox="1"/>
          <p:nvPr/>
        </p:nvSpPr>
        <p:spPr>
          <a:xfrm>
            <a:off x="4708756" y="5943781"/>
            <a:ext cx="333146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1200" dirty="0"/>
              <a:t>[1] T. Hofmann PRAB 18, 122801 (2015)</a:t>
            </a:r>
          </a:p>
          <a:p>
            <a:pPr algn="l"/>
            <a:r>
              <a:rPr lang="en-CH" sz="1200" dirty="0"/>
              <a:t>[2] T. Hofmann PhD thesis (2017)</a:t>
            </a:r>
          </a:p>
        </p:txBody>
      </p:sp>
    </p:spTree>
    <p:extLst>
      <p:ext uri="{BB962C8B-B14F-4D97-AF65-F5344CB8AC3E}">
        <p14:creationId xmlns:p14="http://schemas.microsoft.com/office/powerpoint/2010/main" val="964161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6A2AA1-80A1-E1FD-D217-4398B8DCD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268761"/>
            <a:ext cx="6048051" cy="1755055"/>
          </a:xfrm>
        </p:spPr>
        <p:txBody>
          <a:bodyPr/>
          <a:lstStyle/>
          <a:p>
            <a:r>
              <a:rPr lang="en-US" altLang="zh-CN" sz="2000" b="0" dirty="0"/>
              <a:t>Use</a:t>
            </a:r>
            <a:r>
              <a:rPr lang="zh-CN" altLang="en-US" sz="2000" b="0" dirty="0"/>
              <a:t> </a:t>
            </a:r>
            <a:r>
              <a:rPr lang="en-US" altLang="zh-CN" sz="2000" b="0" dirty="0"/>
              <a:t>another</a:t>
            </a:r>
            <a:r>
              <a:rPr lang="zh-CN" altLang="en-US" sz="2000" b="0" dirty="0"/>
              <a:t> </a:t>
            </a:r>
            <a:r>
              <a:rPr lang="en-US" altLang="zh-CN" sz="2000" b="0" dirty="0"/>
              <a:t>commercial</a:t>
            </a:r>
            <a:r>
              <a:rPr lang="zh-CN" altLang="en-US" sz="2000" b="0" dirty="0"/>
              <a:t> </a:t>
            </a:r>
            <a:r>
              <a:rPr lang="en-US" altLang="zh-CN" sz="2000" b="0" dirty="0"/>
              <a:t>laser</a:t>
            </a:r>
            <a:r>
              <a:rPr lang="zh-CN" altLang="en-US" sz="2000" b="0" dirty="0"/>
              <a:t> </a:t>
            </a:r>
            <a:r>
              <a:rPr lang="en-US" altLang="zh-CN" sz="2000" b="0" dirty="0"/>
              <a:t>(ns,</a:t>
            </a:r>
            <a:r>
              <a:rPr lang="zh-CN" altLang="en-US" sz="2000" b="0" dirty="0"/>
              <a:t> </a:t>
            </a:r>
            <a:r>
              <a:rPr lang="en-US" altLang="zh-CN" sz="2000" b="0" dirty="0"/>
              <a:t>~0.1</a:t>
            </a:r>
            <a:r>
              <a:rPr lang="zh-CN" altLang="en-US" sz="2000" b="0" dirty="0"/>
              <a:t> </a:t>
            </a:r>
            <a:r>
              <a:rPr lang="en-US" altLang="zh-CN" sz="2000" b="0" dirty="0" err="1"/>
              <a:t>mJ</a:t>
            </a:r>
            <a:r>
              <a:rPr lang="en-US" altLang="zh-CN" sz="2000" b="0" dirty="0"/>
              <a:t>,</a:t>
            </a:r>
            <a:r>
              <a:rPr lang="zh-CN" altLang="en-US" sz="2000" b="0" dirty="0"/>
              <a:t> </a:t>
            </a:r>
            <a:r>
              <a:rPr lang="en-US" altLang="zh-CN" sz="2000" b="0" dirty="0"/>
              <a:t>fiber)</a:t>
            </a:r>
          </a:p>
          <a:p>
            <a:r>
              <a:rPr lang="en-US" altLang="zh-CN" sz="2000" b="0" dirty="0"/>
              <a:t>Laser</a:t>
            </a:r>
            <a:r>
              <a:rPr lang="zh-CN" altLang="en-US" sz="2000" b="0" dirty="0"/>
              <a:t> </a:t>
            </a:r>
            <a:r>
              <a:rPr lang="en-US" altLang="zh-CN" sz="2000" b="0" dirty="0"/>
              <a:t>Transport:</a:t>
            </a:r>
            <a:r>
              <a:rPr lang="zh-CN" altLang="en-US" sz="2000" b="0" dirty="0"/>
              <a:t> </a:t>
            </a:r>
            <a:r>
              <a:rPr lang="en-US" altLang="zh-CN" sz="2000" b="0" dirty="0"/>
              <a:t>10</a:t>
            </a:r>
            <a:r>
              <a:rPr lang="zh-CN" altLang="en-US" sz="2000" b="0" dirty="0"/>
              <a:t> </a:t>
            </a:r>
            <a:r>
              <a:rPr lang="en-US" altLang="zh-CN" sz="2000" b="0" dirty="0"/>
              <a:t>m</a:t>
            </a:r>
            <a:r>
              <a:rPr lang="zh-CN" altLang="en-US" sz="2000" b="0" dirty="0"/>
              <a:t> </a:t>
            </a:r>
            <a:r>
              <a:rPr lang="en-US" altLang="zh-CN" sz="2000" b="0" dirty="0"/>
              <a:t>LMA</a:t>
            </a:r>
            <a:r>
              <a:rPr lang="zh-CN" altLang="en-US" sz="2000" b="0" dirty="0"/>
              <a:t> </a:t>
            </a:r>
            <a:r>
              <a:rPr lang="en-US" altLang="zh-CN" sz="2000" b="0" dirty="0"/>
              <a:t>fiber</a:t>
            </a:r>
          </a:p>
          <a:p>
            <a:r>
              <a:rPr lang="en-US" altLang="zh-CN" sz="2000" b="0" dirty="0"/>
              <a:t>Five</a:t>
            </a:r>
            <a:r>
              <a:rPr lang="zh-CN" altLang="en-US" sz="2000" b="0" dirty="0"/>
              <a:t> </a:t>
            </a:r>
            <a:r>
              <a:rPr lang="en-US" altLang="zh-CN" sz="2000" b="0" dirty="0" err="1"/>
              <a:t>pCVD</a:t>
            </a:r>
            <a:r>
              <a:rPr lang="zh-CN" altLang="en-US" sz="2000" b="0" dirty="0"/>
              <a:t> </a:t>
            </a:r>
            <a:r>
              <a:rPr lang="en-US" altLang="zh-CN" sz="2000" b="0" dirty="0"/>
              <a:t>diamond</a:t>
            </a:r>
            <a:r>
              <a:rPr lang="zh-CN" altLang="en-US" sz="2000" b="0" dirty="0"/>
              <a:t> </a:t>
            </a:r>
            <a:r>
              <a:rPr lang="en-US" altLang="zh-CN" sz="2000" b="0" dirty="0"/>
              <a:t>strips</a:t>
            </a:r>
            <a:r>
              <a:rPr lang="zh-CN" altLang="en-US" sz="2000" b="0" dirty="0"/>
              <a:t> </a:t>
            </a:r>
            <a:r>
              <a:rPr lang="en-US" altLang="zh-CN" sz="2000" b="0" dirty="0"/>
              <a:t>as</a:t>
            </a:r>
            <a:r>
              <a:rPr lang="zh-CN" altLang="en-US" sz="2000" b="0" dirty="0"/>
              <a:t> </a:t>
            </a:r>
            <a:r>
              <a:rPr lang="en-US" altLang="zh-CN" sz="2000" b="0" dirty="0"/>
              <a:t>H0</a:t>
            </a:r>
            <a:r>
              <a:rPr lang="zh-CN" altLang="en-US" sz="2000" b="0" dirty="0"/>
              <a:t> </a:t>
            </a:r>
            <a:r>
              <a:rPr lang="en-US" altLang="zh-CN" sz="2000" b="0" dirty="0"/>
              <a:t>detectors</a:t>
            </a:r>
          </a:p>
          <a:p>
            <a:r>
              <a:rPr lang="en-US" altLang="zh-CN" sz="2000" b="0" dirty="0"/>
              <a:t>Amplifier:</a:t>
            </a:r>
            <a:r>
              <a:rPr lang="zh-CN" altLang="en-US" sz="2000" b="0" dirty="0"/>
              <a:t> </a:t>
            </a:r>
            <a:r>
              <a:rPr lang="en-US" altLang="zh-CN" sz="2000" b="0" dirty="0"/>
              <a:t>+46</a:t>
            </a:r>
            <a:r>
              <a:rPr lang="zh-CN" altLang="en-US" sz="2000" b="0" dirty="0"/>
              <a:t> </a:t>
            </a:r>
            <a:r>
              <a:rPr lang="en-US" altLang="zh-CN" sz="2000" b="0" dirty="0"/>
              <a:t>dB</a:t>
            </a:r>
            <a:r>
              <a:rPr lang="zh-CN" altLang="en-US" sz="2000" b="0" dirty="0"/>
              <a:t> </a:t>
            </a:r>
            <a:r>
              <a:rPr lang="en-US" altLang="zh-CN" sz="2000" b="0" dirty="0"/>
              <a:t>(BW=50</a:t>
            </a:r>
            <a:r>
              <a:rPr lang="zh-CN" altLang="en-US" sz="2000" b="0" dirty="0"/>
              <a:t> </a:t>
            </a:r>
            <a:r>
              <a:rPr lang="en-US" altLang="zh-CN" sz="2000" b="0" dirty="0"/>
              <a:t>MHz)</a:t>
            </a:r>
          </a:p>
          <a:p>
            <a:endParaRPr lang="en-US" altLang="zh-CN" sz="2000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707DCD-5FA6-7B29-7447-57094B4F3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LW-Emittancemeter@CERN</a:t>
            </a:r>
            <a:r>
              <a:rPr lang="zh-CN" altLang="en-US" dirty="0"/>
              <a:t> </a:t>
            </a:r>
            <a:r>
              <a:rPr lang="en-US" altLang="zh-CN" dirty="0"/>
              <a:t>LINAC4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43AA9-4793-C5A9-FA5E-F486C973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5F6B9-8A0E-ED42-BC52-AD00C4EA01F6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DAD8-F9F3-2464-9CFC-116011778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EE219-8489-FED1-4812-D9C13D942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77C2C0-1D22-51AC-B7AA-8FD4ECD93A1A}"/>
              </a:ext>
            </a:extLst>
          </p:cNvPr>
          <p:cNvGrpSpPr/>
          <p:nvPr/>
        </p:nvGrpSpPr>
        <p:grpSpPr>
          <a:xfrm>
            <a:off x="548460" y="3096825"/>
            <a:ext cx="10289475" cy="3078921"/>
            <a:chOff x="-856751" y="2945047"/>
            <a:chExt cx="10289475" cy="307892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CCF2AE0-CCB4-9726-7715-1A5239308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69889" y="3873920"/>
              <a:ext cx="5762835" cy="2150048"/>
            </a:xfrm>
            <a:prstGeom prst="rect">
              <a:avLst/>
            </a:prstGeom>
          </p:spPr>
        </p:pic>
        <p:pic>
          <p:nvPicPr>
            <p:cNvPr id="8" name="Content Placeholder 7">
              <a:extLst>
                <a:ext uri="{FF2B5EF4-FFF2-40B4-BE49-F238E27FC236}">
                  <a16:creationId xmlns:a16="http://schemas.microsoft.com/office/drawing/2014/main" id="{8F0EA972-F10D-D2FC-24D6-2A6F2C020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856751" y="2945047"/>
              <a:ext cx="4098175" cy="2707279"/>
            </a:xfrm>
            <a:prstGeom prst="rect">
              <a:avLst/>
            </a:prstGeom>
          </p:spPr>
        </p:pic>
      </p:grpSp>
      <p:pic>
        <p:nvPicPr>
          <p:cNvPr id="5121" name="Picture 1" descr="page19image84734144">
            <a:extLst>
              <a:ext uri="{FF2B5EF4-FFF2-40B4-BE49-F238E27FC236}">
                <a16:creationId xmlns:a16="http://schemas.microsoft.com/office/drawing/2014/main" id="{F5D16D79-65C6-3C36-DA85-85F31A793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1089396"/>
            <a:ext cx="2490861" cy="158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age95image84400848">
            <a:extLst>
              <a:ext uri="{FF2B5EF4-FFF2-40B4-BE49-F238E27FC236}">
                <a16:creationId xmlns:a16="http://schemas.microsoft.com/office/drawing/2014/main" id="{93C703DD-6C66-9DFE-3FD7-7F2071387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1759383"/>
            <a:ext cx="1669442" cy="1755055"/>
          </a:xfrm>
          <a:prstGeom prst="rect">
            <a:avLst/>
          </a:prstGeom>
          <a:noFill/>
          <a:ln w="19050"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F9B3582-ECC9-0141-83CD-B6FF7F17928F}"/>
              </a:ext>
            </a:extLst>
          </p:cNvPr>
          <p:cNvCxnSpPr>
            <a:cxnSpLocks/>
            <a:endCxn id="5122" idx="2"/>
          </p:cNvCxnSpPr>
          <p:nvPr/>
        </p:nvCxnSpPr>
        <p:spPr>
          <a:xfrm flipH="1" flipV="1">
            <a:off x="7650801" y="3514438"/>
            <a:ext cx="677447" cy="72922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 descr="page5image84477360">
            <a:extLst>
              <a:ext uri="{FF2B5EF4-FFF2-40B4-BE49-F238E27FC236}">
                <a16:creationId xmlns:a16="http://schemas.microsoft.com/office/drawing/2014/main" id="{A8F4471B-2A7A-A85C-89EA-B30F94EAB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352" y="2767498"/>
            <a:ext cx="2390001" cy="128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ight Arrow 15">
            <a:extLst>
              <a:ext uri="{FF2B5EF4-FFF2-40B4-BE49-F238E27FC236}">
                <a16:creationId xmlns:a16="http://schemas.microsoft.com/office/drawing/2014/main" id="{4A7D245B-01EA-3502-485A-001B5A236711}"/>
              </a:ext>
            </a:extLst>
          </p:cNvPr>
          <p:cNvSpPr/>
          <p:nvPr/>
        </p:nvSpPr>
        <p:spPr>
          <a:xfrm>
            <a:off x="8688288" y="2468818"/>
            <a:ext cx="432048" cy="312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7E7001-BB03-EE3A-81D6-355B493F655B}"/>
              </a:ext>
            </a:extLst>
          </p:cNvPr>
          <p:cNvSpPr txBox="1"/>
          <p:nvPr/>
        </p:nvSpPr>
        <p:spPr>
          <a:xfrm>
            <a:off x="548460" y="5956974"/>
            <a:ext cx="62048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1200" dirty="0"/>
              <a:t>[1] T. Hofmann PRAB 18, 122801 (2015)</a:t>
            </a:r>
          </a:p>
          <a:p>
            <a:pPr algn="l"/>
            <a:r>
              <a:rPr lang="en-CH" sz="1200" dirty="0"/>
              <a:t>[2] T. Hofmann PhD thesis (2017)</a:t>
            </a:r>
          </a:p>
        </p:txBody>
      </p:sp>
    </p:spTree>
    <p:extLst>
      <p:ext uri="{BB962C8B-B14F-4D97-AF65-F5344CB8AC3E}">
        <p14:creationId xmlns:p14="http://schemas.microsoft.com/office/powerpoint/2010/main" val="697132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12CE6B5-238B-989A-7C8E-F0E148489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724" y="2564904"/>
            <a:ext cx="11376024" cy="3024335"/>
          </a:xfrm>
        </p:spPr>
        <p:txBody>
          <a:bodyPr anchor="t"/>
          <a:lstStyle/>
          <a:p>
            <a:r>
              <a:rPr lang="en-CH" dirty="0"/>
              <a:t>采用N</a:t>
            </a:r>
            <a:r>
              <a:rPr lang="en-US" altLang="zh-CN" dirty="0" err="1"/>
              <a:t>d:YAG</a:t>
            </a:r>
            <a:r>
              <a:rPr lang="zh-CN" altLang="en-US" dirty="0"/>
              <a:t>和</a:t>
            </a:r>
            <a:r>
              <a:rPr lang="en-US" altLang="zh-CN" dirty="0"/>
              <a:t>Fiber</a:t>
            </a:r>
            <a:r>
              <a:rPr lang="zh-CN" altLang="en-US" dirty="0"/>
              <a:t>的纳秒激光方案均适用于</a:t>
            </a:r>
            <a:r>
              <a:rPr lang="en-US" altLang="zh-CN" dirty="0"/>
              <a:t>CSNS-II</a:t>
            </a:r>
            <a:r>
              <a:rPr lang="zh-CN" altLang="en-US" dirty="0"/>
              <a:t>超导段剖面测量需求</a:t>
            </a:r>
            <a:endParaRPr lang="en-US" altLang="zh-CN" dirty="0"/>
          </a:p>
          <a:p>
            <a:r>
              <a:rPr lang="en-CH" dirty="0"/>
              <a:t>考虑技术可靠性</a:t>
            </a:r>
            <a:r>
              <a:rPr lang="zh-CN" altLang="en-US" dirty="0"/>
              <a:t>（真空内元件免维护），以</a:t>
            </a:r>
            <a:r>
              <a:rPr lang="en-US" altLang="zh-CN" dirty="0" err="1"/>
              <a:t>Nd:YAG</a:t>
            </a:r>
            <a:r>
              <a:rPr lang="zh-CN" altLang="en-US" dirty="0"/>
              <a:t>大功率激光器作为第一代</a:t>
            </a:r>
            <a:r>
              <a:rPr lang="en-US" altLang="zh-CN" dirty="0"/>
              <a:t>LW</a:t>
            </a:r>
            <a:r>
              <a:rPr lang="zh-CN" altLang="en-US" dirty="0"/>
              <a:t>方案</a:t>
            </a:r>
            <a:endParaRPr lang="en-US" altLang="zh-CN" dirty="0"/>
          </a:p>
          <a:p>
            <a:pPr lvl="2"/>
            <a:r>
              <a:rPr lang="zh-CN" altLang="en-US" b="1" dirty="0">
                <a:solidFill>
                  <a:srgbClr val="0432FF"/>
                </a:solidFill>
              </a:rPr>
              <a:t>激光长距离传输</a:t>
            </a:r>
            <a:endParaRPr lang="en-US" altLang="zh-CN" b="1" dirty="0">
              <a:solidFill>
                <a:srgbClr val="0432FF"/>
              </a:solidFill>
            </a:endParaRPr>
          </a:p>
          <a:p>
            <a:pPr lvl="2"/>
            <a:r>
              <a:rPr lang="zh-CN" altLang="en-US" b="1" dirty="0">
                <a:solidFill>
                  <a:srgbClr val="0432FF"/>
                </a:solidFill>
              </a:rPr>
              <a:t>剥离电子探测</a:t>
            </a:r>
            <a:endParaRPr lang="en-US" altLang="zh-CN" b="1" dirty="0">
              <a:solidFill>
                <a:srgbClr val="0432FF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57A16A-8A37-E048-0217-89ACB859C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小节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08241-B3E7-69E5-C6F8-B4074B87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3420-9161-E249-B0C7-51C008CF8685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8625E-ADFE-1BB7-BAAC-C47C27B95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CD1F9-38B6-2751-BCD2-0C0FAA156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666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E5A1BD-F42E-58F5-C658-B18C799E8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9616" y="911383"/>
            <a:ext cx="8568333" cy="5035233"/>
          </a:xfrm>
        </p:spPr>
        <p:txBody>
          <a:bodyPr anchor="ctr"/>
          <a:lstStyle/>
          <a:p>
            <a:pPr marL="342900" indent="-342900">
              <a:buFont typeface="Wingdings" pitchFamily="2" charset="2"/>
              <a:buChar char="§"/>
            </a:pPr>
            <a:r>
              <a:rPr lang="en-CH" sz="2400" dirty="0">
                <a:solidFill>
                  <a:schemeClr val="bg2">
                    <a:lumMod val="75000"/>
                  </a:schemeClr>
                </a:solidFill>
              </a:rPr>
              <a:t>背景介绍及LW应用举例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CH" sz="2400" dirty="0"/>
              <a:t>面向CSNS</a:t>
            </a:r>
            <a:r>
              <a:rPr lang="en-US" altLang="zh-CN" sz="2400" dirty="0"/>
              <a:t>-II</a:t>
            </a:r>
            <a:r>
              <a:rPr lang="zh-CN" altLang="en-US" sz="2400" dirty="0"/>
              <a:t>超导加速器的</a:t>
            </a:r>
            <a:r>
              <a:rPr lang="en-US" altLang="zh-CN" sz="2400" dirty="0"/>
              <a:t>LW</a:t>
            </a:r>
            <a:r>
              <a:rPr lang="zh-CN" altLang="en-US" sz="2400" dirty="0"/>
              <a:t>一代样机研制小节</a:t>
            </a:r>
            <a:endParaRPr lang="en-US" altLang="zh-CN" sz="24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altLang="zh-CN" sz="2400" dirty="0">
                <a:solidFill>
                  <a:schemeClr val="bg2">
                    <a:lumMod val="75000"/>
                  </a:schemeClr>
                </a:solidFill>
              </a:rPr>
              <a:t>2025</a:t>
            </a:r>
            <a:r>
              <a:rPr lang="zh-CN" altLang="en-US" sz="2400" dirty="0">
                <a:solidFill>
                  <a:schemeClr val="bg2">
                    <a:lumMod val="75000"/>
                  </a:schemeClr>
                </a:solidFill>
              </a:rPr>
              <a:t>年度</a:t>
            </a:r>
            <a:r>
              <a:rPr lang="en-US" altLang="zh-CN" sz="2400" dirty="0">
                <a:solidFill>
                  <a:schemeClr val="bg2">
                    <a:lumMod val="75000"/>
                  </a:schemeClr>
                </a:solidFill>
              </a:rPr>
              <a:t>LW</a:t>
            </a:r>
            <a:r>
              <a:rPr lang="zh-CN" altLang="en-US" sz="2400" dirty="0">
                <a:solidFill>
                  <a:schemeClr val="bg2">
                    <a:lumMod val="75000"/>
                  </a:schemeClr>
                </a:solidFill>
              </a:rPr>
              <a:t>一代样机升级计划</a:t>
            </a:r>
            <a:endParaRPr lang="en-US" altLang="zh-CN" sz="2400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lang="en-CH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C5F32C-34FA-7A41-C4C8-37CE8FB54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报告提纲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6EC83-09C4-6620-33F5-7346DF768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C5D17-2100-E54F-9832-B8F6A1D72836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F2BAB-C73C-3519-D862-DA35AC5E4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4AB30-4243-0C2A-F548-2223ABEB3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713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B23F9B-270F-F545-8332-C1644D3DD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激光器选型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5CD6A-3C34-0D90-9E7C-FB9AF70BC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E69A0-5779-9143-87C6-85EE0A68BA42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1277A-3A70-776D-2F5A-0BA98BF1D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CE9BB-1519-3ABE-20C9-1C4F3E59F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2F76B3D0-CAE4-A2D6-F39C-1003CA19B7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871866"/>
              </p:ext>
            </p:extLst>
          </p:nvPr>
        </p:nvGraphicFramePr>
        <p:xfrm>
          <a:off x="1107855" y="1412776"/>
          <a:ext cx="9959760" cy="4586962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244970">
                  <a:extLst>
                    <a:ext uri="{9D8B030D-6E8A-4147-A177-3AD203B41FA5}">
                      <a16:colId xmlns:a16="http://schemas.microsoft.com/office/drawing/2014/main" val="3005180560"/>
                    </a:ext>
                  </a:extLst>
                </a:gridCol>
                <a:gridCol w="1244970">
                  <a:extLst>
                    <a:ext uri="{9D8B030D-6E8A-4147-A177-3AD203B41FA5}">
                      <a16:colId xmlns:a16="http://schemas.microsoft.com/office/drawing/2014/main" val="2984811482"/>
                    </a:ext>
                  </a:extLst>
                </a:gridCol>
                <a:gridCol w="1244970">
                  <a:extLst>
                    <a:ext uri="{9D8B030D-6E8A-4147-A177-3AD203B41FA5}">
                      <a16:colId xmlns:a16="http://schemas.microsoft.com/office/drawing/2014/main" val="3897457765"/>
                    </a:ext>
                  </a:extLst>
                </a:gridCol>
                <a:gridCol w="1244970">
                  <a:extLst>
                    <a:ext uri="{9D8B030D-6E8A-4147-A177-3AD203B41FA5}">
                      <a16:colId xmlns:a16="http://schemas.microsoft.com/office/drawing/2014/main" val="3021389175"/>
                    </a:ext>
                  </a:extLst>
                </a:gridCol>
                <a:gridCol w="1244970">
                  <a:extLst>
                    <a:ext uri="{9D8B030D-6E8A-4147-A177-3AD203B41FA5}">
                      <a16:colId xmlns:a16="http://schemas.microsoft.com/office/drawing/2014/main" val="3276438674"/>
                    </a:ext>
                  </a:extLst>
                </a:gridCol>
                <a:gridCol w="1244970">
                  <a:extLst>
                    <a:ext uri="{9D8B030D-6E8A-4147-A177-3AD203B41FA5}">
                      <a16:colId xmlns:a16="http://schemas.microsoft.com/office/drawing/2014/main" val="2656782605"/>
                    </a:ext>
                  </a:extLst>
                </a:gridCol>
                <a:gridCol w="1244970">
                  <a:extLst>
                    <a:ext uri="{9D8B030D-6E8A-4147-A177-3AD203B41FA5}">
                      <a16:colId xmlns:a16="http://schemas.microsoft.com/office/drawing/2014/main" val="318970367"/>
                    </a:ext>
                  </a:extLst>
                </a:gridCol>
                <a:gridCol w="1244970">
                  <a:extLst>
                    <a:ext uri="{9D8B030D-6E8A-4147-A177-3AD203B41FA5}">
                      <a16:colId xmlns:a16="http://schemas.microsoft.com/office/drawing/2014/main" val="3273214308"/>
                    </a:ext>
                  </a:extLst>
                </a:gridCol>
              </a:tblGrid>
              <a:tr h="337537">
                <a:tc>
                  <a:txBody>
                    <a:bodyPr/>
                    <a:lstStyle/>
                    <a:p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050" dirty="0">
                          <a:solidFill>
                            <a:srgbClr val="FFFF00"/>
                          </a:solidFill>
                        </a:rPr>
                        <a:t>SPECTRA</a:t>
                      </a:r>
                      <a:r>
                        <a:rPr lang="en-US" altLang="zh-CN" sz="1050" dirty="0">
                          <a:solidFill>
                            <a:srgbClr val="FFFF00"/>
                          </a:solidFill>
                        </a:rPr>
                        <a:t>-PRO-290</a:t>
                      </a:r>
                      <a:r>
                        <a:rPr lang="zh-CN" altLang="en-US" sz="105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1050" dirty="0">
                          <a:solidFill>
                            <a:srgbClr val="FFFF00"/>
                          </a:solidFill>
                        </a:rPr>
                        <a:t>(KEK-ATF)</a:t>
                      </a:r>
                      <a:endParaRPr lang="en-CH" sz="1050" dirty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050" dirty="0">
                          <a:solidFill>
                            <a:srgbClr val="C00000"/>
                          </a:solidFill>
                        </a:rPr>
                        <a:t>P</a:t>
                      </a:r>
                      <a:r>
                        <a:rPr lang="en-US" altLang="zh-CN" sz="1050" dirty="0">
                          <a:solidFill>
                            <a:srgbClr val="C00000"/>
                          </a:solidFill>
                        </a:rPr>
                        <a:t>eak-Q-Pro-400</a:t>
                      </a:r>
                      <a:endParaRPr lang="en-CH" sz="1050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1" dirty="0">
                          <a:solidFill>
                            <a:srgbClr val="FF0000"/>
                          </a:solidFill>
                        </a:rPr>
                        <a:t>Q-Smart</a:t>
                      </a:r>
                    </a:p>
                    <a:p>
                      <a:pPr algn="ctr"/>
                      <a:r>
                        <a:rPr lang="en-US" altLang="zh-CN" sz="1050" b="1" dirty="0">
                          <a:solidFill>
                            <a:srgbClr val="FF0000"/>
                          </a:solidFill>
                        </a:rPr>
                        <a:t>850</a:t>
                      </a:r>
                      <a:endParaRPr lang="en-CH" sz="105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050" dirty="0"/>
                        <a:t>EKSPLA</a:t>
                      </a:r>
                    </a:p>
                    <a:p>
                      <a:pPr algn="ctr"/>
                      <a:r>
                        <a:rPr lang="en-CH" sz="1050" dirty="0"/>
                        <a:t>ANL</a:t>
                      </a:r>
                      <a:r>
                        <a:rPr lang="en-US" altLang="zh-CN" sz="1050" dirty="0"/>
                        <a:t>2k10-SLM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050" dirty="0"/>
                        <a:t>SpitLight</a:t>
                      </a:r>
                      <a:r>
                        <a:rPr lang="en-US" altLang="zh-CN" sz="1050" dirty="0"/>
                        <a:t>1000</a:t>
                      </a:r>
                      <a:r>
                        <a:rPr lang="zh-CN" altLang="en-US" sz="1050" dirty="0"/>
                        <a:t>*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MAGNA</a:t>
                      </a:r>
                      <a:r>
                        <a:rPr lang="zh-CN" altLang="en-US" sz="1050" dirty="0"/>
                        <a:t> </a:t>
                      </a:r>
                      <a:r>
                        <a:rPr lang="en-US" altLang="zh-CN" sz="1050" dirty="0"/>
                        <a:t>I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050" dirty="0">
                          <a:solidFill>
                            <a:srgbClr val="FFFF00"/>
                          </a:solidFill>
                        </a:rPr>
                        <a:t>Nimma-900</a:t>
                      </a:r>
                      <a:br>
                        <a:rPr lang="en-CH" sz="1050" dirty="0">
                          <a:solidFill>
                            <a:srgbClr val="FFFF00"/>
                          </a:solidFill>
                        </a:rPr>
                      </a:br>
                      <a:r>
                        <a:rPr lang="en-CH" sz="1050" dirty="0">
                          <a:solidFill>
                            <a:srgbClr val="FFFF00"/>
                          </a:solidFill>
                        </a:rPr>
                        <a:t>(</a:t>
                      </a:r>
                      <a:r>
                        <a:rPr lang="en-US" altLang="zh-CN" sz="1050" dirty="0">
                          <a:solidFill>
                            <a:srgbClr val="FFFF00"/>
                          </a:solidFill>
                        </a:rPr>
                        <a:t>Demo</a:t>
                      </a:r>
                      <a:r>
                        <a:rPr lang="en-CH" sz="1050" dirty="0">
                          <a:solidFill>
                            <a:srgbClr val="FFFF00"/>
                          </a:solidFill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3019975"/>
                  </a:ext>
                </a:extLst>
              </a:tr>
              <a:tr h="449302">
                <a:tc>
                  <a:txBody>
                    <a:bodyPr/>
                    <a:lstStyle/>
                    <a:p>
                      <a:r>
                        <a:rPr lang="en-CH" sz="1050" dirty="0"/>
                        <a:t>Power</a:t>
                      </a:r>
                      <a:r>
                        <a:rPr lang="zh-CN" altLang="en-US" sz="1050" dirty="0"/>
                        <a:t> （</a:t>
                      </a:r>
                      <a:r>
                        <a:rPr lang="en-US" altLang="zh-CN" sz="1050" dirty="0"/>
                        <a:t>1064</a:t>
                      </a:r>
                      <a:r>
                        <a:rPr lang="zh-CN" altLang="en-US" sz="1050" dirty="0"/>
                        <a:t> </a:t>
                      </a:r>
                      <a:r>
                        <a:rPr lang="en-US" altLang="zh-CN" sz="1050" dirty="0"/>
                        <a:t>nm|532</a:t>
                      </a:r>
                      <a:r>
                        <a:rPr lang="zh-CN" altLang="en-US" sz="1050" dirty="0"/>
                        <a:t> </a:t>
                      </a:r>
                      <a:r>
                        <a:rPr lang="en-US" altLang="zh-CN" sz="1050" dirty="0"/>
                        <a:t>nm,</a:t>
                      </a:r>
                      <a:r>
                        <a:rPr lang="zh-CN" altLang="en-US" sz="1050" dirty="0"/>
                        <a:t> </a:t>
                      </a:r>
                      <a:r>
                        <a:rPr lang="en-US" altLang="zh-CN" sz="1050" dirty="0" err="1"/>
                        <a:t>mJ</a:t>
                      </a:r>
                      <a:r>
                        <a:rPr lang="zh-CN" altLang="en-US" sz="1050" dirty="0"/>
                        <a:t>）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2000|1000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400|200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850|430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2000|1000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1000|600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400|240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050" dirty="0"/>
                        <a:t>900|--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8610732"/>
                  </a:ext>
                </a:extLst>
              </a:tr>
              <a:tr h="235118">
                <a:tc>
                  <a:txBody>
                    <a:bodyPr/>
                    <a:lstStyle/>
                    <a:p>
                      <a:r>
                        <a:rPr lang="en-GB" sz="1050" dirty="0"/>
                        <a:t>R</a:t>
                      </a:r>
                      <a:r>
                        <a:rPr lang="en-CH" sz="1050" dirty="0"/>
                        <a:t>epetition</a:t>
                      </a:r>
                      <a:r>
                        <a:rPr lang="zh-CN" altLang="en-US" sz="1050" dirty="0"/>
                        <a:t> </a:t>
                      </a:r>
                      <a:r>
                        <a:rPr lang="en-US" altLang="zh-CN" sz="1050" dirty="0"/>
                        <a:t>rate</a:t>
                      </a:r>
                      <a:r>
                        <a:rPr lang="zh-CN" altLang="en-US" sz="1050" dirty="0"/>
                        <a:t> </a:t>
                      </a:r>
                      <a:r>
                        <a:rPr lang="en-US" altLang="zh-CN" sz="1050" dirty="0"/>
                        <a:t>(Hz)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1-10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1-10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10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10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10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1-20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050" dirty="0"/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9835737"/>
                  </a:ext>
                </a:extLst>
              </a:tr>
              <a:tr h="235118">
                <a:tc>
                  <a:txBody>
                    <a:bodyPr/>
                    <a:lstStyle/>
                    <a:p>
                      <a:r>
                        <a:rPr lang="en-CH" sz="1050" dirty="0"/>
                        <a:t>FWHM pulse width (ns)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8-10</a:t>
                      </a:r>
                    </a:p>
                    <a:p>
                      <a:pPr algn="ctr"/>
                      <a:r>
                        <a:rPr lang="en-US" altLang="zh-CN" sz="1050" b="1" dirty="0">
                          <a:solidFill>
                            <a:srgbClr val="FF0000"/>
                          </a:solidFill>
                        </a:rPr>
                        <a:t>2.5</a:t>
                      </a:r>
                      <a:r>
                        <a:rPr lang="zh-CN" altLang="en-US" sz="1050" b="1" dirty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CH" sz="105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1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~6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2</a:t>
                      </a:r>
                      <a:r>
                        <a:rPr lang="en-US" altLang="zh-CN" sz="1050" baseline="0" dirty="0"/>
                        <a:t>+/-0.5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6-8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&lt;0.6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050" dirty="0"/>
                        <a:t>≤9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7801433"/>
                  </a:ext>
                </a:extLst>
              </a:tr>
              <a:tr h="235118">
                <a:tc>
                  <a:txBody>
                    <a:bodyPr/>
                    <a:lstStyle/>
                    <a:p>
                      <a:r>
                        <a:rPr lang="en-CH" sz="1050" dirty="0"/>
                        <a:t>Beam diam. 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10~13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9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~9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12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10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6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050" dirty="0"/>
                        <a:t>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07305"/>
                  </a:ext>
                </a:extLst>
              </a:tr>
              <a:tr h="235118">
                <a:tc>
                  <a:txBody>
                    <a:bodyPr/>
                    <a:lstStyle/>
                    <a:p>
                      <a:r>
                        <a:rPr lang="en-CH" sz="1050" dirty="0"/>
                        <a:t>Divergence (mrad)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&lt;0.5</a:t>
                      </a:r>
                      <a:r>
                        <a:rPr lang="zh-CN" altLang="en-US" sz="1050" dirty="0"/>
                        <a:t> </a:t>
                      </a:r>
                      <a:br>
                        <a:rPr lang="en-US" altLang="zh-CN" sz="1050" dirty="0"/>
                      </a:br>
                      <a:r>
                        <a:rPr lang="en-US" altLang="zh-CN" sz="1050" dirty="0"/>
                        <a:t>(&lt;1</a:t>
                      </a:r>
                      <a:r>
                        <a:rPr lang="zh-CN" altLang="en-US" sz="1050" dirty="0"/>
                        <a:t> </a:t>
                      </a:r>
                      <a:r>
                        <a:rPr lang="en-US" altLang="zh-CN" sz="1050" dirty="0"/>
                        <a:t>w/</a:t>
                      </a:r>
                      <a:r>
                        <a:rPr lang="zh-CN" altLang="en-US" sz="1050" dirty="0"/>
                        <a:t> </a:t>
                      </a:r>
                      <a:r>
                        <a:rPr lang="en-US" altLang="zh-CN" sz="1050" dirty="0" err="1"/>
                        <a:t>BeamLok</a:t>
                      </a:r>
                      <a:r>
                        <a:rPr lang="en-US" altLang="zh-CN" sz="1050" dirty="0"/>
                        <a:t>)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&lt;1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&lt;0.5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&lt;0.5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0.5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&lt;0.5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050" dirty="0"/>
                        <a:t>&lt;0.6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2650775"/>
                  </a:ext>
                </a:extLst>
              </a:tr>
              <a:tr h="235118">
                <a:tc>
                  <a:txBody>
                    <a:bodyPr/>
                    <a:lstStyle/>
                    <a:p>
                      <a:r>
                        <a:rPr lang="en-US" altLang="zh-CN" sz="1050" dirty="0"/>
                        <a:t>M2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1.5</a:t>
                      </a:r>
                      <a:r>
                        <a:rPr lang="en-US" altLang="zh-CN" sz="1050" baseline="30000" dirty="0"/>
                        <a:t>§</a:t>
                      </a:r>
                      <a:r>
                        <a:rPr lang="zh-CN" altLang="en-US" sz="1050" dirty="0"/>
                        <a:t>？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?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&lt;2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4.4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0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~1.8</a:t>
                      </a:r>
                      <a:endParaRPr lang="en-CH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0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\</a:t>
                      </a:r>
                      <a:endParaRPr lang="en-CH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H" sz="10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2314925"/>
                  </a:ext>
                </a:extLst>
              </a:tr>
              <a:tr h="337537">
                <a:tc>
                  <a:txBody>
                    <a:bodyPr/>
                    <a:lstStyle/>
                    <a:p>
                      <a:r>
                        <a:rPr lang="en-CH" sz="1050" dirty="0"/>
                        <a:t>Energy stability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2%@1064</a:t>
                      </a:r>
                      <a:r>
                        <a:rPr lang="zh-CN" altLang="en-US" sz="1050" dirty="0"/>
                        <a:t> </a:t>
                      </a:r>
                      <a:r>
                        <a:rPr lang="en-US" altLang="zh-CN" sz="1050" dirty="0"/>
                        <a:t>nm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&lt;3%@1064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2%@1064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&lt;1%@1064</a:t>
                      </a:r>
                      <a:r>
                        <a:rPr lang="zh-CN" altLang="en-US" sz="1050" dirty="0"/>
                        <a:t> </a:t>
                      </a:r>
                      <a:r>
                        <a:rPr lang="en-US" altLang="zh-CN" sz="1050" dirty="0"/>
                        <a:t>nm</a:t>
                      </a:r>
                      <a:br>
                        <a:rPr lang="en-US" altLang="zh-CN" sz="1050" dirty="0"/>
                      </a:br>
                      <a:r>
                        <a:rPr lang="en-US" altLang="zh-CN" sz="1050" dirty="0"/>
                        <a:t>&lt;2%@532</a:t>
                      </a:r>
                      <a:r>
                        <a:rPr lang="zh-CN" altLang="en-US" sz="1050" dirty="0"/>
                        <a:t> </a:t>
                      </a:r>
                      <a:r>
                        <a:rPr lang="en-US" altLang="zh-CN" sz="1050" dirty="0"/>
                        <a:t>nm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&lt;1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&lt;1.2%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050" dirty="0"/>
                        <a:t>&lt;1%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0278379"/>
                  </a:ext>
                </a:extLst>
              </a:tr>
              <a:tr h="235118">
                <a:tc>
                  <a:txBody>
                    <a:bodyPr/>
                    <a:lstStyle/>
                    <a:p>
                      <a:r>
                        <a:rPr lang="en-CH" sz="1050" dirty="0"/>
                        <a:t>Timing jitter (ns)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50" dirty="0"/>
                        <a:t>≤</a:t>
                      </a:r>
                      <a:r>
                        <a:rPr lang="en-US" altLang="zh-CN" sz="1050" dirty="0"/>
                        <a:t>0.5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+/-0.5</a:t>
                      </a:r>
                      <a:endParaRPr lang="en-CH" sz="105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+/-0.5</a:t>
                      </a:r>
                      <a:endParaRPr lang="en-CH" sz="105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50" dirty="0"/>
                        <a:t>≤ </a:t>
                      </a:r>
                      <a:r>
                        <a:rPr lang="en-US" altLang="zh-CN" sz="1050" dirty="0"/>
                        <a:t>0.2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&lt;1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&lt;0.4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050" dirty="0"/>
                        <a:t>&lt;</a:t>
                      </a:r>
                      <a:r>
                        <a:rPr lang="en-US" altLang="zh-CN" sz="1050" dirty="0"/>
                        <a:t>1</a:t>
                      </a:r>
                      <a:r>
                        <a:rPr lang="en-CH" sz="1050" dirty="0"/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8816500"/>
                  </a:ext>
                </a:extLst>
              </a:tr>
              <a:tr h="235118">
                <a:tc>
                  <a:txBody>
                    <a:bodyPr/>
                    <a:lstStyle/>
                    <a:p>
                      <a:r>
                        <a:rPr lang="en-US" altLang="zh-CN" sz="1050" dirty="0"/>
                        <a:t>Mode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Gaussian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 err="1"/>
                        <a:t>SuperGaussian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 err="1"/>
                        <a:t>SuperGaussian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 err="1"/>
                        <a:t>SuperGaussian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Gaussian/</a:t>
                      </a:r>
                      <a:br>
                        <a:rPr lang="en-US" altLang="zh-CN" sz="1050" dirty="0"/>
                      </a:br>
                      <a:r>
                        <a:rPr lang="en-US" altLang="zh-CN" sz="1050" dirty="0"/>
                        <a:t>Uniform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dirty="0"/>
                        <a:t>Gaussian/</a:t>
                      </a:r>
                      <a:br>
                        <a:rPr lang="en-US" altLang="zh-CN" sz="1050" dirty="0"/>
                      </a:br>
                      <a:r>
                        <a:rPr lang="en-US" altLang="zh-CN" sz="1050" dirty="0"/>
                        <a:t>Uniform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050" dirty="0"/>
                        <a:t>SuperGaussian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7635801"/>
                  </a:ext>
                </a:extLst>
              </a:tr>
              <a:tr h="337537">
                <a:tc>
                  <a:txBody>
                    <a:bodyPr/>
                    <a:lstStyle/>
                    <a:p>
                      <a:r>
                        <a:rPr lang="en-US" altLang="zh-CN" sz="1050" dirty="0"/>
                        <a:t>Pointing</a:t>
                      </a:r>
                      <a:r>
                        <a:rPr lang="zh-CN" altLang="en-US" sz="1050" dirty="0"/>
                        <a:t> </a:t>
                      </a:r>
                      <a:r>
                        <a:rPr lang="en-US" altLang="zh-CN" sz="1050" dirty="0"/>
                        <a:t>Stability</a:t>
                      </a:r>
                      <a:r>
                        <a:rPr lang="zh-CN" altLang="en-US" sz="1050" dirty="0"/>
                        <a:t> </a:t>
                      </a:r>
                      <a:r>
                        <a:rPr lang="en-US" altLang="zh-CN" sz="1050" dirty="0"/>
                        <a:t>(urad)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50" dirty="0"/>
                        <a:t>≤</a:t>
                      </a:r>
                      <a:r>
                        <a:rPr lang="en-US" altLang="zh-CN" sz="1050" dirty="0"/>
                        <a:t>50</a:t>
                      </a:r>
                      <a:r>
                        <a:rPr lang="zh-CN" altLang="en-US" sz="1050" dirty="0"/>
                        <a:t> </a:t>
                      </a:r>
                      <a:endParaRPr lang="en-US" altLang="zh-CN" sz="1050" dirty="0"/>
                    </a:p>
                    <a:p>
                      <a:pPr algn="ctr"/>
                      <a:r>
                        <a:rPr lang="en-US" altLang="zh-CN" sz="1050" dirty="0"/>
                        <a:t>(</a:t>
                      </a:r>
                      <a:r>
                        <a:rPr lang="zh-CN" altLang="en-US" sz="1050" dirty="0"/>
                        <a:t>≤</a:t>
                      </a:r>
                      <a:r>
                        <a:rPr lang="en-US" altLang="zh-CN" sz="1050" dirty="0"/>
                        <a:t>25</a:t>
                      </a:r>
                      <a:r>
                        <a:rPr lang="zh-CN" altLang="en-US" sz="1050" dirty="0"/>
                        <a:t> </a:t>
                      </a:r>
                      <a:r>
                        <a:rPr lang="en-US" altLang="zh-CN" sz="1050" dirty="0"/>
                        <a:t>w/</a:t>
                      </a:r>
                      <a:r>
                        <a:rPr lang="zh-CN" altLang="en-US" sz="1050" dirty="0"/>
                        <a:t> </a:t>
                      </a:r>
                      <a:r>
                        <a:rPr lang="en-US" altLang="zh-CN" sz="1050" dirty="0" err="1"/>
                        <a:t>BeamLok</a:t>
                      </a:r>
                      <a:r>
                        <a:rPr lang="en-US" altLang="zh-CN" sz="1050" dirty="0"/>
                        <a:t>)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&lt;50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dirty="0"/>
                        <a:t>&lt;40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50" dirty="0"/>
                        <a:t>≤</a:t>
                      </a:r>
                      <a:r>
                        <a:rPr lang="en-US" altLang="zh-CN" sz="1050" dirty="0"/>
                        <a:t>25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50" dirty="0"/>
                        <a:t>≤</a:t>
                      </a:r>
                      <a:r>
                        <a:rPr lang="en-US" altLang="zh-CN" sz="1050" dirty="0"/>
                        <a:t>50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&lt;50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>
                          <a:solidFill>
                            <a:srgbClr val="FF0000"/>
                          </a:solidFill>
                        </a:rPr>
                        <a:t>30</a:t>
                      </a:r>
                      <a:endParaRPr lang="en-CH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959364"/>
                  </a:ext>
                </a:extLst>
              </a:tr>
              <a:tr h="235118">
                <a:tc>
                  <a:txBody>
                    <a:bodyPr/>
                    <a:lstStyle/>
                    <a:p>
                      <a:r>
                        <a:rPr lang="en-CH" sz="1050" dirty="0"/>
                        <a:t>Clean room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050" b="1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1" dirty="0">
                          <a:solidFill>
                            <a:schemeClr val="tx1"/>
                          </a:solidFill>
                        </a:rPr>
                        <a:t>\</a:t>
                      </a:r>
                      <a:endParaRPr lang="en-CH" sz="105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1" dirty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CH" sz="105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ISO Class 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1" dirty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CH" sz="105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1" dirty="0">
                          <a:solidFill>
                            <a:schemeClr val="tx1"/>
                          </a:solidFill>
                        </a:rPr>
                        <a:t>\</a:t>
                      </a:r>
                      <a:endParaRPr lang="en-CH" sz="105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1" dirty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CH" sz="105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4958135"/>
                  </a:ext>
                </a:extLst>
              </a:tr>
              <a:tr h="235118">
                <a:tc>
                  <a:txBody>
                    <a:bodyPr/>
                    <a:lstStyle/>
                    <a:p>
                      <a:r>
                        <a:rPr lang="en-CH" sz="1050" dirty="0"/>
                        <a:t>Price (</a:t>
                      </a:r>
                      <a:r>
                        <a:rPr lang="en-US" altLang="zh-CN" sz="1050" dirty="0"/>
                        <a:t>CHY)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050" b="1" dirty="0">
                          <a:solidFill>
                            <a:srgbClr val="FF0000"/>
                          </a:solidFill>
                        </a:rPr>
                        <a:t>停产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>
                          <a:solidFill>
                            <a:schemeClr val="tx1"/>
                          </a:solidFill>
                        </a:rPr>
                        <a:t>40</a:t>
                      </a:r>
                      <a:r>
                        <a:rPr lang="zh-CN" altLang="en-US" sz="105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050" b="0" dirty="0">
                          <a:solidFill>
                            <a:schemeClr val="tx1"/>
                          </a:solidFill>
                        </a:rPr>
                        <a:t>W</a:t>
                      </a:r>
                      <a:endParaRPr lang="en-CH" sz="105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>
                          <a:solidFill>
                            <a:schemeClr val="tx1"/>
                          </a:solidFill>
                        </a:rPr>
                        <a:t>30W</a:t>
                      </a:r>
                      <a:endParaRPr lang="en-CH" sz="105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230</a:t>
                      </a:r>
                      <a:r>
                        <a:rPr lang="zh-CN" altLang="en-US" sz="1050" dirty="0"/>
                        <a:t> </a:t>
                      </a:r>
                      <a:r>
                        <a:rPr lang="en-US" altLang="zh-CN" sz="1050" dirty="0"/>
                        <a:t>W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50</a:t>
                      </a:r>
                      <a:r>
                        <a:rPr lang="zh-CN" altLang="en-US" sz="1050" dirty="0"/>
                        <a:t> </a:t>
                      </a:r>
                      <a:r>
                        <a:rPr lang="en-US" altLang="zh-CN" sz="1050" dirty="0"/>
                        <a:t>W</a:t>
                      </a:r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H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050" dirty="0"/>
                        <a:t>20 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6999166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2B9C2BE1-0E40-E043-4A7E-C319EDE50943}"/>
              </a:ext>
            </a:extLst>
          </p:cNvPr>
          <p:cNvSpPr/>
          <p:nvPr/>
        </p:nvSpPr>
        <p:spPr>
          <a:xfrm>
            <a:off x="9912424" y="1268760"/>
            <a:ext cx="1190334" cy="482453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01394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8E5847-E9D9-603F-D465-1124514AD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实验室内激光传输实验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CD087-2AF3-4EF1-10C7-08A3F970A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C4277-F7CB-5B49-B27B-D5B6DEE75A64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36AF5-AB1A-3290-A2F4-325F47B62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F1D32-BF5C-C071-B796-5D0E1A2D4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03" name="图片 9">
            <a:extLst>
              <a:ext uri="{FF2B5EF4-FFF2-40B4-BE49-F238E27FC236}">
                <a16:creationId xmlns:a16="http://schemas.microsoft.com/office/drawing/2014/main" id="{4C20B329-D046-DA10-53F4-117CBCB42E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640" y="1047566"/>
            <a:ext cx="2343391" cy="3005789"/>
          </a:xfrm>
          <a:prstGeom prst="rect">
            <a:avLst/>
          </a:prstGeom>
        </p:spPr>
      </p:pic>
      <p:sp>
        <p:nvSpPr>
          <p:cNvPr id="104" name="文本框 2">
            <a:extLst>
              <a:ext uri="{FF2B5EF4-FFF2-40B4-BE49-F238E27FC236}">
                <a16:creationId xmlns:a16="http://schemas.microsoft.com/office/drawing/2014/main" id="{F65121C9-FC0A-C7D1-7564-CCC0FBB03030}"/>
              </a:ext>
            </a:extLst>
          </p:cNvPr>
          <p:cNvSpPr txBox="1"/>
          <p:nvPr/>
        </p:nvSpPr>
        <p:spPr>
          <a:xfrm>
            <a:off x="6464891" y="2535108"/>
            <a:ext cx="518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实现了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92.8%</a:t>
            </a:r>
            <a:r>
              <a:rPr lang="zh-CN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的传输效率、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M2</a:t>
            </a:r>
            <a:r>
              <a:rPr lang="zh-CN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好于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5</a:t>
            </a:r>
            <a:r>
              <a:rPr lang="zh-CN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，指向稳定性为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±28um</a:t>
            </a:r>
            <a:endParaRPr lang="zh-CN" altLang="en-US" sz="2000" b="1" dirty="0">
              <a:solidFill>
                <a:prstClr val="black"/>
              </a:solidFill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6" name="文本框 96">
            <a:extLst>
              <a:ext uri="{FF2B5EF4-FFF2-40B4-BE49-F238E27FC236}">
                <a16:creationId xmlns:a16="http://schemas.microsoft.com/office/drawing/2014/main" id="{16298F0A-5890-1AC9-B0DA-FF93ABBE4F58}"/>
              </a:ext>
            </a:extLst>
          </p:cNvPr>
          <p:cNvSpPr txBox="1"/>
          <p:nvPr/>
        </p:nvSpPr>
        <p:spPr>
          <a:xfrm>
            <a:off x="6488066" y="1050275"/>
            <a:ext cx="51810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prstClr val="black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能量损耗</a:t>
            </a:r>
            <a:r>
              <a:rPr lang="zh-CN" altLang="en-US" dirty="0">
                <a:solidFill>
                  <a:prstClr val="black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：</a:t>
            </a:r>
            <a:endParaRPr lang="en-US" altLang="zh-CN" dirty="0">
              <a:solidFill>
                <a:prstClr val="black"/>
              </a:solidFill>
              <a:latin typeface="Arial Narrow" panose="020B0606020202030204" pitchFamily="34" charset="0"/>
              <a:ea typeface="新宋体" panose="02010609030101010101" pitchFamily="49" charset="-122"/>
            </a:endParaRPr>
          </a:p>
          <a:p>
            <a:r>
              <a:rPr lang="zh-CN" altLang="en-US" dirty="0">
                <a:solidFill>
                  <a:prstClr val="black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能量</a:t>
            </a:r>
            <a:r>
              <a:rPr lang="en-US" altLang="zh-CN" dirty="0">
                <a:solidFill>
                  <a:prstClr val="black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@</a:t>
            </a:r>
            <a:r>
              <a:rPr lang="zh-CN" altLang="en-US" dirty="0">
                <a:solidFill>
                  <a:prstClr val="black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激光出口：</a:t>
            </a:r>
            <a:r>
              <a:rPr lang="en-US" altLang="zh-CN" dirty="0">
                <a:solidFill>
                  <a:prstClr val="black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820±10 </a:t>
            </a:r>
            <a:r>
              <a:rPr lang="en-US" altLang="zh-CN" dirty="0" err="1">
                <a:solidFill>
                  <a:prstClr val="black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mJ</a:t>
            </a:r>
            <a:r>
              <a:rPr lang="en-US" altLang="zh-CN" dirty="0">
                <a:solidFill>
                  <a:prstClr val="black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          </a:t>
            </a:r>
          </a:p>
          <a:p>
            <a:r>
              <a:rPr lang="zh-CN" altLang="en-US" dirty="0">
                <a:solidFill>
                  <a:prstClr val="black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能量</a:t>
            </a:r>
            <a:r>
              <a:rPr lang="en-US" altLang="zh-CN" dirty="0">
                <a:solidFill>
                  <a:prstClr val="black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@after-expander: 679±3 mJ  </a:t>
            </a:r>
          </a:p>
          <a:p>
            <a:r>
              <a:rPr lang="zh-CN" altLang="en-US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能量</a:t>
            </a:r>
            <a:r>
              <a:rPr lang="en-US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@~100m: 630±4 </a:t>
            </a:r>
            <a:r>
              <a:rPr lang="en-US" altLang="zh-CN" b="1" dirty="0" err="1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mJ</a:t>
            </a:r>
            <a:endParaRPr lang="en-US" altLang="zh-CN" b="1" dirty="0">
              <a:solidFill>
                <a:srgbClr val="FF0000"/>
              </a:solidFill>
              <a:latin typeface="Arial Narrow" panose="020B0606020202030204" pitchFamily="34" charset="0"/>
              <a:ea typeface="新宋体" panose="02010609030101010101" pitchFamily="49" charset="-122"/>
            </a:endParaRPr>
          </a:p>
          <a:p>
            <a:r>
              <a:rPr lang="en-US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±3mm</a:t>
            </a:r>
            <a:r>
              <a:rPr lang="zh-CN" altLang="en-US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范围束斑直径变化：</a:t>
            </a:r>
            <a:r>
              <a:rPr lang="en-US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330 ~ 440 </a:t>
            </a:r>
            <a:r>
              <a:rPr lang="el-GR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μ</a:t>
            </a:r>
            <a:r>
              <a:rPr lang="en-US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m</a:t>
            </a:r>
            <a:endParaRPr lang="zh-CN" altLang="en-US" b="1" dirty="0">
              <a:solidFill>
                <a:srgbClr val="FF0000"/>
              </a:solidFill>
              <a:latin typeface="Arial Narrow" panose="020B0606020202030204" pitchFamily="34" charset="0"/>
              <a:ea typeface="新宋体" panose="02010609030101010101" pitchFamily="49" charset="-122"/>
            </a:endParaRPr>
          </a:p>
          <a:p>
            <a:endParaRPr lang="en-US" altLang="zh-CN" dirty="0">
              <a:solidFill>
                <a:prstClr val="black"/>
              </a:solidFill>
              <a:latin typeface="Arial Narrow" panose="020B0606020202030204" pitchFamily="34" charset="0"/>
              <a:ea typeface="新宋体" panose="02010609030101010101" pitchFamily="49" charset="-122"/>
            </a:endParaRPr>
          </a:p>
        </p:txBody>
      </p:sp>
      <p:sp>
        <p:nvSpPr>
          <p:cNvPr id="107" name="文本框 97">
            <a:extLst>
              <a:ext uri="{FF2B5EF4-FFF2-40B4-BE49-F238E27FC236}">
                <a16:creationId xmlns:a16="http://schemas.microsoft.com/office/drawing/2014/main" id="{1452CF90-A23C-BE8D-F318-A6BE07ADB3FE}"/>
              </a:ext>
            </a:extLst>
          </p:cNvPr>
          <p:cNvSpPr txBox="1"/>
          <p:nvPr/>
        </p:nvSpPr>
        <p:spPr>
          <a:xfrm>
            <a:off x="9601150" y="1302060"/>
            <a:ext cx="28566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传输效率：</a:t>
            </a:r>
            <a:r>
              <a:rPr lang="en-US" altLang="zh-CN" b="1" dirty="0">
                <a:solidFill>
                  <a:srgbClr val="FF000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92.8%</a:t>
            </a:r>
          </a:p>
          <a:p>
            <a:r>
              <a:rPr lang="zh-CN" altLang="en-US" b="1" dirty="0">
                <a:solidFill>
                  <a:srgbClr val="FF000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最小焦斑直径：</a:t>
            </a:r>
            <a:r>
              <a:rPr lang="en-US" altLang="zh-CN" b="1" dirty="0">
                <a:solidFill>
                  <a:srgbClr val="FF000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42 </a:t>
            </a:r>
            <a:r>
              <a:rPr lang="el-GR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μ</a:t>
            </a:r>
            <a:r>
              <a:rPr lang="en-US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m</a:t>
            </a:r>
          </a:p>
          <a:p>
            <a:r>
              <a:rPr lang="en-US" altLang="zh-CN" dirty="0">
                <a:solidFill>
                  <a:prstClr val="black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 beam size: 10 mm</a:t>
            </a:r>
          </a:p>
          <a:p>
            <a:endParaRPr lang="en-US" altLang="zh-CN" b="1" dirty="0">
              <a:solidFill>
                <a:srgbClr val="FF0000"/>
              </a:solidFill>
              <a:latin typeface="Arial Narrow" panose="020B0606020202030204" pitchFamily="34" charset="0"/>
              <a:ea typeface="新宋体" panose="02010609030101010101" pitchFamily="49" charset="-122"/>
            </a:endParaRPr>
          </a:p>
        </p:txBody>
      </p:sp>
      <p:grpSp>
        <p:nvGrpSpPr>
          <p:cNvPr id="108" name="组合 90">
            <a:extLst>
              <a:ext uri="{FF2B5EF4-FFF2-40B4-BE49-F238E27FC236}">
                <a16:creationId xmlns:a16="http://schemas.microsoft.com/office/drawing/2014/main" id="{AB1447BC-C02F-F7D3-9E69-E74475E5A353}"/>
              </a:ext>
            </a:extLst>
          </p:cNvPr>
          <p:cNvGrpSpPr>
            <a:grpSpLocks noChangeAspect="1"/>
          </p:cNvGrpSpPr>
          <p:nvPr/>
        </p:nvGrpSpPr>
        <p:grpSpPr>
          <a:xfrm>
            <a:off x="546016" y="1123078"/>
            <a:ext cx="3294583" cy="2521237"/>
            <a:chOff x="800100" y="552450"/>
            <a:chExt cx="5073680" cy="3882722"/>
          </a:xfrm>
        </p:grpSpPr>
        <p:sp>
          <p:nvSpPr>
            <p:cNvPr id="109" name="TextBox 174">
              <a:extLst>
                <a:ext uri="{FF2B5EF4-FFF2-40B4-BE49-F238E27FC236}">
                  <a16:creationId xmlns:a16="http://schemas.microsoft.com/office/drawing/2014/main" id="{4C682EA8-64EE-8250-52C4-2D0914194A13}"/>
                </a:ext>
              </a:extLst>
            </p:cNvPr>
            <p:cNvSpPr txBox="1"/>
            <p:nvPr/>
          </p:nvSpPr>
          <p:spPr>
            <a:xfrm>
              <a:off x="5053756" y="3283991"/>
              <a:ext cx="820024" cy="379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</a:rPr>
                <a:t>M11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grpSp>
          <p:nvGrpSpPr>
            <p:cNvPr id="110" name="组合 95">
              <a:extLst>
                <a:ext uri="{FF2B5EF4-FFF2-40B4-BE49-F238E27FC236}">
                  <a16:creationId xmlns:a16="http://schemas.microsoft.com/office/drawing/2014/main" id="{B194B1A9-4BC4-575D-2063-D28064578193}"/>
                </a:ext>
              </a:extLst>
            </p:cNvPr>
            <p:cNvGrpSpPr/>
            <p:nvPr/>
          </p:nvGrpSpPr>
          <p:grpSpPr>
            <a:xfrm>
              <a:off x="800100" y="552450"/>
              <a:ext cx="5014478" cy="3882722"/>
              <a:chOff x="800100" y="552450"/>
              <a:chExt cx="5014478" cy="3882722"/>
            </a:xfrm>
          </p:grpSpPr>
          <p:sp>
            <p:nvSpPr>
              <p:cNvPr id="111" name="Rounded Rectangle 157">
                <a:extLst>
                  <a:ext uri="{FF2B5EF4-FFF2-40B4-BE49-F238E27FC236}">
                    <a16:creationId xmlns:a16="http://schemas.microsoft.com/office/drawing/2014/main" id="{4B560BFB-AC9F-F780-D81A-0999BB2CE43B}"/>
                  </a:ext>
                </a:extLst>
              </p:cNvPr>
              <p:cNvSpPr/>
              <p:nvPr/>
            </p:nvSpPr>
            <p:spPr>
              <a:xfrm rot="16200000">
                <a:off x="895377" y="889176"/>
                <a:ext cx="867137" cy="497205"/>
              </a:xfrm>
              <a:prstGeom prst="roundRect">
                <a:avLst/>
              </a:prstGeom>
              <a:solidFill>
                <a:srgbClr val="70AD47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Nd:YAG</a:t>
                </a:r>
                <a:r>
                  <a:rPr kumimoji="0" lang="zh-CN" alt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 </a:t>
                </a:r>
                <a:r>
                  <a:rPr kumimoji="0" lang="en-US" altLang="zh-CN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laser</a:t>
                </a:r>
                <a:endPara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12" name="组合 99">
                <a:extLst>
                  <a:ext uri="{FF2B5EF4-FFF2-40B4-BE49-F238E27FC236}">
                    <a16:creationId xmlns:a16="http://schemas.microsoft.com/office/drawing/2014/main" id="{DBB2805B-0918-1381-6BFE-1AE431B4FC81}"/>
                  </a:ext>
                </a:extLst>
              </p:cNvPr>
              <p:cNvGrpSpPr/>
              <p:nvPr/>
            </p:nvGrpSpPr>
            <p:grpSpPr>
              <a:xfrm rot="16200000">
                <a:off x="891759" y="1750088"/>
                <a:ext cx="874371" cy="516890"/>
                <a:chOff x="2501995" y="765810"/>
                <a:chExt cx="874371" cy="516890"/>
              </a:xfrm>
            </p:grpSpPr>
            <p:cxnSp>
              <p:nvCxnSpPr>
                <p:cNvPr id="186" name="Straight Connector 146">
                  <a:extLst>
                    <a:ext uri="{FF2B5EF4-FFF2-40B4-BE49-F238E27FC236}">
                      <a16:creationId xmlns:a16="http://schemas.microsoft.com/office/drawing/2014/main" id="{D857C1DB-CAB5-6DB2-598D-9B92500613F5}"/>
                    </a:ext>
                  </a:extLst>
                </p:cNvPr>
                <p:cNvCxnSpPr/>
                <p:nvPr/>
              </p:nvCxnSpPr>
              <p:spPr>
                <a:xfrm flipH="1">
                  <a:off x="2692490" y="1019810"/>
                  <a:ext cx="683876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87" name="Rectangle 132">
                  <a:extLst>
                    <a:ext uri="{FF2B5EF4-FFF2-40B4-BE49-F238E27FC236}">
                      <a16:creationId xmlns:a16="http://schemas.microsoft.com/office/drawing/2014/main" id="{B51388D6-4E65-D720-A622-30F65B9C0E9D}"/>
                    </a:ext>
                  </a:extLst>
                </p:cNvPr>
                <p:cNvSpPr/>
                <p:nvPr/>
              </p:nvSpPr>
              <p:spPr>
                <a:xfrm flipH="1">
                  <a:off x="3028395" y="882015"/>
                  <a:ext cx="48894" cy="288290"/>
                </a:xfrm>
                <a:prstGeom prst="rect">
                  <a:avLst/>
                </a:prstGeom>
                <a:solidFill>
                  <a:srgbClr val="5B9BD5"/>
                </a:solidFill>
                <a:ln w="1270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Can 151">
                  <a:extLst>
                    <a:ext uri="{FF2B5EF4-FFF2-40B4-BE49-F238E27FC236}">
                      <a16:creationId xmlns:a16="http://schemas.microsoft.com/office/drawing/2014/main" id="{90A26EAC-9856-D477-F186-C41059F60114}"/>
                    </a:ext>
                  </a:extLst>
                </p:cNvPr>
                <p:cNvSpPr/>
                <p:nvPr/>
              </p:nvSpPr>
              <p:spPr>
                <a:xfrm rot="10800000">
                  <a:off x="2613117" y="1107440"/>
                  <a:ext cx="159381" cy="151765"/>
                </a:xfrm>
                <a:prstGeom prst="can">
                  <a:avLst>
                    <a:gd name="adj" fmla="val 50000"/>
                  </a:avLst>
                </a:prstGeom>
                <a:solidFill>
                  <a:srgbClr val="E7E6E6">
                    <a:lumMod val="50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Rectangle 155">
                  <a:extLst>
                    <a:ext uri="{FF2B5EF4-FFF2-40B4-BE49-F238E27FC236}">
                      <a16:creationId xmlns:a16="http://schemas.microsoft.com/office/drawing/2014/main" id="{A8E3B0B0-A3CF-D71D-D2DB-4B745AF4990B}"/>
                    </a:ext>
                  </a:extLst>
                </p:cNvPr>
                <p:cNvSpPr/>
                <p:nvPr/>
              </p:nvSpPr>
              <p:spPr>
                <a:xfrm>
                  <a:off x="2501995" y="765810"/>
                  <a:ext cx="683876" cy="51689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ysDot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113" name="Straight Connector 147">
                <a:extLst>
                  <a:ext uri="{FF2B5EF4-FFF2-40B4-BE49-F238E27FC236}">
                    <a16:creationId xmlns:a16="http://schemas.microsoft.com/office/drawing/2014/main" id="{45722238-C80B-E082-FE97-FB47192D5E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18058" y="2232990"/>
                <a:ext cx="108000" cy="17142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4" name="Straight Connector 4">
                <a:extLst>
                  <a:ext uri="{FF2B5EF4-FFF2-40B4-BE49-F238E27FC236}">
                    <a16:creationId xmlns:a16="http://schemas.microsoft.com/office/drawing/2014/main" id="{D872C87A-8503-7353-F40A-53BC9971340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92836" y="2241168"/>
                <a:ext cx="0" cy="540000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15" name="Rectangle 140">
                <a:extLst>
                  <a:ext uri="{FF2B5EF4-FFF2-40B4-BE49-F238E27FC236}">
                    <a16:creationId xmlns:a16="http://schemas.microsoft.com/office/drawing/2014/main" id="{2B5694CB-63A8-D0C3-F418-2791B61A061B}"/>
                  </a:ext>
                </a:extLst>
              </p:cNvPr>
              <p:cNvSpPr/>
              <p:nvPr/>
            </p:nvSpPr>
            <p:spPr>
              <a:xfrm rot="16200000" flipH="1">
                <a:off x="1277193" y="2124731"/>
                <a:ext cx="55243" cy="288290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/>
                </a:solidFill>
                <a:prstDash val="solid"/>
                <a:miter lim="800000"/>
              </a:ln>
              <a:effectLst/>
              <a:scene3d>
                <a:camera prst="orthographicFront">
                  <a:rot lat="0" lon="0" rev="18900000"/>
                </a:camera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6" name="Straight Connector 152">
                <a:extLst>
                  <a:ext uri="{FF2B5EF4-FFF2-40B4-BE49-F238E27FC236}">
                    <a16:creationId xmlns:a16="http://schemas.microsoft.com/office/drawing/2014/main" id="{9DE52655-C02E-F8C1-8D04-4991AAD759C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95578" y="2218663"/>
                <a:ext cx="37201" cy="90000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17" name="Rectangle 27">
                <a:extLst>
                  <a:ext uri="{FF2B5EF4-FFF2-40B4-BE49-F238E27FC236}">
                    <a16:creationId xmlns:a16="http://schemas.microsoft.com/office/drawing/2014/main" id="{CEE3D8AC-CFDE-9F88-5A9F-C65FDF5A147C}"/>
                  </a:ext>
                </a:extLst>
              </p:cNvPr>
              <p:cNvSpPr/>
              <p:nvPr/>
            </p:nvSpPr>
            <p:spPr>
              <a:xfrm>
                <a:off x="1242561" y="2695723"/>
                <a:ext cx="53974" cy="215900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8" name="Straight Connector 146">
                <a:extLst>
                  <a:ext uri="{FF2B5EF4-FFF2-40B4-BE49-F238E27FC236}">
                    <a16:creationId xmlns:a16="http://schemas.microsoft.com/office/drawing/2014/main" id="{D61D398B-76FF-689B-A464-A8874FA2177B}"/>
                  </a:ext>
                </a:extLst>
              </p:cNvPr>
              <p:cNvCxnSpPr/>
              <p:nvPr/>
            </p:nvCxnSpPr>
            <p:spPr>
              <a:xfrm flipH="1">
                <a:off x="1292836" y="2784978"/>
                <a:ext cx="683876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9" name="Straight Connector 4">
                <a:extLst>
                  <a:ext uri="{FF2B5EF4-FFF2-40B4-BE49-F238E27FC236}">
                    <a16:creationId xmlns:a16="http://schemas.microsoft.com/office/drawing/2014/main" id="{9AB21801-9D6D-ACD8-B615-5AAEFB8DE0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44868" y="2785201"/>
                <a:ext cx="0" cy="540000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20" name="Rectangle 27">
                <a:extLst>
                  <a:ext uri="{FF2B5EF4-FFF2-40B4-BE49-F238E27FC236}">
                    <a16:creationId xmlns:a16="http://schemas.microsoft.com/office/drawing/2014/main" id="{0F642F60-7554-D98D-5E85-118AAEDA5F29}"/>
                  </a:ext>
                </a:extLst>
              </p:cNvPr>
              <p:cNvSpPr/>
              <p:nvPr/>
            </p:nvSpPr>
            <p:spPr>
              <a:xfrm>
                <a:off x="1949725" y="2673218"/>
                <a:ext cx="53974" cy="215900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21" name="组合 108">
                <a:extLst>
                  <a:ext uri="{FF2B5EF4-FFF2-40B4-BE49-F238E27FC236}">
                    <a16:creationId xmlns:a16="http://schemas.microsoft.com/office/drawing/2014/main" id="{D51D4426-A951-A5F5-F36C-6DDAF536DE77}"/>
                  </a:ext>
                </a:extLst>
              </p:cNvPr>
              <p:cNvGrpSpPr/>
              <p:nvPr/>
            </p:nvGrpSpPr>
            <p:grpSpPr>
              <a:xfrm rot="16200000">
                <a:off x="1721709" y="3274927"/>
                <a:ext cx="446318" cy="291048"/>
                <a:chOff x="3830431" y="2637178"/>
                <a:chExt cx="446318" cy="291048"/>
              </a:xfrm>
            </p:grpSpPr>
            <p:sp>
              <p:nvSpPr>
                <p:cNvPr id="183" name="Rectangle 90">
                  <a:extLst>
                    <a:ext uri="{FF2B5EF4-FFF2-40B4-BE49-F238E27FC236}">
                      <a16:creationId xmlns:a16="http://schemas.microsoft.com/office/drawing/2014/main" id="{FD3A847B-9B0B-080C-E433-B03464719A42}"/>
                    </a:ext>
                  </a:extLst>
                </p:cNvPr>
                <p:cNvSpPr/>
                <p:nvPr/>
              </p:nvSpPr>
              <p:spPr>
                <a:xfrm>
                  <a:off x="4168877" y="2637178"/>
                  <a:ext cx="107872" cy="287980"/>
                </a:xfrm>
                <a:prstGeom prst="rect">
                  <a:avLst/>
                </a:prstGeom>
                <a:solidFill>
                  <a:srgbClr val="00FDFF"/>
                </a:solidFill>
                <a:ln w="12700" cap="flat" cmpd="sng" algn="ctr">
                  <a:solidFill>
                    <a:srgbClr val="00FDF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Oval 93">
                  <a:extLst>
                    <a:ext uri="{FF2B5EF4-FFF2-40B4-BE49-F238E27FC236}">
                      <a16:creationId xmlns:a16="http://schemas.microsoft.com/office/drawing/2014/main" id="{29314615-81EB-CEFF-8861-F0A75F6FC222}"/>
                    </a:ext>
                  </a:extLst>
                </p:cNvPr>
                <p:cNvSpPr/>
                <p:nvPr/>
              </p:nvSpPr>
              <p:spPr>
                <a:xfrm>
                  <a:off x="3840173" y="2639936"/>
                  <a:ext cx="72171" cy="288290"/>
                </a:xfrm>
                <a:prstGeom prst="ellipse">
                  <a:avLst/>
                </a:prstGeom>
                <a:solidFill>
                  <a:srgbClr val="00FDFF"/>
                </a:solidFill>
                <a:ln w="12700" cap="flat" cmpd="sng" algn="ctr">
                  <a:solidFill>
                    <a:srgbClr val="00FDF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Rectangle 94">
                  <a:extLst>
                    <a:ext uri="{FF2B5EF4-FFF2-40B4-BE49-F238E27FC236}">
                      <a16:creationId xmlns:a16="http://schemas.microsoft.com/office/drawing/2014/main" id="{C8F16275-C8D3-45A8-081B-455E860D03EB}"/>
                    </a:ext>
                  </a:extLst>
                </p:cNvPr>
                <p:cNvSpPr/>
                <p:nvPr/>
              </p:nvSpPr>
              <p:spPr>
                <a:xfrm>
                  <a:off x="3830431" y="2639936"/>
                  <a:ext cx="45828" cy="288290"/>
                </a:xfrm>
                <a:prstGeom prst="rect">
                  <a:avLst/>
                </a:prstGeom>
                <a:solidFill>
                  <a:srgbClr val="00FDFF"/>
                </a:solidFill>
                <a:ln w="12700" cap="flat" cmpd="sng" algn="ctr">
                  <a:solidFill>
                    <a:srgbClr val="00FDF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2" name="Oval 91">
                <a:extLst>
                  <a:ext uri="{FF2B5EF4-FFF2-40B4-BE49-F238E27FC236}">
                    <a16:creationId xmlns:a16="http://schemas.microsoft.com/office/drawing/2014/main" id="{0628B6AD-7528-E985-7640-C9C5FCE868CC}"/>
                  </a:ext>
                </a:extLst>
              </p:cNvPr>
              <p:cNvSpPr/>
              <p:nvPr/>
            </p:nvSpPr>
            <p:spPr>
              <a:xfrm rot="16200000">
                <a:off x="1875196" y="2965918"/>
                <a:ext cx="123394" cy="42926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3" name="Straight Connector 4">
                <a:extLst>
                  <a:ext uri="{FF2B5EF4-FFF2-40B4-BE49-F238E27FC236}">
                    <a16:creationId xmlns:a16="http://schemas.microsoft.com/office/drawing/2014/main" id="{A4DF76FE-C322-067D-FA79-2F967C53E66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43334" y="2938577"/>
                <a:ext cx="0" cy="1188000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4" name="Straight Connector 146">
                <a:extLst>
                  <a:ext uri="{FF2B5EF4-FFF2-40B4-BE49-F238E27FC236}">
                    <a16:creationId xmlns:a16="http://schemas.microsoft.com/office/drawing/2014/main" id="{41343535-5997-91F4-330D-40D0F7226E73}"/>
                  </a:ext>
                </a:extLst>
              </p:cNvPr>
              <p:cNvCxnSpPr/>
              <p:nvPr/>
            </p:nvCxnSpPr>
            <p:spPr>
              <a:xfrm flipH="1">
                <a:off x="1933809" y="4115255"/>
                <a:ext cx="683876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25" name="Rectangle 123">
                <a:extLst>
                  <a:ext uri="{FF2B5EF4-FFF2-40B4-BE49-F238E27FC236}">
                    <a16:creationId xmlns:a16="http://schemas.microsoft.com/office/drawing/2014/main" id="{ABBA0D87-A7C1-ED24-57A9-919817080E66}"/>
                  </a:ext>
                </a:extLst>
              </p:cNvPr>
              <p:cNvSpPr/>
              <p:nvPr/>
            </p:nvSpPr>
            <p:spPr>
              <a:xfrm>
                <a:off x="1879835" y="3960302"/>
                <a:ext cx="53974" cy="323850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6" name="Straight Connector 4">
                <a:extLst>
                  <a:ext uri="{FF2B5EF4-FFF2-40B4-BE49-F238E27FC236}">
                    <a16:creationId xmlns:a16="http://schemas.microsoft.com/office/drawing/2014/main" id="{0A63742E-34D0-246A-33BA-59CEB89C453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17685" y="2750630"/>
                <a:ext cx="0" cy="1368000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27" name="Rectangle 122">
                <a:extLst>
                  <a:ext uri="{FF2B5EF4-FFF2-40B4-BE49-F238E27FC236}">
                    <a16:creationId xmlns:a16="http://schemas.microsoft.com/office/drawing/2014/main" id="{450C102F-967C-F67B-7743-C3A32FA2023B}"/>
                  </a:ext>
                </a:extLst>
              </p:cNvPr>
              <p:cNvSpPr/>
              <p:nvPr/>
            </p:nvSpPr>
            <p:spPr>
              <a:xfrm>
                <a:off x="2627210" y="3960302"/>
                <a:ext cx="53974" cy="323850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cene3d>
                <a:camera prst="orthographicFront">
                  <a:rot lat="0" lon="0" rev="18900000"/>
                </a:camera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8" name="Straight Connector 146">
                <a:extLst>
                  <a:ext uri="{FF2B5EF4-FFF2-40B4-BE49-F238E27FC236}">
                    <a16:creationId xmlns:a16="http://schemas.microsoft.com/office/drawing/2014/main" id="{63EA8F7D-6ADA-C30E-8B6F-06AF38CE087B}"/>
                  </a:ext>
                </a:extLst>
              </p:cNvPr>
              <p:cNvCxnSpPr/>
              <p:nvPr/>
            </p:nvCxnSpPr>
            <p:spPr>
              <a:xfrm flipH="1">
                <a:off x="2608160" y="2760610"/>
                <a:ext cx="1476000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29" name="Rectangle 122">
                <a:extLst>
                  <a:ext uri="{FF2B5EF4-FFF2-40B4-BE49-F238E27FC236}">
                    <a16:creationId xmlns:a16="http://schemas.microsoft.com/office/drawing/2014/main" id="{B701B1E7-466D-7B97-41B5-AFE8AE60D7D8}"/>
                  </a:ext>
                </a:extLst>
              </p:cNvPr>
              <p:cNvSpPr/>
              <p:nvPr/>
            </p:nvSpPr>
            <p:spPr>
              <a:xfrm>
                <a:off x="2571071" y="2574793"/>
                <a:ext cx="53974" cy="323850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cene3d>
                <a:camera prst="orthographicFront">
                  <a:rot lat="0" lon="0" rev="18900000"/>
                </a:camera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0" name="Straight Connector 4">
                <a:extLst>
                  <a:ext uri="{FF2B5EF4-FFF2-40B4-BE49-F238E27FC236}">
                    <a16:creationId xmlns:a16="http://schemas.microsoft.com/office/drawing/2014/main" id="{3E57E2C2-750F-0C85-E84C-74A141B0EA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53845" y="2750630"/>
                <a:ext cx="0" cy="360000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31" name="Rectangle 123">
                <a:extLst>
                  <a:ext uri="{FF2B5EF4-FFF2-40B4-BE49-F238E27FC236}">
                    <a16:creationId xmlns:a16="http://schemas.microsoft.com/office/drawing/2014/main" id="{9CC68C0D-3E2B-30E0-F778-B58AD55739BE}"/>
                  </a:ext>
                </a:extLst>
              </p:cNvPr>
              <p:cNvSpPr/>
              <p:nvPr/>
            </p:nvSpPr>
            <p:spPr>
              <a:xfrm>
                <a:off x="5146010" y="2565268"/>
                <a:ext cx="53974" cy="323850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2" name="Straight Connector 146">
                <a:extLst>
                  <a:ext uri="{FF2B5EF4-FFF2-40B4-BE49-F238E27FC236}">
                    <a16:creationId xmlns:a16="http://schemas.microsoft.com/office/drawing/2014/main" id="{3CB4024D-826A-19DB-BB88-DCB79DD9E9F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71800" y="3100401"/>
                <a:ext cx="1080000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33" name="Rectangle 122">
                <a:extLst>
                  <a:ext uri="{FF2B5EF4-FFF2-40B4-BE49-F238E27FC236}">
                    <a16:creationId xmlns:a16="http://schemas.microsoft.com/office/drawing/2014/main" id="{74FB823F-13C1-9BF5-4436-10E3CB97FE27}"/>
                  </a:ext>
                </a:extLst>
              </p:cNvPr>
              <p:cNvSpPr/>
              <p:nvPr/>
            </p:nvSpPr>
            <p:spPr>
              <a:xfrm>
                <a:off x="5142677" y="2982122"/>
                <a:ext cx="53974" cy="323850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cene3d>
                <a:camera prst="orthographicFront">
                  <a:rot lat="0" lon="0" rev="18900000"/>
                </a:camera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4" name="Straight Connector 4">
                <a:extLst>
                  <a:ext uri="{FF2B5EF4-FFF2-40B4-BE49-F238E27FC236}">
                    <a16:creationId xmlns:a16="http://schemas.microsoft.com/office/drawing/2014/main" id="{F157F4CD-6920-4763-8533-DC3C51BC43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1325" y="3094822"/>
                <a:ext cx="0" cy="828000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5" name="Straight Connector 146">
                <a:extLst>
                  <a:ext uri="{FF2B5EF4-FFF2-40B4-BE49-F238E27FC236}">
                    <a16:creationId xmlns:a16="http://schemas.microsoft.com/office/drawing/2014/main" id="{61669D53-6504-E8A8-307D-3F5AAC595AD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71800" y="3920747"/>
                <a:ext cx="1116000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36" name="Rectangle 122">
                <a:extLst>
                  <a:ext uri="{FF2B5EF4-FFF2-40B4-BE49-F238E27FC236}">
                    <a16:creationId xmlns:a16="http://schemas.microsoft.com/office/drawing/2014/main" id="{B2B5AEA2-DEB6-A1FB-2F78-0B7AAB0391C9}"/>
                  </a:ext>
                </a:extLst>
              </p:cNvPr>
              <p:cNvSpPr/>
              <p:nvPr/>
            </p:nvSpPr>
            <p:spPr>
              <a:xfrm>
                <a:off x="2929409" y="2906070"/>
                <a:ext cx="53974" cy="323850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cene3d>
                <a:camera prst="orthographicFront">
                  <a:rot lat="0" lon="0" rev="18900000"/>
                </a:camera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Rectangle 123">
                <a:extLst>
                  <a:ext uri="{FF2B5EF4-FFF2-40B4-BE49-F238E27FC236}">
                    <a16:creationId xmlns:a16="http://schemas.microsoft.com/office/drawing/2014/main" id="{ED9405CC-B2DF-BDE0-EB9C-55AD6246A4FA}"/>
                  </a:ext>
                </a:extLst>
              </p:cNvPr>
              <p:cNvSpPr/>
              <p:nvPr/>
            </p:nvSpPr>
            <p:spPr>
              <a:xfrm>
                <a:off x="2944813" y="3807749"/>
                <a:ext cx="53974" cy="323850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8" name="Straight Connector 4">
                <a:extLst>
                  <a:ext uri="{FF2B5EF4-FFF2-40B4-BE49-F238E27FC236}">
                    <a16:creationId xmlns:a16="http://schemas.microsoft.com/office/drawing/2014/main" id="{3057BB87-09CF-645C-5DA6-BE0A6804D3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53845" y="3573322"/>
                <a:ext cx="0" cy="360000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9" name="Straight Connector 146">
                <a:extLst>
                  <a:ext uri="{FF2B5EF4-FFF2-40B4-BE49-F238E27FC236}">
                    <a16:creationId xmlns:a16="http://schemas.microsoft.com/office/drawing/2014/main" id="{3EC4FE37-1C10-566F-B7FC-15322C3674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05175" y="3559048"/>
                <a:ext cx="792000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40" name="Rectangle 122">
                <a:extLst>
                  <a:ext uri="{FF2B5EF4-FFF2-40B4-BE49-F238E27FC236}">
                    <a16:creationId xmlns:a16="http://schemas.microsoft.com/office/drawing/2014/main" id="{D724652E-0297-1B48-58E1-EA5C500294F7}"/>
                  </a:ext>
                </a:extLst>
              </p:cNvPr>
              <p:cNvSpPr/>
              <p:nvPr/>
            </p:nvSpPr>
            <p:spPr>
              <a:xfrm>
                <a:off x="5142677" y="3798377"/>
                <a:ext cx="53974" cy="323850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cene3d>
                <a:camera prst="orthographicFront">
                  <a:rot lat="0" lon="0" rev="18900000"/>
                </a:camera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Rectangle 123">
                <a:extLst>
                  <a:ext uri="{FF2B5EF4-FFF2-40B4-BE49-F238E27FC236}">
                    <a16:creationId xmlns:a16="http://schemas.microsoft.com/office/drawing/2014/main" id="{C2A3AC43-509A-C28B-3124-53CACBD2A55A}"/>
                  </a:ext>
                </a:extLst>
              </p:cNvPr>
              <p:cNvSpPr/>
              <p:nvPr/>
            </p:nvSpPr>
            <p:spPr>
              <a:xfrm>
                <a:off x="5134918" y="3356033"/>
                <a:ext cx="53974" cy="323850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2" name="Straight Connector 4">
                <a:extLst>
                  <a:ext uri="{FF2B5EF4-FFF2-40B4-BE49-F238E27FC236}">
                    <a16:creationId xmlns:a16="http://schemas.microsoft.com/office/drawing/2014/main" id="{FB269367-1821-6E9C-3C70-D6B908C859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05175" y="1369505"/>
                <a:ext cx="0" cy="2232000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43" name="Rectangle 123">
                <a:extLst>
                  <a:ext uri="{FF2B5EF4-FFF2-40B4-BE49-F238E27FC236}">
                    <a16:creationId xmlns:a16="http://schemas.microsoft.com/office/drawing/2014/main" id="{35D4EB9B-83FA-8474-7A8E-7AC6B7CFCD44}"/>
                  </a:ext>
                </a:extLst>
              </p:cNvPr>
              <p:cNvSpPr/>
              <p:nvPr/>
            </p:nvSpPr>
            <p:spPr>
              <a:xfrm>
                <a:off x="3263515" y="3439721"/>
                <a:ext cx="53974" cy="323850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4" name="Straight Connector 146">
                <a:extLst>
                  <a:ext uri="{FF2B5EF4-FFF2-40B4-BE49-F238E27FC236}">
                    <a16:creationId xmlns:a16="http://schemas.microsoft.com/office/drawing/2014/main" id="{DE8D4947-E5D4-BAF1-60E8-60E93A1E87BE}"/>
                  </a:ext>
                </a:extLst>
              </p:cNvPr>
              <p:cNvCxnSpPr/>
              <p:nvPr/>
            </p:nvCxnSpPr>
            <p:spPr>
              <a:xfrm flipH="1">
                <a:off x="4303610" y="2760610"/>
                <a:ext cx="864000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5" name="Straight Connector 146">
                <a:extLst>
                  <a:ext uri="{FF2B5EF4-FFF2-40B4-BE49-F238E27FC236}">
                    <a16:creationId xmlns:a16="http://schemas.microsoft.com/office/drawing/2014/main" id="{30979C6C-1ABB-C44E-0F98-9ABD96E4360B}"/>
                  </a:ext>
                </a:extLst>
              </p:cNvPr>
              <p:cNvCxnSpPr/>
              <p:nvPr/>
            </p:nvCxnSpPr>
            <p:spPr>
              <a:xfrm flipH="1">
                <a:off x="4276755" y="3102707"/>
                <a:ext cx="900000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6" name="Straight Connector 146">
                <a:extLst>
                  <a:ext uri="{FF2B5EF4-FFF2-40B4-BE49-F238E27FC236}">
                    <a16:creationId xmlns:a16="http://schemas.microsoft.com/office/drawing/2014/main" id="{3A84DF78-8751-BA10-26B9-A25B9E3424B8}"/>
                  </a:ext>
                </a:extLst>
              </p:cNvPr>
              <p:cNvCxnSpPr/>
              <p:nvPr/>
            </p:nvCxnSpPr>
            <p:spPr>
              <a:xfrm flipH="1">
                <a:off x="4284560" y="3566933"/>
                <a:ext cx="864000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E7FCBA4F-9C0E-3E8E-D41A-67AE10A7A619}"/>
                  </a:ext>
                </a:extLst>
              </p:cNvPr>
              <p:cNvCxnSpPr/>
              <p:nvPr/>
            </p:nvCxnSpPr>
            <p:spPr>
              <a:xfrm flipH="1">
                <a:off x="4295805" y="3928632"/>
                <a:ext cx="864000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8" name="直接连接符 135">
                <a:extLst>
                  <a:ext uri="{FF2B5EF4-FFF2-40B4-BE49-F238E27FC236}">
                    <a16:creationId xmlns:a16="http://schemas.microsoft.com/office/drawing/2014/main" id="{66202DBF-E0BA-793E-7F0C-647C95307652}"/>
                  </a:ext>
                </a:extLst>
              </p:cNvPr>
              <p:cNvCxnSpPr/>
              <p:nvPr/>
            </p:nvCxnSpPr>
            <p:spPr>
              <a:xfrm flipH="1">
                <a:off x="4020557" y="2673218"/>
                <a:ext cx="142875" cy="190495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9" name="直接连接符 136">
                <a:extLst>
                  <a:ext uri="{FF2B5EF4-FFF2-40B4-BE49-F238E27FC236}">
                    <a16:creationId xmlns:a16="http://schemas.microsoft.com/office/drawing/2014/main" id="{419698A0-9531-8337-E314-5089BDA8B94B}"/>
                  </a:ext>
                </a:extLst>
              </p:cNvPr>
              <p:cNvCxnSpPr/>
              <p:nvPr/>
            </p:nvCxnSpPr>
            <p:spPr>
              <a:xfrm flipH="1">
                <a:off x="4218689" y="2673218"/>
                <a:ext cx="142875" cy="190495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0" name="直接连接符 137">
                <a:extLst>
                  <a:ext uri="{FF2B5EF4-FFF2-40B4-BE49-F238E27FC236}">
                    <a16:creationId xmlns:a16="http://schemas.microsoft.com/office/drawing/2014/main" id="{4AC3958A-7D5B-9555-1FAD-F1ADB8502A4F}"/>
                  </a:ext>
                </a:extLst>
              </p:cNvPr>
              <p:cNvCxnSpPr/>
              <p:nvPr/>
            </p:nvCxnSpPr>
            <p:spPr>
              <a:xfrm flipH="1">
                <a:off x="3997679" y="3006797"/>
                <a:ext cx="142875" cy="190495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1" name="直接连接符 138">
                <a:extLst>
                  <a:ext uri="{FF2B5EF4-FFF2-40B4-BE49-F238E27FC236}">
                    <a16:creationId xmlns:a16="http://schemas.microsoft.com/office/drawing/2014/main" id="{1C80FA6A-AAC9-AA6A-6BDF-D422FCAD0858}"/>
                  </a:ext>
                </a:extLst>
              </p:cNvPr>
              <p:cNvCxnSpPr/>
              <p:nvPr/>
            </p:nvCxnSpPr>
            <p:spPr>
              <a:xfrm flipH="1">
                <a:off x="4195811" y="3006797"/>
                <a:ext cx="142875" cy="190495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2" name="直接连接符 139">
                <a:extLst>
                  <a:ext uri="{FF2B5EF4-FFF2-40B4-BE49-F238E27FC236}">
                    <a16:creationId xmlns:a16="http://schemas.microsoft.com/office/drawing/2014/main" id="{053335DA-2248-D78A-0954-50DF2734B4C1}"/>
                  </a:ext>
                </a:extLst>
              </p:cNvPr>
              <p:cNvCxnSpPr/>
              <p:nvPr/>
            </p:nvCxnSpPr>
            <p:spPr>
              <a:xfrm flipH="1">
                <a:off x="4014858" y="3463742"/>
                <a:ext cx="142875" cy="190495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3" name="直接连接符 140">
                <a:extLst>
                  <a:ext uri="{FF2B5EF4-FFF2-40B4-BE49-F238E27FC236}">
                    <a16:creationId xmlns:a16="http://schemas.microsoft.com/office/drawing/2014/main" id="{412DF561-6CA4-18EC-2A03-341730B4DD42}"/>
                  </a:ext>
                </a:extLst>
              </p:cNvPr>
              <p:cNvCxnSpPr/>
              <p:nvPr/>
            </p:nvCxnSpPr>
            <p:spPr>
              <a:xfrm flipH="1">
                <a:off x="4212990" y="3463742"/>
                <a:ext cx="142875" cy="190495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4" name="直接连接符 141">
                <a:extLst>
                  <a:ext uri="{FF2B5EF4-FFF2-40B4-BE49-F238E27FC236}">
                    <a16:creationId xmlns:a16="http://schemas.microsoft.com/office/drawing/2014/main" id="{46E7546C-7450-BF5B-B471-1E151E30D428}"/>
                  </a:ext>
                </a:extLst>
              </p:cNvPr>
              <p:cNvCxnSpPr/>
              <p:nvPr/>
            </p:nvCxnSpPr>
            <p:spPr>
              <a:xfrm flipH="1">
                <a:off x="4014990" y="3835852"/>
                <a:ext cx="142875" cy="190495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5" name="直接连接符 142">
                <a:extLst>
                  <a:ext uri="{FF2B5EF4-FFF2-40B4-BE49-F238E27FC236}">
                    <a16:creationId xmlns:a16="http://schemas.microsoft.com/office/drawing/2014/main" id="{FC45614E-6E71-8520-C770-A2E221ADC74D}"/>
                  </a:ext>
                </a:extLst>
              </p:cNvPr>
              <p:cNvCxnSpPr/>
              <p:nvPr/>
            </p:nvCxnSpPr>
            <p:spPr>
              <a:xfrm flipH="1">
                <a:off x="4213122" y="3835852"/>
                <a:ext cx="142875" cy="190495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56" name="矩形: 圆角 143">
                <a:extLst>
                  <a:ext uri="{FF2B5EF4-FFF2-40B4-BE49-F238E27FC236}">
                    <a16:creationId xmlns:a16="http://schemas.microsoft.com/office/drawing/2014/main" id="{091B598C-E3F5-D3C7-B432-F5E4EB5EF507}"/>
                  </a:ext>
                </a:extLst>
              </p:cNvPr>
              <p:cNvSpPr/>
              <p:nvPr/>
            </p:nvSpPr>
            <p:spPr>
              <a:xfrm>
                <a:off x="4676775" y="2250133"/>
                <a:ext cx="923921" cy="2034020"/>
              </a:xfrm>
              <a:prstGeom prst="roundRect">
                <a:avLst/>
              </a:prstGeom>
              <a:noFill/>
              <a:ln w="15875" cap="flat" cmpd="sng" algn="ctr">
                <a:solidFill>
                  <a:srgbClr val="5B9BD5">
                    <a:shade val="50000"/>
                  </a:srgbClr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7" name="矩形: 圆角 144">
                <a:extLst>
                  <a:ext uri="{FF2B5EF4-FFF2-40B4-BE49-F238E27FC236}">
                    <a16:creationId xmlns:a16="http://schemas.microsoft.com/office/drawing/2014/main" id="{D87F2A50-7D7F-E6DD-66E0-1EF805722DAC}"/>
                  </a:ext>
                </a:extLst>
              </p:cNvPr>
              <p:cNvSpPr/>
              <p:nvPr/>
            </p:nvSpPr>
            <p:spPr>
              <a:xfrm>
                <a:off x="800100" y="552450"/>
                <a:ext cx="2983907" cy="3867150"/>
              </a:xfrm>
              <a:prstGeom prst="roundRect">
                <a:avLst/>
              </a:prstGeom>
              <a:noFill/>
              <a:ln w="15875" cap="flat" cmpd="sng" algn="ctr">
                <a:solidFill>
                  <a:srgbClr val="5B9BD5">
                    <a:shade val="50000"/>
                  </a:srgbClr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8" name="Rectangle 164">
                <a:extLst>
                  <a:ext uri="{FF2B5EF4-FFF2-40B4-BE49-F238E27FC236}">
                    <a16:creationId xmlns:a16="http://schemas.microsoft.com/office/drawing/2014/main" id="{C6289E3F-CAE9-1931-BDAE-E30F53C85948}"/>
                  </a:ext>
                </a:extLst>
              </p:cNvPr>
              <p:cNvSpPr/>
              <p:nvPr/>
            </p:nvSpPr>
            <p:spPr>
              <a:xfrm rot="5400000">
                <a:off x="1607787" y="3218590"/>
                <a:ext cx="683876" cy="431800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TextBox 173">
                <a:extLst>
                  <a:ext uri="{FF2B5EF4-FFF2-40B4-BE49-F238E27FC236}">
                    <a16:creationId xmlns:a16="http://schemas.microsoft.com/office/drawing/2014/main" id="{F7D17204-B031-4E5B-5E4C-1FA36C8F8573}"/>
                  </a:ext>
                </a:extLst>
              </p:cNvPr>
              <p:cNvSpPr txBox="1"/>
              <p:nvPr/>
            </p:nvSpPr>
            <p:spPr>
              <a:xfrm rot="5400000">
                <a:off x="945648" y="3256748"/>
                <a:ext cx="1351607" cy="355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rPr>
                  <a:t>Expander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60" name="Rectangle 80">
                <a:extLst>
                  <a:ext uri="{FF2B5EF4-FFF2-40B4-BE49-F238E27FC236}">
                    <a16:creationId xmlns:a16="http://schemas.microsoft.com/office/drawing/2014/main" id="{FAC12FCC-BA70-B5B5-6A2C-8229B23C23CC}"/>
                  </a:ext>
                </a:extLst>
              </p:cNvPr>
              <p:cNvSpPr/>
              <p:nvPr/>
            </p:nvSpPr>
            <p:spPr>
              <a:xfrm rot="5400000">
                <a:off x="3278188" y="2126833"/>
                <a:ext cx="53974" cy="288290"/>
              </a:xfrm>
              <a:prstGeom prst="rect">
                <a:avLst/>
              </a:prstGeom>
              <a:solidFill>
                <a:srgbClr val="AB7942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Oval 83">
                <a:extLst>
                  <a:ext uri="{FF2B5EF4-FFF2-40B4-BE49-F238E27FC236}">
                    <a16:creationId xmlns:a16="http://schemas.microsoft.com/office/drawing/2014/main" id="{06490522-B71E-EEFC-D599-5D444CA7B8E9}"/>
                  </a:ext>
                </a:extLst>
              </p:cNvPr>
              <p:cNvSpPr/>
              <p:nvPr/>
            </p:nvSpPr>
            <p:spPr>
              <a:xfrm rot="5400000">
                <a:off x="3265915" y="1895185"/>
                <a:ext cx="71753" cy="288290"/>
              </a:xfrm>
              <a:prstGeom prst="ellips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62" name="组合 149">
                <a:extLst>
                  <a:ext uri="{FF2B5EF4-FFF2-40B4-BE49-F238E27FC236}">
                    <a16:creationId xmlns:a16="http://schemas.microsoft.com/office/drawing/2014/main" id="{E60106FA-BB36-0CB6-646B-B5B1A0322124}"/>
                  </a:ext>
                </a:extLst>
              </p:cNvPr>
              <p:cNvGrpSpPr/>
              <p:nvPr/>
            </p:nvGrpSpPr>
            <p:grpSpPr>
              <a:xfrm>
                <a:off x="3232800" y="1302524"/>
                <a:ext cx="144145" cy="267444"/>
                <a:chOff x="3229718" y="1226324"/>
                <a:chExt cx="144145" cy="267444"/>
              </a:xfrm>
            </p:grpSpPr>
            <p:sp>
              <p:nvSpPr>
                <p:cNvPr id="181" name="圆角矩形 165">
                  <a:extLst>
                    <a:ext uri="{FF2B5EF4-FFF2-40B4-BE49-F238E27FC236}">
                      <a16:creationId xmlns:a16="http://schemas.microsoft.com/office/drawing/2014/main" id="{EDE27513-F697-144A-166F-1F0EAFE5C68B}"/>
                    </a:ext>
                  </a:extLst>
                </p:cNvPr>
                <p:cNvSpPr/>
                <p:nvPr/>
              </p:nvSpPr>
              <p:spPr>
                <a:xfrm rot="10800000">
                  <a:off x="3229718" y="1226324"/>
                  <a:ext cx="144145" cy="215894"/>
                </a:xfrm>
                <a:prstGeom prst="roundRect">
                  <a:avLst/>
                </a:prstGeom>
                <a:solidFill>
                  <a:sysClr val="windowText" lastClr="000000">
                    <a:lumMod val="65000"/>
                    <a:lumOff val="3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82" name="圆角矩形 166">
                  <a:extLst>
                    <a:ext uri="{FF2B5EF4-FFF2-40B4-BE49-F238E27FC236}">
                      <a16:creationId xmlns:a16="http://schemas.microsoft.com/office/drawing/2014/main" id="{DD067AF2-368D-FD3F-FD78-E19D1A27E558}"/>
                    </a:ext>
                  </a:extLst>
                </p:cNvPr>
                <p:cNvSpPr/>
                <p:nvPr/>
              </p:nvSpPr>
              <p:spPr>
                <a:xfrm rot="10800000">
                  <a:off x="3256387" y="1418205"/>
                  <a:ext cx="90805" cy="75563"/>
                </a:xfrm>
                <a:prstGeom prst="roundRect">
                  <a:avLst/>
                </a:prstGeom>
                <a:solidFill>
                  <a:sysClr val="windowText" lastClr="000000">
                    <a:lumMod val="65000"/>
                    <a:lumOff val="3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63" name="文本框 150">
                <a:extLst>
                  <a:ext uri="{FF2B5EF4-FFF2-40B4-BE49-F238E27FC236}">
                    <a16:creationId xmlns:a16="http://schemas.microsoft.com/office/drawing/2014/main" id="{12F143BA-54BF-C884-E0F6-15D5CC4D6769}"/>
                  </a:ext>
                </a:extLst>
              </p:cNvPr>
              <p:cNvSpPr txBox="1"/>
              <p:nvPr/>
            </p:nvSpPr>
            <p:spPr>
              <a:xfrm>
                <a:off x="1879834" y="732289"/>
                <a:ext cx="1221509" cy="473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Table 1</a:t>
                </a:r>
                <a:endPara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4" name="文本框 151">
                <a:extLst>
                  <a:ext uri="{FF2B5EF4-FFF2-40B4-BE49-F238E27FC236}">
                    <a16:creationId xmlns:a16="http://schemas.microsoft.com/office/drawing/2014/main" id="{01487362-9F34-6AC3-0339-13DC02BAD058}"/>
                  </a:ext>
                </a:extLst>
              </p:cNvPr>
              <p:cNvSpPr txBox="1"/>
              <p:nvPr/>
            </p:nvSpPr>
            <p:spPr>
              <a:xfrm>
                <a:off x="4671421" y="2208958"/>
                <a:ext cx="933934" cy="402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Table 2</a:t>
                </a:r>
                <a:endPara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5" name="文本框 152">
                <a:extLst>
                  <a:ext uri="{FF2B5EF4-FFF2-40B4-BE49-F238E27FC236}">
                    <a16:creationId xmlns:a16="http://schemas.microsoft.com/office/drawing/2014/main" id="{338C7F92-6803-95D0-C991-D396E056B0CA}"/>
                  </a:ext>
                </a:extLst>
              </p:cNvPr>
              <p:cNvSpPr txBox="1"/>
              <p:nvPr/>
            </p:nvSpPr>
            <p:spPr>
              <a:xfrm>
                <a:off x="3761456" y="2333348"/>
                <a:ext cx="965298" cy="426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40 m</a:t>
                </a:r>
                <a:endPara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3155FFA4-531B-C3E4-AD54-AABB669FE751}"/>
                  </a:ext>
                </a:extLst>
              </p:cNvPr>
              <p:cNvSpPr txBox="1"/>
              <p:nvPr/>
            </p:nvSpPr>
            <p:spPr>
              <a:xfrm>
                <a:off x="1322906" y="1872783"/>
                <a:ext cx="933934" cy="426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LPA</a:t>
                </a:r>
              </a:p>
            </p:txBody>
          </p:sp>
          <p:sp>
            <p:nvSpPr>
              <p:cNvPr id="167" name="TextBox 174">
                <a:extLst>
                  <a:ext uri="{FF2B5EF4-FFF2-40B4-BE49-F238E27FC236}">
                    <a16:creationId xmlns:a16="http://schemas.microsoft.com/office/drawing/2014/main" id="{24C4F1AB-B6E7-F6F6-0F59-F933642F8F95}"/>
                  </a:ext>
                </a:extLst>
              </p:cNvPr>
              <p:cNvSpPr txBox="1"/>
              <p:nvPr/>
            </p:nvSpPr>
            <p:spPr>
              <a:xfrm>
                <a:off x="823747" y="2709051"/>
                <a:ext cx="594005" cy="379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rPr>
                  <a:t>M1</a:t>
                </a: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68" name="TextBox 174">
                <a:extLst>
                  <a:ext uri="{FF2B5EF4-FFF2-40B4-BE49-F238E27FC236}">
                    <a16:creationId xmlns:a16="http://schemas.microsoft.com/office/drawing/2014/main" id="{388E282E-57B8-035F-0355-64B4464862AB}"/>
                  </a:ext>
                </a:extLst>
              </p:cNvPr>
              <p:cNvSpPr txBox="1"/>
              <p:nvPr/>
            </p:nvSpPr>
            <p:spPr>
              <a:xfrm>
                <a:off x="1790232" y="2505193"/>
                <a:ext cx="685145" cy="379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rPr>
                  <a:t>M2</a:t>
                </a: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69" name="TextBox 174">
                <a:extLst>
                  <a:ext uri="{FF2B5EF4-FFF2-40B4-BE49-F238E27FC236}">
                    <a16:creationId xmlns:a16="http://schemas.microsoft.com/office/drawing/2014/main" id="{07D2BEBB-5A83-CD32-A9A0-2E8E52FAFFC1}"/>
                  </a:ext>
                </a:extLst>
              </p:cNvPr>
              <p:cNvSpPr txBox="1"/>
              <p:nvPr/>
            </p:nvSpPr>
            <p:spPr>
              <a:xfrm>
                <a:off x="1303844" y="4027551"/>
                <a:ext cx="845348" cy="379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rPr>
                  <a:t>M3</a:t>
                </a: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70" name="TextBox 174">
                <a:extLst>
                  <a:ext uri="{FF2B5EF4-FFF2-40B4-BE49-F238E27FC236}">
                    <a16:creationId xmlns:a16="http://schemas.microsoft.com/office/drawing/2014/main" id="{78F24DA4-F03F-68DE-6382-2381F74C559E}"/>
                  </a:ext>
                </a:extLst>
              </p:cNvPr>
              <p:cNvSpPr txBox="1"/>
              <p:nvPr/>
            </p:nvSpPr>
            <p:spPr>
              <a:xfrm>
                <a:off x="2458478" y="4055990"/>
                <a:ext cx="695427" cy="379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rPr>
                  <a:t>M4</a:t>
                </a: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71" name="TextBox 174">
                <a:extLst>
                  <a:ext uri="{FF2B5EF4-FFF2-40B4-BE49-F238E27FC236}">
                    <a16:creationId xmlns:a16="http://schemas.microsoft.com/office/drawing/2014/main" id="{FB37B004-44E3-A492-4761-84C5F74423EC}"/>
                  </a:ext>
                </a:extLst>
              </p:cNvPr>
              <p:cNvSpPr txBox="1"/>
              <p:nvPr/>
            </p:nvSpPr>
            <p:spPr>
              <a:xfrm>
                <a:off x="2152345" y="2420592"/>
                <a:ext cx="646882" cy="379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rPr>
                  <a:t>M5</a:t>
                </a: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72" name="TextBox 174">
                <a:extLst>
                  <a:ext uri="{FF2B5EF4-FFF2-40B4-BE49-F238E27FC236}">
                    <a16:creationId xmlns:a16="http://schemas.microsoft.com/office/drawing/2014/main" id="{D0817A39-D362-668B-7891-F0EC2AF8B674}"/>
                  </a:ext>
                </a:extLst>
              </p:cNvPr>
              <p:cNvSpPr txBox="1"/>
              <p:nvPr/>
            </p:nvSpPr>
            <p:spPr>
              <a:xfrm>
                <a:off x="5021433" y="2514489"/>
                <a:ext cx="793145" cy="379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rPr>
                  <a:t>M6</a:t>
                </a: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73" name="TextBox 174">
                <a:extLst>
                  <a:ext uri="{FF2B5EF4-FFF2-40B4-BE49-F238E27FC236}">
                    <a16:creationId xmlns:a16="http://schemas.microsoft.com/office/drawing/2014/main" id="{BD734DAF-DBB0-A58C-CBBC-6C657D313116}"/>
                  </a:ext>
                </a:extLst>
              </p:cNvPr>
              <p:cNvSpPr txBox="1"/>
              <p:nvPr/>
            </p:nvSpPr>
            <p:spPr>
              <a:xfrm>
                <a:off x="4941220" y="2989090"/>
                <a:ext cx="873358" cy="379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rPr>
                  <a:t>M7</a:t>
                </a: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74" name="TextBox 174">
                <a:extLst>
                  <a:ext uri="{FF2B5EF4-FFF2-40B4-BE49-F238E27FC236}">
                    <a16:creationId xmlns:a16="http://schemas.microsoft.com/office/drawing/2014/main" id="{6B64C149-4D96-4AFC-765F-14F503A6D266}"/>
                  </a:ext>
                </a:extLst>
              </p:cNvPr>
              <p:cNvSpPr txBox="1"/>
              <p:nvPr/>
            </p:nvSpPr>
            <p:spPr>
              <a:xfrm>
                <a:off x="2482368" y="2774816"/>
                <a:ext cx="704318" cy="379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rPr>
                  <a:t>M8</a:t>
                </a: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72DB12EE-4B73-D503-2A38-82E9411645EE}"/>
                  </a:ext>
                </a:extLst>
              </p:cNvPr>
              <p:cNvSpPr txBox="1"/>
              <p:nvPr/>
            </p:nvSpPr>
            <p:spPr>
              <a:xfrm>
                <a:off x="2753479" y="3886478"/>
                <a:ext cx="1022937" cy="379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rPr>
                  <a:t>M9</a:t>
                </a: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76" name="TextBox 174">
                <a:extLst>
                  <a:ext uri="{FF2B5EF4-FFF2-40B4-BE49-F238E27FC236}">
                    <a16:creationId xmlns:a16="http://schemas.microsoft.com/office/drawing/2014/main" id="{274560FB-79C1-DD46-10D7-F378EE7A19FE}"/>
                  </a:ext>
                </a:extLst>
              </p:cNvPr>
              <p:cNvSpPr txBox="1"/>
              <p:nvPr/>
            </p:nvSpPr>
            <p:spPr>
              <a:xfrm>
                <a:off x="4980568" y="3886477"/>
                <a:ext cx="795954" cy="379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rPr>
                  <a:t>M10</a:t>
                </a: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77" name="TextBox 174">
                <a:extLst>
                  <a:ext uri="{FF2B5EF4-FFF2-40B4-BE49-F238E27FC236}">
                    <a16:creationId xmlns:a16="http://schemas.microsoft.com/office/drawing/2014/main" id="{B4701FC8-9D9B-610D-3D50-B457B777D706}"/>
                  </a:ext>
                </a:extLst>
              </p:cNvPr>
              <p:cNvSpPr txBox="1"/>
              <p:nvPr/>
            </p:nvSpPr>
            <p:spPr>
              <a:xfrm>
                <a:off x="2825633" y="3561645"/>
                <a:ext cx="730938" cy="379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rPr>
                  <a:t>M12</a:t>
                </a: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78" name="TextBox 184">
                <a:extLst>
                  <a:ext uri="{FF2B5EF4-FFF2-40B4-BE49-F238E27FC236}">
                    <a16:creationId xmlns:a16="http://schemas.microsoft.com/office/drawing/2014/main" id="{E956B302-EA7F-1CE5-0F5B-00A5D4ECB273}"/>
                  </a:ext>
                </a:extLst>
              </p:cNvPr>
              <p:cNvSpPr txBox="1"/>
              <p:nvPr/>
            </p:nvSpPr>
            <p:spPr>
              <a:xfrm>
                <a:off x="2644875" y="2088502"/>
                <a:ext cx="678532" cy="355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rPr>
                  <a:t>ND</a:t>
                </a:r>
                <a:endPara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79" name="TextBox 182">
                <a:extLst>
                  <a:ext uri="{FF2B5EF4-FFF2-40B4-BE49-F238E27FC236}">
                    <a16:creationId xmlns:a16="http://schemas.microsoft.com/office/drawing/2014/main" id="{C64EF1A1-55B8-14A1-7A07-52DDF9EC9E31}"/>
                  </a:ext>
                </a:extLst>
              </p:cNvPr>
              <p:cNvSpPr txBox="1"/>
              <p:nvPr/>
            </p:nvSpPr>
            <p:spPr>
              <a:xfrm>
                <a:off x="2289969" y="1849710"/>
                <a:ext cx="1003067" cy="355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rPr>
                  <a:t>F:300mm</a:t>
                </a:r>
                <a:endPara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80" name="TextBox 183">
                <a:extLst>
                  <a:ext uri="{FF2B5EF4-FFF2-40B4-BE49-F238E27FC236}">
                    <a16:creationId xmlns:a16="http://schemas.microsoft.com/office/drawing/2014/main" id="{31BE62D3-5119-26FD-E1A7-D4ACECC2A65F}"/>
                  </a:ext>
                </a:extLst>
              </p:cNvPr>
              <p:cNvSpPr txBox="1"/>
              <p:nvPr/>
            </p:nvSpPr>
            <p:spPr>
              <a:xfrm>
                <a:off x="2668144" y="1289349"/>
                <a:ext cx="775314" cy="355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CAM</a:t>
                </a:r>
              </a:p>
            </p:txBody>
          </p:sp>
        </p:grpSp>
      </p:grpSp>
      <p:grpSp>
        <p:nvGrpSpPr>
          <p:cNvPr id="190" name="组合 1">
            <a:extLst>
              <a:ext uri="{FF2B5EF4-FFF2-40B4-BE49-F238E27FC236}">
                <a16:creationId xmlns:a16="http://schemas.microsoft.com/office/drawing/2014/main" id="{3C3AA261-13B1-9363-8153-801417C9310C}"/>
              </a:ext>
            </a:extLst>
          </p:cNvPr>
          <p:cNvGrpSpPr>
            <a:grpSpLocks noChangeAspect="1"/>
          </p:cNvGrpSpPr>
          <p:nvPr/>
        </p:nvGrpSpPr>
        <p:grpSpPr>
          <a:xfrm>
            <a:off x="5141676" y="3911682"/>
            <a:ext cx="6226053" cy="2844425"/>
            <a:chOff x="5141676" y="3911682"/>
            <a:chExt cx="6226053" cy="2844425"/>
          </a:xfrm>
        </p:grpSpPr>
        <p:grpSp>
          <p:nvGrpSpPr>
            <p:cNvPr id="191" name="组合 94">
              <a:extLst>
                <a:ext uri="{FF2B5EF4-FFF2-40B4-BE49-F238E27FC236}">
                  <a16:creationId xmlns:a16="http://schemas.microsoft.com/office/drawing/2014/main" id="{AB2947FC-7771-A139-4589-CD98FFB8ECD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41676" y="3911682"/>
              <a:ext cx="5856496" cy="2844425"/>
              <a:chOff x="5924206" y="3685567"/>
              <a:chExt cx="5856496" cy="2844425"/>
            </a:xfrm>
          </p:grpSpPr>
          <p:graphicFrame>
            <p:nvGraphicFramePr>
              <p:cNvPr id="195" name="对象 85">
                <a:extLst>
                  <a:ext uri="{FF2B5EF4-FFF2-40B4-BE49-F238E27FC236}">
                    <a16:creationId xmlns:a16="http://schemas.microsoft.com/office/drawing/2014/main" id="{60088D03-299F-802C-0E92-BFFFBB057F7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20487023"/>
                  </p:ext>
                </p:extLst>
              </p:nvPr>
            </p:nvGraphicFramePr>
            <p:xfrm>
              <a:off x="7312370" y="3685567"/>
              <a:ext cx="3720772" cy="28444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Graph" r:id="rId3" imgW="3914140" imgH="2999740" progId="Origin95.Graph">
                      <p:embed/>
                    </p:oleObj>
                  </mc:Choice>
                  <mc:Fallback>
                    <p:oleObj name="Graph" r:id="rId3" imgW="3914140" imgH="2999740" progId="Origin95.Graph">
                      <p:embed/>
                      <p:pic>
                        <p:nvPicPr>
                          <p:cNvPr id="86" name="对象 85">
                            <a:extLst>
                              <a:ext uri="{FF2B5EF4-FFF2-40B4-BE49-F238E27FC236}">
                                <a16:creationId xmlns:a16="http://schemas.microsoft.com/office/drawing/2014/main" id="{C63C6442-6692-4B81-AB29-24564D60D47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7312370" y="3685567"/>
                            <a:ext cx="3720772" cy="284442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96" name="文本框 88">
                <a:extLst>
                  <a:ext uri="{FF2B5EF4-FFF2-40B4-BE49-F238E27FC236}">
                    <a16:creationId xmlns:a16="http://schemas.microsoft.com/office/drawing/2014/main" id="{7A3D597C-16CC-9E51-1CD6-9A24CDDDF236}"/>
                  </a:ext>
                </a:extLst>
              </p:cNvPr>
              <p:cNvSpPr txBox="1"/>
              <p:nvPr/>
            </p:nvSpPr>
            <p:spPr>
              <a:xfrm>
                <a:off x="5924206" y="5617189"/>
                <a:ext cx="14927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新宋体" panose="02010609030101010101" pitchFamily="49" charset="-122"/>
                    <a:ea typeface="新宋体" panose="02010609030101010101" pitchFamily="49" charset="-122"/>
                  </a:rPr>
                  <a:t>聚焦前</a:t>
                </a:r>
                <a:r>
                  <a: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新宋体" panose="02010609030101010101" pitchFamily="49" charset="-122"/>
                    <a:ea typeface="新宋体" panose="02010609030101010101" pitchFamily="49" charset="-122"/>
                  </a:rPr>
                  <a:t>4mm</a:t>
                </a:r>
                <a:r>
                  <a: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新宋体" panose="02010609030101010101" pitchFamily="49" charset="-122"/>
                    <a:ea typeface="新宋体" panose="02010609030101010101" pitchFamily="49" charset="-122"/>
                  </a:rPr>
                  <a:t>激光束斑</a:t>
                </a:r>
              </a:p>
            </p:txBody>
          </p:sp>
          <p:sp>
            <p:nvSpPr>
              <p:cNvPr id="197" name="文本框 89">
                <a:extLst>
                  <a:ext uri="{FF2B5EF4-FFF2-40B4-BE49-F238E27FC236}">
                    <a16:creationId xmlns:a16="http://schemas.microsoft.com/office/drawing/2014/main" id="{ADE20897-3999-B59D-63E2-AB17BA070148}"/>
                  </a:ext>
                </a:extLst>
              </p:cNvPr>
              <p:cNvSpPr txBox="1"/>
              <p:nvPr/>
            </p:nvSpPr>
            <p:spPr>
              <a:xfrm>
                <a:off x="11057427" y="5548470"/>
                <a:ext cx="72327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新宋体" panose="02010609030101010101" pitchFamily="49" charset="-122"/>
                    <a:ea typeface="新宋体" panose="02010609030101010101" pitchFamily="49" charset="-122"/>
                  </a:rPr>
                  <a:t>0mm</a:t>
                </a:r>
                <a:r>
                  <a: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新宋体" panose="02010609030101010101" pitchFamily="49" charset="-122"/>
                    <a:ea typeface="新宋体" panose="02010609030101010101" pitchFamily="49" charset="-122"/>
                  </a:rPr>
                  <a:t>焦斑</a:t>
                </a:r>
              </a:p>
            </p:txBody>
          </p:sp>
          <p:cxnSp>
            <p:nvCxnSpPr>
              <p:cNvPr id="198" name="直接箭头连接符 92">
                <a:extLst>
                  <a:ext uri="{FF2B5EF4-FFF2-40B4-BE49-F238E27FC236}">
                    <a16:creationId xmlns:a16="http://schemas.microsoft.com/office/drawing/2014/main" id="{4F87F704-8DE7-799F-5AF3-B9FE6EBD18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76230" y="5023446"/>
                <a:ext cx="602858" cy="178769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pic>
          <p:nvPicPr>
            <p:cNvPr id="192" name="Picture 15">
              <a:extLst>
                <a:ext uri="{FF2B5EF4-FFF2-40B4-BE49-F238E27FC236}">
                  <a16:creationId xmlns:a16="http://schemas.microsoft.com/office/drawing/2014/main" id="{E56A6130-0514-49F0-11C3-A1E219AD50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3184" y="4578483"/>
              <a:ext cx="1409700" cy="1352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3" name="Picture 17">
              <a:extLst>
                <a:ext uri="{FF2B5EF4-FFF2-40B4-BE49-F238E27FC236}">
                  <a16:creationId xmlns:a16="http://schemas.microsoft.com/office/drawing/2014/main" id="{9438B2A1-9251-8BB3-3180-8E23C19B62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8056" y="4625599"/>
              <a:ext cx="1369673" cy="1247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4" name="直接箭头连接符 177">
              <a:extLst>
                <a:ext uri="{FF2B5EF4-FFF2-40B4-BE49-F238E27FC236}">
                  <a16:creationId xmlns:a16="http://schemas.microsoft.com/office/drawing/2014/main" id="{2079ABA8-EF91-A472-DE3B-4FDD448565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9308" y="5791744"/>
              <a:ext cx="1638618" cy="519681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32464FF-CE49-406C-8889-C6E0237B88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8667" y="4595993"/>
            <a:ext cx="2647619" cy="1806157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E5C0253E-CC16-EA85-DA99-28ABBCBDB3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468" y="4013366"/>
            <a:ext cx="2010498" cy="114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3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E5A1BD-F42E-58F5-C658-B18C799E8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9616" y="911383"/>
            <a:ext cx="8568333" cy="5035233"/>
          </a:xfrm>
        </p:spPr>
        <p:txBody>
          <a:bodyPr anchor="ctr"/>
          <a:lstStyle/>
          <a:p>
            <a:pPr marL="342900" indent="-342900">
              <a:buFont typeface="Wingdings" pitchFamily="2" charset="2"/>
              <a:buChar char="§"/>
            </a:pPr>
            <a:r>
              <a:rPr lang="en-CH" sz="2400" dirty="0"/>
              <a:t>背景介绍及LW应用举例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CH" sz="2400" dirty="0">
                <a:solidFill>
                  <a:schemeClr val="bg2">
                    <a:lumMod val="75000"/>
                  </a:schemeClr>
                </a:solidFill>
              </a:rPr>
              <a:t>面向CSNS</a:t>
            </a:r>
            <a:r>
              <a:rPr lang="en-US" altLang="zh-CN" sz="2400" dirty="0">
                <a:solidFill>
                  <a:schemeClr val="bg2">
                    <a:lumMod val="75000"/>
                  </a:schemeClr>
                </a:solidFill>
              </a:rPr>
              <a:t>-II</a:t>
            </a:r>
            <a:r>
              <a:rPr lang="zh-CN" altLang="en-US" sz="2400" dirty="0">
                <a:solidFill>
                  <a:schemeClr val="bg2">
                    <a:lumMod val="75000"/>
                  </a:schemeClr>
                </a:solidFill>
              </a:rPr>
              <a:t>超导加速器的</a:t>
            </a:r>
            <a:r>
              <a:rPr lang="en-US" altLang="zh-CN" sz="2400" dirty="0">
                <a:solidFill>
                  <a:schemeClr val="bg2">
                    <a:lumMod val="75000"/>
                  </a:schemeClr>
                </a:solidFill>
              </a:rPr>
              <a:t>LW</a:t>
            </a:r>
            <a:r>
              <a:rPr lang="zh-CN" altLang="en-US" sz="2400" dirty="0">
                <a:solidFill>
                  <a:schemeClr val="bg2">
                    <a:lumMod val="75000"/>
                  </a:schemeClr>
                </a:solidFill>
              </a:rPr>
              <a:t>一代样机研制小节</a:t>
            </a:r>
            <a:endParaRPr lang="en-US" altLang="zh-CN" sz="2400" dirty="0">
              <a:solidFill>
                <a:schemeClr val="bg2">
                  <a:lumMod val="7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altLang="zh-CN" sz="2400" dirty="0">
                <a:solidFill>
                  <a:schemeClr val="bg2">
                    <a:lumMod val="75000"/>
                  </a:schemeClr>
                </a:solidFill>
              </a:rPr>
              <a:t>2025</a:t>
            </a:r>
            <a:r>
              <a:rPr lang="zh-CN" altLang="en-US" sz="2400" dirty="0">
                <a:solidFill>
                  <a:schemeClr val="bg2">
                    <a:lumMod val="75000"/>
                  </a:schemeClr>
                </a:solidFill>
              </a:rPr>
              <a:t>年度</a:t>
            </a:r>
            <a:r>
              <a:rPr lang="en-US" altLang="zh-CN" sz="2400" dirty="0">
                <a:solidFill>
                  <a:schemeClr val="bg2">
                    <a:lumMod val="75000"/>
                  </a:schemeClr>
                </a:solidFill>
              </a:rPr>
              <a:t>LW</a:t>
            </a:r>
            <a:r>
              <a:rPr lang="zh-CN" altLang="en-US" sz="2400" dirty="0">
                <a:solidFill>
                  <a:schemeClr val="bg2">
                    <a:lumMod val="75000"/>
                  </a:schemeClr>
                </a:solidFill>
              </a:rPr>
              <a:t>一代样机升级计划</a:t>
            </a:r>
            <a:endParaRPr lang="en-US" altLang="zh-CN" sz="2400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lang="en-CH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C5F32C-34FA-7A41-C4C8-37CE8FB54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报告提纲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6EC83-09C4-6620-33F5-7346DF768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EBEDF-DF30-9444-B385-37CE23C96754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F2BAB-C73C-3519-D862-DA35AC5E4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4AB30-4243-0C2A-F548-2223ABEB3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397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0B438F21-FF8D-4EB6-ADBF-AF0C36B71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真空观察窗损伤阈值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BBFE8B-F4E8-48CE-AF59-83ADDB39C6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912" y="6566990"/>
            <a:ext cx="1584176" cy="29101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6BAC04-122F-9A47-81CF-02A0882601DC}" type="datetime1">
              <a:rPr lang="de-CH" altLang="zh-CN" smtClean="0"/>
              <a:t>05.06.25</a:t>
            </a:fld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9778E0-6851-4093-9497-71C1D8B18D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5603" y="6529933"/>
            <a:ext cx="68125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B5EA5A-BC32-A742-B11B-8E7414D5B53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F54D4B-3F30-2102-0568-3F2A6000EDF3}"/>
              </a:ext>
            </a:extLst>
          </p:cNvPr>
          <p:cNvSpPr txBox="1"/>
          <p:nvPr/>
        </p:nvSpPr>
        <p:spPr>
          <a:xfrm>
            <a:off x="399722" y="1080955"/>
            <a:ext cx="101607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zh-CN" altLang="en-CH" dirty="0">
                <a:solidFill>
                  <a:schemeClr val="tx2"/>
                </a:solidFill>
              </a:rPr>
              <a:t>激光</a:t>
            </a:r>
            <a:r>
              <a:rPr lang="zh-CN" altLang="en-US" dirty="0">
                <a:solidFill>
                  <a:schemeClr val="tx2"/>
                </a:solidFill>
              </a:rPr>
              <a:t>损伤阈值：</a:t>
            </a:r>
            <a:r>
              <a:rPr lang="en-US" altLang="zh-CN" dirty="0">
                <a:solidFill>
                  <a:schemeClr val="tx2"/>
                </a:solidFill>
              </a:rPr>
              <a:t>~20</a:t>
            </a:r>
            <a:r>
              <a:rPr lang="zh-CN" altLang="en-US" dirty="0">
                <a:solidFill>
                  <a:schemeClr val="tx2"/>
                </a:solidFill>
              </a:rPr>
              <a:t> </a:t>
            </a:r>
            <a:r>
              <a:rPr lang="en-US" altLang="zh-CN" dirty="0">
                <a:solidFill>
                  <a:schemeClr val="tx2"/>
                </a:solidFill>
              </a:rPr>
              <a:t>J/cm^2</a:t>
            </a:r>
            <a:r>
              <a:rPr lang="zh-CN" altLang="en-US" dirty="0">
                <a:solidFill>
                  <a:schemeClr val="tx2"/>
                </a:solidFill>
              </a:rPr>
              <a:t> </a:t>
            </a:r>
            <a:r>
              <a:rPr lang="en-US" altLang="zh-CN" dirty="0">
                <a:solidFill>
                  <a:schemeClr val="tx2"/>
                </a:solidFill>
              </a:rPr>
              <a:t>(1</a:t>
            </a:r>
            <a:r>
              <a:rPr lang="zh-CN" altLang="en-US" dirty="0">
                <a:solidFill>
                  <a:schemeClr val="tx2"/>
                </a:solidFill>
              </a:rPr>
              <a:t> </a:t>
            </a:r>
            <a:r>
              <a:rPr lang="en-US" altLang="zh-CN" dirty="0">
                <a:solidFill>
                  <a:schemeClr val="tx2"/>
                </a:solidFill>
              </a:rPr>
              <a:t>Hz)</a:t>
            </a:r>
            <a:r>
              <a:rPr lang="zh-CN" altLang="en-US" dirty="0">
                <a:solidFill>
                  <a:schemeClr val="tx2"/>
                </a:solidFill>
              </a:rPr>
              <a:t> </a:t>
            </a:r>
            <a:r>
              <a:rPr lang="en-US" altLang="zh-CN" dirty="0">
                <a:solidFill>
                  <a:schemeClr val="tx2"/>
                </a:solidFill>
              </a:rPr>
              <a:t>=&gt;</a:t>
            </a:r>
            <a:r>
              <a:rPr lang="zh-CN" altLang="en-US" dirty="0">
                <a:solidFill>
                  <a:schemeClr val="tx2"/>
                </a:solidFill>
              </a:rPr>
              <a:t> 实际应用最大激光功率密度：</a:t>
            </a:r>
            <a:r>
              <a:rPr lang="en-US" altLang="zh-CN" dirty="0">
                <a:solidFill>
                  <a:schemeClr val="tx2"/>
                </a:solidFill>
              </a:rPr>
              <a:t>2</a:t>
            </a:r>
            <a:r>
              <a:rPr lang="zh-CN" altLang="en-US" dirty="0">
                <a:solidFill>
                  <a:schemeClr val="tx2"/>
                </a:solidFill>
              </a:rPr>
              <a:t> </a:t>
            </a:r>
            <a:r>
              <a:rPr lang="en-US" altLang="zh-CN" dirty="0">
                <a:solidFill>
                  <a:schemeClr val="tx2"/>
                </a:solidFill>
              </a:rPr>
              <a:t>J/cm^2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dirty="0">
                <a:solidFill>
                  <a:schemeClr val="tx2"/>
                </a:solidFill>
              </a:rPr>
              <a:t>SNS</a:t>
            </a:r>
            <a:r>
              <a:rPr lang="zh-CN" altLang="en-US" dirty="0">
                <a:solidFill>
                  <a:schemeClr val="tx2"/>
                </a:solidFill>
              </a:rPr>
              <a:t>经验：损伤阈值</a:t>
            </a:r>
            <a:r>
              <a:rPr lang="en-US" altLang="zh-CN" dirty="0">
                <a:solidFill>
                  <a:schemeClr val="tx2"/>
                </a:solidFill>
              </a:rPr>
              <a:t>~30</a:t>
            </a:r>
            <a:r>
              <a:rPr lang="zh-CN" altLang="en-US" dirty="0">
                <a:solidFill>
                  <a:schemeClr val="tx2"/>
                </a:solidFill>
              </a:rPr>
              <a:t> </a:t>
            </a:r>
            <a:r>
              <a:rPr lang="en-US" altLang="zh-CN" dirty="0">
                <a:solidFill>
                  <a:schemeClr val="tx2"/>
                </a:solidFill>
              </a:rPr>
              <a:t>J/cm^2,</a:t>
            </a:r>
            <a:r>
              <a:rPr lang="zh-CN" altLang="en-US" dirty="0">
                <a:solidFill>
                  <a:schemeClr val="tx2"/>
                </a:solidFill>
              </a:rPr>
              <a:t> 束线应用最大值</a:t>
            </a:r>
            <a:r>
              <a:rPr lang="en-US" altLang="zh-CN" dirty="0">
                <a:solidFill>
                  <a:schemeClr val="tx2"/>
                </a:solidFill>
              </a:rPr>
              <a:t>&lt;3</a:t>
            </a:r>
            <a:r>
              <a:rPr lang="zh-CN" altLang="en-US" dirty="0">
                <a:solidFill>
                  <a:schemeClr val="tx2"/>
                </a:solidFill>
              </a:rPr>
              <a:t> </a:t>
            </a:r>
            <a:r>
              <a:rPr lang="en-US" altLang="zh-CN" dirty="0">
                <a:solidFill>
                  <a:schemeClr val="tx2"/>
                </a:solidFill>
              </a:rPr>
              <a:t>J/cm^2</a:t>
            </a:r>
            <a:endParaRPr lang="en-CH" dirty="0">
              <a:solidFill>
                <a:schemeClr val="tx2"/>
              </a:solidFill>
            </a:endParaRPr>
          </a:p>
        </p:txBody>
      </p:sp>
      <p:grpSp>
        <p:nvGrpSpPr>
          <p:cNvPr id="11" name="组合 76">
            <a:extLst>
              <a:ext uri="{FF2B5EF4-FFF2-40B4-BE49-F238E27FC236}">
                <a16:creationId xmlns:a16="http://schemas.microsoft.com/office/drawing/2014/main" id="{B24B3A30-1766-5488-B5BB-B76450B7FA8D}"/>
              </a:ext>
            </a:extLst>
          </p:cNvPr>
          <p:cNvGrpSpPr>
            <a:grpSpLocks noChangeAspect="1"/>
          </p:cNvGrpSpPr>
          <p:nvPr/>
        </p:nvGrpSpPr>
        <p:grpSpPr>
          <a:xfrm>
            <a:off x="1919536" y="1772816"/>
            <a:ext cx="7704856" cy="4536802"/>
            <a:chOff x="1236266" y="834830"/>
            <a:chExt cx="8811075" cy="5187410"/>
          </a:xfrm>
        </p:grpSpPr>
        <p:pic>
          <p:nvPicPr>
            <p:cNvPr id="12" name="图片 6">
              <a:extLst>
                <a:ext uri="{FF2B5EF4-FFF2-40B4-BE49-F238E27FC236}">
                  <a16:creationId xmlns:a16="http://schemas.microsoft.com/office/drawing/2014/main" id="{7B63926F-5F51-43F6-E8F1-E311106E9C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5145" r="5476" b="14791"/>
            <a:stretch>
              <a:fillRect/>
            </a:stretch>
          </p:blipFill>
          <p:spPr>
            <a:xfrm>
              <a:off x="6726256" y="3369418"/>
              <a:ext cx="2185691" cy="2468033"/>
            </a:xfrm>
            <a:prstGeom prst="rect">
              <a:avLst/>
            </a:prstGeom>
          </p:spPr>
        </p:pic>
        <p:pic>
          <p:nvPicPr>
            <p:cNvPr id="14" name="图片 7">
              <a:extLst>
                <a:ext uri="{FF2B5EF4-FFF2-40B4-BE49-F238E27FC236}">
                  <a16:creationId xmlns:a16="http://schemas.microsoft.com/office/drawing/2014/main" id="{7806096A-F8EF-D9DC-F6CC-AAA9EA40F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073" r="15730"/>
            <a:stretch>
              <a:fillRect/>
            </a:stretch>
          </p:blipFill>
          <p:spPr>
            <a:xfrm>
              <a:off x="2822576" y="1143693"/>
              <a:ext cx="2185691" cy="1886572"/>
            </a:xfrm>
            <a:prstGeom prst="rect">
              <a:avLst/>
            </a:prstGeom>
          </p:spPr>
        </p:pic>
        <p:pic>
          <p:nvPicPr>
            <p:cNvPr id="15" name="图片 8">
              <a:extLst>
                <a:ext uri="{FF2B5EF4-FFF2-40B4-BE49-F238E27FC236}">
                  <a16:creationId xmlns:a16="http://schemas.microsoft.com/office/drawing/2014/main" id="{C91A248D-B1F6-22D9-DBE9-AC7EA5420D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345" t="-170" r="15139" b="170"/>
            <a:stretch>
              <a:fillRect/>
            </a:stretch>
          </p:blipFill>
          <p:spPr>
            <a:xfrm>
              <a:off x="2800464" y="3630482"/>
              <a:ext cx="2229915" cy="1886572"/>
            </a:xfrm>
            <a:prstGeom prst="rect">
              <a:avLst/>
            </a:prstGeom>
          </p:spPr>
        </p:pic>
        <p:pic>
          <p:nvPicPr>
            <p:cNvPr id="16" name="图片 9">
              <a:extLst>
                <a:ext uri="{FF2B5EF4-FFF2-40B4-BE49-F238E27FC236}">
                  <a16:creationId xmlns:a16="http://schemas.microsoft.com/office/drawing/2014/main" id="{2B0E8A12-A1F6-F047-8851-36D7296E13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7597" t="24541" b="30956"/>
            <a:stretch>
              <a:fillRect/>
            </a:stretch>
          </p:blipFill>
          <p:spPr>
            <a:xfrm>
              <a:off x="6724529" y="1036535"/>
              <a:ext cx="2189145" cy="2100888"/>
            </a:xfrm>
            <a:prstGeom prst="rect">
              <a:avLst/>
            </a:prstGeom>
          </p:spPr>
        </p:pic>
        <p:sp>
          <p:nvSpPr>
            <p:cNvPr id="17" name="矩形: 圆角 10">
              <a:extLst>
                <a:ext uri="{FF2B5EF4-FFF2-40B4-BE49-F238E27FC236}">
                  <a16:creationId xmlns:a16="http://schemas.microsoft.com/office/drawing/2014/main" id="{977052FE-D4AC-F631-4400-B2D11FFF1E28}"/>
                </a:ext>
              </a:extLst>
            </p:cNvPr>
            <p:cNvSpPr/>
            <p:nvPr/>
          </p:nvSpPr>
          <p:spPr>
            <a:xfrm>
              <a:off x="3615088" y="1862641"/>
              <a:ext cx="133308" cy="133308"/>
            </a:xfrm>
            <a:prstGeom prst="roundRect">
              <a:avLst/>
            </a:prstGeom>
            <a:noFill/>
            <a:ln w="25400">
              <a:solidFill>
                <a:schemeClr val="accent1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cxnSp>
          <p:nvCxnSpPr>
            <p:cNvPr id="19" name="直接箭头连接符 11">
              <a:extLst>
                <a:ext uri="{FF2B5EF4-FFF2-40B4-BE49-F238E27FC236}">
                  <a16:creationId xmlns:a16="http://schemas.microsoft.com/office/drawing/2014/main" id="{6A055602-F986-1BD9-0FCC-C05014024322}"/>
                </a:ext>
              </a:extLst>
            </p:cNvPr>
            <p:cNvCxnSpPr/>
            <p:nvPr/>
          </p:nvCxnSpPr>
          <p:spPr>
            <a:xfrm flipH="1" flipV="1">
              <a:off x="2681935" y="1569766"/>
              <a:ext cx="933153" cy="2928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12">
              <a:extLst>
                <a:ext uri="{FF2B5EF4-FFF2-40B4-BE49-F238E27FC236}">
                  <a16:creationId xmlns:a16="http://schemas.microsoft.com/office/drawing/2014/main" id="{FEBCE56A-1B79-3C3A-EF76-356A0A23D358}"/>
                </a:ext>
              </a:extLst>
            </p:cNvPr>
            <p:cNvSpPr txBox="1"/>
            <p:nvPr/>
          </p:nvSpPr>
          <p:spPr>
            <a:xfrm>
              <a:off x="1697522" y="1470053"/>
              <a:ext cx="1054735" cy="3837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9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</a:t>
              </a:r>
              <a:r>
                <a:rPr lang="en-US" altLang="zh-CN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25.56J/cm</a:t>
              </a:r>
              <a:r>
                <a:rPr lang="en-US" altLang="zh-CN" sz="9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zh-CN" altLang="en-US" sz="900" dirty="0"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瞬间坏</a:t>
              </a:r>
              <a:endParaRPr lang="zh-CN" altLang="en-US" sz="900" baseline="30000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矩形: 圆角 13">
              <a:extLst>
                <a:ext uri="{FF2B5EF4-FFF2-40B4-BE49-F238E27FC236}">
                  <a16:creationId xmlns:a16="http://schemas.microsoft.com/office/drawing/2014/main" id="{98663D07-466D-B66A-52F3-77B60D58CEBF}"/>
                </a:ext>
              </a:extLst>
            </p:cNvPr>
            <p:cNvSpPr/>
            <p:nvPr/>
          </p:nvSpPr>
          <p:spPr>
            <a:xfrm>
              <a:off x="3575146" y="2268717"/>
              <a:ext cx="133308" cy="171197"/>
            </a:xfrm>
            <a:prstGeom prst="roundRect">
              <a:avLst/>
            </a:prstGeom>
            <a:noFill/>
            <a:ln w="25400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cxnSp>
          <p:nvCxnSpPr>
            <p:cNvPr id="27" name="直接箭头连接符 14">
              <a:extLst>
                <a:ext uri="{FF2B5EF4-FFF2-40B4-BE49-F238E27FC236}">
                  <a16:creationId xmlns:a16="http://schemas.microsoft.com/office/drawing/2014/main" id="{AD5C7712-C35E-6A77-221B-F5C486FCB6F1}"/>
                </a:ext>
              </a:extLst>
            </p:cNvPr>
            <p:cNvCxnSpPr>
              <a:stCxn id="23" idx="1"/>
            </p:cNvCxnSpPr>
            <p:nvPr/>
          </p:nvCxnSpPr>
          <p:spPr>
            <a:xfrm flipH="1">
              <a:off x="2615282" y="2354316"/>
              <a:ext cx="959864" cy="152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15">
              <a:extLst>
                <a:ext uri="{FF2B5EF4-FFF2-40B4-BE49-F238E27FC236}">
                  <a16:creationId xmlns:a16="http://schemas.microsoft.com/office/drawing/2014/main" id="{58138D96-F087-2E4D-930F-FE0400DA479E}"/>
                </a:ext>
              </a:extLst>
            </p:cNvPr>
            <p:cNvSpPr txBox="1"/>
            <p:nvPr/>
          </p:nvSpPr>
          <p:spPr>
            <a:xfrm>
              <a:off x="1236266" y="2254603"/>
              <a:ext cx="1466383" cy="1918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  <a:sym typeface="Wingdings" panose="05000000000000000000" pitchFamily="2" charset="2"/>
                </a:rPr>
                <a:t></a:t>
              </a:r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43.13J/cm</a:t>
              </a:r>
              <a:r>
                <a:rPr lang="en-US" altLang="zh-CN" sz="900" baseline="300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zh-CN" altLang="en-US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瞬间坏</a:t>
              </a:r>
              <a:endParaRPr lang="zh-CN" altLang="en-US" sz="900" baseline="30000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矩形: 圆角 16">
              <a:extLst>
                <a:ext uri="{FF2B5EF4-FFF2-40B4-BE49-F238E27FC236}">
                  <a16:creationId xmlns:a16="http://schemas.microsoft.com/office/drawing/2014/main" id="{CA1E16EF-6D91-8974-2BDC-221CB0D1628D}"/>
                </a:ext>
              </a:extLst>
            </p:cNvPr>
            <p:cNvSpPr/>
            <p:nvPr/>
          </p:nvSpPr>
          <p:spPr>
            <a:xfrm>
              <a:off x="4115474" y="2171396"/>
              <a:ext cx="133308" cy="99067"/>
            </a:xfrm>
            <a:prstGeom prst="roundRect">
              <a:avLst/>
            </a:prstGeom>
            <a:noFill/>
            <a:ln w="25400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cxnSp>
          <p:nvCxnSpPr>
            <p:cNvPr id="35" name="直接箭头连接符 17">
              <a:extLst>
                <a:ext uri="{FF2B5EF4-FFF2-40B4-BE49-F238E27FC236}">
                  <a16:creationId xmlns:a16="http://schemas.microsoft.com/office/drawing/2014/main" id="{F9B2980E-A2AE-CAA2-B9F3-7030E7A1F778}"/>
                </a:ext>
              </a:extLst>
            </p:cNvPr>
            <p:cNvCxnSpPr/>
            <p:nvPr/>
          </p:nvCxnSpPr>
          <p:spPr>
            <a:xfrm flipV="1">
              <a:off x="4248782" y="1470053"/>
              <a:ext cx="899344" cy="7508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文本框 18">
              <a:extLst>
                <a:ext uri="{FF2B5EF4-FFF2-40B4-BE49-F238E27FC236}">
                  <a16:creationId xmlns:a16="http://schemas.microsoft.com/office/drawing/2014/main" id="{16DC0976-870F-9972-7A96-93933C1FDBAE}"/>
                </a:ext>
              </a:extLst>
            </p:cNvPr>
            <p:cNvSpPr txBox="1"/>
            <p:nvPr/>
          </p:nvSpPr>
          <p:spPr>
            <a:xfrm>
              <a:off x="5148126" y="1317439"/>
              <a:ext cx="1294769" cy="1918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9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</a:t>
              </a:r>
              <a:r>
                <a:rPr lang="en-US" altLang="zh-CN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&lt;10J/cm</a:t>
              </a:r>
              <a:r>
                <a:rPr lang="en-US" altLang="zh-CN" sz="9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zh-CN" altLang="en-US" sz="900" dirty="0"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瞬间坏</a:t>
              </a:r>
              <a:endParaRPr lang="zh-CN" altLang="en-US" sz="900" baseline="30000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38" name="矩形: 圆角 19">
              <a:extLst>
                <a:ext uri="{FF2B5EF4-FFF2-40B4-BE49-F238E27FC236}">
                  <a16:creationId xmlns:a16="http://schemas.microsoft.com/office/drawing/2014/main" id="{B8AE9526-5972-DF01-5CBD-93E00F6A3F4D}"/>
                </a:ext>
              </a:extLst>
            </p:cNvPr>
            <p:cNvSpPr/>
            <p:nvPr/>
          </p:nvSpPr>
          <p:spPr>
            <a:xfrm>
              <a:off x="4011827" y="2171396"/>
              <a:ext cx="66654" cy="107158"/>
            </a:xfrm>
            <a:prstGeom prst="roundRect">
              <a:avLst/>
            </a:prstGeom>
            <a:noFill/>
            <a:ln w="25400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cxnSp>
          <p:nvCxnSpPr>
            <p:cNvPr id="39" name="直接箭头连接符 20">
              <a:extLst>
                <a:ext uri="{FF2B5EF4-FFF2-40B4-BE49-F238E27FC236}">
                  <a16:creationId xmlns:a16="http://schemas.microsoft.com/office/drawing/2014/main" id="{AB81F371-EFA4-A179-FEE5-692935416EEF}"/>
                </a:ext>
              </a:extLst>
            </p:cNvPr>
            <p:cNvCxnSpPr/>
            <p:nvPr/>
          </p:nvCxnSpPr>
          <p:spPr>
            <a:xfrm flipV="1">
              <a:off x="4078481" y="1143693"/>
              <a:ext cx="1069645" cy="1027703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21">
              <a:extLst>
                <a:ext uri="{FF2B5EF4-FFF2-40B4-BE49-F238E27FC236}">
                  <a16:creationId xmlns:a16="http://schemas.microsoft.com/office/drawing/2014/main" id="{808FE54D-F51D-706E-390C-10343C094B0A}"/>
                </a:ext>
              </a:extLst>
            </p:cNvPr>
            <p:cNvSpPr txBox="1"/>
            <p:nvPr/>
          </p:nvSpPr>
          <p:spPr>
            <a:xfrm>
              <a:off x="5167374" y="1056230"/>
              <a:ext cx="1662041" cy="1918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  <a:sym typeface="Wingdings" panose="05000000000000000000" pitchFamily="2" charset="2"/>
                </a:rPr>
                <a:t></a:t>
              </a:r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 39.20J/cm</a:t>
              </a:r>
              <a:r>
                <a:rPr lang="en-US" altLang="zh-CN" sz="900" baseline="300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zh-CN" altLang="en-US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瞬间坏</a:t>
              </a:r>
              <a:endParaRPr lang="zh-CN" altLang="en-US" sz="900" baseline="30000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42" name="矩形: 圆角 22">
              <a:extLst>
                <a:ext uri="{FF2B5EF4-FFF2-40B4-BE49-F238E27FC236}">
                  <a16:creationId xmlns:a16="http://schemas.microsoft.com/office/drawing/2014/main" id="{0A88046B-ACF0-6B81-D0BF-0C0D2AB6B66F}"/>
                </a:ext>
              </a:extLst>
            </p:cNvPr>
            <p:cNvSpPr/>
            <p:nvPr/>
          </p:nvSpPr>
          <p:spPr>
            <a:xfrm>
              <a:off x="3898259" y="2171396"/>
              <a:ext cx="110875" cy="107158"/>
            </a:xfrm>
            <a:prstGeom prst="roundRect">
              <a:avLst/>
            </a:prstGeom>
            <a:noFill/>
            <a:ln w="25400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cxnSp>
          <p:nvCxnSpPr>
            <p:cNvPr id="44" name="直接箭头连接符 23">
              <a:extLst>
                <a:ext uri="{FF2B5EF4-FFF2-40B4-BE49-F238E27FC236}">
                  <a16:creationId xmlns:a16="http://schemas.microsoft.com/office/drawing/2014/main" id="{D934D592-A963-BAB7-016E-F4C260C242BD}"/>
                </a:ext>
              </a:extLst>
            </p:cNvPr>
            <p:cNvCxnSpPr/>
            <p:nvPr/>
          </p:nvCxnSpPr>
          <p:spPr>
            <a:xfrm>
              <a:off x="3953696" y="2254603"/>
              <a:ext cx="1461045" cy="5815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24">
              <a:extLst>
                <a:ext uri="{FF2B5EF4-FFF2-40B4-BE49-F238E27FC236}">
                  <a16:creationId xmlns:a16="http://schemas.microsoft.com/office/drawing/2014/main" id="{FA0CB975-C48D-DF73-2FF0-73815CB0EAD4}"/>
                </a:ext>
              </a:extLst>
            </p:cNvPr>
            <p:cNvSpPr txBox="1"/>
            <p:nvPr/>
          </p:nvSpPr>
          <p:spPr>
            <a:xfrm>
              <a:off x="5358899" y="2653451"/>
              <a:ext cx="1322264" cy="3837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  <a:sym typeface="Wingdings" panose="05000000000000000000" pitchFamily="2" charset="2"/>
                </a:rPr>
                <a:t></a:t>
              </a:r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39.20J/cm</a:t>
              </a:r>
              <a:r>
                <a:rPr lang="en-US" altLang="zh-CN" sz="900" baseline="300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2</a:t>
              </a:r>
            </a:p>
            <a:p>
              <a:r>
                <a:rPr lang="zh-CN" altLang="en-US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瞬间坏</a:t>
              </a:r>
              <a:endParaRPr lang="zh-CN" altLang="en-US" sz="900" baseline="30000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46" name="矩形: 圆角 25">
              <a:extLst>
                <a:ext uri="{FF2B5EF4-FFF2-40B4-BE49-F238E27FC236}">
                  <a16:creationId xmlns:a16="http://schemas.microsoft.com/office/drawing/2014/main" id="{910648FE-56B5-7965-B779-B938751F4119}"/>
                </a:ext>
              </a:extLst>
            </p:cNvPr>
            <p:cNvSpPr/>
            <p:nvPr/>
          </p:nvSpPr>
          <p:spPr>
            <a:xfrm>
              <a:off x="3775107" y="2150994"/>
              <a:ext cx="120458" cy="117428"/>
            </a:xfrm>
            <a:prstGeom prst="roundRect">
              <a:avLst/>
            </a:prstGeom>
            <a:noFill/>
            <a:ln w="19050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cxnSp>
          <p:nvCxnSpPr>
            <p:cNvPr id="47" name="直接箭头连接符 26">
              <a:extLst>
                <a:ext uri="{FF2B5EF4-FFF2-40B4-BE49-F238E27FC236}">
                  <a16:creationId xmlns:a16="http://schemas.microsoft.com/office/drawing/2014/main" id="{81E82514-E405-BDD9-9A22-8093090110F0}"/>
                </a:ext>
              </a:extLst>
            </p:cNvPr>
            <p:cNvCxnSpPr/>
            <p:nvPr/>
          </p:nvCxnSpPr>
          <p:spPr>
            <a:xfrm flipV="1">
              <a:off x="3815050" y="1056230"/>
              <a:ext cx="445439" cy="10671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文本框 27">
              <a:extLst>
                <a:ext uri="{FF2B5EF4-FFF2-40B4-BE49-F238E27FC236}">
                  <a16:creationId xmlns:a16="http://schemas.microsoft.com/office/drawing/2014/main" id="{B1A41077-7852-9406-1824-2DE208FA75D2}"/>
                </a:ext>
              </a:extLst>
            </p:cNvPr>
            <p:cNvSpPr txBox="1"/>
            <p:nvPr/>
          </p:nvSpPr>
          <p:spPr>
            <a:xfrm>
              <a:off x="4260489" y="834830"/>
              <a:ext cx="1487521" cy="1918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  <a:sym typeface="Wingdings" panose="05000000000000000000" pitchFamily="2" charset="2"/>
                </a:rPr>
                <a:t></a:t>
              </a:r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43.46J/cm</a:t>
              </a:r>
              <a:r>
                <a:rPr lang="en-US" altLang="zh-CN" sz="900" baseline="300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zh-CN" altLang="en-US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瞬间坏</a:t>
              </a:r>
              <a:endParaRPr lang="zh-CN" altLang="en-US" sz="900" baseline="30000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49" name="矩形: 圆角 28">
              <a:extLst>
                <a:ext uri="{FF2B5EF4-FFF2-40B4-BE49-F238E27FC236}">
                  <a16:creationId xmlns:a16="http://schemas.microsoft.com/office/drawing/2014/main" id="{D02A4D7B-36CC-B30B-9E26-61FDEB6FC3E8}"/>
                </a:ext>
              </a:extLst>
            </p:cNvPr>
            <p:cNvSpPr/>
            <p:nvPr/>
          </p:nvSpPr>
          <p:spPr>
            <a:xfrm>
              <a:off x="3558905" y="2123360"/>
              <a:ext cx="162968" cy="147103"/>
            </a:xfrm>
            <a:prstGeom prst="roundRect">
              <a:avLst/>
            </a:prstGeom>
            <a:noFill/>
            <a:ln w="19050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cxnSp>
          <p:nvCxnSpPr>
            <p:cNvPr id="50" name="直接箭头连接符 29">
              <a:extLst>
                <a:ext uri="{FF2B5EF4-FFF2-40B4-BE49-F238E27FC236}">
                  <a16:creationId xmlns:a16="http://schemas.microsoft.com/office/drawing/2014/main" id="{2980ECA3-F51F-25E5-DC9A-353E181B8509}"/>
                </a:ext>
              </a:extLst>
            </p:cNvPr>
            <p:cNvCxnSpPr/>
            <p:nvPr/>
          </p:nvCxnSpPr>
          <p:spPr>
            <a:xfrm flipH="1" flipV="1">
              <a:off x="2681935" y="2123360"/>
              <a:ext cx="876969" cy="735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文本框 30">
              <a:extLst>
                <a:ext uri="{FF2B5EF4-FFF2-40B4-BE49-F238E27FC236}">
                  <a16:creationId xmlns:a16="http://schemas.microsoft.com/office/drawing/2014/main" id="{1BD71DF9-9E00-72C4-B47E-7F23AF627BFE}"/>
                </a:ext>
              </a:extLst>
            </p:cNvPr>
            <p:cNvSpPr txBox="1"/>
            <p:nvPr/>
          </p:nvSpPr>
          <p:spPr>
            <a:xfrm>
              <a:off x="1378626" y="2009898"/>
              <a:ext cx="1328981" cy="1918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  <a:sym typeface="Wingdings" panose="05000000000000000000" pitchFamily="2" charset="2"/>
                </a:rPr>
                <a:t></a:t>
              </a:r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40.3J/cm</a:t>
              </a:r>
              <a:r>
                <a:rPr lang="en-US" altLang="zh-CN" sz="900" baseline="300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zh-CN" altLang="en-US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瞬间坏</a:t>
              </a:r>
              <a:endParaRPr lang="zh-CN" altLang="en-US" sz="900" baseline="30000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2" name="文本框 32">
              <a:extLst>
                <a:ext uri="{FF2B5EF4-FFF2-40B4-BE49-F238E27FC236}">
                  <a16:creationId xmlns:a16="http://schemas.microsoft.com/office/drawing/2014/main" id="{A6C9575E-B9A6-D499-12DF-C75BFE6A2ACC}"/>
                </a:ext>
              </a:extLst>
            </p:cNvPr>
            <p:cNvSpPr txBox="1"/>
            <p:nvPr/>
          </p:nvSpPr>
          <p:spPr>
            <a:xfrm>
              <a:off x="3211982" y="3057900"/>
              <a:ext cx="1599691" cy="3837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1Hz</a:t>
              </a:r>
              <a:r>
                <a:rPr lang="zh-CN" altLang="en-US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，光斑大小约</a:t>
              </a:r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0.6mm</a:t>
              </a:r>
              <a:r>
                <a:rPr lang="zh-CN" altLang="en-US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，打</a:t>
              </a:r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8min</a:t>
              </a:r>
            </a:p>
          </p:txBody>
        </p:sp>
        <p:sp>
          <p:nvSpPr>
            <p:cNvPr id="57" name="矩形: 圆角 33">
              <a:extLst>
                <a:ext uri="{FF2B5EF4-FFF2-40B4-BE49-F238E27FC236}">
                  <a16:creationId xmlns:a16="http://schemas.microsoft.com/office/drawing/2014/main" id="{2D1BB3DA-F902-9DF2-6353-6D1CA7EAF48A}"/>
                </a:ext>
              </a:extLst>
            </p:cNvPr>
            <p:cNvSpPr/>
            <p:nvPr/>
          </p:nvSpPr>
          <p:spPr>
            <a:xfrm>
              <a:off x="7911338" y="1990240"/>
              <a:ext cx="124771" cy="127411"/>
            </a:xfrm>
            <a:prstGeom prst="roundRect">
              <a:avLst/>
            </a:prstGeom>
            <a:noFill/>
            <a:ln w="127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cxnSp>
          <p:nvCxnSpPr>
            <p:cNvPr id="59" name="直接箭头连接符 34">
              <a:extLst>
                <a:ext uri="{FF2B5EF4-FFF2-40B4-BE49-F238E27FC236}">
                  <a16:creationId xmlns:a16="http://schemas.microsoft.com/office/drawing/2014/main" id="{2EFB1415-6EE8-D81D-D4EA-C09F2B179D68}"/>
                </a:ext>
              </a:extLst>
            </p:cNvPr>
            <p:cNvCxnSpPr/>
            <p:nvPr/>
          </p:nvCxnSpPr>
          <p:spPr>
            <a:xfrm flipV="1">
              <a:off x="8062941" y="2009898"/>
              <a:ext cx="965642" cy="1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矩形: 圆角 35">
              <a:extLst>
                <a:ext uri="{FF2B5EF4-FFF2-40B4-BE49-F238E27FC236}">
                  <a16:creationId xmlns:a16="http://schemas.microsoft.com/office/drawing/2014/main" id="{D327C09E-CEBA-24EC-2F09-BD8C2E709F1E}"/>
                </a:ext>
              </a:extLst>
            </p:cNvPr>
            <p:cNvSpPr/>
            <p:nvPr/>
          </p:nvSpPr>
          <p:spPr>
            <a:xfrm>
              <a:off x="7786567" y="1941228"/>
              <a:ext cx="124771" cy="105171"/>
            </a:xfrm>
            <a:prstGeom prst="roundRect">
              <a:avLst/>
            </a:prstGeom>
            <a:noFill/>
            <a:ln w="15875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cxnSp>
          <p:nvCxnSpPr>
            <p:cNvPr id="68" name="直接箭头连接符 36">
              <a:extLst>
                <a:ext uri="{FF2B5EF4-FFF2-40B4-BE49-F238E27FC236}">
                  <a16:creationId xmlns:a16="http://schemas.microsoft.com/office/drawing/2014/main" id="{556D634D-46A7-2C80-E63D-EB62987ADE4D}"/>
                </a:ext>
              </a:extLst>
            </p:cNvPr>
            <p:cNvCxnSpPr/>
            <p:nvPr/>
          </p:nvCxnSpPr>
          <p:spPr>
            <a:xfrm flipV="1">
              <a:off x="7888835" y="1544941"/>
              <a:ext cx="1121065" cy="420793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矩形: 圆角 37">
              <a:extLst>
                <a:ext uri="{FF2B5EF4-FFF2-40B4-BE49-F238E27FC236}">
                  <a16:creationId xmlns:a16="http://schemas.microsoft.com/office/drawing/2014/main" id="{AC4CA5AC-8FFD-439F-07A6-DB248210BD81}"/>
                </a:ext>
              </a:extLst>
            </p:cNvPr>
            <p:cNvSpPr/>
            <p:nvPr/>
          </p:nvSpPr>
          <p:spPr>
            <a:xfrm>
              <a:off x="7786567" y="2150994"/>
              <a:ext cx="124771" cy="117428"/>
            </a:xfrm>
            <a:prstGeom prst="roundRect">
              <a:avLst/>
            </a:prstGeom>
            <a:noFill/>
            <a:ln w="1905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cxnSp>
          <p:nvCxnSpPr>
            <p:cNvPr id="72" name="直接箭头连接符 38">
              <a:extLst>
                <a:ext uri="{FF2B5EF4-FFF2-40B4-BE49-F238E27FC236}">
                  <a16:creationId xmlns:a16="http://schemas.microsoft.com/office/drawing/2014/main" id="{9119A441-6AC5-C28B-1C5B-03A3EE02B0BC}"/>
                </a:ext>
              </a:extLst>
            </p:cNvPr>
            <p:cNvCxnSpPr/>
            <p:nvPr/>
          </p:nvCxnSpPr>
          <p:spPr>
            <a:xfrm>
              <a:off x="7911338" y="2220930"/>
              <a:ext cx="1117245" cy="218984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文本框 39">
              <a:extLst>
                <a:ext uri="{FF2B5EF4-FFF2-40B4-BE49-F238E27FC236}">
                  <a16:creationId xmlns:a16="http://schemas.microsoft.com/office/drawing/2014/main" id="{C90D8CF3-3B94-4748-4DCA-C50DCB1F856F}"/>
                </a:ext>
              </a:extLst>
            </p:cNvPr>
            <p:cNvSpPr txBox="1"/>
            <p:nvPr/>
          </p:nvSpPr>
          <p:spPr>
            <a:xfrm>
              <a:off x="9028583" y="1300602"/>
              <a:ext cx="908756" cy="3837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  <a:sym typeface="Wingdings" panose="05000000000000000000" pitchFamily="2" charset="2"/>
                </a:rPr>
                <a:t></a:t>
              </a:r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25.95J/cm</a:t>
              </a:r>
              <a:r>
                <a:rPr lang="en-US" altLang="zh-CN" sz="900" baseline="300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2</a:t>
              </a:r>
            </a:p>
            <a:p>
              <a:pPr algn="l"/>
              <a:r>
                <a:rPr lang="zh-CN" altLang="en-US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瞬间损坏</a:t>
              </a:r>
            </a:p>
          </p:txBody>
        </p:sp>
        <p:sp>
          <p:nvSpPr>
            <p:cNvPr id="75" name="文本框 40">
              <a:extLst>
                <a:ext uri="{FF2B5EF4-FFF2-40B4-BE49-F238E27FC236}">
                  <a16:creationId xmlns:a16="http://schemas.microsoft.com/office/drawing/2014/main" id="{C759580A-32A4-D967-7599-BFF24B800735}"/>
                </a:ext>
              </a:extLst>
            </p:cNvPr>
            <p:cNvSpPr txBox="1"/>
            <p:nvPr/>
          </p:nvSpPr>
          <p:spPr>
            <a:xfrm>
              <a:off x="9015942" y="1774474"/>
              <a:ext cx="908756" cy="3837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  <a:sym typeface="Wingdings" panose="05000000000000000000" pitchFamily="2" charset="2"/>
                </a:rPr>
                <a:t></a:t>
              </a:r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27.45J/cm</a:t>
              </a:r>
              <a:r>
                <a:rPr lang="en-US" altLang="zh-CN" sz="900" baseline="300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2</a:t>
              </a:r>
            </a:p>
            <a:p>
              <a:pPr algn="l"/>
              <a:r>
                <a:rPr lang="zh-CN" altLang="en-US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瞬间损坏</a:t>
              </a:r>
            </a:p>
          </p:txBody>
        </p:sp>
        <p:sp>
          <p:nvSpPr>
            <p:cNvPr id="77" name="文本框 41">
              <a:extLst>
                <a:ext uri="{FF2B5EF4-FFF2-40B4-BE49-F238E27FC236}">
                  <a16:creationId xmlns:a16="http://schemas.microsoft.com/office/drawing/2014/main" id="{A56A994C-3BD2-A061-7AEF-8824CC5EB07A}"/>
                </a:ext>
              </a:extLst>
            </p:cNvPr>
            <p:cNvSpPr txBox="1"/>
            <p:nvPr/>
          </p:nvSpPr>
          <p:spPr>
            <a:xfrm>
              <a:off x="9053589" y="2196912"/>
              <a:ext cx="908756" cy="3837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  <a:sym typeface="Wingdings" panose="05000000000000000000" pitchFamily="2" charset="2"/>
                </a:rPr>
                <a:t></a:t>
              </a:r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25.95J/cm</a:t>
              </a:r>
              <a:r>
                <a:rPr lang="en-US" altLang="zh-CN" sz="900" baseline="300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2</a:t>
              </a:r>
            </a:p>
            <a:p>
              <a:pPr algn="l"/>
              <a:r>
                <a:rPr lang="zh-CN" altLang="en-US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瞬间损坏</a:t>
              </a:r>
            </a:p>
          </p:txBody>
        </p:sp>
        <p:sp>
          <p:nvSpPr>
            <p:cNvPr id="85" name="文本框 43">
              <a:extLst>
                <a:ext uri="{FF2B5EF4-FFF2-40B4-BE49-F238E27FC236}">
                  <a16:creationId xmlns:a16="http://schemas.microsoft.com/office/drawing/2014/main" id="{9E5ECFF7-EDD2-AB6A-6669-6FBD6CA8DA2A}"/>
                </a:ext>
              </a:extLst>
            </p:cNvPr>
            <p:cNvSpPr txBox="1"/>
            <p:nvPr/>
          </p:nvSpPr>
          <p:spPr>
            <a:xfrm>
              <a:off x="6530100" y="3102803"/>
              <a:ext cx="2578003" cy="1918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1Hz</a:t>
              </a:r>
              <a:r>
                <a:rPr lang="zh-CN" altLang="en-US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，光斑大小约</a:t>
              </a:r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1.4mm</a:t>
              </a:r>
              <a:r>
                <a:rPr lang="zh-CN" altLang="en-US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，打</a:t>
              </a:r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5min</a:t>
              </a:r>
            </a:p>
          </p:txBody>
        </p:sp>
        <p:sp>
          <p:nvSpPr>
            <p:cNvPr id="89" name="矩形: 圆角 44">
              <a:extLst>
                <a:ext uri="{FF2B5EF4-FFF2-40B4-BE49-F238E27FC236}">
                  <a16:creationId xmlns:a16="http://schemas.microsoft.com/office/drawing/2014/main" id="{F57D5C8C-5B12-BC31-8BCD-3F319628DD86}"/>
                </a:ext>
              </a:extLst>
            </p:cNvPr>
            <p:cNvSpPr/>
            <p:nvPr/>
          </p:nvSpPr>
          <p:spPr>
            <a:xfrm>
              <a:off x="3881704" y="4650965"/>
              <a:ext cx="113568" cy="133308"/>
            </a:xfrm>
            <a:prstGeom prst="roundRect">
              <a:avLst/>
            </a:prstGeom>
            <a:noFill/>
            <a:ln w="158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cxnSp>
          <p:nvCxnSpPr>
            <p:cNvPr id="94" name="直接箭头连接符 45">
              <a:extLst>
                <a:ext uri="{FF2B5EF4-FFF2-40B4-BE49-F238E27FC236}">
                  <a16:creationId xmlns:a16="http://schemas.microsoft.com/office/drawing/2014/main" id="{9592128A-85C8-0D8F-5A54-77E25C90F5C2}"/>
                </a:ext>
              </a:extLst>
            </p:cNvPr>
            <p:cNvCxnSpPr>
              <a:stCxn id="89" idx="0"/>
            </p:cNvCxnSpPr>
            <p:nvPr/>
          </p:nvCxnSpPr>
          <p:spPr>
            <a:xfrm flipH="1" flipV="1">
              <a:off x="2615282" y="3702687"/>
              <a:ext cx="1323207" cy="948278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文本框 46">
              <a:extLst>
                <a:ext uri="{FF2B5EF4-FFF2-40B4-BE49-F238E27FC236}">
                  <a16:creationId xmlns:a16="http://schemas.microsoft.com/office/drawing/2014/main" id="{C787E784-BB65-F635-3C21-F0E2CC0976CD}"/>
                </a:ext>
              </a:extLst>
            </p:cNvPr>
            <p:cNvSpPr txBox="1"/>
            <p:nvPr/>
          </p:nvSpPr>
          <p:spPr>
            <a:xfrm>
              <a:off x="1628830" y="3551292"/>
              <a:ext cx="1466383" cy="3837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  <a:sym typeface="Wingdings" panose="05000000000000000000" pitchFamily="2" charset="2"/>
                </a:rPr>
                <a:t> 28.43</a:t>
              </a:r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J/cm</a:t>
              </a:r>
              <a:r>
                <a:rPr lang="en-US" altLang="zh-CN" sz="900" baseline="300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2</a:t>
              </a:r>
            </a:p>
            <a:p>
              <a:r>
                <a:rPr lang="zh-CN" altLang="en-US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 瞬间坏</a:t>
              </a:r>
              <a:endParaRPr lang="zh-CN" altLang="en-US" sz="900" baseline="30000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99" name="矩形: 圆角 47">
              <a:extLst>
                <a:ext uri="{FF2B5EF4-FFF2-40B4-BE49-F238E27FC236}">
                  <a16:creationId xmlns:a16="http://schemas.microsoft.com/office/drawing/2014/main" id="{209767AF-F653-6FF4-7DAB-CBF1680F58B1}"/>
                </a:ext>
              </a:extLst>
            </p:cNvPr>
            <p:cNvSpPr/>
            <p:nvPr/>
          </p:nvSpPr>
          <p:spPr>
            <a:xfrm>
              <a:off x="3748396" y="4650965"/>
              <a:ext cx="133308" cy="133308"/>
            </a:xfrm>
            <a:prstGeom prst="roundRect">
              <a:avLst/>
            </a:prstGeom>
            <a:noFill/>
            <a:ln w="158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cxnSp>
          <p:nvCxnSpPr>
            <p:cNvPr id="102" name="直接箭头连接符 48">
              <a:extLst>
                <a:ext uri="{FF2B5EF4-FFF2-40B4-BE49-F238E27FC236}">
                  <a16:creationId xmlns:a16="http://schemas.microsoft.com/office/drawing/2014/main" id="{3DE7CE0D-0840-1897-46B3-2C76C564CF00}"/>
                </a:ext>
              </a:extLst>
            </p:cNvPr>
            <p:cNvCxnSpPr/>
            <p:nvPr/>
          </p:nvCxnSpPr>
          <p:spPr>
            <a:xfrm flipH="1" flipV="1">
              <a:off x="2615282" y="4302571"/>
              <a:ext cx="1106591" cy="348394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文本框 49">
              <a:extLst>
                <a:ext uri="{FF2B5EF4-FFF2-40B4-BE49-F238E27FC236}">
                  <a16:creationId xmlns:a16="http://schemas.microsoft.com/office/drawing/2014/main" id="{FD08B760-CC2F-0937-5B68-402FB639C54E}"/>
                </a:ext>
              </a:extLst>
            </p:cNvPr>
            <p:cNvSpPr txBox="1"/>
            <p:nvPr/>
          </p:nvSpPr>
          <p:spPr>
            <a:xfrm>
              <a:off x="1653138" y="4148275"/>
              <a:ext cx="1054735" cy="3837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9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</a:t>
              </a:r>
              <a:r>
                <a:rPr lang="en-US" altLang="zh-CN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24.04J/cm</a:t>
              </a:r>
              <a:r>
                <a:rPr lang="en-US" altLang="zh-CN" sz="9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  </a:t>
              </a:r>
            </a:p>
            <a:p>
              <a:r>
                <a:rPr lang="zh-CN" altLang="en-US" sz="900" dirty="0"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瞬间坏</a:t>
              </a:r>
              <a:endParaRPr lang="zh-CN" altLang="en-US" sz="900" baseline="30000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08" name="文本框 50">
              <a:extLst>
                <a:ext uri="{FF2B5EF4-FFF2-40B4-BE49-F238E27FC236}">
                  <a16:creationId xmlns:a16="http://schemas.microsoft.com/office/drawing/2014/main" id="{2066A270-D69A-EF1C-133F-6E18FA4BADB4}"/>
                </a:ext>
              </a:extLst>
            </p:cNvPr>
            <p:cNvSpPr txBox="1"/>
            <p:nvPr/>
          </p:nvSpPr>
          <p:spPr>
            <a:xfrm>
              <a:off x="1658554" y="4685161"/>
              <a:ext cx="1054735" cy="3837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9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</a:t>
              </a:r>
              <a:r>
                <a:rPr lang="en-US" altLang="zh-CN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23.43J/cm</a:t>
              </a:r>
              <a:r>
                <a:rPr lang="en-US" altLang="zh-CN" sz="9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  </a:t>
              </a:r>
            </a:p>
            <a:p>
              <a:r>
                <a:rPr lang="zh-CN" altLang="en-US" sz="900" dirty="0"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瞬间坏</a:t>
              </a:r>
              <a:endParaRPr lang="zh-CN" altLang="en-US" sz="900" baseline="30000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09" name="矩形: 圆角 51">
              <a:extLst>
                <a:ext uri="{FF2B5EF4-FFF2-40B4-BE49-F238E27FC236}">
                  <a16:creationId xmlns:a16="http://schemas.microsoft.com/office/drawing/2014/main" id="{253FE2CB-D156-1F42-E050-F1EEF1E2A0FE}"/>
                </a:ext>
              </a:extLst>
            </p:cNvPr>
            <p:cNvSpPr/>
            <p:nvPr/>
          </p:nvSpPr>
          <p:spPr>
            <a:xfrm>
              <a:off x="3611131" y="4679505"/>
              <a:ext cx="93365" cy="99112"/>
            </a:xfrm>
            <a:prstGeom prst="roundRect">
              <a:avLst/>
            </a:prstGeom>
            <a:noFill/>
            <a:ln w="158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cxnSp>
          <p:nvCxnSpPr>
            <p:cNvPr id="111" name="直接箭头连接符 52">
              <a:extLst>
                <a:ext uri="{FF2B5EF4-FFF2-40B4-BE49-F238E27FC236}">
                  <a16:creationId xmlns:a16="http://schemas.microsoft.com/office/drawing/2014/main" id="{F652AFB5-19BB-1B25-BAC8-6199D9A32AF4}"/>
                </a:ext>
              </a:extLst>
            </p:cNvPr>
            <p:cNvCxnSpPr/>
            <p:nvPr/>
          </p:nvCxnSpPr>
          <p:spPr>
            <a:xfrm flipH="1">
              <a:off x="2710194" y="4717619"/>
              <a:ext cx="848710" cy="60997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矩形: 圆角 53">
              <a:extLst>
                <a:ext uri="{FF2B5EF4-FFF2-40B4-BE49-F238E27FC236}">
                  <a16:creationId xmlns:a16="http://schemas.microsoft.com/office/drawing/2014/main" id="{1D8D4072-48EB-3931-4863-2EF234928BC2}"/>
                </a:ext>
              </a:extLst>
            </p:cNvPr>
            <p:cNvSpPr/>
            <p:nvPr/>
          </p:nvSpPr>
          <p:spPr>
            <a:xfrm>
              <a:off x="4123671" y="4435878"/>
              <a:ext cx="145015" cy="190434"/>
            </a:xfrm>
            <a:prstGeom prst="roundRect">
              <a:avLst/>
            </a:prstGeom>
            <a:noFill/>
            <a:ln w="158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cxnSp>
          <p:nvCxnSpPr>
            <p:cNvPr id="116" name="直接箭头连接符 54">
              <a:extLst>
                <a:ext uri="{FF2B5EF4-FFF2-40B4-BE49-F238E27FC236}">
                  <a16:creationId xmlns:a16="http://schemas.microsoft.com/office/drawing/2014/main" id="{72E572E9-C204-5A00-1F3B-1E7804211376}"/>
                </a:ext>
              </a:extLst>
            </p:cNvPr>
            <p:cNvCxnSpPr>
              <a:stCxn id="112" idx="3"/>
            </p:cNvCxnSpPr>
            <p:nvPr/>
          </p:nvCxnSpPr>
          <p:spPr>
            <a:xfrm flipV="1">
              <a:off x="4268686" y="3750716"/>
              <a:ext cx="898689" cy="78037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文本框 55">
              <a:extLst>
                <a:ext uri="{FF2B5EF4-FFF2-40B4-BE49-F238E27FC236}">
                  <a16:creationId xmlns:a16="http://schemas.microsoft.com/office/drawing/2014/main" id="{B88BB819-3B8B-63F5-E748-AE16C8290E6B}"/>
                </a:ext>
              </a:extLst>
            </p:cNvPr>
            <p:cNvSpPr txBox="1"/>
            <p:nvPr/>
          </p:nvSpPr>
          <p:spPr>
            <a:xfrm>
              <a:off x="5099179" y="3534306"/>
              <a:ext cx="1730236" cy="1918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  <a:sym typeface="Wingdings" panose="05000000000000000000" pitchFamily="2" charset="2"/>
                </a:rPr>
                <a:t></a:t>
              </a:r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 23.06J/cm</a:t>
              </a:r>
              <a:r>
                <a:rPr lang="en-US" altLang="zh-CN" sz="900" baseline="300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7</a:t>
              </a:r>
              <a:r>
                <a:rPr lang="zh-CN" altLang="en-US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分</a:t>
              </a:r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20</a:t>
              </a:r>
              <a:r>
                <a:rPr lang="zh-CN" altLang="en-US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秒坏</a:t>
              </a:r>
              <a:endParaRPr lang="zh-CN" altLang="en-US" sz="900" baseline="30000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21" name="矩形: 圆角 56">
              <a:extLst>
                <a:ext uri="{FF2B5EF4-FFF2-40B4-BE49-F238E27FC236}">
                  <a16:creationId xmlns:a16="http://schemas.microsoft.com/office/drawing/2014/main" id="{36A25127-B192-98D9-A145-259661D6F904}"/>
                </a:ext>
              </a:extLst>
            </p:cNvPr>
            <p:cNvSpPr/>
            <p:nvPr/>
          </p:nvSpPr>
          <p:spPr>
            <a:xfrm>
              <a:off x="4123671" y="4754084"/>
              <a:ext cx="136819" cy="99112"/>
            </a:xfrm>
            <a:prstGeom prst="roundRect">
              <a:avLst/>
            </a:prstGeom>
            <a:noFill/>
            <a:ln w="158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cxnSp>
          <p:nvCxnSpPr>
            <p:cNvPr id="125" name="直接箭头连接符 57">
              <a:extLst>
                <a:ext uri="{FF2B5EF4-FFF2-40B4-BE49-F238E27FC236}">
                  <a16:creationId xmlns:a16="http://schemas.microsoft.com/office/drawing/2014/main" id="{64C8B332-0BF1-59C6-7F8A-50FAD34B17B3}"/>
                </a:ext>
              </a:extLst>
            </p:cNvPr>
            <p:cNvCxnSpPr/>
            <p:nvPr/>
          </p:nvCxnSpPr>
          <p:spPr>
            <a:xfrm flipV="1">
              <a:off x="4268686" y="4215737"/>
              <a:ext cx="899679" cy="587903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文本框 58">
              <a:extLst>
                <a:ext uri="{FF2B5EF4-FFF2-40B4-BE49-F238E27FC236}">
                  <a16:creationId xmlns:a16="http://schemas.microsoft.com/office/drawing/2014/main" id="{13258C7F-DD9A-8B26-5A15-D7FF45B20F95}"/>
                </a:ext>
              </a:extLst>
            </p:cNvPr>
            <p:cNvSpPr txBox="1"/>
            <p:nvPr/>
          </p:nvSpPr>
          <p:spPr>
            <a:xfrm>
              <a:off x="5175393" y="4103147"/>
              <a:ext cx="1639076" cy="1918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  <a:sym typeface="Wingdings" panose="05000000000000000000" pitchFamily="2" charset="2"/>
                </a:rPr>
                <a:t> 23.06</a:t>
              </a:r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J/cm</a:t>
              </a:r>
              <a:r>
                <a:rPr lang="en-US" altLang="zh-CN" sz="900" baseline="300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zh-CN" altLang="en-US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瞬间坏</a:t>
              </a:r>
              <a:endParaRPr lang="zh-CN" altLang="en-US" sz="900" baseline="30000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31" name="矩形: 圆角 59">
              <a:extLst>
                <a:ext uri="{FF2B5EF4-FFF2-40B4-BE49-F238E27FC236}">
                  <a16:creationId xmlns:a16="http://schemas.microsoft.com/office/drawing/2014/main" id="{B42C712C-55D5-F66E-FEAC-29051E3F27B8}"/>
                </a:ext>
              </a:extLst>
            </p:cNvPr>
            <p:cNvSpPr/>
            <p:nvPr/>
          </p:nvSpPr>
          <p:spPr>
            <a:xfrm>
              <a:off x="4123671" y="4626311"/>
              <a:ext cx="145015" cy="127772"/>
            </a:xfrm>
            <a:prstGeom prst="roundRect">
              <a:avLst/>
            </a:prstGeom>
            <a:noFill/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cxnSp>
          <p:nvCxnSpPr>
            <p:cNvPr id="132" name="直接箭头连接符 60">
              <a:extLst>
                <a:ext uri="{FF2B5EF4-FFF2-40B4-BE49-F238E27FC236}">
                  <a16:creationId xmlns:a16="http://schemas.microsoft.com/office/drawing/2014/main" id="{0E463694-A1F5-3BAE-44E7-16E81A3E6948}"/>
                </a:ext>
              </a:extLst>
            </p:cNvPr>
            <p:cNvCxnSpPr/>
            <p:nvPr/>
          </p:nvCxnSpPr>
          <p:spPr>
            <a:xfrm flipV="1">
              <a:off x="4268686" y="3970023"/>
              <a:ext cx="890092" cy="709481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文本框 61">
              <a:extLst>
                <a:ext uri="{FF2B5EF4-FFF2-40B4-BE49-F238E27FC236}">
                  <a16:creationId xmlns:a16="http://schemas.microsoft.com/office/drawing/2014/main" id="{602E7420-149C-9EC8-21E6-0F596A71EE50}"/>
                </a:ext>
              </a:extLst>
            </p:cNvPr>
            <p:cNvSpPr txBox="1"/>
            <p:nvPr/>
          </p:nvSpPr>
          <p:spPr>
            <a:xfrm>
              <a:off x="5175394" y="3837627"/>
              <a:ext cx="1654021" cy="1918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  <a:sym typeface="Wingdings" panose="05000000000000000000" pitchFamily="2" charset="2"/>
                </a:rPr>
                <a:t>21.11</a:t>
              </a:r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J/cm</a:t>
              </a:r>
              <a:r>
                <a:rPr lang="en-US" altLang="zh-CN" sz="900" baseline="300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30min</a:t>
              </a:r>
              <a:r>
                <a:rPr lang="zh-CN" altLang="en-US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未坏</a:t>
              </a:r>
              <a:endParaRPr lang="zh-CN" altLang="en-US" sz="900" baseline="30000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34" name="文本框 63">
              <a:extLst>
                <a:ext uri="{FF2B5EF4-FFF2-40B4-BE49-F238E27FC236}">
                  <a16:creationId xmlns:a16="http://schemas.microsoft.com/office/drawing/2014/main" id="{8E63A2AC-28F8-A298-7AB9-BDB4AAD9AAB5}"/>
                </a:ext>
              </a:extLst>
            </p:cNvPr>
            <p:cNvSpPr txBox="1"/>
            <p:nvPr/>
          </p:nvSpPr>
          <p:spPr>
            <a:xfrm>
              <a:off x="2604567" y="5555381"/>
              <a:ext cx="2578003" cy="1918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1Hz</a:t>
              </a:r>
              <a:r>
                <a:rPr lang="zh-CN" altLang="en-US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，光斑大小约</a:t>
              </a:r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1mm</a:t>
              </a:r>
              <a:r>
                <a:rPr lang="zh-CN" altLang="en-US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，打</a:t>
              </a:r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5min</a:t>
              </a:r>
            </a:p>
          </p:txBody>
        </p:sp>
        <p:sp>
          <p:nvSpPr>
            <p:cNvPr id="135" name="矩形: 圆角 64">
              <a:extLst>
                <a:ext uri="{FF2B5EF4-FFF2-40B4-BE49-F238E27FC236}">
                  <a16:creationId xmlns:a16="http://schemas.microsoft.com/office/drawing/2014/main" id="{09F747A5-9DA2-75D7-BF5C-F72BED14662C}"/>
                </a:ext>
              </a:extLst>
            </p:cNvPr>
            <p:cNvSpPr/>
            <p:nvPr/>
          </p:nvSpPr>
          <p:spPr>
            <a:xfrm>
              <a:off x="7600015" y="4609091"/>
              <a:ext cx="217034" cy="175182"/>
            </a:xfrm>
            <a:prstGeom prst="roundRect">
              <a:avLst/>
            </a:prstGeom>
            <a:noFill/>
            <a:ln w="1905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cxnSp>
          <p:nvCxnSpPr>
            <p:cNvPr id="136" name="直接箭头连接符 65">
              <a:extLst>
                <a:ext uri="{FF2B5EF4-FFF2-40B4-BE49-F238E27FC236}">
                  <a16:creationId xmlns:a16="http://schemas.microsoft.com/office/drawing/2014/main" id="{60CCA791-CDA1-30ED-F6E4-B618BB6848D4}"/>
                </a:ext>
              </a:extLst>
            </p:cNvPr>
            <p:cNvCxnSpPr/>
            <p:nvPr/>
          </p:nvCxnSpPr>
          <p:spPr>
            <a:xfrm flipV="1">
              <a:off x="7817049" y="3702687"/>
              <a:ext cx="1236539" cy="948278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文本框 66">
              <a:extLst>
                <a:ext uri="{FF2B5EF4-FFF2-40B4-BE49-F238E27FC236}">
                  <a16:creationId xmlns:a16="http://schemas.microsoft.com/office/drawing/2014/main" id="{6ECDB035-48A9-F143-1702-3BBBD13C8530}"/>
                </a:ext>
              </a:extLst>
            </p:cNvPr>
            <p:cNvSpPr txBox="1"/>
            <p:nvPr/>
          </p:nvSpPr>
          <p:spPr>
            <a:xfrm>
              <a:off x="9059256" y="3442063"/>
              <a:ext cx="908756" cy="3837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  <a:sym typeface="Wingdings" panose="05000000000000000000" pitchFamily="2" charset="2"/>
                </a:rPr>
                <a:t>19.02</a:t>
              </a:r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J/cm</a:t>
              </a:r>
              <a:r>
                <a:rPr lang="en-US" altLang="zh-CN" sz="900" baseline="300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2</a:t>
              </a:r>
            </a:p>
            <a:p>
              <a:pPr algn="l"/>
              <a:r>
                <a:rPr lang="zh-CN" altLang="en-US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几秒钟损坏</a:t>
              </a:r>
            </a:p>
          </p:txBody>
        </p:sp>
        <p:sp>
          <p:nvSpPr>
            <p:cNvPr id="138" name="矩形: 圆角 67">
              <a:extLst>
                <a:ext uri="{FF2B5EF4-FFF2-40B4-BE49-F238E27FC236}">
                  <a16:creationId xmlns:a16="http://schemas.microsoft.com/office/drawing/2014/main" id="{6599373B-E9FA-F9EC-B858-812C13D9A395}"/>
                </a:ext>
              </a:extLst>
            </p:cNvPr>
            <p:cNvSpPr/>
            <p:nvPr/>
          </p:nvSpPr>
          <p:spPr>
            <a:xfrm>
              <a:off x="7365343" y="4619011"/>
              <a:ext cx="149790" cy="150650"/>
            </a:xfrm>
            <a:prstGeom prst="roundRect">
              <a:avLst/>
            </a:prstGeom>
            <a:noFill/>
            <a:ln w="158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cxnSp>
          <p:nvCxnSpPr>
            <p:cNvPr id="139" name="直接箭头连接符 68">
              <a:extLst>
                <a:ext uri="{FF2B5EF4-FFF2-40B4-BE49-F238E27FC236}">
                  <a16:creationId xmlns:a16="http://schemas.microsoft.com/office/drawing/2014/main" id="{CD19EA6B-312A-9084-E34F-3233E2A95787}"/>
                </a:ext>
              </a:extLst>
            </p:cNvPr>
            <p:cNvCxnSpPr/>
            <p:nvPr/>
          </p:nvCxnSpPr>
          <p:spPr>
            <a:xfrm>
              <a:off x="7515133" y="4784273"/>
              <a:ext cx="1494767" cy="268347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文本框 69">
              <a:extLst>
                <a:ext uri="{FF2B5EF4-FFF2-40B4-BE49-F238E27FC236}">
                  <a16:creationId xmlns:a16="http://schemas.microsoft.com/office/drawing/2014/main" id="{354607D4-0CB6-E529-0C91-997B151F3513}"/>
                </a:ext>
              </a:extLst>
            </p:cNvPr>
            <p:cNvSpPr txBox="1"/>
            <p:nvPr/>
          </p:nvSpPr>
          <p:spPr>
            <a:xfrm>
              <a:off x="9059256" y="4863245"/>
              <a:ext cx="908756" cy="3837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  <a:sym typeface="Wingdings" panose="05000000000000000000" pitchFamily="2" charset="2"/>
                </a:rPr>
                <a:t>18.72</a:t>
              </a:r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J/cm</a:t>
              </a:r>
              <a:r>
                <a:rPr lang="en-US" altLang="zh-CN" sz="900" baseline="300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2</a:t>
              </a:r>
            </a:p>
            <a:p>
              <a:pPr algn="l"/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30</a:t>
              </a:r>
              <a:r>
                <a:rPr lang="zh-CN" altLang="en-US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多秒损坏</a:t>
              </a:r>
            </a:p>
          </p:txBody>
        </p:sp>
        <p:sp>
          <p:nvSpPr>
            <p:cNvPr id="141" name="矩形: 圆角 70">
              <a:extLst>
                <a:ext uri="{FF2B5EF4-FFF2-40B4-BE49-F238E27FC236}">
                  <a16:creationId xmlns:a16="http://schemas.microsoft.com/office/drawing/2014/main" id="{96717947-25E4-4AD9-4965-7FAC92BA9AC1}"/>
                </a:ext>
              </a:extLst>
            </p:cNvPr>
            <p:cNvSpPr/>
            <p:nvPr/>
          </p:nvSpPr>
          <p:spPr>
            <a:xfrm>
              <a:off x="7525618" y="4368056"/>
              <a:ext cx="217034" cy="163039"/>
            </a:xfrm>
            <a:prstGeom prst="roundRect">
              <a:avLst/>
            </a:prstGeom>
            <a:noFill/>
            <a:ln w="158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cxnSp>
          <p:nvCxnSpPr>
            <p:cNvPr id="142" name="直接箭头连接符 71">
              <a:extLst>
                <a:ext uri="{FF2B5EF4-FFF2-40B4-BE49-F238E27FC236}">
                  <a16:creationId xmlns:a16="http://schemas.microsoft.com/office/drawing/2014/main" id="{DA75878F-FE66-BDFE-6030-7E5CFC0BE41F}"/>
                </a:ext>
              </a:extLst>
            </p:cNvPr>
            <p:cNvCxnSpPr/>
            <p:nvPr/>
          </p:nvCxnSpPr>
          <p:spPr>
            <a:xfrm flipV="1">
              <a:off x="7786567" y="4225577"/>
              <a:ext cx="1321536" cy="210301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文本框 72">
              <a:extLst>
                <a:ext uri="{FF2B5EF4-FFF2-40B4-BE49-F238E27FC236}">
                  <a16:creationId xmlns:a16="http://schemas.microsoft.com/office/drawing/2014/main" id="{A443C0A5-00E5-5356-99F4-5699A8FEEF0F}"/>
                </a:ext>
              </a:extLst>
            </p:cNvPr>
            <p:cNvSpPr txBox="1"/>
            <p:nvPr/>
          </p:nvSpPr>
          <p:spPr>
            <a:xfrm>
              <a:off x="9138585" y="4003434"/>
              <a:ext cx="908756" cy="5756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  <a:sym typeface="Wingdings" panose="05000000000000000000" pitchFamily="2" charset="2"/>
                </a:rPr>
                <a:t>18.80</a:t>
              </a:r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J/cm</a:t>
              </a:r>
              <a:r>
                <a:rPr lang="en-US" altLang="zh-CN" sz="900" baseline="300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2</a:t>
              </a:r>
            </a:p>
            <a:p>
              <a:pPr algn="l"/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10</a:t>
              </a:r>
              <a:r>
                <a:rPr lang="zh-CN" altLang="en-US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分钟未损坏损坏</a:t>
              </a:r>
            </a:p>
          </p:txBody>
        </p:sp>
        <p:sp>
          <p:nvSpPr>
            <p:cNvPr id="144" name="文本框 74">
              <a:extLst>
                <a:ext uri="{FF2B5EF4-FFF2-40B4-BE49-F238E27FC236}">
                  <a16:creationId xmlns:a16="http://schemas.microsoft.com/office/drawing/2014/main" id="{39137528-4C24-0D00-AA1B-E235CF09A714}"/>
                </a:ext>
              </a:extLst>
            </p:cNvPr>
            <p:cNvSpPr txBox="1"/>
            <p:nvPr/>
          </p:nvSpPr>
          <p:spPr>
            <a:xfrm>
              <a:off x="6528048" y="5830359"/>
              <a:ext cx="2578003" cy="1918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5Hz</a:t>
              </a:r>
              <a:r>
                <a:rPr lang="zh-CN" altLang="en-US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，光斑大小约</a:t>
              </a:r>
              <a:r>
                <a:rPr lang="en-US" altLang="zh-CN" sz="90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2mm</a:t>
              </a:r>
              <a:r>
                <a:rPr lang="zh-CN" altLang="en-US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，打</a:t>
              </a:r>
              <a:r>
                <a:rPr lang="en-US" altLang="zh-CN" sz="900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5min</a:t>
              </a: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9DAD9CA-C159-9367-8992-D050BE717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193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5360" y="1125856"/>
            <a:ext cx="6480720" cy="912601"/>
          </a:xfrm>
        </p:spPr>
        <p:txBody>
          <a:bodyPr/>
          <a:lstStyle/>
          <a:p>
            <a:r>
              <a:rPr lang="zh-CN" altLang="en-US" sz="1800" dirty="0">
                <a:solidFill>
                  <a:schemeClr val="tx1"/>
                </a:solidFill>
              </a:rPr>
              <a:t>测量人员：王广源 、张俊嵩、于永积</a:t>
            </a:r>
            <a:br>
              <a:rPr lang="en-US" altLang="zh-CN" sz="1800" dirty="0">
                <a:solidFill>
                  <a:schemeClr val="tx1"/>
                </a:solidFill>
              </a:rPr>
            </a:br>
            <a:r>
              <a:rPr lang="zh-CN" altLang="en-US" sz="1800" dirty="0">
                <a:solidFill>
                  <a:schemeClr val="tx1"/>
                </a:solidFill>
              </a:rPr>
              <a:t>测量传感器：</a:t>
            </a:r>
            <a:r>
              <a:rPr lang="en-US" altLang="zh-CN" sz="1800" dirty="0">
                <a:solidFill>
                  <a:schemeClr val="tx1"/>
                </a:solidFill>
              </a:rPr>
              <a:t>941B</a:t>
            </a:r>
            <a:r>
              <a:rPr lang="zh-CN" altLang="en-US" sz="1800" dirty="0">
                <a:solidFill>
                  <a:schemeClr val="tx1"/>
                </a:solidFill>
              </a:rPr>
              <a:t>速度传感器</a:t>
            </a:r>
            <a:br>
              <a:rPr lang="en-US" altLang="zh-CN" sz="1800" dirty="0">
                <a:solidFill>
                  <a:schemeClr val="tx1"/>
                </a:solidFill>
              </a:rPr>
            </a:br>
            <a:r>
              <a:rPr lang="zh-CN" altLang="en-US" sz="1800" dirty="0"/>
              <a:t>时间</a:t>
            </a:r>
            <a:r>
              <a:rPr lang="zh-CN" altLang="en-US" sz="1800" dirty="0">
                <a:solidFill>
                  <a:schemeClr val="tx1"/>
                </a:solidFill>
              </a:rPr>
              <a:t>：</a:t>
            </a:r>
            <a:r>
              <a:rPr lang="en-US" altLang="zh-CN" sz="1800" dirty="0">
                <a:solidFill>
                  <a:schemeClr val="tx1"/>
                </a:solidFill>
              </a:rPr>
              <a:t>2024</a:t>
            </a:r>
            <a:r>
              <a:rPr lang="zh-CN" altLang="en-US" sz="1800" dirty="0">
                <a:solidFill>
                  <a:schemeClr val="tx1"/>
                </a:solidFill>
              </a:rPr>
              <a:t>年</a:t>
            </a:r>
            <a:r>
              <a:rPr lang="en-US" altLang="zh-CN" sz="1800" dirty="0">
                <a:solidFill>
                  <a:schemeClr val="tx1"/>
                </a:solidFill>
              </a:rPr>
              <a:t>4</a:t>
            </a:r>
            <a:r>
              <a:rPr lang="zh-CN" altLang="en-US" sz="1800" dirty="0">
                <a:solidFill>
                  <a:schemeClr val="tx1"/>
                </a:solidFill>
              </a:rPr>
              <a:t>月</a:t>
            </a:r>
            <a:r>
              <a:rPr lang="en-US" altLang="zh-CN" sz="1800" dirty="0">
                <a:solidFill>
                  <a:schemeClr val="tx1"/>
                </a:solidFill>
              </a:rPr>
              <a:t>15</a:t>
            </a:r>
            <a:r>
              <a:rPr lang="zh-CN" altLang="en-US" sz="1800" dirty="0">
                <a:solidFill>
                  <a:schemeClr val="tx1"/>
                </a:solidFill>
              </a:rPr>
              <a:t>日</a:t>
            </a:r>
          </a:p>
        </p:txBody>
      </p:sp>
      <p:sp>
        <p:nvSpPr>
          <p:cNvPr id="35" name="标题 1"/>
          <p:cNvSpPr txBox="1">
            <a:spLocks/>
          </p:cNvSpPr>
          <p:nvPr/>
        </p:nvSpPr>
        <p:spPr bwMode="auto">
          <a:xfrm>
            <a:off x="1918193" y="159052"/>
            <a:ext cx="5256584" cy="5402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kern="0" dirty="0">
                <a:solidFill>
                  <a:schemeClr val="bg1"/>
                </a:solidFill>
              </a:rPr>
              <a:t>直线副隧道振动测量结果</a:t>
            </a:r>
          </a:p>
        </p:txBody>
      </p:sp>
      <p:sp>
        <p:nvSpPr>
          <p:cNvPr id="4" name="矩形 3"/>
          <p:cNvSpPr/>
          <p:nvPr/>
        </p:nvSpPr>
        <p:spPr>
          <a:xfrm>
            <a:off x="356585" y="2084910"/>
            <a:ext cx="6128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地面振动值较低，</a:t>
            </a:r>
            <a:r>
              <a:rPr lang="en-US" altLang="zh-CN" sz="16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RMS</a:t>
            </a:r>
            <a:r>
              <a:rPr lang="zh-CN" altLang="en-US" sz="16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振动值约</a:t>
            </a:r>
            <a:r>
              <a:rPr lang="en-US" altLang="zh-CN" sz="16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16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纳米，管道支架的振动较大，沿管道方向的振动最大，</a:t>
            </a:r>
            <a:r>
              <a:rPr lang="en-US" altLang="zh-CN" sz="16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RMS</a:t>
            </a:r>
            <a:r>
              <a:rPr lang="zh-CN" altLang="en-US" sz="16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值接近</a:t>
            </a:r>
            <a:r>
              <a:rPr lang="en-US" altLang="zh-CN" sz="16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16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微米。</a:t>
            </a:r>
            <a:endParaRPr lang="en-US" altLang="zh-CN" sz="1600" b="1" dirty="0">
              <a:solidFill>
                <a:schemeClr val="accent2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16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详细波型图见后续两页</a:t>
            </a:r>
            <a:r>
              <a:rPr lang="en-US" altLang="zh-CN" sz="16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PPT</a:t>
            </a:r>
            <a:endParaRPr lang="zh-CN" altLang="en-US" sz="1600" b="1" dirty="0">
              <a:solidFill>
                <a:schemeClr val="accent2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aphicFrame>
        <p:nvGraphicFramePr>
          <p:cNvPr id="37" name="表格 36"/>
          <p:cNvGraphicFramePr>
            <a:graphicFrameLocks noGrp="1"/>
          </p:cNvGraphicFramePr>
          <p:nvPr/>
        </p:nvGraphicFramePr>
        <p:xfrm>
          <a:off x="407368" y="3284984"/>
          <a:ext cx="618099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43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75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2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3403">
                  <a:extLst>
                    <a:ext uri="{9D8B030D-6E8A-4147-A177-3AD203B41FA5}">
                      <a16:colId xmlns:a16="http://schemas.microsoft.com/office/drawing/2014/main" val="1556428937"/>
                    </a:ext>
                  </a:extLst>
                </a:gridCol>
                <a:gridCol w="1573121">
                  <a:extLst>
                    <a:ext uri="{9D8B030D-6E8A-4147-A177-3AD203B41FA5}">
                      <a16:colId xmlns:a16="http://schemas.microsoft.com/office/drawing/2014/main" val="2291521781"/>
                    </a:ext>
                  </a:extLst>
                </a:gridCol>
              </a:tblGrid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位置号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测量位置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测量方向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振幅</a:t>
                      </a:r>
                      <a:endParaRPr lang="en-US" altLang="zh-CN" sz="16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RMS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值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/um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速度</a:t>
                      </a:r>
                      <a:endParaRPr lang="en-US" altLang="zh-CN" sz="16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RMS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值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/m/s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地面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东西方向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rgbClr val="FF0000"/>
                          </a:solidFill>
                        </a:rPr>
                        <a:t>0.0020</a:t>
                      </a:r>
                      <a:endParaRPr lang="zh-CN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6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6.72*10</a:t>
                      </a:r>
                      <a:r>
                        <a:rPr lang="en-US" altLang="zh-CN" sz="1600" b="1" kern="1200" baseline="300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-6</a:t>
                      </a:r>
                      <a:endParaRPr lang="zh-CN" altLang="en-US" sz="1600" b="1" kern="1200" baseline="300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南北方向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0.0019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6.29*10</a:t>
                      </a:r>
                      <a:r>
                        <a:rPr lang="en-US" altLang="zh-CN" sz="1600" b="1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-6</a:t>
                      </a:r>
                      <a:endParaRPr lang="zh-CN" altLang="en-US" sz="1600" b="1" kern="1200" baseline="30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高程方向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accent2"/>
                          </a:solidFill>
                        </a:rPr>
                        <a:t>0.0023</a:t>
                      </a:r>
                      <a:endParaRPr lang="zh-CN" altLang="en-US" sz="16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1.47*10</a:t>
                      </a:r>
                      <a:r>
                        <a:rPr lang="en-US" altLang="zh-CN" sz="1600" b="1" kern="1200" baseline="300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-6</a:t>
                      </a:r>
                      <a:endParaRPr lang="zh-CN" altLang="en-US" sz="1600" b="1" kern="1200" baseline="3000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管道支架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东西方向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1.62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6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1.83*10</a:t>
                      </a:r>
                      <a:r>
                        <a:rPr lang="en-US" altLang="zh-CN" sz="1600" b="1" kern="1200" baseline="300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-4</a:t>
                      </a:r>
                      <a:endParaRPr lang="zh-CN" altLang="en-US" sz="1600" b="1" kern="1200" baseline="300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南北方向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0.05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1.4*10</a:t>
                      </a:r>
                      <a:r>
                        <a:rPr lang="en-US" altLang="zh-CN" sz="1600" b="1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-5</a:t>
                      </a:r>
                      <a:endParaRPr lang="zh-CN" altLang="en-US" sz="1600" b="1" kern="1200" baseline="30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高程方向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0.20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5.0*10</a:t>
                      </a:r>
                      <a:r>
                        <a:rPr lang="en-US" altLang="zh-CN" sz="1600" b="1" kern="1200" baseline="300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-5</a:t>
                      </a:r>
                      <a:endParaRPr lang="zh-CN" altLang="en-US" sz="1600" b="1" kern="1200" baseline="3000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576" y="2348350"/>
            <a:ext cx="4991311" cy="3744946"/>
          </a:xfrm>
          <a:prstGeom prst="rect">
            <a:avLst/>
          </a:prstGeom>
        </p:spPr>
      </p:pic>
      <p:sp>
        <p:nvSpPr>
          <p:cNvPr id="38" name="矩形 37"/>
          <p:cNvSpPr/>
          <p:nvPr/>
        </p:nvSpPr>
        <p:spPr>
          <a:xfrm>
            <a:off x="7104112" y="5754742"/>
            <a:ext cx="16209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地面振动传感器</a:t>
            </a:r>
            <a:endParaRPr lang="zh-CN" altLang="en-US" sz="1600" dirty="0"/>
          </a:p>
        </p:txBody>
      </p:sp>
      <p:sp>
        <p:nvSpPr>
          <p:cNvPr id="39" name="矩形 38"/>
          <p:cNvSpPr/>
          <p:nvPr/>
        </p:nvSpPr>
        <p:spPr>
          <a:xfrm>
            <a:off x="8256240" y="2708643"/>
            <a:ext cx="16209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支架振动传感器</a:t>
            </a:r>
            <a:endParaRPr lang="zh-CN" alt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2D287E-B92A-AED8-4480-4F5D6AE35C51}"/>
              </a:ext>
            </a:extLst>
          </p:cNvPr>
          <p:cNvSpPr txBox="1">
            <a:spLocks/>
          </p:cNvSpPr>
          <p:nvPr/>
        </p:nvSpPr>
        <p:spPr>
          <a:xfrm>
            <a:off x="399723" y="0"/>
            <a:ext cx="11376025" cy="106574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H" dirty="0"/>
              <a:t>辐隧道环境振动测试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0BFEB3-4FD5-BF88-0BD4-E51397BF99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E332F5-1874-4706-AACA-66AC5798C709}" type="slidenum">
              <a:rPr lang="en-US" altLang="zh-CN" smtClean="0"/>
              <a:t>21</a:t>
            </a:fld>
            <a:endParaRPr lang="en-US" altLang="zh-C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EAA191-2255-6718-3B3F-629C672063F3}"/>
              </a:ext>
            </a:extLst>
          </p:cNvPr>
          <p:cNvSpPr txBox="1"/>
          <p:nvPr/>
        </p:nvSpPr>
        <p:spPr>
          <a:xfrm>
            <a:off x="6744072" y="1340768"/>
            <a:ext cx="37444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dirty="0"/>
              <a:t>d</a:t>
            </a: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41B034-44C5-F169-2847-FA6FB88CC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激光传输</a:t>
            </a:r>
            <a:r>
              <a:rPr lang="en-US" dirty="0" err="1"/>
              <a:t>光路设计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98C3A-5A18-DDD4-DF48-1070D8ACD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6F620-4E53-9E42-BCD4-3ADBB647093D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524DC-51B7-4358-FCE2-CD07ABB2F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09CB4-340F-87BA-A391-2D45BC611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80086B-7596-9742-4EE4-885EAC778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112" y="3530495"/>
            <a:ext cx="4242915" cy="24688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B24759-F062-D1D9-D3F2-C1236BFB8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2712" y="3579978"/>
            <a:ext cx="2709301" cy="2508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3B64F2-9357-C711-C11F-386C784F2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196" y="3575414"/>
            <a:ext cx="4174231" cy="24688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DD51AA-8BED-730E-A697-269BEE35EB77}"/>
              </a:ext>
            </a:extLst>
          </p:cNvPr>
          <p:cNvSpPr txBox="1"/>
          <p:nvPr/>
        </p:nvSpPr>
        <p:spPr>
          <a:xfrm>
            <a:off x="839416" y="1767007"/>
            <a:ext cx="3672408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Wingdings" pitchFamily="2" charset="2"/>
              <a:buChar char="§"/>
            </a:pPr>
            <a:r>
              <a:rPr lang="en-CH" dirty="0"/>
              <a:t>副隧道内激光器平台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CH" dirty="0"/>
              <a:t>光高</a:t>
            </a:r>
            <a:r>
              <a:rPr lang="zh-CN" altLang="en-US" dirty="0"/>
              <a:t>：</a:t>
            </a:r>
            <a:r>
              <a:rPr lang="en-US" altLang="zh-CN" dirty="0"/>
              <a:t>116</a:t>
            </a:r>
            <a:r>
              <a:rPr lang="zh-CN" altLang="en-US" dirty="0"/>
              <a:t> </a:t>
            </a:r>
            <a:r>
              <a:rPr lang="en-US" altLang="zh-CN" dirty="0"/>
              <a:t>mm</a:t>
            </a:r>
            <a:r>
              <a:rPr lang="zh-CN" altLang="en-US" dirty="0"/>
              <a:t>（平台）</a:t>
            </a:r>
            <a:endParaRPr lang="en-US" altLang="zh-CN" dirty="0"/>
          </a:p>
          <a:p>
            <a:pPr marL="285750" indent="-285750" algn="l">
              <a:buFont typeface="Wingdings" pitchFamily="2" charset="2"/>
              <a:buChar char="§"/>
            </a:pPr>
            <a:r>
              <a:rPr lang="en-US" dirty="0" err="1"/>
              <a:t>光斑尺寸</a:t>
            </a:r>
            <a:r>
              <a:rPr lang="zh-CN" altLang="en-US" dirty="0"/>
              <a:t>：</a:t>
            </a:r>
            <a:r>
              <a:rPr lang="en-US" altLang="zh-CN" dirty="0"/>
              <a:t>9</a:t>
            </a:r>
            <a:r>
              <a:rPr lang="zh-CN" altLang="en-US" dirty="0"/>
              <a:t> </a:t>
            </a:r>
            <a:r>
              <a:rPr lang="en-US" altLang="zh-CN" dirty="0"/>
              <a:t>mm/~30</a:t>
            </a:r>
            <a:r>
              <a:rPr lang="zh-CN" altLang="en-US" dirty="0"/>
              <a:t> </a:t>
            </a:r>
            <a:r>
              <a:rPr lang="en-US" altLang="zh-CN" dirty="0"/>
              <a:t>mm</a:t>
            </a:r>
            <a:endParaRPr lang="en-CH" dirty="0"/>
          </a:p>
          <a:p>
            <a:pPr marL="285750" indent="-285750" algn="l">
              <a:buFont typeface="Wingdings" pitchFamily="2" charset="2"/>
              <a:buChar char="§"/>
            </a:pPr>
            <a:r>
              <a:rPr lang="en-CH" dirty="0"/>
              <a:t>激光功率调整</a:t>
            </a:r>
            <a:r>
              <a:rPr lang="zh-CN" altLang="en-US" dirty="0"/>
              <a:t>：</a:t>
            </a:r>
            <a:r>
              <a:rPr lang="en-US" altLang="zh-CN" dirty="0"/>
              <a:t>LPA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dirty="0" err="1"/>
              <a:t>激光扩束</a:t>
            </a:r>
            <a:r>
              <a:rPr lang="zh-CN" altLang="en-US" dirty="0"/>
              <a:t>：</a:t>
            </a:r>
            <a:r>
              <a:rPr lang="en-US" altLang="zh-CN" dirty="0"/>
              <a:t>3X</a:t>
            </a:r>
            <a:r>
              <a:rPr lang="zh-CN" altLang="en-US" dirty="0"/>
              <a:t>扩束系统</a:t>
            </a:r>
            <a:endParaRPr lang="en-US" altLang="zh-CN" dirty="0"/>
          </a:p>
          <a:p>
            <a:pPr marL="285750" indent="-285750" algn="l">
              <a:buFont typeface="Wingdings" pitchFamily="2" charset="2"/>
              <a:buChar char="§"/>
            </a:pPr>
            <a:r>
              <a:rPr lang="zh-CN" altLang="en-US" dirty="0"/>
              <a:t>光斑监测：</a:t>
            </a:r>
            <a:r>
              <a:rPr lang="en-US" altLang="zh-CN" dirty="0"/>
              <a:t>PSD</a:t>
            </a:r>
            <a:r>
              <a:rPr lang="zh-CN" altLang="en-US" dirty="0"/>
              <a:t>、</a:t>
            </a:r>
            <a:r>
              <a:rPr lang="en-US" altLang="zh-CN" dirty="0"/>
              <a:t>CAM</a:t>
            </a:r>
            <a:endParaRPr lang="en-CH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4B38D2-3D46-AAB9-A6A3-34298B5F061E}"/>
              </a:ext>
            </a:extLst>
          </p:cNvPr>
          <p:cNvSpPr txBox="1"/>
          <p:nvPr/>
        </p:nvSpPr>
        <p:spPr>
          <a:xfrm>
            <a:off x="5015880" y="1776651"/>
            <a:ext cx="3672408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Wingdings" pitchFamily="2" charset="2"/>
              <a:buChar char="§"/>
            </a:pPr>
            <a:r>
              <a:rPr lang="en-CH" dirty="0"/>
              <a:t>光路总长</a:t>
            </a:r>
            <a:r>
              <a:rPr lang="en-US" altLang="zh-CN" dirty="0"/>
              <a:t>~80</a:t>
            </a:r>
            <a:r>
              <a:rPr lang="zh-CN" altLang="en-US" dirty="0"/>
              <a:t> </a:t>
            </a:r>
            <a:r>
              <a:rPr lang="en-US" altLang="zh-CN" dirty="0"/>
              <a:t>m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zh-CN" altLang="en-US" dirty="0"/>
              <a:t>光高</a:t>
            </a:r>
            <a:r>
              <a:rPr lang="en-US" altLang="zh-CN" dirty="0"/>
              <a:t>800</a:t>
            </a:r>
            <a:r>
              <a:rPr lang="zh-CN" altLang="en-US" dirty="0"/>
              <a:t> </a:t>
            </a:r>
            <a:r>
              <a:rPr lang="en-US" altLang="zh-CN" dirty="0"/>
              <a:t>mm</a:t>
            </a:r>
            <a:r>
              <a:rPr lang="zh-CN" altLang="en-US" dirty="0"/>
              <a:t>（地面）</a:t>
            </a:r>
            <a:endParaRPr lang="en-US" altLang="zh-CN" dirty="0"/>
          </a:p>
          <a:p>
            <a:pPr marL="285750" indent="-285750" algn="l">
              <a:buFont typeface="Wingdings" pitchFamily="2" charset="2"/>
              <a:buChar char="§"/>
            </a:pPr>
            <a:r>
              <a:rPr lang="en-CH" dirty="0"/>
              <a:t>镜片尺寸</a:t>
            </a:r>
            <a:r>
              <a:rPr lang="zh-CN" altLang="en-US" dirty="0"/>
              <a:t>：</a:t>
            </a:r>
            <a:r>
              <a:rPr lang="en-US" altLang="zh-CN" dirty="0"/>
              <a:t>75.6</a:t>
            </a:r>
            <a:r>
              <a:rPr lang="zh-CN" altLang="en-US" dirty="0"/>
              <a:t> </a:t>
            </a:r>
            <a:r>
              <a:rPr lang="en-US" altLang="zh-CN" dirty="0"/>
              <a:t>mm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dirty="0" err="1"/>
              <a:t>根据已有束线元件调整路线</a:t>
            </a:r>
            <a:endParaRPr lang="en-US" dirty="0"/>
          </a:p>
          <a:p>
            <a:pPr marL="285750" indent="-285750" algn="l">
              <a:buFont typeface="Wingdings" pitchFamily="2" charset="2"/>
              <a:buChar char="§"/>
            </a:pPr>
            <a:r>
              <a:rPr lang="en-CH" dirty="0"/>
              <a:t>激光指点稳定性监测单元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CH" dirty="0"/>
              <a:t>全线管道</a:t>
            </a:r>
            <a:r>
              <a:rPr lang="en-US" altLang="zh-CN" dirty="0"/>
              <a:t>/</a:t>
            </a:r>
            <a:r>
              <a:rPr lang="zh-CN" altLang="en-US" dirty="0"/>
              <a:t>暗室（与元件无接触）</a:t>
            </a:r>
            <a:endParaRPr lang="en-CH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6D3DDE-8F7F-2A06-7781-F1172FD44044}"/>
              </a:ext>
            </a:extLst>
          </p:cNvPr>
          <p:cNvSpPr txBox="1"/>
          <p:nvPr/>
        </p:nvSpPr>
        <p:spPr>
          <a:xfrm>
            <a:off x="8829606" y="1909051"/>
            <a:ext cx="3384376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Wingdings" pitchFamily="2" charset="2"/>
              <a:buChar char="§"/>
            </a:pPr>
            <a:r>
              <a:rPr lang="en-CH" dirty="0"/>
              <a:t>X或Y方向扫描</a:t>
            </a:r>
            <a:r>
              <a:rPr lang="zh-CN" altLang="en-US" dirty="0"/>
              <a:t>（</a:t>
            </a:r>
            <a:r>
              <a:rPr lang="en-US" altLang="zh-CN" dirty="0"/>
              <a:t>M16</a:t>
            </a:r>
            <a:r>
              <a:rPr lang="zh-CN" altLang="en-US" dirty="0"/>
              <a:t>）</a:t>
            </a:r>
            <a:endParaRPr lang="en-US" altLang="zh-CN" dirty="0"/>
          </a:p>
          <a:p>
            <a:pPr marL="285750" indent="-285750" algn="l">
              <a:buFont typeface="Wingdings" pitchFamily="2" charset="2"/>
              <a:buChar char="§"/>
            </a:pPr>
            <a:r>
              <a:rPr lang="zh-CN" altLang="en-US" dirty="0"/>
              <a:t>扫描：透镜和反射镜整体移动</a:t>
            </a:r>
            <a:endParaRPr lang="en-US" altLang="zh-CN" dirty="0"/>
          </a:p>
          <a:p>
            <a:pPr marL="285750" indent="-285750" algn="l">
              <a:buFont typeface="Wingdings" pitchFamily="2" charset="2"/>
              <a:buChar char="§"/>
            </a:pPr>
            <a:r>
              <a:rPr lang="en-US" altLang="zh-CN" dirty="0"/>
              <a:t>F=300</a:t>
            </a:r>
            <a:r>
              <a:rPr lang="zh-CN" altLang="en-US" dirty="0"/>
              <a:t> </a:t>
            </a:r>
            <a:r>
              <a:rPr lang="en-US" altLang="zh-CN" dirty="0"/>
              <a:t>mm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zh-CN" altLang="en-US" dirty="0"/>
              <a:t>扫描范围：</a:t>
            </a:r>
            <a:r>
              <a:rPr lang="en-US" altLang="zh-CN" dirty="0"/>
              <a:t>±20</a:t>
            </a:r>
            <a:r>
              <a:rPr lang="zh-CN" altLang="en-US" dirty="0"/>
              <a:t> </a:t>
            </a:r>
            <a:r>
              <a:rPr lang="en-US" altLang="zh-CN" dirty="0"/>
              <a:t>mm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CH" dirty="0"/>
              <a:t>激光到达监测</a:t>
            </a:r>
            <a:r>
              <a:rPr lang="zh-CN" altLang="en-US" dirty="0"/>
              <a:t>（</a:t>
            </a:r>
            <a:r>
              <a:rPr lang="en-US" altLang="zh-CN" dirty="0"/>
              <a:t>PD</a:t>
            </a:r>
            <a:r>
              <a:rPr lang="zh-CN" altLang="en-US" dirty="0"/>
              <a:t>，</a:t>
            </a:r>
            <a:r>
              <a:rPr lang="en-US" altLang="zh-CN" dirty="0"/>
              <a:t>M15</a:t>
            </a:r>
            <a:r>
              <a:rPr lang="zh-CN" altLang="en-US" dirty="0"/>
              <a:t>后）</a:t>
            </a:r>
            <a:endParaRPr lang="en-US" altLang="zh-C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9575F3-4435-6313-83A3-C1B312446958}"/>
              </a:ext>
            </a:extLst>
          </p:cNvPr>
          <p:cNvSpPr txBox="1"/>
          <p:nvPr/>
        </p:nvSpPr>
        <p:spPr>
          <a:xfrm>
            <a:off x="983432" y="1340768"/>
            <a:ext cx="2520280" cy="2880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b="1" dirty="0">
                <a:solidFill>
                  <a:srgbClr val="C00000"/>
                </a:solidFill>
              </a:rPr>
              <a:t>激光器和扩束系统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CD4E9F-E3B6-E206-9E89-D8976ED632DB}"/>
              </a:ext>
            </a:extLst>
          </p:cNvPr>
          <p:cNvSpPr txBox="1"/>
          <p:nvPr/>
        </p:nvSpPr>
        <p:spPr>
          <a:xfrm>
            <a:off x="5015880" y="1340768"/>
            <a:ext cx="2520280" cy="2880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b="1" dirty="0">
                <a:solidFill>
                  <a:srgbClr val="C00000"/>
                </a:solidFill>
              </a:rPr>
              <a:t>长距离激光传输线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267B78-7E52-B486-7545-418DA11AB4F8}"/>
              </a:ext>
            </a:extLst>
          </p:cNvPr>
          <p:cNvSpPr txBox="1"/>
          <p:nvPr/>
        </p:nvSpPr>
        <p:spPr>
          <a:xfrm>
            <a:off x="8923105" y="1340768"/>
            <a:ext cx="2520280" cy="2880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b="1" dirty="0">
                <a:solidFill>
                  <a:srgbClr val="C00000"/>
                </a:solidFill>
              </a:rPr>
              <a:t>激光丝扫描模块</a:t>
            </a:r>
          </a:p>
        </p:txBody>
      </p:sp>
    </p:spTree>
    <p:extLst>
      <p:ext uri="{BB962C8B-B14F-4D97-AF65-F5344CB8AC3E}">
        <p14:creationId xmlns:p14="http://schemas.microsoft.com/office/powerpoint/2010/main" val="7804799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48DF83E-6365-8BBC-C09A-AE15C319C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268762"/>
            <a:ext cx="11376024" cy="968198"/>
          </a:xfrm>
        </p:spPr>
        <p:txBody>
          <a:bodyPr/>
          <a:lstStyle/>
          <a:p>
            <a:pPr marL="342900" indent="-342900">
              <a:buFont typeface="Wingdings" pitchFamily="2" charset="2"/>
              <a:buChar char="§"/>
            </a:pPr>
            <a:r>
              <a:rPr lang="en-US" altLang="zh-CN" sz="1800" b="0" dirty="0"/>
              <a:t>There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is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no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available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pipe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from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ground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to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tunnel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along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the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LINAC,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hence,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a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laser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hut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is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allocated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in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the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LINAC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accompanying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tunnel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(~middle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of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LRBT)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altLang="zh-CN" sz="1800" b="0" dirty="0"/>
              <a:t>Dealing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with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the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humidity,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hazardous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&amp;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radiative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environment,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complicate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&amp;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tight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spaces…</a:t>
            </a:r>
          </a:p>
          <a:p>
            <a:pPr marL="342900" indent="-342900">
              <a:buFont typeface="Wingdings" pitchFamily="2" charset="2"/>
              <a:buChar char="§"/>
            </a:pPr>
            <a:endParaRPr lang="en-CH" sz="1800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8E3663-1EB5-83E2-4C7E-4C886BABF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隧道内激光传输线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0D9EF7-43F7-A808-4E07-2265E27E2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C36B8-C49E-6143-8770-BC5F632FB154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FD415-FFBA-2AB2-1649-1EA8ADB16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3FD43-5312-CD39-F3F3-56904C1AB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4" name="箭头: 左 14">
            <a:extLst>
              <a:ext uri="{FF2B5EF4-FFF2-40B4-BE49-F238E27FC236}">
                <a16:creationId xmlns:a16="http://schemas.microsoft.com/office/drawing/2014/main" id="{75FE415A-92E2-C93A-1E76-C94EB0DE8E1D}"/>
              </a:ext>
            </a:extLst>
          </p:cNvPr>
          <p:cNvSpPr/>
          <p:nvPr/>
        </p:nvSpPr>
        <p:spPr>
          <a:xfrm rot="412301">
            <a:off x="4071713" y="2702206"/>
            <a:ext cx="318783" cy="11233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箭头: 左 14">
            <a:extLst>
              <a:ext uri="{FF2B5EF4-FFF2-40B4-BE49-F238E27FC236}">
                <a16:creationId xmlns:a16="http://schemas.microsoft.com/office/drawing/2014/main" id="{F018282F-F1FC-E111-9463-57501306E88C}"/>
              </a:ext>
            </a:extLst>
          </p:cNvPr>
          <p:cNvSpPr/>
          <p:nvPr/>
        </p:nvSpPr>
        <p:spPr>
          <a:xfrm rot="700172">
            <a:off x="2919798" y="2866204"/>
            <a:ext cx="589413" cy="11252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箭头: 左 14">
            <a:extLst>
              <a:ext uri="{FF2B5EF4-FFF2-40B4-BE49-F238E27FC236}">
                <a16:creationId xmlns:a16="http://schemas.microsoft.com/office/drawing/2014/main" id="{FB7BE7EA-3598-B65D-A097-2F410811BB47}"/>
              </a:ext>
            </a:extLst>
          </p:cNvPr>
          <p:cNvSpPr/>
          <p:nvPr/>
        </p:nvSpPr>
        <p:spPr>
          <a:xfrm rot="20040420">
            <a:off x="3603312" y="2818218"/>
            <a:ext cx="405333" cy="11165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3CE5C7-5E62-38DF-5FC2-61BB7080D821}"/>
              </a:ext>
            </a:extLst>
          </p:cNvPr>
          <p:cNvSpPr txBox="1"/>
          <p:nvPr/>
        </p:nvSpPr>
        <p:spPr>
          <a:xfrm>
            <a:off x="394742" y="2807757"/>
            <a:ext cx="78169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b="1" dirty="0"/>
              <a:t>LW</a:t>
            </a:r>
          </a:p>
          <a:p>
            <a:pPr algn="ctr"/>
            <a:r>
              <a:rPr lang="en-US" altLang="zh-CN" b="1" dirty="0"/>
              <a:t>Station</a:t>
            </a:r>
            <a:endParaRPr lang="en-CH" b="1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A401E1F-7E20-C8EC-81D0-0901B567F413}"/>
              </a:ext>
            </a:extLst>
          </p:cNvPr>
          <p:cNvGrpSpPr/>
          <p:nvPr/>
        </p:nvGrpSpPr>
        <p:grpSpPr>
          <a:xfrm>
            <a:off x="8648107" y="2298849"/>
            <a:ext cx="3041995" cy="1511221"/>
            <a:chOff x="8719217" y="2032297"/>
            <a:chExt cx="3041995" cy="151122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D5FBBC4-6418-4736-D9E9-21E00F118A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2831"/>
            <a:stretch/>
          </p:blipFill>
          <p:spPr>
            <a:xfrm>
              <a:off x="8719217" y="2071714"/>
              <a:ext cx="3041995" cy="137419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229E228-C36A-0045-41EB-9D3CBE96074F}"/>
                </a:ext>
              </a:extLst>
            </p:cNvPr>
            <p:cNvSpPr txBox="1"/>
            <p:nvPr/>
          </p:nvSpPr>
          <p:spPr>
            <a:xfrm>
              <a:off x="10111968" y="3105534"/>
              <a:ext cx="146587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b="1" dirty="0">
                  <a:solidFill>
                    <a:srgbClr val="00FA00"/>
                  </a:solidFill>
                  <a:latin typeface="Arial Narrow" panose="020B0606020202030204" pitchFamily="34" charset="0"/>
                  <a:ea typeface="新宋体" panose="02010609030101010101" pitchFamily="49" charset="-122"/>
                </a:rPr>
                <a:t>781±3 </a:t>
              </a:r>
              <a:r>
                <a:rPr lang="en-US" altLang="zh-CN" sz="1200" b="1" dirty="0" err="1">
                  <a:solidFill>
                    <a:srgbClr val="00FA00"/>
                  </a:solidFill>
                  <a:latin typeface="Arial Narrow" panose="020B0606020202030204" pitchFamily="34" charset="0"/>
                  <a:ea typeface="新宋体" panose="02010609030101010101" pitchFamily="49" charset="-122"/>
                </a:rPr>
                <a:t>mJ</a:t>
              </a:r>
              <a:r>
                <a:rPr lang="en-US" altLang="zh-CN" sz="1200" b="1" dirty="0">
                  <a:solidFill>
                    <a:srgbClr val="00FA00"/>
                  </a:solidFill>
                  <a:latin typeface="Arial Narrow" panose="020B0606020202030204" pitchFamily="34" charset="0"/>
                  <a:ea typeface="新宋体" panose="02010609030101010101" pitchFamily="49" charset="-122"/>
                </a:rPr>
                <a:t>,</a:t>
              </a:r>
              <a:r>
                <a:rPr lang="zh-CN" altLang="en-US" sz="1200" b="1" dirty="0">
                  <a:solidFill>
                    <a:srgbClr val="00FA00"/>
                  </a:solidFill>
                  <a:latin typeface="Arial Narrow" panose="020B0606020202030204" pitchFamily="34" charset="0"/>
                  <a:ea typeface="新宋体" panose="02010609030101010101" pitchFamily="49" charset="-122"/>
                </a:rPr>
                <a:t> </a:t>
              </a:r>
              <a:r>
                <a:rPr lang="en-US" altLang="zh-CN" sz="1200" b="1" dirty="0">
                  <a:solidFill>
                    <a:srgbClr val="00FA00"/>
                  </a:solidFill>
                  <a:latin typeface="Arial Narrow" panose="020B0606020202030204" pitchFamily="34" charset="0"/>
                  <a:ea typeface="新宋体" panose="02010609030101010101" pitchFamily="49" charset="-122"/>
                </a:rPr>
                <a:t>d=9</a:t>
              </a:r>
              <a:r>
                <a:rPr lang="zh-CN" altLang="en-US" sz="1200" b="1" dirty="0">
                  <a:solidFill>
                    <a:srgbClr val="00FA00"/>
                  </a:solidFill>
                  <a:latin typeface="Arial Narrow" panose="020B0606020202030204" pitchFamily="34" charset="0"/>
                  <a:ea typeface="新宋体" panose="02010609030101010101" pitchFamily="49" charset="-122"/>
                </a:rPr>
                <a:t> </a:t>
              </a:r>
              <a:r>
                <a:rPr lang="en-US" altLang="zh-CN" sz="1200" b="1" dirty="0">
                  <a:solidFill>
                    <a:srgbClr val="00FA00"/>
                  </a:solidFill>
                  <a:latin typeface="Arial Narrow" panose="020B0606020202030204" pitchFamily="34" charset="0"/>
                  <a:ea typeface="新宋体" panose="02010609030101010101" pitchFamily="49" charset="-122"/>
                </a:rPr>
                <a:t>mm</a:t>
              </a:r>
              <a:endParaRPr lang="en-CH" sz="1200" b="1" dirty="0">
                <a:solidFill>
                  <a:srgbClr val="00FA00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360BACD-6CA4-681B-CEDD-E6D7F3BBD1EF}"/>
                </a:ext>
              </a:extLst>
            </p:cNvPr>
            <p:cNvSpPr txBox="1"/>
            <p:nvPr/>
          </p:nvSpPr>
          <p:spPr>
            <a:xfrm>
              <a:off x="9978750" y="2292853"/>
              <a:ext cx="99451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b="1" dirty="0">
                  <a:solidFill>
                    <a:srgbClr val="00FA00"/>
                  </a:solidFill>
                  <a:latin typeface="Arial Narrow" panose="020B0606020202030204" pitchFamily="34" charset="0"/>
                  <a:ea typeface="新宋体" panose="02010609030101010101" pitchFamily="49" charset="-122"/>
                </a:rPr>
                <a:t>3X</a:t>
              </a:r>
              <a:r>
                <a:rPr lang="zh-CN" altLang="en-US" sz="1200" b="1" dirty="0">
                  <a:solidFill>
                    <a:srgbClr val="00FA00"/>
                  </a:solidFill>
                  <a:latin typeface="Arial Narrow" panose="020B0606020202030204" pitchFamily="34" charset="0"/>
                  <a:ea typeface="新宋体" panose="02010609030101010101" pitchFamily="49" charset="-122"/>
                </a:rPr>
                <a:t> </a:t>
              </a:r>
              <a:r>
                <a:rPr lang="en-US" altLang="zh-CN" sz="1200" b="1" dirty="0">
                  <a:solidFill>
                    <a:srgbClr val="00FA00"/>
                  </a:solidFill>
                  <a:latin typeface="Arial Narrow" panose="020B0606020202030204" pitchFamily="34" charset="0"/>
                  <a:ea typeface="新宋体" panose="02010609030101010101" pitchFamily="49" charset="-122"/>
                </a:rPr>
                <a:t>expander</a:t>
              </a:r>
              <a:endParaRPr lang="en-CH" sz="1200" b="1" dirty="0">
                <a:solidFill>
                  <a:srgbClr val="00FA00"/>
                </a:solidFill>
              </a:endParaRPr>
            </a:p>
          </p:txBody>
        </p:sp>
        <p:sp>
          <p:nvSpPr>
            <p:cNvPr id="31" name="箭头: 左 14">
              <a:extLst>
                <a:ext uri="{FF2B5EF4-FFF2-40B4-BE49-F238E27FC236}">
                  <a16:creationId xmlns:a16="http://schemas.microsoft.com/office/drawing/2014/main" id="{20423574-E44E-545A-C8F1-E6617E278E8E}"/>
                </a:ext>
              </a:extLst>
            </p:cNvPr>
            <p:cNvSpPr/>
            <p:nvPr/>
          </p:nvSpPr>
          <p:spPr>
            <a:xfrm rot="10800000">
              <a:off x="9790302" y="2256145"/>
              <a:ext cx="1807664" cy="64460"/>
            </a:xfrm>
            <a:prstGeom prst="leftArrow">
              <a:avLst/>
            </a:prstGeom>
            <a:solidFill>
              <a:srgbClr val="00FDFF"/>
            </a:solidFill>
            <a:ln>
              <a:solidFill>
                <a:srgbClr val="00F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箭头: 左 14">
              <a:extLst>
                <a:ext uri="{FF2B5EF4-FFF2-40B4-BE49-F238E27FC236}">
                  <a16:creationId xmlns:a16="http://schemas.microsoft.com/office/drawing/2014/main" id="{15630252-5DD1-9B15-3496-BB3CEB05D4D2}"/>
                </a:ext>
              </a:extLst>
            </p:cNvPr>
            <p:cNvSpPr/>
            <p:nvPr/>
          </p:nvSpPr>
          <p:spPr>
            <a:xfrm rot="6440937">
              <a:off x="9548916" y="2372549"/>
              <a:ext cx="158341" cy="67327"/>
            </a:xfrm>
            <a:prstGeom prst="leftArrow">
              <a:avLst/>
            </a:prstGeom>
            <a:solidFill>
              <a:srgbClr val="00FDFF"/>
            </a:solidFill>
            <a:ln>
              <a:solidFill>
                <a:srgbClr val="00F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5842AC3-7DC0-95A9-AFFC-710C66A43634}"/>
                </a:ext>
              </a:extLst>
            </p:cNvPr>
            <p:cNvSpPr txBox="1"/>
            <p:nvPr/>
          </p:nvSpPr>
          <p:spPr>
            <a:xfrm>
              <a:off x="10413499" y="2032297"/>
              <a:ext cx="133714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b="1" dirty="0">
                  <a:solidFill>
                    <a:srgbClr val="00FDFF"/>
                  </a:solidFill>
                  <a:latin typeface="Arial Narrow" panose="020B0606020202030204" pitchFamily="34" charset="0"/>
                  <a:ea typeface="新宋体" panose="02010609030101010101" pitchFamily="49" charset="-122"/>
                </a:rPr>
                <a:t>Diagnostic</a:t>
              </a:r>
              <a:r>
                <a:rPr lang="zh-CN" altLang="en-US" sz="1200" b="1" dirty="0">
                  <a:solidFill>
                    <a:srgbClr val="00FDFF"/>
                  </a:solidFill>
                  <a:latin typeface="Arial Narrow" panose="020B0606020202030204" pitchFamily="34" charset="0"/>
                  <a:ea typeface="新宋体" panose="02010609030101010101" pitchFamily="49" charset="-122"/>
                </a:rPr>
                <a:t> </a:t>
              </a:r>
              <a:r>
                <a:rPr lang="en-US" altLang="zh-CN" sz="1200" b="1" dirty="0">
                  <a:solidFill>
                    <a:srgbClr val="00FDFF"/>
                  </a:solidFill>
                  <a:latin typeface="Arial Narrow" panose="020B0606020202030204" pitchFamily="34" charset="0"/>
                  <a:ea typeface="新宋体" panose="02010609030101010101" pitchFamily="49" charset="-122"/>
                </a:rPr>
                <a:t>line</a:t>
              </a:r>
              <a:endParaRPr lang="en-CH" sz="1200" b="1" dirty="0">
                <a:solidFill>
                  <a:srgbClr val="00FDFF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6F5FA1A-09E2-6348-C8BB-E0976142E8E8}"/>
                </a:ext>
              </a:extLst>
            </p:cNvPr>
            <p:cNvSpPr txBox="1"/>
            <p:nvPr/>
          </p:nvSpPr>
          <p:spPr>
            <a:xfrm>
              <a:off x="9103289" y="3266519"/>
              <a:ext cx="62145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b="1" dirty="0">
                  <a:solidFill>
                    <a:srgbClr val="00FA00"/>
                  </a:solidFill>
                  <a:latin typeface="Arial Narrow" panose="020B0606020202030204" pitchFamily="34" charset="0"/>
                  <a:ea typeface="新宋体" panose="02010609030101010101" pitchFamily="49" charset="-122"/>
                </a:rPr>
                <a:t>Laser</a:t>
              </a:r>
              <a:endParaRPr lang="en-CH" sz="1200" b="1" dirty="0">
                <a:solidFill>
                  <a:srgbClr val="00FA00"/>
                </a:solidFill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EFBB8ED-9ACD-3589-A390-6F9B6B5CE484}"/>
              </a:ext>
            </a:extLst>
          </p:cNvPr>
          <p:cNvGrpSpPr/>
          <p:nvPr/>
        </p:nvGrpSpPr>
        <p:grpSpPr>
          <a:xfrm>
            <a:off x="4535936" y="2335723"/>
            <a:ext cx="1828813" cy="1368152"/>
            <a:chOff x="4607046" y="2069171"/>
            <a:chExt cx="1828813" cy="136815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1992FEC-5288-1733-2FDB-4679CC4A2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07046" y="2069171"/>
              <a:ext cx="1773530" cy="136815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1ECAE6E-AC58-6E77-0EDD-5E3A47E3B6EC}"/>
                </a:ext>
              </a:extLst>
            </p:cNvPr>
            <p:cNvSpPr txBox="1"/>
            <p:nvPr/>
          </p:nvSpPr>
          <p:spPr>
            <a:xfrm>
              <a:off x="4899338" y="2526010"/>
              <a:ext cx="727009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altLang="zh-CN" sz="1400" b="1" dirty="0">
                  <a:solidFill>
                    <a:srgbClr val="00FA00"/>
                  </a:solidFill>
                </a:rPr>
                <a:t>60</a:t>
              </a:r>
              <a:r>
                <a:rPr lang="zh-CN" altLang="en-US" sz="1400" b="1" dirty="0">
                  <a:solidFill>
                    <a:srgbClr val="00FA00"/>
                  </a:solidFill>
                </a:rPr>
                <a:t> </a:t>
              </a:r>
              <a:r>
                <a:rPr lang="en-US" altLang="zh-CN" sz="1400" b="1" dirty="0">
                  <a:solidFill>
                    <a:srgbClr val="00FA00"/>
                  </a:solidFill>
                </a:rPr>
                <a:t>m</a:t>
              </a:r>
              <a:endParaRPr lang="en-CH" sz="1400" b="1" dirty="0">
                <a:solidFill>
                  <a:srgbClr val="00FA00"/>
                </a:solidFill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448B9D44-3B4D-67D4-5CC0-D70D1F3419B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64286" y="2656239"/>
              <a:ext cx="524739" cy="141246"/>
            </a:xfrm>
            <a:prstGeom prst="straightConnector1">
              <a:avLst/>
            </a:prstGeom>
            <a:ln w="19050">
              <a:solidFill>
                <a:srgbClr val="FFFF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F60119C-3F06-5C6D-F9B7-A6EFD95ADDAF}"/>
                </a:ext>
              </a:extLst>
            </p:cNvPr>
            <p:cNvSpPr txBox="1"/>
            <p:nvPr/>
          </p:nvSpPr>
          <p:spPr>
            <a:xfrm>
              <a:off x="6173489" y="2807852"/>
              <a:ext cx="26237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CH" sz="1200" b="1" dirty="0">
                  <a:solidFill>
                    <a:srgbClr val="FFFF00"/>
                  </a:solidFill>
                </a:rPr>
                <a:t>H</a:t>
              </a:r>
              <a:r>
                <a:rPr lang="en-CH" sz="1200" b="1" baseline="30000" dirty="0">
                  <a:solidFill>
                    <a:srgbClr val="FFFF00"/>
                  </a:solidFill>
                </a:rPr>
                <a:t>-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F2F8E6A-ED15-F4A5-12B9-D627432A6463}"/>
                </a:ext>
              </a:extLst>
            </p:cNvPr>
            <p:cNvSpPr txBox="1"/>
            <p:nvPr/>
          </p:nvSpPr>
          <p:spPr>
            <a:xfrm>
              <a:off x="5200600" y="3172488"/>
              <a:ext cx="93876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altLang="zh-CN" sz="1200" dirty="0">
                  <a:solidFill>
                    <a:schemeClr val="bg1"/>
                  </a:solidFill>
                </a:rPr>
                <a:t>Tunnel</a:t>
              </a:r>
              <a:endParaRPr lang="en-CH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79ECC14-1760-1EC8-7C37-A42412E3DB44}"/>
              </a:ext>
            </a:extLst>
          </p:cNvPr>
          <p:cNvGrpSpPr/>
          <p:nvPr/>
        </p:nvGrpSpPr>
        <p:grpSpPr>
          <a:xfrm>
            <a:off x="2918916" y="2335723"/>
            <a:ext cx="1472749" cy="1376734"/>
            <a:chOff x="2990026" y="2069171"/>
            <a:chExt cx="1472749" cy="137673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7496593-5EE2-ED58-A4DC-E57327E344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972" b="10455"/>
            <a:stretch/>
          </p:blipFill>
          <p:spPr>
            <a:xfrm flipH="1">
              <a:off x="2990026" y="2069171"/>
              <a:ext cx="1472749" cy="1376734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2412FBE-78A5-A53F-471C-D6C9808CF224}"/>
                </a:ext>
              </a:extLst>
            </p:cNvPr>
            <p:cNvSpPr txBox="1"/>
            <p:nvPr/>
          </p:nvSpPr>
          <p:spPr>
            <a:xfrm>
              <a:off x="3859612" y="3178589"/>
              <a:ext cx="60316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altLang="zh-CN" sz="1200" dirty="0">
                  <a:solidFill>
                    <a:schemeClr val="bg1"/>
                  </a:solidFill>
                </a:rPr>
                <a:t>Tunnel</a:t>
              </a:r>
              <a:endParaRPr lang="en-CH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90BCD10-9C40-9764-3525-8124882CC6E8}"/>
              </a:ext>
            </a:extLst>
          </p:cNvPr>
          <p:cNvGrpSpPr/>
          <p:nvPr/>
        </p:nvGrpSpPr>
        <p:grpSpPr>
          <a:xfrm>
            <a:off x="1136956" y="2335723"/>
            <a:ext cx="1915780" cy="1386408"/>
            <a:chOff x="1208066" y="2069171"/>
            <a:chExt cx="1915780" cy="1386408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3DE71E4C-2F5C-7BBA-0441-C02AAA49D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9" t="19643" r="16536" b="1391"/>
            <a:stretch/>
          </p:blipFill>
          <p:spPr>
            <a:xfrm rot="10800000">
              <a:off x="1418789" y="2069171"/>
              <a:ext cx="1465876" cy="1386408"/>
            </a:xfrm>
            <a:prstGeom prst="rect">
              <a:avLst/>
            </a:prstGeom>
          </p:spPr>
        </p:pic>
        <p:sp>
          <p:nvSpPr>
            <p:cNvPr id="17" name="箭头: 左 14">
              <a:extLst>
                <a:ext uri="{FF2B5EF4-FFF2-40B4-BE49-F238E27FC236}">
                  <a16:creationId xmlns:a16="http://schemas.microsoft.com/office/drawing/2014/main" id="{937862C1-A4B7-20A3-D0AE-48CF8DA22E3E}"/>
                </a:ext>
              </a:extLst>
            </p:cNvPr>
            <p:cNvSpPr/>
            <p:nvPr/>
          </p:nvSpPr>
          <p:spPr>
            <a:xfrm>
              <a:off x="2183823" y="3040527"/>
              <a:ext cx="577543" cy="130014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箭头: 左 14">
              <a:extLst>
                <a:ext uri="{FF2B5EF4-FFF2-40B4-BE49-F238E27FC236}">
                  <a16:creationId xmlns:a16="http://schemas.microsoft.com/office/drawing/2014/main" id="{2AF35418-D2D4-548B-7EB6-DAEB0CF69EA0}"/>
                </a:ext>
              </a:extLst>
            </p:cNvPr>
            <p:cNvSpPr/>
            <p:nvPr/>
          </p:nvSpPr>
          <p:spPr>
            <a:xfrm rot="5400000">
              <a:off x="1950148" y="2876266"/>
              <a:ext cx="308049" cy="150488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箭头: 左 14">
              <a:extLst>
                <a:ext uri="{FF2B5EF4-FFF2-40B4-BE49-F238E27FC236}">
                  <a16:creationId xmlns:a16="http://schemas.microsoft.com/office/drawing/2014/main" id="{B0ACA527-777E-3F42-32E5-976E84FB295C}"/>
                </a:ext>
              </a:extLst>
            </p:cNvPr>
            <p:cNvSpPr/>
            <p:nvPr/>
          </p:nvSpPr>
          <p:spPr>
            <a:xfrm>
              <a:off x="1208066" y="2753247"/>
              <a:ext cx="787942" cy="109243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178C574-CA0E-41C2-1517-48A476B9776B}"/>
                </a:ext>
              </a:extLst>
            </p:cNvPr>
            <p:cNvSpPr txBox="1"/>
            <p:nvPr/>
          </p:nvSpPr>
          <p:spPr>
            <a:xfrm>
              <a:off x="2185079" y="2149189"/>
              <a:ext cx="93876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altLang="zh-CN" sz="1200" dirty="0">
                  <a:solidFill>
                    <a:schemeClr val="bg1"/>
                  </a:solidFill>
                </a:rPr>
                <a:t>Tunnel</a:t>
              </a:r>
              <a:endParaRPr lang="en-CH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9B03CF3-8958-3648-0910-AE6431A92211}"/>
              </a:ext>
            </a:extLst>
          </p:cNvPr>
          <p:cNvGrpSpPr/>
          <p:nvPr/>
        </p:nvGrpSpPr>
        <p:grpSpPr>
          <a:xfrm>
            <a:off x="6587516" y="2335723"/>
            <a:ext cx="1954116" cy="1368152"/>
            <a:chOff x="6658626" y="2069171"/>
            <a:chExt cx="1954116" cy="136815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9C1F9CF-4E95-0BB3-7DF2-A806DB25289D}"/>
                </a:ext>
              </a:extLst>
            </p:cNvPr>
            <p:cNvGrpSpPr/>
            <p:nvPr/>
          </p:nvGrpSpPr>
          <p:grpSpPr>
            <a:xfrm>
              <a:off x="6658626" y="2069171"/>
              <a:ext cx="1954116" cy="1368152"/>
              <a:chOff x="6658626" y="2069171"/>
              <a:chExt cx="1954116" cy="136815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1CAFB1A-1CFF-D8D0-EE55-FCAB53E226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b="9770"/>
              <a:stretch/>
            </p:blipFill>
            <p:spPr>
              <a:xfrm>
                <a:off x="6658626" y="2069171"/>
                <a:ext cx="1847640" cy="1368152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A9630EA-0C1E-74DA-D251-4E8D020A5F6D}"/>
                  </a:ext>
                </a:extLst>
              </p:cNvPr>
              <p:cNvSpPr txBox="1"/>
              <p:nvPr/>
            </p:nvSpPr>
            <p:spPr>
              <a:xfrm>
                <a:off x="7618230" y="2450423"/>
                <a:ext cx="99451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dirty="0">
                    <a:solidFill>
                      <a:srgbClr val="00FA00"/>
                    </a:solidFill>
                    <a:latin typeface="Arial Narrow" panose="020B0606020202030204" pitchFamily="34" charset="0"/>
                    <a:ea typeface="新宋体" panose="02010609030101010101" pitchFamily="49" charset="-122"/>
                  </a:rPr>
                  <a:t>591±3 </a:t>
                </a:r>
                <a:r>
                  <a:rPr lang="en-US" altLang="zh-CN" sz="1200" b="1" dirty="0" err="1">
                    <a:solidFill>
                      <a:srgbClr val="00FA00"/>
                    </a:solidFill>
                    <a:latin typeface="Arial Narrow" panose="020B0606020202030204" pitchFamily="34" charset="0"/>
                    <a:ea typeface="新宋体" panose="02010609030101010101" pitchFamily="49" charset="-122"/>
                  </a:rPr>
                  <a:t>mJ</a:t>
                </a:r>
                <a:r>
                  <a:rPr lang="en-US" altLang="zh-CN" sz="1200" b="1" dirty="0">
                    <a:solidFill>
                      <a:srgbClr val="00FA00"/>
                    </a:solidFill>
                    <a:latin typeface="Arial Narrow" panose="020B0606020202030204" pitchFamily="34" charset="0"/>
                    <a:ea typeface="新宋体" panose="02010609030101010101" pitchFamily="49" charset="-122"/>
                  </a:rPr>
                  <a:t>,</a:t>
                </a:r>
                <a:r>
                  <a:rPr lang="zh-CN" altLang="en-US" sz="1200" b="1" dirty="0">
                    <a:solidFill>
                      <a:srgbClr val="00FA00"/>
                    </a:solidFill>
                    <a:latin typeface="Arial Narrow" panose="020B0606020202030204" pitchFamily="34" charset="0"/>
                    <a:ea typeface="新宋体" panose="02010609030101010101" pitchFamily="49" charset="-122"/>
                  </a:rPr>
                  <a:t> </a:t>
                </a:r>
                <a:r>
                  <a:rPr lang="en-US" altLang="zh-CN" sz="1200" b="1" dirty="0">
                    <a:solidFill>
                      <a:srgbClr val="00FA00"/>
                    </a:solidFill>
                    <a:latin typeface="Arial Narrow" panose="020B0606020202030204" pitchFamily="34" charset="0"/>
                    <a:ea typeface="新宋体" panose="02010609030101010101" pitchFamily="49" charset="-122"/>
                  </a:rPr>
                  <a:t>d=27</a:t>
                </a:r>
                <a:r>
                  <a:rPr lang="zh-CN" altLang="en-US" sz="1200" b="1" dirty="0">
                    <a:solidFill>
                      <a:srgbClr val="00FA00"/>
                    </a:solidFill>
                    <a:latin typeface="Arial Narrow" panose="020B0606020202030204" pitchFamily="34" charset="0"/>
                    <a:ea typeface="新宋体" panose="02010609030101010101" pitchFamily="49" charset="-122"/>
                  </a:rPr>
                  <a:t> </a:t>
                </a:r>
                <a:r>
                  <a:rPr lang="en-US" altLang="zh-CN" sz="1200" b="1" dirty="0">
                    <a:solidFill>
                      <a:srgbClr val="00FA00"/>
                    </a:solidFill>
                    <a:latin typeface="Arial Narrow" panose="020B0606020202030204" pitchFamily="34" charset="0"/>
                    <a:ea typeface="新宋体" panose="02010609030101010101" pitchFamily="49" charset="-122"/>
                  </a:rPr>
                  <a:t>mm </a:t>
                </a:r>
                <a:endParaRPr lang="en-CH" sz="1200" b="1" dirty="0">
                  <a:solidFill>
                    <a:srgbClr val="00FA00"/>
                  </a:solidFill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E99D967-9827-AAE4-A515-ECF286A0E18A}"/>
                </a:ext>
              </a:extLst>
            </p:cNvPr>
            <p:cNvSpPr txBox="1"/>
            <p:nvPr/>
          </p:nvSpPr>
          <p:spPr>
            <a:xfrm>
              <a:off x="7727213" y="3155490"/>
              <a:ext cx="7507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altLang="zh-CN" sz="1200" dirty="0">
                  <a:solidFill>
                    <a:schemeClr val="bg1"/>
                  </a:solidFill>
                </a:rPr>
                <a:t>Laser</a:t>
              </a:r>
              <a:r>
                <a:rPr lang="zh-CN" altLang="en-US" sz="1200" dirty="0">
                  <a:solidFill>
                    <a:schemeClr val="bg1"/>
                  </a:solidFill>
                </a:rPr>
                <a:t> </a:t>
              </a:r>
              <a:r>
                <a:rPr lang="en-US" altLang="zh-CN" sz="1200" dirty="0">
                  <a:solidFill>
                    <a:schemeClr val="bg1"/>
                  </a:solidFill>
                </a:rPr>
                <a:t>hut</a:t>
              </a:r>
              <a:endParaRPr lang="en-CH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51" name="Content Placeholder 1">
            <a:extLst>
              <a:ext uri="{FF2B5EF4-FFF2-40B4-BE49-F238E27FC236}">
                <a16:creationId xmlns:a16="http://schemas.microsoft.com/office/drawing/2014/main" id="{F70F1859-E39F-A325-1565-6DF7A586737C}"/>
              </a:ext>
            </a:extLst>
          </p:cNvPr>
          <p:cNvSpPr txBox="1">
            <a:spLocks/>
          </p:cNvSpPr>
          <p:nvPr/>
        </p:nvSpPr>
        <p:spPr>
          <a:xfrm>
            <a:off x="399723" y="4214339"/>
            <a:ext cx="5965026" cy="14204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en-US" altLang="zh-CN" sz="1800" b="0" dirty="0"/>
              <a:t>After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~80-meter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transport,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the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laser-beam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quality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(M</a:t>
            </a:r>
            <a:r>
              <a:rPr lang="en-US" altLang="zh-CN" sz="1800" b="0" baseline="30000" dirty="0"/>
              <a:t>2</a:t>
            </a:r>
            <a:r>
              <a:rPr lang="en-US" altLang="zh-CN" sz="1800" b="0" dirty="0"/>
              <a:t>~4)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and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position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jitter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(&lt;10</a:t>
            </a:r>
            <a:r>
              <a:rPr lang="zh-CN" altLang="en-US" sz="1800" b="0" dirty="0"/>
              <a:t> </a:t>
            </a:r>
            <a:r>
              <a:rPr lang="el-GR" altLang="zh-CN" sz="1800" b="0" dirty="0"/>
              <a:t>μ</a:t>
            </a:r>
            <a:r>
              <a:rPr lang="en-US" altLang="zh-CN" sz="1800" b="0" dirty="0"/>
              <a:t>m)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are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comparable</a:t>
            </a:r>
            <a:r>
              <a:rPr lang="en-GB" altLang="zh-CN" sz="1800" b="0" dirty="0"/>
              <a:t> to </a:t>
            </a:r>
            <a:r>
              <a:rPr lang="en-US" altLang="zh-CN" sz="1800" b="0" dirty="0"/>
              <a:t>the</a:t>
            </a:r>
            <a:r>
              <a:rPr lang="zh-CN" altLang="en-US" sz="1800" b="0" dirty="0"/>
              <a:t> </a:t>
            </a:r>
            <a:r>
              <a:rPr lang="en-GB" altLang="zh-CN" sz="1800" b="0" dirty="0"/>
              <a:t>SNS LW system (</a:t>
            </a:r>
            <a:r>
              <a:rPr lang="en-US" altLang="zh-CN" sz="1800" b="0" dirty="0"/>
              <a:t>Y.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Liu</a:t>
            </a:r>
            <a:r>
              <a:rPr lang="zh-CN" altLang="en-US" sz="1800" b="0" dirty="0"/>
              <a:t> </a:t>
            </a:r>
            <a:r>
              <a:rPr lang="en-GB" altLang="zh-CN" sz="1800" b="0" dirty="0"/>
              <a:t>2013)!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GB" altLang="zh-CN" sz="1800" b="0" dirty="0"/>
              <a:t>Las</a:t>
            </a:r>
            <a:r>
              <a:rPr lang="en-US" altLang="zh-CN" sz="1800" b="0" dirty="0"/>
              <a:t>er</a:t>
            </a:r>
            <a:r>
              <a:rPr lang="zh-CN" altLang="en-US" sz="1800" b="0" dirty="0"/>
              <a:t> </a:t>
            </a:r>
            <a:r>
              <a:rPr lang="en-US" altLang="zh-CN" sz="1800" b="0" dirty="0" err="1"/>
              <a:t>tranismission</a:t>
            </a:r>
            <a:r>
              <a:rPr lang="en-US" altLang="zh-CN" sz="1800" b="0" dirty="0"/>
              <a:t>: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~75.6%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(591</a:t>
            </a:r>
            <a:r>
              <a:rPr lang="zh-CN" altLang="en-US" sz="1800" b="0" dirty="0"/>
              <a:t> </a:t>
            </a:r>
            <a:r>
              <a:rPr lang="en-US" altLang="zh-CN" sz="1800" b="0" dirty="0" err="1"/>
              <a:t>mJ</a:t>
            </a:r>
            <a:r>
              <a:rPr lang="en-US" altLang="zh-CN" sz="1800" b="0" dirty="0"/>
              <a:t>/781</a:t>
            </a:r>
            <a:r>
              <a:rPr lang="zh-CN" altLang="en-US" sz="1800" b="0" dirty="0"/>
              <a:t> </a:t>
            </a:r>
            <a:r>
              <a:rPr lang="en-US" altLang="zh-CN" sz="1800" b="0" dirty="0" err="1"/>
              <a:t>mJ</a:t>
            </a:r>
            <a:r>
              <a:rPr lang="en-US" altLang="zh-CN" sz="1800" b="0" dirty="0"/>
              <a:t>)</a:t>
            </a:r>
            <a:endParaRPr lang="en-GB" altLang="zh-CN" sz="1800" b="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altLang="zh-CN" sz="1800" b="0" dirty="0"/>
              <a:t>Laser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spot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size: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&lt;112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um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(±3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mm),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min.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35.7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um</a:t>
            </a:r>
          </a:p>
          <a:p>
            <a:endParaRPr lang="en-US" altLang="zh-CN" sz="1800" b="0" dirty="0"/>
          </a:p>
          <a:p>
            <a:pPr marL="342900" indent="-342900">
              <a:buFont typeface="Wingdings" pitchFamily="2" charset="2"/>
              <a:buChar char="§"/>
            </a:pPr>
            <a:endParaRPr lang="en-CH" sz="1800" b="0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D062551-7F54-0BE4-FC1B-8F8E78289C4C}"/>
              </a:ext>
            </a:extLst>
          </p:cNvPr>
          <p:cNvGrpSpPr/>
          <p:nvPr/>
        </p:nvGrpSpPr>
        <p:grpSpPr>
          <a:xfrm>
            <a:off x="7015094" y="3947996"/>
            <a:ext cx="4470613" cy="2580120"/>
            <a:chOff x="5202979" y="3955859"/>
            <a:chExt cx="4470613" cy="2580120"/>
          </a:xfrm>
        </p:grpSpPr>
        <p:pic>
          <p:nvPicPr>
            <p:cNvPr id="11" name="图片 4">
              <a:extLst>
                <a:ext uri="{FF2B5EF4-FFF2-40B4-BE49-F238E27FC236}">
                  <a16:creationId xmlns:a16="http://schemas.microsoft.com/office/drawing/2014/main" id="{D1765CA9-5024-B0A5-5FF4-4B88C80E3F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0" t="8492" r="7805"/>
            <a:stretch/>
          </p:blipFill>
          <p:spPr>
            <a:xfrm>
              <a:off x="6451982" y="3955859"/>
              <a:ext cx="3221610" cy="2580120"/>
            </a:xfrm>
            <a:prstGeom prst="rect">
              <a:avLst/>
            </a:prstGeom>
          </p:spPr>
        </p:pic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259F493E-FCE3-66F8-2FCE-F2ECBCB5AD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1188" y="5219371"/>
              <a:ext cx="1172127" cy="1019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>
              <a:extLst>
                <a:ext uri="{FF2B5EF4-FFF2-40B4-BE49-F238E27FC236}">
                  <a16:creationId xmlns:a16="http://schemas.microsoft.com/office/drawing/2014/main" id="{D8304CF3-B712-FE95-A942-D7752E7291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2979" y="4023414"/>
              <a:ext cx="1161770" cy="1107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5" name="直接箭头连接符 11">
              <a:extLst>
                <a:ext uri="{FF2B5EF4-FFF2-40B4-BE49-F238E27FC236}">
                  <a16:creationId xmlns:a16="http://schemas.microsoft.com/office/drawing/2014/main" id="{B72A1DDA-804D-7F91-4BDD-FDC25A75555D}"/>
                </a:ext>
              </a:extLst>
            </p:cNvPr>
            <p:cNvCxnSpPr>
              <a:cxnSpLocks/>
              <a:endCxn id="28" idx="3"/>
            </p:cNvCxnSpPr>
            <p:nvPr/>
          </p:nvCxnSpPr>
          <p:spPr>
            <a:xfrm flipH="1" flipV="1">
              <a:off x="6364749" y="4577070"/>
              <a:ext cx="1182371" cy="8731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直接箭头连接符 6">
            <a:extLst>
              <a:ext uri="{FF2B5EF4-FFF2-40B4-BE49-F238E27FC236}">
                <a16:creationId xmlns:a16="http://schemas.microsoft.com/office/drawing/2014/main" id="{5CB60152-AF2C-5284-D36B-6C35A7D7876C}"/>
              </a:ext>
            </a:extLst>
          </p:cNvPr>
          <p:cNvCxnSpPr>
            <a:cxnSpLocks/>
            <a:endCxn id="20" idx="3"/>
          </p:cNvCxnSpPr>
          <p:nvPr/>
        </p:nvCxnSpPr>
        <p:spPr>
          <a:xfrm flipH="1" flipV="1">
            <a:off x="8225430" y="5721129"/>
            <a:ext cx="1640345" cy="1989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80564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F27447-F99D-DE8B-316D-C1EF27979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隧道内激光指点稳定性监测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7F9F9-D804-B742-B347-C8F59BE6D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CC706-3AF3-2549-98AC-153EEC83028D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7BEDA-A509-DA0E-1401-F5E3518E0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5C4BB-BFB6-B659-EF25-A84DA8AB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96FE5F6-C3FB-2023-2F8F-31F5C2113CE9}"/>
              </a:ext>
            </a:extLst>
          </p:cNvPr>
          <p:cNvGrpSpPr/>
          <p:nvPr/>
        </p:nvGrpSpPr>
        <p:grpSpPr>
          <a:xfrm>
            <a:off x="4757513" y="3213857"/>
            <a:ext cx="3269880" cy="2796099"/>
            <a:chOff x="4256331" y="3884546"/>
            <a:chExt cx="3269880" cy="2796099"/>
          </a:xfrm>
        </p:grpSpPr>
        <p:pic>
          <p:nvPicPr>
            <p:cNvPr id="39" name="图片 53">
              <a:extLst>
                <a:ext uri="{FF2B5EF4-FFF2-40B4-BE49-F238E27FC236}">
                  <a16:creationId xmlns:a16="http://schemas.microsoft.com/office/drawing/2014/main" id="{2C6CFE09-5BF8-BD7E-B30B-C346456A0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56331" y="5202911"/>
              <a:ext cx="3269880" cy="1477734"/>
            </a:xfrm>
            <a:prstGeom prst="rect">
              <a:avLst/>
            </a:prstGeom>
          </p:spPr>
        </p:pic>
        <p:grpSp>
          <p:nvGrpSpPr>
            <p:cNvPr id="40" name="组合 63">
              <a:extLst>
                <a:ext uri="{FF2B5EF4-FFF2-40B4-BE49-F238E27FC236}">
                  <a16:creationId xmlns:a16="http://schemas.microsoft.com/office/drawing/2014/main" id="{F603AF00-3FB6-66C2-FC46-34BBDA7952C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277110" y="3884546"/>
              <a:ext cx="3249101" cy="2454236"/>
              <a:chOff x="5658448" y="3884546"/>
              <a:chExt cx="3249101" cy="2454236"/>
            </a:xfrm>
          </p:grpSpPr>
          <p:pic>
            <p:nvPicPr>
              <p:cNvPr id="42" name="图片 48">
                <a:extLst>
                  <a:ext uri="{FF2B5EF4-FFF2-40B4-BE49-F238E27FC236}">
                    <a16:creationId xmlns:a16="http://schemas.microsoft.com/office/drawing/2014/main" id="{5E67D548-52FA-0D5C-3B49-EA1A432A2F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58448" y="3884546"/>
                <a:ext cx="3249101" cy="1321063"/>
              </a:xfrm>
              <a:prstGeom prst="rect">
                <a:avLst/>
              </a:prstGeom>
            </p:spPr>
          </p:pic>
          <p:cxnSp>
            <p:nvCxnSpPr>
              <p:cNvPr id="43" name="直接连接符 57">
                <a:extLst>
                  <a:ext uri="{FF2B5EF4-FFF2-40B4-BE49-F238E27FC236}">
                    <a16:creationId xmlns:a16="http://schemas.microsoft.com/office/drawing/2014/main" id="{5AED9E1D-2CE3-00DE-637D-5B5D4493D919}"/>
                  </a:ext>
                </a:extLst>
              </p:cNvPr>
              <p:cNvCxnSpPr/>
              <p:nvPr/>
            </p:nvCxnSpPr>
            <p:spPr>
              <a:xfrm>
                <a:off x="7829550" y="3969529"/>
                <a:ext cx="0" cy="1088246"/>
              </a:xfrm>
              <a:prstGeom prst="line">
                <a:avLst/>
              </a:prstGeom>
              <a:ln w="952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59">
                <a:extLst>
                  <a:ext uri="{FF2B5EF4-FFF2-40B4-BE49-F238E27FC236}">
                    <a16:creationId xmlns:a16="http://schemas.microsoft.com/office/drawing/2014/main" id="{5067A91C-9042-81A1-372F-677EB667CB29}"/>
                  </a:ext>
                </a:extLst>
              </p:cNvPr>
              <p:cNvCxnSpPr/>
              <p:nvPr/>
            </p:nvCxnSpPr>
            <p:spPr>
              <a:xfrm>
                <a:off x="8048625" y="3969529"/>
                <a:ext cx="0" cy="1088246"/>
              </a:xfrm>
              <a:prstGeom prst="line">
                <a:avLst/>
              </a:prstGeom>
              <a:ln w="952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60">
                <a:extLst>
                  <a:ext uri="{FF2B5EF4-FFF2-40B4-BE49-F238E27FC236}">
                    <a16:creationId xmlns:a16="http://schemas.microsoft.com/office/drawing/2014/main" id="{4ABF1B8E-0648-7EAA-95AC-B743CFCF394E}"/>
                  </a:ext>
                </a:extLst>
              </p:cNvPr>
              <p:cNvCxnSpPr/>
              <p:nvPr/>
            </p:nvCxnSpPr>
            <p:spPr>
              <a:xfrm>
                <a:off x="8218052" y="3969529"/>
                <a:ext cx="0" cy="1088246"/>
              </a:xfrm>
              <a:prstGeom prst="line">
                <a:avLst/>
              </a:prstGeom>
              <a:ln w="952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61">
                <a:extLst>
                  <a:ext uri="{FF2B5EF4-FFF2-40B4-BE49-F238E27FC236}">
                    <a16:creationId xmlns:a16="http://schemas.microsoft.com/office/drawing/2014/main" id="{C1CB1F2E-1809-A8FD-B447-145A236568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48675" y="4533900"/>
                <a:ext cx="0" cy="523875"/>
              </a:xfrm>
              <a:prstGeom prst="line">
                <a:avLst/>
              </a:prstGeom>
              <a:ln w="952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64">
                <a:extLst>
                  <a:ext uri="{FF2B5EF4-FFF2-40B4-BE49-F238E27FC236}">
                    <a16:creationId xmlns:a16="http://schemas.microsoft.com/office/drawing/2014/main" id="{E0A2FFAC-AF02-6BA1-A6C0-14815393344B}"/>
                  </a:ext>
                </a:extLst>
              </p:cNvPr>
              <p:cNvCxnSpPr/>
              <p:nvPr/>
            </p:nvCxnSpPr>
            <p:spPr>
              <a:xfrm>
                <a:off x="7829550" y="5241011"/>
                <a:ext cx="0" cy="1088246"/>
              </a:xfrm>
              <a:prstGeom prst="line">
                <a:avLst/>
              </a:prstGeom>
              <a:ln w="952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65">
                <a:extLst>
                  <a:ext uri="{FF2B5EF4-FFF2-40B4-BE49-F238E27FC236}">
                    <a16:creationId xmlns:a16="http://schemas.microsoft.com/office/drawing/2014/main" id="{1884C21C-DD36-67E2-11B5-D9179D218D57}"/>
                  </a:ext>
                </a:extLst>
              </p:cNvPr>
              <p:cNvCxnSpPr/>
              <p:nvPr/>
            </p:nvCxnSpPr>
            <p:spPr>
              <a:xfrm>
                <a:off x="8048625" y="5250536"/>
                <a:ext cx="0" cy="1088246"/>
              </a:xfrm>
              <a:prstGeom prst="line">
                <a:avLst/>
              </a:prstGeom>
              <a:ln w="952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66">
                <a:extLst>
                  <a:ext uri="{FF2B5EF4-FFF2-40B4-BE49-F238E27FC236}">
                    <a16:creationId xmlns:a16="http://schemas.microsoft.com/office/drawing/2014/main" id="{F4738C02-6B71-770B-4562-E7CD83EAC4AF}"/>
                  </a:ext>
                </a:extLst>
              </p:cNvPr>
              <p:cNvCxnSpPr/>
              <p:nvPr/>
            </p:nvCxnSpPr>
            <p:spPr>
              <a:xfrm>
                <a:off x="8216029" y="5250536"/>
                <a:ext cx="0" cy="1088246"/>
              </a:xfrm>
              <a:prstGeom prst="line">
                <a:avLst/>
              </a:prstGeom>
              <a:ln w="952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67">
                <a:extLst>
                  <a:ext uri="{FF2B5EF4-FFF2-40B4-BE49-F238E27FC236}">
                    <a16:creationId xmlns:a16="http://schemas.microsoft.com/office/drawing/2014/main" id="{FC612C7D-3797-0289-9527-4035E22A14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48675" y="5814907"/>
                <a:ext cx="0" cy="523875"/>
              </a:xfrm>
              <a:prstGeom prst="line">
                <a:avLst/>
              </a:prstGeom>
              <a:ln w="952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9" name="Picture 6">
            <a:extLst>
              <a:ext uri="{FF2B5EF4-FFF2-40B4-BE49-F238E27FC236}">
                <a16:creationId xmlns:a16="http://schemas.microsoft.com/office/drawing/2014/main" id="{713F6186-D4B2-B4A7-D285-F00B49F95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3223870"/>
            <a:ext cx="3269880" cy="274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Content Placeholder 1">
            <a:extLst>
              <a:ext uri="{FF2B5EF4-FFF2-40B4-BE49-F238E27FC236}">
                <a16:creationId xmlns:a16="http://schemas.microsoft.com/office/drawing/2014/main" id="{2C1739CD-4AAC-C8EB-615B-6A2DA43A3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7819" y="1290865"/>
            <a:ext cx="6881899" cy="1850424"/>
          </a:xfrm>
        </p:spPr>
        <p:txBody>
          <a:bodyPr/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zh-CN" sz="1600" b="0" dirty="0"/>
              <a:t>A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laser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point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stability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monitor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has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been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built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in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tunnel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sz="1600" b="0" dirty="0"/>
              <a:t>A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CMOS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camera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is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used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to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visualize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the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focused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laser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spot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on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a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plate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sz="1600" b="0" dirty="0"/>
              <a:t>Laser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spot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size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~500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um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@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plate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sz="1600" dirty="0"/>
              <a:t>Measured</a:t>
            </a:r>
            <a:r>
              <a:rPr lang="zh-CN" altLang="en-US" sz="1600" dirty="0"/>
              <a:t> </a:t>
            </a:r>
            <a:r>
              <a:rPr lang="en-US" altLang="zh-CN" sz="1600" dirty="0"/>
              <a:t>laser</a:t>
            </a:r>
            <a:r>
              <a:rPr lang="zh-CN" altLang="en-US" sz="1600" dirty="0"/>
              <a:t> </a:t>
            </a:r>
            <a:r>
              <a:rPr lang="en-US" altLang="zh-CN" sz="1600" dirty="0"/>
              <a:t>spot</a:t>
            </a:r>
            <a:r>
              <a:rPr lang="zh-CN" altLang="en-US" sz="1600" dirty="0"/>
              <a:t> </a:t>
            </a:r>
            <a:r>
              <a:rPr lang="en-US" altLang="zh-CN" sz="1600" dirty="0"/>
              <a:t>drift</a:t>
            </a:r>
            <a:r>
              <a:rPr lang="zh-CN" altLang="en-US" sz="1600" dirty="0"/>
              <a:t> ≤</a:t>
            </a:r>
            <a:r>
              <a:rPr lang="en-US" altLang="zh-CN" sz="1600" dirty="0"/>
              <a:t>10</a:t>
            </a:r>
            <a:r>
              <a:rPr lang="zh-CN" altLang="en-US" sz="1600" dirty="0"/>
              <a:t> </a:t>
            </a:r>
            <a:r>
              <a:rPr lang="en-US" altLang="zh-CN" sz="1600" dirty="0"/>
              <a:t>um</a:t>
            </a:r>
            <a:r>
              <a:rPr lang="zh-CN" altLang="en-US" sz="1600" dirty="0"/>
              <a:t> </a:t>
            </a:r>
            <a:r>
              <a:rPr lang="en-US" altLang="zh-CN" sz="1600" dirty="0"/>
              <a:t>(~3</a:t>
            </a:r>
            <a:r>
              <a:rPr lang="zh-CN" altLang="en-US" sz="1600" dirty="0"/>
              <a:t> </a:t>
            </a:r>
            <a:r>
              <a:rPr lang="en-US" altLang="zh-CN" sz="1600" dirty="0"/>
              <a:t>weeks)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sz="1600" b="0" dirty="0">
                <a:solidFill>
                  <a:srgbClr val="0432FF"/>
                </a:solidFill>
              </a:rPr>
              <a:t>Thanks</a:t>
            </a:r>
            <a:r>
              <a:rPr lang="zh-CN" altLang="en-US" sz="1600" b="0" dirty="0">
                <a:solidFill>
                  <a:srgbClr val="0432FF"/>
                </a:solidFill>
              </a:rPr>
              <a:t> </a:t>
            </a:r>
            <a:r>
              <a:rPr lang="en-US" altLang="zh-CN" sz="1600" b="0" dirty="0">
                <a:solidFill>
                  <a:srgbClr val="0432FF"/>
                </a:solidFill>
              </a:rPr>
              <a:t>to</a:t>
            </a:r>
            <a:r>
              <a:rPr lang="zh-CN" altLang="en-US" sz="1600" b="0" dirty="0">
                <a:solidFill>
                  <a:srgbClr val="0432FF"/>
                </a:solidFill>
              </a:rPr>
              <a:t> </a:t>
            </a:r>
            <a:r>
              <a:rPr lang="en-US" altLang="zh-CN" sz="1600" b="0" dirty="0">
                <a:solidFill>
                  <a:srgbClr val="0432FF"/>
                </a:solidFill>
              </a:rPr>
              <a:t>the</a:t>
            </a:r>
            <a:r>
              <a:rPr lang="zh-CN" altLang="en-US" sz="1600" b="0" dirty="0">
                <a:solidFill>
                  <a:srgbClr val="0432FF"/>
                </a:solidFill>
              </a:rPr>
              <a:t> </a:t>
            </a:r>
            <a:r>
              <a:rPr lang="en-US" altLang="zh-CN" sz="1600" b="0" dirty="0">
                <a:solidFill>
                  <a:srgbClr val="0432FF"/>
                </a:solidFill>
              </a:rPr>
              <a:t>sturdy</a:t>
            </a:r>
            <a:r>
              <a:rPr lang="zh-CN" altLang="en-US" sz="1600" b="0" dirty="0">
                <a:solidFill>
                  <a:srgbClr val="0432FF"/>
                </a:solidFill>
              </a:rPr>
              <a:t> </a:t>
            </a:r>
            <a:r>
              <a:rPr lang="en-US" altLang="zh-CN" sz="1600" b="0" dirty="0">
                <a:solidFill>
                  <a:srgbClr val="0432FF"/>
                </a:solidFill>
              </a:rPr>
              <a:t>(Heavy!!</a:t>
            </a:r>
            <a:r>
              <a:rPr lang="zh-CN" altLang="en-US" sz="1600" b="0" dirty="0">
                <a:solidFill>
                  <a:srgbClr val="0432FF"/>
                </a:solidFill>
              </a:rPr>
              <a:t> </a:t>
            </a:r>
            <a:r>
              <a:rPr lang="en-US" altLang="zh-CN" sz="1600" b="0" dirty="0">
                <a:solidFill>
                  <a:srgbClr val="0432FF"/>
                </a:solidFill>
              </a:rPr>
              <a:t>Big!)</a:t>
            </a:r>
            <a:r>
              <a:rPr lang="zh-CN" altLang="en-US" sz="1600" b="0" dirty="0">
                <a:solidFill>
                  <a:srgbClr val="0432FF"/>
                </a:solidFill>
              </a:rPr>
              <a:t> </a:t>
            </a:r>
            <a:r>
              <a:rPr lang="en-US" altLang="zh-CN" sz="1600" b="0" dirty="0">
                <a:solidFill>
                  <a:srgbClr val="0432FF"/>
                </a:solidFill>
              </a:rPr>
              <a:t>support</a:t>
            </a:r>
            <a:r>
              <a:rPr lang="zh-CN" altLang="en-US" sz="1600" b="0" dirty="0">
                <a:solidFill>
                  <a:srgbClr val="0432FF"/>
                </a:solidFill>
              </a:rPr>
              <a:t> </a:t>
            </a:r>
            <a:r>
              <a:rPr lang="en-US" altLang="zh-CN" sz="1600" b="0" dirty="0">
                <a:solidFill>
                  <a:srgbClr val="0432FF"/>
                </a:solidFill>
              </a:rPr>
              <a:t>of</a:t>
            </a:r>
            <a:r>
              <a:rPr lang="zh-CN" altLang="en-US" sz="1600" b="0" dirty="0">
                <a:solidFill>
                  <a:srgbClr val="0432FF"/>
                </a:solidFill>
              </a:rPr>
              <a:t> </a:t>
            </a:r>
            <a:r>
              <a:rPr lang="en-US" altLang="zh-CN" sz="1600" b="0" dirty="0">
                <a:solidFill>
                  <a:srgbClr val="0432FF"/>
                </a:solidFill>
              </a:rPr>
              <a:t>mirrors!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9FB1051-20D9-0156-C7F5-CB4C3CE0203A}"/>
              </a:ext>
            </a:extLst>
          </p:cNvPr>
          <p:cNvGrpSpPr/>
          <p:nvPr/>
        </p:nvGrpSpPr>
        <p:grpSpPr>
          <a:xfrm>
            <a:off x="280250" y="3479267"/>
            <a:ext cx="4076450" cy="2304256"/>
            <a:chOff x="320124" y="1392725"/>
            <a:chExt cx="4076450" cy="2304256"/>
          </a:xfrm>
        </p:grpSpPr>
        <p:grpSp>
          <p:nvGrpSpPr>
            <p:cNvPr id="7" name="组合 39">
              <a:extLst>
                <a:ext uri="{FF2B5EF4-FFF2-40B4-BE49-F238E27FC236}">
                  <a16:creationId xmlns:a16="http://schemas.microsoft.com/office/drawing/2014/main" id="{6F33DDBA-4CEC-97D5-1EE5-960F7E82CBF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20124" y="1392725"/>
              <a:ext cx="4007740" cy="2304256"/>
              <a:chOff x="3906614" y="1353382"/>
              <a:chExt cx="3759112" cy="2161307"/>
            </a:xfrm>
          </p:grpSpPr>
          <p:pic>
            <p:nvPicPr>
              <p:cNvPr id="8" name="图片 40">
                <a:extLst>
                  <a:ext uri="{FF2B5EF4-FFF2-40B4-BE49-F238E27FC236}">
                    <a16:creationId xmlns:a16="http://schemas.microsoft.com/office/drawing/2014/main" id="{BE8B1240-7BF1-F1FE-781B-73785AA14B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9826"/>
              <a:stretch/>
            </p:blipFill>
            <p:spPr>
              <a:xfrm>
                <a:off x="3906614" y="1353382"/>
                <a:ext cx="3759112" cy="2161307"/>
              </a:xfrm>
              <a:prstGeom prst="rect">
                <a:avLst/>
              </a:prstGeom>
            </p:spPr>
          </p:pic>
          <p:sp>
            <p:nvSpPr>
              <p:cNvPr id="10" name="椭圆 42">
                <a:extLst>
                  <a:ext uri="{FF2B5EF4-FFF2-40B4-BE49-F238E27FC236}">
                    <a16:creationId xmlns:a16="http://schemas.microsoft.com/office/drawing/2014/main" id="{FA019FE7-4B45-C395-E3CA-D362DA77CDE5}"/>
                  </a:ext>
                </a:extLst>
              </p:cNvPr>
              <p:cNvSpPr/>
              <p:nvPr/>
            </p:nvSpPr>
            <p:spPr>
              <a:xfrm>
                <a:off x="6906743" y="2860645"/>
                <a:ext cx="45719" cy="91631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852C606A-AA0E-9FD5-83CA-F9064F4D5119}"/>
                </a:ext>
              </a:extLst>
            </p:cNvPr>
            <p:cNvSpPr txBox="1"/>
            <p:nvPr/>
          </p:nvSpPr>
          <p:spPr>
            <a:xfrm>
              <a:off x="3212382" y="1937845"/>
              <a:ext cx="1184192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H" sz="1200" dirty="0"/>
                <a:t>LW</a:t>
              </a:r>
              <a:r>
                <a:rPr lang="zh-CN" altLang="en-US" sz="1200" dirty="0"/>
                <a:t> </a:t>
              </a:r>
              <a:endParaRPr lang="en-US" altLang="zh-CN" sz="1200" dirty="0"/>
            </a:p>
            <a:p>
              <a:pPr algn="ctr"/>
              <a:r>
                <a:rPr lang="en-US" altLang="zh-CN" sz="1200" dirty="0"/>
                <a:t>chamber</a:t>
              </a:r>
              <a:endParaRPr lang="en-CH" sz="1200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C0A9386B-40A8-81D4-D3A3-DB16D25AFD7A}"/>
                </a:ext>
              </a:extLst>
            </p:cNvPr>
            <p:cNvSpPr txBox="1"/>
            <p:nvPr/>
          </p:nvSpPr>
          <p:spPr>
            <a:xfrm>
              <a:off x="2028190" y="1572952"/>
              <a:ext cx="118419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C00000"/>
                  </a:solidFill>
                </a:rPr>
                <a:t>PS</a:t>
              </a:r>
              <a:r>
                <a:rPr lang="zh-CN" altLang="en-US" sz="1200" b="1" dirty="0">
                  <a:solidFill>
                    <a:srgbClr val="C00000"/>
                  </a:solidFill>
                </a:rPr>
                <a:t> </a:t>
              </a:r>
              <a:r>
                <a:rPr lang="en-US" altLang="zh-CN" sz="1200" b="1" dirty="0">
                  <a:solidFill>
                    <a:srgbClr val="C00000"/>
                  </a:solidFill>
                </a:rPr>
                <a:t>Monitor</a:t>
              </a:r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BD588309-0D5B-D746-CEF4-2042BED9AB09}"/>
                </a:ext>
              </a:extLst>
            </p:cNvPr>
            <p:cNvSpPr/>
            <p:nvPr/>
          </p:nvSpPr>
          <p:spPr>
            <a:xfrm>
              <a:off x="1588907" y="1844824"/>
              <a:ext cx="834685" cy="700029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5CD05216-51DA-4850-A71E-242AE2B405B5}"/>
              </a:ext>
            </a:extLst>
          </p:cNvPr>
          <p:cNvCxnSpPr>
            <a:cxnSpLocks/>
          </p:cNvCxnSpPr>
          <p:nvPr/>
        </p:nvCxnSpPr>
        <p:spPr>
          <a:xfrm flipV="1">
            <a:off x="1966375" y="3140968"/>
            <a:ext cx="241193" cy="72224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D7F3A5F-B1C7-1C87-0904-4AA487B203A0}"/>
              </a:ext>
            </a:extLst>
          </p:cNvPr>
          <p:cNvGrpSpPr/>
          <p:nvPr/>
        </p:nvGrpSpPr>
        <p:grpSpPr>
          <a:xfrm>
            <a:off x="776870" y="1338503"/>
            <a:ext cx="2706399" cy="1868004"/>
            <a:chOff x="776870" y="1338503"/>
            <a:chExt cx="2706399" cy="1868004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278F5335-95F1-9E08-B063-6B2CAA3A57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-5908" t="14300" r="5908" b="21651"/>
            <a:stretch/>
          </p:blipFill>
          <p:spPr>
            <a:xfrm rot="16200000">
              <a:off x="1484829" y="1208066"/>
              <a:ext cx="1868004" cy="2128877"/>
            </a:xfrm>
            <a:prstGeom prst="rect">
              <a:avLst/>
            </a:prstGeom>
          </p:spPr>
        </p:pic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E81B4A9-593C-8B7B-7CDD-CBEA4A3E5CAF}"/>
                </a:ext>
              </a:extLst>
            </p:cNvPr>
            <p:cNvCxnSpPr>
              <a:cxnSpLocks/>
            </p:cNvCxnSpPr>
            <p:nvPr/>
          </p:nvCxnSpPr>
          <p:spPr>
            <a:xfrm>
              <a:off x="894345" y="1844824"/>
              <a:ext cx="648072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A39221B-C5E7-0A08-2EB4-A5F040C93E7C}"/>
                </a:ext>
              </a:extLst>
            </p:cNvPr>
            <p:cNvSpPr txBox="1"/>
            <p:nvPr/>
          </p:nvSpPr>
          <p:spPr>
            <a:xfrm>
              <a:off x="776870" y="1893578"/>
              <a:ext cx="88302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CH" sz="1600" dirty="0">
                  <a:solidFill>
                    <a:srgbClr val="C00000"/>
                  </a:solidFill>
                </a:rPr>
                <a:t>L</a:t>
              </a:r>
              <a:r>
                <a:rPr lang="en-US" altLang="zh-CN" sz="1600" dirty="0" err="1">
                  <a:solidFill>
                    <a:srgbClr val="C00000"/>
                  </a:solidFill>
                </a:rPr>
                <a:t>aser</a:t>
              </a:r>
              <a:endParaRPr lang="en-CH" sz="1600" dirty="0">
                <a:solidFill>
                  <a:srgbClr val="C00000"/>
                </a:solidFill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02B71F83-0E04-C061-97B2-878F43F0817C}"/>
              </a:ext>
            </a:extLst>
          </p:cNvPr>
          <p:cNvSpPr txBox="1"/>
          <p:nvPr/>
        </p:nvSpPr>
        <p:spPr>
          <a:xfrm>
            <a:off x="1487488" y="2564904"/>
            <a:ext cx="47888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>
                <a:solidFill>
                  <a:srgbClr val="FFFF00"/>
                </a:solidFill>
              </a:rPr>
              <a:t>CAM</a:t>
            </a:r>
            <a:endParaRPr lang="en-CH" sz="1400" dirty="0">
              <a:solidFill>
                <a:srgbClr val="FFFF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8D29A16-92DD-4C26-2227-ACA966D54DF0}"/>
              </a:ext>
            </a:extLst>
          </p:cNvPr>
          <p:cNvSpPr txBox="1"/>
          <p:nvPr/>
        </p:nvSpPr>
        <p:spPr>
          <a:xfrm>
            <a:off x="2179387" y="2363512"/>
            <a:ext cx="47888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>
                <a:solidFill>
                  <a:srgbClr val="FFFF00"/>
                </a:solidFill>
              </a:rPr>
              <a:t>Lens</a:t>
            </a:r>
            <a:endParaRPr lang="en-CH" sz="1400" dirty="0">
              <a:solidFill>
                <a:srgbClr val="FFFF00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1C194F6-6EE5-1D75-A4E9-3B72FFF2B85B}"/>
              </a:ext>
            </a:extLst>
          </p:cNvPr>
          <p:cNvSpPr txBox="1"/>
          <p:nvPr/>
        </p:nvSpPr>
        <p:spPr>
          <a:xfrm>
            <a:off x="2836662" y="2177124"/>
            <a:ext cx="47888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>
                <a:solidFill>
                  <a:srgbClr val="FFFF00"/>
                </a:solidFill>
              </a:rPr>
              <a:t>Plate</a:t>
            </a:r>
            <a:endParaRPr lang="en-CH" sz="1400" dirty="0">
              <a:solidFill>
                <a:srgbClr val="FFFF00"/>
              </a:solidFill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C9DE54E-19EE-6577-BB8A-53BF32CCC01F}"/>
              </a:ext>
            </a:extLst>
          </p:cNvPr>
          <p:cNvSpPr txBox="1"/>
          <p:nvPr/>
        </p:nvSpPr>
        <p:spPr>
          <a:xfrm>
            <a:off x="1487486" y="1478055"/>
            <a:ext cx="117078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>
                <a:solidFill>
                  <a:srgbClr val="FFFF00"/>
                </a:solidFill>
              </a:rPr>
              <a:t>f=300</a:t>
            </a:r>
            <a:r>
              <a:rPr lang="zh-CN" altLang="en-US" sz="1400" dirty="0">
                <a:solidFill>
                  <a:srgbClr val="FFFF00"/>
                </a:solidFill>
              </a:rPr>
              <a:t> </a:t>
            </a:r>
            <a:r>
              <a:rPr lang="en-US" altLang="zh-CN" sz="1400" dirty="0">
                <a:solidFill>
                  <a:srgbClr val="FFFF00"/>
                </a:solidFill>
              </a:rPr>
              <a:t>mm</a:t>
            </a:r>
            <a:endParaRPr lang="en-CH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2709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2B1008-7449-0F93-B75F-553EE8C11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268761"/>
            <a:ext cx="11160619" cy="576063"/>
          </a:xfrm>
        </p:spPr>
        <p:txBody>
          <a:bodyPr/>
          <a:lstStyle/>
          <a:p>
            <a:pPr marL="285750" indent="-285750">
              <a:lnSpc>
                <a:spcPct val="125000"/>
              </a:lnSpc>
              <a:spcBef>
                <a:spcPts val="800"/>
              </a:spcBef>
              <a:buFont typeface="Wingdings" panose="05000000000000000000" pitchFamily="2" charset="2"/>
              <a:buChar char="l"/>
              <a:defRPr/>
            </a:pPr>
            <a:r>
              <a:rPr lang="en-US" altLang="zh-CN" sz="1800" b="0" kern="1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e-</a:t>
            </a:r>
            <a:r>
              <a:rPr lang="zh-CN" altLang="en-US" sz="1800" b="0" kern="1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偏转半径</a:t>
            </a:r>
            <a:r>
              <a:rPr lang="en-US" altLang="zh-CN" sz="1800" b="0" kern="1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45</a:t>
            </a:r>
            <a:r>
              <a:rPr lang="zh-CN" altLang="en-US" sz="1800" b="0" kern="1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1800" b="0" kern="1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mm</a:t>
            </a:r>
            <a:r>
              <a:rPr lang="zh-CN" altLang="en-US" sz="1800" b="0" kern="1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，铁芯间距</a:t>
            </a:r>
            <a:r>
              <a:rPr lang="en-US" altLang="zh-CN" sz="1800" b="0" kern="1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80</a:t>
            </a:r>
            <a:r>
              <a:rPr lang="zh-CN" altLang="en-US" sz="1800" b="0" kern="1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1800" b="0" kern="1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mm,</a:t>
            </a:r>
            <a:r>
              <a:rPr lang="zh-CN" altLang="en-US" sz="1800" b="0" kern="1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标称磁铁电流</a:t>
            </a:r>
            <a:r>
              <a:rPr lang="en-US" altLang="zh-CN" sz="1800" b="0" kern="1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4.4A</a:t>
            </a:r>
            <a:r>
              <a:rPr lang="zh-CN" altLang="en-US" sz="1800" b="0" kern="1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（</a:t>
            </a:r>
            <a:r>
              <a:rPr lang="en-US" altLang="zh-CN" sz="1800" b="0" kern="100" dirty="0" err="1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Bmax</a:t>
            </a:r>
            <a:r>
              <a:rPr lang="en-US" altLang="zh-CN" sz="1800" b="0" kern="1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=95</a:t>
            </a:r>
            <a:r>
              <a:rPr lang="zh-CN" altLang="en-US" sz="1800" b="0" kern="1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1800" b="0" kern="100" dirty="0" err="1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Gs</a:t>
            </a:r>
            <a:r>
              <a:rPr lang="zh-CN" altLang="en-US" sz="1800" b="0" kern="1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）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C5C2B5-565E-4847-BF48-13EDB3E8B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剥离电子收集磁铁设计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29130-CFEB-CAA8-BE54-50CDDFC2C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C7545-FBDF-A148-A31B-1D524AEB1003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EDA88-EC39-CF6E-C64B-105D5860C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47659-C277-CDF1-74E8-7506FD87A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25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8FB9D5-A908-61B1-8043-64FF135837FC}"/>
              </a:ext>
            </a:extLst>
          </p:cNvPr>
          <p:cNvGrpSpPr/>
          <p:nvPr/>
        </p:nvGrpSpPr>
        <p:grpSpPr>
          <a:xfrm>
            <a:off x="8692517" y="4149081"/>
            <a:ext cx="2876091" cy="1940846"/>
            <a:chOff x="4439816" y="2204864"/>
            <a:chExt cx="2876091" cy="1940846"/>
          </a:xfrm>
        </p:grpSpPr>
        <p:pic>
          <p:nvPicPr>
            <p:cNvPr id="8" name="图片 10">
              <a:extLst>
                <a:ext uri="{FF2B5EF4-FFF2-40B4-BE49-F238E27FC236}">
                  <a16:creationId xmlns:a16="http://schemas.microsoft.com/office/drawing/2014/main" id="{E8A2A4B3-020E-6A32-612F-02CD6826E1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3350" b="15797"/>
            <a:stretch/>
          </p:blipFill>
          <p:spPr>
            <a:xfrm>
              <a:off x="4439816" y="2204864"/>
              <a:ext cx="2876091" cy="1940846"/>
            </a:xfrm>
            <a:prstGeom prst="rect">
              <a:avLst/>
            </a:prstGeom>
          </p:spPr>
        </p:pic>
        <p:sp>
          <p:nvSpPr>
            <p:cNvPr id="11" name="文本框 195">
              <a:extLst>
                <a:ext uri="{FF2B5EF4-FFF2-40B4-BE49-F238E27FC236}">
                  <a16:creationId xmlns:a16="http://schemas.microsoft.com/office/drawing/2014/main" id="{FA4738D7-7392-B0C6-27B0-04C9C7C01723}"/>
                </a:ext>
              </a:extLst>
            </p:cNvPr>
            <p:cNvSpPr txBox="1"/>
            <p:nvPr/>
          </p:nvSpPr>
          <p:spPr>
            <a:xfrm>
              <a:off x="5800567" y="3693194"/>
              <a:ext cx="956993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altLang="zh-CN" sz="1400" dirty="0">
                  <a:solidFill>
                    <a:schemeClr val="tx2"/>
                  </a:solidFill>
                </a:rPr>
                <a:t>FC</a:t>
              </a:r>
              <a:r>
                <a:rPr lang="zh-CN" altLang="en-US" sz="1400" dirty="0">
                  <a:solidFill>
                    <a:schemeClr val="tx2"/>
                  </a:solidFill>
                </a:rPr>
                <a:t>候选位置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1A56AEA-EAD4-D35D-FD5F-C6A6B7908634}"/>
              </a:ext>
            </a:extLst>
          </p:cNvPr>
          <p:cNvGrpSpPr/>
          <p:nvPr/>
        </p:nvGrpSpPr>
        <p:grpSpPr>
          <a:xfrm>
            <a:off x="8928158" y="1178484"/>
            <a:ext cx="2515227" cy="2868362"/>
            <a:chOff x="6381051" y="1482795"/>
            <a:chExt cx="2515227" cy="2868362"/>
          </a:xfrm>
        </p:grpSpPr>
        <p:pic>
          <p:nvPicPr>
            <p:cNvPr id="17" name="内容占位符 3">
              <a:extLst>
                <a:ext uri="{FF2B5EF4-FFF2-40B4-BE49-F238E27FC236}">
                  <a16:creationId xmlns:a16="http://schemas.microsoft.com/office/drawing/2014/main" id="{DAEEC358-D6CB-60A1-CA03-D8FD8CCD1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81051" y="1759522"/>
              <a:ext cx="2515227" cy="2304924"/>
            </a:xfrm>
            <a:prstGeom prst="rect">
              <a:avLst/>
            </a:prstGeom>
          </p:spPr>
        </p:pic>
        <p:cxnSp>
          <p:nvCxnSpPr>
            <p:cNvPr id="20" name="直接连接符 11">
              <a:extLst>
                <a:ext uri="{FF2B5EF4-FFF2-40B4-BE49-F238E27FC236}">
                  <a16:creationId xmlns:a16="http://schemas.microsoft.com/office/drawing/2014/main" id="{08674CAC-3467-EABA-EED5-5570F0ACD586}"/>
                </a:ext>
              </a:extLst>
            </p:cNvPr>
            <p:cNvCxnSpPr/>
            <p:nvPr/>
          </p:nvCxnSpPr>
          <p:spPr>
            <a:xfrm>
              <a:off x="7984658" y="1482795"/>
              <a:ext cx="0" cy="2868362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90A9E45-2D26-AB50-E89E-01C097C3F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92" y="1601748"/>
            <a:ext cx="3628698" cy="203601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67C5D46-D1A9-F4CC-5F28-B2295BD23E24}"/>
              </a:ext>
            </a:extLst>
          </p:cNvPr>
          <p:cNvSpPr txBox="1"/>
          <p:nvPr/>
        </p:nvSpPr>
        <p:spPr>
          <a:xfrm>
            <a:off x="4674567" y="1939483"/>
            <a:ext cx="2420286" cy="1156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600" dirty="0">
                <a:solidFill>
                  <a:schemeClr val="tx2"/>
                </a:solidFill>
              </a:rPr>
              <a:t>工作磁场</a:t>
            </a:r>
            <a:r>
              <a:rPr lang="en-US" altLang="zh-CN" sz="1600" dirty="0">
                <a:solidFill>
                  <a:schemeClr val="tx2"/>
                </a:solidFill>
              </a:rPr>
              <a:t>159.71 </a:t>
            </a:r>
            <a:r>
              <a:rPr lang="en-US" altLang="zh-CN" sz="1600" dirty="0" err="1">
                <a:solidFill>
                  <a:schemeClr val="tx2"/>
                </a:solidFill>
              </a:rPr>
              <a:t>Gs</a:t>
            </a:r>
            <a:endParaRPr lang="en-US" altLang="zh-CN" sz="1600" dirty="0">
              <a:solidFill>
                <a:schemeClr val="tx2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1600" dirty="0">
                <a:solidFill>
                  <a:schemeClr val="tx2"/>
                </a:solidFill>
              </a:rPr>
              <a:t>偏转半径</a:t>
            </a:r>
            <a:r>
              <a:rPr lang="en-US" altLang="zh-CN" sz="1600" dirty="0">
                <a:solidFill>
                  <a:schemeClr val="tx2"/>
                </a:solidFill>
              </a:rPr>
              <a:t>45 mm</a:t>
            </a:r>
          </a:p>
          <a:p>
            <a:pPr>
              <a:lnSpc>
                <a:spcPct val="110000"/>
              </a:lnSpc>
            </a:pPr>
            <a:r>
              <a:rPr lang="zh-CN" altLang="en-US" sz="1600" dirty="0">
                <a:solidFill>
                  <a:schemeClr val="tx2"/>
                </a:solidFill>
              </a:rPr>
              <a:t>积分场 </a:t>
            </a:r>
            <a:r>
              <a:rPr lang="en-US" altLang="zh-CN" sz="1600" dirty="0">
                <a:solidFill>
                  <a:schemeClr val="tx2"/>
                </a:solidFill>
              </a:rPr>
              <a:t>1.1289 T*mm</a:t>
            </a:r>
          </a:p>
          <a:p>
            <a:pPr>
              <a:lnSpc>
                <a:spcPct val="110000"/>
              </a:lnSpc>
            </a:pPr>
            <a:r>
              <a:rPr lang="zh-CN" altLang="en-US" sz="1600" dirty="0">
                <a:solidFill>
                  <a:schemeClr val="tx2"/>
                </a:solidFill>
              </a:rPr>
              <a:t>最大磁场</a:t>
            </a:r>
            <a:r>
              <a:rPr lang="en-US" altLang="zh-CN" sz="1600" dirty="0">
                <a:solidFill>
                  <a:schemeClr val="tx2"/>
                </a:solidFill>
              </a:rPr>
              <a:t>400 </a:t>
            </a:r>
            <a:r>
              <a:rPr lang="en-US" altLang="zh-CN" sz="1600" dirty="0" err="1">
                <a:solidFill>
                  <a:schemeClr val="tx2"/>
                </a:solidFill>
              </a:rPr>
              <a:t>Gs</a:t>
            </a:r>
            <a:endParaRPr lang="en-CH" sz="1600" dirty="0">
              <a:solidFill>
                <a:schemeClr val="tx2"/>
              </a:solidFill>
            </a:endParaRPr>
          </a:p>
        </p:txBody>
      </p:sp>
      <p:sp>
        <p:nvSpPr>
          <p:cNvPr id="25" name="矩形 13">
            <a:extLst>
              <a:ext uri="{FF2B5EF4-FFF2-40B4-BE49-F238E27FC236}">
                <a16:creationId xmlns:a16="http://schemas.microsoft.com/office/drawing/2014/main" id="{910AD461-8E0D-9DE9-4F89-D52E33E46B00}"/>
              </a:ext>
            </a:extLst>
          </p:cNvPr>
          <p:cNvSpPr/>
          <p:nvPr/>
        </p:nvSpPr>
        <p:spPr>
          <a:xfrm>
            <a:off x="587813" y="3567130"/>
            <a:ext cx="6725653" cy="680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dirty="0">
                <a:solidFill>
                  <a:schemeClr val="tx2"/>
                </a:solidFill>
              </a:rPr>
              <a:t>磁极面宽度</a:t>
            </a:r>
            <a:r>
              <a:rPr lang="en-US" altLang="zh-CN" dirty="0">
                <a:solidFill>
                  <a:schemeClr val="tx2"/>
                </a:solidFill>
              </a:rPr>
              <a:t>71mm;</a:t>
            </a:r>
            <a:r>
              <a:rPr lang="zh-CN" altLang="en-US" dirty="0">
                <a:solidFill>
                  <a:schemeClr val="tx2"/>
                </a:solidFill>
              </a:rPr>
              <a:t> 电流密度约</a:t>
            </a:r>
            <a:r>
              <a:rPr lang="en-US" altLang="zh-CN" dirty="0">
                <a:solidFill>
                  <a:schemeClr val="tx2"/>
                </a:solidFill>
              </a:rPr>
              <a:t>0.36A/mm^2</a:t>
            </a:r>
            <a:r>
              <a:rPr lang="zh-CN" altLang="en-US" dirty="0">
                <a:solidFill>
                  <a:schemeClr val="tx2"/>
                </a:solidFill>
              </a:rPr>
              <a:t>，采用</a:t>
            </a:r>
            <a:r>
              <a:rPr lang="en-US" altLang="zh-CN" dirty="0">
                <a:solidFill>
                  <a:schemeClr val="tx2"/>
                </a:solidFill>
              </a:rPr>
              <a:t>6*4 mm</a:t>
            </a:r>
            <a:r>
              <a:rPr lang="zh-CN" altLang="en-US" dirty="0">
                <a:solidFill>
                  <a:schemeClr val="tx2"/>
                </a:solidFill>
              </a:rPr>
              <a:t>实心铜导线，自然冷却；水平方向</a:t>
            </a:r>
            <a:r>
              <a:rPr lang="en-US" altLang="zh-CN" dirty="0">
                <a:solidFill>
                  <a:schemeClr val="tx2"/>
                </a:solidFill>
              </a:rPr>
              <a:t>5</a:t>
            </a:r>
            <a:r>
              <a:rPr lang="zh-CN" altLang="en-US" dirty="0">
                <a:solidFill>
                  <a:schemeClr val="tx2"/>
                </a:solidFill>
              </a:rPr>
              <a:t>匝，垂直方向</a:t>
            </a:r>
            <a:r>
              <a:rPr lang="en-US" altLang="zh-CN" dirty="0">
                <a:solidFill>
                  <a:schemeClr val="tx2"/>
                </a:solidFill>
              </a:rPr>
              <a:t>8</a:t>
            </a:r>
            <a:r>
              <a:rPr lang="zh-CN" altLang="en-US" dirty="0">
                <a:solidFill>
                  <a:schemeClr val="tx2"/>
                </a:solidFill>
              </a:rPr>
              <a:t>层，共</a:t>
            </a:r>
            <a:r>
              <a:rPr lang="en-US" altLang="zh-CN" dirty="0">
                <a:solidFill>
                  <a:schemeClr val="tx2"/>
                </a:solidFill>
              </a:rPr>
              <a:t>40</a:t>
            </a:r>
            <a:r>
              <a:rPr lang="zh-CN" altLang="en-US" dirty="0">
                <a:solidFill>
                  <a:schemeClr val="tx2"/>
                </a:solidFill>
              </a:rPr>
              <a:t>匝。</a:t>
            </a:r>
            <a:endParaRPr lang="en-US" altLang="zh-CN" dirty="0">
              <a:solidFill>
                <a:schemeClr val="tx2"/>
              </a:solidFill>
            </a:endParaRPr>
          </a:p>
        </p:txBody>
      </p:sp>
      <p:pic>
        <p:nvPicPr>
          <p:cNvPr id="28" name="图片 14">
            <a:extLst>
              <a:ext uri="{FF2B5EF4-FFF2-40B4-BE49-F238E27FC236}">
                <a16:creationId xmlns:a16="http://schemas.microsoft.com/office/drawing/2014/main" id="{80C17670-CF71-3A89-012F-7EFF17F06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283" y="4460302"/>
            <a:ext cx="2993335" cy="1949268"/>
          </a:xfrm>
          <a:prstGeom prst="rect">
            <a:avLst/>
          </a:prstGeom>
        </p:spPr>
      </p:pic>
      <p:pic>
        <p:nvPicPr>
          <p:cNvPr id="29" name="图片 4">
            <a:extLst>
              <a:ext uri="{FF2B5EF4-FFF2-40B4-BE49-F238E27FC236}">
                <a16:creationId xmlns:a16="http://schemas.microsoft.com/office/drawing/2014/main" id="{EF03EF21-D45A-0FCB-5D90-99063E4B2F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400" y="4467102"/>
            <a:ext cx="1558696" cy="169794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86FC990-91E2-9E93-0885-E6A6F99968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8832" y="4590955"/>
            <a:ext cx="1711290" cy="137853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FBED22E-CF0D-7CC4-2A02-2DDCC2E5D067}"/>
              </a:ext>
            </a:extLst>
          </p:cNvPr>
          <p:cNvSpPr txBox="1"/>
          <p:nvPr/>
        </p:nvSpPr>
        <p:spPr>
          <a:xfrm>
            <a:off x="2976850" y="4460302"/>
            <a:ext cx="95764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tx2"/>
                </a:solidFill>
              </a:rPr>
              <a:t>俯视图</a:t>
            </a:r>
            <a:endParaRPr lang="en-CH" dirty="0">
              <a:solidFill>
                <a:schemeClr val="tx2"/>
              </a:solidFill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E611B61-AF2B-4D1A-A3B2-EBB85823C36D}"/>
              </a:ext>
            </a:extLst>
          </p:cNvPr>
          <p:cNvCxnSpPr>
            <a:cxnSpLocks/>
          </p:cNvCxnSpPr>
          <p:nvPr/>
        </p:nvCxnSpPr>
        <p:spPr>
          <a:xfrm>
            <a:off x="8544272" y="4941168"/>
            <a:ext cx="3384376" cy="0"/>
          </a:xfrm>
          <a:prstGeom prst="straightConnector1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6A67E47F-4CA8-E89F-A9F6-8AD65399FF91}"/>
              </a:ext>
            </a:extLst>
          </p:cNvPr>
          <p:cNvSpPr txBox="1"/>
          <p:nvPr/>
        </p:nvSpPr>
        <p:spPr>
          <a:xfrm>
            <a:off x="11716853" y="4948661"/>
            <a:ext cx="14463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1600" b="1" dirty="0">
                <a:solidFill>
                  <a:schemeClr val="accent3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3491057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>
            <a:extLst>
              <a:ext uri="{FF2B5EF4-FFF2-40B4-BE49-F238E27FC236}">
                <a16:creationId xmlns:a16="http://schemas.microsoft.com/office/drawing/2014/main" id="{DC21B608-9DB5-D925-CC9A-653962B5A2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29"/>
          <a:stretch/>
        </p:blipFill>
        <p:spPr>
          <a:xfrm>
            <a:off x="688986" y="4249056"/>
            <a:ext cx="5874408" cy="1821275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5E05FE-0D13-24AD-7F0B-D2A4D3C8E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268762"/>
            <a:ext cx="6881899" cy="1850424"/>
          </a:xfrm>
        </p:spPr>
        <p:txBody>
          <a:bodyPr/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zh-CN" sz="1600" b="0" dirty="0"/>
              <a:t>Laser: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1064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nm,0.8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J/pulse,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FWHM=7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ns,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jitter=1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ns,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M</a:t>
            </a:r>
            <a:r>
              <a:rPr lang="en-US" altLang="zh-CN" sz="1600" b="0" baseline="30000" dirty="0"/>
              <a:t>2</a:t>
            </a:r>
            <a:r>
              <a:rPr lang="en-US" altLang="zh-CN" sz="1600" b="0" dirty="0"/>
              <a:t>~4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sz="1600" b="0" dirty="0"/>
              <a:t>Laser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transport: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~80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m,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3X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expander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(w/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cage),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3-in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mirror/lens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sz="1600" b="0" dirty="0"/>
              <a:t>Focus lens: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f=300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mm,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diam.&lt;0.4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mm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(±3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mm)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sz="1600" b="0" dirty="0"/>
              <a:t>Bend: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radius=45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mm,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gap=80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mm,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max.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B=190</a:t>
            </a:r>
            <a:r>
              <a:rPr lang="zh-CN" altLang="en-US" sz="1600" b="0" dirty="0"/>
              <a:t> </a:t>
            </a:r>
            <a:r>
              <a:rPr lang="en-US" altLang="zh-CN" sz="1600" b="0" dirty="0" err="1"/>
              <a:t>Gs</a:t>
            </a:r>
            <a:endParaRPr lang="en-US" altLang="zh-CN" sz="1600" b="0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sz="1600" b="0" dirty="0"/>
              <a:t>MCP-FC: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gain~10</a:t>
            </a:r>
            <a:r>
              <a:rPr lang="en-US" altLang="zh-CN" sz="1600" b="0" baseline="30000" dirty="0"/>
              <a:t>3</a:t>
            </a:r>
            <a:r>
              <a:rPr lang="en-US" altLang="zh-CN" sz="1600" b="0" dirty="0"/>
              <a:t>,</a:t>
            </a:r>
            <a:r>
              <a:rPr lang="zh-CN" altLang="en-US" sz="1600" b="0" dirty="0"/>
              <a:t> </a:t>
            </a:r>
            <a:r>
              <a:rPr lang="el-GR" altLang="zh-CN" sz="1600" b="0" dirty="0"/>
              <a:t>φ </a:t>
            </a:r>
            <a:r>
              <a:rPr lang="en-US" altLang="zh-CN" sz="1600" b="0" dirty="0"/>
              <a:t>44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mm</a:t>
            </a:r>
            <a:r>
              <a:rPr lang="el-GR" altLang="zh-CN" sz="1600" b="0" dirty="0"/>
              <a:t> (</a:t>
            </a:r>
            <a:r>
              <a:rPr lang="en-US" altLang="zh-CN" sz="1600" b="0" dirty="0"/>
              <a:t>effective), pre-amplifier (40 dB, BW~2 GHz), high-spend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digitizer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406B72-C02A-0379-296D-8390B8AA9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04" y="5592"/>
            <a:ext cx="11376025" cy="1065742"/>
          </a:xfrm>
        </p:spPr>
        <p:txBody>
          <a:bodyPr/>
          <a:lstStyle/>
          <a:p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p</a:t>
            </a:r>
            <a:r>
              <a:rPr lang="en-CH" dirty="0"/>
              <a:t>rototype at LRBT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8F3A0C-4784-831B-15FC-B87D6DC29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64ED0D2-C74B-D8EE-C905-9E0308CFC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A45AD-5156-B249-A0DE-CA53551F42A1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54F4421-B57B-CEF8-C8C9-D3CE0F9C7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7EAEEF-54B2-DACF-C25D-111E5653E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4452" y="1814512"/>
            <a:ext cx="1440160" cy="1614488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5D5AB578-4995-471E-3AE2-9F33086D0BA9}"/>
              </a:ext>
            </a:extLst>
          </p:cNvPr>
          <p:cNvGrpSpPr/>
          <p:nvPr/>
        </p:nvGrpSpPr>
        <p:grpSpPr>
          <a:xfrm>
            <a:off x="7361896" y="1807356"/>
            <a:ext cx="1730548" cy="1614488"/>
            <a:chOff x="7651561" y="1377961"/>
            <a:chExt cx="1730548" cy="1614488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7DED7530-BB21-BC7B-3403-630375883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51561" y="1377961"/>
              <a:ext cx="1730548" cy="1614488"/>
            </a:xfrm>
            <a:prstGeom prst="rect">
              <a:avLst/>
            </a:prstGeom>
          </p:spPr>
        </p:pic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257F33FF-11C5-4130-3067-E4FABEC83605}"/>
                </a:ext>
              </a:extLst>
            </p:cNvPr>
            <p:cNvCxnSpPr/>
            <p:nvPr/>
          </p:nvCxnSpPr>
          <p:spPr>
            <a:xfrm flipV="1">
              <a:off x="8688288" y="2518776"/>
              <a:ext cx="0" cy="429450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DCF3A640-F19F-E8F1-9342-F61F6C17F51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16599" y="2397689"/>
              <a:ext cx="499681" cy="167215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5DC90870-974B-0E84-14C9-9D7F45368B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88288" y="1772816"/>
              <a:ext cx="0" cy="651912"/>
            </a:xfrm>
            <a:prstGeom prst="straightConnector1">
              <a:avLst/>
            </a:prstGeom>
            <a:ln w="12700">
              <a:solidFill>
                <a:srgbClr val="00FA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586B03E3-C46F-C2D0-0622-719A91F0B2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54790" y="1772816"/>
              <a:ext cx="533498" cy="0"/>
            </a:xfrm>
            <a:prstGeom prst="straightConnector1">
              <a:avLst/>
            </a:prstGeom>
            <a:ln w="12700">
              <a:solidFill>
                <a:srgbClr val="00FA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B2DFEC89-4D2F-0486-99AD-D465D30C80A8}"/>
                </a:ext>
              </a:extLst>
            </p:cNvPr>
            <p:cNvCxnSpPr>
              <a:cxnSpLocks/>
            </p:cNvCxnSpPr>
            <p:nvPr/>
          </p:nvCxnSpPr>
          <p:spPr>
            <a:xfrm>
              <a:off x="8161316" y="1805528"/>
              <a:ext cx="0" cy="472473"/>
            </a:xfrm>
            <a:prstGeom prst="straightConnector1">
              <a:avLst/>
            </a:prstGeom>
            <a:ln w="12700">
              <a:solidFill>
                <a:srgbClr val="00FA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8" name="图片 21">
            <a:extLst>
              <a:ext uri="{FF2B5EF4-FFF2-40B4-BE49-F238E27FC236}">
                <a16:creationId xmlns:a16="http://schemas.microsoft.com/office/drawing/2014/main" id="{DA0B1C40-4426-18D6-8260-1DE322E03C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970" y="3421013"/>
            <a:ext cx="1450212" cy="1087659"/>
          </a:xfrm>
          <a:prstGeom prst="rect">
            <a:avLst/>
          </a:prstGeom>
        </p:spPr>
      </p:pic>
      <p:pic>
        <p:nvPicPr>
          <p:cNvPr id="90" name="图片 5">
            <a:extLst>
              <a:ext uri="{FF2B5EF4-FFF2-40B4-BE49-F238E27FC236}">
                <a16:creationId xmlns:a16="http://schemas.microsoft.com/office/drawing/2014/main" id="{C2B470EE-A27F-1D6A-4A8F-5CF57DE2EB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6241" y="3421013"/>
            <a:ext cx="1514502" cy="1024011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A09B5EEC-F573-FB9A-1753-920485A3CF19}"/>
              </a:ext>
            </a:extLst>
          </p:cNvPr>
          <p:cNvSpPr txBox="1"/>
          <p:nvPr/>
        </p:nvSpPr>
        <p:spPr>
          <a:xfrm>
            <a:off x="7331561" y="1069700"/>
            <a:ext cx="426143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1600" b="1" dirty="0">
                <a:solidFill>
                  <a:schemeClr val="accent3"/>
                </a:solidFill>
              </a:rPr>
              <a:t>Intallation</a:t>
            </a:r>
            <a:r>
              <a:rPr lang="zh-CN" altLang="en-US" sz="1600" b="1" dirty="0">
                <a:solidFill>
                  <a:schemeClr val="accent3"/>
                </a:solidFill>
              </a:rPr>
              <a:t> </a:t>
            </a:r>
            <a:r>
              <a:rPr lang="en-US" altLang="zh-CN" sz="1600" b="1" dirty="0">
                <a:solidFill>
                  <a:schemeClr val="accent3"/>
                </a:solidFill>
              </a:rPr>
              <a:t>&amp;</a:t>
            </a:r>
            <a:r>
              <a:rPr lang="zh-CN" altLang="en-US" sz="1600" b="1" dirty="0">
                <a:solidFill>
                  <a:schemeClr val="accent3"/>
                </a:solidFill>
              </a:rPr>
              <a:t> </a:t>
            </a:r>
            <a:r>
              <a:rPr lang="en-US" altLang="zh-CN" sz="1600" b="1" dirty="0">
                <a:solidFill>
                  <a:schemeClr val="accent3"/>
                </a:solidFill>
              </a:rPr>
              <a:t>vacuum</a:t>
            </a:r>
            <a:r>
              <a:rPr lang="zh-CN" altLang="en-US" sz="1600" b="1" dirty="0">
                <a:solidFill>
                  <a:schemeClr val="accent3"/>
                </a:solidFill>
              </a:rPr>
              <a:t> </a:t>
            </a:r>
            <a:r>
              <a:rPr lang="en-US" altLang="zh-CN" sz="1600" b="1" dirty="0">
                <a:solidFill>
                  <a:schemeClr val="accent3"/>
                </a:solidFill>
              </a:rPr>
              <a:t>bumping,</a:t>
            </a:r>
            <a:r>
              <a:rPr lang="zh-CN" altLang="en-US" sz="1600" b="1" dirty="0">
                <a:solidFill>
                  <a:schemeClr val="accent3"/>
                </a:solidFill>
              </a:rPr>
              <a:t> </a:t>
            </a:r>
            <a:r>
              <a:rPr lang="en-US" altLang="zh-CN" sz="1600" b="1" dirty="0">
                <a:solidFill>
                  <a:schemeClr val="accent3"/>
                </a:solidFill>
              </a:rPr>
              <a:t>done.</a:t>
            </a:r>
            <a:endParaRPr lang="en-CH" sz="1600" b="1" dirty="0">
              <a:solidFill>
                <a:schemeClr val="accent3"/>
              </a:solidFill>
            </a:endParaRPr>
          </a:p>
          <a:p>
            <a:pPr algn="l"/>
            <a:r>
              <a:rPr lang="en-US" altLang="zh-CN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MCP-FC</a:t>
            </a:r>
            <a:r>
              <a:rPr lang="zh-CN" alt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CN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</a:t>
            </a:r>
            <a:r>
              <a:rPr lang="en-CH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ommissioning</a:t>
            </a:r>
            <a:r>
              <a:rPr lang="en-US" altLang="zh-CN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…</a:t>
            </a:r>
            <a:r>
              <a:rPr lang="zh-CN" alt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endParaRPr lang="en-CH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6CB6CD-189C-66D0-05D8-E94E56AE4E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6620" y="2101371"/>
            <a:ext cx="1343472" cy="100462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CFB1DB1-C038-7D12-306D-9503B6239378}"/>
              </a:ext>
            </a:extLst>
          </p:cNvPr>
          <p:cNvCxnSpPr>
            <a:cxnSpLocks/>
          </p:cNvCxnSpPr>
          <p:nvPr/>
        </p:nvCxnSpPr>
        <p:spPr>
          <a:xfrm>
            <a:off x="10180131" y="2334851"/>
            <a:ext cx="797280" cy="193316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C083D01-9E0E-4040-3E76-D19CC13D7B86}"/>
              </a:ext>
            </a:extLst>
          </p:cNvPr>
          <p:cNvSpPr txBox="1"/>
          <p:nvPr/>
        </p:nvSpPr>
        <p:spPr>
          <a:xfrm>
            <a:off x="10267313" y="2101371"/>
            <a:ext cx="150311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200" b="1" dirty="0"/>
              <a:t>MCP-FC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FB76515-DEE7-B6C4-404E-68E5CBDEA5D4}"/>
              </a:ext>
            </a:extLst>
          </p:cNvPr>
          <p:cNvCxnSpPr>
            <a:cxnSpLocks/>
          </p:cNvCxnSpPr>
          <p:nvPr/>
        </p:nvCxnSpPr>
        <p:spPr>
          <a:xfrm flipV="1">
            <a:off x="8500725" y="2528167"/>
            <a:ext cx="860648" cy="107441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4E59CEB-7F22-ADC5-5066-2A999457B24D}"/>
              </a:ext>
            </a:extLst>
          </p:cNvPr>
          <p:cNvGrpSpPr/>
          <p:nvPr/>
        </p:nvGrpSpPr>
        <p:grpSpPr>
          <a:xfrm>
            <a:off x="7338044" y="3934303"/>
            <a:ext cx="4248472" cy="2101300"/>
            <a:chOff x="7338044" y="3934303"/>
            <a:chExt cx="4248472" cy="21013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8247302-F805-FB88-0D8A-0BB0F45572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141" t="7029" r="5072" b="9595"/>
            <a:stretch/>
          </p:blipFill>
          <p:spPr>
            <a:xfrm>
              <a:off x="7338044" y="3934303"/>
              <a:ext cx="4248472" cy="21013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073155D-CA3D-CB45-1C99-F26F91C653DD}"/>
                </a:ext>
              </a:extLst>
            </p:cNvPr>
            <p:cNvSpPr txBox="1"/>
            <p:nvPr/>
          </p:nvSpPr>
          <p:spPr>
            <a:xfrm>
              <a:off x="7361896" y="5067360"/>
              <a:ext cx="75032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altLang="zh-CN" sz="1200" b="1" dirty="0">
                  <a:solidFill>
                    <a:srgbClr val="FFFF00"/>
                  </a:solidFill>
                </a:rPr>
                <a:t>WS</a:t>
              </a:r>
              <a:endParaRPr lang="en-CH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F0DDBD9-A4C9-2495-E367-2AFD93DCCA6F}"/>
                </a:ext>
              </a:extLst>
            </p:cNvPr>
            <p:cNvSpPr txBox="1"/>
            <p:nvPr/>
          </p:nvSpPr>
          <p:spPr>
            <a:xfrm>
              <a:off x="8631781" y="5464819"/>
              <a:ext cx="75032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altLang="zh-CN" sz="1200" b="1" dirty="0">
                  <a:solidFill>
                    <a:srgbClr val="FFFF00"/>
                  </a:solidFill>
                </a:rPr>
                <a:t>FWS</a:t>
              </a:r>
              <a:endParaRPr lang="en-CH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1955569-0DAD-81E2-2DB2-B3485F437B6D}"/>
                </a:ext>
              </a:extLst>
            </p:cNvPr>
            <p:cNvSpPr txBox="1"/>
            <p:nvPr/>
          </p:nvSpPr>
          <p:spPr>
            <a:xfrm>
              <a:off x="9828443" y="4816911"/>
              <a:ext cx="4440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altLang="zh-CN" sz="1200" b="1" dirty="0">
                  <a:solidFill>
                    <a:srgbClr val="FFFF00"/>
                  </a:solidFill>
                </a:rPr>
                <a:t>LW</a:t>
              </a:r>
              <a:endParaRPr lang="en-CH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E0C59CC-F922-7956-9579-CED820F6D43E}"/>
                </a:ext>
              </a:extLst>
            </p:cNvPr>
            <p:cNvSpPr txBox="1"/>
            <p:nvPr/>
          </p:nvSpPr>
          <p:spPr>
            <a:xfrm>
              <a:off x="10848529" y="4892620"/>
              <a:ext cx="60525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altLang="zh-CN" sz="1200" b="1" dirty="0">
                  <a:solidFill>
                    <a:srgbClr val="FFFF00"/>
                  </a:solidFill>
                </a:rPr>
                <a:t>Dipole</a:t>
              </a:r>
              <a:endParaRPr lang="en-CH" sz="1200" b="1" dirty="0">
                <a:solidFill>
                  <a:srgbClr val="FFFF00"/>
                </a:solidFill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6015094-79AF-2499-1DE5-A57DBCE2CB7A}"/>
                </a:ext>
              </a:extLst>
            </p:cNvPr>
            <p:cNvCxnSpPr>
              <a:cxnSpLocks/>
              <a:stCxn id="11" idx="1"/>
            </p:cNvCxnSpPr>
            <p:nvPr/>
          </p:nvCxnSpPr>
          <p:spPr>
            <a:xfrm flipV="1">
              <a:off x="7338044" y="4935832"/>
              <a:ext cx="988571" cy="49121"/>
            </a:xfrm>
            <a:prstGeom prst="line">
              <a:avLst/>
            </a:prstGeom>
            <a:ln w="127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CB8C80F-1ED7-8E9A-10FB-4FBBE8A7D52E}"/>
                </a:ext>
              </a:extLst>
            </p:cNvPr>
            <p:cNvSpPr txBox="1"/>
            <p:nvPr/>
          </p:nvSpPr>
          <p:spPr>
            <a:xfrm>
              <a:off x="7361896" y="4775726"/>
              <a:ext cx="2462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altLang="zh-CN" sz="1200" b="1" dirty="0">
                  <a:solidFill>
                    <a:srgbClr val="FFC000"/>
                  </a:solidFill>
                </a:rPr>
                <a:t>H</a:t>
              </a:r>
              <a:r>
                <a:rPr lang="en-US" altLang="zh-CN" sz="1200" b="1" baseline="30000" dirty="0">
                  <a:solidFill>
                    <a:srgbClr val="FFC000"/>
                  </a:solidFill>
                </a:rPr>
                <a:t>-</a:t>
              </a:r>
              <a:endParaRPr lang="en-CH" sz="1200" b="1" baseline="30000" dirty="0">
                <a:solidFill>
                  <a:srgbClr val="FFC000"/>
                </a:solidFill>
              </a:endParaRP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48ECF3B-6F55-3C63-DE99-98A714F8E220}"/>
              </a:ext>
            </a:extLst>
          </p:cNvPr>
          <p:cNvCxnSpPr>
            <a:cxnSpLocks/>
          </p:cNvCxnSpPr>
          <p:nvPr/>
        </p:nvCxnSpPr>
        <p:spPr>
          <a:xfrm flipH="1" flipV="1">
            <a:off x="8791653" y="3421844"/>
            <a:ext cx="670626" cy="744280"/>
          </a:xfrm>
          <a:prstGeom prst="straightConnector1">
            <a:avLst/>
          </a:prstGeom>
          <a:ln w="25400">
            <a:solidFill>
              <a:srgbClr val="FF0000">
                <a:alpha val="70000"/>
              </a:srgb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17523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6B89C4-16F3-512D-2DF6-EDD1B5AA7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6363" y="1052265"/>
            <a:ext cx="11376024" cy="432047"/>
          </a:xfrm>
        </p:spPr>
        <p:txBody>
          <a:bodyPr/>
          <a:lstStyle/>
          <a:p>
            <a:r>
              <a:rPr lang="en-CH" sz="1800" dirty="0"/>
              <a:t>需求精度</a:t>
            </a:r>
            <a:r>
              <a:rPr lang="zh-CN" altLang="en-US" sz="1800" dirty="0"/>
              <a:t>：</a:t>
            </a:r>
            <a:r>
              <a:rPr lang="en-US" altLang="zh-CN" sz="1800" dirty="0"/>
              <a:t>&lt;1</a:t>
            </a:r>
            <a:r>
              <a:rPr lang="zh-CN" altLang="en-US" sz="1800" dirty="0"/>
              <a:t> </a:t>
            </a:r>
            <a:r>
              <a:rPr lang="en-US" altLang="zh-CN" sz="1800" dirty="0"/>
              <a:t>ns</a:t>
            </a:r>
            <a:endParaRPr lang="en-CH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F90B22-306D-587A-9B1B-2420E3193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束流同步模块</a:t>
            </a:r>
            <a:r>
              <a:rPr lang="zh-CN" altLang="en-US" dirty="0"/>
              <a:t>（朱鹏）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3A27B-1EC9-3390-36BB-7E969EB18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0988-83A1-F748-9EBE-6CDBF9B6ACAB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F215A-E7B5-6188-1947-5D335FF96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A6731-D532-3EC4-1F45-6C44D45DE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EA369EC-3751-0D13-E772-E5CD32983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0" y="3894138"/>
            <a:ext cx="2414588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93DC47E-1EE9-046C-0C05-64FD34C39FFF}"/>
              </a:ext>
            </a:extLst>
          </p:cNvPr>
          <p:cNvCxnSpPr/>
          <p:nvPr/>
        </p:nvCxnSpPr>
        <p:spPr>
          <a:xfrm>
            <a:off x="2792413" y="1765300"/>
            <a:ext cx="0" cy="365125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ED6D35C-FCFF-DF66-86CC-D8F50AEBF2C4}"/>
              </a:ext>
            </a:extLst>
          </p:cNvPr>
          <p:cNvCxnSpPr/>
          <p:nvPr/>
        </p:nvCxnSpPr>
        <p:spPr>
          <a:xfrm>
            <a:off x="4191000" y="1771650"/>
            <a:ext cx="0" cy="350838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9404945-DA73-1BE6-1105-38118928EBCD}"/>
              </a:ext>
            </a:extLst>
          </p:cNvPr>
          <p:cNvCxnSpPr/>
          <p:nvPr/>
        </p:nvCxnSpPr>
        <p:spPr>
          <a:xfrm>
            <a:off x="2798763" y="1754188"/>
            <a:ext cx="1398587" cy="0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6E0300E-CEA1-9EAA-E6BC-3988AA7AB4B1}"/>
              </a:ext>
            </a:extLst>
          </p:cNvPr>
          <p:cNvCxnSpPr/>
          <p:nvPr/>
        </p:nvCxnSpPr>
        <p:spPr>
          <a:xfrm>
            <a:off x="4191000" y="2122488"/>
            <a:ext cx="1001713" cy="0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FD5E9E0-4E33-4182-6489-2E67680B6ED3}"/>
              </a:ext>
            </a:extLst>
          </p:cNvPr>
          <p:cNvCxnSpPr/>
          <p:nvPr/>
        </p:nvCxnSpPr>
        <p:spPr>
          <a:xfrm>
            <a:off x="2238375" y="2122488"/>
            <a:ext cx="560388" cy="0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CA8D95E8-C655-0BBB-7746-A869CDB7031C}"/>
              </a:ext>
            </a:extLst>
          </p:cNvPr>
          <p:cNvSpPr/>
          <p:nvPr/>
        </p:nvSpPr>
        <p:spPr>
          <a:xfrm>
            <a:off x="2809875" y="2173288"/>
            <a:ext cx="1363663" cy="225425"/>
          </a:xfrm>
          <a:prstGeom prst="ellipse">
            <a:avLst/>
          </a:prstGeom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0CE08E5-C5CC-884C-BD78-A2798F1405C3}"/>
              </a:ext>
            </a:extLst>
          </p:cNvPr>
          <p:cNvCxnSpPr/>
          <p:nvPr/>
        </p:nvCxnSpPr>
        <p:spPr>
          <a:xfrm>
            <a:off x="2238375" y="3089275"/>
            <a:ext cx="371475" cy="0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EC26832-8C8C-E4EF-3591-9DC5B2215908}"/>
              </a:ext>
            </a:extLst>
          </p:cNvPr>
          <p:cNvCxnSpPr/>
          <p:nvPr/>
        </p:nvCxnSpPr>
        <p:spPr>
          <a:xfrm>
            <a:off x="2603500" y="2720975"/>
            <a:ext cx="0" cy="365125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85866BBF-9197-F287-7B1B-6350B8255C3B}"/>
              </a:ext>
            </a:extLst>
          </p:cNvPr>
          <p:cNvSpPr/>
          <p:nvPr/>
        </p:nvSpPr>
        <p:spPr>
          <a:xfrm>
            <a:off x="3632200" y="3203575"/>
            <a:ext cx="206375" cy="88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7" name="Rectangle 36">
            <a:extLst>
              <a:ext uri="{FF2B5EF4-FFF2-40B4-BE49-F238E27FC236}">
                <a16:creationId xmlns:a16="http://schemas.microsoft.com/office/drawing/2014/main" id="{DDB3B426-AE94-AAF1-9026-6196E3472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438" y="1825625"/>
            <a:ext cx="13668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RF ion source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@500us/25Hz</a:t>
            </a:r>
          </a:p>
        </p:txBody>
      </p:sp>
      <p:sp>
        <p:nvSpPr>
          <p:cNvPr id="18" name="Rectangle 37">
            <a:extLst>
              <a:ext uri="{FF2B5EF4-FFF2-40B4-BE49-F238E27FC236}">
                <a16:creationId xmlns:a16="http://schemas.microsoft.com/office/drawing/2014/main" id="{7F8C984D-1E30-91E1-2CA8-BE464916F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835275"/>
            <a:ext cx="15605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chopper@1MHz</a:t>
            </a:r>
            <a:endParaRPr lang="zh-CN" altLang="en-US" sz="16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Rectangle 38">
            <a:extLst>
              <a:ext uri="{FF2B5EF4-FFF2-40B4-BE49-F238E27FC236}">
                <a16:creationId xmlns:a16="http://schemas.microsoft.com/office/drawing/2014/main" id="{BF338657-4BE9-A19C-0272-2533209A7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50" y="4562475"/>
            <a:ext cx="17637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81MHz@324MHZ</a:t>
            </a:r>
            <a:endParaRPr lang="zh-CN" altLang="en-US" sz="16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Rectangle 39">
            <a:extLst>
              <a:ext uri="{FF2B5EF4-FFF2-40B4-BE49-F238E27FC236}">
                <a16:creationId xmlns:a16="http://schemas.microsoft.com/office/drawing/2014/main" id="{AE8A88D5-8D42-43C2-B2E3-2B3DFB82C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13" y="3706813"/>
            <a:ext cx="15001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RFQ@324MHz</a:t>
            </a:r>
            <a:endParaRPr lang="zh-CN" altLang="en-US" sz="16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D6FB74B-50CB-C608-820D-745528C1A547}"/>
              </a:ext>
            </a:extLst>
          </p:cNvPr>
          <p:cNvCxnSpPr/>
          <p:nvPr/>
        </p:nvCxnSpPr>
        <p:spPr>
          <a:xfrm>
            <a:off x="2790825" y="1657350"/>
            <a:ext cx="1406525" cy="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49">
            <a:extLst>
              <a:ext uri="{FF2B5EF4-FFF2-40B4-BE49-F238E27FC236}">
                <a16:creationId xmlns:a16="http://schemas.microsoft.com/office/drawing/2014/main" id="{99AF96EF-4544-E045-3801-CAB55AA32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8325" y="1341438"/>
            <a:ext cx="682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550μs</a:t>
            </a:r>
          </a:p>
        </p:txBody>
      </p:sp>
      <p:sp>
        <p:nvSpPr>
          <p:cNvPr id="23" name="Rectangle 50">
            <a:extLst>
              <a:ext uri="{FF2B5EF4-FFF2-40B4-BE49-F238E27FC236}">
                <a16:creationId xmlns:a16="http://schemas.microsoft.com/office/drawing/2014/main" id="{2C5C3270-DD96-C062-065A-CF4AF656C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1363" y="1512888"/>
            <a:ext cx="412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T0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1B19F47-82B3-414E-32A0-57EB7191450C}"/>
              </a:ext>
            </a:extLst>
          </p:cNvPr>
          <p:cNvCxnSpPr/>
          <p:nvPr/>
        </p:nvCxnSpPr>
        <p:spPr>
          <a:xfrm>
            <a:off x="2603500" y="2725738"/>
            <a:ext cx="206375" cy="0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EAAC3D6-A373-6363-2414-40DC39D80C9F}"/>
              </a:ext>
            </a:extLst>
          </p:cNvPr>
          <p:cNvCxnSpPr/>
          <p:nvPr/>
        </p:nvCxnSpPr>
        <p:spPr>
          <a:xfrm>
            <a:off x="2809875" y="2725738"/>
            <a:ext cx="0" cy="366712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F6C4856-6134-636C-9C52-007C82BEAA4F}"/>
              </a:ext>
            </a:extLst>
          </p:cNvPr>
          <p:cNvCxnSpPr/>
          <p:nvPr/>
        </p:nvCxnSpPr>
        <p:spPr>
          <a:xfrm>
            <a:off x="2813050" y="3089275"/>
            <a:ext cx="206375" cy="0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6C9E001-34D2-9A4D-8DD6-63A42CD91E0A}"/>
              </a:ext>
            </a:extLst>
          </p:cNvPr>
          <p:cNvCxnSpPr/>
          <p:nvPr/>
        </p:nvCxnSpPr>
        <p:spPr>
          <a:xfrm>
            <a:off x="3013075" y="2720975"/>
            <a:ext cx="0" cy="365125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8D44757-68F8-C942-BE1E-D27D2C7D310F}"/>
              </a:ext>
            </a:extLst>
          </p:cNvPr>
          <p:cNvCxnSpPr/>
          <p:nvPr/>
        </p:nvCxnSpPr>
        <p:spPr>
          <a:xfrm>
            <a:off x="3013075" y="2725738"/>
            <a:ext cx="206375" cy="0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308C77D-72C4-F5ED-901C-BA4FFCF1EEFB}"/>
              </a:ext>
            </a:extLst>
          </p:cNvPr>
          <p:cNvCxnSpPr/>
          <p:nvPr/>
        </p:nvCxnSpPr>
        <p:spPr>
          <a:xfrm>
            <a:off x="3219450" y="2725738"/>
            <a:ext cx="0" cy="366712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BFCC50E-39A7-118F-AA7C-5C649CD518C5}"/>
              </a:ext>
            </a:extLst>
          </p:cNvPr>
          <p:cNvCxnSpPr/>
          <p:nvPr/>
        </p:nvCxnSpPr>
        <p:spPr>
          <a:xfrm>
            <a:off x="3228975" y="3092450"/>
            <a:ext cx="206375" cy="0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F27CA67-CB3B-C342-386D-931ADCE2155D}"/>
              </a:ext>
            </a:extLst>
          </p:cNvPr>
          <p:cNvCxnSpPr/>
          <p:nvPr/>
        </p:nvCxnSpPr>
        <p:spPr>
          <a:xfrm>
            <a:off x="3429000" y="2724150"/>
            <a:ext cx="0" cy="365125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E60274E-D2C9-06B0-C571-20F231EFAF01}"/>
              </a:ext>
            </a:extLst>
          </p:cNvPr>
          <p:cNvCxnSpPr/>
          <p:nvPr/>
        </p:nvCxnSpPr>
        <p:spPr>
          <a:xfrm>
            <a:off x="3429000" y="2728913"/>
            <a:ext cx="204788" cy="0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69F5BED-D506-E9F6-4028-0EC519F282FE}"/>
              </a:ext>
            </a:extLst>
          </p:cNvPr>
          <p:cNvCxnSpPr/>
          <p:nvPr/>
        </p:nvCxnSpPr>
        <p:spPr>
          <a:xfrm>
            <a:off x="3633788" y="2728913"/>
            <a:ext cx="0" cy="366712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22D9274-5577-93F6-309A-0088100FDFCD}"/>
              </a:ext>
            </a:extLst>
          </p:cNvPr>
          <p:cNvCxnSpPr/>
          <p:nvPr/>
        </p:nvCxnSpPr>
        <p:spPr>
          <a:xfrm>
            <a:off x="3632200" y="3103563"/>
            <a:ext cx="204788" cy="0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F7143F3-6927-B1D6-EF27-F642587EC75A}"/>
              </a:ext>
            </a:extLst>
          </p:cNvPr>
          <p:cNvCxnSpPr/>
          <p:nvPr/>
        </p:nvCxnSpPr>
        <p:spPr>
          <a:xfrm>
            <a:off x="3830638" y="2735263"/>
            <a:ext cx="0" cy="365125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E5073F3-C5F6-59D1-F21E-E216CF0CC810}"/>
              </a:ext>
            </a:extLst>
          </p:cNvPr>
          <p:cNvCxnSpPr/>
          <p:nvPr/>
        </p:nvCxnSpPr>
        <p:spPr>
          <a:xfrm>
            <a:off x="3830638" y="2741613"/>
            <a:ext cx="206375" cy="0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31F915B-2E46-D3A3-7212-0A62A9229D59}"/>
              </a:ext>
            </a:extLst>
          </p:cNvPr>
          <p:cNvCxnSpPr/>
          <p:nvPr/>
        </p:nvCxnSpPr>
        <p:spPr>
          <a:xfrm>
            <a:off x="4037013" y="2741613"/>
            <a:ext cx="0" cy="365125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3612D42-8EAE-FD5D-7E62-8629A184A77E}"/>
              </a:ext>
            </a:extLst>
          </p:cNvPr>
          <p:cNvCxnSpPr/>
          <p:nvPr/>
        </p:nvCxnSpPr>
        <p:spPr>
          <a:xfrm>
            <a:off x="4044950" y="3103563"/>
            <a:ext cx="204788" cy="0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B88DC39-79AE-E7AA-34CE-0F75DF4CF2C1}"/>
              </a:ext>
            </a:extLst>
          </p:cNvPr>
          <p:cNvCxnSpPr/>
          <p:nvPr/>
        </p:nvCxnSpPr>
        <p:spPr>
          <a:xfrm>
            <a:off x="4243388" y="2735263"/>
            <a:ext cx="0" cy="365125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8A0851F-11C0-77C2-9369-966351006FB5}"/>
              </a:ext>
            </a:extLst>
          </p:cNvPr>
          <p:cNvCxnSpPr/>
          <p:nvPr/>
        </p:nvCxnSpPr>
        <p:spPr>
          <a:xfrm>
            <a:off x="4243388" y="2741613"/>
            <a:ext cx="206375" cy="0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0009F6C-4ED7-ED01-73E3-15B563B826F9}"/>
              </a:ext>
            </a:extLst>
          </p:cNvPr>
          <p:cNvCxnSpPr/>
          <p:nvPr/>
        </p:nvCxnSpPr>
        <p:spPr>
          <a:xfrm>
            <a:off x="4449763" y="2741613"/>
            <a:ext cx="0" cy="365125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BA0CA5A-EF7F-16B5-DAAB-FD6B2F3C037A}"/>
              </a:ext>
            </a:extLst>
          </p:cNvPr>
          <p:cNvCxnSpPr/>
          <p:nvPr/>
        </p:nvCxnSpPr>
        <p:spPr>
          <a:xfrm flipV="1">
            <a:off x="4449763" y="3097213"/>
            <a:ext cx="706437" cy="3175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B79C1C3A-CF89-558F-B446-3F0E6BBA7F4A}"/>
              </a:ext>
            </a:extLst>
          </p:cNvPr>
          <p:cNvSpPr/>
          <p:nvPr/>
        </p:nvSpPr>
        <p:spPr>
          <a:xfrm>
            <a:off x="3219450" y="3203575"/>
            <a:ext cx="204788" cy="88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7D5146C-F99A-6BD3-7D4B-1E8749FFE679}"/>
              </a:ext>
            </a:extLst>
          </p:cNvPr>
          <p:cNvSpPr/>
          <p:nvPr/>
        </p:nvSpPr>
        <p:spPr>
          <a:xfrm>
            <a:off x="2798763" y="3203575"/>
            <a:ext cx="206375" cy="88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422687A-477D-8401-C347-6385FB8BA2E1}"/>
              </a:ext>
            </a:extLst>
          </p:cNvPr>
          <p:cNvSpPr/>
          <p:nvPr/>
        </p:nvSpPr>
        <p:spPr>
          <a:xfrm>
            <a:off x="4032250" y="3203575"/>
            <a:ext cx="204788" cy="88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72EEC47-00D1-7EBE-8A78-F416675BCD33}"/>
              </a:ext>
            </a:extLst>
          </p:cNvPr>
          <p:cNvSpPr/>
          <p:nvPr/>
        </p:nvSpPr>
        <p:spPr>
          <a:xfrm>
            <a:off x="3689350" y="4189413"/>
            <a:ext cx="46038" cy="88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14E70B5-DE50-60F2-E4B6-7EBFC4577A1F}"/>
              </a:ext>
            </a:extLst>
          </p:cNvPr>
          <p:cNvSpPr/>
          <p:nvPr/>
        </p:nvSpPr>
        <p:spPr>
          <a:xfrm>
            <a:off x="3827463" y="4189413"/>
            <a:ext cx="46037" cy="88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3115FB0-4D9E-465D-F6B5-A4C4AECD48BB}"/>
              </a:ext>
            </a:extLst>
          </p:cNvPr>
          <p:cNvCxnSpPr/>
          <p:nvPr/>
        </p:nvCxnSpPr>
        <p:spPr>
          <a:xfrm>
            <a:off x="3713163" y="3830638"/>
            <a:ext cx="0" cy="358775"/>
          </a:xfrm>
          <a:prstGeom prst="line">
            <a:avLst/>
          </a:prstGeom>
          <a:ln w="95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AA6707D-8C5A-B0A1-30A7-DCCFD8B39518}"/>
              </a:ext>
            </a:extLst>
          </p:cNvPr>
          <p:cNvCxnSpPr/>
          <p:nvPr/>
        </p:nvCxnSpPr>
        <p:spPr>
          <a:xfrm>
            <a:off x="3851275" y="3829050"/>
            <a:ext cx="0" cy="360363"/>
          </a:xfrm>
          <a:prstGeom prst="line">
            <a:avLst/>
          </a:prstGeom>
          <a:ln w="95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FA12D9D1-5173-0D2A-46EC-D22FFFA6DA10}"/>
              </a:ext>
            </a:extLst>
          </p:cNvPr>
          <p:cNvSpPr/>
          <p:nvPr/>
        </p:nvSpPr>
        <p:spPr>
          <a:xfrm>
            <a:off x="3552825" y="4189413"/>
            <a:ext cx="44450" cy="88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1154057-0DD0-2973-7DE3-CFB8448DB1FD}"/>
              </a:ext>
            </a:extLst>
          </p:cNvPr>
          <p:cNvCxnSpPr/>
          <p:nvPr/>
        </p:nvCxnSpPr>
        <p:spPr>
          <a:xfrm>
            <a:off x="3575050" y="3829050"/>
            <a:ext cx="0" cy="360363"/>
          </a:xfrm>
          <a:prstGeom prst="line">
            <a:avLst/>
          </a:prstGeom>
          <a:ln w="95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C8D35E4-E24D-6403-6059-F75992EB12B7}"/>
              </a:ext>
            </a:extLst>
          </p:cNvPr>
          <p:cNvCxnSpPr/>
          <p:nvPr/>
        </p:nvCxnSpPr>
        <p:spPr>
          <a:xfrm>
            <a:off x="3586163" y="5651500"/>
            <a:ext cx="0" cy="365125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500A0D6-8D3A-4E5E-A309-C98C0C700AF1}"/>
              </a:ext>
            </a:extLst>
          </p:cNvPr>
          <p:cNvCxnSpPr/>
          <p:nvPr/>
        </p:nvCxnSpPr>
        <p:spPr>
          <a:xfrm>
            <a:off x="4200525" y="5651500"/>
            <a:ext cx="0" cy="349250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8636AA3-E15B-7BE3-D696-B4FFF36B6253}"/>
              </a:ext>
            </a:extLst>
          </p:cNvPr>
          <p:cNvCxnSpPr/>
          <p:nvPr/>
        </p:nvCxnSpPr>
        <p:spPr>
          <a:xfrm>
            <a:off x="4194175" y="6000750"/>
            <a:ext cx="1038225" cy="0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10B94C15-659B-97B8-8C50-982984C08E9B}"/>
              </a:ext>
            </a:extLst>
          </p:cNvPr>
          <p:cNvCxnSpPr/>
          <p:nvPr/>
        </p:nvCxnSpPr>
        <p:spPr>
          <a:xfrm>
            <a:off x="2246313" y="6016625"/>
            <a:ext cx="1339850" cy="0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244">
            <a:extLst>
              <a:ext uri="{FF2B5EF4-FFF2-40B4-BE49-F238E27FC236}">
                <a16:creationId xmlns:a16="http://schemas.microsoft.com/office/drawing/2014/main" id="{0E66346C-AAFB-12F8-DCD4-A6CFEE057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765800"/>
            <a:ext cx="16525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trigger@324MHz</a:t>
            </a:r>
            <a:endParaRPr lang="zh-CN" altLang="en-US" sz="16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7" name="Rectangle 255">
            <a:extLst>
              <a:ext uri="{FF2B5EF4-FFF2-40B4-BE49-F238E27FC236}">
                <a16:creationId xmlns:a16="http://schemas.microsoft.com/office/drawing/2014/main" id="{9C3BC801-2C21-2E5B-17CF-80C6EA9BA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363" y="5754688"/>
            <a:ext cx="2616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实验室测试</a:t>
            </a:r>
            <a:r>
              <a:rPr lang="en-US" altLang="zh-CN" sz="1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pk-pk =300ps</a:t>
            </a:r>
          </a:p>
        </p:txBody>
      </p:sp>
      <p:pic>
        <p:nvPicPr>
          <p:cNvPr id="58" name="Picture 88">
            <a:extLst>
              <a:ext uri="{FF2B5EF4-FFF2-40B4-BE49-F238E27FC236}">
                <a16:creationId xmlns:a16="http://schemas.microsoft.com/office/drawing/2014/main" id="{F9224B53-5FFC-66DA-916E-FDFB3C3A1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1412875"/>
            <a:ext cx="2414587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89">
            <a:extLst>
              <a:ext uri="{FF2B5EF4-FFF2-40B4-BE49-F238E27FC236}">
                <a16:creationId xmlns:a16="http://schemas.microsoft.com/office/drawing/2014/main" id="{92F6769A-8277-8094-2DE8-32EFAC68A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0" y="1427163"/>
            <a:ext cx="242570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Freeform 59">
            <a:extLst>
              <a:ext uri="{FF2B5EF4-FFF2-40B4-BE49-F238E27FC236}">
                <a16:creationId xmlns:a16="http://schemas.microsoft.com/office/drawing/2014/main" id="{8D10191C-85E1-A975-29D1-560F946402AD}"/>
              </a:ext>
            </a:extLst>
          </p:cNvPr>
          <p:cNvSpPr/>
          <p:nvPr/>
        </p:nvSpPr>
        <p:spPr>
          <a:xfrm>
            <a:off x="2919413" y="3648075"/>
            <a:ext cx="133350" cy="361950"/>
          </a:xfrm>
          <a:custGeom>
            <a:avLst/>
            <a:gdLst>
              <a:gd name="connsiteX0" fmla="*/ 0 w 293046"/>
              <a:gd name="connsiteY0" fmla="*/ 65531 h 148929"/>
              <a:gd name="connsiteX1" fmla="*/ 68505 w 293046"/>
              <a:gd name="connsiteY1" fmla="*/ 4 h 148929"/>
              <a:gd name="connsiteX2" fmla="*/ 131054 w 293046"/>
              <a:gd name="connsiteY2" fmla="*/ 62552 h 148929"/>
              <a:gd name="connsiteX3" fmla="*/ 202538 w 293046"/>
              <a:gd name="connsiteY3" fmla="*/ 148929 h 148929"/>
              <a:gd name="connsiteX4" fmla="*/ 285936 w 293046"/>
              <a:gd name="connsiteY4" fmla="*/ 62552 h 148929"/>
              <a:gd name="connsiteX5" fmla="*/ 282957 w 293046"/>
              <a:gd name="connsiteY5" fmla="*/ 68509 h 14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046" h="148929">
                <a:moveTo>
                  <a:pt x="0" y="65531"/>
                </a:moveTo>
                <a:cubicBezTo>
                  <a:pt x="23331" y="33016"/>
                  <a:pt x="46663" y="501"/>
                  <a:pt x="68505" y="4"/>
                </a:cubicBezTo>
                <a:cubicBezTo>
                  <a:pt x="90347" y="-493"/>
                  <a:pt x="108715" y="37731"/>
                  <a:pt x="131054" y="62552"/>
                </a:cubicBezTo>
                <a:cubicBezTo>
                  <a:pt x="153393" y="87373"/>
                  <a:pt x="176724" y="148929"/>
                  <a:pt x="202538" y="148929"/>
                </a:cubicBezTo>
                <a:cubicBezTo>
                  <a:pt x="228352" y="148929"/>
                  <a:pt x="272533" y="75955"/>
                  <a:pt x="285936" y="62552"/>
                </a:cubicBezTo>
                <a:cubicBezTo>
                  <a:pt x="299339" y="49149"/>
                  <a:pt x="291148" y="58829"/>
                  <a:pt x="282957" y="68509"/>
                </a:cubicBezTo>
              </a:path>
            </a:pathLst>
          </a:cu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529B545D-FDFD-2DFE-5A12-5E4C7B0CBFF2}"/>
              </a:ext>
            </a:extLst>
          </p:cNvPr>
          <p:cNvSpPr/>
          <p:nvPr/>
        </p:nvSpPr>
        <p:spPr>
          <a:xfrm>
            <a:off x="3052763" y="3648075"/>
            <a:ext cx="133350" cy="361950"/>
          </a:xfrm>
          <a:custGeom>
            <a:avLst/>
            <a:gdLst>
              <a:gd name="connsiteX0" fmla="*/ 0 w 293046"/>
              <a:gd name="connsiteY0" fmla="*/ 65531 h 148929"/>
              <a:gd name="connsiteX1" fmla="*/ 68505 w 293046"/>
              <a:gd name="connsiteY1" fmla="*/ 4 h 148929"/>
              <a:gd name="connsiteX2" fmla="*/ 131054 w 293046"/>
              <a:gd name="connsiteY2" fmla="*/ 62552 h 148929"/>
              <a:gd name="connsiteX3" fmla="*/ 202538 w 293046"/>
              <a:gd name="connsiteY3" fmla="*/ 148929 h 148929"/>
              <a:gd name="connsiteX4" fmla="*/ 285936 w 293046"/>
              <a:gd name="connsiteY4" fmla="*/ 62552 h 148929"/>
              <a:gd name="connsiteX5" fmla="*/ 282957 w 293046"/>
              <a:gd name="connsiteY5" fmla="*/ 68509 h 14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046" h="148929">
                <a:moveTo>
                  <a:pt x="0" y="65531"/>
                </a:moveTo>
                <a:cubicBezTo>
                  <a:pt x="23331" y="33016"/>
                  <a:pt x="46663" y="501"/>
                  <a:pt x="68505" y="4"/>
                </a:cubicBezTo>
                <a:cubicBezTo>
                  <a:pt x="90347" y="-493"/>
                  <a:pt x="108715" y="37731"/>
                  <a:pt x="131054" y="62552"/>
                </a:cubicBezTo>
                <a:cubicBezTo>
                  <a:pt x="153393" y="87373"/>
                  <a:pt x="176724" y="148929"/>
                  <a:pt x="202538" y="148929"/>
                </a:cubicBezTo>
                <a:cubicBezTo>
                  <a:pt x="228352" y="148929"/>
                  <a:pt x="272533" y="75955"/>
                  <a:pt x="285936" y="62552"/>
                </a:cubicBezTo>
                <a:cubicBezTo>
                  <a:pt x="299339" y="49149"/>
                  <a:pt x="291148" y="58829"/>
                  <a:pt x="282957" y="68509"/>
                </a:cubicBezTo>
              </a:path>
            </a:pathLst>
          </a:cu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BD63CF55-630B-7782-14BB-E5B3C33C4B47}"/>
              </a:ext>
            </a:extLst>
          </p:cNvPr>
          <p:cNvSpPr/>
          <p:nvPr/>
        </p:nvSpPr>
        <p:spPr>
          <a:xfrm>
            <a:off x="3184525" y="3648075"/>
            <a:ext cx="133350" cy="361950"/>
          </a:xfrm>
          <a:custGeom>
            <a:avLst/>
            <a:gdLst>
              <a:gd name="connsiteX0" fmla="*/ 0 w 293046"/>
              <a:gd name="connsiteY0" fmla="*/ 65531 h 148929"/>
              <a:gd name="connsiteX1" fmla="*/ 68505 w 293046"/>
              <a:gd name="connsiteY1" fmla="*/ 4 h 148929"/>
              <a:gd name="connsiteX2" fmla="*/ 131054 w 293046"/>
              <a:gd name="connsiteY2" fmla="*/ 62552 h 148929"/>
              <a:gd name="connsiteX3" fmla="*/ 202538 w 293046"/>
              <a:gd name="connsiteY3" fmla="*/ 148929 h 148929"/>
              <a:gd name="connsiteX4" fmla="*/ 285936 w 293046"/>
              <a:gd name="connsiteY4" fmla="*/ 62552 h 148929"/>
              <a:gd name="connsiteX5" fmla="*/ 282957 w 293046"/>
              <a:gd name="connsiteY5" fmla="*/ 68509 h 14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046" h="148929">
                <a:moveTo>
                  <a:pt x="0" y="65531"/>
                </a:moveTo>
                <a:cubicBezTo>
                  <a:pt x="23331" y="33016"/>
                  <a:pt x="46663" y="501"/>
                  <a:pt x="68505" y="4"/>
                </a:cubicBezTo>
                <a:cubicBezTo>
                  <a:pt x="90347" y="-493"/>
                  <a:pt x="108715" y="37731"/>
                  <a:pt x="131054" y="62552"/>
                </a:cubicBezTo>
                <a:cubicBezTo>
                  <a:pt x="153393" y="87373"/>
                  <a:pt x="176724" y="148929"/>
                  <a:pt x="202538" y="148929"/>
                </a:cubicBezTo>
                <a:cubicBezTo>
                  <a:pt x="228352" y="148929"/>
                  <a:pt x="272533" y="75955"/>
                  <a:pt x="285936" y="62552"/>
                </a:cubicBezTo>
                <a:cubicBezTo>
                  <a:pt x="299339" y="49149"/>
                  <a:pt x="291148" y="58829"/>
                  <a:pt x="282957" y="68509"/>
                </a:cubicBezTo>
              </a:path>
            </a:pathLst>
          </a:cu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3" name="Freeform 62">
            <a:extLst>
              <a:ext uri="{FF2B5EF4-FFF2-40B4-BE49-F238E27FC236}">
                <a16:creationId xmlns:a16="http://schemas.microsoft.com/office/drawing/2014/main" id="{9AEE8EF7-FE22-46A2-A8F5-714519F3FAAE}"/>
              </a:ext>
            </a:extLst>
          </p:cNvPr>
          <p:cNvSpPr/>
          <p:nvPr/>
        </p:nvSpPr>
        <p:spPr>
          <a:xfrm>
            <a:off x="3317875" y="3648075"/>
            <a:ext cx="133350" cy="361950"/>
          </a:xfrm>
          <a:custGeom>
            <a:avLst/>
            <a:gdLst>
              <a:gd name="connsiteX0" fmla="*/ 0 w 293046"/>
              <a:gd name="connsiteY0" fmla="*/ 65531 h 148929"/>
              <a:gd name="connsiteX1" fmla="*/ 68505 w 293046"/>
              <a:gd name="connsiteY1" fmla="*/ 4 h 148929"/>
              <a:gd name="connsiteX2" fmla="*/ 131054 w 293046"/>
              <a:gd name="connsiteY2" fmla="*/ 62552 h 148929"/>
              <a:gd name="connsiteX3" fmla="*/ 202538 w 293046"/>
              <a:gd name="connsiteY3" fmla="*/ 148929 h 148929"/>
              <a:gd name="connsiteX4" fmla="*/ 285936 w 293046"/>
              <a:gd name="connsiteY4" fmla="*/ 62552 h 148929"/>
              <a:gd name="connsiteX5" fmla="*/ 282957 w 293046"/>
              <a:gd name="connsiteY5" fmla="*/ 68509 h 14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046" h="148929">
                <a:moveTo>
                  <a:pt x="0" y="65531"/>
                </a:moveTo>
                <a:cubicBezTo>
                  <a:pt x="23331" y="33016"/>
                  <a:pt x="46663" y="501"/>
                  <a:pt x="68505" y="4"/>
                </a:cubicBezTo>
                <a:cubicBezTo>
                  <a:pt x="90347" y="-493"/>
                  <a:pt x="108715" y="37731"/>
                  <a:pt x="131054" y="62552"/>
                </a:cubicBezTo>
                <a:cubicBezTo>
                  <a:pt x="153393" y="87373"/>
                  <a:pt x="176724" y="148929"/>
                  <a:pt x="202538" y="148929"/>
                </a:cubicBezTo>
                <a:cubicBezTo>
                  <a:pt x="228352" y="148929"/>
                  <a:pt x="272533" y="75955"/>
                  <a:pt x="285936" y="62552"/>
                </a:cubicBezTo>
                <a:cubicBezTo>
                  <a:pt x="299339" y="49149"/>
                  <a:pt x="291148" y="58829"/>
                  <a:pt x="282957" y="68509"/>
                </a:cubicBezTo>
              </a:path>
            </a:pathLst>
          </a:cu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4" name="Freeform 63">
            <a:extLst>
              <a:ext uri="{FF2B5EF4-FFF2-40B4-BE49-F238E27FC236}">
                <a16:creationId xmlns:a16="http://schemas.microsoft.com/office/drawing/2014/main" id="{72811311-0CED-11E4-B67C-300B86CA39BA}"/>
              </a:ext>
            </a:extLst>
          </p:cNvPr>
          <p:cNvSpPr/>
          <p:nvPr/>
        </p:nvSpPr>
        <p:spPr>
          <a:xfrm>
            <a:off x="3449638" y="3648075"/>
            <a:ext cx="133350" cy="361950"/>
          </a:xfrm>
          <a:custGeom>
            <a:avLst/>
            <a:gdLst>
              <a:gd name="connsiteX0" fmla="*/ 0 w 293046"/>
              <a:gd name="connsiteY0" fmla="*/ 65531 h 148929"/>
              <a:gd name="connsiteX1" fmla="*/ 68505 w 293046"/>
              <a:gd name="connsiteY1" fmla="*/ 4 h 148929"/>
              <a:gd name="connsiteX2" fmla="*/ 131054 w 293046"/>
              <a:gd name="connsiteY2" fmla="*/ 62552 h 148929"/>
              <a:gd name="connsiteX3" fmla="*/ 202538 w 293046"/>
              <a:gd name="connsiteY3" fmla="*/ 148929 h 148929"/>
              <a:gd name="connsiteX4" fmla="*/ 285936 w 293046"/>
              <a:gd name="connsiteY4" fmla="*/ 62552 h 148929"/>
              <a:gd name="connsiteX5" fmla="*/ 282957 w 293046"/>
              <a:gd name="connsiteY5" fmla="*/ 68509 h 14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046" h="148929">
                <a:moveTo>
                  <a:pt x="0" y="65531"/>
                </a:moveTo>
                <a:cubicBezTo>
                  <a:pt x="23331" y="33016"/>
                  <a:pt x="46663" y="501"/>
                  <a:pt x="68505" y="4"/>
                </a:cubicBezTo>
                <a:cubicBezTo>
                  <a:pt x="90347" y="-493"/>
                  <a:pt x="108715" y="37731"/>
                  <a:pt x="131054" y="62552"/>
                </a:cubicBezTo>
                <a:cubicBezTo>
                  <a:pt x="153393" y="87373"/>
                  <a:pt x="176724" y="148929"/>
                  <a:pt x="202538" y="148929"/>
                </a:cubicBezTo>
                <a:cubicBezTo>
                  <a:pt x="228352" y="148929"/>
                  <a:pt x="272533" y="75955"/>
                  <a:pt x="285936" y="62552"/>
                </a:cubicBezTo>
                <a:cubicBezTo>
                  <a:pt x="299339" y="49149"/>
                  <a:pt x="291148" y="58829"/>
                  <a:pt x="282957" y="68509"/>
                </a:cubicBezTo>
              </a:path>
            </a:pathLst>
          </a:cu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5" name="Freeform 64">
            <a:extLst>
              <a:ext uri="{FF2B5EF4-FFF2-40B4-BE49-F238E27FC236}">
                <a16:creationId xmlns:a16="http://schemas.microsoft.com/office/drawing/2014/main" id="{9EAE9083-2273-79AC-C4E0-81318FCD4466}"/>
              </a:ext>
            </a:extLst>
          </p:cNvPr>
          <p:cNvSpPr/>
          <p:nvPr/>
        </p:nvSpPr>
        <p:spPr>
          <a:xfrm>
            <a:off x="2255838" y="3648075"/>
            <a:ext cx="133350" cy="361950"/>
          </a:xfrm>
          <a:custGeom>
            <a:avLst/>
            <a:gdLst>
              <a:gd name="connsiteX0" fmla="*/ 0 w 293046"/>
              <a:gd name="connsiteY0" fmla="*/ 65531 h 148929"/>
              <a:gd name="connsiteX1" fmla="*/ 68505 w 293046"/>
              <a:gd name="connsiteY1" fmla="*/ 4 h 148929"/>
              <a:gd name="connsiteX2" fmla="*/ 131054 w 293046"/>
              <a:gd name="connsiteY2" fmla="*/ 62552 h 148929"/>
              <a:gd name="connsiteX3" fmla="*/ 202538 w 293046"/>
              <a:gd name="connsiteY3" fmla="*/ 148929 h 148929"/>
              <a:gd name="connsiteX4" fmla="*/ 285936 w 293046"/>
              <a:gd name="connsiteY4" fmla="*/ 62552 h 148929"/>
              <a:gd name="connsiteX5" fmla="*/ 282957 w 293046"/>
              <a:gd name="connsiteY5" fmla="*/ 68509 h 14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046" h="148929">
                <a:moveTo>
                  <a:pt x="0" y="65531"/>
                </a:moveTo>
                <a:cubicBezTo>
                  <a:pt x="23331" y="33016"/>
                  <a:pt x="46663" y="501"/>
                  <a:pt x="68505" y="4"/>
                </a:cubicBezTo>
                <a:cubicBezTo>
                  <a:pt x="90347" y="-493"/>
                  <a:pt x="108715" y="37731"/>
                  <a:pt x="131054" y="62552"/>
                </a:cubicBezTo>
                <a:cubicBezTo>
                  <a:pt x="153393" y="87373"/>
                  <a:pt x="176724" y="148929"/>
                  <a:pt x="202538" y="148929"/>
                </a:cubicBezTo>
                <a:cubicBezTo>
                  <a:pt x="228352" y="148929"/>
                  <a:pt x="272533" y="75955"/>
                  <a:pt x="285936" y="62552"/>
                </a:cubicBezTo>
                <a:cubicBezTo>
                  <a:pt x="299339" y="49149"/>
                  <a:pt x="291148" y="58829"/>
                  <a:pt x="282957" y="68509"/>
                </a:cubicBezTo>
              </a:path>
            </a:pathLst>
          </a:cu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2D2E0178-AD47-28EC-45DF-CE7423C75E1D}"/>
              </a:ext>
            </a:extLst>
          </p:cNvPr>
          <p:cNvSpPr/>
          <p:nvPr/>
        </p:nvSpPr>
        <p:spPr>
          <a:xfrm>
            <a:off x="2389188" y="3648075"/>
            <a:ext cx="133350" cy="361950"/>
          </a:xfrm>
          <a:custGeom>
            <a:avLst/>
            <a:gdLst>
              <a:gd name="connsiteX0" fmla="*/ 0 w 293046"/>
              <a:gd name="connsiteY0" fmla="*/ 65531 h 148929"/>
              <a:gd name="connsiteX1" fmla="*/ 68505 w 293046"/>
              <a:gd name="connsiteY1" fmla="*/ 4 h 148929"/>
              <a:gd name="connsiteX2" fmla="*/ 131054 w 293046"/>
              <a:gd name="connsiteY2" fmla="*/ 62552 h 148929"/>
              <a:gd name="connsiteX3" fmla="*/ 202538 w 293046"/>
              <a:gd name="connsiteY3" fmla="*/ 148929 h 148929"/>
              <a:gd name="connsiteX4" fmla="*/ 285936 w 293046"/>
              <a:gd name="connsiteY4" fmla="*/ 62552 h 148929"/>
              <a:gd name="connsiteX5" fmla="*/ 282957 w 293046"/>
              <a:gd name="connsiteY5" fmla="*/ 68509 h 14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046" h="148929">
                <a:moveTo>
                  <a:pt x="0" y="65531"/>
                </a:moveTo>
                <a:cubicBezTo>
                  <a:pt x="23331" y="33016"/>
                  <a:pt x="46663" y="501"/>
                  <a:pt x="68505" y="4"/>
                </a:cubicBezTo>
                <a:cubicBezTo>
                  <a:pt x="90347" y="-493"/>
                  <a:pt x="108715" y="37731"/>
                  <a:pt x="131054" y="62552"/>
                </a:cubicBezTo>
                <a:cubicBezTo>
                  <a:pt x="153393" y="87373"/>
                  <a:pt x="176724" y="148929"/>
                  <a:pt x="202538" y="148929"/>
                </a:cubicBezTo>
                <a:cubicBezTo>
                  <a:pt x="228352" y="148929"/>
                  <a:pt x="272533" y="75955"/>
                  <a:pt x="285936" y="62552"/>
                </a:cubicBezTo>
                <a:cubicBezTo>
                  <a:pt x="299339" y="49149"/>
                  <a:pt x="291148" y="58829"/>
                  <a:pt x="282957" y="68509"/>
                </a:cubicBezTo>
              </a:path>
            </a:pathLst>
          </a:cu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8CD8A8E-E58F-347F-2043-95A04F4ECBA3}"/>
              </a:ext>
            </a:extLst>
          </p:cNvPr>
          <p:cNvSpPr/>
          <p:nvPr/>
        </p:nvSpPr>
        <p:spPr>
          <a:xfrm>
            <a:off x="2520950" y="3648075"/>
            <a:ext cx="133350" cy="361950"/>
          </a:xfrm>
          <a:custGeom>
            <a:avLst/>
            <a:gdLst>
              <a:gd name="connsiteX0" fmla="*/ 0 w 293046"/>
              <a:gd name="connsiteY0" fmla="*/ 65531 h 148929"/>
              <a:gd name="connsiteX1" fmla="*/ 68505 w 293046"/>
              <a:gd name="connsiteY1" fmla="*/ 4 h 148929"/>
              <a:gd name="connsiteX2" fmla="*/ 131054 w 293046"/>
              <a:gd name="connsiteY2" fmla="*/ 62552 h 148929"/>
              <a:gd name="connsiteX3" fmla="*/ 202538 w 293046"/>
              <a:gd name="connsiteY3" fmla="*/ 148929 h 148929"/>
              <a:gd name="connsiteX4" fmla="*/ 285936 w 293046"/>
              <a:gd name="connsiteY4" fmla="*/ 62552 h 148929"/>
              <a:gd name="connsiteX5" fmla="*/ 282957 w 293046"/>
              <a:gd name="connsiteY5" fmla="*/ 68509 h 14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046" h="148929">
                <a:moveTo>
                  <a:pt x="0" y="65531"/>
                </a:moveTo>
                <a:cubicBezTo>
                  <a:pt x="23331" y="33016"/>
                  <a:pt x="46663" y="501"/>
                  <a:pt x="68505" y="4"/>
                </a:cubicBezTo>
                <a:cubicBezTo>
                  <a:pt x="90347" y="-493"/>
                  <a:pt x="108715" y="37731"/>
                  <a:pt x="131054" y="62552"/>
                </a:cubicBezTo>
                <a:cubicBezTo>
                  <a:pt x="153393" y="87373"/>
                  <a:pt x="176724" y="148929"/>
                  <a:pt x="202538" y="148929"/>
                </a:cubicBezTo>
                <a:cubicBezTo>
                  <a:pt x="228352" y="148929"/>
                  <a:pt x="272533" y="75955"/>
                  <a:pt x="285936" y="62552"/>
                </a:cubicBezTo>
                <a:cubicBezTo>
                  <a:pt x="299339" y="49149"/>
                  <a:pt x="291148" y="58829"/>
                  <a:pt x="282957" y="68509"/>
                </a:cubicBezTo>
              </a:path>
            </a:pathLst>
          </a:cu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8" name="Freeform 67">
            <a:extLst>
              <a:ext uri="{FF2B5EF4-FFF2-40B4-BE49-F238E27FC236}">
                <a16:creationId xmlns:a16="http://schemas.microsoft.com/office/drawing/2014/main" id="{4A6B76F9-5754-B66C-ED8D-0D98EEB65DCD}"/>
              </a:ext>
            </a:extLst>
          </p:cNvPr>
          <p:cNvSpPr/>
          <p:nvPr/>
        </p:nvSpPr>
        <p:spPr>
          <a:xfrm>
            <a:off x="2654300" y="3648075"/>
            <a:ext cx="133350" cy="361950"/>
          </a:xfrm>
          <a:custGeom>
            <a:avLst/>
            <a:gdLst>
              <a:gd name="connsiteX0" fmla="*/ 0 w 293046"/>
              <a:gd name="connsiteY0" fmla="*/ 65531 h 148929"/>
              <a:gd name="connsiteX1" fmla="*/ 68505 w 293046"/>
              <a:gd name="connsiteY1" fmla="*/ 4 h 148929"/>
              <a:gd name="connsiteX2" fmla="*/ 131054 w 293046"/>
              <a:gd name="connsiteY2" fmla="*/ 62552 h 148929"/>
              <a:gd name="connsiteX3" fmla="*/ 202538 w 293046"/>
              <a:gd name="connsiteY3" fmla="*/ 148929 h 148929"/>
              <a:gd name="connsiteX4" fmla="*/ 285936 w 293046"/>
              <a:gd name="connsiteY4" fmla="*/ 62552 h 148929"/>
              <a:gd name="connsiteX5" fmla="*/ 282957 w 293046"/>
              <a:gd name="connsiteY5" fmla="*/ 68509 h 14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046" h="148929">
                <a:moveTo>
                  <a:pt x="0" y="65531"/>
                </a:moveTo>
                <a:cubicBezTo>
                  <a:pt x="23331" y="33016"/>
                  <a:pt x="46663" y="501"/>
                  <a:pt x="68505" y="4"/>
                </a:cubicBezTo>
                <a:cubicBezTo>
                  <a:pt x="90347" y="-493"/>
                  <a:pt x="108715" y="37731"/>
                  <a:pt x="131054" y="62552"/>
                </a:cubicBezTo>
                <a:cubicBezTo>
                  <a:pt x="153393" y="87373"/>
                  <a:pt x="176724" y="148929"/>
                  <a:pt x="202538" y="148929"/>
                </a:cubicBezTo>
                <a:cubicBezTo>
                  <a:pt x="228352" y="148929"/>
                  <a:pt x="272533" y="75955"/>
                  <a:pt x="285936" y="62552"/>
                </a:cubicBezTo>
                <a:cubicBezTo>
                  <a:pt x="299339" y="49149"/>
                  <a:pt x="291148" y="58829"/>
                  <a:pt x="282957" y="68509"/>
                </a:cubicBezTo>
              </a:path>
            </a:pathLst>
          </a:cu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9" name="Freeform 68">
            <a:extLst>
              <a:ext uri="{FF2B5EF4-FFF2-40B4-BE49-F238E27FC236}">
                <a16:creationId xmlns:a16="http://schemas.microsoft.com/office/drawing/2014/main" id="{B80A440F-8C71-4759-903C-15D9F177343C}"/>
              </a:ext>
            </a:extLst>
          </p:cNvPr>
          <p:cNvSpPr/>
          <p:nvPr/>
        </p:nvSpPr>
        <p:spPr>
          <a:xfrm>
            <a:off x="2786063" y="3648075"/>
            <a:ext cx="133350" cy="361950"/>
          </a:xfrm>
          <a:custGeom>
            <a:avLst/>
            <a:gdLst>
              <a:gd name="connsiteX0" fmla="*/ 0 w 293046"/>
              <a:gd name="connsiteY0" fmla="*/ 65531 h 148929"/>
              <a:gd name="connsiteX1" fmla="*/ 68505 w 293046"/>
              <a:gd name="connsiteY1" fmla="*/ 4 h 148929"/>
              <a:gd name="connsiteX2" fmla="*/ 131054 w 293046"/>
              <a:gd name="connsiteY2" fmla="*/ 62552 h 148929"/>
              <a:gd name="connsiteX3" fmla="*/ 202538 w 293046"/>
              <a:gd name="connsiteY3" fmla="*/ 148929 h 148929"/>
              <a:gd name="connsiteX4" fmla="*/ 285936 w 293046"/>
              <a:gd name="connsiteY4" fmla="*/ 62552 h 148929"/>
              <a:gd name="connsiteX5" fmla="*/ 282957 w 293046"/>
              <a:gd name="connsiteY5" fmla="*/ 68509 h 14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046" h="148929">
                <a:moveTo>
                  <a:pt x="0" y="65531"/>
                </a:moveTo>
                <a:cubicBezTo>
                  <a:pt x="23331" y="33016"/>
                  <a:pt x="46663" y="501"/>
                  <a:pt x="68505" y="4"/>
                </a:cubicBezTo>
                <a:cubicBezTo>
                  <a:pt x="90347" y="-493"/>
                  <a:pt x="108715" y="37731"/>
                  <a:pt x="131054" y="62552"/>
                </a:cubicBezTo>
                <a:cubicBezTo>
                  <a:pt x="153393" y="87373"/>
                  <a:pt x="176724" y="148929"/>
                  <a:pt x="202538" y="148929"/>
                </a:cubicBezTo>
                <a:cubicBezTo>
                  <a:pt x="228352" y="148929"/>
                  <a:pt x="272533" y="75955"/>
                  <a:pt x="285936" y="62552"/>
                </a:cubicBezTo>
                <a:cubicBezTo>
                  <a:pt x="299339" y="49149"/>
                  <a:pt x="291148" y="58829"/>
                  <a:pt x="282957" y="68509"/>
                </a:cubicBezTo>
              </a:path>
            </a:pathLst>
          </a:cu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DF08C57E-EAA7-A54B-B327-A59D1FCB2B69}"/>
              </a:ext>
            </a:extLst>
          </p:cNvPr>
          <p:cNvSpPr/>
          <p:nvPr/>
        </p:nvSpPr>
        <p:spPr>
          <a:xfrm>
            <a:off x="4248150" y="3648075"/>
            <a:ext cx="133350" cy="361950"/>
          </a:xfrm>
          <a:custGeom>
            <a:avLst/>
            <a:gdLst>
              <a:gd name="connsiteX0" fmla="*/ 0 w 293046"/>
              <a:gd name="connsiteY0" fmla="*/ 65531 h 148929"/>
              <a:gd name="connsiteX1" fmla="*/ 68505 w 293046"/>
              <a:gd name="connsiteY1" fmla="*/ 4 h 148929"/>
              <a:gd name="connsiteX2" fmla="*/ 131054 w 293046"/>
              <a:gd name="connsiteY2" fmla="*/ 62552 h 148929"/>
              <a:gd name="connsiteX3" fmla="*/ 202538 w 293046"/>
              <a:gd name="connsiteY3" fmla="*/ 148929 h 148929"/>
              <a:gd name="connsiteX4" fmla="*/ 285936 w 293046"/>
              <a:gd name="connsiteY4" fmla="*/ 62552 h 148929"/>
              <a:gd name="connsiteX5" fmla="*/ 282957 w 293046"/>
              <a:gd name="connsiteY5" fmla="*/ 68509 h 14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046" h="148929">
                <a:moveTo>
                  <a:pt x="0" y="65531"/>
                </a:moveTo>
                <a:cubicBezTo>
                  <a:pt x="23331" y="33016"/>
                  <a:pt x="46663" y="501"/>
                  <a:pt x="68505" y="4"/>
                </a:cubicBezTo>
                <a:cubicBezTo>
                  <a:pt x="90347" y="-493"/>
                  <a:pt x="108715" y="37731"/>
                  <a:pt x="131054" y="62552"/>
                </a:cubicBezTo>
                <a:cubicBezTo>
                  <a:pt x="153393" y="87373"/>
                  <a:pt x="176724" y="148929"/>
                  <a:pt x="202538" y="148929"/>
                </a:cubicBezTo>
                <a:cubicBezTo>
                  <a:pt x="228352" y="148929"/>
                  <a:pt x="272533" y="75955"/>
                  <a:pt x="285936" y="62552"/>
                </a:cubicBezTo>
                <a:cubicBezTo>
                  <a:pt x="299339" y="49149"/>
                  <a:pt x="291148" y="58829"/>
                  <a:pt x="282957" y="68509"/>
                </a:cubicBezTo>
              </a:path>
            </a:pathLst>
          </a:cu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CFE6FC15-9BD9-BEA7-7DA0-DC0E6CC6D417}"/>
              </a:ext>
            </a:extLst>
          </p:cNvPr>
          <p:cNvSpPr/>
          <p:nvPr/>
        </p:nvSpPr>
        <p:spPr>
          <a:xfrm>
            <a:off x="4381500" y="3648075"/>
            <a:ext cx="133350" cy="361950"/>
          </a:xfrm>
          <a:custGeom>
            <a:avLst/>
            <a:gdLst>
              <a:gd name="connsiteX0" fmla="*/ 0 w 293046"/>
              <a:gd name="connsiteY0" fmla="*/ 65531 h 148929"/>
              <a:gd name="connsiteX1" fmla="*/ 68505 w 293046"/>
              <a:gd name="connsiteY1" fmla="*/ 4 h 148929"/>
              <a:gd name="connsiteX2" fmla="*/ 131054 w 293046"/>
              <a:gd name="connsiteY2" fmla="*/ 62552 h 148929"/>
              <a:gd name="connsiteX3" fmla="*/ 202538 w 293046"/>
              <a:gd name="connsiteY3" fmla="*/ 148929 h 148929"/>
              <a:gd name="connsiteX4" fmla="*/ 285936 w 293046"/>
              <a:gd name="connsiteY4" fmla="*/ 62552 h 148929"/>
              <a:gd name="connsiteX5" fmla="*/ 282957 w 293046"/>
              <a:gd name="connsiteY5" fmla="*/ 68509 h 14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046" h="148929">
                <a:moveTo>
                  <a:pt x="0" y="65531"/>
                </a:moveTo>
                <a:cubicBezTo>
                  <a:pt x="23331" y="33016"/>
                  <a:pt x="46663" y="501"/>
                  <a:pt x="68505" y="4"/>
                </a:cubicBezTo>
                <a:cubicBezTo>
                  <a:pt x="90347" y="-493"/>
                  <a:pt x="108715" y="37731"/>
                  <a:pt x="131054" y="62552"/>
                </a:cubicBezTo>
                <a:cubicBezTo>
                  <a:pt x="153393" y="87373"/>
                  <a:pt x="176724" y="148929"/>
                  <a:pt x="202538" y="148929"/>
                </a:cubicBezTo>
                <a:cubicBezTo>
                  <a:pt x="228352" y="148929"/>
                  <a:pt x="272533" y="75955"/>
                  <a:pt x="285936" y="62552"/>
                </a:cubicBezTo>
                <a:cubicBezTo>
                  <a:pt x="299339" y="49149"/>
                  <a:pt x="291148" y="58829"/>
                  <a:pt x="282957" y="68509"/>
                </a:cubicBezTo>
              </a:path>
            </a:pathLst>
          </a:cu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2" name="Freeform 71">
            <a:extLst>
              <a:ext uri="{FF2B5EF4-FFF2-40B4-BE49-F238E27FC236}">
                <a16:creationId xmlns:a16="http://schemas.microsoft.com/office/drawing/2014/main" id="{8FBCFAE1-8D47-4BF9-5556-E498944FB0C7}"/>
              </a:ext>
            </a:extLst>
          </p:cNvPr>
          <p:cNvSpPr/>
          <p:nvPr/>
        </p:nvSpPr>
        <p:spPr>
          <a:xfrm>
            <a:off x="4513263" y="3648075"/>
            <a:ext cx="133350" cy="361950"/>
          </a:xfrm>
          <a:custGeom>
            <a:avLst/>
            <a:gdLst>
              <a:gd name="connsiteX0" fmla="*/ 0 w 293046"/>
              <a:gd name="connsiteY0" fmla="*/ 65531 h 148929"/>
              <a:gd name="connsiteX1" fmla="*/ 68505 w 293046"/>
              <a:gd name="connsiteY1" fmla="*/ 4 h 148929"/>
              <a:gd name="connsiteX2" fmla="*/ 131054 w 293046"/>
              <a:gd name="connsiteY2" fmla="*/ 62552 h 148929"/>
              <a:gd name="connsiteX3" fmla="*/ 202538 w 293046"/>
              <a:gd name="connsiteY3" fmla="*/ 148929 h 148929"/>
              <a:gd name="connsiteX4" fmla="*/ 285936 w 293046"/>
              <a:gd name="connsiteY4" fmla="*/ 62552 h 148929"/>
              <a:gd name="connsiteX5" fmla="*/ 282957 w 293046"/>
              <a:gd name="connsiteY5" fmla="*/ 68509 h 14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046" h="148929">
                <a:moveTo>
                  <a:pt x="0" y="65531"/>
                </a:moveTo>
                <a:cubicBezTo>
                  <a:pt x="23331" y="33016"/>
                  <a:pt x="46663" y="501"/>
                  <a:pt x="68505" y="4"/>
                </a:cubicBezTo>
                <a:cubicBezTo>
                  <a:pt x="90347" y="-493"/>
                  <a:pt x="108715" y="37731"/>
                  <a:pt x="131054" y="62552"/>
                </a:cubicBezTo>
                <a:cubicBezTo>
                  <a:pt x="153393" y="87373"/>
                  <a:pt x="176724" y="148929"/>
                  <a:pt x="202538" y="148929"/>
                </a:cubicBezTo>
                <a:cubicBezTo>
                  <a:pt x="228352" y="148929"/>
                  <a:pt x="272533" y="75955"/>
                  <a:pt x="285936" y="62552"/>
                </a:cubicBezTo>
                <a:cubicBezTo>
                  <a:pt x="299339" y="49149"/>
                  <a:pt x="291148" y="58829"/>
                  <a:pt x="282957" y="68509"/>
                </a:cubicBezTo>
              </a:path>
            </a:pathLst>
          </a:cu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3" name="Freeform 72">
            <a:extLst>
              <a:ext uri="{FF2B5EF4-FFF2-40B4-BE49-F238E27FC236}">
                <a16:creationId xmlns:a16="http://schemas.microsoft.com/office/drawing/2014/main" id="{24CC0E71-D842-3A36-BFBE-CBB43034C6DA}"/>
              </a:ext>
            </a:extLst>
          </p:cNvPr>
          <p:cNvSpPr/>
          <p:nvPr/>
        </p:nvSpPr>
        <p:spPr>
          <a:xfrm>
            <a:off x="4646613" y="3648075"/>
            <a:ext cx="133350" cy="361950"/>
          </a:xfrm>
          <a:custGeom>
            <a:avLst/>
            <a:gdLst>
              <a:gd name="connsiteX0" fmla="*/ 0 w 293046"/>
              <a:gd name="connsiteY0" fmla="*/ 65531 h 148929"/>
              <a:gd name="connsiteX1" fmla="*/ 68505 w 293046"/>
              <a:gd name="connsiteY1" fmla="*/ 4 h 148929"/>
              <a:gd name="connsiteX2" fmla="*/ 131054 w 293046"/>
              <a:gd name="connsiteY2" fmla="*/ 62552 h 148929"/>
              <a:gd name="connsiteX3" fmla="*/ 202538 w 293046"/>
              <a:gd name="connsiteY3" fmla="*/ 148929 h 148929"/>
              <a:gd name="connsiteX4" fmla="*/ 285936 w 293046"/>
              <a:gd name="connsiteY4" fmla="*/ 62552 h 148929"/>
              <a:gd name="connsiteX5" fmla="*/ 282957 w 293046"/>
              <a:gd name="connsiteY5" fmla="*/ 68509 h 14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046" h="148929">
                <a:moveTo>
                  <a:pt x="0" y="65531"/>
                </a:moveTo>
                <a:cubicBezTo>
                  <a:pt x="23331" y="33016"/>
                  <a:pt x="46663" y="501"/>
                  <a:pt x="68505" y="4"/>
                </a:cubicBezTo>
                <a:cubicBezTo>
                  <a:pt x="90347" y="-493"/>
                  <a:pt x="108715" y="37731"/>
                  <a:pt x="131054" y="62552"/>
                </a:cubicBezTo>
                <a:cubicBezTo>
                  <a:pt x="153393" y="87373"/>
                  <a:pt x="176724" y="148929"/>
                  <a:pt x="202538" y="148929"/>
                </a:cubicBezTo>
                <a:cubicBezTo>
                  <a:pt x="228352" y="148929"/>
                  <a:pt x="272533" y="75955"/>
                  <a:pt x="285936" y="62552"/>
                </a:cubicBezTo>
                <a:cubicBezTo>
                  <a:pt x="299339" y="49149"/>
                  <a:pt x="291148" y="58829"/>
                  <a:pt x="282957" y="68509"/>
                </a:cubicBezTo>
              </a:path>
            </a:pathLst>
          </a:cu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4" name="Freeform 73">
            <a:extLst>
              <a:ext uri="{FF2B5EF4-FFF2-40B4-BE49-F238E27FC236}">
                <a16:creationId xmlns:a16="http://schemas.microsoft.com/office/drawing/2014/main" id="{13B53ABF-EF64-8105-5FDE-2C5ACDB80A30}"/>
              </a:ext>
            </a:extLst>
          </p:cNvPr>
          <p:cNvSpPr/>
          <p:nvPr/>
        </p:nvSpPr>
        <p:spPr>
          <a:xfrm>
            <a:off x="4778375" y="3648075"/>
            <a:ext cx="133350" cy="361950"/>
          </a:xfrm>
          <a:custGeom>
            <a:avLst/>
            <a:gdLst>
              <a:gd name="connsiteX0" fmla="*/ 0 w 293046"/>
              <a:gd name="connsiteY0" fmla="*/ 65531 h 148929"/>
              <a:gd name="connsiteX1" fmla="*/ 68505 w 293046"/>
              <a:gd name="connsiteY1" fmla="*/ 4 h 148929"/>
              <a:gd name="connsiteX2" fmla="*/ 131054 w 293046"/>
              <a:gd name="connsiteY2" fmla="*/ 62552 h 148929"/>
              <a:gd name="connsiteX3" fmla="*/ 202538 w 293046"/>
              <a:gd name="connsiteY3" fmla="*/ 148929 h 148929"/>
              <a:gd name="connsiteX4" fmla="*/ 285936 w 293046"/>
              <a:gd name="connsiteY4" fmla="*/ 62552 h 148929"/>
              <a:gd name="connsiteX5" fmla="*/ 282957 w 293046"/>
              <a:gd name="connsiteY5" fmla="*/ 68509 h 14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046" h="148929">
                <a:moveTo>
                  <a:pt x="0" y="65531"/>
                </a:moveTo>
                <a:cubicBezTo>
                  <a:pt x="23331" y="33016"/>
                  <a:pt x="46663" y="501"/>
                  <a:pt x="68505" y="4"/>
                </a:cubicBezTo>
                <a:cubicBezTo>
                  <a:pt x="90347" y="-493"/>
                  <a:pt x="108715" y="37731"/>
                  <a:pt x="131054" y="62552"/>
                </a:cubicBezTo>
                <a:cubicBezTo>
                  <a:pt x="153393" y="87373"/>
                  <a:pt x="176724" y="148929"/>
                  <a:pt x="202538" y="148929"/>
                </a:cubicBezTo>
                <a:cubicBezTo>
                  <a:pt x="228352" y="148929"/>
                  <a:pt x="272533" y="75955"/>
                  <a:pt x="285936" y="62552"/>
                </a:cubicBezTo>
                <a:cubicBezTo>
                  <a:pt x="299339" y="49149"/>
                  <a:pt x="291148" y="58829"/>
                  <a:pt x="282957" y="68509"/>
                </a:cubicBezTo>
              </a:path>
            </a:pathLst>
          </a:cu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5" name="Freeform 74">
            <a:extLst>
              <a:ext uri="{FF2B5EF4-FFF2-40B4-BE49-F238E27FC236}">
                <a16:creationId xmlns:a16="http://schemas.microsoft.com/office/drawing/2014/main" id="{4BF93C08-59CA-C454-2D63-F6F1B2C911A7}"/>
              </a:ext>
            </a:extLst>
          </p:cNvPr>
          <p:cNvSpPr/>
          <p:nvPr/>
        </p:nvSpPr>
        <p:spPr>
          <a:xfrm>
            <a:off x="3584575" y="3648075"/>
            <a:ext cx="133350" cy="361950"/>
          </a:xfrm>
          <a:custGeom>
            <a:avLst/>
            <a:gdLst>
              <a:gd name="connsiteX0" fmla="*/ 0 w 293046"/>
              <a:gd name="connsiteY0" fmla="*/ 65531 h 148929"/>
              <a:gd name="connsiteX1" fmla="*/ 68505 w 293046"/>
              <a:gd name="connsiteY1" fmla="*/ 4 h 148929"/>
              <a:gd name="connsiteX2" fmla="*/ 131054 w 293046"/>
              <a:gd name="connsiteY2" fmla="*/ 62552 h 148929"/>
              <a:gd name="connsiteX3" fmla="*/ 202538 w 293046"/>
              <a:gd name="connsiteY3" fmla="*/ 148929 h 148929"/>
              <a:gd name="connsiteX4" fmla="*/ 285936 w 293046"/>
              <a:gd name="connsiteY4" fmla="*/ 62552 h 148929"/>
              <a:gd name="connsiteX5" fmla="*/ 282957 w 293046"/>
              <a:gd name="connsiteY5" fmla="*/ 68509 h 14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046" h="148929">
                <a:moveTo>
                  <a:pt x="0" y="65531"/>
                </a:moveTo>
                <a:cubicBezTo>
                  <a:pt x="23331" y="33016"/>
                  <a:pt x="46663" y="501"/>
                  <a:pt x="68505" y="4"/>
                </a:cubicBezTo>
                <a:cubicBezTo>
                  <a:pt x="90347" y="-493"/>
                  <a:pt x="108715" y="37731"/>
                  <a:pt x="131054" y="62552"/>
                </a:cubicBezTo>
                <a:cubicBezTo>
                  <a:pt x="153393" y="87373"/>
                  <a:pt x="176724" y="148929"/>
                  <a:pt x="202538" y="148929"/>
                </a:cubicBezTo>
                <a:cubicBezTo>
                  <a:pt x="228352" y="148929"/>
                  <a:pt x="272533" y="75955"/>
                  <a:pt x="285936" y="62552"/>
                </a:cubicBezTo>
                <a:cubicBezTo>
                  <a:pt x="299339" y="49149"/>
                  <a:pt x="291148" y="58829"/>
                  <a:pt x="282957" y="68509"/>
                </a:cubicBezTo>
              </a:path>
            </a:pathLst>
          </a:cu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6" name="Freeform 75">
            <a:extLst>
              <a:ext uri="{FF2B5EF4-FFF2-40B4-BE49-F238E27FC236}">
                <a16:creationId xmlns:a16="http://schemas.microsoft.com/office/drawing/2014/main" id="{D74316F6-C5BF-4D88-4F25-5AFF3243F0E4}"/>
              </a:ext>
            </a:extLst>
          </p:cNvPr>
          <p:cNvSpPr/>
          <p:nvPr/>
        </p:nvSpPr>
        <p:spPr>
          <a:xfrm>
            <a:off x="3717925" y="3648075"/>
            <a:ext cx="133350" cy="361950"/>
          </a:xfrm>
          <a:custGeom>
            <a:avLst/>
            <a:gdLst>
              <a:gd name="connsiteX0" fmla="*/ 0 w 293046"/>
              <a:gd name="connsiteY0" fmla="*/ 65531 h 148929"/>
              <a:gd name="connsiteX1" fmla="*/ 68505 w 293046"/>
              <a:gd name="connsiteY1" fmla="*/ 4 h 148929"/>
              <a:gd name="connsiteX2" fmla="*/ 131054 w 293046"/>
              <a:gd name="connsiteY2" fmla="*/ 62552 h 148929"/>
              <a:gd name="connsiteX3" fmla="*/ 202538 w 293046"/>
              <a:gd name="connsiteY3" fmla="*/ 148929 h 148929"/>
              <a:gd name="connsiteX4" fmla="*/ 285936 w 293046"/>
              <a:gd name="connsiteY4" fmla="*/ 62552 h 148929"/>
              <a:gd name="connsiteX5" fmla="*/ 282957 w 293046"/>
              <a:gd name="connsiteY5" fmla="*/ 68509 h 14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046" h="148929">
                <a:moveTo>
                  <a:pt x="0" y="65531"/>
                </a:moveTo>
                <a:cubicBezTo>
                  <a:pt x="23331" y="33016"/>
                  <a:pt x="46663" y="501"/>
                  <a:pt x="68505" y="4"/>
                </a:cubicBezTo>
                <a:cubicBezTo>
                  <a:pt x="90347" y="-493"/>
                  <a:pt x="108715" y="37731"/>
                  <a:pt x="131054" y="62552"/>
                </a:cubicBezTo>
                <a:cubicBezTo>
                  <a:pt x="153393" y="87373"/>
                  <a:pt x="176724" y="148929"/>
                  <a:pt x="202538" y="148929"/>
                </a:cubicBezTo>
                <a:cubicBezTo>
                  <a:pt x="228352" y="148929"/>
                  <a:pt x="272533" y="75955"/>
                  <a:pt x="285936" y="62552"/>
                </a:cubicBezTo>
                <a:cubicBezTo>
                  <a:pt x="299339" y="49149"/>
                  <a:pt x="291148" y="58829"/>
                  <a:pt x="282957" y="68509"/>
                </a:cubicBezTo>
              </a:path>
            </a:pathLst>
          </a:cu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7" name="Freeform 76">
            <a:extLst>
              <a:ext uri="{FF2B5EF4-FFF2-40B4-BE49-F238E27FC236}">
                <a16:creationId xmlns:a16="http://schemas.microsoft.com/office/drawing/2014/main" id="{AAEE85D5-E81D-90F7-8CC6-9A7FD7F0D7CF}"/>
              </a:ext>
            </a:extLst>
          </p:cNvPr>
          <p:cNvSpPr/>
          <p:nvPr/>
        </p:nvSpPr>
        <p:spPr>
          <a:xfrm>
            <a:off x="3849688" y="3648075"/>
            <a:ext cx="133350" cy="361950"/>
          </a:xfrm>
          <a:custGeom>
            <a:avLst/>
            <a:gdLst>
              <a:gd name="connsiteX0" fmla="*/ 0 w 293046"/>
              <a:gd name="connsiteY0" fmla="*/ 65531 h 148929"/>
              <a:gd name="connsiteX1" fmla="*/ 68505 w 293046"/>
              <a:gd name="connsiteY1" fmla="*/ 4 h 148929"/>
              <a:gd name="connsiteX2" fmla="*/ 131054 w 293046"/>
              <a:gd name="connsiteY2" fmla="*/ 62552 h 148929"/>
              <a:gd name="connsiteX3" fmla="*/ 202538 w 293046"/>
              <a:gd name="connsiteY3" fmla="*/ 148929 h 148929"/>
              <a:gd name="connsiteX4" fmla="*/ 285936 w 293046"/>
              <a:gd name="connsiteY4" fmla="*/ 62552 h 148929"/>
              <a:gd name="connsiteX5" fmla="*/ 282957 w 293046"/>
              <a:gd name="connsiteY5" fmla="*/ 68509 h 14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046" h="148929">
                <a:moveTo>
                  <a:pt x="0" y="65531"/>
                </a:moveTo>
                <a:cubicBezTo>
                  <a:pt x="23331" y="33016"/>
                  <a:pt x="46663" y="501"/>
                  <a:pt x="68505" y="4"/>
                </a:cubicBezTo>
                <a:cubicBezTo>
                  <a:pt x="90347" y="-493"/>
                  <a:pt x="108715" y="37731"/>
                  <a:pt x="131054" y="62552"/>
                </a:cubicBezTo>
                <a:cubicBezTo>
                  <a:pt x="153393" y="87373"/>
                  <a:pt x="176724" y="148929"/>
                  <a:pt x="202538" y="148929"/>
                </a:cubicBezTo>
                <a:cubicBezTo>
                  <a:pt x="228352" y="148929"/>
                  <a:pt x="272533" y="75955"/>
                  <a:pt x="285936" y="62552"/>
                </a:cubicBezTo>
                <a:cubicBezTo>
                  <a:pt x="299339" y="49149"/>
                  <a:pt x="291148" y="58829"/>
                  <a:pt x="282957" y="68509"/>
                </a:cubicBezTo>
              </a:path>
            </a:pathLst>
          </a:cu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8" name="Freeform 77">
            <a:extLst>
              <a:ext uri="{FF2B5EF4-FFF2-40B4-BE49-F238E27FC236}">
                <a16:creationId xmlns:a16="http://schemas.microsoft.com/office/drawing/2014/main" id="{3B3B4A1C-D171-1D1C-1CD5-EF4D146CFC8E}"/>
              </a:ext>
            </a:extLst>
          </p:cNvPr>
          <p:cNvSpPr/>
          <p:nvPr/>
        </p:nvSpPr>
        <p:spPr>
          <a:xfrm>
            <a:off x="3983038" y="3648075"/>
            <a:ext cx="133350" cy="361950"/>
          </a:xfrm>
          <a:custGeom>
            <a:avLst/>
            <a:gdLst>
              <a:gd name="connsiteX0" fmla="*/ 0 w 293046"/>
              <a:gd name="connsiteY0" fmla="*/ 65531 h 148929"/>
              <a:gd name="connsiteX1" fmla="*/ 68505 w 293046"/>
              <a:gd name="connsiteY1" fmla="*/ 4 h 148929"/>
              <a:gd name="connsiteX2" fmla="*/ 131054 w 293046"/>
              <a:gd name="connsiteY2" fmla="*/ 62552 h 148929"/>
              <a:gd name="connsiteX3" fmla="*/ 202538 w 293046"/>
              <a:gd name="connsiteY3" fmla="*/ 148929 h 148929"/>
              <a:gd name="connsiteX4" fmla="*/ 285936 w 293046"/>
              <a:gd name="connsiteY4" fmla="*/ 62552 h 148929"/>
              <a:gd name="connsiteX5" fmla="*/ 282957 w 293046"/>
              <a:gd name="connsiteY5" fmla="*/ 68509 h 14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046" h="148929">
                <a:moveTo>
                  <a:pt x="0" y="65531"/>
                </a:moveTo>
                <a:cubicBezTo>
                  <a:pt x="23331" y="33016"/>
                  <a:pt x="46663" y="501"/>
                  <a:pt x="68505" y="4"/>
                </a:cubicBezTo>
                <a:cubicBezTo>
                  <a:pt x="90347" y="-493"/>
                  <a:pt x="108715" y="37731"/>
                  <a:pt x="131054" y="62552"/>
                </a:cubicBezTo>
                <a:cubicBezTo>
                  <a:pt x="153393" y="87373"/>
                  <a:pt x="176724" y="148929"/>
                  <a:pt x="202538" y="148929"/>
                </a:cubicBezTo>
                <a:cubicBezTo>
                  <a:pt x="228352" y="148929"/>
                  <a:pt x="272533" y="75955"/>
                  <a:pt x="285936" y="62552"/>
                </a:cubicBezTo>
                <a:cubicBezTo>
                  <a:pt x="299339" y="49149"/>
                  <a:pt x="291148" y="58829"/>
                  <a:pt x="282957" y="68509"/>
                </a:cubicBezTo>
              </a:path>
            </a:pathLst>
          </a:cu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9" name="Freeform 78">
            <a:extLst>
              <a:ext uri="{FF2B5EF4-FFF2-40B4-BE49-F238E27FC236}">
                <a16:creationId xmlns:a16="http://schemas.microsoft.com/office/drawing/2014/main" id="{BAC4EEF4-91A1-B89D-AEBA-327326513C8E}"/>
              </a:ext>
            </a:extLst>
          </p:cNvPr>
          <p:cNvSpPr/>
          <p:nvPr/>
        </p:nvSpPr>
        <p:spPr>
          <a:xfrm>
            <a:off x="4114800" y="3648075"/>
            <a:ext cx="133350" cy="361950"/>
          </a:xfrm>
          <a:custGeom>
            <a:avLst/>
            <a:gdLst>
              <a:gd name="connsiteX0" fmla="*/ 0 w 293046"/>
              <a:gd name="connsiteY0" fmla="*/ 65531 h 148929"/>
              <a:gd name="connsiteX1" fmla="*/ 68505 w 293046"/>
              <a:gd name="connsiteY1" fmla="*/ 4 h 148929"/>
              <a:gd name="connsiteX2" fmla="*/ 131054 w 293046"/>
              <a:gd name="connsiteY2" fmla="*/ 62552 h 148929"/>
              <a:gd name="connsiteX3" fmla="*/ 202538 w 293046"/>
              <a:gd name="connsiteY3" fmla="*/ 148929 h 148929"/>
              <a:gd name="connsiteX4" fmla="*/ 285936 w 293046"/>
              <a:gd name="connsiteY4" fmla="*/ 62552 h 148929"/>
              <a:gd name="connsiteX5" fmla="*/ 282957 w 293046"/>
              <a:gd name="connsiteY5" fmla="*/ 68509 h 14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046" h="148929">
                <a:moveTo>
                  <a:pt x="0" y="65531"/>
                </a:moveTo>
                <a:cubicBezTo>
                  <a:pt x="23331" y="33016"/>
                  <a:pt x="46663" y="501"/>
                  <a:pt x="68505" y="4"/>
                </a:cubicBezTo>
                <a:cubicBezTo>
                  <a:pt x="90347" y="-493"/>
                  <a:pt x="108715" y="37731"/>
                  <a:pt x="131054" y="62552"/>
                </a:cubicBezTo>
                <a:cubicBezTo>
                  <a:pt x="153393" y="87373"/>
                  <a:pt x="176724" y="148929"/>
                  <a:pt x="202538" y="148929"/>
                </a:cubicBezTo>
                <a:cubicBezTo>
                  <a:pt x="228352" y="148929"/>
                  <a:pt x="272533" y="75955"/>
                  <a:pt x="285936" y="62552"/>
                </a:cubicBezTo>
                <a:cubicBezTo>
                  <a:pt x="299339" y="49149"/>
                  <a:pt x="291148" y="58829"/>
                  <a:pt x="282957" y="68509"/>
                </a:cubicBezTo>
              </a:path>
            </a:pathLst>
          </a:cu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639C8521-E200-73BA-8453-41BAC32FA5E5}"/>
              </a:ext>
            </a:extLst>
          </p:cNvPr>
          <p:cNvCxnSpPr/>
          <p:nvPr/>
        </p:nvCxnSpPr>
        <p:spPr>
          <a:xfrm>
            <a:off x="2217738" y="4748213"/>
            <a:ext cx="257175" cy="0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0400807-AFB8-EC36-7B7A-EA3F7E5DD719}"/>
              </a:ext>
            </a:extLst>
          </p:cNvPr>
          <p:cNvCxnSpPr/>
          <p:nvPr/>
        </p:nvCxnSpPr>
        <p:spPr>
          <a:xfrm>
            <a:off x="2473325" y="4387850"/>
            <a:ext cx="0" cy="365125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95C94670-40DB-10FE-04D9-77D646CD0C3E}"/>
              </a:ext>
            </a:extLst>
          </p:cNvPr>
          <p:cNvCxnSpPr/>
          <p:nvPr/>
        </p:nvCxnSpPr>
        <p:spPr>
          <a:xfrm>
            <a:off x="2468563" y="4391025"/>
            <a:ext cx="282575" cy="0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7E821FA8-D860-8C49-9A9F-6D7E66F16155}"/>
              </a:ext>
            </a:extLst>
          </p:cNvPr>
          <p:cNvCxnSpPr/>
          <p:nvPr/>
        </p:nvCxnSpPr>
        <p:spPr>
          <a:xfrm>
            <a:off x="2749550" y="4387850"/>
            <a:ext cx="0" cy="365125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CE1C7263-E012-4CFA-5E84-911CE56E3AA9}"/>
              </a:ext>
            </a:extLst>
          </p:cNvPr>
          <p:cNvCxnSpPr/>
          <p:nvPr/>
        </p:nvCxnSpPr>
        <p:spPr>
          <a:xfrm>
            <a:off x="2741613" y="4752975"/>
            <a:ext cx="282575" cy="0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C093B014-A32A-4913-7A6A-E41E93E27934}"/>
              </a:ext>
            </a:extLst>
          </p:cNvPr>
          <p:cNvCxnSpPr/>
          <p:nvPr/>
        </p:nvCxnSpPr>
        <p:spPr>
          <a:xfrm>
            <a:off x="3024188" y="4391025"/>
            <a:ext cx="0" cy="365125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AE8DFC81-D21E-B581-AC16-0CF1B7F3EFA5}"/>
              </a:ext>
            </a:extLst>
          </p:cNvPr>
          <p:cNvCxnSpPr/>
          <p:nvPr/>
        </p:nvCxnSpPr>
        <p:spPr>
          <a:xfrm>
            <a:off x="3017838" y="4395788"/>
            <a:ext cx="282575" cy="0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DDDB2374-C674-F2A1-4DE1-BE90417126AE}"/>
              </a:ext>
            </a:extLst>
          </p:cNvPr>
          <p:cNvCxnSpPr/>
          <p:nvPr/>
        </p:nvCxnSpPr>
        <p:spPr>
          <a:xfrm>
            <a:off x="3300413" y="4391025"/>
            <a:ext cx="0" cy="365125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BA828029-AB85-81CD-8425-717342DD17E2}"/>
              </a:ext>
            </a:extLst>
          </p:cNvPr>
          <p:cNvCxnSpPr/>
          <p:nvPr/>
        </p:nvCxnSpPr>
        <p:spPr>
          <a:xfrm>
            <a:off x="3290888" y="4756150"/>
            <a:ext cx="282575" cy="0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D039812-577F-7C5A-1199-494A1DA194E9}"/>
              </a:ext>
            </a:extLst>
          </p:cNvPr>
          <p:cNvCxnSpPr/>
          <p:nvPr/>
        </p:nvCxnSpPr>
        <p:spPr>
          <a:xfrm>
            <a:off x="3586163" y="4787900"/>
            <a:ext cx="0" cy="360363"/>
          </a:xfrm>
          <a:prstGeom prst="line">
            <a:avLst/>
          </a:prstGeom>
          <a:ln w="95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AB18BA72-97DC-7015-6D37-4CEF5D6BB8D8}"/>
              </a:ext>
            </a:extLst>
          </p:cNvPr>
          <p:cNvCxnSpPr/>
          <p:nvPr/>
        </p:nvCxnSpPr>
        <p:spPr>
          <a:xfrm>
            <a:off x="3575050" y="4389438"/>
            <a:ext cx="0" cy="365125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7ABD875D-380B-3BD9-0B06-56FDBE784183}"/>
              </a:ext>
            </a:extLst>
          </p:cNvPr>
          <p:cNvCxnSpPr/>
          <p:nvPr/>
        </p:nvCxnSpPr>
        <p:spPr>
          <a:xfrm>
            <a:off x="3570288" y="4394200"/>
            <a:ext cx="282575" cy="0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076C25D5-C3C9-B7B5-0799-EC8D80D46CA3}"/>
              </a:ext>
            </a:extLst>
          </p:cNvPr>
          <p:cNvCxnSpPr/>
          <p:nvPr/>
        </p:nvCxnSpPr>
        <p:spPr>
          <a:xfrm>
            <a:off x="3851275" y="4389438"/>
            <a:ext cx="0" cy="365125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3623F606-1ED0-55ED-3FB0-DDE8BA30BCBD}"/>
              </a:ext>
            </a:extLst>
          </p:cNvPr>
          <p:cNvCxnSpPr/>
          <p:nvPr/>
        </p:nvCxnSpPr>
        <p:spPr>
          <a:xfrm>
            <a:off x="3843338" y="4754563"/>
            <a:ext cx="282575" cy="0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A4AA46A1-3E0F-68CB-ECA3-8CC66CB5E4F9}"/>
              </a:ext>
            </a:extLst>
          </p:cNvPr>
          <p:cNvCxnSpPr/>
          <p:nvPr/>
        </p:nvCxnSpPr>
        <p:spPr>
          <a:xfrm>
            <a:off x="4125913" y="4394200"/>
            <a:ext cx="0" cy="365125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A82931CB-1714-CCD2-1FAC-12FB3C35F382}"/>
              </a:ext>
            </a:extLst>
          </p:cNvPr>
          <p:cNvCxnSpPr/>
          <p:nvPr/>
        </p:nvCxnSpPr>
        <p:spPr>
          <a:xfrm>
            <a:off x="4119563" y="4398963"/>
            <a:ext cx="282575" cy="0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FB939223-7543-DD77-8F70-C252AB086402}"/>
              </a:ext>
            </a:extLst>
          </p:cNvPr>
          <p:cNvCxnSpPr/>
          <p:nvPr/>
        </p:nvCxnSpPr>
        <p:spPr>
          <a:xfrm>
            <a:off x="4402138" y="4394200"/>
            <a:ext cx="0" cy="365125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3FDD669C-683C-C4AA-1BA5-E2BE6538EEFD}"/>
              </a:ext>
            </a:extLst>
          </p:cNvPr>
          <p:cNvCxnSpPr/>
          <p:nvPr/>
        </p:nvCxnSpPr>
        <p:spPr>
          <a:xfrm>
            <a:off x="4392613" y="4759325"/>
            <a:ext cx="282575" cy="0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2AF8AFF1-F774-E7C1-F317-99A2A77890D2}"/>
              </a:ext>
            </a:extLst>
          </p:cNvPr>
          <p:cNvCxnSpPr/>
          <p:nvPr/>
        </p:nvCxnSpPr>
        <p:spPr>
          <a:xfrm>
            <a:off x="4675188" y="4398963"/>
            <a:ext cx="0" cy="365125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AF21BF39-D4A0-626A-A7F8-F9ADDAA674EC}"/>
              </a:ext>
            </a:extLst>
          </p:cNvPr>
          <p:cNvCxnSpPr/>
          <p:nvPr/>
        </p:nvCxnSpPr>
        <p:spPr>
          <a:xfrm>
            <a:off x="4670425" y="4403725"/>
            <a:ext cx="282575" cy="0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4D67B447-A492-E0AF-56EB-FCCB1BA9C2DE}"/>
              </a:ext>
            </a:extLst>
          </p:cNvPr>
          <p:cNvCxnSpPr/>
          <p:nvPr/>
        </p:nvCxnSpPr>
        <p:spPr>
          <a:xfrm>
            <a:off x="4951413" y="4398963"/>
            <a:ext cx="0" cy="365125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E82AE74B-7790-941D-6D92-E6F0D350DD07}"/>
              </a:ext>
            </a:extLst>
          </p:cNvPr>
          <p:cNvCxnSpPr/>
          <p:nvPr/>
        </p:nvCxnSpPr>
        <p:spPr>
          <a:xfrm>
            <a:off x="4943475" y="4764088"/>
            <a:ext cx="282575" cy="0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C49A605F-0EA8-5443-8BAA-B83F1D31EDF5}"/>
              </a:ext>
            </a:extLst>
          </p:cNvPr>
          <p:cNvCxnSpPr/>
          <p:nvPr/>
        </p:nvCxnSpPr>
        <p:spPr>
          <a:xfrm>
            <a:off x="3481388" y="5040313"/>
            <a:ext cx="0" cy="365125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2DDB508A-A0A2-2AEF-BABD-6C2D450B48D4}"/>
              </a:ext>
            </a:extLst>
          </p:cNvPr>
          <p:cNvCxnSpPr/>
          <p:nvPr/>
        </p:nvCxnSpPr>
        <p:spPr>
          <a:xfrm>
            <a:off x="4094163" y="5040313"/>
            <a:ext cx="0" cy="349250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F2812667-79FC-6FBF-4D60-6B3759C155B0}"/>
              </a:ext>
            </a:extLst>
          </p:cNvPr>
          <p:cNvCxnSpPr/>
          <p:nvPr/>
        </p:nvCxnSpPr>
        <p:spPr>
          <a:xfrm>
            <a:off x="3481388" y="5040313"/>
            <a:ext cx="612775" cy="0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757F7BEE-AAA8-CD60-82C7-B297EF1163FB}"/>
              </a:ext>
            </a:extLst>
          </p:cNvPr>
          <p:cNvCxnSpPr/>
          <p:nvPr/>
        </p:nvCxnSpPr>
        <p:spPr>
          <a:xfrm>
            <a:off x="4094163" y="5389563"/>
            <a:ext cx="1038225" cy="0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6F51199D-C4B8-7085-1C43-4D60D334877F}"/>
              </a:ext>
            </a:extLst>
          </p:cNvPr>
          <p:cNvCxnSpPr/>
          <p:nvPr/>
        </p:nvCxnSpPr>
        <p:spPr>
          <a:xfrm>
            <a:off x="2217738" y="5405438"/>
            <a:ext cx="1263650" cy="0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ctangle 244">
            <a:extLst>
              <a:ext uri="{FF2B5EF4-FFF2-40B4-BE49-F238E27FC236}">
                <a16:creationId xmlns:a16="http://schemas.microsoft.com/office/drawing/2014/main" id="{67610DD7-BD4D-27EF-9283-8EBB4EBF0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5" y="5165725"/>
            <a:ext cx="13668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trigger@25Hz</a:t>
            </a:r>
            <a:endParaRPr lang="zh-CN" altLang="en-US" sz="16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FF36F41A-65A5-E1E3-FC5F-3A5D644FE33F}"/>
              </a:ext>
            </a:extLst>
          </p:cNvPr>
          <p:cNvCxnSpPr/>
          <p:nvPr/>
        </p:nvCxnSpPr>
        <p:spPr>
          <a:xfrm>
            <a:off x="3582988" y="5659438"/>
            <a:ext cx="612775" cy="0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78453F52-42C2-1E80-F9C0-0EA1E3CA58FC}"/>
              </a:ext>
            </a:extLst>
          </p:cNvPr>
          <p:cNvCxnSpPr/>
          <p:nvPr/>
        </p:nvCxnSpPr>
        <p:spPr>
          <a:xfrm>
            <a:off x="3632200" y="3397250"/>
            <a:ext cx="220663" cy="0"/>
          </a:xfrm>
          <a:prstGeom prst="straightConnector1">
            <a:avLst/>
          </a:prstGeom>
          <a:ln w="15875"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259">
            <a:extLst>
              <a:ext uri="{FF2B5EF4-FFF2-40B4-BE49-F238E27FC236}">
                <a16:creationId xmlns:a16="http://schemas.microsoft.com/office/drawing/2014/main" id="{BBC558B3-4E7D-0F3C-112B-2A9813898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0950" y="3292475"/>
            <a:ext cx="614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500ns</a:t>
            </a:r>
          </a:p>
        </p:txBody>
      </p: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6975889C-69E3-4641-2E95-2378D8DE97ED}"/>
              </a:ext>
            </a:extLst>
          </p:cNvPr>
          <p:cNvCxnSpPr/>
          <p:nvPr/>
        </p:nvCxnSpPr>
        <p:spPr>
          <a:xfrm>
            <a:off x="3575050" y="4117975"/>
            <a:ext cx="142875" cy="0"/>
          </a:xfrm>
          <a:prstGeom prst="straightConnector1">
            <a:avLst/>
          </a:prstGeom>
          <a:ln w="15875"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 259">
            <a:extLst>
              <a:ext uri="{FF2B5EF4-FFF2-40B4-BE49-F238E27FC236}">
                <a16:creationId xmlns:a16="http://schemas.microsoft.com/office/drawing/2014/main" id="{480FE755-B05D-CD45-56A4-DBB8B5B6E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750" y="3963988"/>
            <a:ext cx="658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3.08ns</a:t>
            </a:r>
          </a:p>
        </p:txBody>
      </p:sp>
      <p:sp>
        <p:nvSpPr>
          <p:cNvPr id="113" name="Rectangle 259">
            <a:extLst>
              <a:ext uri="{FF2B5EF4-FFF2-40B4-BE49-F238E27FC236}">
                <a16:creationId xmlns:a16="http://schemas.microsoft.com/office/drawing/2014/main" id="{CBB2ABFF-66FC-CFC1-16E3-9402E3F66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4200" y="4098925"/>
            <a:ext cx="6604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12.3ns</a:t>
            </a:r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26DCCCD5-3CF9-846C-97CC-D9CD3825DAA6}"/>
              </a:ext>
            </a:extLst>
          </p:cNvPr>
          <p:cNvCxnSpPr/>
          <p:nvPr/>
        </p:nvCxnSpPr>
        <p:spPr>
          <a:xfrm>
            <a:off x="4119563" y="4262438"/>
            <a:ext cx="276225" cy="0"/>
          </a:xfrm>
          <a:prstGeom prst="straightConnector1">
            <a:avLst/>
          </a:prstGeom>
          <a:ln w="15875"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75C5BD8A-133C-D13E-AA34-9E6E43B7E070}"/>
              </a:ext>
            </a:extLst>
          </p:cNvPr>
          <p:cNvCxnSpPr/>
          <p:nvPr/>
        </p:nvCxnSpPr>
        <p:spPr>
          <a:xfrm>
            <a:off x="3586163" y="5126038"/>
            <a:ext cx="0" cy="360362"/>
          </a:xfrm>
          <a:prstGeom prst="line">
            <a:avLst/>
          </a:prstGeom>
          <a:ln w="95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31AC5149-2381-51EE-F662-9439C710492C}"/>
              </a:ext>
            </a:extLst>
          </p:cNvPr>
          <p:cNvCxnSpPr/>
          <p:nvPr/>
        </p:nvCxnSpPr>
        <p:spPr>
          <a:xfrm>
            <a:off x="3586163" y="5480050"/>
            <a:ext cx="0" cy="360363"/>
          </a:xfrm>
          <a:prstGeom prst="line">
            <a:avLst/>
          </a:prstGeom>
          <a:ln w="95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259">
            <a:extLst>
              <a:ext uri="{FF2B5EF4-FFF2-40B4-BE49-F238E27FC236}">
                <a16:creationId xmlns:a16="http://schemas.microsoft.com/office/drawing/2014/main" id="{CE6D4EB4-6906-6459-313B-5C0DF283C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4838" y="4875213"/>
            <a:ext cx="530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10μs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837B338E-8C65-C19F-9887-1DE91DFEDE5D}"/>
              </a:ext>
            </a:extLst>
          </p:cNvPr>
          <p:cNvCxnSpPr/>
          <p:nvPr/>
        </p:nvCxnSpPr>
        <p:spPr>
          <a:xfrm>
            <a:off x="4140200" y="5040313"/>
            <a:ext cx="276225" cy="0"/>
          </a:xfrm>
          <a:prstGeom prst="straightConnector1">
            <a:avLst/>
          </a:prstGeom>
          <a:ln w="15875"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Rectangle 259">
            <a:extLst>
              <a:ext uri="{FF2B5EF4-FFF2-40B4-BE49-F238E27FC236}">
                <a16:creationId xmlns:a16="http://schemas.microsoft.com/office/drawing/2014/main" id="{57E774EB-59E9-4C6A-9553-BE117DCD9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250" y="5497513"/>
            <a:ext cx="531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10μs</a:t>
            </a:r>
          </a:p>
        </p:txBody>
      </p: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35122563-CA8F-4B4F-A96E-D9FEC39878DF}"/>
              </a:ext>
            </a:extLst>
          </p:cNvPr>
          <p:cNvCxnSpPr/>
          <p:nvPr/>
        </p:nvCxnSpPr>
        <p:spPr>
          <a:xfrm>
            <a:off x="4265613" y="5662613"/>
            <a:ext cx="276225" cy="0"/>
          </a:xfrm>
          <a:prstGeom prst="straightConnector1">
            <a:avLst/>
          </a:prstGeom>
          <a:ln w="15875"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1" name="Picture 90">
            <a:extLst>
              <a:ext uri="{FF2B5EF4-FFF2-40B4-BE49-F238E27FC236}">
                <a16:creationId xmlns:a16="http://schemas.microsoft.com/office/drawing/2014/main" id="{4A7E1C3B-5F56-DDE4-75BA-44C03CC5A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0" y="3822700"/>
            <a:ext cx="2443163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" name="Rectangle 255">
            <a:extLst>
              <a:ext uri="{FF2B5EF4-FFF2-40B4-BE49-F238E27FC236}">
                <a16:creationId xmlns:a16="http://schemas.microsoft.com/office/drawing/2014/main" id="{35C62B3B-742E-0089-0121-5F13AF0A4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3225" y="5754688"/>
            <a:ext cx="2386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现场测试</a:t>
            </a:r>
            <a:r>
              <a:rPr lang="en-US" altLang="zh-CN" sz="1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pk-pk =700ps</a:t>
            </a:r>
          </a:p>
        </p:txBody>
      </p:sp>
      <p:sp>
        <p:nvSpPr>
          <p:cNvPr id="123" name="Rectangle 255">
            <a:extLst>
              <a:ext uri="{FF2B5EF4-FFF2-40B4-BE49-F238E27FC236}">
                <a16:creationId xmlns:a16="http://schemas.microsoft.com/office/drawing/2014/main" id="{EA14FC28-BDF5-FE1E-7910-713D61D3B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0787" y="3338814"/>
            <a:ext cx="3582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324MHz</a:t>
            </a:r>
            <a:r>
              <a:rPr lang="zh-CN" altLang="en-US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接入及同步</a:t>
            </a: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25Hz</a:t>
            </a:r>
            <a:r>
              <a:rPr lang="zh-CN" altLang="en-US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信号输出</a:t>
            </a:r>
            <a:endParaRPr lang="en-US" altLang="zh-CN" sz="18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4" name="Rounded Rectangle 123">
            <a:extLst>
              <a:ext uri="{FF2B5EF4-FFF2-40B4-BE49-F238E27FC236}">
                <a16:creationId xmlns:a16="http://schemas.microsoft.com/office/drawing/2014/main" id="{69BF7190-E19A-C126-539E-4EDF32A92C22}"/>
              </a:ext>
            </a:extLst>
          </p:cNvPr>
          <p:cNvSpPr/>
          <p:nvPr/>
        </p:nvSpPr>
        <p:spPr>
          <a:xfrm>
            <a:off x="9883775" y="2000250"/>
            <a:ext cx="230188" cy="317500"/>
          </a:xfrm>
          <a:prstGeom prst="roundRect">
            <a:avLst/>
          </a:prstGeom>
          <a:solidFill>
            <a:srgbClr val="FF0000">
              <a:alpha val="0"/>
            </a:srgbClr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5" name="Rounded Rectangle 124">
            <a:extLst>
              <a:ext uri="{FF2B5EF4-FFF2-40B4-BE49-F238E27FC236}">
                <a16:creationId xmlns:a16="http://schemas.microsoft.com/office/drawing/2014/main" id="{78288D0D-5B6E-8129-F709-E62E20976D5C}"/>
              </a:ext>
            </a:extLst>
          </p:cNvPr>
          <p:cNvSpPr/>
          <p:nvPr/>
        </p:nvSpPr>
        <p:spPr>
          <a:xfrm>
            <a:off x="7273925" y="2473325"/>
            <a:ext cx="461963" cy="234950"/>
          </a:xfrm>
          <a:prstGeom prst="roundRect">
            <a:avLst/>
          </a:prstGeom>
          <a:solidFill>
            <a:srgbClr val="00B050">
              <a:alpha val="0"/>
            </a:srgbClr>
          </a:solidFill>
          <a:ln w="349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6" name="Rounded Rectangle 125">
            <a:extLst>
              <a:ext uri="{FF2B5EF4-FFF2-40B4-BE49-F238E27FC236}">
                <a16:creationId xmlns:a16="http://schemas.microsoft.com/office/drawing/2014/main" id="{B4654DB0-9797-CF91-A682-9532D7922C56}"/>
              </a:ext>
            </a:extLst>
          </p:cNvPr>
          <p:cNvSpPr/>
          <p:nvPr/>
        </p:nvSpPr>
        <p:spPr>
          <a:xfrm>
            <a:off x="6743700" y="2482850"/>
            <a:ext cx="461963" cy="236538"/>
          </a:xfrm>
          <a:prstGeom prst="roundRect">
            <a:avLst/>
          </a:prstGeom>
          <a:solidFill>
            <a:srgbClr val="FF0000">
              <a:alpha val="0"/>
            </a:srgbClr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7" name="Rounded Rectangle 126">
            <a:extLst>
              <a:ext uri="{FF2B5EF4-FFF2-40B4-BE49-F238E27FC236}">
                <a16:creationId xmlns:a16="http://schemas.microsoft.com/office/drawing/2014/main" id="{DEFA4140-E929-ADD5-DF18-C712C248B938}"/>
              </a:ext>
            </a:extLst>
          </p:cNvPr>
          <p:cNvSpPr/>
          <p:nvPr/>
        </p:nvSpPr>
        <p:spPr>
          <a:xfrm>
            <a:off x="10167938" y="1993900"/>
            <a:ext cx="230187" cy="317500"/>
          </a:xfrm>
          <a:prstGeom prst="roundRect">
            <a:avLst/>
          </a:prstGeom>
          <a:solidFill>
            <a:srgbClr val="00B050">
              <a:alpha val="0"/>
            </a:srgbClr>
          </a:solidFill>
          <a:ln w="349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8813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8691F8-96B6-D063-B6B5-C8C74F8CD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光学滑移台电极控制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D58C3-D956-CB50-7103-0D820C745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0DDF-B67A-904D-A8D2-B7A939E5C70C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90AD7-0439-9E52-5802-3AE87C700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1F8AF-40F4-96DD-1938-D98256D05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4B16E7-8340-8726-EF4A-C4B8C8AF9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155" y="2073054"/>
            <a:ext cx="4692205" cy="39251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E9A1C9-91DD-2DF9-9451-45E9A4673844}"/>
              </a:ext>
            </a:extLst>
          </p:cNvPr>
          <p:cNvSpPr txBox="1"/>
          <p:nvPr/>
        </p:nvSpPr>
        <p:spPr>
          <a:xfrm>
            <a:off x="520713" y="1124744"/>
            <a:ext cx="1083187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Wingdings" pitchFamily="2" charset="2"/>
              <a:buChar char="§"/>
            </a:pPr>
            <a:r>
              <a:rPr lang="en-CH" dirty="0">
                <a:solidFill>
                  <a:schemeClr val="tx2"/>
                </a:solidFill>
              </a:rPr>
              <a:t>国产滑移台</a:t>
            </a:r>
            <a:r>
              <a:rPr lang="en-US" altLang="zh-CN" dirty="0">
                <a:solidFill>
                  <a:schemeClr val="tx2"/>
                </a:solidFill>
              </a:rPr>
              <a:t>+STF10</a:t>
            </a:r>
            <a:r>
              <a:rPr lang="zh-CN" altLang="en-US" dirty="0">
                <a:solidFill>
                  <a:schemeClr val="tx2"/>
                </a:solidFill>
              </a:rPr>
              <a:t>驱动器</a:t>
            </a:r>
            <a:r>
              <a:rPr lang="en-US" altLang="zh-CN" dirty="0">
                <a:solidFill>
                  <a:schemeClr val="tx2"/>
                </a:solidFill>
              </a:rPr>
              <a:t>+MOXA</a:t>
            </a:r>
            <a:r>
              <a:rPr lang="zh-CN" altLang="en-US" dirty="0">
                <a:solidFill>
                  <a:schemeClr val="tx2"/>
                </a:solidFill>
              </a:rPr>
              <a:t>工控机（何泳成）</a:t>
            </a:r>
            <a:endParaRPr lang="en-US" altLang="zh-CN" dirty="0">
              <a:solidFill>
                <a:schemeClr val="tx2"/>
              </a:solidFill>
            </a:endParaRPr>
          </a:p>
          <a:p>
            <a:pPr marL="285750" indent="-285750" algn="l">
              <a:buFont typeface="Wingdings" pitchFamily="2" charset="2"/>
              <a:buChar char="§"/>
            </a:pPr>
            <a:r>
              <a:rPr lang="zh-CN" altLang="en-US" dirty="0">
                <a:solidFill>
                  <a:schemeClr val="tx2"/>
                </a:solidFill>
              </a:rPr>
              <a:t>滑移台定位精度：</a:t>
            </a:r>
            <a:r>
              <a:rPr lang="en-US" altLang="zh-CN" dirty="0">
                <a:solidFill>
                  <a:schemeClr val="tx2"/>
                </a:solidFill>
              </a:rPr>
              <a:t>&lt;10</a:t>
            </a:r>
            <a:r>
              <a:rPr lang="zh-CN" altLang="en-US" dirty="0">
                <a:solidFill>
                  <a:schemeClr val="tx2"/>
                </a:solidFill>
              </a:rPr>
              <a:t> </a:t>
            </a:r>
            <a:r>
              <a:rPr lang="el-GR" altLang="zh-CN" dirty="0">
                <a:solidFill>
                  <a:schemeClr val="tx2"/>
                </a:solidFill>
              </a:rPr>
              <a:t>μ</a:t>
            </a:r>
            <a:r>
              <a:rPr lang="en-US" altLang="zh-CN" dirty="0">
                <a:solidFill>
                  <a:schemeClr val="tx2"/>
                </a:solidFill>
              </a:rPr>
              <a:t>m</a:t>
            </a:r>
            <a:endParaRPr lang="en-CH" dirty="0">
              <a:solidFill>
                <a:schemeClr val="tx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9CC5B6-2CA7-39EF-9312-FEC1D7397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737" y="2040327"/>
            <a:ext cx="5092263" cy="400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403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1AC252-1DF9-728C-0A93-2694BDF1F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268761"/>
            <a:ext cx="11376024" cy="1065742"/>
          </a:xfrm>
        </p:spPr>
        <p:txBody>
          <a:bodyPr/>
          <a:lstStyle/>
          <a:p>
            <a:r>
              <a:rPr lang="en-CH" sz="1800" b="0" dirty="0"/>
              <a:t>NI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PXIe</a:t>
            </a:r>
            <a:r>
              <a:rPr lang="zh-CN" altLang="en-US" sz="1800" b="0" dirty="0"/>
              <a:t>数据采集卡（</a:t>
            </a:r>
            <a:r>
              <a:rPr lang="en-US" altLang="zh-CN" sz="1800" b="0" dirty="0"/>
              <a:t>2.6</a:t>
            </a:r>
            <a:r>
              <a:rPr lang="zh-CN" altLang="en-US" sz="1800" b="0" dirty="0"/>
              <a:t> </a:t>
            </a:r>
            <a:r>
              <a:rPr lang="en-US" altLang="zh-CN" sz="1800" b="0" dirty="0" err="1"/>
              <a:t>GSa</a:t>
            </a:r>
            <a:r>
              <a:rPr lang="en-US" altLang="zh-CN" sz="1800" b="0" dirty="0"/>
              <a:t>/s,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1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GHz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BW)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=&gt;</a:t>
            </a:r>
            <a:r>
              <a:rPr lang="zh-CN" altLang="en-US" sz="1800" b="0" dirty="0"/>
              <a:t> 基于</a:t>
            </a:r>
            <a:r>
              <a:rPr lang="en-US" altLang="zh-CN" sz="1800" b="0" dirty="0"/>
              <a:t>LabVIEW</a:t>
            </a:r>
            <a:r>
              <a:rPr lang="zh-CN" altLang="en-US" sz="1800" b="0" dirty="0"/>
              <a:t>的</a:t>
            </a:r>
            <a:r>
              <a:rPr lang="en-US" altLang="zh-CN" sz="1800" b="0" dirty="0"/>
              <a:t>DAQ</a:t>
            </a:r>
          </a:p>
          <a:p>
            <a:r>
              <a:rPr lang="en-US" sz="1800" b="0" dirty="0" err="1"/>
              <a:t>涵盖</a:t>
            </a:r>
            <a:r>
              <a:rPr lang="en-US" altLang="zh-CN" sz="1800" b="0" dirty="0" err="1"/>
              <a:t>Zscan</a:t>
            </a:r>
            <a:r>
              <a:rPr lang="zh-CN" altLang="en-US" sz="1800" b="0" dirty="0"/>
              <a:t>、</a:t>
            </a:r>
            <a:r>
              <a:rPr lang="en-US" altLang="zh-CN" sz="1800" b="0" dirty="0" err="1"/>
              <a:t>Bscan</a:t>
            </a:r>
            <a:r>
              <a:rPr lang="zh-CN" altLang="en-US" sz="1800" b="0" dirty="0"/>
              <a:t>、</a:t>
            </a:r>
            <a:r>
              <a:rPr lang="en-US" altLang="zh-CN" sz="1800" b="0" dirty="0"/>
              <a:t>XY-scan</a:t>
            </a:r>
            <a:r>
              <a:rPr lang="zh-CN" altLang="en-US" sz="1800" b="0" dirty="0"/>
              <a:t>和必要</a:t>
            </a:r>
            <a:r>
              <a:rPr lang="en-US" altLang="zh-CN" sz="1800" b="0" dirty="0"/>
              <a:t>Display</a:t>
            </a:r>
          </a:p>
          <a:p>
            <a:r>
              <a:rPr lang="zh-CN" altLang="en-US" sz="1800" b="0" dirty="0"/>
              <a:t>未来升级至</a:t>
            </a:r>
            <a:r>
              <a:rPr lang="en-US" altLang="zh-CN" sz="1800" b="0" dirty="0"/>
              <a:t>CAEN</a:t>
            </a:r>
            <a:r>
              <a:rPr lang="zh-CN" altLang="en-US" sz="1800" b="0" dirty="0"/>
              <a:t> </a:t>
            </a:r>
            <a:r>
              <a:rPr lang="en-GB" altLang="zh-CN" sz="1800" b="0" dirty="0"/>
              <a:t>DT5743</a:t>
            </a:r>
            <a:r>
              <a:rPr lang="zh-CN" altLang="en-US" sz="1800" b="0" dirty="0"/>
              <a:t>（</a:t>
            </a:r>
            <a:r>
              <a:rPr lang="en-US" altLang="zh-CN" sz="1800" b="0" dirty="0"/>
              <a:t>8</a:t>
            </a:r>
            <a:r>
              <a:rPr lang="zh-CN" altLang="en-US" sz="1800" b="0" dirty="0"/>
              <a:t> </a:t>
            </a:r>
            <a:r>
              <a:rPr lang="en-US" altLang="zh-CN" sz="1800" b="0" dirty="0" err="1"/>
              <a:t>ch</a:t>
            </a:r>
            <a:r>
              <a:rPr lang="zh-CN" altLang="en-US" sz="1800" b="0" dirty="0"/>
              <a:t>，</a:t>
            </a:r>
            <a:r>
              <a:rPr lang="en-US" altLang="zh-CN" sz="1800" b="0" dirty="0"/>
              <a:t>12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bits</a:t>
            </a:r>
            <a:r>
              <a:rPr lang="zh-CN" altLang="en-US" sz="1800" b="0" dirty="0"/>
              <a:t>，</a:t>
            </a:r>
            <a:r>
              <a:rPr lang="en-US" altLang="zh-CN" sz="1800" b="0" dirty="0"/>
              <a:t>3.2</a:t>
            </a:r>
            <a:r>
              <a:rPr lang="zh-CN" altLang="en-US" sz="1800" b="0" dirty="0"/>
              <a:t> </a:t>
            </a:r>
            <a:r>
              <a:rPr lang="en-US" altLang="zh-CN" sz="1800" b="0" dirty="0" err="1"/>
              <a:t>GSa</a:t>
            </a:r>
            <a:r>
              <a:rPr lang="en-US" altLang="zh-CN" sz="1800" b="0" dirty="0"/>
              <a:t>/s)</a:t>
            </a:r>
            <a:r>
              <a:rPr lang="zh-CN" altLang="en-US" sz="1800" b="0" dirty="0"/>
              <a:t>、</a:t>
            </a:r>
            <a:r>
              <a:rPr lang="en-US" altLang="zh-CN" sz="1800" b="0" dirty="0"/>
              <a:t>Linux</a:t>
            </a:r>
            <a:r>
              <a:rPr lang="zh-CN" altLang="en-US" sz="1800" b="0" dirty="0"/>
              <a:t>系统</a:t>
            </a:r>
            <a:endParaRPr lang="en-US" altLang="zh-CN" sz="1800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5D16C8-6BE2-168D-43CC-8F321047C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上层DAQ软件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CD2F2-7FEC-0016-D57A-8FBCE612C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0DDF-B67A-904D-A8D2-B7A939E5C70C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585B8-FA03-CC75-5F8D-432E1B5A5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875F2-1707-2802-3D34-32C7F672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E84F749-8238-2472-F8C2-468DF5AF3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419" y="2525611"/>
            <a:ext cx="5772328" cy="358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3A8E6DD1-68CF-DCB6-2508-A415F70A28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" t="13312" r="27776" b="11238"/>
          <a:stretch/>
        </p:blipFill>
        <p:spPr bwMode="auto">
          <a:xfrm>
            <a:off x="391458" y="2516887"/>
            <a:ext cx="5548892" cy="359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444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72CA46-0EF4-CAC5-57CE-98D27789A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268761"/>
            <a:ext cx="11376024" cy="1152127"/>
          </a:xfrm>
        </p:spPr>
        <p:txBody>
          <a:bodyPr/>
          <a:lstStyle/>
          <a:p>
            <a:pPr marL="342900" indent="-342900">
              <a:buFont typeface="Wingdings" pitchFamily="2" charset="2"/>
              <a:buChar char="§"/>
            </a:pPr>
            <a:r>
              <a:rPr lang="en-CH" b="0" dirty="0"/>
              <a:t>高功率束流条件下</a:t>
            </a:r>
            <a:r>
              <a:rPr lang="zh-CN" altLang="en-US" b="0" dirty="0"/>
              <a:t>，</a:t>
            </a:r>
            <a:r>
              <a:rPr lang="en-CH" b="0" dirty="0"/>
              <a:t>丝扫描式剖面探测器存在丝材料溅射和熔断造成超导腔损失风险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zh-CN" altLang="en-CH" b="0" dirty="0"/>
              <a:t>针对</a:t>
            </a:r>
            <a:r>
              <a:rPr lang="en-US" altLang="zh-CN" b="0" dirty="0"/>
              <a:t>H-</a:t>
            </a:r>
            <a:r>
              <a:rPr lang="zh-CN" altLang="en-US" b="0" dirty="0"/>
              <a:t>数量的</a:t>
            </a:r>
            <a:r>
              <a:rPr lang="en-CH" b="0" dirty="0"/>
              <a:t>非拦截式测量方式</a:t>
            </a:r>
            <a:endParaRPr lang="en-US" altLang="zh-CN" b="0" dirty="0"/>
          </a:p>
          <a:p>
            <a:pPr marL="594900" lvl="1" indent="-342900">
              <a:buFont typeface="Wingdings" pitchFamily="2" charset="2"/>
              <a:buChar char="§"/>
            </a:pPr>
            <a:r>
              <a:rPr lang="zh-CN" altLang="en-US" b="0" dirty="0"/>
              <a:t>残余气体电离型剖面探测器（</a:t>
            </a:r>
            <a:r>
              <a:rPr lang="en-US" altLang="zh-CN" b="0" dirty="0"/>
              <a:t>IPM</a:t>
            </a:r>
            <a:r>
              <a:rPr lang="zh-CN" altLang="en-US" b="0" dirty="0"/>
              <a:t>）、气体喷射式剖面探测器（</a:t>
            </a:r>
            <a:r>
              <a:rPr lang="en-US" altLang="zh-CN" b="0" dirty="0"/>
              <a:t>BIF</a:t>
            </a:r>
            <a:r>
              <a:rPr lang="zh-CN" altLang="en-US" b="0" dirty="0"/>
              <a:t>）和激光丝剖面探测器（</a:t>
            </a:r>
            <a:r>
              <a:rPr lang="en-US" altLang="zh-CN" b="0" dirty="0"/>
              <a:t>LW</a:t>
            </a:r>
            <a:r>
              <a:rPr lang="zh-CN" altLang="en-US" b="0" dirty="0"/>
              <a:t>）</a:t>
            </a:r>
            <a:endParaRPr lang="en-CH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A47A9A-D5BB-BA81-24AA-7CD100A47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设备研制需求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C340A-0C76-0307-20E2-B3E0AB189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AFCB-955D-024F-9280-08ADA272045B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5F97A-51E3-5038-9246-33DAE8EC0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22C23-1AF6-2FA5-8710-2D4570269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0CFBCD-4483-74D6-2FE5-55E97EAB2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3124971"/>
            <a:ext cx="5976664" cy="2044431"/>
          </a:xfrm>
          <a:prstGeom prst="rect">
            <a:avLst/>
          </a:prstGeom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DC259559-7ACE-FCB7-AEFD-FAE87685EE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871446"/>
              </p:ext>
            </p:extLst>
          </p:nvPr>
        </p:nvGraphicFramePr>
        <p:xfrm>
          <a:off x="6384032" y="2996952"/>
          <a:ext cx="5197334" cy="256540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271764">
                  <a:extLst>
                    <a:ext uri="{9D8B030D-6E8A-4147-A177-3AD203B41FA5}">
                      <a16:colId xmlns:a16="http://schemas.microsoft.com/office/drawing/2014/main" val="2792251305"/>
                    </a:ext>
                  </a:extLst>
                </a:gridCol>
                <a:gridCol w="1701080">
                  <a:extLst>
                    <a:ext uri="{9D8B030D-6E8A-4147-A177-3AD203B41FA5}">
                      <a16:colId xmlns:a16="http://schemas.microsoft.com/office/drawing/2014/main" val="265932353"/>
                    </a:ext>
                  </a:extLst>
                </a:gridCol>
                <a:gridCol w="2224490">
                  <a:extLst>
                    <a:ext uri="{9D8B030D-6E8A-4147-A177-3AD203B41FA5}">
                      <a16:colId xmlns:a16="http://schemas.microsoft.com/office/drawing/2014/main" val="4029297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H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Pros</a:t>
                      </a:r>
                      <a:endParaRPr lang="en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Cons</a:t>
                      </a:r>
                      <a:endParaRPr lang="en-CH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3697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H" sz="1400" dirty="0"/>
                        <a:t>IPM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Established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at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CSNS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LINAC</a:t>
                      </a:r>
                      <a:endParaRPr lang="en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1,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Distortion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due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to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the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space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charge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force</a:t>
                      </a:r>
                    </a:p>
                    <a:p>
                      <a:r>
                        <a:rPr lang="en-US" altLang="zh-CN" sz="1400" dirty="0"/>
                        <a:t>2,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1D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measurement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=&gt;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longer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s-space</a:t>
                      </a:r>
                      <a:endParaRPr lang="en-CH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2291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H" sz="1400" dirty="0"/>
                        <a:t>BIF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Single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shot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image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+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2D</a:t>
                      </a:r>
                      <a:endParaRPr lang="en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1,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Local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gap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pressure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up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to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10^-4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Pa;</a:t>
                      </a:r>
                      <a:r>
                        <a:rPr lang="zh-CN" altLang="en-US" sz="1400" dirty="0"/>
                        <a:t> </a:t>
                      </a:r>
                      <a:endParaRPr lang="en-US" altLang="zh-CN" sz="1400" dirty="0"/>
                    </a:p>
                    <a:p>
                      <a:r>
                        <a:rPr lang="en-US" altLang="zh-CN" sz="1400" dirty="0"/>
                        <a:t>2,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ICCD/ICMOS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required</a:t>
                      </a:r>
                      <a:r>
                        <a:rPr lang="zh-CN" altLang="en-US" sz="1400" dirty="0"/>
                        <a:t> </a:t>
                      </a:r>
                      <a:endParaRPr lang="en-CH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3195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H" sz="1400" dirty="0"/>
                        <a:t>LW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1D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images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(X+Y)</a:t>
                      </a:r>
                    </a:p>
                    <a:p>
                      <a:r>
                        <a:rPr lang="en-US" altLang="zh-CN" sz="1400" dirty="0"/>
                        <a:t>Space-charge-free</a:t>
                      </a:r>
                      <a:endParaRPr lang="en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1,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laser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safety;</a:t>
                      </a:r>
                    </a:p>
                    <a:p>
                      <a:r>
                        <a:rPr lang="en-US" altLang="zh-CN" sz="1400" dirty="0"/>
                        <a:t>2,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laser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stability</a:t>
                      </a:r>
                      <a:endParaRPr lang="en-CH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7871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09399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D22F82-37C8-A402-7231-3F1A9F4E1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LW样机实验研究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99FF5-070B-3B70-87A7-BB1E1AB19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3F5C-02E4-4543-9669-00E0514CEE96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A211A-1265-AA0A-9350-AE33A1881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319E3-B728-1860-5243-B4B65DC90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7" name="文本框 164">
            <a:extLst>
              <a:ext uri="{FF2B5EF4-FFF2-40B4-BE49-F238E27FC236}">
                <a16:creationId xmlns:a16="http://schemas.microsoft.com/office/drawing/2014/main" id="{A06926FF-C4B9-8BAC-1FDD-F4FBFDBEDEB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07989" y="1268761"/>
            <a:ext cx="11376024" cy="1137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1600" dirty="0">
                <a:solidFill>
                  <a:schemeClr val="tx2"/>
                </a:solidFill>
              </a:rPr>
              <a:t>实验目标</a:t>
            </a:r>
            <a:endParaRPr lang="en-US" altLang="zh-CN" sz="1600" dirty="0">
              <a:solidFill>
                <a:schemeClr val="tx2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zh-CN" altLang="en-US" sz="1400" b="0" dirty="0">
                <a:solidFill>
                  <a:schemeClr val="tx2"/>
                </a:solidFill>
              </a:rPr>
              <a:t>验证基于激光剥离原理的剖面测量</a:t>
            </a:r>
            <a:r>
              <a:rPr lang="zh-CN" altLang="en-US" sz="1400" dirty="0">
                <a:solidFill>
                  <a:schemeClr val="tx2"/>
                </a:solidFill>
              </a:rPr>
              <a:t>技术</a:t>
            </a:r>
            <a:endParaRPr lang="en-US" altLang="zh-CN" sz="1400" b="0" dirty="0">
              <a:solidFill>
                <a:schemeClr val="tx2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zh-CN" altLang="en-US" sz="1400" b="0" dirty="0">
                <a:solidFill>
                  <a:schemeClr val="tx2"/>
                </a:solidFill>
              </a:rPr>
              <a:t>验证高脉冲功率激光长距离传输方案可靠性</a:t>
            </a:r>
            <a:endParaRPr lang="en-US" altLang="zh-CN" sz="1400" b="0" dirty="0">
              <a:solidFill>
                <a:schemeClr val="tx2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zh-CN" altLang="en-CH" sz="1400" dirty="0">
                <a:solidFill>
                  <a:schemeClr val="tx2"/>
                </a:solidFill>
              </a:rPr>
              <a:t>验证</a:t>
            </a:r>
            <a:r>
              <a:rPr lang="en-US" altLang="zh-CN" sz="1400" dirty="0">
                <a:solidFill>
                  <a:schemeClr val="tx2"/>
                </a:solidFill>
              </a:rPr>
              <a:t>FC+</a:t>
            </a:r>
            <a:r>
              <a:rPr lang="zh-CN" altLang="en-US" sz="1400" dirty="0">
                <a:solidFill>
                  <a:schemeClr val="tx2"/>
                </a:solidFill>
              </a:rPr>
              <a:t>高带宽前放和</a:t>
            </a:r>
            <a:r>
              <a:rPr lang="en-US" altLang="zh-CN" sz="1400" dirty="0">
                <a:solidFill>
                  <a:schemeClr val="tx2"/>
                </a:solidFill>
              </a:rPr>
              <a:t>MCP-FC</a:t>
            </a:r>
            <a:r>
              <a:rPr lang="zh-CN" altLang="en-US" sz="1400" dirty="0">
                <a:solidFill>
                  <a:schemeClr val="tx2"/>
                </a:solidFill>
              </a:rPr>
              <a:t>两种剥离电子探测方案</a:t>
            </a:r>
            <a:endParaRPr lang="en-CH" altLang="zh-CN" sz="1400" b="0" dirty="0">
              <a:solidFill>
                <a:schemeClr val="tx2"/>
              </a:solidFill>
            </a:endParaRPr>
          </a:p>
        </p:txBody>
      </p:sp>
      <p:grpSp>
        <p:nvGrpSpPr>
          <p:cNvPr id="8" name="组合 1037">
            <a:extLst>
              <a:ext uri="{FF2B5EF4-FFF2-40B4-BE49-F238E27FC236}">
                <a16:creationId xmlns:a16="http://schemas.microsoft.com/office/drawing/2014/main" id="{51899803-2638-3235-4E2C-F5EF7A5F21F4}"/>
              </a:ext>
            </a:extLst>
          </p:cNvPr>
          <p:cNvGrpSpPr/>
          <p:nvPr/>
        </p:nvGrpSpPr>
        <p:grpSpPr>
          <a:xfrm>
            <a:off x="1343472" y="3216866"/>
            <a:ext cx="8808847" cy="2121046"/>
            <a:chOff x="2812657" y="3916848"/>
            <a:chExt cx="8808847" cy="2121046"/>
          </a:xfrm>
        </p:grpSpPr>
        <p:grpSp>
          <p:nvGrpSpPr>
            <p:cNvPr id="9" name="组合 1036">
              <a:extLst>
                <a:ext uri="{FF2B5EF4-FFF2-40B4-BE49-F238E27FC236}">
                  <a16:creationId xmlns:a16="http://schemas.microsoft.com/office/drawing/2014/main" id="{59B26C10-2C0A-8895-961E-0EF9DAE02BCD}"/>
                </a:ext>
              </a:extLst>
            </p:cNvPr>
            <p:cNvGrpSpPr/>
            <p:nvPr/>
          </p:nvGrpSpPr>
          <p:grpSpPr>
            <a:xfrm>
              <a:off x="2812657" y="3916848"/>
              <a:ext cx="8808847" cy="2121046"/>
              <a:chOff x="2249469" y="1493478"/>
              <a:chExt cx="8808847" cy="2121046"/>
            </a:xfrm>
          </p:grpSpPr>
          <p:grpSp>
            <p:nvGrpSpPr>
              <p:cNvPr id="11" name="组合 1029">
                <a:extLst>
                  <a:ext uri="{FF2B5EF4-FFF2-40B4-BE49-F238E27FC236}">
                    <a16:creationId xmlns:a16="http://schemas.microsoft.com/office/drawing/2014/main" id="{DA3F1FEE-4056-E990-984D-1B9431B8CDD5}"/>
                  </a:ext>
                </a:extLst>
              </p:cNvPr>
              <p:cNvGrpSpPr/>
              <p:nvPr/>
            </p:nvGrpSpPr>
            <p:grpSpPr>
              <a:xfrm>
                <a:off x="2249469" y="1516917"/>
                <a:ext cx="8808847" cy="2097607"/>
                <a:chOff x="432825" y="3661328"/>
                <a:chExt cx="8808847" cy="2097607"/>
              </a:xfrm>
            </p:grpSpPr>
            <p:grpSp>
              <p:nvGrpSpPr>
                <p:cNvPr id="22" name="组合 30">
                  <a:extLst>
                    <a:ext uri="{FF2B5EF4-FFF2-40B4-BE49-F238E27FC236}">
                      <a16:creationId xmlns:a16="http://schemas.microsoft.com/office/drawing/2014/main" id="{B86ADAC4-1A6E-DDF5-C14C-677E85B4E218}"/>
                    </a:ext>
                  </a:extLst>
                </p:cNvPr>
                <p:cNvGrpSpPr/>
                <p:nvPr/>
              </p:nvGrpSpPr>
              <p:grpSpPr>
                <a:xfrm>
                  <a:off x="432825" y="3661328"/>
                  <a:ext cx="8808847" cy="2097607"/>
                  <a:chOff x="1150345" y="2530116"/>
                  <a:chExt cx="9487812" cy="2259287"/>
                </a:xfrm>
              </p:grpSpPr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4203AFCF-FA67-28B2-E53C-FAF444FC7A64}"/>
                      </a:ext>
                    </a:extLst>
                  </p:cNvPr>
                  <p:cNvSpPr txBox="1"/>
                  <p:nvPr/>
                </p:nvSpPr>
                <p:spPr>
                  <a:xfrm>
                    <a:off x="6577264" y="3697651"/>
                    <a:ext cx="65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l"/>
                    <a:endParaRPr lang="en-CH" dirty="0"/>
                  </a:p>
                </p:txBody>
              </p:sp>
              <p:sp>
                <p:nvSpPr>
                  <p:cNvPr id="29" name="箭头: 右 8">
                    <a:extLst>
                      <a:ext uri="{FF2B5EF4-FFF2-40B4-BE49-F238E27FC236}">
                        <a16:creationId xmlns:a16="http://schemas.microsoft.com/office/drawing/2014/main" id="{3D9AD106-64F6-E801-ADC0-C376A2B8836F}"/>
                      </a:ext>
                    </a:extLst>
                  </p:cNvPr>
                  <p:cNvSpPr/>
                  <p:nvPr/>
                </p:nvSpPr>
                <p:spPr>
                  <a:xfrm>
                    <a:off x="1199457" y="3010874"/>
                    <a:ext cx="9438700" cy="792088"/>
                  </a:xfrm>
                  <a:prstGeom prst="rightArrow">
                    <a:avLst/>
                  </a:prstGeom>
                  <a:gradFill flip="none" rotWithShape="1">
                    <a:gsLst>
                      <a:gs pos="66000">
                        <a:srgbClr val="FFA955"/>
                      </a:gs>
                      <a:gs pos="33000">
                        <a:srgbClr val="FFD63A"/>
                      </a:gs>
                      <a:gs pos="0">
                        <a:srgbClr val="6DE1D2"/>
                      </a:gs>
                      <a:gs pos="100000">
                        <a:srgbClr val="F75A5A"/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30" name="椭圆 11">
                    <a:extLst>
                      <a:ext uri="{FF2B5EF4-FFF2-40B4-BE49-F238E27FC236}">
                        <a16:creationId xmlns:a16="http://schemas.microsoft.com/office/drawing/2014/main" id="{625684CD-EDBB-760D-C69F-15413718139A}"/>
                      </a:ext>
                    </a:extLst>
                  </p:cNvPr>
                  <p:cNvSpPr/>
                  <p:nvPr/>
                </p:nvSpPr>
                <p:spPr>
                  <a:xfrm>
                    <a:off x="1204123" y="3785998"/>
                    <a:ext cx="216024" cy="216024"/>
                  </a:xfrm>
                  <a:prstGeom prst="ellipse">
                    <a:avLst/>
                  </a:prstGeom>
                  <a:solidFill>
                    <a:srgbClr val="7BE0C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1" name="椭圆 14">
                    <a:extLst>
                      <a:ext uri="{FF2B5EF4-FFF2-40B4-BE49-F238E27FC236}">
                        <a16:creationId xmlns:a16="http://schemas.microsoft.com/office/drawing/2014/main" id="{F81659CE-94FC-E1BF-22E9-D306683E7882}"/>
                      </a:ext>
                    </a:extLst>
                  </p:cNvPr>
                  <p:cNvSpPr/>
                  <p:nvPr/>
                </p:nvSpPr>
                <p:spPr>
                  <a:xfrm>
                    <a:off x="2411713" y="2788423"/>
                    <a:ext cx="216024" cy="216024"/>
                  </a:xfrm>
                  <a:prstGeom prst="ellipse">
                    <a:avLst/>
                  </a:prstGeom>
                  <a:solidFill>
                    <a:srgbClr val="ABDC9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solidFill>
                        <a:srgbClr val="A1DD9C"/>
                      </a:solidFill>
                    </a:endParaRPr>
                  </a:p>
                </p:txBody>
              </p:sp>
              <p:sp>
                <p:nvSpPr>
                  <p:cNvPr id="32" name="椭圆 15">
                    <a:extLst>
                      <a:ext uri="{FF2B5EF4-FFF2-40B4-BE49-F238E27FC236}">
                        <a16:creationId xmlns:a16="http://schemas.microsoft.com/office/drawing/2014/main" id="{8093FD9D-9826-9CB7-2729-CC31E08194E2}"/>
                      </a:ext>
                    </a:extLst>
                  </p:cNvPr>
                  <p:cNvSpPr/>
                  <p:nvPr/>
                </p:nvSpPr>
                <p:spPr>
                  <a:xfrm>
                    <a:off x="5532551" y="3783415"/>
                    <a:ext cx="216024" cy="216024"/>
                  </a:xfrm>
                  <a:prstGeom prst="ellipse">
                    <a:avLst/>
                  </a:prstGeom>
                  <a:solidFill>
                    <a:srgbClr val="FFC34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3" name="椭圆 16">
                    <a:extLst>
                      <a:ext uri="{FF2B5EF4-FFF2-40B4-BE49-F238E27FC236}">
                        <a16:creationId xmlns:a16="http://schemas.microsoft.com/office/drawing/2014/main" id="{50432A8D-76DF-E896-4778-771EC053CFDD}"/>
                      </a:ext>
                    </a:extLst>
                  </p:cNvPr>
                  <p:cNvSpPr/>
                  <p:nvPr/>
                </p:nvSpPr>
                <p:spPr>
                  <a:xfrm>
                    <a:off x="6280755" y="2801066"/>
                    <a:ext cx="216024" cy="216024"/>
                  </a:xfrm>
                  <a:prstGeom prst="ellipse">
                    <a:avLst/>
                  </a:prstGeom>
                  <a:solidFill>
                    <a:srgbClr val="FFB84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4" name="文本框 13">
                    <a:extLst>
                      <a:ext uri="{FF2B5EF4-FFF2-40B4-BE49-F238E27FC236}">
                        <a16:creationId xmlns:a16="http://schemas.microsoft.com/office/drawing/2014/main" id="{4BC5B41C-31DA-8BE7-419F-6BDF93A94278}"/>
                      </a:ext>
                    </a:extLst>
                  </p:cNvPr>
                  <p:cNvSpPr txBox="1"/>
                  <p:nvPr/>
                </p:nvSpPr>
                <p:spPr>
                  <a:xfrm>
                    <a:off x="1150345" y="4088121"/>
                    <a:ext cx="1467596" cy="46409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zh-CN" altLang="en-US" sz="1400" dirty="0">
                        <a:solidFill>
                          <a:schemeClr val="tx2"/>
                        </a:solidFill>
                      </a:rPr>
                      <a:t>搭建剖面测量样机，调试光路</a:t>
                    </a:r>
                  </a:p>
                </p:txBody>
              </p:sp>
              <p:sp>
                <p:nvSpPr>
                  <p:cNvPr id="35" name="文本框 32">
                    <a:extLst>
                      <a:ext uri="{FF2B5EF4-FFF2-40B4-BE49-F238E27FC236}">
                        <a16:creationId xmlns:a16="http://schemas.microsoft.com/office/drawing/2014/main" id="{6493C47F-2DBA-EACA-992A-186F4A72839F}"/>
                      </a:ext>
                    </a:extLst>
                  </p:cNvPr>
                  <p:cNvSpPr txBox="1"/>
                  <p:nvPr/>
                </p:nvSpPr>
                <p:spPr>
                  <a:xfrm>
                    <a:off x="2977800" y="4093254"/>
                    <a:ext cx="1936664" cy="69614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zh-CN" altLang="en-US" sz="1400" dirty="0">
                        <a:solidFill>
                          <a:schemeClr val="tx2"/>
                        </a:solidFill>
                      </a:rPr>
                      <a:t>评估</a:t>
                    </a:r>
                    <a:r>
                      <a:rPr lang="en-US" altLang="zh-CN" sz="1400" dirty="0">
                        <a:solidFill>
                          <a:schemeClr val="tx2"/>
                        </a:solidFill>
                      </a:rPr>
                      <a:t>MCP</a:t>
                    </a:r>
                    <a:r>
                      <a:rPr lang="zh-CN" altLang="en-US" sz="1400" dirty="0">
                        <a:solidFill>
                          <a:schemeClr val="tx2"/>
                        </a:solidFill>
                      </a:rPr>
                      <a:t>压差，激光功率，磁铁电流等对剥离电子收集的影响</a:t>
                    </a:r>
                    <a:endParaRPr lang="en-US" altLang="zh-CN" sz="1400" dirty="0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36" name="椭圆 33">
                    <a:extLst>
                      <a:ext uri="{FF2B5EF4-FFF2-40B4-BE49-F238E27FC236}">
                        <a16:creationId xmlns:a16="http://schemas.microsoft.com/office/drawing/2014/main" id="{993AC3EE-E8AE-22A4-5614-4CBD567EA3E1}"/>
                      </a:ext>
                    </a:extLst>
                  </p:cNvPr>
                  <p:cNvSpPr/>
                  <p:nvPr/>
                </p:nvSpPr>
                <p:spPr>
                  <a:xfrm>
                    <a:off x="7640335" y="3785998"/>
                    <a:ext cx="216024" cy="216024"/>
                  </a:xfrm>
                  <a:prstGeom prst="ellipse">
                    <a:avLst/>
                  </a:prstGeom>
                  <a:solidFill>
                    <a:srgbClr val="FEA15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7" name="文本框 34">
                    <a:extLst>
                      <a:ext uri="{FF2B5EF4-FFF2-40B4-BE49-F238E27FC236}">
                        <a16:creationId xmlns:a16="http://schemas.microsoft.com/office/drawing/2014/main" id="{D43E1A82-6616-E3DA-D6A4-E4754A9CBB2D}"/>
                      </a:ext>
                    </a:extLst>
                  </p:cNvPr>
                  <p:cNvSpPr txBox="1"/>
                  <p:nvPr/>
                </p:nvSpPr>
                <p:spPr>
                  <a:xfrm>
                    <a:off x="5321281" y="4094349"/>
                    <a:ext cx="1678357" cy="46409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zh-CN" altLang="en-US" sz="1400" dirty="0">
                        <a:solidFill>
                          <a:schemeClr val="tx2"/>
                        </a:solidFill>
                      </a:rPr>
                      <a:t>研究不同激光能量对剖面测量的影响</a:t>
                    </a:r>
                  </a:p>
                </p:txBody>
              </p:sp>
              <p:sp>
                <p:nvSpPr>
                  <p:cNvPr id="38" name="文本框 35">
                    <a:extLst>
                      <a:ext uri="{FF2B5EF4-FFF2-40B4-BE49-F238E27FC236}">
                        <a16:creationId xmlns:a16="http://schemas.microsoft.com/office/drawing/2014/main" id="{4B9DB163-340D-A9B2-68A3-59D304A1997B}"/>
                      </a:ext>
                    </a:extLst>
                  </p:cNvPr>
                  <p:cNvSpPr txBox="1"/>
                  <p:nvPr/>
                </p:nvSpPr>
                <p:spPr>
                  <a:xfrm>
                    <a:off x="6195299" y="2530116"/>
                    <a:ext cx="1678357" cy="232050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zh-CN" altLang="en-US" sz="1400" dirty="0">
                        <a:solidFill>
                          <a:schemeClr val="tx2"/>
                        </a:solidFill>
                      </a:rPr>
                      <a:t>四极铁扫描</a:t>
                    </a:r>
                    <a:endParaRPr lang="en-US" altLang="zh-CN" sz="1400" dirty="0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39" name="文本框 36">
                    <a:extLst>
                      <a:ext uri="{FF2B5EF4-FFF2-40B4-BE49-F238E27FC236}">
                        <a16:creationId xmlns:a16="http://schemas.microsoft.com/office/drawing/2014/main" id="{1F0FECD3-F73F-08F5-9C22-C04D67B4FC5F}"/>
                      </a:ext>
                    </a:extLst>
                  </p:cNvPr>
                  <p:cNvSpPr txBox="1"/>
                  <p:nvPr/>
                </p:nvSpPr>
                <p:spPr>
                  <a:xfrm>
                    <a:off x="7645165" y="4116141"/>
                    <a:ext cx="1522479" cy="46409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zh-CN" altLang="en-US" sz="1400" dirty="0">
                        <a:solidFill>
                          <a:schemeClr val="tx2"/>
                        </a:solidFill>
                      </a:rPr>
                      <a:t>测量束团脉冲内剖面演化</a:t>
                    </a:r>
                    <a:endParaRPr lang="en-US" altLang="zh-CN" sz="1400" dirty="0">
                      <a:solidFill>
                        <a:schemeClr val="tx2"/>
                      </a:solidFill>
                    </a:endParaRPr>
                  </a:p>
                </p:txBody>
              </p:sp>
            </p:grpSp>
            <p:sp>
              <p:nvSpPr>
                <p:cNvPr id="23" name="文本框 153">
                  <a:extLst>
                    <a:ext uri="{FF2B5EF4-FFF2-40B4-BE49-F238E27FC236}">
                      <a16:creationId xmlns:a16="http://schemas.microsoft.com/office/drawing/2014/main" id="{A5142FED-4E2A-A43D-90F3-05150385A167}"/>
                    </a:ext>
                  </a:extLst>
                </p:cNvPr>
                <p:cNvSpPr txBox="1"/>
                <p:nvPr/>
              </p:nvSpPr>
              <p:spPr>
                <a:xfrm>
                  <a:off x="580989" y="4755008"/>
                  <a:ext cx="117645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1400" dirty="0">
                      <a:solidFill>
                        <a:srgbClr val="7BE0C4"/>
                      </a:solidFill>
                    </a:rPr>
                    <a:t>2024.9~10</a:t>
                  </a:r>
                </a:p>
              </p:txBody>
            </p:sp>
            <p:sp>
              <p:nvSpPr>
                <p:cNvPr id="24" name="文本框 155">
                  <a:extLst>
                    <a:ext uri="{FF2B5EF4-FFF2-40B4-BE49-F238E27FC236}">
                      <a16:creationId xmlns:a16="http://schemas.microsoft.com/office/drawing/2014/main" id="{1D893291-F9EA-382A-F011-729DB0268AA1}"/>
                    </a:ext>
                  </a:extLst>
                </p:cNvPr>
                <p:cNvSpPr txBox="1"/>
                <p:nvPr/>
              </p:nvSpPr>
              <p:spPr>
                <a:xfrm>
                  <a:off x="1795397" y="3845783"/>
                  <a:ext cx="1061052" cy="3083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1400" dirty="0">
                      <a:solidFill>
                        <a:srgbClr val="B1DC8B"/>
                      </a:solidFill>
                    </a:rPr>
                    <a:t>2024.11.19</a:t>
                  </a:r>
                  <a:endParaRPr lang="zh-CN" altLang="en-US" sz="1400" dirty="0">
                    <a:solidFill>
                      <a:srgbClr val="B1DC8B"/>
                    </a:solidFill>
                  </a:endParaRPr>
                </a:p>
              </p:txBody>
            </p:sp>
            <p:sp>
              <p:nvSpPr>
                <p:cNvPr id="25" name="文本框 157">
                  <a:extLst>
                    <a:ext uri="{FF2B5EF4-FFF2-40B4-BE49-F238E27FC236}">
                      <a16:creationId xmlns:a16="http://schemas.microsoft.com/office/drawing/2014/main" id="{83FFB9C4-AAF7-92A6-148D-696C780311CC}"/>
                    </a:ext>
                  </a:extLst>
                </p:cNvPr>
                <p:cNvSpPr txBox="1"/>
                <p:nvPr/>
              </p:nvSpPr>
              <p:spPr>
                <a:xfrm>
                  <a:off x="4576449" y="4769295"/>
                  <a:ext cx="1061840" cy="3056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1400" dirty="0">
                      <a:solidFill>
                        <a:srgbClr val="FFBD49"/>
                      </a:solidFill>
                    </a:rPr>
                    <a:t>2025.2.8</a:t>
                  </a:r>
                  <a:endParaRPr lang="en-US" altLang="zh-CN" sz="1800" dirty="0">
                    <a:solidFill>
                      <a:srgbClr val="FFBD49"/>
                    </a:solidFill>
                  </a:endParaRPr>
                </a:p>
              </p:txBody>
            </p:sp>
            <p:sp>
              <p:nvSpPr>
                <p:cNvPr id="26" name="文本框 159">
                  <a:extLst>
                    <a:ext uri="{FF2B5EF4-FFF2-40B4-BE49-F238E27FC236}">
                      <a16:creationId xmlns:a16="http://schemas.microsoft.com/office/drawing/2014/main" id="{8C650F98-A235-3D7A-ED95-399AE41C2F5B}"/>
                    </a:ext>
                  </a:extLst>
                </p:cNvPr>
                <p:cNvSpPr txBox="1"/>
                <p:nvPr/>
              </p:nvSpPr>
              <p:spPr>
                <a:xfrm>
                  <a:off x="5281927" y="3859639"/>
                  <a:ext cx="117645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1400" dirty="0">
                      <a:solidFill>
                        <a:srgbClr val="FFB051"/>
                      </a:solidFill>
                    </a:rPr>
                    <a:t>2025.3.26</a:t>
                  </a:r>
                  <a:endParaRPr lang="en-US" altLang="zh-CN" sz="1800" dirty="0">
                    <a:solidFill>
                      <a:srgbClr val="FFB051"/>
                    </a:solidFill>
                  </a:endParaRPr>
                </a:p>
              </p:txBody>
            </p:sp>
            <p:sp>
              <p:nvSpPr>
                <p:cNvPr id="27" name="文本框 161">
                  <a:extLst>
                    <a:ext uri="{FF2B5EF4-FFF2-40B4-BE49-F238E27FC236}">
                      <a16:creationId xmlns:a16="http://schemas.microsoft.com/office/drawing/2014/main" id="{40AF2ECF-17BD-6862-0E8F-D42F0A961D2D}"/>
                    </a:ext>
                  </a:extLst>
                </p:cNvPr>
                <p:cNvSpPr txBox="1"/>
                <p:nvPr/>
              </p:nvSpPr>
              <p:spPr>
                <a:xfrm>
                  <a:off x="6625044" y="4769295"/>
                  <a:ext cx="1033495" cy="3056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1400" dirty="0">
                      <a:solidFill>
                        <a:srgbClr val="FD9256"/>
                      </a:solidFill>
                    </a:rPr>
                    <a:t>2025.4.22</a:t>
                  </a:r>
                </a:p>
              </p:txBody>
            </p:sp>
          </p:grpSp>
          <p:sp>
            <p:nvSpPr>
              <p:cNvPr id="12" name="椭圆 165">
                <a:extLst>
                  <a:ext uri="{FF2B5EF4-FFF2-40B4-BE49-F238E27FC236}">
                    <a16:creationId xmlns:a16="http://schemas.microsoft.com/office/drawing/2014/main" id="{21B534B1-1AF5-EAAA-9A73-C5266686328D}"/>
                  </a:ext>
                </a:extLst>
              </p:cNvPr>
              <p:cNvSpPr/>
              <p:nvPr/>
            </p:nvSpPr>
            <p:spPr>
              <a:xfrm>
                <a:off x="4188781" y="2710288"/>
                <a:ext cx="200565" cy="200565"/>
              </a:xfrm>
              <a:prstGeom prst="ellipse">
                <a:avLst/>
              </a:prstGeom>
              <a:solidFill>
                <a:srgbClr val="D1D9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3" name="文本框 166">
                <a:extLst>
                  <a:ext uri="{FF2B5EF4-FFF2-40B4-BE49-F238E27FC236}">
                    <a16:creationId xmlns:a16="http://schemas.microsoft.com/office/drawing/2014/main" id="{D8C9AFFC-94DD-0915-6E15-F04ED7E9DD28}"/>
                  </a:ext>
                </a:extLst>
              </p:cNvPr>
              <p:cNvSpPr txBox="1"/>
              <p:nvPr/>
            </p:nvSpPr>
            <p:spPr>
              <a:xfrm>
                <a:off x="4277040" y="2651864"/>
                <a:ext cx="124846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dirty="0">
                    <a:solidFill>
                      <a:srgbClr val="EAD850"/>
                    </a:solidFill>
                  </a:rPr>
                  <a:t>2024.12.16</a:t>
                </a:r>
                <a:endParaRPr lang="zh-CN" altLang="en-US" sz="1400" dirty="0">
                  <a:solidFill>
                    <a:srgbClr val="EAD850"/>
                  </a:solidFill>
                </a:endParaRPr>
              </a:p>
            </p:txBody>
          </p:sp>
          <p:sp>
            <p:nvSpPr>
              <p:cNvPr id="14" name="文本框 167">
                <a:extLst>
                  <a:ext uri="{FF2B5EF4-FFF2-40B4-BE49-F238E27FC236}">
                    <a16:creationId xmlns:a16="http://schemas.microsoft.com/office/drawing/2014/main" id="{C7815325-B1EE-9D14-1478-0A5A7916271A}"/>
                  </a:ext>
                </a:extLst>
              </p:cNvPr>
              <p:cNvSpPr txBox="1"/>
              <p:nvPr/>
            </p:nvSpPr>
            <p:spPr>
              <a:xfrm>
                <a:off x="3269736" y="1494834"/>
                <a:ext cx="1558251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1400" dirty="0">
                    <a:solidFill>
                      <a:schemeClr val="tx2"/>
                    </a:solidFill>
                  </a:rPr>
                  <a:t>Y</a:t>
                </a:r>
                <a:r>
                  <a:rPr lang="zh-CN" altLang="en-US" sz="1400" dirty="0">
                    <a:solidFill>
                      <a:schemeClr val="tx2"/>
                    </a:solidFill>
                  </a:rPr>
                  <a:t>方向剖面测量</a:t>
                </a:r>
                <a:endParaRPr lang="en-US" altLang="zh-CN" sz="1400" dirty="0">
                  <a:solidFill>
                    <a:schemeClr val="tx2"/>
                  </a:solidFill>
                </a:endParaRPr>
              </a:p>
            </p:txBody>
          </p:sp>
          <p:cxnSp>
            <p:nvCxnSpPr>
              <p:cNvPr id="15" name="直接连接符 1032">
                <a:extLst>
                  <a:ext uri="{FF2B5EF4-FFF2-40B4-BE49-F238E27FC236}">
                    <a16:creationId xmlns:a16="http://schemas.microsoft.com/office/drawing/2014/main" id="{D64A3561-2416-3942-CFED-073CEA6E63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35961" y="2176336"/>
                <a:ext cx="0" cy="346844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文本框 173">
                <a:extLst>
                  <a:ext uri="{FF2B5EF4-FFF2-40B4-BE49-F238E27FC236}">
                    <a16:creationId xmlns:a16="http://schemas.microsoft.com/office/drawing/2014/main" id="{D2B2F3A1-C9DC-D599-83BE-FF7FAB988E34}"/>
                  </a:ext>
                </a:extLst>
              </p:cNvPr>
              <p:cNvSpPr txBox="1"/>
              <p:nvPr/>
            </p:nvSpPr>
            <p:spPr>
              <a:xfrm>
                <a:off x="4993161" y="1493478"/>
                <a:ext cx="1558251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zh-CN" altLang="en-US" sz="1400" dirty="0">
                    <a:solidFill>
                      <a:schemeClr val="tx2"/>
                    </a:solidFill>
                  </a:rPr>
                  <a:t>更换相互作用腔</a:t>
                </a:r>
                <a:endParaRPr lang="en-US" altLang="zh-CN" sz="14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7" name="椭圆 195">
                <a:extLst>
                  <a:ext uri="{FF2B5EF4-FFF2-40B4-BE49-F238E27FC236}">
                    <a16:creationId xmlns:a16="http://schemas.microsoft.com/office/drawing/2014/main" id="{E1B72B26-2852-00FD-B8A9-0C2C57006547}"/>
                  </a:ext>
                </a:extLst>
              </p:cNvPr>
              <p:cNvSpPr/>
              <p:nvPr/>
            </p:nvSpPr>
            <p:spPr>
              <a:xfrm>
                <a:off x="5201776" y="1777608"/>
                <a:ext cx="200565" cy="200565"/>
              </a:xfrm>
              <a:prstGeom prst="ellipse">
                <a:avLst/>
              </a:prstGeom>
              <a:solidFill>
                <a:srgbClr val="FFD4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文本框 196">
                <a:extLst>
                  <a:ext uri="{FF2B5EF4-FFF2-40B4-BE49-F238E27FC236}">
                    <a16:creationId xmlns:a16="http://schemas.microsoft.com/office/drawing/2014/main" id="{C9245E3A-74FB-3648-A85B-491F309ABD54}"/>
                  </a:ext>
                </a:extLst>
              </p:cNvPr>
              <p:cNvSpPr txBox="1"/>
              <p:nvPr/>
            </p:nvSpPr>
            <p:spPr>
              <a:xfrm>
                <a:off x="5300010" y="1731414"/>
                <a:ext cx="94000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dirty="0">
                    <a:solidFill>
                      <a:srgbClr val="FFCC40"/>
                    </a:solidFill>
                  </a:rPr>
                  <a:t>2024.2</a:t>
                </a:r>
              </a:p>
            </p:txBody>
          </p:sp>
          <p:sp>
            <p:nvSpPr>
              <p:cNvPr id="19" name="文本框 197">
                <a:extLst>
                  <a:ext uri="{FF2B5EF4-FFF2-40B4-BE49-F238E27FC236}">
                    <a16:creationId xmlns:a16="http://schemas.microsoft.com/office/drawing/2014/main" id="{8922C647-A62D-FC75-C8F0-362EF6526E3E}"/>
                  </a:ext>
                </a:extLst>
              </p:cNvPr>
              <p:cNvSpPr txBox="1"/>
              <p:nvPr/>
            </p:nvSpPr>
            <p:spPr>
              <a:xfrm>
                <a:off x="9319116" y="1528128"/>
                <a:ext cx="1558251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zh-CN" altLang="en-US" sz="1400" dirty="0">
                    <a:solidFill>
                      <a:schemeClr val="tx2"/>
                    </a:solidFill>
                  </a:rPr>
                  <a:t>相互作用腔升级</a:t>
                </a:r>
                <a:endParaRPr lang="en-US" altLang="zh-CN" sz="14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0" name="椭圆 198">
                <a:extLst>
                  <a:ext uri="{FF2B5EF4-FFF2-40B4-BE49-F238E27FC236}">
                    <a16:creationId xmlns:a16="http://schemas.microsoft.com/office/drawing/2014/main" id="{3CEE14A0-27EF-8B59-04A3-F98AD8431D47}"/>
                  </a:ext>
                </a:extLst>
              </p:cNvPr>
              <p:cNvSpPr/>
              <p:nvPr/>
            </p:nvSpPr>
            <p:spPr>
              <a:xfrm>
                <a:off x="9527731" y="1812258"/>
                <a:ext cx="200565" cy="200565"/>
              </a:xfrm>
              <a:prstGeom prst="ellipse">
                <a:avLst/>
              </a:prstGeom>
              <a:solidFill>
                <a:srgbClr val="FB80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文本框 199">
                <a:extLst>
                  <a:ext uri="{FF2B5EF4-FFF2-40B4-BE49-F238E27FC236}">
                    <a16:creationId xmlns:a16="http://schemas.microsoft.com/office/drawing/2014/main" id="{27C8ABF7-271A-8C61-285B-6AAA0752DB5D}"/>
                  </a:ext>
                </a:extLst>
              </p:cNvPr>
              <p:cNvSpPr txBox="1"/>
              <p:nvPr/>
            </p:nvSpPr>
            <p:spPr>
              <a:xfrm>
                <a:off x="9625965" y="1766064"/>
                <a:ext cx="94000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dirty="0">
                    <a:solidFill>
                      <a:srgbClr val="F97258"/>
                    </a:solidFill>
                  </a:rPr>
                  <a:t>2025.9</a:t>
                </a:r>
              </a:p>
            </p:txBody>
          </p:sp>
        </p:grpSp>
        <p:cxnSp>
          <p:nvCxnSpPr>
            <p:cNvPr id="10" name="直接连接符 202">
              <a:extLst>
                <a:ext uri="{FF2B5EF4-FFF2-40B4-BE49-F238E27FC236}">
                  <a16:creationId xmlns:a16="http://schemas.microsoft.com/office/drawing/2014/main" id="{364C2DB7-2C8E-33A4-B537-D7C79DAE9217}"/>
                </a:ext>
              </a:extLst>
            </p:cNvPr>
            <p:cNvCxnSpPr>
              <a:cxnSpLocks/>
            </p:cNvCxnSpPr>
            <p:nvPr/>
          </p:nvCxnSpPr>
          <p:spPr>
            <a:xfrm>
              <a:off x="9989137" y="4578684"/>
              <a:ext cx="0" cy="346844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790539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E8DF38-B60C-3CD9-644F-976F9A0D9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268761"/>
            <a:ext cx="11376024" cy="2299604"/>
          </a:xfrm>
        </p:spPr>
        <p:txBody>
          <a:bodyPr/>
          <a:lstStyle/>
          <a:p>
            <a:r>
              <a:rPr lang="zh-CN" altLang="en-US" sz="1800" dirty="0"/>
              <a:t>剥离电子信号预处理</a:t>
            </a:r>
          </a:p>
          <a:p>
            <a:pPr lvl="1"/>
            <a:r>
              <a:rPr lang="zh-CN" altLang="en-CH" sz="1500" dirty="0"/>
              <a:t>本底</a:t>
            </a:r>
            <a:r>
              <a:rPr lang="zh-CN" altLang="en-US" sz="1500" dirty="0"/>
              <a:t>信号：头尾</a:t>
            </a:r>
            <a:r>
              <a:rPr lang="en-US" altLang="zh-CN" sz="1500" dirty="0"/>
              <a:t>80</a:t>
            </a:r>
            <a:r>
              <a:rPr lang="zh-CN" altLang="en-US" sz="1500" dirty="0"/>
              <a:t> </a:t>
            </a:r>
            <a:r>
              <a:rPr lang="en-US" altLang="zh-CN" sz="1500" dirty="0"/>
              <a:t>ns</a:t>
            </a:r>
            <a:r>
              <a:rPr lang="zh-CN" altLang="en-US" sz="1500" dirty="0"/>
              <a:t>数据取均值</a:t>
            </a:r>
            <a:endParaRPr lang="en-US" altLang="zh-CN" sz="1500" dirty="0"/>
          </a:p>
          <a:p>
            <a:pPr lvl="1"/>
            <a:r>
              <a:rPr lang="zh-CN" altLang="en-US" sz="1500" dirty="0"/>
              <a:t>有效信号窗口：根据信号宽度选择（</a:t>
            </a:r>
            <a:r>
              <a:rPr lang="en-US" altLang="zh-CN" sz="1500" dirty="0"/>
              <a:t>Simple</a:t>
            </a:r>
            <a:r>
              <a:rPr lang="zh-CN" altLang="en-US" sz="1500" dirty="0"/>
              <a:t> </a:t>
            </a:r>
            <a:r>
              <a:rPr lang="en-US" altLang="zh-CN" sz="1500" dirty="0"/>
              <a:t>Way</a:t>
            </a:r>
            <a:r>
              <a:rPr lang="zh-CN" altLang="en-US" sz="1500" dirty="0"/>
              <a:t>）</a:t>
            </a:r>
            <a:endParaRPr lang="en-US" altLang="zh-CN" sz="1500" dirty="0"/>
          </a:p>
          <a:p>
            <a:pPr lvl="1"/>
            <a:r>
              <a:rPr lang="zh-CN" altLang="en-US" sz="1500" dirty="0"/>
              <a:t>扣除本底后，窗口内电流信号转换为电荷量（</a:t>
            </a:r>
            <a:r>
              <a:rPr lang="en-US" altLang="zh-CN" sz="1500" dirty="0"/>
              <a:t>Area</a:t>
            </a:r>
            <a:r>
              <a:rPr lang="zh-CN" altLang="en-US" sz="1500" dirty="0"/>
              <a:t> </a:t>
            </a:r>
            <a:r>
              <a:rPr lang="en-US" altLang="zh-CN" sz="1500" dirty="0"/>
              <a:t>size</a:t>
            </a:r>
            <a:r>
              <a:rPr lang="zh-CN" altLang="en-US" sz="1500" dirty="0"/>
              <a:t>）</a:t>
            </a:r>
            <a:endParaRPr lang="en-US" altLang="zh-CN" sz="1500" dirty="0"/>
          </a:p>
          <a:p>
            <a:r>
              <a:rPr lang="zh-CN" altLang="en-US" sz="1800" b="0" dirty="0">
                <a:solidFill>
                  <a:srgbClr val="0432FF"/>
                </a:solidFill>
              </a:rPr>
              <a:t>激光功率波动影响影响不大 </a:t>
            </a:r>
            <a:r>
              <a:rPr lang="en-US" altLang="zh-CN" sz="1800" b="0" dirty="0">
                <a:solidFill>
                  <a:srgbClr val="0432FF"/>
                </a:solidFill>
              </a:rPr>
              <a:t>=&gt;</a:t>
            </a:r>
            <a:r>
              <a:rPr lang="zh-CN" altLang="en-US" sz="1800" b="0" dirty="0">
                <a:solidFill>
                  <a:srgbClr val="0432FF"/>
                </a:solidFill>
              </a:rPr>
              <a:t> 暂不根据光强归一化</a:t>
            </a:r>
            <a:endParaRPr lang="en-US" altLang="zh-CN" sz="1800" b="0" dirty="0">
              <a:solidFill>
                <a:srgbClr val="0432FF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64C184-0CE6-9E9A-C210-14D77A20E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信号处理和剖面重建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93ECF-00F9-D995-A228-AA2A414E5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0DDF-B67A-904D-A8D2-B7A939E5C70C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8F5C5-806E-0722-C9DF-9C5BC76FC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FDF14-0EDC-6701-D350-2755C528C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31</a:t>
            </a:fld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FD51121-E68F-5D95-32B8-5417B4EB6390}"/>
              </a:ext>
            </a:extLst>
          </p:cNvPr>
          <p:cNvGrpSpPr/>
          <p:nvPr/>
        </p:nvGrpSpPr>
        <p:grpSpPr>
          <a:xfrm>
            <a:off x="4583832" y="3033164"/>
            <a:ext cx="3679793" cy="3008108"/>
            <a:chOff x="7032103" y="3013179"/>
            <a:chExt cx="3679793" cy="3008108"/>
          </a:xfrm>
        </p:grpSpPr>
        <p:pic>
          <p:nvPicPr>
            <p:cNvPr id="23" name="图片 19">
              <a:extLst>
                <a:ext uri="{FF2B5EF4-FFF2-40B4-BE49-F238E27FC236}">
                  <a16:creationId xmlns:a16="http://schemas.microsoft.com/office/drawing/2014/main" id="{7DE45633-A6E0-672A-F3A0-D1AC0137D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082"/>
            <a:stretch/>
          </p:blipFill>
          <p:spPr>
            <a:xfrm>
              <a:off x="7032103" y="3568364"/>
              <a:ext cx="3679793" cy="245292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E923EBD-1BB3-3737-5091-BF13CF5382AE}"/>
                </a:ext>
              </a:extLst>
            </p:cNvPr>
            <p:cNvSpPr txBox="1"/>
            <p:nvPr/>
          </p:nvSpPr>
          <p:spPr>
            <a:xfrm>
              <a:off x="7680175" y="3013179"/>
              <a:ext cx="288032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CH" sz="1600" dirty="0"/>
                <a:t>si</a:t>
              </a:r>
              <a:r>
                <a:rPr lang="en-US" altLang="zh-CN" sz="1600" dirty="0" err="1"/>
                <a:t>gy</a:t>
              </a:r>
              <a:r>
                <a:rPr lang="en-US" altLang="zh-CN" sz="1600" dirty="0"/>
                <a:t>=2.50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mm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(w/o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norm.)</a:t>
              </a:r>
            </a:p>
            <a:p>
              <a:pPr algn="l"/>
              <a:r>
                <a:rPr lang="en-US" altLang="zh-CN" sz="1600" dirty="0" err="1"/>
                <a:t>sigy</a:t>
              </a:r>
              <a:r>
                <a:rPr lang="en-US" altLang="zh-CN" sz="1600" dirty="0"/>
                <a:t>=2.52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mm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(w/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norm.)</a:t>
              </a:r>
              <a:endParaRPr lang="en-CH" sz="1600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B6AF4EC-50A8-4C1E-FD7E-105D5F902E63}"/>
              </a:ext>
            </a:extLst>
          </p:cNvPr>
          <p:cNvGrpSpPr/>
          <p:nvPr/>
        </p:nvGrpSpPr>
        <p:grpSpPr>
          <a:xfrm>
            <a:off x="839416" y="3361964"/>
            <a:ext cx="3201451" cy="2659323"/>
            <a:chOff x="1559496" y="3289756"/>
            <a:chExt cx="3201451" cy="265932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3C3A076-1AC7-D01A-7982-5F504203166D}"/>
                </a:ext>
              </a:extLst>
            </p:cNvPr>
            <p:cNvGrpSpPr/>
            <p:nvPr/>
          </p:nvGrpSpPr>
          <p:grpSpPr>
            <a:xfrm>
              <a:off x="1559496" y="3568364"/>
              <a:ext cx="3201451" cy="2380715"/>
              <a:chOff x="8735189" y="1780050"/>
              <a:chExt cx="3201451" cy="2380715"/>
            </a:xfrm>
          </p:grpSpPr>
          <p:pic>
            <p:nvPicPr>
              <p:cNvPr id="19" name="图片 32">
                <a:extLst>
                  <a:ext uri="{FF2B5EF4-FFF2-40B4-BE49-F238E27FC236}">
                    <a16:creationId xmlns:a16="http://schemas.microsoft.com/office/drawing/2014/main" id="{EB15EDAE-9080-9A51-92D0-4ACA2B29C0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35189" y="1780050"/>
                <a:ext cx="3201451" cy="2380715"/>
              </a:xfrm>
              <a:prstGeom prst="rect">
                <a:avLst/>
              </a:prstGeom>
            </p:spPr>
          </p:pic>
          <p:sp>
            <p:nvSpPr>
              <p:cNvPr id="12" name="矩形 41">
                <a:extLst>
                  <a:ext uri="{FF2B5EF4-FFF2-40B4-BE49-F238E27FC236}">
                    <a16:creationId xmlns:a16="http://schemas.microsoft.com/office/drawing/2014/main" id="{7B3A6485-7D0C-AF60-BD2B-3433FCFEB0B9}"/>
                  </a:ext>
                </a:extLst>
              </p:cNvPr>
              <p:cNvSpPr/>
              <p:nvPr/>
            </p:nvSpPr>
            <p:spPr>
              <a:xfrm>
                <a:off x="9624392" y="1844824"/>
                <a:ext cx="864096" cy="196656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8804886-30B0-9EF7-5BC9-8AC419515772}"/>
                </a:ext>
              </a:extLst>
            </p:cNvPr>
            <p:cNvSpPr txBox="1"/>
            <p:nvPr/>
          </p:nvSpPr>
          <p:spPr>
            <a:xfrm>
              <a:off x="2400141" y="3289756"/>
              <a:ext cx="96121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H" sz="1600" dirty="0">
                  <a:solidFill>
                    <a:srgbClr val="FF0000"/>
                  </a:solidFill>
                </a:rPr>
                <a:t>W</a:t>
              </a:r>
              <a:r>
                <a:rPr lang="en-US" altLang="zh-CN" sz="1600" dirty="0" err="1">
                  <a:solidFill>
                    <a:srgbClr val="FF0000"/>
                  </a:solidFill>
                </a:rPr>
                <a:t>indow</a:t>
              </a:r>
              <a:endParaRPr lang="en-CH" sz="16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0" name="图片 2">
            <a:extLst>
              <a:ext uri="{FF2B5EF4-FFF2-40B4-BE49-F238E27FC236}">
                <a16:creationId xmlns:a16="http://schemas.microsoft.com/office/drawing/2014/main" id="{286463C4-CC76-7F09-4B4C-6B4373B20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8118" y="3371163"/>
            <a:ext cx="3533497" cy="2650123"/>
          </a:xfrm>
          <a:prstGeom prst="rect">
            <a:avLst/>
          </a:prstGeom>
        </p:spPr>
      </p:pic>
      <p:sp>
        <p:nvSpPr>
          <p:cNvPr id="32" name="文本框 3">
            <a:extLst>
              <a:ext uri="{FF2B5EF4-FFF2-40B4-BE49-F238E27FC236}">
                <a16:creationId xmlns:a16="http://schemas.microsoft.com/office/drawing/2014/main" id="{336B4A64-466C-87EE-2A22-9F001615EF60}"/>
              </a:ext>
            </a:extLst>
          </p:cNvPr>
          <p:cNvSpPr txBox="1"/>
          <p:nvPr/>
        </p:nvSpPr>
        <p:spPr>
          <a:xfrm>
            <a:off x="8829864" y="1962552"/>
            <a:ext cx="22365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/>
              <a:t>束流流强</a:t>
            </a:r>
            <a:r>
              <a:rPr lang="en-US" altLang="zh-CN" sz="1600" dirty="0"/>
              <a:t>: 16mA</a:t>
            </a:r>
          </a:p>
          <a:p>
            <a:r>
              <a:rPr lang="zh-CN" altLang="en-US" sz="1600" dirty="0"/>
              <a:t>束流脉宽：</a:t>
            </a:r>
            <a:r>
              <a:rPr lang="en-US" altLang="zh-CN" sz="1600" dirty="0"/>
              <a:t>550ns</a:t>
            </a:r>
          </a:p>
          <a:p>
            <a:r>
              <a:rPr lang="zh-CN" altLang="en-US" sz="1600" dirty="0"/>
              <a:t>激光入口功率：</a:t>
            </a:r>
            <a:r>
              <a:rPr lang="en-US" altLang="zh-CN" sz="1600" dirty="0"/>
              <a:t>350mJ</a:t>
            </a:r>
          </a:p>
          <a:p>
            <a:r>
              <a:rPr lang="zh-CN" altLang="en-US" sz="1600" dirty="0"/>
              <a:t>磁铁电流：</a:t>
            </a:r>
            <a:r>
              <a:rPr lang="en-US" altLang="zh-CN" sz="1600" dirty="0"/>
              <a:t>6.9A</a:t>
            </a:r>
          </a:p>
          <a:p>
            <a:r>
              <a:rPr lang="zh-CN" altLang="en-US" sz="1600" dirty="0"/>
              <a:t>聚焦镜位置：</a:t>
            </a:r>
            <a:r>
              <a:rPr lang="en-US" altLang="zh-CN" sz="1600" dirty="0"/>
              <a:t>0mm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7673730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54">
            <a:extLst>
              <a:ext uri="{FF2B5EF4-FFF2-40B4-BE49-F238E27FC236}">
                <a16:creationId xmlns:a16="http://schemas.microsoft.com/office/drawing/2014/main" id="{15AB075D-F7BB-CB7F-8A00-397D427AB5F5}"/>
              </a:ext>
            </a:extLst>
          </p:cNvPr>
          <p:cNvSpPr/>
          <p:nvPr/>
        </p:nvSpPr>
        <p:spPr>
          <a:xfrm>
            <a:off x="3999611" y="1167246"/>
            <a:ext cx="3703320" cy="4983480"/>
          </a:xfrm>
          <a:prstGeom prst="rect">
            <a:avLst/>
          </a:prstGeom>
          <a:solidFill>
            <a:schemeClr val="bg1">
              <a:alpha val="60000"/>
            </a:schemeClr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EFE69A-8120-31ED-60B2-52BAE6016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LW扫描启动流程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8DE7A-49BF-C2E9-1FD0-5F93C39B9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C81E-C3D6-8141-B64D-CD34E13071EC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EE866-20F7-07DF-9286-09C9093BB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653CE1-F6F5-A6B7-8B28-DA48B926C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8" name="矩形 30">
            <a:extLst>
              <a:ext uri="{FF2B5EF4-FFF2-40B4-BE49-F238E27FC236}">
                <a16:creationId xmlns:a16="http://schemas.microsoft.com/office/drawing/2014/main" id="{61C1421A-BA22-D205-7E2C-90AD1CB7BB59}"/>
              </a:ext>
            </a:extLst>
          </p:cNvPr>
          <p:cNvSpPr/>
          <p:nvPr/>
        </p:nvSpPr>
        <p:spPr>
          <a:xfrm>
            <a:off x="241021" y="1167246"/>
            <a:ext cx="3703320" cy="4983480"/>
          </a:xfrm>
          <a:prstGeom prst="rect">
            <a:avLst/>
          </a:prstGeom>
          <a:solidFill>
            <a:schemeClr val="bg1">
              <a:alpha val="60000"/>
            </a:schemeClr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文本框 33">
            <a:extLst>
              <a:ext uri="{FF2B5EF4-FFF2-40B4-BE49-F238E27FC236}">
                <a16:creationId xmlns:a16="http://schemas.microsoft.com/office/drawing/2014/main" id="{F44A65FF-EE20-4CF2-6CD6-51904BDF9905}"/>
              </a:ext>
            </a:extLst>
          </p:cNvPr>
          <p:cNvSpPr txBox="1"/>
          <p:nvPr/>
        </p:nvSpPr>
        <p:spPr>
          <a:xfrm>
            <a:off x="479004" y="2113895"/>
            <a:ext cx="3550196" cy="1020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zh-CN" alt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随着激光能量的提高，剥离出的电子数增多，实验中高功率激光杂散光也会剥离出一部分电子</a:t>
            </a:r>
          </a:p>
        </p:txBody>
      </p:sp>
      <p:grpSp>
        <p:nvGrpSpPr>
          <p:cNvPr id="10" name="组合 37">
            <a:extLst>
              <a:ext uri="{FF2B5EF4-FFF2-40B4-BE49-F238E27FC236}">
                <a16:creationId xmlns:a16="http://schemas.microsoft.com/office/drawing/2014/main" id="{17AA74AE-5ADB-1827-A80E-6BAF4FFA2DAB}"/>
              </a:ext>
            </a:extLst>
          </p:cNvPr>
          <p:cNvGrpSpPr/>
          <p:nvPr/>
        </p:nvGrpSpPr>
        <p:grpSpPr>
          <a:xfrm>
            <a:off x="653225" y="1434798"/>
            <a:ext cx="2681516" cy="511319"/>
            <a:chOff x="653225" y="1434798"/>
            <a:chExt cx="2681516" cy="511319"/>
          </a:xfrm>
        </p:grpSpPr>
        <p:sp>
          <p:nvSpPr>
            <p:cNvPr id="11" name="矩形: 圆角 48">
              <a:extLst>
                <a:ext uri="{FF2B5EF4-FFF2-40B4-BE49-F238E27FC236}">
                  <a16:creationId xmlns:a16="http://schemas.microsoft.com/office/drawing/2014/main" id="{E645A02F-8F56-A217-63D1-473F846B9EDB}"/>
                </a:ext>
              </a:extLst>
            </p:cNvPr>
            <p:cNvSpPr/>
            <p:nvPr/>
          </p:nvSpPr>
          <p:spPr>
            <a:xfrm>
              <a:off x="653225" y="1434798"/>
              <a:ext cx="2681516" cy="511319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90500" dist="127000" dir="2700000" algn="tl" rotWithShape="0">
                <a:srgbClr val="203864">
                  <a:alpha val="1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文本框 50">
              <a:extLst>
                <a:ext uri="{FF2B5EF4-FFF2-40B4-BE49-F238E27FC236}">
                  <a16:creationId xmlns:a16="http://schemas.microsoft.com/office/drawing/2014/main" id="{920315FC-B9D3-8EBA-A908-D247350926C9}"/>
                </a:ext>
              </a:extLst>
            </p:cNvPr>
            <p:cNvSpPr txBox="1"/>
            <p:nvPr/>
          </p:nvSpPr>
          <p:spPr>
            <a:xfrm>
              <a:off x="830809" y="1504565"/>
              <a:ext cx="232634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</a:t>
              </a:r>
              <a:r>
                <a:rPr lang="en-US" altLang="zh-CN" sz="2000" kern="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-Scan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3" name="矩形 54">
            <a:extLst>
              <a:ext uri="{FF2B5EF4-FFF2-40B4-BE49-F238E27FC236}">
                <a16:creationId xmlns:a16="http://schemas.microsoft.com/office/drawing/2014/main" id="{BD29EDF0-07BA-0495-4282-3757FAF431C0}"/>
              </a:ext>
            </a:extLst>
          </p:cNvPr>
          <p:cNvSpPr/>
          <p:nvPr/>
        </p:nvSpPr>
        <p:spPr>
          <a:xfrm>
            <a:off x="7758200" y="1167246"/>
            <a:ext cx="3703320" cy="4983480"/>
          </a:xfrm>
          <a:prstGeom prst="rect">
            <a:avLst/>
          </a:prstGeom>
          <a:solidFill>
            <a:schemeClr val="bg1">
              <a:alpha val="60000"/>
            </a:schemeClr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文本框 55">
            <a:extLst>
              <a:ext uri="{FF2B5EF4-FFF2-40B4-BE49-F238E27FC236}">
                <a16:creationId xmlns:a16="http://schemas.microsoft.com/office/drawing/2014/main" id="{EB0DE87C-5F97-F5C9-143B-548C0959B7CC}"/>
              </a:ext>
            </a:extLst>
          </p:cNvPr>
          <p:cNvSpPr txBox="1"/>
          <p:nvPr/>
        </p:nvSpPr>
        <p:spPr>
          <a:xfrm>
            <a:off x="7996183" y="2113895"/>
            <a:ext cx="3550196" cy="699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zh-CN" alt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激光束腰与</a:t>
            </a:r>
            <a:r>
              <a:rPr kumimoji="1" lang="en-US" altLang="zh-CN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H-</a:t>
            </a:r>
            <a:r>
              <a:rPr kumimoji="1" lang="zh-CN" alt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束流中心重合</a:t>
            </a:r>
            <a:endParaRPr kumimoji="1" lang="en-US" altLang="zh-CN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zh-CN" alt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最小化</a:t>
            </a:r>
            <a:r>
              <a:rPr kumimoji="1" lang="en-US" altLang="zh-CN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H-</a:t>
            </a:r>
            <a:r>
              <a:rPr kumimoji="1" lang="zh-CN" altLang="en-US" sz="1600" kern="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束核内光斑尺寸</a:t>
            </a:r>
            <a:endParaRPr kumimoji="1" lang="zh-CN" altLang="en-US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5" name="组合 56">
            <a:extLst>
              <a:ext uri="{FF2B5EF4-FFF2-40B4-BE49-F238E27FC236}">
                <a16:creationId xmlns:a16="http://schemas.microsoft.com/office/drawing/2014/main" id="{F57B7A72-88A6-5AE2-589F-AA5104CE7F4A}"/>
              </a:ext>
            </a:extLst>
          </p:cNvPr>
          <p:cNvGrpSpPr/>
          <p:nvPr/>
        </p:nvGrpSpPr>
        <p:grpSpPr>
          <a:xfrm>
            <a:off x="8170404" y="1434798"/>
            <a:ext cx="2681516" cy="511319"/>
            <a:chOff x="4537423" y="1434798"/>
            <a:chExt cx="2681516" cy="511319"/>
          </a:xfrm>
        </p:grpSpPr>
        <p:sp>
          <p:nvSpPr>
            <p:cNvPr id="16" name="矩形: 圆角 57">
              <a:extLst>
                <a:ext uri="{FF2B5EF4-FFF2-40B4-BE49-F238E27FC236}">
                  <a16:creationId xmlns:a16="http://schemas.microsoft.com/office/drawing/2014/main" id="{3D266D65-0C4D-ABD3-54ED-350BE1B7978B}"/>
                </a:ext>
              </a:extLst>
            </p:cNvPr>
            <p:cNvSpPr/>
            <p:nvPr/>
          </p:nvSpPr>
          <p:spPr>
            <a:xfrm>
              <a:off x="4537423" y="1434798"/>
              <a:ext cx="2681516" cy="511319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90500" dist="127000" dir="2700000" algn="tl" rotWithShape="0">
                <a:srgbClr val="203864">
                  <a:alpha val="1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文本框 58">
              <a:extLst>
                <a:ext uri="{FF2B5EF4-FFF2-40B4-BE49-F238E27FC236}">
                  <a16:creationId xmlns:a16="http://schemas.microsoft.com/office/drawing/2014/main" id="{38D63FE7-D75E-B6BC-9BB3-DEEA6D80980E}"/>
                </a:ext>
              </a:extLst>
            </p:cNvPr>
            <p:cNvSpPr txBox="1"/>
            <p:nvPr/>
          </p:nvSpPr>
          <p:spPr>
            <a:xfrm>
              <a:off x="4862069" y="1497873"/>
              <a:ext cx="197117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Z-scan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2" name="文本框 55">
            <a:extLst>
              <a:ext uri="{FF2B5EF4-FFF2-40B4-BE49-F238E27FC236}">
                <a16:creationId xmlns:a16="http://schemas.microsoft.com/office/drawing/2014/main" id="{1289C4B8-A97F-76D7-03BB-77D59AF79D40}"/>
              </a:ext>
            </a:extLst>
          </p:cNvPr>
          <p:cNvSpPr txBox="1"/>
          <p:nvPr/>
        </p:nvSpPr>
        <p:spPr>
          <a:xfrm>
            <a:off x="4237594" y="2113895"/>
            <a:ext cx="3550196" cy="1019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zh-CN" altLang="en-US" sz="1600" kern="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扫描收集磁铁励磁电流</a:t>
            </a:r>
            <a:endParaRPr kumimoji="1" lang="en-US" altLang="zh-CN" sz="1600" kern="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zh-CN" alt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最大化</a:t>
            </a:r>
            <a:r>
              <a:rPr kumimoji="1" lang="zh-CN" altLang="en-US" sz="1600" kern="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收集</a:t>
            </a:r>
            <a:r>
              <a:rPr kumimoji="1" lang="zh-CN" alt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电荷强度</a:t>
            </a:r>
            <a:endParaRPr kumimoji="1" lang="en-US" altLang="zh-CN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zh-CN" alt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蜂窝网结构 </a:t>
            </a:r>
            <a:r>
              <a:rPr kumimoji="1" lang="en-US" altLang="zh-CN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=&gt;</a:t>
            </a:r>
            <a:r>
              <a:rPr kumimoji="1" lang="zh-CN" alt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锯齿形状</a:t>
            </a:r>
          </a:p>
        </p:txBody>
      </p:sp>
      <p:grpSp>
        <p:nvGrpSpPr>
          <p:cNvPr id="23" name="组合 56">
            <a:extLst>
              <a:ext uri="{FF2B5EF4-FFF2-40B4-BE49-F238E27FC236}">
                <a16:creationId xmlns:a16="http://schemas.microsoft.com/office/drawing/2014/main" id="{18EACA67-AE24-F3F1-0A6F-BB95AB01F810}"/>
              </a:ext>
            </a:extLst>
          </p:cNvPr>
          <p:cNvGrpSpPr/>
          <p:nvPr/>
        </p:nvGrpSpPr>
        <p:grpSpPr>
          <a:xfrm>
            <a:off x="4411815" y="1434798"/>
            <a:ext cx="2681516" cy="511319"/>
            <a:chOff x="4537423" y="1434798"/>
            <a:chExt cx="2681516" cy="511319"/>
          </a:xfrm>
        </p:grpSpPr>
        <p:sp>
          <p:nvSpPr>
            <p:cNvPr id="24" name="矩形: 圆角 57">
              <a:extLst>
                <a:ext uri="{FF2B5EF4-FFF2-40B4-BE49-F238E27FC236}">
                  <a16:creationId xmlns:a16="http://schemas.microsoft.com/office/drawing/2014/main" id="{C388564A-9638-D323-2ADA-199E133E485D}"/>
                </a:ext>
              </a:extLst>
            </p:cNvPr>
            <p:cNvSpPr/>
            <p:nvPr/>
          </p:nvSpPr>
          <p:spPr>
            <a:xfrm>
              <a:off x="4537423" y="1434798"/>
              <a:ext cx="2681516" cy="511319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90500" dist="127000" dir="2700000" algn="tl" rotWithShape="0">
                <a:srgbClr val="203864">
                  <a:alpha val="1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文本框 58">
              <a:extLst>
                <a:ext uri="{FF2B5EF4-FFF2-40B4-BE49-F238E27FC236}">
                  <a16:creationId xmlns:a16="http://schemas.microsoft.com/office/drawing/2014/main" id="{799B5ED7-A9F5-6EA4-F58B-07A7A37EC7E3}"/>
                </a:ext>
              </a:extLst>
            </p:cNvPr>
            <p:cNvSpPr txBox="1"/>
            <p:nvPr/>
          </p:nvSpPr>
          <p:spPr>
            <a:xfrm>
              <a:off x="4862069" y="1497873"/>
              <a:ext cx="197117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kern="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B</a:t>
              </a: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-scan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27" name="图片 2">
            <a:extLst>
              <a:ext uri="{FF2B5EF4-FFF2-40B4-BE49-F238E27FC236}">
                <a16:creationId xmlns:a16="http://schemas.microsoft.com/office/drawing/2014/main" id="{19156BCA-A6CC-3325-E0E2-6452D008C3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695"/>
          <a:stretch/>
        </p:blipFill>
        <p:spPr>
          <a:xfrm>
            <a:off x="4072806" y="3448879"/>
            <a:ext cx="3298486" cy="2584654"/>
          </a:xfrm>
          <a:prstGeom prst="rect">
            <a:avLst/>
          </a:prstGeom>
        </p:spPr>
      </p:pic>
      <p:pic>
        <p:nvPicPr>
          <p:cNvPr id="28" name="图片 59">
            <a:extLst>
              <a:ext uri="{FF2B5EF4-FFF2-40B4-BE49-F238E27FC236}">
                <a16:creationId xmlns:a16="http://schemas.microsoft.com/office/drawing/2014/main" id="{AF4E2047-4517-8B9B-B5B4-5DEE36B4C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200" y="3478633"/>
            <a:ext cx="3468532" cy="2376264"/>
          </a:xfrm>
          <a:prstGeom prst="rect">
            <a:avLst/>
          </a:prstGeom>
        </p:spPr>
      </p:pic>
      <p:pic>
        <p:nvPicPr>
          <p:cNvPr id="29" name="图片 2">
            <a:extLst>
              <a:ext uri="{FF2B5EF4-FFF2-40B4-BE49-F238E27FC236}">
                <a16:creationId xmlns:a16="http://schemas.microsoft.com/office/drawing/2014/main" id="{B19E8D9E-48CE-2BCF-6014-3902C6360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20" y="3645024"/>
            <a:ext cx="3131647" cy="228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359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4">
            <a:extLst>
              <a:ext uri="{FF2B5EF4-FFF2-40B4-BE49-F238E27FC236}">
                <a16:creationId xmlns:a16="http://schemas.microsoft.com/office/drawing/2014/main" id="{7087643E-122A-411E-BFB5-23885598E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8854" y="4331242"/>
            <a:ext cx="2651851" cy="200552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F8EDDDE-ADAD-BC70-C7C7-75CC7D20D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剥离电子探测</a:t>
            </a:r>
            <a:r>
              <a:rPr lang="zh-CN" altLang="en-US" dirty="0"/>
              <a:t>：</a:t>
            </a:r>
            <a:r>
              <a:rPr lang="en-US" altLang="zh-CN" dirty="0" err="1"/>
              <a:t>FC+Amp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/>
              <a:t>vs.</a:t>
            </a:r>
            <a:r>
              <a:rPr lang="zh-CN" altLang="en-US" dirty="0"/>
              <a:t> </a:t>
            </a:r>
            <a:r>
              <a:rPr lang="en-US" altLang="zh-CN" dirty="0"/>
              <a:t>MCP-FC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BE96C-FE5B-35FA-B31B-CEBDEAD59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0DDF-B67A-904D-A8D2-B7A939E5C70C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A02CE-6A74-F0E7-13E6-B53A7FC58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FE542-B911-467D-8F3E-4CFF52C41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F5D086-B7E5-F3A3-7E24-17E0409B309C}"/>
              </a:ext>
            </a:extLst>
          </p:cNvPr>
          <p:cNvSpPr txBox="1"/>
          <p:nvPr/>
        </p:nvSpPr>
        <p:spPr>
          <a:xfrm>
            <a:off x="6577264" y="371374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CH" dirty="0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A3D2DF21-9331-5547-ED86-3C85CAD9E626}"/>
              </a:ext>
            </a:extLst>
          </p:cNvPr>
          <p:cNvSpPr txBox="1"/>
          <p:nvPr/>
        </p:nvSpPr>
        <p:spPr>
          <a:xfrm>
            <a:off x="6577264" y="371374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CH" dirty="0"/>
          </a:p>
        </p:txBody>
      </p:sp>
      <p:pic>
        <p:nvPicPr>
          <p:cNvPr id="9" name="图片 10">
            <a:extLst>
              <a:ext uri="{FF2B5EF4-FFF2-40B4-BE49-F238E27FC236}">
                <a16:creationId xmlns:a16="http://schemas.microsoft.com/office/drawing/2014/main" id="{30060992-462B-DA41-7475-829FB9BF8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10" y="4351037"/>
            <a:ext cx="1949492" cy="1620000"/>
          </a:xfrm>
          <a:prstGeom prst="rect">
            <a:avLst/>
          </a:prstGeom>
        </p:spPr>
      </p:pic>
      <p:pic>
        <p:nvPicPr>
          <p:cNvPr id="10" name="图片 89">
            <a:extLst>
              <a:ext uri="{FF2B5EF4-FFF2-40B4-BE49-F238E27FC236}">
                <a16:creationId xmlns:a16="http://schemas.microsoft.com/office/drawing/2014/main" id="{DA59FB9F-BD76-0127-C630-653DB549E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12" y="1759979"/>
            <a:ext cx="2160000" cy="1540567"/>
          </a:xfrm>
          <a:prstGeom prst="rect">
            <a:avLst/>
          </a:prstGeom>
        </p:spPr>
      </p:pic>
      <p:sp>
        <p:nvSpPr>
          <p:cNvPr id="11" name="椭圆 90">
            <a:extLst>
              <a:ext uri="{FF2B5EF4-FFF2-40B4-BE49-F238E27FC236}">
                <a16:creationId xmlns:a16="http://schemas.microsoft.com/office/drawing/2014/main" id="{B16722AB-9708-BFDA-0CD0-48624F7789B8}"/>
              </a:ext>
            </a:extLst>
          </p:cNvPr>
          <p:cNvSpPr/>
          <p:nvPr/>
        </p:nvSpPr>
        <p:spPr>
          <a:xfrm>
            <a:off x="1620495" y="2066613"/>
            <a:ext cx="504056" cy="17195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91">
            <a:extLst>
              <a:ext uri="{FF2B5EF4-FFF2-40B4-BE49-F238E27FC236}">
                <a16:creationId xmlns:a16="http://schemas.microsoft.com/office/drawing/2014/main" id="{4BD4E155-65E8-205E-5163-5CDBE35EFB4C}"/>
              </a:ext>
            </a:extLst>
          </p:cNvPr>
          <p:cNvSpPr txBox="1"/>
          <p:nvPr/>
        </p:nvSpPr>
        <p:spPr>
          <a:xfrm>
            <a:off x="2124551" y="1928113"/>
            <a:ext cx="51296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dirty="0">
                <a:solidFill>
                  <a:srgbClr val="FF0000"/>
                </a:solidFill>
              </a:rPr>
              <a:t>MCP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3" name="箭头: 下 93">
            <a:extLst>
              <a:ext uri="{FF2B5EF4-FFF2-40B4-BE49-F238E27FC236}">
                <a16:creationId xmlns:a16="http://schemas.microsoft.com/office/drawing/2014/main" id="{485E5391-695D-8875-4A35-F1DBCB6BF14A}"/>
              </a:ext>
            </a:extLst>
          </p:cNvPr>
          <p:cNvSpPr/>
          <p:nvPr/>
        </p:nvSpPr>
        <p:spPr>
          <a:xfrm>
            <a:off x="1473327" y="3560519"/>
            <a:ext cx="326374" cy="653058"/>
          </a:xfrm>
          <a:prstGeom prst="downArrow">
            <a:avLst/>
          </a:prstGeom>
          <a:solidFill>
            <a:schemeClr val="accent3">
              <a:alpha val="4475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连接符: 曲线 94">
            <a:extLst>
              <a:ext uri="{FF2B5EF4-FFF2-40B4-BE49-F238E27FC236}">
                <a16:creationId xmlns:a16="http://schemas.microsoft.com/office/drawing/2014/main" id="{85A71B8F-DEC0-9711-58EB-5CFD3F69091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688355" y="4274174"/>
            <a:ext cx="377956" cy="153726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95">
            <a:extLst>
              <a:ext uri="{FF2B5EF4-FFF2-40B4-BE49-F238E27FC236}">
                <a16:creationId xmlns:a16="http://schemas.microsoft.com/office/drawing/2014/main" id="{AA4F6EE4-486E-D6D1-823C-0E8790E874D2}"/>
              </a:ext>
            </a:extLst>
          </p:cNvPr>
          <p:cNvSpPr txBox="1"/>
          <p:nvPr/>
        </p:nvSpPr>
        <p:spPr>
          <a:xfrm>
            <a:off x="1884838" y="3920641"/>
            <a:ext cx="1130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20</a:t>
            </a:r>
            <a:r>
              <a:rPr lang="zh-CN" altLang="en-US" sz="1600" dirty="0"/>
              <a:t> </a:t>
            </a:r>
            <a:r>
              <a:rPr lang="en-US" altLang="zh-CN" sz="1600" dirty="0"/>
              <a:t>dB</a:t>
            </a:r>
            <a:r>
              <a:rPr lang="zh-CN" altLang="en-US" sz="1600" dirty="0"/>
              <a:t>前放</a:t>
            </a:r>
          </a:p>
        </p:txBody>
      </p:sp>
      <p:pic>
        <p:nvPicPr>
          <p:cNvPr id="16" name="图片 96">
            <a:extLst>
              <a:ext uri="{FF2B5EF4-FFF2-40B4-BE49-F238E27FC236}">
                <a16:creationId xmlns:a16="http://schemas.microsoft.com/office/drawing/2014/main" id="{94C13A83-550F-089F-4137-AFE50C880B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1568" y="1785250"/>
            <a:ext cx="2492399" cy="1718438"/>
          </a:xfrm>
          <a:prstGeom prst="rect">
            <a:avLst/>
          </a:prstGeom>
        </p:spPr>
      </p:pic>
      <p:sp>
        <p:nvSpPr>
          <p:cNvPr id="17" name="文本框 124">
            <a:extLst>
              <a:ext uri="{FF2B5EF4-FFF2-40B4-BE49-F238E27FC236}">
                <a16:creationId xmlns:a16="http://schemas.microsoft.com/office/drawing/2014/main" id="{ED3876DC-5A37-A27B-BA78-48CF1785E0E8}"/>
              </a:ext>
            </a:extLst>
          </p:cNvPr>
          <p:cNvSpPr txBox="1"/>
          <p:nvPr/>
        </p:nvSpPr>
        <p:spPr>
          <a:xfrm>
            <a:off x="9898957" y="4764245"/>
            <a:ext cx="15121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latin typeface="+mn-ea"/>
              </a:rPr>
              <a:t>SIGY=1.36±0.04</a:t>
            </a:r>
            <a:r>
              <a:rPr lang="zh-CN" altLang="en-US" sz="1100" dirty="0">
                <a:latin typeface="+mn-ea"/>
              </a:rPr>
              <a:t> </a:t>
            </a:r>
            <a:r>
              <a:rPr lang="en-US" altLang="zh-CN" sz="1100" dirty="0">
                <a:latin typeface="+mn-ea"/>
              </a:rPr>
              <a:t>mm</a:t>
            </a:r>
            <a:endParaRPr lang="zh-CN" altLang="en-US" sz="1100" dirty="0">
              <a:latin typeface="+mn-ea"/>
            </a:endParaRPr>
          </a:p>
        </p:txBody>
      </p:sp>
      <p:pic>
        <p:nvPicPr>
          <p:cNvPr id="18" name="图片 125">
            <a:extLst>
              <a:ext uri="{FF2B5EF4-FFF2-40B4-BE49-F238E27FC236}">
                <a16:creationId xmlns:a16="http://schemas.microsoft.com/office/drawing/2014/main" id="{315899F3-6A00-4BF3-2F19-0524871D31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2001" y="4351037"/>
            <a:ext cx="2492399" cy="1689067"/>
          </a:xfrm>
          <a:prstGeom prst="rect">
            <a:avLst/>
          </a:prstGeom>
        </p:spPr>
      </p:pic>
      <p:sp>
        <p:nvSpPr>
          <p:cNvPr id="19" name="箭头: 下 129">
            <a:extLst>
              <a:ext uri="{FF2B5EF4-FFF2-40B4-BE49-F238E27FC236}">
                <a16:creationId xmlns:a16="http://schemas.microsoft.com/office/drawing/2014/main" id="{FAA0DF79-C5F6-1741-24E2-477DA245D043}"/>
              </a:ext>
            </a:extLst>
          </p:cNvPr>
          <p:cNvSpPr/>
          <p:nvPr/>
        </p:nvSpPr>
        <p:spPr>
          <a:xfrm>
            <a:off x="3906408" y="3563603"/>
            <a:ext cx="385221" cy="653058"/>
          </a:xfrm>
          <a:prstGeom prst="downArrow">
            <a:avLst/>
          </a:prstGeom>
          <a:solidFill>
            <a:schemeClr val="accent3">
              <a:alpha val="4475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箭头: 下 130">
            <a:extLst>
              <a:ext uri="{FF2B5EF4-FFF2-40B4-BE49-F238E27FC236}">
                <a16:creationId xmlns:a16="http://schemas.microsoft.com/office/drawing/2014/main" id="{071B110D-992E-DEA8-A7C7-6E38CE15E443}"/>
              </a:ext>
            </a:extLst>
          </p:cNvPr>
          <p:cNvSpPr/>
          <p:nvPr/>
        </p:nvSpPr>
        <p:spPr>
          <a:xfrm>
            <a:off x="10212161" y="3609840"/>
            <a:ext cx="385023" cy="653058"/>
          </a:xfrm>
          <a:prstGeom prst="downArrow">
            <a:avLst/>
          </a:prstGeom>
          <a:solidFill>
            <a:schemeClr val="accent3">
              <a:alpha val="4475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133">
            <a:extLst>
              <a:ext uri="{FF2B5EF4-FFF2-40B4-BE49-F238E27FC236}">
                <a16:creationId xmlns:a16="http://schemas.microsoft.com/office/drawing/2014/main" id="{1C288AC6-2D59-4ED1-3444-5DD6F10212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5707" y="4331242"/>
            <a:ext cx="2525290" cy="2005521"/>
          </a:xfrm>
          <a:prstGeom prst="rect">
            <a:avLst/>
          </a:prstGeom>
        </p:spPr>
      </p:pic>
      <p:pic>
        <p:nvPicPr>
          <p:cNvPr id="24" name="图片 134">
            <a:extLst>
              <a:ext uri="{FF2B5EF4-FFF2-40B4-BE49-F238E27FC236}">
                <a16:creationId xmlns:a16="http://schemas.microsoft.com/office/drawing/2014/main" id="{04FB89E0-B174-8730-7557-78385082A9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0441" y="1736450"/>
            <a:ext cx="2496327" cy="1873390"/>
          </a:xfrm>
          <a:prstGeom prst="rect">
            <a:avLst/>
          </a:prstGeom>
        </p:spPr>
      </p:pic>
      <p:pic>
        <p:nvPicPr>
          <p:cNvPr id="27" name="图片 128">
            <a:extLst>
              <a:ext uri="{FF2B5EF4-FFF2-40B4-BE49-F238E27FC236}">
                <a16:creationId xmlns:a16="http://schemas.microsoft.com/office/drawing/2014/main" id="{FDA25A11-E66A-944D-0A38-5DC273C1E1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1848" y="1706322"/>
            <a:ext cx="2539527" cy="190351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0713FF2-0B3C-3E6F-4EC7-D3A311EAA29A}"/>
              </a:ext>
            </a:extLst>
          </p:cNvPr>
          <p:cNvSpPr txBox="1"/>
          <p:nvPr/>
        </p:nvSpPr>
        <p:spPr>
          <a:xfrm>
            <a:off x="3941134" y="2487481"/>
            <a:ext cx="201622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/>
              <a:t>MCP</a:t>
            </a:r>
            <a:r>
              <a:rPr lang="zh-CN" altLang="en-US" sz="1600" dirty="0"/>
              <a:t>增益</a:t>
            </a:r>
            <a:endParaRPr lang="en-US" altLang="zh-CN" sz="1600" dirty="0"/>
          </a:p>
          <a:p>
            <a:pPr algn="ctr"/>
            <a:r>
              <a:rPr lang="en-US" altLang="zh-CN" sz="1600" dirty="0"/>
              <a:t>7~10</a:t>
            </a:r>
            <a:endParaRPr lang="en-CH" sz="16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B803E8A-CC4E-D5E0-D174-75F00F76D7F9}"/>
              </a:ext>
            </a:extLst>
          </p:cNvPr>
          <p:cNvSpPr txBox="1"/>
          <p:nvPr/>
        </p:nvSpPr>
        <p:spPr>
          <a:xfrm>
            <a:off x="551384" y="980728"/>
            <a:ext cx="733363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Wingdings" pitchFamily="2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剥离效率</a:t>
            </a:r>
            <a:r>
              <a:rPr lang="en-US" altLang="zh-CN" dirty="0">
                <a:solidFill>
                  <a:schemeClr val="tx2"/>
                </a:solidFill>
              </a:rPr>
              <a:t>~100%</a:t>
            </a:r>
            <a:r>
              <a:rPr lang="zh-CN" altLang="en-US" dirty="0">
                <a:solidFill>
                  <a:schemeClr val="tx2"/>
                </a:solidFill>
              </a:rPr>
              <a:t>，激光功率</a:t>
            </a:r>
            <a:r>
              <a:rPr lang="en-US" altLang="zh-CN" dirty="0">
                <a:solidFill>
                  <a:schemeClr val="tx2"/>
                </a:solidFill>
              </a:rPr>
              <a:t>100</a:t>
            </a:r>
            <a:r>
              <a:rPr lang="zh-CN" altLang="en-US" dirty="0">
                <a:solidFill>
                  <a:schemeClr val="tx2"/>
                </a:solidFill>
              </a:rPr>
              <a:t> </a:t>
            </a:r>
            <a:r>
              <a:rPr lang="en-US" altLang="zh-CN" dirty="0" err="1">
                <a:solidFill>
                  <a:schemeClr val="tx2"/>
                </a:solidFill>
              </a:rPr>
              <a:t>mJ</a:t>
            </a:r>
            <a:r>
              <a:rPr lang="zh-CN" altLang="en-US" dirty="0">
                <a:solidFill>
                  <a:schemeClr val="tx2"/>
                </a:solidFill>
              </a:rPr>
              <a:t>即可</a:t>
            </a:r>
            <a:endParaRPr lang="en-US" altLang="zh-CN" dirty="0">
              <a:solidFill>
                <a:schemeClr val="tx2"/>
              </a:solidFill>
            </a:endParaRP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altLang="zh-CN" dirty="0">
                <a:solidFill>
                  <a:schemeClr val="tx2"/>
                </a:solidFill>
              </a:rPr>
              <a:t>MCP</a:t>
            </a:r>
            <a:r>
              <a:rPr lang="zh-CN" altLang="en-US" dirty="0">
                <a:solidFill>
                  <a:schemeClr val="tx2"/>
                </a:solidFill>
              </a:rPr>
              <a:t>提高</a:t>
            </a:r>
            <a:r>
              <a:rPr lang="en-US" altLang="zh-CN" dirty="0">
                <a:solidFill>
                  <a:schemeClr val="tx2"/>
                </a:solidFill>
              </a:rPr>
              <a:t>SNR</a:t>
            </a:r>
            <a:r>
              <a:rPr lang="zh-CN" altLang="en-US" dirty="0">
                <a:solidFill>
                  <a:schemeClr val="tx2"/>
                </a:solidFill>
              </a:rPr>
              <a:t>但存在</a:t>
            </a:r>
            <a:r>
              <a:rPr lang="en-US" altLang="zh-CN" dirty="0">
                <a:solidFill>
                  <a:schemeClr val="tx2"/>
                </a:solidFill>
              </a:rPr>
              <a:t>MCP</a:t>
            </a:r>
            <a:r>
              <a:rPr lang="zh-CN" altLang="en-US" dirty="0">
                <a:solidFill>
                  <a:schemeClr val="tx2"/>
                </a:solidFill>
              </a:rPr>
              <a:t>增益饱和问题 </a:t>
            </a:r>
            <a:r>
              <a:rPr lang="en-US" altLang="zh-CN" dirty="0">
                <a:solidFill>
                  <a:schemeClr val="tx2"/>
                </a:solidFill>
              </a:rPr>
              <a:t>=&gt;</a:t>
            </a:r>
            <a:r>
              <a:rPr lang="zh-CN" altLang="en-US" dirty="0">
                <a:solidFill>
                  <a:schemeClr val="tx2"/>
                </a:solidFill>
              </a:rPr>
              <a:t> 适用于低功率</a:t>
            </a:r>
            <a:r>
              <a:rPr lang="en-US" altLang="zh-CN" dirty="0">
                <a:solidFill>
                  <a:schemeClr val="tx2"/>
                </a:solidFill>
              </a:rPr>
              <a:t>Fiber</a:t>
            </a:r>
            <a:r>
              <a:rPr lang="zh-CN" altLang="en-US" dirty="0">
                <a:solidFill>
                  <a:schemeClr val="tx2"/>
                </a:solidFill>
              </a:rPr>
              <a:t> </a:t>
            </a:r>
            <a:r>
              <a:rPr lang="en-US" altLang="zh-CN" dirty="0">
                <a:solidFill>
                  <a:schemeClr val="tx2"/>
                </a:solidFill>
              </a:rPr>
              <a:t>laser</a:t>
            </a:r>
            <a:endParaRPr lang="en-CH" dirty="0">
              <a:solidFill>
                <a:schemeClr val="tx2"/>
              </a:solidFill>
            </a:endParaRPr>
          </a:p>
        </p:txBody>
      </p:sp>
      <p:sp>
        <p:nvSpPr>
          <p:cNvPr id="32" name="箭头: 下 130">
            <a:extLst>
              <a:ext uri="{FF2B5EF4-FFF2-40B4-BE49-F238E27FC236}">
                <a16:creationId xmlns:a16="http://schemas.microsoft.com/office/drawing/2014/main" id="{C6E30FFC-696A-ECE5-CEB7-FEDE72B2AD21}"/>
              </a:ext>
            </a:extLst>
          </p:cNvPr>
          <p:cNvSpPr/>
          <p:nvPr/>
        </p:nvSpPr>
        <p:spPr>
          <a:xfrm>
            <a:off x="7074317" y="3594112"/>
            <a:ext cx="385023" cy="653058"/>
          </a:xfrm>
          <a:prstGeom prst="downArrow">
            <a:avLst/>
          </a:prstGeom>
          <a:solidFill>
            <a:schemeClr val="accent3">
              <a:alpha val="4475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785883-1132-F712-9FFE-E68E6DD04649}"/>
              </a:ext>
            </a:extLst>
          </p:cNvPr>
          <p:cNvSpPr txBox="1"/>
          <p:nvPr/>
        </p:nvSpPr>
        <p:spPr>
          <a:xfrm>
            <a:off x="8960936" y="980728"/>
            <a:ext cx="261856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dirty="0">
                <a:solidFill>
                  <a:srgbClr val="C00000"/>
                </a:solidFill>
              </a:rPr>
              <a:t>高功率N</a:t>
            </a:r>
            <a:r>
              <a:rPr lang="en-US" altLang="zh-CN" dirty="0" err="1">
                <a:solidFill>
                  <a:srgbClr val="C00000"/>
                </a:solidFill>
              </a:rPr>
              <a:t>d:YAG</a:t>
            </a:r>
            <a:r>
              <a:rPr lang="zh-CN" altLang="en-US" dirty="0">
                <a:solidFill>
                  <a:srgbClr val="C00000"/>
                </a:solidFill>
              </a:rPr>
              <a:t>激光器</a:t>
            </a:r>
            <a:endParaRPr lang="en-US" altLang="zh-CN" dirty="0">
              <a:solidFill>
                <a:srgbClr val="C00000"/>
              </a:solidFill>
            </a:endParaRPr>
          </a:p>
          <a:p>
            <a:pPr algn="ctr"/>
            <a:r>
              <a:rPr lang="en-US" altLang="zh-CN" dirty="0">
                <a:solidFill>
                  <a:srgbClr val="C00000"/>
                </a:solidFill>
              </a:rPr>
              <a:t>=&gt;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 err="1">
                <a:solidFill>
                  <a:srgbClr val="C00000"/>
                </a:solidFill>
              </a:rPr>
              <a:t>FC+Amp</a:t>
            </a:r>
            <a:r>
              <a:rPr lang="zh-CN" altLang="en-US" dirty="0">
                <a:solidFill>
                  <a:srgbClr val="C00000"/>
                </a:solidFill>
              </a:rPr>
              <a:t>探测方案</a:t>
            </a:r>
            <a:endParaRPr lang="en-CH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9404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F0E5D6-4731-EF03-6BDA-5AB382D19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测量偏差评估</a:t>
            </a:r>
            <a:r>
              <a:rPr lang="zh-CN" altLang="en-US" dirty="0"/>
              <a:t>：</a:t>
            </a:r>
            <a:r>
              <a:rPr lang="en-US" altLang="zh-CN" dirty="0"/>
              <a:t>WS</a:t>
            </a:r>
            <a:r>
              <a:rPr lang="zh-CN" altLang="en-US" dirty="0"/>
              <a:t> </a:t>
            </a:r>
            <a:r>
              <a:rPr lang="en-US" altLang="zh-CN" dirty="0"/>
              <a:t>vs.</a:t>
            </a:r>
            <a:r>
              <a:rPr lang="zh-CN" altLang="en-US" dirty="0"/>
              <a:t> </a:t>
            </a:r>
            <a:r>
              <a:rPr lang="en-US" altLang="zh-CN" dirty="0"/>
              <a:t>LW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C0719-9356-C557-1907-23CB26F63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5DDA-F748-D141-B683-42674B45D711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30AA-A78D-16BC-514E-8FB1203DB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054BA-4D76-ACC9-D178-79E0E133F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34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BC66A07-B79F-2A7B-1578-DA93706B8E28}"/>
              </a:ext>
            </a:extLst>
          </p:cNvPr>
          <p:cNvGrpSpPr/>
          <p:nvPr/>
        </p:nvGrpSpPr>
        <p:grpSpPr>
          <a:xfrm>
            <a:off x="7032104" y="2492896"/>
            <a:ext cx="3900574" cy="3585169"/>
            <a:chOff x="6600056" y="2208761"/>
            <a:chExt cx="3900574" cy="3585169"/>
          </a:xfrm>
        </p:grpSpPr>
        <p:pic>
          <p:nvPicPr>
            <p:cNvPr id="8" name="图片 30">
              <a:extLst>
                <a:ext uri="{FF2B5EF4-FFF2-40B4-BE49-F238E27FC236}">
                  <a16:creationId xmlns:a16="http://schemas.microsoft.com/office/drawing/2014/main" id="{2D0AE9AB-6964-983D-4494-D96D98F57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00056" y="2834126"/>
              <a:ext cx="3900574" cy="295980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DD3FE9-EAA7-D804-EC19-A291E237028B}"/>
                </a:ext>
              </a:extLst>
            </p:cNvPr>
            <p:cNvSpPr txBox="1"/>
            <p:nvPr/>
          </p:nvSpPr>
          <p:spPr>
            <a:xfrm>
              <a:off x="7032104" y="2238432"/>
              <a:ext cx="1728192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l-GR" sz="1600" dirty="0" err="1"/>
                <a:t>σ</a:t>
              </a:r>
              <a:r>
                <a:rPr lang="el-GR" sz="1600" baseline="-25000" dirty="0" err="1"/>
                <a:t>LW</a:t>
              </a:r>
              <a:r>
                <a:rPr lang="en-US" altLang="zh-CN" sz="1600" dirty="0"/>
                <a:t>=0.80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mm</a:t>
              </a:r>
            </a:p>
            <a:p>
              <a:pPr algn="l"/>
              <a:r>
                <a:rPr lang="el-GR" sz="1600" dirty="0"/>
                <a:t>σ</a:t>
              </a:r>
              <a:r>
                <a:rPr lang="en-US" sz="1600" baseline="-25000" dirty="0"/>
                <a:t>WS</a:t>
              </a:r>
              <a:r>
                <a:rPr lang="en-US" altLang="zh-CN" sz="1600" dirty="0"/>
                <a:t>=0.87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mm</a:t>
              </a:r>
              <a:endParaRPr lang="en-CH" sz="1600" dirty="0"/>
            </a:p>
          </p:txBody>
        </p:sp>
        <p:sp>
          <p:nvSpPr>
            <p:cNvPr id="20" name="Right Brace 19">
              <a:extLst>
                <a:ext uri="{FF2B5EF4-FFF2-40B4-BE49-F238E27FC236}">
                  <a16:creationId xmlns:a16="http://schemas.microsoft.com/office/drawing/2014/main" id="{B595BC58-B799-B706-DEEA-46DBB0044DBE}"/>
                </a:ext>
              </a:extLst>
            </p:cNvPr>
            <p:cNvSpPr/>
            <p:nvPr/>
          </p:nvSpPr>
          <p:spPr>
            <a:xfrm>
              <a:off x="8478335" y="2208761"/>
              <a:ext cx="144016" cy="573739"/>
            </a:xfrm>
            <a:prstGeom prst="righ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990F85E-9E81-E979-6832-E9D6DED3BDB8}"/>
                </a:ext>
              </a:extLst>
            </p:cNvPr>
            <p:cNvSpPr txBox="1"/>
            <p:nvPr/>
          </p:nvSpPr>
          <p:spPr>
            <a:xfrm>
              <a:off x="8720854" y="2264244"/>
              <a:ext cx="1656184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rgbClr val="C00000"/>
                  </a:solidFill>
                </a:rPr>
                <a:t>100</a:t>
              </a:r>
              <a:r>
                <a:rPr lang="zh-CN" altLang="en-US" sz="1600" b="1" dirty="0">
                  <a:solidFill>
                    <a:srgbClr val="C00000"/>
                  </a:solidFill>
                </a:rPr>
                <a:t> </a:t>
              </a:r>
              <a:r>
                <a:rPr lang="en-US" altLang="zh-CN" sz="1600" b="1" dirty="0">
                  <a:solidFill>
                    <a:srgbClr val="C00000"/>
                  </a:solidFill>
                </a:rPr>
                <a:t>us</a:t>
              </a:r>
              <a:r>
                <a:rPr lang="en-CH" sz="1600" b="1" dirty="0">
                  <a:solidFill>
                    <a:srgbClr val="C00000"/>
                  </a:solidFill>
                </a:rPr>
                <a:t>脉冲内束团位置变动</a:t>
              </a:r>
              <a:r>
                <a:rPr lang="zh-CN" altLang="en-US" sz="1600" b="1" dirty="0">
                  <a:solidFill>
                    <a:srgbClr val="C00000"/>
                  </a:solidFill>
                </a:rPr>
                <a:t>？</a:t>
              </a:r>
              <a:endParaRPr lang="en-CH" sz="16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BD5E42EA-ABD4-D5A4-92A5-7BBBD97E4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268761"/>
            <a:ext cx="11160619" cy="720079"/>
          </a:xfrm>
        </p:spPr>
        <p:txBody>
          <a:bodyPr/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1800" b="0" dirty="0" err="1"/>
              <a:t>利用Qscan将H</a:t>
            </a:r>
            <a:r>
              <a:rPr lang="en-US" altLang="zh-CN" sz="1800" b="0" dirty="0"/>
              <a:t>-</a:t>
            </a:r>
            <a:r>
              <a:rPr lang="zh-CN" altLang="en-US" sz="1800" b="0" dirty="0"/>
              <a:t>束流分别焦距在</a:t>
            </a:r>
            <a:r>
              <a:rPr lang="en-US" altLang="zh-CN" sz="1800" b="0" dirty="0"/>
              <a:t>WS</a:t>
            </a:r>
            <a:r>
              <a:rPr lang="zh-CN" altLang="en-US" sz="1800" b="0" dirty="0"/>
              <a:t>和</a:t>
            </a:r>
            <a:r>
              <a:rPr lang="en-US" altLang="zh-CN" sz="1800" b="0" dirty="0"/>
              <a:t>LW</a:t>
            </a:r>
            <a:r>
              <a:rPr lang="zh-CN" altLang="en-US" sz="1800" b="0" dirty="0"/>
              <a:t>位置</a:t>
            </a:r>
            <a:endParaRPr lang="en-CH" altLang="zh-CN" sz="1800" b="0" dirty="0"/>
          </a:p>
          <a:p>
            <a:pPr marL="342900" indent="-342900">
              <a:buFont typeface="Wingdings" pitchFamily="2" charset="2"/>
              <a:buChar char="§"/>
            </a:pPr>
            <a:r>
              <a:rPr lang="zh-CN" altLang="en-CH" sz="1800" b="0" dirty="0"/>
              <a:t>对比</a:t>
            </a:r>
            <a:r>
              <a:rPr lang="zh-CN" altLang="en-US" sz="1800" b="0" dirty="0"/>
              <a:t>焦点处</a:t>
            </a:r>
            <a:r>
              <a:rPr lang="en-US" altLang="zh-CN" sz="1800" b="0" dirty="0"/>
              <a:t>WS</a:t>
            </a:r>
            <a:r>
              <a:rPr lang="zh-CN" altLang="en-US" sz="1800" b="0" dirty="0"/>
              <a:t>和</a:t>
            </a:r>
            <a:r>
              <a:rPr lang="en-US" altLang="zh-CN" sz="1800" b="0" dirty="0"/>
              <a:t>LW</a:t>
            </a:r>
            <a:r>
              <a:rPr lang="zh-CN" altLang="en-US" sz="1800" b="0" dirty="0"/>
              <a:t>测得的</a:t>
            </a:r>
            <a:r>
              <a:rPr lang="en-US" altLang="zh-CN" sz="1800" b="0" dirty="0"/>
              <a:t>RMS</a:t>
            </a:r>
            <a:r>
              <a:rPr lang="zh-CN" altLang="en-US" sz="1800" b="0" dirty="0"/>
              <a:t>束流尺寸：</a:t>
            </a:r>
            <a:r>
              <a:rPr lang="en-US" altLang="zh-CN" sz="1800" b="0" dirty="0"/>
              <a:t>WS</a:t>
            </a:r>
            <a:r>
              <a:rPr lang="zh-CN" altLang="en-US" sz="1800" b="0" dirty="0"/>
              <a:t>尺寸偏大约</a:t>
            </a:r>
            <a:r>
              <a:rPr lang="en-US" altLang="zh-CN" sz="1800" b="0" dirty="0"/>
              <a:t>9%</a:t>
            </a:r>
            <a:r>
              <a:rPr lang="zh-CN" altLang="en-US" sz="1800" b="0" dirty="0"/>
              <a:t>，疑为</a:t>
            </a:r>
            <a:r>
              <a:rPr lang="en-US" altLang="zh-CN" sz="1800" b="0" dirty="0"/>
              <a:t>H-</a:t>
            </a:r>
            <a:r>
              <a:rPr lang="zh-CN" altLang="en-US" sz="1800" b="0" dirty="0"/>
              <a:t>束流脉冲内位置偏移导致</a:t>
            </a:r>
            <a:endParaRPr lang="en-US" altLang="zh-CN" sz="1800" b="0" dirty="0"/>
          </a:p>
        </p:txBody>
      </p:sp>
      <p:pic>
        <p:nvPicPr>
          <p:cNvPr id="24" name="图片 3">
            <a:extLst>
              <a:ext uri="{FF2B5EF4-FFF2-40B4-BE49-F238E27FC236}">
                <a16:creationId xmlns:a16="http://schemas.microsoft.com/office/drawing/2014/main" id="{CB75DA4C-ED72-AC29-FAC6-AD2FCD181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392" y="3146908"/>
            <a:ext cx="3676519" cy="2876376"/>
          </a:xfrm>
          <a:prstGeom prst="rect">
            <a:avLst/>
          </a:prstGeom>
        </p:spPr>
      </p:pic>
      <p:sp>
        <p:nvSpPr>
          <p:cNvPr id="25" name="文本框 63">
            <a:extLst>
              <a:ext uri="{FF2B5EF4-FFF2-40B4-BE49-F238E27FC236}">
                <a16:creationId xmlns:a16="http://schemas.microsoft.com/office/drawing/2014/main" id="{C8B55275-1F23-8011-27FA-653CA4F694ED}"/>
              </a:ext>
            </a:extLst>
          </p:cNvPr>
          <p:cNvSpPr txBox="1"/>
          <p:nvPr/>
        </p:nvSpPr>
        <p:spPr>
          <a:xfrm>
            <a:off x="808436" y="2158606"/>
            <a:ext cx="249436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200" dirty="0"/>
              <a:t>Magnet Current:	6.84A</a:t>
            </a:r>
          </a:p>
          <a:p>
            <a:pPr algn="l"/>
            <a:r>
              <a:rPr lang="en-US" altLang="zh-CN" sz="1200" dirty="0"/>
              <a:t>Laser Power:		150mJ</a:t>
            </a:r>
          </a:p>
          <a:p>
            <a:pPr algn="l"/>
            <a:r>
              <a:rPr lang="en-US" altLang="zh-CN" sz="1200" dirty="0"/>
              <a:t>Beam Current:	18mA</a:t>
            </a:r>
          </a:p>
          <a:p>
            <a:pPr algn="l"/>
            <a:r>
              <a:rPr lang="en-US" altLang="zh-CN" sz="1200" dirty="0"/>
              <a:t>Beam Pulse:		60us</a:t>
            </a:r>
          </a:p>
          <a:p>
            <a:pPr algn="l"/>
            <a:r>
              <a:rPr lang="en-US" altLang="zh-CN" sz="1200" dirty="0"/>
              <a:t>Focus Lens:		0mm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836333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4265AD1-C73E-D7C9-F88F-FA28DA07F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268760"/>
            <a:ext cx="11160619" cy="1663007"/>
          </a:xfrm>
        </p:spPr>
        <p:txBody>
          <a:bodyPr/>
          <a:lstStyle/>
          <a:p>
            <a:pPr marL="342900" indent="-342900">
              <a:buFont typeface="Wingdings" pitchFamily="2" charset="2"/>
              <a:buChar char="§"/>
            </a:pPr>
            <a:r>
              <a:rPr lang="en-US" altLang="zh-CN" sz="1800" b="0" dirty="0"/>
              <a:t>2</a:t>
            </a:r>
            <a:r>
              <a:rPr lang="en-US" altLang="zh-CN" sz="1800" b="0" baseline="30000" dirty="0"/>
              <a:t>nd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round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time-resolved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beam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profile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measurements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on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21/04/2025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altLang="zh-CN" sz="1800" b="0" dirty="0"/>
              <a:t>Beam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parameters: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80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MeV,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1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Hz,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100</a:t>
            </a:r>
            <a:r>
              <a:rPr lang="zh-CN" altLang="en-US" sz="1800" b="0" dirty="0"/>
              <a:t> </a:t>
            </a:r>
            <a:r>
              <a:rPr lang="el-GR" altLang="zh-CN" sz="1800" b="0" dirty="0"/>
              <a:t>μ</a:t>
            </a:r>
            <a:r>
              <a:rPr lang="en-US" altLang="zh-CN" sz="1800" b="0" dirty="0"/>
              <a:t>s</a:t>
            </a:r>
            <a:r>
              <a:rPr lang="el-GR" altLang="zh-CN" sz="1800" b="0" dirty="0"/>
              <a:t> (</a:t>
            </a:r>
            <a:r>
              <a:rPr lang="en-US" altLang="zh-CN" sz="1800" b="0" dirty="0"/>
              <a:t>chopping rate 42%)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altLang="zh-CN" sz="1800" b="0" dirty="0"/>
              <a:t>LW parameters: pulse energy 330 </a:t>
            </a:r>
            <a:r>
              <a:rPr lang="en-US" altLang="zh-CN" sz="1800" b="0" dirty="0" err="1"/>
              <a:t>mJ</a:t>
            </a:r>
            <a:r>
              <a:rPr lang="en-US" altLang="zh-CN" sz="1800" b="0" dirty="0"/>
              <a:t>/pulse, C-mag. current 6.82 A, </a:t>
            </a:r>
            <a:r>
              <a:rPr lang="en-US" altLang="zh-CN" sz="1800" b="0" dirty="0" err="1"/>
              <a:t>Z_pos</a:t>
            </a:r>
            <a:r>
              <a:rPr lang="en-US" altLang="zh-CN" sz="1800" b="0" dirty="0"/>
              <a:t>=-1 mm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altLang="zh-CN" sz="1800" b="0" dirty="0">
                <a:solidFill>
                  <a:srgbClr val="C00000"/>
                </a:solidFill>
              </a:rPr>
              <a:t>Results: 1)</a:t>
            </a:r>
            <a:r>
              <a:rPr lang="en-US" altLang="zh-CN" sz="1800" dirty="0">
                <a:solidFill>
                  <a:srgbClr val="C00000"/>
                </a:solidFill>
              </a:rPr>
              <a:t> LW time resolution ≤40 ns; </a:t>
            </a:r>
            <a:r>
              <a:rPr lang="en-US" altLang="zh-CN" sz="1800" b="0" dirty="0">
                <a:solidFill>
                  <a:srgbClr val="C00000"/>
                </a:solidFill>
              </a:rPr>
              <a:t>2) beam position and size stable inside one immediate pulse (400 ns); 3) ~0.5 mm position variation along the macro-pulse (~60 </a:t>
            </a:r>
            <a:r>
              <a:rPr lang="el-GR" altLang="zh-CN" sz="1800" b="0" dirty="0">
                <a:solidFill>
                  <a:srgbClr val="C00000"/>
                </a:solidFill>
              </a:rPr>
              <a:t>μ</a:t>
            </a:r>
            <a:r>
              <a:rPr lang="en-US" altLang="zh-CN" sz="1800" b="0" dirty="0">
                <a:solidFill>
                  <a:srgbClr val="C00000"/>
                </a:solidFill>
              </a:rPr>
              <a:t>s)</a:t>
            </a:r>
          </a:p>
          <a:p>
            <a:pPr marL="342900" indent="-342900">
              <a:buFont typeface="Wingdings" pitchFamily="2" charset="2"/>
              <a:buChar char="§"/>
            </a:pPr>
            <a:endParaRPr lang="en-CH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4CAAB7-88DC-4320-90AF-BD8668A8D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Time-resolved</a:t>
            </a:r>
            <a:r>
              <a:rPr lang="zh-CN" altLang="en-US" dirty="0"/>
              <a:t> </a:t>
            </a:r>
            <a:r>
              <a:rPr lang="en-US" altLang="zh-CN" dirty="0"/>
              <a:t>beam</a:t>
            </a:r>
            <a:r>
              <a:rPr lang="zh-CN" altLang="en-US" dirty="0"/>
              <a:t> </a:t>
            </a:r>
            <a:r>
              <a:rPr lang="en-US" altLang="zh-CN" dirty="0"/>
              <a:t>profiles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AD56A-A540-BF23-A682-736155A60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6BE8A-35BF-BD4B-9DFA-E716E3844B1B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E8297-8A74-2A26-28A0-D10B4BFF6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EAD9B-901A-4B12-0E2D-082E24B50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CA73AE8-9169-48E7-5637-597D53269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64" y="3460037"/>
            <a:ext cx="3552394" cy="2664296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E285726C-56C0-3BC8-ABE8-D13F249E99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38549" y="3475141"/>
            <a:ext cx="3532256" cy="2649192"/>
          </a:xfrm>
          <a:prstGeom prst="rect">
            <a:avLst/>
          </a:prstGeom>
        </p:spPr>
      </p:pic>
      <p:pic>
        <p:nvPicPr>
          <p:cNvPr id="10" name="图片 17">
            <a:extLst>
              <a:ext uri="{FF2B5EF4-FFF2-40B4-BE49-F238E27FC236}">
                <a16:creationId xmlns:a16="http://schemas.microsoft.com/office/drawing/2014/main" id="{17014AFB-114E-F506-B1AD-B68BD7CB31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134627" y="3499438"/>
            <a:ext cx="3532257" cy="2649192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93DA715-DD02-C79C-FF8A-51EAD7CA6F6F}"/>
              </a:ext>
            </a:extLst>
          </p:cNvPr>
          <p:cNvSpPr/>
          <p:nvPr/>
        </p:nvSpPr>
        <p:spPr>
          <a:xfrm>
            <a:off x="490311" y="3316021"/>
            <a:ext cx="7424469" cy="2870301"/>
          </a:xfrm>
          <a:prstGeom prst="roundRect">
            <a:avLst>
              <a:gd name="adj" fmla="val 1022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56255A-34FF-3263-9703-41EEBF984D5B}"/>
              </a:ext>
            </a:extLst>
          </p:cNvPr>
          <p:cNvSpPr txBox="1"/>
          <p:nvPr/>
        </p:nvSpPr>
        <p:spPr>
          <a:xfrm>
            <a:off x="569964" y="3021017"/>
            <a:ext cx="691276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400" dirty="0"/>
              <a:t>Vertical beam position &amp; size inside one immediate pulse (~400 ns)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2D4A90-6160-AEA4-866F-92DD4B2EF262}"/>
              </a:ext>
            </a:extLst>
          </p:cNvPr>
          <p:cNvSpPr txBox="1"/>
          <p:nvPr/>
        </p:nvSpPr>
        <p:spPr>
          <a:xfrm>
            <a:off x="4890444" y="4252125"/>
            <a:ext cx="1008112" cy="2160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400" dirty="0">
                <a:solidFill>
                  <a:schemeClr val="tx2"/>
                </a:solidFill>
              </a:rPr>
              <a:t>std=39 </a:t>
            </a:r>
            <a:r>
              <a:rPr lang="el-GR" sz="1400" dirty="0">
                <a:solidFill>
                  <a:schemeClr val="tx2"/>
                </a:solidFill>
              </a:rPr>
              <a:t>μ</a:t>
            </a:r>
            <a:r>
              <a:rPr lang="en-US" sz="1400" dirty="0">
                <a:solidFill>
                  <a:schemeClr val="tx2"/>
                </a:solidFill>
              </a:rPr>
              <a:t>m</a:t>
            </a:r>
            <a:endParaRPr lang="en-CH" sz="1400" dirty="0">
              <a:solidFill>
                <a:schemeClr val="tx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09ACE0-194B-5BED-233A-63F65270AB11}"/>
              </a:ext>
            </a:extLst>
          </p:cNvPr>
          <p:cNvSpPr txBox="1"/>
          <p:nvPr/>
        </p:nvSpPr>
        <p:spPr>
          <a:xfrm>
            <a:off x="4890444" y="5389962"/>
            <a:ext cx="1008112" cy="2160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400" dirty="0">
                <a:solidFill>
                  <a:schemeClr val="tx2"/>
                </a:solidFill>
              </a:rPr>
              <a:t>std=27 </a:t>
            </a:r>
            <a:r>
              <a:rPr lang="el-GR" sz="1400" dirty="0">
                <a:solidFill>
                  <a:schemeClr val="tx2"/>
                </a:solidFill>
              </a:rPr>
              <a:t>μ</a:t>
            </a:r>
            <a:r>
              <a:rPr lang="en-US" sz="1400" dirty="0">
                <a:solidFill>
                  <a:schemeClr val="tx2"/>
                </a:solidFill>
              </a:rPr>
              <a:t>m</a:t>
            </a:r>
            <a:endParaRPr lang="en-CH" sz="1400" dirty="0">
              <a:solidFill>
                <a:schemeClr val="tx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A2B5EC-F516-CB9E-94AA-6A9AF791F7F4}"/>
              </a:ext>
            </a:extLst>
          </p:cNvPr>
          <p:cNvSpPr txBox="1"/>
          <p:nvPr/>
        </p:nvSpPr>
        <p:spPr>
          <a:xfrm>
            <a:off x="8492211" y="3057220"/>
            <a:ext cx="298646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400" dirty="0"/>
              <a:t>Beam position and size variations along macro-pulse (60 </a:t>
            </a:r>
            <a:r>
              <a:rPr lang="el-GR" sz="1400" dirty="0"/>
              <a:t>μ</a:t>
            </a:r>
            <a:r>
              <a:rPr lang="en-US" sz="1400" dirty="0"/>
              <a:t>s)</a:t>
            </a:r>
            <a:r>
              <a:rPr lang="en-CH" sz="1400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6ED6CD-D12C-24B2-E0FA-87000F98DA9B}"/>
              </a:ext>
            </a:extLst>
          </p:cNvPr>
          <p:cNvSpPr txBox="1"/>
          <p:nvPr/>
        </p:nvSpPr>
        <p:spPr>
          <a:xfrm>
            <a:off x="10376373" y="5461921"/>
            <a:ext cx="1008112" cy="2160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400" dirty="0">
                <a:solidFill>
                  <a:schemeClr val="tx2"/>
                </a:solidFill>
              </a:rPr>
              <a:t>std=47 </a:t>
            </a:r>
            <a:r>
              <a:rPr lang="el-GR" sz="1400" dirty="0">
                <a:solidFill>
                  <a:schemeClr val="tx2"/>
                </a:solidFill>
              </a:rPr>
              <a:t>μ</a:t>
            </a:r>
            <a:r>
              <a:rPr lang="en-US" sz="1400" dirty="0">
                <a:solidFill>
                  <a:schemeClr val="tx2"/>
                </a:solidFill>
              </a:rPr>
              <a:t>m</a:t>
            </a:r>
            <a:endParaRPr lang="en-CH" sz="1400" dirty="0">
              <a:solidFill>
                <a:schemeClr val="tx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1993F3-D741-1144-8384-B377D4D91560}"/>
              </a:ext>
            </a:extLst>
          </p:cNvPr>
          <p:cNvSpPr txBox="1"/>
          <p:nvPr/>
        </p:nvSpPr>
        <p:spPr>
          <a:xfrm>
            <a:off x="9985445" y="3782385"/>
            <a:ext cx="148373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400" b="1" dirty="0">
                <a:solidFill>
                  <a:srgbClr val="FF40FF"/>
                </a:solidFill>
              </a:rPr>
              <a:t>~0.5 mm drift?</a:t>
            </a:r>
          </a:p>
        </p:txBody>
      </p:sp>
    </p:spTree>
    <p:extLst>
      <p:ext uri="{BB962C8B-B14F-4D97-AF65-F5344CB8AC3E}">
        <p14:creationId xmlns:p14="http://schemas.microsoft.com/office/powerpoint/2010/main" val="40998946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29FC9C-3661-AFE7-5E72-2D8B354A4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存在问题</a:t>
            </a:r>
            <a:r>
              <a:rPr lang="zh-CN" altLang="en-US" dirty="0"/>
              <a:t>：</a:t>
            </a:r>
            <a:r>
              <a:rPr lang="en-US" altLang="zh-CN" dirty="0"/>
              <a:t>X-scan</a:t>
            </a:r>
            <a:r>
              <a:rPr lang="zh-CN" altLang="en-US" dirty="0"/>
              <a:t>分布畸变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6A1A4-94FD-A25A-DE95-2F7126E97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1B61B-C9C7-FB45-937A-5446E4BC5C33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FCC80-8731-F01B-B2B3-4EF714CEE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82BE-BE51-B97B-7CA6-6CD81EF79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9AA4C4E-196F-34CC-1253-6482D5D604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34"/>
          <a:stretch/>
        </p:blipFill>
        <p:spPr>
          <a:xfrm>
            <a:off x="5462870" y="2220697"/>
            <a:ext cx="2811710" cy="1980000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3DF56C53-3F0C-0808-73DE-8B2F43DAE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495" y="2182439"/>
            <a:ext cx="2905294" cy="1980000"/>
          </a:xfrm>
          <a:prstGeom prst="rect">
            <a:avLst/>
          </a:prstGeom>
        </p:spPr>
      </p:pic>
      <p:sp>
        <p:nvSpPr>
          <p:cNvPr id="10" name="文本框 13">
            <a:extLst>
              <a:ext uri="{FF2B5EF4-FFF2-40B4-BE49-F238E27FC236}">
                <a16:creationId xmlns:a16="http://schemas.microsoft.com/office/drawing/2014/main" id="{D5D9E910-EB3D-F06F-05D8-C7A2DE3F9BBE}"/>
              </a:ext>
            </a:extLst>
          </p:cNvPr>
          <p:cNvSpPr txBox="1"/>
          <p:nvPr/>
        </p:nvSpPr>
        <p:spPr>
          <a:xfrm>
            <a:off x="5663952" y="1924337"/>
            <a:ext cx="281171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/>
                </a:solidFill>
              </a:rPr>
              <a:t>Experiment</a:t>
            </a:r>
          </a:p>
        </p:txBody>
      </p:sp>
      <p:sp>
        <p:nvSpPr>
          <p:cNvPr id="11" name="文本框 15">
            <a:extLst>
              <a:ext uri="{FF2B5EF4-FFF2-40B4-BE49-F238E27FC236}">
                <a16:creationId xmlns:a16="http://schemas.microsoft.com/office/drawing/2014/main" id="{1F6CE2F8-C205-AEC5-CC86-ED0AB8FD7467}"/>
              </a:ext>
            </a:extLst>
          </p:cNvPr>
          <p:cNvSpPr txBox="1"/>
          <p:nvPr/>
        </p:nvSpPr>
        <p:spPr>
          <a:xfrm>
            <a:off x="335361" y="1185673"/>
            <a:ext cx="11376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1800" i="0" dirty="0">
                <a:solidFill>
                  <a:schemeClr val="bg2">
                    <a:lumMod val="10000"/>
                  </a:schemeClr>
                </a:solidFill>
                <a:effectLst/>
              </a:rPr>
              <a:t>The e-</a:t>
            </a:r>
            <a:r>
              <a:rPr lang="zh-CN" altLang="en-US" sz="1800" i="0" dirty="0">
                <a:solidFill>
                  <a:schemeClr val="bg2">
                    <a:lumMod val="10000"/>
                  </a:schemeClr>
                </a:solidFill>
                <a:effectLst/>
              </a:rPr>
              <a:t> </a:t>
            </a:r>
            <a:r>
              <a:rPr lang="en-US" altLang="zh-CN" sz="1800" i="0" dirty="0">
                <a:solidFill>
                  <a:schemeClr val="bg2">
                    <a:lumMod val="10000"/>
                  </a:schemeClr>
                </a:solidFill>
                <a:effectLst/>
              </a:rPr>
              <a:t>is over-deflected by the magnetic field, and the honeycomb causes </a:t>
            </a:r>
            <a:r>
              <a:rPr lang="en-US" altLang="zh-CN" dirty="0">
                <a:solidFill>
                  <a:schemeClr val="bg2">
                    <a:lumMod val="10000"/>
                  </a:schemeClr>
                </a:solidFill>
              </a:rPr>
              <a:t>the</a:t>
            </a:r>
            <a:r>
              <a:rPr lang="en-US" altLang="zh-CN" sz="1800" i="0" dirty="0">
                <a:solidFill>
                  <a:schemeClr val="bg2">
                    <a:lumMod val="10000"/>
                  </a:schemeClr>
                </a:solidFill>
                <a:effectLst/>
              </a:rPr>
              <a:t> multi-peak structure.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1800" b="1" i="0" dirty="0">
                <a:solidFill>
                  <a:schemeClr val="bg2">
                    <a:lumMod val="10000"/>
                  </a:schemeClr>
                </a:solidFill>
                <a:effectLst/>
              </a:rPr>
              <a:t>The X-profile scan</a:t>
            </a:r>
            <a:r>
              <a:rPr lang="zh-CN" altLang="en-US" sz="1800" b="1" i="0" dirty="0">
                <a:solidFill>
                  <a:schemeClr val="bg2">
                    <a:lumMod val="10000"/>
                  </a:schemeClr>
                </a:solidFill>
                <a:effectLst/>
              </a:rPr>
              <a:t> </a:t>
            </a:r>
            <a:r>
              <a:rPr lang="en-US" altLang="zh-CN" sz="1800" b="1" i="0" dirty="0">
                <a:solidFill>
                  <a:schemeClr val="bg2">
                    <a:lumMod val="10000"/>
                  </a:schemeClr>
                </a:solidFill>
                <a:effectLst/>
              </a:rPr>
              <a:t>will</a:t>
            </a:r>
            <a:r>
              <a:rPr lang="zh-CN" altLang="en-US" sz="1800" b="1" i="0" dirty="0">
                <a:solidFill>
                  <a:schemeClr val="bg2">
                    <a:lumMod val="10000"/>
                  </a:schemeClr>
                </a:solidFill>
                <a:effectLst/>
              </a:rPr>
              <a:t> </a:t>
            </a:r>
            <a:r>
              <a:rPr lang="en-US" altLang="zh-CN" sz="1800" b="1" i="0" dirty="0">
                <a:solidFill>
                  <a:schemeClr val="bg2">
                    <a:lumMod val="10000"/>
                  </a:schemeClr>
                </a:solidFill>
                <a:effectLst/>
              </a:rPr>
              <a:t>be</a:t>
            </a:r>
            <a:r>
              <a:rPr lang="zh-CN" altLang="en-US" sz="1800" b="1" i="0" dirty="0">
                <a:solidFill>
                  <a:schemeClr val="bg2">
                    <a:lumMod val="10000"/>
                  </a:schemeClr>
                </a:solidFill>
                <a:effectLst/>
              </a:rPr>
              <a:t> </a:t>
            </a:r>
            <a:r>
              <a:rPr lang="en-US" altLang="zh-CN" sz="1800" b="1" i="0" dirty="0">
                <a:solidFill>
                  <a:schemeClr val="bg2">
                    <a:lumMod val="10000"/>
                  </a:schemeClr>
                </a:solidFill>
                <a:effectLst/>
              </a:rPr>
              <a:t>distorted</a:t>
            </a:r>
            <a:r>
              <a:rPr lang="zh-CN" altLang="en-US" sz="1800" b="1" i="0" dirty="0">
                <a:solidFill>
                  <a:schemeClr val="bg2">
                    <a:lumMod val="10000"/>
                  </a:schemeClr>
                </a:solidFill>
                <a:effectLst/>
              </a:rPr>
              <a:t> </a:t>
            </a:r>
            <a:r>
              <a:rPr lang="en-US" altLang="zh-CN" sz="1800" b="1" i="0" dirty="0">
                <a:solidFill>
                  <a:schemeClr val="bg2">
                    <a:lumMod val="10000"/>
                  </a:schemeClr>
                </a:solidFill>
                <a:effectLst/>
              </a:rPr>
              <a:t>=&gt;</a:t>
            </a:r>
            <a:r>
              <a:rPr lang="zh-CN" altLang="en-US" sz="1800" b="1" i="0" dirty="0">
                <a:solidFill>
                  <a:schemeClr val="bg2">
                    <a:lumMod val="10000"/>
                  </a:schemeClr>
                </a:solidFill>
                <a:effectLst/>
              </a:rPr>
              <a:t> </a:t>
            </a:r>
            <a:r>
              <a:rPr lang="en-US" altLang="zh-CN" b="1" dirty="0">
                <a:solidFill>
                  <a:schemeClr val="bg2">
                    <a:lumMod val="10000"/>
                  </a:schemeClr>
                </a:solidFill>
              </a:rPr>
              <a:t>Remove</a:t>
            </a:r>
            <a:r>
              <a:rPr lang="zh-CN" altLang="en-US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b="1" dirty="0">
                <a:solidFill>
                  <a:schemeClr val="bg2">
                    <a:lumMod val="10000"/>
                  </a:schemeClr>
                </a:solidFill>
              </a:rPr>
              <a:t>honey</a:t>
            </a:r>
            <a:r>
              <a:rPr lang="zh-CN" altLang="en-US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b="1" dirty="0">
                <a:solidFill>
                  <a:schemeClr val="bg2">
                    <a:lumMod val="10000"/>
                  </a:schemeClr>
                </a:solidFill>
              </a:rPr>
              <a:t>comb</a:t>
            </a:r>
            <a:r>
              <a:rPr lang="zh-CN" altLang="en-US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b="1" dirty="0">
                <a:solidFill>
                  <a:schemeClr val="bg2">
                    <a:lumMod val="10000"/>
                  </a:schemeClr>
                </a:solidFill>
              </a:rPr>
              <a:t>in</a:t>
            </a:r>
            <a:r>
              <a:rPr lang="zh-CN" altLang="en-US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b="1" dirty="0">
                <a:solidFill>
                  <a:schemeClr val="bg2">
                    <a:lumMod val="10000"/>
                  </a:schemeClr>
                </a:solidFill>
              </a:rPr>
              <a:t>Aug.</a:t>
            </a:r>
            <a:r>
              <a:rPr lang="zh-CN" altLang="en-US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b="1" dirty="0">
                <a:solidFill>
                  <a:schemeClr val="bg2">
                    <a:lumMod val="10000"/>
                  </a:schemeClr>
                </a:solidFill>
              </a:rPr>
              <a:t>2025</a:t>
            </a:r>
            <a:endParaRPr lang="en-US" altLang="zh-CN" sz="1800" b="0" i="0" dirty="0">
              <a:solidFill>
                <a:schemeClr val="bg2">
                  <a:lumMod val="10000"/>
                </a:schemeClr>
              </a:solidFill>
              <a:effectLst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CE2E883-EB99-BB47-440E-DAAFFD52BE24}"/>
              </a:ext>
            </a:extLst>
          </p:cNvPr>
          <p:cNvGrpSpPr/>
          <p:nvPr/>
        </p:nvGrpSpPr>
        <p:grpSpPr>
          <a:xfrm>
            <a:off x="5156190" y="4336206"/>
            <a:ext cx="6467778" cy="1994447"/>
            <a:chOff x="5159896" y="4116110"/>
            <a:chExt cx="6467778" cy="1994447"/>
          </a:xfrm>
        </p:grpSpPr>
        <p:pic>
          <p:nvPicPr>
            <p:cNvPr id="14" name="图片 20">
              <a:extLst>
                <a:ext uri="{FF2B5EF4-FFF2-40B4-BE49-F238E27FC236}">
                  <a16:creationId xmlns:a16="http://schemas.microsoft.com/office/drawing/2014/main" id="{372CBFC6-0FCA-2F98-7976-39FF94AAF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20023" y="4130557"/>
              <a:ext cx="3007651" cy="1980000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E8B31D3-5D4F-AE71-DA74-403B647DC57C}"/>
                </a:ext>
              </a:extLst>
            </p:cNvPr>
            <p:cNvGrpSpPr/>
            <p:nvPr/>
          </p:nvGrpSpPr>
          <p:grpSpPr>
            <a:xfrm>
              <a:off x="5159896" y="4116110"/>
              <a:ext cx="6443065" cy="1980000"/>
              <a:chOff x="5159896" y="4116110"/>
              <a:chExt cx="6443065" cy="1980000"/>
            </a:xfrm>
          </p:grpSpPr>
          <p:pic>
            <p:nvPicPr>
              <p:cNvPr id="12" name="图片 18">
                <a:extLst>
                  <a:ext uri="{FF2B5EF4-FFF2-40B4-BE49-F238E27FC236}">
                    <a16:creationId xmlns:a16="http://schemas.microsoft.com/office/drawing/2014/main" id="{A5C59DBC-C711-E6D8-7DE9-7E3A504D5E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59896" y="4116110"/>
                <a:ext cx="3118390" cy="1980000"/>
              </a:xfrm>
              <a:prstGeom prst="rect">
                <a:avLst/>
              </a:prstGeom>
            </p:spPr>
          </p:pic>
          <p:sp>
            <p:nvSpPr>
              <p:cNvPr id="13" name="文本框 19">
                <a:extLst>
                  <a:ext uri="{FF2B5EF4-FFF2-40B4-BE49-F238E27FC236}">
                    <a16:creationId xmlns:a16="http://schemas.microsoft.com/office/drawing/2014/main" id="{F15697E2-D2FC-F8E2-41FE-5624468F43ED}"/>
                  </a:ext>
                </a:extLst>
              </p:cNvPr>
              <p:cNvSpPr txBox="1"/>
              <p:nvPr/>
            </p:nvSpPr>
            <p:spPr>
              <a:xfrm>
                <a:off x="7216190" y="4795263"/>
                <a:ext cx="954938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altLang="zh-CN" sz="1400" dirty="0"/>
                  <a:t>Y - Profile</a:t>
                </a:r>
                <a:endParaRPr lang="zh-CN" altLang="en-US" sz="1400" dirty="0"/>
              </a:p>
            </p:txBody>
          </p:sp>
          <p:sp>
            <p:nvSpPr>
              <p:cNvPr id="15" name="文本框 21">
                <a:extLst>
                  <a:ext uri="{FF2B5EF4-FFF2-40B4-BE49-F238E27FC236}">
                    <a16:creationId xmlns:a16="http://schemas.microsoft.com/office/drawing/2014/main" id="{D7AE51CE-BC0F-C442-F00A-D817A27F43FD}"/>
                  </a:ext>
                </a:extLst>
              </p:cNvPr>
              <p:cNvSpPr txBox="1"/>
              <p:nvPr/>
            </p:nvSpPr>
            <p:spPr>
              <a:xfrm>
                <a:off x="10648023" y="4579819"/>
                <a:ext cx="954938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altLang="zh-CN" sz="1400" dirty="0"/>
                  <a:t>X - Profile</a:t>
                </a:r>
                <a:endParaRPr lang="zh-CN" altLang="en-US" sz="1400" dirty="0"/>
              </a:p>
            </p:txBody>
          </p:sp>
        </p:grpSp>
      </p:grpSp>
      <p:pic>
        <p:nvPicPr>
          <p:cNvPr id="17" name="图片 10">
            <a:extLst>
              <a:ext uri="{FF2B5EF4-FFF2-40B4-BE49-F238E27FC236}">
                <a16:creationId xmlns:a16="http://schemas.microsoft.com/office/drawing/2014/main" id="{04F0F9DB-87E4-DECC-E840-069350988C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9194"/>
          <a:stretch/>
        </p:blipFill>
        <p:spPr>
          <a:xfrm>
            <a:off x="2716710" y="4645816"/>
            <a:ext cx="1979136" cy="1727128"/>
          </a:xfrm>
          <a:prstGeom prst="rect">
            <a:avLst/>
          </a:prstGeom>
        </p:spPr>
      </p:pic>
      <p:pic>
        <p:nvPicPr>
          <p:cNvPr id="18" name="图片 22">
            <a:extLst>
              <a:ext uri="{FF2B5EF4-FFF2-40B4-BE49-F238E27FC236}">
                <a16:creationId xmlns:a16="http://schemas.microsoft.com/office/drawing/2014/main" id="{5C9239D4-0887-D363-76EE-5C9DCC32BA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013" r="5629"/>
          <a:stretch/>
        </p:blipFill>
        <p:spPr>
          <a:xfrm>
            <a:off x="436054" y="4671573"/>
            <a:ext cx="2109788" cy="1626258"/>
          </a:xfrm>
          <a:prstGeom prst="rect">
            <a:avLst/>
          </a:prstGeom>
        </p:spPr>
      </p:pic>
      <p:sp>
        <p:nvSpPr>
          <p:cNvPr id="19" name="文本框 23">
            <a:extLst>
              <a:ext uri="{FF2B5EF4-FFF2-40B4-BE49-F238E27FC236}">
                <a16:creationId xmlns:a16="http://schemas.microsoft.com/office/drawing/2014/main" id="{F02ADED5-ED09-4A31-2F28-CAFC78F465D7}"/>
              </a:ext>
            </a:extLst>
          </p:cNvPr>
          <p:cNvSpPr txBox="1"/>
          <p:nvPr/>
        </p:nvSpPr>
        <p:spPr>
          <a:xfrm>
            <a:off x="1265154" y="4430372"/>
            <a:ext cx="95493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/>
              <a:t>Y-scan</a:t>
            </a:r>
            <a:endParaRPr lang="zh-CN" altLang="en-US" sz="1400" dirty="0"/>
          </a:p>
        </p:txBody>
      </p:sp>
      <p:sp>
        <p:nvSpPr>
          <p:cNvPr id="20" name="文本框 24">
            <a:extLst>
              <a:ext uri="{FF2B5EF4-FFF2-40B4-BE49-F238E27FC236}">
                <a16:creationId xmlns:a16="http://schemas.microsoft.com/office/drawing/2014/main" id="{2F772590-BC1E-6EAD-A4CB-9BDF801A7C70}"/>
              </a:ext>
            </a:extLst>
          </p:cNvPr>
          <p:cNvSpPr txBox="1"/>
          <p:nvPr/>
        </p:nvSpPr>
        <p:spPr>
          <a:xfrm>
            <a:off x="3495464" y="4425650"/>
            <a:ext cx="95493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/>
              <a:t>X-scan</a:t>
            </a:r>
            <a:endParaRPr lang="zh-CN" altLang="en-US" sz="1400" dirty="0"/>
          </a:p>
        </p:txBody>
      </p:sp>
      <p:sp>
        <p:nvSpPr>
          <p:cNvPr id="21" name="文本框 14">
            <a:extLst>
              <a:ext uri="{FF2B5EF4-FFF2-40B4-BE49-F238E27FC236}">
                <a16:creationId xmlns:a16="http://schemas.microsoft.com/office/drawing/2014/main" id="{276A151A-269E-ED06-7208-EE15CE90C23B}"/>
              </a:ext>
            </a:extLst>
          </p:cNvPr>
          <p:cNvSpPr txBox="1"/>
          <p:nvPr/>
        </p:nvSpPr>
        <p:spPr>
          <a:xfrm>
            <a:off x="9460120" y="1956155"/>
            <a:ext cx="177297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/>
                </a:solidFill>
              </a:rPr>
              <a:t>Simulation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274F7AE-21E0-999A-A8B7-F8EC2397FB93}"/>
              </a:ext>
            </a:extLst>
          </p:cNvPr>
          <p:cNvGrpSpPr/>
          <p:nvPr/>
        </p:nvGrpSpPr>
        <p:grpSpPr>
          <a:xfrm>
            <a:off x="1082944" y="1921327"/>
            <a:ext cx="3453888" cy="2384392"/>
            <a:chOff x="1265154" y="1866884"/>
            <a:chExt cx="3453888" cy="2384392"/>
          </a:xfrm>
        </p:grpSpPr>
        <p:pic>
          <p:nvPicPr>
            <p:cNvPr id="8" name="图片 16">
              <a:extLst>
                <a:ext uri="{FF2B5EF4-FFF2-40B4-BE49-F238E27FC236}">
                  <a16:creationId xmlns:a16="http://schemas.microsoft.com/office/drawing/2014/main" id="{9D6D52FD-E6B8-A395-2C46-6AA2AAFEA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357" t="16536" r="12300" b="13508"/>
            <a:stretch/>
          </p:blipFill>
          <p:spPr>
            <a:xfrm>
              <a:off x="1460764" y="1866884"/>
              <a:ext cx="2514451" cy="238439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816446-9840-8530-AFBE-8B6A2F4249A4}"/>
                </a:ext>
              </a:extLst>
            </p:cNvPr>
            <p:cNvSpPr txBox="1"/>
            <p:nvPr/>
          </p:nvSpPr>
          <p:spPr>
            <a:xfrm>
              <a:off x="3764104" y="3110284"/>
              <a:ext cx="95493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CH" sz="1400" b="1" dirty="0">
                  <a:solidFill>
                    <a:schemeClr val="tx2"/>
                  </a:solidFill>
                </a:rPr>
                <a:t>H</a:t>
              </a:r>
              <a:r>
                <a:rPr lang="en-US" altLang="zh-CN" sz="1400" b="1" dirty="0" err="1">
                  <a:solidFill>
                    <a:schemeClr val="tx2"/>
                  </a:solidFill>
                </a:rPr>
                <a:t>oney</a:t>
              </a:r>
              <a:r>
                <a:rPr lang="zh-CN" altLang="en-US" sz="1400" b="1" dirty="0">
                  <a:solidFill>
                    <a:schemeClr val="tx2"/>
                  </a:solidFill>
                </a:rPr>
                <a:t> </a:t>
              </a:r>
              <a:r>
                <a:rPr lang="en-US" altLang="zh-CN" sz="1400" b="1" dirty="0">
                  <a:solidFill>
                    <a:schemeClr val="tx2"/>
                  </a:solidFill>
                </a:rPr>
                <a:t>Comb</a:t>
              </a:r>
              <a:endParaRPr lang="en-CH" sz="1400" b="1" dirty="0">
                <a:solidFill>
                  <a:schemeClr val="tx2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B33FB98-B2D1-F60F-1DDD-B4A4F2004B8D}"/>
                </a:ext>
              </a:extLst>
            </p:cNvPr>
            <p:cNvSpPr txBox="1"/>
            <p:nvPr/>
          </p:nvSpPr>
          <p:spPr>
            <a:xfrm>
              <a:off x="2028775" y="3556388"/>
              <a:ext cx="95493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altLang="zh-CN" sz="1400" b="1" dirty="0">
                  <a:solidFill>
                    <a:schemeClr val="tx2"/>
                  </a:solidFill>
                </a:rPr>
                <a:t>e</a:t>
              </a:r>
              <a:r>
                <a:rPr lang="en-US" altLang="zh-CN" sz="1400" b="1" baseline="30000" dirty="0">
                  <a:solidFill>
                    <a:schemeClr val="tx2"/>
                  </a:solidFill>
                </a:rPr>
                <a:t>-</a:t>
              </a:r>
              <a:endParaRPr lang="en-CH" sz="1400" b="1" baseline="30000" dirty="0">
                <a:solidFill>
                  <a:schemeClr val="tx2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782DAB1-AF86-48F5-7D84-4822A9CA72DF}"/>
                </a:ext>
              </a:extLst>
            </p:cNvPr>
            <p:cNvSpPr txBox="1"/>
            <p:nvPr/>
          </p:nvSpPr>
          <p:spPr>
            <a:xfrm>
              <a:off x="3415228" y="2500300"/>
              <a:ext cx="37651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altLang="zh-CN" sz="1400" b="1" dirty="0">
                  <a:solidFill>
                    <a:schemeClr val="tx2"/>
                  </a:solidFill>
                </a:rPr>
                <a:t>FC</a:t>
              </a:r>
              <a:endParaRPr lang="en-CH" sz="1400" b="1" dirty="0">
                <a:solidFill>
                  <a:schemeClr val="tx2"/>
                </a:solidFill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77FCF3EA-61ED-8164-1F45-468BB864F8CC}"/>
                </a:ext>
              </a:extLst>
            </p:cNvPr>
            <p:cNvCxnSpPr>
              <a:cxnSpLocks/>
            </p:cNvCxnSpPr>
            <p:nvPr/>
          </p:nvCxnSpPr>
          <p:spPr>
            <a:xfrm>
              <a:off x="1265154" y="3861048"/>
              <a:ext cx="2742614" cy="0"/>
            </a:xfrm>
            <a:prstGeom prst="straightConnector1">
              <a:avLst/>
            </a:prstGeom>
            <a:ln w="190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F17A6AD-1B1C-3F42-9044-D560C1DA515C}"/>
                </a:ext>
              </a:extLst>
            </p:cNvPr>
            <p:cNvSpPr txBox="1"/>
            <p:nvPr/>
          </p:nvSpPr>
          <p:spPr>
            <a:xfrm>
              <a:off x="3902213" y="3865771"/>
              <a:ext cx="26861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altLang="zh-CN" sz="1400" b="1" dirty="0">
                  <a:solidFill>
                    <a:schemeClr val="tx2"/>
                  </a:solidFill>
                </a:rPr>
                <a:t>H</a:t>
              </a:r>
              <a:r>
                <a:rPr lang="en-US" altLang="zh-CN" sz="1400" b="1" baseline="30000" dirty="0">
                  <a:solidFill>
                    <a:schemeClr val="tx2"/>
                  </a:solidFill>
                </a:rPr>
                <a:t>-</a:t>
              </a:r>
              <a:endParaRPr lang="en-CH" sz="1400" b="1" baseline="30000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33718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E5A1BD-F42E-58F5-C658-B18C799E8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9616" y="911383"/>
            <a:ext cx="8568333" cy="5035233"/>
          </a:xfrm>
        </p:spPr>
        <p:txBody>
          <a:bodyPr anchor="ctr"/>
          <a:lstStyle/>
          <a:p>
            <a:pPr marL="342900" indent="-342900">
              <a:buFont typeface="Wingdings" pitchFamily="2" charset="2"/>
              <a:buChar char="§"/>
            </a:pPr>
            <a:r>
              <a:rPr lang="en-CH" sz="2400" dirty="0">
                <a:solidFill>
                  <a:schemeClr val="bg2">
                    <a:lumMod val="75000"/>
                  </a:schemeClr>
                </a:solidFill>
              </a:rPr>
              <a:t>背景介绍及LW应用举例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CH" sz="2400" dirty="0">
                <a:solidFill>
                  <a:schemeClr val="bg2">
                    <a:lumMod val="75000"/>
                  </a:schemeClr>
                </a:solidFill>
              </a:rPr>
              <a:t>面向CSNS</a:t>
            </a:r>
            <a:r>
              <a:rPr lang="en-US" altLang="zh-CN" sz="2400" dirty="0">
                <a:solidFill>
                  <a:schemeClr val="bg2">
                    <a:lumMod val="75000"/>
                  </a:schemeClr>
                </a:solidFill>
              </a:rPr>
              <a:t>-II</a:t>
            </a:r>
            <a:r>
              <a:rPr lang="zh-CN" altLang="en-US" sz="2400" dirty="0">
                <a:solidFill>
                  <a:schemeClr val="bg2">
                    <a:lumMod val="75000"/>
                  </a:schemeClr>
                </a:solidFill>
              </a:rPr>
              <a:t>超导加速器的</a:t>
            </a:r>
            <a:r>
              <a:rPr lang="en-US" altLang="zh-CN" sz="2400" dirty="0">
                <a:solidFill>
                  <a:schemeClr val="bg2">
                    <a:lumMod val="75000"/>
                  </a:schemeClr>
                </a:solidFill>
              </a:rPr>
              <a:t>LW</a:t>
            </a:r>
            <a:r>
              <a:rPr lang="zh-CN" altLang="en-US" sz="2400" dirty="0">
                <a:solidFill>
                  <a:schemeClr val="bg2">
                    <a:lumMod val="75000"/>
                  </a:schemeClr>
                </a:solidFill>
              </a:rPr>
              <a:t>一代样机研制小节</a:t>
            </a:r>
            <a:endParaRPr lang="en-US" altLang="zh-CN" sz="2400" dirty="0">
              <a:solidFill>
                <a:schemeClr val="bg2">
                  <a:lumMod val="7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altLang="zh-CN" sz="2400" dirty="0"/>
              <a:t>2025</a:t>
            </a:r>
            <a:r>
              <a:rPr lang="zh-CN" altLang="en-US" sz="2400" dirty="0"/>
              <a:t>年度</a:t>
            </a:r>
            <a:r>
              <a:rPr lang="en-US" altLang="zh-CN" sz="2400" dirty="0"/>
              <a:t>LW</a:t>
            </a:r>
            <a:r>
              <a:rPr lang="zh-CN" altLang="en-US" sz="2400" dirty="0"/>
              <a:t>一代样机升级计划</a:t>
            </a:r>
            <a:endParaRPr lang="en-US" altLang="zh-CN" sz="2400" dirty="0"/>
          </a:p>
          <a:p>
            <a:pPr algn="ctr"/>
            <a:endParaRPr lang="en-CH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C5F32C-34FA-7A41-C4C8-37CE8FB54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报告提纲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6EC83-09C4-6620-33F5-7346DF768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895-0458-894F-9ABA-A5176F3B1A0A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F2BAB-C73C-3519-D862-DA35AC5E4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4AB30-4243-0C2A-F548-2223ABEB3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4380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820CEE-432C-4E9F-9CAE-0F7E9FDA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LW</a:t>
            </a:r>
            <a:r>
              <a:rPr lang="zh-CN" altLang="en-US" dirty="0"/>
              <a:t> </a:t>
            </a:r>
            <a:r>
              <a:rPr lang="en-US" altLang="zh-CN" dirty="0"/>
              <a:t>POP</a:t>
            </a:r>
            <a:r>
              <a:rPr lang="zh-CN" altLang="en-US" dirty="0"/>
              <a:t> </a:t>
            </a:r>
            <a:r>
              <a:rPr lang="en-US" altLang="zh-CN" dirty="0"/>
              <a:t>experiment</a:t>
            </a:r>
            <a:r>
              <a:rPr lang="zh-CN" altLang="en-US" dirty="0"/>
              <a:t> </a:t>
            </a:r>
            <a:r>
              <a:rPr lang="en-US" altLang="zh-CN" dirty="0"/>
              <a:t>layout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497F7-D1C9-4AB0-F57D-11A9A885C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9CDFD-B776-2840-BF9B-D98BCD2AA288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08CF0-79C2-D460-2DA9-BA30011C5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E7213-78EC-A189-8805-45560F50C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1313B4-A697-4504-367D-50D04F772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665" y="2204864"/>
            <a:ext cx="9454140" cy="415706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24B5647-114C-9612-88CB-B19B449DB04B}"/>
              </a:ext>
            </a:extLst>
          </p:cNvPr>
          <p:cNvCxnSpPr/>
          <p:nvPr/>
        </p:nvCxnSpPr>
        <p:spPr>
          <a:xfrm>
            <a:off x="849941" y="4230738"/>
            <a:ext cx="739005" cy="0"/>
          </a:xfrm>
          <a:prstGeom prst="straightConnector1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F372618-992D-48E8-8931-05CAB61E9473}"/>
              </a:ext>
            </a:extLst>
          </p:cNvPr>
          <p:cNvSpPr txBox="1"/>
          <p:nvPr/>
        </p:nvSpPr>
        <p:spPr>
          <a:xfrm>
            <a:off x="515494" y="3891503"/>
            <a:ext cx="93610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tx2"/>
                </a:solidFill>
              </a:rPr>
              <a:t>H-</a:t>
            </a:r>
            <a:endParaRPr lang="en-CH" sz="1400" b="1" dirty="0"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8D0B8F-D4D1-A2C2-C80D-6F4799EDC129}"/>
              </a:ext>
            </a:extLst>
          </p:cNvPr>
          <p:cNvSpPr txBox="1"/>
          <p:nvPr/>
        </p:nvSpPr>
        <p:spPr>
          <a:xfrm>
            <a:off x="1482457" y="3582251"/>
            <a:ext cx="93610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altLang="zh-CN" sz="1400" b="1" dirty="0">
                <a:solidFill>
                  <a:schemeClr val="tx2"/>
                </a:solidFill>
              </a:rPr>
              <a:t>Q</a:t>
            </a:r>
            <a:r>
              <a:rPr lang="en-US" altLang="zh-CN" sz="1400" b="1" dirty="0">
                <a:solidFill>
                  <a:schemeClr val="tx2"/>
                </a:solidFill>
              </a:rPr>
              <a:t>D</a:t>
            </a:r>
            <a:endParaRPr lang="en-CH" sz="1400" b="1" dirty="0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EDC781-91A7-26C6-585F-7D4E000DF8BB}"/>
              </a:ext>
            </a:extLst>
          </p:cNvPr>
          <p:cNvSpPr txBox="1"/>
          <p:nvPr/>
        </p:nvSpPr>
        <p:spPr>
          <a:xfrm>
            <a:off x="2708361" y="3582250"/>
            <a:ext cx="93610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altLang="zh-CN" sz="1400" b="1" dirty="0">
                <a:solidFill>
                  <a:schemeClr val="tx2"/>
                </a:solidFill>
              </a:rPr>
              <a:t>Q</a:t>
            </a:r>
            <a:r>
              <a:rPr lang="en-US" altLang="zh-CN" sz="1400" b="1" dirty="0">
                <a:solidFill>
                  <a:schemeClr val="tx2"/>
                </a:solidFill>
              </a:rPr>
              <a:t>F</a:t>
            </a:r>
            <a:endParaRPr lang="en-CH" sz="1400" b="1" dirty="0">
              <a:solidFill>
                <a:schemeClr val="tx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E3CD1D-EF5F-BB5D-C165-8979CDB7701D}"/>
              </a:ext>
            </a:extLst>
          </p:cNvPr>
          <p:cNvSpPr txBox="1"/>
          <p:nvPr/>
        </p:nvSpPr>
        <p:spPr>
          <a:xfrm>
            <a:off x="3376889" y="2395842"/>
            <a:ext cx="93610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400" b="1" dirty="0">
                <a:solidFill>
                  <a:schemeClr val="tx2"/>
                </a:solidFill>
              </a:rPr>
              <a:t>Wire</a:t>
            </a:r>
          </a:p>
          <a:p>
            <a:pPr algn="ctr"/>
            <a:r>
              <a:rPr lang="en-US" altLang="zh-CN" sz="1400" b="1" dirty="0">
                <a:solidFill>
                  <a:schemeClr val="tx2"/>
                </a:solidFill>
              </a:rPr>
              <a:t>Scanner</a:t>
            </a:r>
            <a:endParaRPr lang="en-CH" sz="1400" b="1" dirty="0">
              <a:solidFill>
                <a:schemeClr val="tx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0AAA0E-F549-88FA-AC81-621B7BC718AE}"/>
              </a:ext>
            </a:extLst>
          </p:cNvPr>
          <p:cNvSpPr txBox="1"/>
          <p:nvPr/>
        </p:nvSpPr>
        <p:spPr>
          <a:xfrm>
            <a:off x="4493013" y="2395842"/>
            <a:ext cx="93610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400" b="1" dirty="0">
                <a:solidFill>
                  <a:schemeClr val="tx2"/>
                </a:solidFill>
              </a:rPr>
              <a:t>Halo</a:t>
            </a:r>
          </a:p>
          <a:p>
            <a:pPr algn="ctr"/>
            <a:r>
              <a:rPr lang="en-CH" sz="1400" b="1" dirty="0">
                <a:solidFill>
                  <a:schemeClr val="tx2"/>
                </a:solidFill>
              </a:rPr>
              <a:t>Monitor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70F4D7-26EB-A357-C933-21510A5C50BD}"/>
              </a:ext>
            </a:extLst>
          </p:cNvPr>
          <p:cNvSpPr txBox="1"/>
          <p:nvPr/>
        </p:nvSpPr>
        <p:spPr>
          <a:xfrm>
            <a:off x="5418858" y="3368605"/>
            <a:ext cx="93610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tx2"/>
                </a:solidFill>
              </a:rPr>
              <a:t>Laser</a:t>
            </a:r>
          </a:p>
          <a:p>
            <a:pPr algn="ctr"/>
            <a:r>
              <a:rPr lang="en-US" altLang="zh-CN" sz="1400" b="1" dirty="0">
                <a:solidFill>
                  <a:schemeClr val="tx2"/>
                </a:solidFill>
              </a:rPr>
              <a:t>Wire</a:t>
            </a:r>
            <a:endParaRPr lang="en-CH" sz="1400" b="1" dirty="0">
              <a:solidFill>
                <a:schemeClr val="tx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AE5EE-DF10-DEC8-7F60-BB305877946B}"/>
              </a:ext>
            </a:extLst>
          </p:cNvPr>
          <p:cNvSpPr txBox="1"/>
          <p:nvPr/>
        </p:nvSpPr>
        <p:spPr>
          <a:xfrm>
            <a:off x="6008702" y="3737937"/>
            <a:ext cx="93610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tx2"/>
                </a:solidFill>
              </a:rPr>
              <a:t>BPM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B321C7-83EE-CC82-D189-8B23113E2511}"/>
              </a:ext>
            </a:extLst>
          </p:cNvPr>
          <p:cNvSpPr txBox="1"/>
          <p:nvPr/>
        </p:nvSpPr>
        <p:spPr>
          <a:xfrm>
            <a:off x="7648779" y="3368605"/>
            <a:ext cx="93610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tx2"/>
                </a:solidFill>
              </a:rPr>
              <a:t>Bend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AB94EB-8482-1203-D5A5-9CEA15DF636F}"/>
              </a:ext>
            </a:extLst>
          </p:cNvPr>
          <p:cNvSpPr txBox="1"/>
          <p:nvPr/>
        </p:nvSpPr>
        <p:spPr>
          <a:xfrm>
            <a:off x="9713593" y="2642063"/>
            <a:ext cx="93610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tx2"/>
                </a:solidFill>
              </a:rPr>
              <a:t>H0</a:t>
            </a:r>
          </a:p>
          <a:p>
            <a:pPr algn="ctr"/>
            <a:r>
              <a:rPr lang="en-US" altLang="zh-CN" sz="1400" b="1" dirty="0">
                <a:solidFill>
                  <a:schemeClr val="tx2"/>
                </a:solidFill>
              </a:rPr>
              <a:t>Detector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3F5A142-9EE1-804D-3480-4CFF1A8978F4}"/>
              </a:ext>
            </a:extLst>
          </p:cNvPr>
          <p:cNvCxnSpPr>
            <a:cxnSpLocks/>
          </p:cNvCxnSpPr>
          <p:nvPr/>
        </p:nvCxnSpPr>
        <p:spPr>
          <a:xfrm>
            <a:off x="834385" y="4941168"/>
            <a:ext cx="4942745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D3B6095-1990-009A-50F5-4AAB6923B760}"/>
              </a:ext>
            </a:extLst>
          </p:cNvPr>
          <p:cNvCxnSpPr>
            <a:cxnSpLocks/>
          </p:cNvCxnSpPr>
          <p:nvPr/>
        </p:nvCxnSpPr>
        <p:spPr>
          <a:xfrm flipV="1">
            <a:off x="5825161" y="4437112"/>
            <a:ext cx="0" cy="50405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6730FB3-422F-E02A-564D-D1304702615E}"/>
              </a:ext>
            </a:extLst>
          </p:cNvPr>
          <p:cNvSpPr txBox="1"/>
          <p:nvPr/>
        </p:nvSpPr>
        <p:spPr>
          <a:xfrm>
            <a:off x="641204" y="4628043"/>
            <a:ext cx="93610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tx2"/>
                </a:solidFill>
              </a:rPr>
              <a:t>Laser</a:t>
            </a:r>
            <a:endParaRPr lang="en-CH" sz="1400" b="1" dirty="0">
              <a:solidFill>
                <a:schemeClr val="tx2"/>
              </a:solidFill>
            </a:endParaRPr>
          </a:p>
        </p:txBody>
      </p:sp>
      <p:sp>
        <p:nvSpPr>
          <p:cNvPr id="27" name="Content Placeholder 1">
            <a:extLst>
              <a:ext uri="{FF2B5EF4-FFF2-40B4-BE49-F238E27FC236}">
                <a16:creationId xmlns:a16="http://schemas.microsoft.com/office/drawing/2014/main" id="{E84983F8-EFF3-592D-45F9-9BECBC09B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268761"/>
            <a:ext cx="11160619" cy="1084736"/>
          </a:xfrm>
        </p:spPr>
        <p:txBody>
          <a:bodyPr/>
          <a:lstStyle/>
          <a:p>
            <a:pPr marL="342900" indent="-342900">
              <a:buFont typeface="Wingdings" pitchFamily="2" charset="2"/>
              <a:buChar char="§"/>
            </a:pPr>
            <a:r>
              <a:rPr lang="en-CH" sz="1800" b="0" dirty="0"/>
              <a:t>The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LW-1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prototype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has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been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installed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to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the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LRBT,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upstream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of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the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Bend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magnet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(2024.09)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altLang="zh-CN" sz="1800" b="0" dirty="0">
                <a:solidFill>
                  <a:srgbClr val="0432FF"/>
                </a:solidFill>
              </a:rPr>
              <a:t>A</a:t>
            </a:r>
            <a:r>
              <a:rPr lang="zh-CN" altLang="en-US" sz="1800" b="0" dirty="0">
                <a:solidFill>
                  <a:srgbClr val="0432FF"/>
                </a:solidFill>
              </a:rPr>
              <a:t> </a:t>
            </a:r>
            <a:r>
              <a:rPr lang="en-US" altLang="zh-CN" sz="1800" b="0" dirty="0">
                <a:solidFill>
                  <a:srgbClr val="0432FF"/>
                </a:solidFill>
              </a:rPr>
              <a:t>H0</a:t>
            </a:r>
            <a:r>
              <a:rPr lang="zh-CN" altLang="en-US" sz="1800" b="0" dirty="0">
                <a:solidFill>
                  <a:srgbClr val="0432FF"/>
                </a:solidFill>
              </a:rPr>
              <a:t> </a:t>
            </a:r>
            <a:r>
              <a:rPr lang="en-US" altLang="zh-CN" sz="1800" b="0" dirty="0">
                <a:solidFill>
                  <a:srgbClr val="0432FF"/>
                </a:solidFill>
              </a:rPr>
              <a:t>detector</a:t>
            </a:r>
            <a:r>
              <a:rPr lang="zh-CN" altLang="en-US" sz="1800" b="0" dirty="0">
                <a:solidFill>
                  <a:srgbClr val="0432FF"/>
                </a:solidFill>
              </a:rPr>
              <a:t> </a:t>
            </a:r>
            <a:r>
              <a:rPr lang="en-US" altLang="zh-CN" sz="1800" b="0" dirty="0">
                <a:solidFill>
                  <a:srgbClr val="0432FF"/>
                </a:solidFill>
              </a:rPr>
              <a:t>and</a:t>
            </a:r>
            <a:r>
              <a:rPr lang="zh-CN" altLang="en-US" sz="1800" b="0" dirty="0">
                <a:solidFill>
                  <a:srgbClr val="0432FF"/>
                </a:solidFill>
              </a:rPr>
              <a:t> </a:t>
            </a:r>
            <a:r>
              <a:rPr lang="en-US" altLang="zh-CN" sz="1800" b="0" dirty="0">
                <a:solidFill>
                  <a:srgbClr val="0432FF"/>
                </a:solidFill>
              </a:rPr>
              <a:t>the</a:t>
            </a:r>
            <a:r>
              <a:rPr lang="zh-CN" altLang="en-US" sz="1800" b="0" dirty="0">
                <a:solidFill>
                  <a:srgbClr val="0432FF"/>
                </a:solidFill>
              </a:rPr>
              <a:t> </a:t>
            </a:r>
            <a:r>
              <a:rPr lang="en-US" altLang="zh-CN" sz="1800" b="0" dirty="0" err="1">
                <a:solidFill>
                  <a:srgbClr val="0432FF"/>
                </a:solidFill>
              </a:rPr>
              <a:t>x&amp;y</a:t>
            </a:r>
            <a:r>
              <a:rPr lang="zh-CN" altLang="en-US" sz="1800" b="0" dirty="0">
                <a:solidFill>
                  <a:srgbClr val="0432FF"/>
                </a:solidFill>
              </a:rPr>
              <a:t> </a:t>
            </a:r>
            <a:r>
              <a:rPr lang="en-US" altLang="zh-CN" sz="1800" b="0" dirty="0">
                <a:solidFill>
                  <a:srgbClr val="0432FF"/>
                </a:solidFill>
              </a:rPr>
              <a:t>simultaneous</a:t>
            </a:r>
            <a:r>
              <a:rPr lang="zh-CN" altLang="en-US" sz="1800" b="0" dirty="0">
                <a:solidFill>
                  <a:srgbClr val="0432FF"/>
                </a:solidFill>
              </a:rPr>
              <a:t> </a:t>
            </a:r>
            <a:r>
              <a:rPr lang="en-US" altLang="zh-CN" sz="1800" b="0" dirty="0">
                <a:solidFill>
                  <a:srgbClr val="0432FF"/>
                </a:solidFill>
              </a:rPr>
              <a:t>scan</a:t>
            </a:r>
            <a:r>
              <a:rPr lang="zh-CN" altLang="en-US" sz="1800" b="0" dirty="0">
                <a:solidFill>
                  <a:srgbClr val="0432FF"/>
                </a:solidFill>
              </a:rPr>
              <a:t> </a:t>
            </a:r>
            <a:r>
              <a:rPr lang="en-US" altLang="zh-CN" sz="1800" b="0" dirty="0">
                <a:solidFill>
                  <a:srgbClr val="0432FF"/>
                </a:solidFill>
              </a:rPr>
              <a:t>optics</a:t>
            </a:r>
            <a:r>
              <a:rPr lang="zh-CN" altLang="en-US" sz="1800" b="0" dirty="0">
                <a:solidFill>
                  <a:srgbClr val="0432FF"/>
                </a:solidFill>
              </a:rPr>
              <a:t> </a:t>
            </a:r>
            <a:r>
              <a:rPr lang="en-US" altLang="zh-CN" sz="1800" b="0" dirty="0"/>
              <a:t>will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be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installed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in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Aug.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2025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altLang="zh-CN" sz="1800" b="0" dirty="0"/>
              <a:t>The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LW-2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prototype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(fit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the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ELL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LW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requirements)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will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be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added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to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upstream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(~40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m)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in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2026</a:t>
            </a:r>
            <a:endParaRPr lang="en-CH" sz="1800" b="0" dirty="0"/>
          </a:p>
        </p:txBody>
      </p:sp>
    </p:spTree>
    <p:extLst>
      <p:ext uri="{BB962C8B-B14F-4D97-AF65-F5344CB8AC3E}">
        <p14:creationId xmlns:p14="http://schemas.microsoft.com/office/powerpoint/2010/main" val="4732196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4F7487-4DC4-F002-2901-8C4DC2C90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268761"/>
            <a:ext cx="11376024" cy="65418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CH" sz="1800" b="0" dirty="0"/>
              <a:t>调整LW站点附近光路</a:t>
            </a:r>
            <a:r>
              <a:rPr lang="zh-CN" altLang="en-US" sz="1800" b="0" dirty="0"/>
              <a:t>，增加分光、延迟线（</a:t>
            </a:r>
            <a:r>
              <a:rPr lang="en-US" altLang="zh-CN" sz="1800" b="0" dirty="0"/>
              <a:t>&gt;40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ns</a:t>
            </a:r>
            <a:r>
              <a:rPr lang="zh-CN" altLang="en-US" sz="1800" b="0" dirty="0"/>
              <a:t>）和</a:t>
            </a:r>
            <a:r>
              <a:rPr lang="en-US" altLang="zh-CN" sz="1800" b="0" dirty="0"/>
              <a:t>XY</a:t>
            </a:r>
            <a:r>
              <a:rPr lang="zh-CN" altLang="en-US" sz="1800" b="0" dirty="0"/>
              <a:t>独立扫描光路</a:t>
            </a:r>
            <a:endParaRPr lang="en-US" altLang="zh-CN" sz="1800" b="0" dirty="0"/>
          </a:p>
          <a:p>
            <a:pPr>
              <a:buFont typeface="Wingdings" pitchFamily="2" charset="2"/>
              <a:buChar char="§"/>
            </a:pPr>
            <a:r>
              <a:rPr lang="zh-CN" altLang="en-US" sz="1800" b="0" dirty="0"/>
              <a:t>利用束线右侧（靠墙）的闲置空间</a:t>
            </a:r>
            <a:endParaRPr lang="en-US" altLang="zh-CN" sz="1800" b="0" dirty="0"/>
          </a:p>
          <a:p>
            <a:pPr>
              <a:buFont typeface="Wingdings" pitchFamily="2" charset="2"/>
              <a:buChar char="§"/>
            </a:pPr>
            <a:endParaRPr lang="en-CH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643B0B-CA7C-EF19-E114-013AA362E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XY</a:t>
            </a:r>
            <a:r>
              <a:rPr lang="zh-CN" altLang="en-US" dirty="0"/>
              <a:t>同时测量功能验证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DC75D-0201-BD20-784C-C02C54EC1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3A15-D689-DC46-903E-8ABF0C296140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63600-59BA-7C59-0DC0-E55A0D2A2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B38018-C171-7332-D8FC-340E1D7DA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id="{FFA8A5E2-5584-7517-D47B-1FAD03C7E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76" y="2013553"/>
            <a:ext cx="3742184" cy="2184775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D113FA71-BC43-4BD6-1C95-3110B691B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890" y="4198328"/>
            <a:ext cx="2765957" cy="2190237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A5FBA793-1DE0-0CEC-C2CD-22510C9D83EE}"/>
              </a:ext>
            </a:extLst>
          </p:cNvPr>
          <p:cNvSpPr txBox="1"/>
          <p:nvPr/>
        </p:nvSpPr>
        <p:spPr>
          <a:xfrm>
            <a:off x="9048328" y="1079430"/>
            <a:ext cx="244827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b="1" dirty="0">
                <a:solidFill>
                  <a:srgbClr val="C00000"/>
                </a:solidFill>
              </a:rPr>
              <a:t>光学元件均已到位</a:t>
            </a:r>
          </a:p>
          <a:p>
            <a:pPr algn="ctr"/>
            <a:r>
              <a:rPr lang="en-CH" b="1" dirty="0">
                <a:solidFill>
                  <a:srgbClr val="C00000"/>
                </a:solidFill>
              </a:rPr>
              <a:t>光路搭建</a:t>
            </a:r>
            <a:r>
              <a:rPr lang="zh-CN" altLang="en-US" b="1" dirty="0">
                <a:solidFill>
                  <a:srgbClr val="C00000"/>
                </a:solidFill>
              </a:rPr>
              <a:t>：</a:t>
            </a:r>
            <a:r>
              <a:rPr lang="en-US" altLang="zh-CN" b="1" dirty="0">
                <a:solidFill>
                  <a:srgbClr val="C00000"/>
                </a:solidFill>
              </a:rPr>
              <a:t>2025</a:t>
            </a:r>
            <a:r>
              <a:rPr lang="zh-CN" altLang="en-US" b="1" dirty="0">
                <a:solidFill>
                  <a:srgbClr val="C00000"/>
                </a:solidFill>
              </a:rPr>
              <a:t>年</a:t>
            </a:r>
            <a:r>
              <a:rPr lang="en-US" altLang="zh-CN" b="1" dirty="0">
                <a:solidFill>
                  <a:srgbClr val="C00000"/>
                </a:solidFill>
              </a:rPr>
              <a:t>8</a:t>
            </a:r>
            <a:r>
              <a:rPr lang="zh-CN" altLang="en-US" b="1" dirty="0">
                <a:solidFill>
                  <a:srgbClr val="C00000"/>
                </a:solidFill>
              </a:rPr>
              <a:t>月</a:t>
            </a:r>
            <a:endParaRPr lang="en-CH" b="1" dirty="0">
              <a:solidFill>
                <a:srgbClr val="C00000"/>
              </a:solidFill>
            </a:endParaRPr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2A785C7B-1DA3-F726-C83A-16EAD366A6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397"/>
          <a:stretch/>
        </p:blipFill>
        <p:spPr>
          <a:xfrm>
            <a:off x="4565619" y="2009712"/>
            <a:ext cx="7206222" cy="435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72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99B80D0-0AB7-96CA-8C83-7BDEADA8B91B}"/>
                  </a:ext>
                </a:extLst>
              </p:cNvPr>
              <p:cNvSpPr txBox="1"/>
              <p:nvPr/>
            </p:nvSpPr>
            <p:spPr>
              <a:xfrm>
                <a:off x="8126049" y="3965525"/>
                <a:ext cx="373585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CH" sz="1400" dirty="0">
                    <a:solidFill>
                      <a:schemeClr val="tx2"/>
                    </a:solidFill>
                  </a:rPr>
                  <a:t>F</a:t>
                </a:r>
                <a:r>
                  <a:rPr lang="en-US" altLang="zh-CN" sz="1400" dirty="0" err="1">
                    <a:solidFill>
                      <a:schemeClr val="tx2"/>
                    </a:solidFill>
                  </a:rPr>
                  <a:t>eshbach</a:t>
                </a:r>
                <a:r>
                  <a:rPr lang="zh-CN" altLang="en-US" sz="1400" dirty="0">
                    <a:solidFill>
                      <a:schemeClr val="tx2"/>
                    </a:solidFill>
                  </a:rPr>
                  <a:t>共振：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400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altLang="zh-CN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1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+ℏ</m:t>
                    </m:r>
                    <m:r>
                      <m:rPr>
                        <m:sty m:val="p"/>
                      </m:rPr>
                      <a:rPr lang="en-US" altLang="zh-CN" sz="1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ν</m:t>
                    </m:r>
                    <m:r>
                      <a:rPr lang="en-US" altLang="zh-CN" sz="1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400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altLang="zh-CN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zh-CN" alt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altLang="zh-CN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≥2</m:t>
                        </m:r>
                      </m:e>
                    </m:d>
                    <m:r>
                      <a:rPr lang="en-US" altLang="zh-CN" sz="1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1400" dirty="0">
                  <a:solidFill>
                    <a:schemeClr val="tx2"/>
                  </a:solidFill>
                </a:endParaRPr>
              </a:p>
              <a:p>
                <a:pPr marL="285750" indent="-285750" algn="l">
                  <a:buFont typeface="Wingdings" pitchFamily="2" charset="2"/>
                  <a:buChar char="§"/>
                </a:pPr>
                <a:r>
                  <a:rPr lang="zh-CN" altLang="en-US" sz="1400" dirty="0">
                    <a:solidFill>
                      <a:schemeClr val="tx2"/>
                    </a:solidFill>
                  </a:rPr>
                  <a:t>需要</a:t>
                </a:r>
                <a:r>
                  <a:rPr lang="en-US" altLang="zh-CN" sz="1400" dirty="0">
                    <a:solidFill>
                      <a:schemeClr val="tx2"/>
                    </a:solidFill>
                  </a:rPr>
                  <a:t>UV-laser</a:t>
                </a:r>
                <a:r>
                  <a:rPr lang="zh-CN" altLang="en-US" sz="1400" dirty="0">
                    <a:solidFill>
                      <a:schemeClr val="tx2"/>
                    </a:solidFill>
                  </a:rPr>
                  <a:t>激励（</a:t>
                </a:r>
                <a:r>
                  <a:rPr lang="en-US" altLang="zh-CN" sz="1400" dirty="0">
                    <a:solidFill>
                      <a:schemeClr val="tx2"/>
                    </a:solidFill>
                  </a:rPr>
                  <a:t>0.1~1</a:t>
                </a:r>
                <a:r>
                  <a:rPr lang="zh-CN" altLang="en-US" sz="1400" dirty="0">
                    <a:solidFill>
                      <a:schemeClr val="tx2"/>
                    </a:solidFill>
                  </a:rPr>
                  <a:t> </a:t>
                </a:r>
                <a:r>
                  <a:rPr lang="en-US" altLang="zh-CN" sz="1400" dirty="0">
                    <a:solidFill>
                      <a:schemeClr val="tx2"/>
                    </a:solidFill>
                  </a:rPr>
                  <a:t>GeV</a:t>
                </a:r>
                <a:r>
                  <a:rPr lang="zh-CN" altLang="en-US" sz="1400" dirty="0">
                    <a:solidFill>
                      <a:schemeClr val="tx2"/>
                    </a:solidFill>
                  </a:rPr>
                  <a:t>）</a:t>
                </a:r>
                <a:endParaRPr lang="en-CH" sz="1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99B80D0-0AB7-96CA-8C83-7BDEADA8B9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6049" y="3965525"/>
                <a:ext cx="3735851" cy="430887"/>
              </a:xfrm>
              <a:prstGeom prst="rect">
                <a:avLst/>
              </a:prstGeom>
              <a:blipFill>
                <a:blip r:embed="rId3"/>
                <a:stretch>
                  <a:fillRect l="-2703" t="-14286" b="-2000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65D8E3-79BD-1CA1-30B1-6CB332488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56" y="1191927"/>
            <a:ext cx="11016603" cy="1089866"/>
          </a:xfrm>
        </p:spPr>
        <p:txBody>
          <a:bodyPr/>
          <a:lstStyle/>
          <a:p>
            <a:r>
              <a:rPr lang="en-CH" sz="1600" b="0" dirty="0"/>
              <a:t>主束流直接测量</a:t>
            </a:r>
            <a:r>
              <a:rPr lang="zh-CN" altLang="en-US" sz="1600" b="0" dirty="0"/>
              <a:t>（拦截） </a:t>
            </a:r>
            <a:r>
              <a:rPr lang="en-US" altLang="zh-CN" sz="1600" b="0" dirty="0"/>
              <a:t>vs</a:t>
            </a:r>
            <a:r>
              <a:rPr lang="zh-CN" altLang="en-US" sz="1600" b="0" dirty="0"/>
              <a:t> </a:t>
            </a:r>
            <a:r>
              <a:rPr lang="en-CH" sz="1600" b="0" dirty="0"/>
              <a:t>次级粒子测量</a:t>
            </a:r>
            <a:r>
              <a:rPr lang="zh-CN" altLang="en-US" sz="1600" b="0" dirty="0"/>
              <a:t>（拦截</a:t>
            </a:r>
            <a:r>
              <a:rPr lang="en-US" altLang="zh-CN" sz="1600" b="0" dirty="0"/>
              <a:t>/</a:t>
            </a:r>
            <a:r>
              <a:rPr lang="zh-CN" altLang="en-US" sz="1600" b="0" dirty="0"/>
              <a:t>非拦截）</a:t>
            </a:r>
            <a:r>
              <a:rPr lang="en-US" altLang="zh-CN" sz="1600" b="0" dirty="0">
                <a:sym typeface="Wingdings" pitchFamily="2" charset="2"/>
              </a:rPr>
              <a:t>=&gt;</a:t>
            </a:r>
            <a:r>
              <a:rPr lang="zh-CN" altLang="en-US" sz="1600" b="0" dirty="0">
                <a:sym typeface="Wingdings" pitchFamily="2" charset="2"/>
              </a:rPr>
              <a:t> 基于激光剥离的测量方法</a:t>
            </a:r>
            <a:endParaRPr lang="en-US" altLang="zh-CN" sz="1600" b="0" dirty="0">
              <a:sym typeface="Wingdings" pitchFamily="2" charset="2"/>
            </a:endParaRPr>
          </a:p>
          <a:p>
            <a:r>
              <a:rPr lang="en-US" altLang="zh-CN" sz="1600" b="0" dirty="0">
                <a:sym typeface="Wingdings" pitchFamily="2" charset="2"/>
              </a:rPr>
              <a:t>1939</a:t>
            </a:r>
            <a:r>
              <a:rPr lang="zh-CN" altLang="en-US" sz="1600" b="0" dirty="0">
                <a:sym typeface="Wingdings" pitchFamily="2" charset="2"/>
              </a:rPr>
              <a:t>年</a:t>
            </a:r>
            <a:r>
              <a:rPr lang="en-US" altLang="zh-CN" sz="1600" b="0" dirty="0">
                <a:sym typeface="Wingdings" pitchFamily="2" charset="2"/>
              </a:rPr>
              <a:t>R.</a:t>
            </a:r>
            <a:r>
              <a:rPr lang="zh-CN" altLang="en-US" sz="1600" b="0" dirty="0">
                <a:sym typeface="Wingdings" pitchFamily="2" charset="2"/>
              </a:rPr>
              <a:t> </a:t>
            </a:r>
            <a:r>
              <a:rPr lang="en-US" altLang="zh-CN" sz="1600" b="0" dirty="0" err="1">
                <a:sym typeface="Wingdings" pitchFamily="2" charset="2"/>
              </a:rPr>
              <a:t>Wildt</a:t>
            </a:r>
            <a:r>
              <a:rPr lang="zh-CN" altLang="en-US" sz="1600" b="0" dirty="0">
                <a:sym typeface="Wingdings" pitchFamily="2" charset="2"/>
              </a:rPr>
              <a:t>提出光剥离</a:t>
            </a:r>
            <a:r>
              <a:rPr lang="en-US" altLang="zh-CN" sz="1600" b="0" dirty="0">
                <a:sym typeface="Wingdings" pitchFamily="2" charset="2"/>
              </a:rPr>
              <a:t>H</a:t>
            </a:r>
            <a:r>
              <a:rPr lang="en-US" altLang="zh-CN" sz="1600" b="0" baseline="30000" dirty="0">
                <a:sym typeface="Wingdings" pitchFamily="2" charset="2"/>
              </a:rPr>
              <a:t>-</a:t>
            </a:r>
            <a:r>
              <a:rPr lang="zh-CN" altLang="en-US" sz="1600" b="0" dirty="0">
                <a:sym typeface="Wingdings" pitchFamily="2" charset="2"/>
              </a:rPr>
              <a:t>效应（解释</a:t>
            </a:r>
            <a:r>
              <a:rPr lang="en-US" altLang="zh-CN" sz="1600" b="0" dirty="0">
                <a:sym typeface="Wingdings" pitchFamily="2" charset="2"/>
              </a:rPr>
              <a:t>0.75-4</a:t>
            </a:r>
            <a:r>
              <a:rPr lang="zh-CN" altLang="en-US" sz="1600" b="0" dirty="0">
                <a:sym typeface="Wingdings" pitchFamily="2" charset="2"/>
              </a:rPr>
              <a:t> </a:t>
            </a:r>
            <a:r>
              <a:rPr lang="en-US" altLang="zh-CN" sz="1600" b="0" dirty="0">
                <a:sym typeface="Wingdings" pitchFamily="2" charset="2"/>
              </a:rPr>
              <a:t>eV</a:t>
            </a:r>
            <a:r>
              <a:rPr lang="zh-CN" altLang="en-US" sz="1600" b="0" dirty="0">
                <a:sym typeface="Wingdings" pitchFamily="2" charset="2"/>
              </a:rPr>
              <a:t>太阳光谱偏差），</a:t>
            </a:r>
            <a:r>
              <a:rPr lang="en-US" altLang="zh-CN" sz="1600" b="0" dirty="0">
                <a:sym typeface="Wingdings" pitchFamily="2" charset="2"/>
              </a:rPr>
              <a:t>1976</a:t>
            </a:r>
            <a:r>
              <a:rPr lang="zh-CN" altLang="en-US" sz="1600" b="0" dirty="0">
                <a:sym typeface="Wingdings" pitchFamily="2" charset="2"/>
              </a:rPr>
              <a:t>年</a:t>
            </a:r>
            <a:r>
              <a:rPr lang="en-US" altLang="zh-CN" sz="1600" b="0" dirty="0">
                <a:sym typeface="Wingdings" pitchFamily="2" charset="2"/>
              </a:rPr>
              <a:t>J.</a:t>
            </a:r>
            <a:r>
              <a:rPr lang="zh-CN" altLang="en-US" sz="1600" b="0" dirty="0">
                <a:sym typeface="Wingdings" pitchFamily="2" charset="2"/>
              </a:rPr>
              <a:t> </a:t>
            </a:r>
            <a:r>
              <a:rPr lang="en-US" altLang="zh-CN" sz="1600" b="0" dirty="0" err="1">
                <a:sym typeface="Wingdings" pitchFamily="2" charset="2"/>
              </a:rPr>
              <a:t>Broad&amp;W</a:t>
            </a:r>
            <a:r>
              <a:rPr lang="en-US" altLang="zh-CN" sz="1600" b="0" dirty="0">
                <a:sym typeface="Wingdings" pitchFamily="2" charset="2"/>
              </a:rPr>
              <a:t>.</a:t>
            </a:r>
            <a:r>
              <a:rPr lang="zh-CN" altLang="en-US" sz="1600" b="0" dirty="0">
                <a:sym typeface="Wingdings" pitchFamily="2" charset="2"/>
              </a:rPr>
              <a:t> </a:t>
            </a:r>
            <a:r>
              <a:rPr lang="en-US" altLang="zh-CN" sz="1600" b="0" dirty="0">
                <a:sym typeface="Wingdings" pitchFamily="2" charset="2"/>
              </a:rPr>
              <a:t>Reinhardt</a:t>
            </a:r>
            <a:r>
              <a:rPr lang="zh-CN" altLang="en-US" sz="1600" b="0" dirty="0">
                <a:sym typeface="Wingdings" pitchFamily="2" charset="2"/>
              </a:rPr>
              <a:t>建立理论模型</a:t>
            </a:r>
            <a:endParaRPr lang="en-US" altLang="zh-CN" sz="1600" b="0" dirty="0">
              <a:sym typeface="Wingdings" pitchFamily="2" charset="2"/>
            </a:endParaRPr>
          </a:p>
          <a:p>
            <a:r>
              <a:rPr lang="zh-CN" altLang="el-GR" sz="1600" b="0" dirty="0"/>
              <a:t>剥离</a:t>
            </a:r>
            <a:r>
              <a:rPr lang="zh-CN" altLang="en-US" sz="1600" b="0" dirty="0"/>
              <a:t>效率：</a:t>
            </a:r>
            <a:r>
              <a:rPr lang="el-GR" altLang="zh-CN" sz="1600" b="0" dirty="0"/>
              <a:t>σ</a:t>
            </a:r>
            <a:r>
              <a:rPr lang="en-US" altLang="zh-CN" sz="1600" b="0" dirty="0"/>
              <a:t>~4x10</a:t>
            </a:r>
            <a:r>
              <a:rPr lang="en-US" altLang="zh-CN" sz="1600" b="0" baseline="30000" dirty="0"/>
              <a:t>-17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cm</a:t>
            </a:r>
            <a:r>
              <a:rPr lang="en-US" altLang="zh-CN" sz="1600" b="0" baseline="30000" dirty="0"/>
              <a:t>2</a:t>
            </a:r>
            <a:r>
              <a:rPr lang="en-US" altLang="zh-CN" sz="1600" b="0" dirty="0"/>
              <a:t>@890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nm</a:t>
            </a:r>
            <a:r>
              <a:rPr lang="zh-CN" altLang="en-US" sz="1600" b="0" dirty="0"/>
              <a:t> </a:t>
            </a:r>
            <a:r>
              <a:rPr lang="en-US" altLang="zh-CN" sz="1600" b="0" dirty="0">
                <a:sym typeface="Wingdings" pitchFamily="2" charset="2"/>
              </a:rPr>
              <a:t>=&gt;</a:t>
            </a:r>
            <a:r>
              <a:rPr lang="zh-CN" altLang="en-US" sz="1600" b="0" dirty="0">
                <a:sym typeface="Wingdings" pitchFamily="2" charset="2"/>
              </a:rPr>
              <a:t> </a:t>
            </a:r>
            <a:r>
              <a:rPr lang="en-US" altLang="zh-CN" sz="1600" b="0" dirty="0">
                <a:sym typeface="Wingdings" pitchFamily="2" charset="2"/>
              </a:rPr>
              <a:t>max.</a:t>
            </a:r>
            <a:r>
              <a:rPr lang="zh-CN" altLang="en-US" sz="1600" b="0" dirty="0">
                <a:sym typeface="Wingdings" pitchFamily="2" charset="2"/>
              </a:rPr>
              <a:t> </a:t>
            </a:r>
            <a:r>
              <a:rPr lang="en-US" altLang="zh-CN" sz="1600" b="0" dirty="0">
                <a:sym typeface="Wingdings" pitchFamily="2" charset="2"/>
              </a:rPr>
              <a:t>90-100%@</a:t>
            </a:r>
            <a:r>
              <a:rPr lang="zh-CN" altLang="en-US" sz="1600" b="0" dirty="0">
                <a:sym typeface="Wingdings" pitchFamily="2" charset="2"/>
              </a:rPr>
              <a:t>脉冲功率≥</a:t>
            </a:r>
            <a:r>
              <a:rPr lang="en-US" altLang="zh-CN" sz="1600" b="0" dirty="0">
                <a:sym typeface="Wingdings" pitchFamily="2" charset="2"/>
              </a:rPr>
              <a:t>100</a:t>
            </a:r>
            <a:r>
              <a:rPr lang="zh-CN" altLang="en-US" sz="1600" b="0" dirty="0">
                <a:sym typeface="Wingdings" pitchFamily="2" charset="2"/>
              </a:rPr>
              <a:t> </a:t>
            </a:r>
            <a:r>
              <a:rPr lang="en-US" altLang="zh-CN" sz="1600" b="0" dirty="0" err="1">
                <a:sym typeface="Wingdings" pitchFamily="2" charset="2"/>
              </a:rPr>
              <a:t>mJ</a:t>
            </a:r>
            <a:r>
              <a:rPr lang="zh-CN" altLang="en-US" sz="1600" b="0" dirty="0">
                <a:sym typeface="Wingdings" pitchFamily="2" charset="2"/>
              </a:rPr>
              <a:t>（</a:t>
            </a:r>
            <a:r>
              <a:rPr lang="en-US" altLang="zh-CN" sz="1600" b="0" dirty="0">
                <a:sym typeface="Wingdings" pitchFamily="2" charset="2"/>
              </a:rPr>
              <a:t>CSNS</a:t>
            </a:r>
            <a:r>
              <a:rPr lang="zh-CN" altLang="en-US" sz="1600" b="0" dirty="0">
                <a:sym typeface="Wingdings" pitchFamily="2" charset="2"/>
              </a:rPr>
              <a:t>束流）</a:t>
            </a:r>
            <a:endParaRPr lang="en-US" altLang="zh-CN" sz="1600" b="0" dirty="0"/>
          </a:p>
          <a:p>
            <a:pPr marL="0" indent="0">
              <a:buNone/>
            </a:pPr>
            <a:endParaRPr lang="en-CH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BFD50C-1A7E-199C-B00A-F0CAC9472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工作原理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291F5-A077-933F-3A48-5E9E59932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DC79-B551-3A4B-9289-9285DC4EBFB3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91A3C-DAE7-A219-5F92-F5B439179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R. Yang | LW Prototype Towards CSNS-II SC-LINAC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8A252E-F8A5-F982-1670-ABB94220D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10A2B59-3B53-21B0-D5A0-2F0FE0CAD4B1}"/>
              </a:ext>
            </a:extLst>
          </p:cNvPr>
          <p:cNvGrpSpPr/>
          <p:nvPr/>
        </p:nvGrpSpPr>
        <p:grpSpPr>
          <a:xfrm>
            <a:off x="1279264" y="5018835"/>
            <a:ext cx="2790969" cy="1085567"/>
            <a:chOff x="2442584" y="4761885"/>
            <a:chExt cx="2790969" cy="1085567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9F97E6CC-7CDE-E76B-7897-689830F0B0AB}"/>
                </a:ext>
              </a:extLst>
            </p:cNvPr>
            <p:cNvSpPr/>
            <p:nvPr/>
          </p:nvSpPr>
          <p:spPr>
            <a:xfrm>
              <a:off x="2442584" y="4761885"/>
              <a:ext cx="2645304" cy="108556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DB2FCE-E4A3-53EE-DFBE-827180F95563}"/>
                </a:ext>
              </a:extLst>
            </p:cNvPr>
            <p:cNvSpPr txBox="1"/>
            <p:nvPr/>
          </p:nvSpPr>
          <p:spPr>
            <a:xfrm>
              <a:off x="2444233" y="4874334"/>
              <a:ext cx="27893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200" dirty="0">
                  <a:latin typeface="+mn-ea"/>
                </a:rPr>
                <a:t>气体</a:t>
              </a:r>
              <a:r>
                <a:rPr lang="zh-CN" altLang="en-US" sz="1200" dirty="0">
                  <a:latin typeface="+mn-ea"/>
                </a:rPr>
                <a:t>（</a:t>
              </a:r>
              <a:r>
                <a:rPr lang="en-US" altLang="zh-CN" sz="1200" dirty="0"/>
                <a:t>N</a:t>
              </a:r>
              <a:r>
                <a:rPr lang="en-US" altLang="zh-CN" sz="1200" baseline="-25000" dirty="0"/>
                <a:t>2</a:t>
              </a:r>
              <a:r>
                <a:rPr lang="zh-CN" altLang="en-US" sz="1200" dirty="0"/>
                <a:t>、</a:t>
              </a:r>
              <a:r>
                <a:rPr lang="en-US" altLang="zh-CN" sz="1200" dirty="0"/>
                <a:t>Ar</a:t>
              </a:r>
              <a:r>
                <a:rPr lang="zh-CN" altLang="en-US" sz="1200" dirty="0"/>
                <a:t>）：真空兼容、尺寸？</a:t>
              </a:r>
              <a:endParaRPr lang="en-US" altLang="zh-CN" sz="1200" dirty="0"/>
            </a:p>
            <a:p>
              <a:r>
                <a:rPr lang="en-CH" sz="1200" dirty="0">
                  <a:solidFill>
                    <a:schemeClr val="tx2"/>
                  </a:solidFill>
                  <a:latin typeface="+mn-ea"/>
                </a:rPr>
                <a:t>液体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 （</a:t>
              </a:r>
              <a:r>
                <a:rPr lang="en-US" altLang="zh-CN" sz="1200" dirty="0">
                  <a:solidFill>
                    <a:schemeClr val="tx2"/>
                  </a:solidFill>
                </a:rPr>
                <a:t>Li</a:t>
              </a:r>
              <a:r>
                <a:rPr lang="zh-CN" altLang="en-US" sz="1200" dirty="0">
                  <a:solidFill>
                    <a:schemeClr val="tx2"/>
                  </a:solidFill>
                </a:rPr>
                <a:t>）：真空兼容？操作安全？</a:t>
              </a:r>
              <a:endParaRPr lang="en-US" altLang="zh-CN" sz="1200" dirty="0">
                <a:solidFill>
                  <a:schemeClr val="tx2"/>
                </a:solidFill>
              </a:endParaRPr>
            </a:p>
            <a:p>
              <a:r>
                <a:rPr lang="en-US" sz="1200" dirty="0">
                  <a:solidFill>
                    <a:schemeClr val="tx2"/>
                  </a:solidFill>
                  <a:latin typeface="+mn-ea"/>
                </a:rPr>
                <a:t>固体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 （</a:t>
              </a:r>
              <a:r>
                <a:rPr lang="en-US" altLang="zh-CN" sz="1200" dirty="0">
                  <a:solidFill>
                    <a:schemeClr val="tx2"/>
                  </a:solidFill>
                </a:rPr>
                <a:t>C</a:t>
              </a:r>
              <a:r>
                <a:rPr lang="zh-CN" altLang="en-US" sz="1200" dirty="0">
                  <a:solidFill>
                    <a:schemeClr val="tx2"/>
                  </a:solidFill>
                  <a:latin typeface="Abadi" panose="020F0502020204030204" pitchFamily="34" charset="0"/>
                </a:rPr>
                <a:t>、</a:t>
              </a:r>
              <a:r>
                <a:rPr lang="en-US" altLang="zh-CN" sz="1200" dirty="0">
                  <a:solidFill>
                    <a:schemeClr val="tx2"/>
                  </a:solidFill>
                </a:rPr>
                <a:t>Si</a:t>
              </a:r>
              <a:r>
                <a:rPr lang="zh-CN" altLang="en-US" sz="1200" dirty="0">
                  <a:solidFill>
                    <a:schemeClr val="tx2"/>
                  </a:solidFill>
                </a:rPr>
                <a:t>）：拦截式！！</a:t>
              </a:r>
              <a:endParaRPr lang="en-US" sz="1200" dirty="0">
                <a:solidFill>
                  <a:schemeClr val="tx2"/>
                </a:solidFill>
              </a:endParaRPr>
            </a:p>
            <a:p>
              <a:r>
                <a:rPr lang="en-CH" sz="1200" b="1" dirty="0">
                  <a:solidFill>
                    <a:srgbClr val="00B050"/>
                  </a:solidFill>
                  <a:latin typeface="+mn-ea"/>
                </a:rPr>
                <a:t>光子</a:t>
              </a:r>
              <a:r>
                <a:rPr lang="zh-CN" altLang="en-US" sz="1200" b="1" dirty="0">
                  <a:solidFill>
                    <a:srgbClr val="00B050"/>
                  </a:solidFill>
                  <a:latin typeface="+mn-ea"/>
                </a:rPr>
                <a:t>：非拦截、高功率激光</a:t>
              </a:r>
              <a:endParaRPr lang="en-CH" sz="1200" b="1" dirty="0">
                <a:solidFill>
                  <a:srgbClr val="00B050"/>
                </a:solidFill>
                <a:latin typeface="+mn-ea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803A3FC-0663-0E82-22E6-CBC58E901FC9}"/>
              </a:ext>
            </a:extLst>
          </p:cNvPr>
          <p:cNvGrpSpPr/>
          <p:nvPr/>
        </p:nvGrpSpPr>
        <p:grpSpPr>
          <a:xfrm>
            <a:off x="1117905" y="3429000"/>
            <a:ext cx="4415391" cy="1511894"/>
            <a:chOff x="1631504" y="2519332"/>
            <a:chExt cx="4415391" cy="1511894"/>
          </a:xfrm>
        </p:grpSpPr>
        <p:sp>
          <p:nvSpPr>
            <p:cNvPr id="12" name="雲 26">
              <a:extLst>
                <a:ext uri="{FF2B5EF4-FFF2-40B4-BE49-F238E27FC236}">
                  <a16:creationId xmlns:a16="http://schemas.microsoft.com/office/drawing/2014/main" id="{51020258-AF43-A2BA-A999-8EEB7F955B56}"/>
                </a:ext>
              </a:extLst>
            </p:cNvPr>
            <p:cNvSpPr/>
            <p:nvPr/>
          </p:nvSpPr>
          <p:spPr bwMode="auto">
            <a:xfrm rot="21600000">
              <a:off x="2711624" y="2589225"/>
              <a:ext cx="360040" cy="1183090"/>
            </a:xfrm>
            <a:prstGeom prst="cloud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ja-JP" altLang="en-US">
                <a:latin typeface="Songti TC" panose="02010600040101010101" pitchFamily="2" charset="-120"/>
                <a:ea typeface="Songti TC" panose="02010600040101010101" pitchFamily="2" charset="-12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88D825A-875E-529A-98E9-387DA3628D0E}"/>
                </a:ext>
              </a:extLst>
            </p:cNvPr>
            <p:cNvSpPr/>
            <p:nvPr/>
          </p:nvSpPr>
          <p:spPr>
            <a:xfrm>
              <a:off x="1770538" y="3088861"/>
              <a:ext cx="720080" cy="183819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9CC20ED-295B-D04E-14D0-DDD06C04EAA6}"/>
                </a:ext>
              </a:extLst>
            </p:cNvPr>
            <p:cNvSpPr/>
            <p:nvPr/>
          </p:nvSpPr>
          <p:spPr>
            <a:xfrm>
              <a:off x="3513674" y="3088861"/>
              <a:ext cx="720080" cy="183819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E028817-DB1B-AE68-C623-EBA2C9677C88}"/>
                </a:ext>
              </a:extLst>
            </p:cNvPr>
            <p:cNvSpPr/>
            <p:nvPr/>
          </p:nvSpPr>
          <p:spPr>
            <a:xfrm rot="20213316">
              <a:off x="3503301" y="2670653"/>
              <a:ext cx="720080" cy="183819"/>
            </a:xfrm>
            <a:prstGeom prst="ellipse">
              <a:avLst/>
            </a:prstGeom>
            <a:solidFill>
              <a:srgbClr val="00B05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C5A0D77-8585-3A11-D2E8-97F379E93E6B}"/>
                </a:ext>
              </a:extLst>
            </p:cNvPr>
            <p:cNvCxnSpPr>
              <a:cxnSpLocks/>
            </p:cNvCxnSpPr>
            <p:nvPr/>
          </p:nvCxnSpPr>
          <p:spPr>
            <a:xfrm>
              <a:off x="1631504" y="3180770"/>
              <a:ext cx="295232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50578D2-2DA0-244E-335F-22EC634425D6}"/>
                </a:ext>
              </a:extLst>
            </p:cNvPr>
            <p:cNvSpPr txBox="1"/>
            <p:nvPr/>
          </p:nvSpPr>
          <p:spPr>
            <a:xfrm>
              <a:off x="1656211" y="3278141"/>
              <a:ext cx="10861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1200" dirty="0">
                  <a:solidFill>
                    <a:schemeClr val="tx2"/>
                  </a:solidFill>
                </a:rPr>
                <a:t>主束流</a:t>
              </a:r>
              <a:r>
                <a:rPr lang="zh-CN" altLang="en-US" sz="1200" dirty="0">
                  <a:solidFill>
                    <a:schemeClr val="tx2"/>
                  </a:solidFill>
                </a:rPr>
                <a:t>（</a:t>
              </a:r>
              <a:r>
                <a:rPr lang="en-US" altLang="zh-CN" sz="1200" dirty="0">
                  <a:solidFill>
                    <a:schemeClr val="tx2"/>
                  </a:solidFill>
                </a:rPr>
                <a:t>H</a:t>
              </a:r>
              <a:r>
                <a:rPr lang="en-US" altLang="zh-CN" sz="1200" baseline="30000" dirty="0">
                  <a:solidFill>
                    <a:schemeClr val="tx2"/>
                  </a:solidFill>
                </a:rPr>
                <a:t>-</a:t>
              </a:r>
              <a:r>
                <a:rPr lang="zh-CN" altLang="en-US" sz="1200" dirty="0">
                  <a:solidFill>
                    <a:schemeClr val="tx2"/>
                  </a:solidFill>
                </a:rPr>
                <a:t>）</a:t>
              </a:r>
              <a:endParaRPr lang="en-CH" sz="1200" dirty="0">
                <a:solidFill>
                  <a:schemeClr val="tx2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6585F54-A5FB-F8B8-143B-67710168DF42}"/>
                </a:ext>
              </a:extLst>
            </p:cNvPr>
            <p:cNvSpPr txBox="1"/>
            <p:nvPr/>
          </p:nvSpPr>
          <p:spPr>
            <a:xfrm>
              <a:off x="3434096" y="3284617"/>
              <a:ext cx="10785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1200" dirty="0">
                  <a:solidFill>
                    <a:schemeClr val="tx2"/>
                  </a:solidFill>
                </a:rPr>
                <a:t>主束流</a:t>
              </a:r>
              <a:r>
                <a:rPr lang="zh-CN" altLang="en-US" sz="1200" dirty="0">
                  <a:solidFill>
                    <a:schemeClr val="tx2"/>
                  </a:solidFill>
                </a:rPr>
                <a:t> （</a:t>
              </a:r>
              <a:r>
                <a:rPr lang="en-US" altLang="zh-CN" sz="1200" dirty="0">
                  <a:solidFill>
                    <a:schemeClr val="tx2"/>
                  </a:solidFill>
                </a:rPr>
                <a:t>H</a:t>
              </a:r>
              <a:r>
                <a:rPr lang="en-US" altLang="zh-CN" sz="1200" baseline="30000" dirty="0">
                  <a:solidFill>
                    <a:schemeClr val="tx2"/>
                  </a:solidFill>
                </a:rPr>
                <a:t>-</a:t>
              </a:r>
              <a:r>
                <a:rPr lang="zh-CN" altLang="en-US" sz="1200" dirty="0">
                  <a:solidFill>
                    <a:schemeClr val="tx2"/>
                  </a:solidFill>
                </a:rPr>
                <a:t>）</a:t>
              </a:r>
              <a:endParaRPr lang="en-CH" sz="1200" baseline="30000" dirty="0">
                <a:solidFill>
                  <a:schemeClr val="tx2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8A73CE1-BA11-D4EF-FAC4-8142AA5142B8}"/>
                </a:ext>
              </a:extLst>
            </p:cNvPr>
            <p:cNvSpPr txBox="1"/>
            <p:nvPr/>
          </p:nvSpPr>
          <p:spPr>
            <a:xfrm>
              <a:off x="3803796" y="2771453"/>
              <a:ext cx="22430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200" dirty="0">
                  <a:solidFill>
                    <a:schemeClr val="tx2"/>
                  </a:solidFill>
                </a:rPr>
                <a:t>次级粒子</a:t>
              </a:r>
              <a:r>
                <a:rPr lang="en-US" altLang="zh-CN" sz="1200" dirty="0">
                  <a:solidFill>
                    <a:schemeClr val="tx2"/>
                  </a:solidFill>
                </a:rPr>
                <a:t>:</a:t>
              </a:r>
              <a:r>
                <a:rPr lang="zh-CN" altLang="en-US" sz="1200" dirty="0">
                  <a:solidFill>
                    <a:schemeClr val="tx2"/>
                  </a:solidFill>
                </a:rPr>
                <a:t> </a:t>
              </a:r>
              <a:r>
                <a:rPr lang="en-US" altLang="zh-CN" sz="1200" dirty="0">
                  <a:solidFill>
                    <a:schemeClr val="tx2"/>
                  </a:solidFill>
                </a:rPr>
                <a:t>H</a:t>
              </a:r>
              <a:r>
                <a:rPr lang="en-US" altLang="zh-CN" sz="1200" baseline="30000" dirty="0">
                  <a:solidFill>
                    <a:schemeClr val="tx2"/>
                  </a:solidFill>
                </a:rPr>
                <a:t>+</a:t>
              </a:r>
              <a:r>
                <a:rPr lang="en-US" altLang="zh-CN" sz="1200" dirty="0">
                  <a:solidFill>
                    <a:schemeClr val="tx2"/>
                  </a:solidFill>
                </a:rPr>
                <a:t>,</a:t>
              </a:r>
              <a:r>
                <a:rPr lang="zh-CN" altLang="en-US" sz="1200" dirty="0">
                  <a:solidFill>
                    <a:schemeClr val="tx2"/>
                  </a:solidFill>
                </a:rPr>
                <a:t> </a:t>
              </a:r>
              <a:r>
                <a:rPr lang="en-US" altLang="zh-CN" sz="1200" dirty="0">
                  <a:solidFill>
                    <a:schemeClr val="tx2"/>
                  </a:solidFill>
                </a:rPr>
                <a:t>e</a:t>
              </a:r>
              <a:r>
                <a:rPr lang="en-US" altLang="zh-CN" sz="1200" baseline="30000" dirty="0">
                  <a:solidFill>
                    <a:schemeClr val="tx2"/>
                  </a:solidFill>
                </a:rPr>
                <a:t>- </a:t>
              </a:r>
              <a:r>
                <a:rPr lang="en-US" altLang="zh-CN" sz="1200" dirty="0">
                  <a:solidFill>
                    <a:schemeClr val="tx2"/>
                  </a:solidFill>
                </a:rPr>
                <a:t>,</a:t>
              </a:r>
              <a:r>
                <a:rPr lang="el-GR" altLang="zh-CN" sz="1200" dirty="0">
                  <a:solidFill>
                    <a:schemeClr val="tx2"/>
                  </a:solidFill>
                </a:rPr>
                <a:t>γ</a:t>
              </a:r>
              <a:r>
                <a:rPr lang="en-US" altLang="zh-CN" sz="1200" dirty="0">
                  <a:solidFill>
                    <a:schemeClr val="tx2"/>
                  </a:solidFill>
                </a:rPr>
                <a:t>…</a:t>
              </a:r>
              <a:endParaRPr lang="en-CH" sz="1200" dirty="0">
                <a:solidFill>
                  <a:schemeClr val="tx2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E0287BA-0B90-4F1D-36CF-32238ED6980A}"/>
                </a:ext>
              </a:extLst>
            </p:cNvPr>
            <p:cNvSpPr txBox="1"/>
            <p:nvPr/>
          </p:nvSpPr>
          <p:spPr>
            <a:xfrm>
              <a:off x="2344773" y="3754227"/>
              <a:ext cx="11521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1200" dirty="0"/>
                <a:t>X</a:t>
              </a:r>
              <a:r>
                <a:rPr lang="en-US" altLang="zh-CN" sz="1200" dirty="0"/>
                <a:t>-</a:t>
              </a:r>
              <a:r>
                <a:rPr lang="en-CH" sz="1200" dirty="0"/>
                <a:t>介质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2065477-D8C6-C67E-3943-06747DD6EEEF}"/>
                </a:ext>
              </a:extLst>
            </p:cNvPr>
            <p:cNvCxnSpPr/>
            <p:nvPr/>
          </p:nvCxnSpPr>
          <p:spPr>
            <a:xfrm flipV="1">
              <a:off x="2855640" y="2519332"/>
              <a:ext cx="1584176" cy="66143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B8149AB4-2E59-2C5C-7B41-E871C4B56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995" y="3398122"/>
            <a:ext cx="2376264" cy="2604658"/>
          </a:xfrm>
          <a:prstGeom prst="rect">
            <a:avLst/>
          </a:prstGeom>
        </p:spPr>
      </p:pic>
      <p:sp>
        <p:nvSpPr>
          <p:cNvPr id="32" name="Content Placeholder 1">
            <a:extLst>
              <a:ext uri="{FF2B5EF4-FFF2-40B4-BE49-F238E27FC236}">
                <a16:creationId xmlns:a16="http://schemas.microsoft.com/office/drawing/2014/main" id="{DD219F2D-BB30-0895-7019-66C520196B3E}"/>
              </a:ext>
            </a:extLst>
          </p:cNvPr>
          <p:cNvSpPr txBox="1">
            <a:spLocks/>
          </p:cNvSpPr>
          <p:nvPr/>
        </p:nvSpPr>
        <p:spPr>
          <a:xfrm>
            <a:off x="8467341" y="5161223"/>
            <a:ext cx="1655983" cy="2261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8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0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8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0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CH" sz="1400" b="0" dirty="0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47A03F5D-31E8-11CB-B364-1CD68ED6C7BD}"/>
              </a:ext>
            </a:extLst>
          </p:cNvPr>
          <p:cNvSpPr/>
          <p:nvPr/>
        </p:nvSpPr>
        <p:spPr>
          <a:xfrm>
            <a:off x="6569405" y="4074386"/>
            <a:ext cx="1526434" cy="258354"/>
          </a:xfrm>
          <a:prstGeom prst="rightArrow">
            <a:avLst/>
          </a:prstGeom>
          <a:solidFill>
            <a:srgbClr val="FFFC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solidFill>
                <a:srgbClr val="FFC000"/>
              </a:solidFill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BDAB82C-5189-DC6A-E3EA-2223BC0D7868}"/>
              </a:ext>
            </a:extLst>
          </p:cNvPr>
          <p:cNvGrpSpPr/>
          <p:nvPr/>
        </p:nvGrpSpPr>
        <p:grpSpPr>
          <a:xfrm>
            <a:off x="8093350" y="4375205"/>
            <a:ext cx="3192183" cy="1862107"/>
            <a:chOff x="7883968" y="4658184"/>
            <a:chExt cx="3192183" cy="186210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B0B9E3E-5897-DF7F-7603-A399E19AA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83968" y="4658184"/>
              <a:ext cx="3192183" cy="1862107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E33EA33-17B4-5CA4-8314-3C72E60F7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54117" y="5203942"/>
              <a:ext cx="1655983" cy="274132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1C0EDAFC-40D8-794F-36CC-6144AE676B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4129" y="2231192"/>
            <a:ext cx="5162506" cy="8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686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0C733E-30D2-C7CC-79AB-2E0BB45B3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0" dirty="0">
                <a:solidFill>
                  <a:srgbClr val="0033A0"/>
                </a:solidFill>
                <a:latin typeface="Arial"/>
              </a:rPr>
              <a:t>LW</a:t>
            </a:r>
            <a:r>
              <a:rPr lang="zh-CN" altLang="en-US" sz="3600" b="0" dirty="0">
                <a:solidFill>
                  <a:srgbClr val="0033A0"/>
                </a:solidFill>
                <a:latin typeface="Arial"/>
              </a:rPr>
              <a:t>作用腔室升级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B3254-7265-E874-D64C-7BBAFF710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3AC46-3844-8646-B580-90D797A42375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0BBA3-5C75-AD6A-5FFA-4FE09DFCE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CCD69-36B0-FC50-2DC5-407BEF5E6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36" name="图片 15">
            <a:extLst>
              <a:ext uri="{FF2B5EF4-FFF2-40B4-BE49-F238E27FC236}">
                <a16:creationId xmlns:a16="http://schemas.microsoft.com/office/drawing/2014/main" id="{35537A56-8F53-5EB0-2E7B-ECDCA20F9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2524362"/>
            <a:ext cx="2954995" cy="3168352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25CE0E4-F8AB-5C4F-547E-72748541E21C}"/>
              </a:ext>
            </a:extLst>
          </p:cNvPr>
          <p:cNvCxnSpPr/>
          <p:nvPr/>
        </p:nvCxnSpPr>
        <p:spPr>
          <a:xfrm>
            <a:off x="2172897" y="3888955"/>
            <a:ext cx="0" cy="980205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图片 2">
            <a:extLst>
              <a:ext uri="{FF2B5EF4-FFF2-40B4-BE49-F238E27FC236}">
                <a16:creationId xmlns:a16="http://schemas.microsoft.com/office/drawing/2014/main" id="{E0FE3C19-F3B1-0881-8DD4-645A6534C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859" y="3267858"/>
            <a:ext cx="3265983" cy="2506167"/>
          </a:xfrm>
          <a:prstGeom prst="rect">
            <a:avLst/>
          </a:prstGeom>
        </p:spPr>
      </p:pic>
      <p:pic>
        <p:nvPicPr>
          <p:cNvPr id="46" name="图片 6">
            <a:extLst>
              <a:ext uri="{FF2B5EF4-FFF2-40B4-BE49-F238E27FC236}">
                <a16:creationId xmlns:a16="http://schemas.microsoft.com/office/drawing/2014/main" id="{D396F0F4-8174-3059-1828-B56E2BE5A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6699" y="2228617"/>
            <a:ext cx="2713138" cy="2034854"/>
          </a:xfrm>
          <a:prstGeom prst="rect">
            <a:avLst/>
          </a:prstGeom>
        </p:spPr>
      </p:pic>
      <p:sp>
        <p:nvSpPr>
          <p:cNvPr id="48" name="Content Placeholder 1">
            <a:extLst>
              <a:ext uri="{FF2B5EF4-FFF2-40B4-BE49-F238E27FC236}">
                <a16:creationId xmlns:a16="http://schemas.microsoft.com/office/drawing/2014/main" id="{C0AC5960-0546-FC6A-8C1F-F7ED7F642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268760"/>
            <a:ext cx="11160619" cy="996479"/>
          </a:xfrm>
        </p:spPr>
        <p:txBody>
          <a:bodyPr/>
          <a:lstStyle/>
          <a:p>
            <a:pPr marL="342900" indent="-342900">
              <a:buFont typeface="Wingdings" pitchFamily="2" charset="2"/>
              <a:buChar char="§"/>
            </a:pPr>
            <a:r>
              <a:rPr lang="en-US" altLang="zh-CN" sz="1800" b="0" dirty="0">
                <a:solidFill>
                  <a:schemeClr val="tx2"/>
                </a:solidFill>
                <a:latin typeface="Arial"/>
              </a:rPr>
              <a:t>FC</a:t>
            </a:r>
            <a:r>
              <a:rPr lang="zh-CN" altLang="en-US" sz="1800" b="0" dirty="0">
                <a:solidFill>
                  <a:schemeClr val="tx2"/>
                </a:solidFill>
                <a:latin typeface="Arial"/>
              </a:rPr>
              <a:t>和</a:t>
            </a:r>
            <a:r>
              <a:rPr lang="en-US" altLang="zh-CN" sz="1800" b="0" dirty="0">
                <a:solidFill>
                  <a:schemeClr val="tx2"/>
                </a:solidFill>
                <a:latin typeface="Arial"/>
              </a:rPr>
              <a:t>H-</a:t>
            </a:r>
            <a:r>
              <a:rPr lang="zh-CN" altLang="en-US" sz="1800" b="0" dirty="0">
                <a:solidFill>
                  <a:schemeClr val="tx2"/>
                </a:solidFill>
                <a:latin typeface="Arial"/>
              </a:rPr>
              <a:t>束流束流管道间距</a:t>
            </a:r>
            <a:r>
              <a:rPr lang="en-US" altLang="zh-CN" sz="1800" b="0" dirty="0">
                <a:solidFill>
                  <a:schemeClr val="tx2"/>
                </a:solidFill>
                <a:latin typeface="Arial"/>
              </a:rPr>
              <a:t>h=85-105</a:t>
            </a:r>
            <a:r>
              <a:rPr lang="zh-CN" altLang="en-US" sz="18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en-US" altLang="zh-CN" sz="1800" b="0" dirty="0">
                <a:solidFill>
                  <a:schemeClr val="tx2"/>
                </a:solidFill>
                <a:latin typeface="Arial"/>
              </a:rPr>
              <a:t>mm</a:t>
            </a:r>
            <a:r>
              <a:rPr lang="zh-CN" altLang="en-US" sz="1800" b="0" dirty="0">
                <a:solidFill>
                  <a:schemeClr val="tx2"/>
                </a:solidFill>
                <a:latin typeface="Arial"/>
              </a:rPr>
              <a:t>范围内，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X&amp;Y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方向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laser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wire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最大扫描范围：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±16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mm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zh-CN" altLang="en-US" sz="1800" b="0" dirty="0">
                <a:solidFill>
                  <a:schemeClr val="tx2"/>
                </a:solidFill>
                <a:latin typeface="Arial"/>
              </a:rPr>
              <a:t>移除蜂窝网结构（</a:t>
            </a:r>
            <a:r>
              <a:rPr lang="en-US" altLang="zh-CN" sz="1800" b="0" dirty="0">
                <a:solidFill>
                  <a:schemeClr val="tx2"/>
                </a:solidFill>
                <a:latin typeface="Arial"/>
              </a:rPr>
              <a:t>EMC</a:t>
            </a:r>
            <a:r>
              <a:rPr lang="zh-CN" altLang="en-US" sz="1800" b="0" dirty="0">
                <a:solidFill>
                  <a:schemeClr val="tx2"/>
                </a:solidFill>
                <a:latin typeface="Arial"/>
              </a:rPr>
              <a:t>作用）后，采用</a:t>
            </a:r>
            <a:r>
              <a:rPr lang="en-US" altLang="zh-CN" sz="1800" b="0" dirty="0">
                <a:solidFill>
                  <a:schemeClr val="tx2"/>
                </a:solidFill>
                <a:latin typeface="Arial"/>
              </a:rPr>
              <a:t>50</a:t>
            </a:r>
            <a:r>
              <a:rPr lang="zh-CN" altLang="en-US" sz="18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en-US" altLang="zh-CN" sz="1800" b="0" dirty="0">
                <a:solidFill>
                  <a:schemeClr val="tx2"/>
                </a:solidFill>
                <a:latin typeface="Arial"/>
              </a:rPr>
              <a:t>MHz</a:t>
            </a:r>
            <a:r>
              <a:rPr lang="zh-CN" altLang="en-US" sz="18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en-US" altLang="zh-CN" sz="1800" b="0" dirty="0">
                <a:solidFill>
                  <a:schemeClr val="tx2"/>
                </a:solidFill>
                <a:latin typeface="Arial"/>
              </a:rPr>
              <a:t>LPF</a:t>
            </a:r>
            <a:r>
              <a:rPr lang="zh-CN" altLang="en-US" sz="1800" b="0" dirty="0">
                <a:solidFill>
                  <a:schemeClr val="tx2"/>
                </a:solidFill>
                <a:latin typeface="Arial"/>
              </a:rPr>
              <a:t>可以抑制</a:t>
            </a:r>
            <a:r>
              <a:rPr lang="en-US" altLang="zh-CN" sz="1800" b="0" dirty="0">
                <a:solidFill>
                  <a:schemeClr val="tx2"/>
                </a:solidFill>
                <a:latin typeface="Arial"/>
              </a:rPr>
              <a:t>H-</a:t>
            </a:r>
            <a:r>
              <a:rPr lang="zh-CN" altLang="en-US" sz="1800" b="0" dirty="0">
                <a:solidFill>
                  <a:schemeClr val="tx2"/>
                </a:solidFill>
                <a:latin typeface="Arial"/>
              </a:rPr>
              <a:t>镜像电流引入的高频噪声（</a:t>
            </a:r>
            <a:r>
              <a:rPr lang="en-US" altLang="zh-CN" sz="1800" b="0" dirty="0">
                <a:solidFill>
                  <a:schemeClr val="tx2"/>
                </a:solidFill>
                <a:latin typeface="Arial"/>
              </a:rPr>
              <a:t>SE~-60</a:t>
            </a:r>
            <a:r>
              <a:rPr lang="zh-CN" altLang="en-US" sz="1800" b="0" dirty="0">
                <a:solidFill>
                  <a:schemeClr val="tx2"/>
                </a:solidFill>
                <a:latin typeface="Arial"/>
              </a:rPr>
              <a:t> </a:t>
            </a:r>
            <a:r>
              <a:rPr lang="en-US" altLang="zh-CN" sz="1800" b="0" dirty="0">
                <a:solidFill>
                  <a:schemeClr val="tx2"/>
                </a:solidFill>
                <a:latin typeface="Arial"/>
              </a:rPr>
              <a:t>dB</a:t>
            </a:r>
            <a:r>
              <a:rPr lang="zh-CN" altLang="en-US" sz="1800" b="0" dirty="0">
                <a:solidFill>
                  <a:schemeClr val="tx2"/>
                </a:solidFill>
                <a:latin typeface="Arial"/>
              </a:rPr>
              <a:t>）</a:t>
            </a:r>
            <a:endParaRPr lang="en-US" altLang="zh-CN" sz="1800" b="0" dirty="0">
              <a:solidFill>
                <a:schemeClr val="tx2"/>
              </a:solidFill>
              <a:latin typeface="Arial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zh-CN" altLang="en-US" sz="1800" b="0" dirty="0">
                <a:solidFill>
                  <a:schemeClr val="tx2"/>
                </a:solidFill>
                <a:latin typeface="Arial"/>
              </a:rPr>
              <a:t>新</a:t>
            </a:r>
            <a:r>
              <a:rPr lang="en-US" altLang="zh-CN" sz="1800" b="0" dirty="0">
                <a:solidFill>
                  <a:schemeClr val="tx2"/>
                </a:solidFill>
                <a:latin typeface="Arial"/>
              </a:rPr>
              <a:t>LW</a:t>
            </a:r>
            <a:r>
              <a:rPr lang="zh-CN" altLang="en-US" sz="1800" b="0" dirty="0">
                <a:solidFill>
                  <a:schemeClr val="tx2"/>
                </a:solidFill>
                <a:latin typeface="Arial"/>
              </a:rPr>
              <a:t>作用腔室正在加工中；复用激光窗口片</a:t>
            </a:r>
            <a:endParaRPr lang="en-US" altLang="zh-CN" sz="1800" b="0" dirty="0">
              <a:solidFill>
                <a:schemeClr val="tx2"/>
              </a:solidFill>
              <a:latin typeface="Arial"/>
            </a:endParaRPr>
          </a:p>
          <a:p>
            <a:pPr marL="0" indent="0">
              <a:buNone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indent="-342900">
              <a:buFont typeface="Wingdings" pitchFamily="2" charset="2"/>
              <a:buChar char="§"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en-CH" sz="18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7DCB396-9A76-70BE-D4F8-1622CC052A23}"/>
              </a:ext>
            </a:extLst>
          </p:cNvPr>
          <p:cNvSpPr txBox="1"/>
          <p:nvPr/>
        </p:nvSpPr>
        <p:spPr>
          <a:xfrm>
            <a:off x="2271540" y="4148058"/>
            <a:ext cx="33074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600" b="1" i="1" dirty="0">
                <a:solidFill>
                  <a:srgbClr val="FF0000"/>
                </a:solidFill>
              </a:rPr>
              <a:t>h</a:t>
            </a:r>
            <a:endParaRPr lang="en-CH" sz="1600" b="1" i="1" dirty="0">
              <a:solidFill>
                <a:srgbClr val="FF0000"/>
              </a:solidFill>
            </a:endParaRPr>
          </a:p>
        </p:txBody>
      </p:sp>
      <p:pic>
        <p:nvPicPr>
          <p:cNvPr id="50" name="图片 8">
            <a:extLst>
              <a:ext uri="{FF2B5EF4-FFF2-40B4-BE49-F238E27FC236}">
                <a16:creationId xmlns:a16="http://schemas.microsoft.com/office/drawing/2014/main" id="{499FE30D-3546-11BD-2D98-42E7533F6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1700" y="4312573"/>
            <a:ext cx="2680817" cy="205713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806224F7-D1BB-5D6E-6336-D5FE090AB08F}"/>
              </a:ext>
            </a:extLst>
          </p:cNvPr>
          <p:cNvSpPr txBox="1"/>
          <p:nvPr/>
        </p:nvSpPr>
        <p:spPr>
          <a:xfrm>
            <a:off x="1562163" y="2692046"/>
            <a:ext cx="208823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err="1"/>
              <a:t>新收集腔室结构</a:t>
            </a:r>
            <a:endParaRPr lang="en-US" sz="1600" dirty="0"/>
          </a:p>
          <a:p>
            <a:pPr algn="ctr"/>
            <a:r>
              <a:rPr lang="zh-CN" altLang="en-US" sz="1600" dirty="0"/>
              <a:t>（</a:t>
            </a:r>
            <a:r>
              <a:rPr lang="en-US" altLang="zh-CN" sz="1600" dirty="0"/>
              <a:t>7</a:t>
            </a:r>
            <a:r>
              <a:rPr lang="zh-CN" altLang="en-US" sz="1600" dirty="0"/>
              <a:t>月</a:t>
            </a:r>
            <a:r>
              <a:rPr lang="en-US" altLang="zh-CN" sz="1600" dirty="0"/>
              <a:t>15</a:t>
            </a:r>
            <a:r>
              <a:rPr lang="zh-CN" altLang="en-US" sz="1600" dirty="0"/>
              <a:t>号到货）</a:t>
            </a:r>
            <a:endParaRPr lang="en-CH" sz="16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9F37A38-E149-6288-C184-2A7AC043AE89}"/>
              </a:ext>
            </a:extLst>
          </p:cNvPr>
          <p:cNvSpPr txBox="1"/>
          <p:nvPr/>
        </p:nvSpPr>
        <p:spPr>
          <a:xfrm>
            <a:off x="4757984" y="2986439"/>
            <a:ext cx="259228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600" dirty="0"/>
              <a:t>最大扫描范围评估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E56CB99-0AD1-8B44-2219-EF688C40DC28}"/>
              </a:ext>
            </a:extLst>
          </p:cNvPr>
          <p:cNvSpPr txBox="1"/>
          <p:nvPr/>
        </p:nvSpPr>
        <p:spPr>
          <a:xfrm>
            <a:off x="8328248" y="1988840"/>
            <a:ext cx="230158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/>
              <a:t>=&gt;</a:t>
            </a:r>
            <a:r>
              <a:rPr lang="zh-CN" altLang="en-US" sz="1600" dirty="0"/>
              <a:t> </a:t>
            </a:r>
            <a:r>
              <a:rPr lang="en-US" altLang="zh-CN" sz="1600" dirty="0"/>
              <a:t>DC-50</a:t>
            </a:r>
            <a:r>
              <a:rPr lang="zh-CN" altLang="en-US" sz="1600" dirty="0"/>
              <a:t> </a:t>
            </a:r>
            <a:r>
              <a:rPr lang="en-US" altLang="zh-CN" sz="1600" dirty="0"/>
              <a:t>MHz</a:t>
            </a:r>
            <a:r>
              <a:rPr lang="zh-CN" altLang="en-US" sz="1600" dirty="0"/>
              <a:t> </a:t>
            </a:r>
            <a:r>
              <a:rPr lang="en-US" altLang="zh-CN" sz="1600" dirty="0"/>
              <a:t>LPF</a:t>
            </a:r>
            <a:r>
              <a:rPr lang="zh-CN" altLang="en-US" sz="1600" dirty="0"/>
              <a:t> </a:t>
            </a:r>
            <a:endParaRPr lang="en-CH" sz="1600" dirty="0"/>
          </a:p>
        </p:txBody>
      </p:sp>
    </p:spTree>
    <p:extLst>
      <p:ext uri="{BB962C8B-B14F-4D97-AF65-F5344CB8AC3E}">
        <p14:creationId xmlns:p14="http://schemas.microsoft.com/office/powerpoint/2010/main" val="4070596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E547F1-C888-41E3-84D7-68E18A065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H</a:t>
            </a:r>
            <a:r>
              <a:rPr lang="en-US" altLang="zh-CN" dirty="0"/>
              <a:t>0</a:t>
            </a:r>
            <a:r>
              <a:rPr lang="zh-CN" altLang="en-US" dirty="0"/>
              <a:t>探测器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215FE-AB98-D38A-F327-E696F21AE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602C1-7979-3F48-8188-3B063B07036C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4CE9A6-6CC5-198F-DEA9-8BE103BAA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FD3A8-F9C5-CB6B-2170-9CBF9080C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41</a:t>
            </a:fld>
            <a:endParaRPr lang="en-US" dirty="0"/>
          </a:p>
        </p:txBody>
      </p:sp>
      <p:graphicFrame>
        <p:nvGraphicFramePr>
          <p:cNvPr id="7" name="表格 14">
            <a:extLst>
              <a:ext uri="{FF2B5EF4-FFF2-40B4-BE49-F238E27FC236}">
                <a16:creationId xmlns:a16="http://schemas.microsoft.com/office/drawing/2014/main" id="{B37DCDE6-5804-8DA6-3347-E5D56FE4E3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916640"/>
              </p:ext>
            </p:extLst>
          </p:nvPr>
        </p:nvGraphicFramePr>
        <p:xfrm>
          <a:off x="849935" y="3894915"/>
          <a:ext cx="10254584" cy="239268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624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84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3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53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053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05351">
                  <a:extLst>
                    <a:ext uri="{9D8B030D-6E8A-4147-A177-3AD203B41FA5}">
                      <a16:colId xmlns:a16="http://schemas.microsoft.com/office/drawing/2014/main" val="12014923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探测器类型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平均电离能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平均电离能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电荷收集效率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时间分辨率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辐照寿命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pCVD</a:t>
                      </a:r>
                      <a:r>
                        <a:rPr lang="zh-CN" alt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Diamond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13.1 eV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13.1 eV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&lt;40 %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ns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1.8×10</a:t>
                      </a:r>
                      <a:r>
                        <a:rPr lang="en-US" altLang="zh-CN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en-US" altLang="zh-CN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p/cm</a:t>
                      </a:r>
                      <a:r>
                        <a:rPr lang="en-US" altLang="zh-CN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SiC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7.8 eV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7.8 eV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~35 %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100~500</a:t>
                      </a:r>
                      <a:r>
                        <a:rPr lang="zh-CN" alt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5×10</a:t>
                      </a:r>
                      <a:r>
                        <a:rPr lang="en-US" altLang="zh-CN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p/cm</a:t>
                      </a:r>
                      <a:r>
                        <a:rPr lang="en-US" altLang="zh-CN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 eV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 eV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~50 %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1~10 ns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p/cm</a:t>
                      </a:r>
                      <a:r>
                        <a:rPr lang="en-US" altLang="zh-CN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LGAD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 eV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 eV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&gt;99%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~50 </a:t>
                      </a:r>
                      <a:r>
                        <a:rPr lang="en-US" altLang="zh-CN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 × 10</a:t>
                      </a:r>
                      <a:r>
                        <a:rPr lang="en-US" altLang="zh-CN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p/cm</a:t>
                      </a:r>
                      <a:r>
                        <a:rPr lang="en-US" altLang="zh-CN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9D5B37A-2597-1F6A-1A57-7B958C143BCB}"/>
              </a:ext>
            </a:extLst>
          </p:cNvPr>
          <p:cNvSpPr txBox="1"/>
          <p:nvPr/>
        </p:nvSpPr>
        <p:spPr>
          <a:xfrm>
            <a:off x="911424" y="1196752"/>
            <a:ext cx="10470608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Wingdings" pitchFamily="2" charset="2"/>
              <a:buChar char="§"/>
            </a:pPr>
            <a:r>
              <a:rPr lang="en-US" b="1" dirty="0" err="1">
                <a:solidFill>
                  <a:srgbClr val="303030"/>
                </a:solidFill>
              </a:rPr>
              <a:t>动机</a:t>
            </a:r>
            <a:r>
              <a:rPr lang="zh-CN" altLang="en-US" b="1" dirty="0">
                <a:solidFill>
                  <a:srgbClr val="303030"/>
                </a:solidFill>
              </a:rPr>
              <a:t>：提供</a:t>
            </a:r>
            <a:r>
              <a:rPr lang="en-US" altLang="zh-CN" b="1" dirty="0">
                <a:solidFill>
                  <a:srgbClr val="303030"/>
                </a:solidFill>
              </a:rPr>
              <a:t>H0</a:t>
            </a:r>
            <a:r>
              <a:rPr lang="zh-CN" altLang="en-US" b="1" dirty="0">
                <a:solidFill>
                  <a:srgbClr val="303030"/>
                </a:solidFill>
              </a:rPr>
              <a:t>束线剖面探测能力、建立</a:t>
            </a:r>
            <a:r>
              <a:rPr lang="en-US" altLang="zh-CN" b="1" dirty="0">
                <a:solidFill>
                  <a:srgbClr val="303030"/>
                </a:solidFill>
              </a:rPr>
              <a:t>LW-</a:t>
            </a:r>
            <a:r>
              <a:rPr lang="en-US" altLang="zh-CN" b="1" dirty="0" err="1">
                <a:solidFill>
                  <a:srgbClr val="303030"/>
                </a:solidFill>
              </a:rPr>
              <a:t>Emittancemeter</a:t>
            </a:r>
            <a:r>
              <a:rPr lang="zh-CN" altLang="en-US" b="1" dirty="0">
                <a:solidFill>
                  <a:srgbClr val="303030"/>
                </a:solidFill>
              </a:rPr>
              <a:t>系统、</a:t>
            </a:r>
            <a:r>
              <a:rPr lang="en-US" altLang="zh-CN" b="1" dirty="0">
                <a:solidFill>
                  <a:srgbClr val="303030"/>
                </a:solidFill>
              </a:rPr>
              <a:t>LGAD</a:t>
            </a:r>
            <a:r>
              <a:rPr lang="zh-CN" altLang="en-US" b="1" dirty="0">
                <a:solidFill>
                  <a:srgbClr val="303030"/>
                </a:solidFill>
              </a:rPr>
              <a:t>传感器辐照损伤实验</a:t>
            </a:r>
            <a:endParaRPr lang="en-US" b="1" dirty="0">
              <a:solidFill>
                <a:srgbClr val="303030"/>
              </a:solidFill>
            </a:endParaRP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dirty="0" err="1">
                <a:solidFill>
                  <a:schemeClr val="tx2"/>
                </a:solidFill>
              </a:rPr>
              <a:t>位置</a:t>
            </a:r>
            <a:r>
              <a:rPr lang="zh-CN" altLang="en-US" dirty="0">
                <a:solidFill>
                  <a:schemeClr val="tx2"/>
                </a:solidFill>
              </a:rPr>
              <a:t>：</a:t>
            </a:r>
            <a:r>
              <a:rPr lang="en-US" altLang="zh-CN" dirty="0">
                <a:solidFill>
                  <a:schemeClr val="tx2"/>
                </a:solidFill>
              </a:rPr>
              <a:t>LW</a:t>
            </a:r>
            <a:r>
              <a:rPr lang="zh-CN" altLang="en-US" dirty="0">
                <a:solidFill>
                  <a:schemeClr val="tx2"/>
                </a:solidFill>
              </a:rPr>
              <a:t>作用腔下游</a:t>
            </a:r>
            <a:r>
              <a:rPr lang="en-US" altLang="zh-CN" dirty="0">
                <a:solidFill>
                  <a:schemeClr val="tx2"/>
                </a:solidFill>
              </a:rPr>
              <a:t>~5</a:t>
            </a:r>
            <a:r>
              <a:rPr lang="zh-CN" altLang="en-US" dirty="0">
                <a:solidFill>
                  <a:schemeClr val="tx2"/>
                </a:solidFill>
              </a:rPr>
              <a:t> </a:t>
            </a:r>
            <a:r>
              <a:rPr lang="en-US" altLang="zh-CN" dirty="0">
                <a:solidFill>
                  <a:schemeClr val="tx2"/>
                </a:solidFill>
              </a:rPr>
              <a:t>m</a:t>
            </a:r>
            <a:r>
              <a:rPr lang="zh-CN" altLang="en-US" dirty="0">
                <a:solidFill>
                  <a:schemeClr val="tx2"/>
                </a:solidFill>
              </a:rPr>
              <a:t>（空间与机械、真空核对）</a:t>
            </a:r>
            <a:endParaRPr lang="en-US" dirty="0">
              <a:solidFill>
                <a:schemeClr val="tx2"/>
              </a:solidFill>
            </a:endParaRP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dirty="0" err="1">
                <a:solidFill>
                  <a:schemeClr val="tx2"/>
                </a:solidFill>
              </a:rPr>
              <a:t>丝扫描和金属条带式探测方法的灵敏度不足</a:t>
            </a:r>
            <a:r>
              <a:rPr lang="zh-CN" altLang="en-US" dirty="0">
                <a:solidFill>
                  <a:schemeClr val="tx2"/>
                </a:solidFill>
              </a:rPr>
              <a:t>（要求</a:t>
            </a:r>
            <a:r>
              <a:rPr lang="en-US" altLang="zh-CN" dirty="0">
                <a:solidFill>
                  <a:schemeClr val="tx2"/>
                </a:solidFill>
              </a:rPr>
              <a:t>10-100</a:t>
            </a:r>
            <a:r>
              <a:rPr lang="zh-CN" altLang="en-US" dirty="0">
                <a:solidFill>
                  <a:schemeClr val="tx2"/>
                </a:solidFill>
              </a:rPr>
              <a:t> </a:t>
            </a:r>
            <a:r>
              <a:rPr lang="en-US" altLang="zh-CN" dirty="0" err="1">
                <a:solidFill>
                  <a:schemeClr val="tx2"/>
                </a:solidFill>
              </a:rPr>
              <a:t>fC</a:t>
            </a:r>
            <a:r>
              <a:rPr lang="zh-CN" altLang="en-US" dirty="0">
                <a:solidFill>
                  <a:schemeClr val="tx2"/>
                </a:solidFill>
              </a:rPr>
              <a:t>量级）</a:t>
            </a:r>
            <a:endParaRPr lang="en-US" dirty="0">
              <a:solidFill>
                <a:schemeClr val="tx2"/>
              </a:solidFill>
            </a:endParaRP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dirty="0" err="1">
                <a:solidFill>
                  <a:schemeClr val="tx2"/>
                </a:solidFill>
              </a:rPr>
              <a:t>候选条带传感器材料有金刚石</a:t>
            </a:r>
            <a:r>
              <a:rPr lang="zh-CN" altLang="en-US" dirty="0">
                <a:solidFill>
                  <a:schemeClr val="tx2"/>
                </a:solidFill>
              </a:rPr>
              <a:t>、</a:t>
            </a:r>
            <a:r>
              <a:rPr lang="en-US" altLang="zh-CN" dirty="0" err="1">
                <a:solidFill>
                  <a:schemeClr val="tx2"/>
                </a:solidFill>
              </a:rPr>
              <a:t>SiC</a:t>
            </a:r>
            <a:r>
              <a:rPr lang="zh-CN" altLang="en-US" dirty="0">
                <a:solidFill>
                  <a:schemeClr val="tx2"/>
                </a:solidFill>
              </a:rPr>
              <a:t>、</a:t>
            </a:r>
            <a:r>
              <a:rPr lang="en-US" altLang="zh-CN" dirty="0">
                <a:solidFill>
                  <a:schemeClr val="tx2"/>
                </a:solidFill>
              </a:rPr>
              <a:t>Si</a:t>
            </a:r>
            <a:r>
              <a:rPr lang="zh-CN" altLang="en-US" dirty="0">
                <a:solidFill>
                  <a:schemeClr val="tx2"/>
                </a:solidFill>
              </a:rPr>
              <a:t>和</a:t>
            </a:r>
            <a:r>
              <a:rPr lang="en-US" altLang="zh-CN" dirty="0">
                <a:solidFill>
                  <a:schemeClr val="tx2"/>
                </a:solidFill>
              </a:rPr>
              <a:t>LGAD</a:t>
            </a:r>
            <a:r>
              <a:rPr lang="zh-CN" altLang="en-US" dirty="0">
                <a:solidFill>
                  <a:schemeClr val="tx2"/>
                </a:solidFill>
              </a:rPr>
              <a:t>等</a:t>
            </a:r>
            <a:endParaRPr lang="en-US" altLang="zh-CN" dirty="0">
              <a:solidFill>
                <a:schemeClr val="tx2"/>
              </a:solidFill>
            </a:endParaRP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dirty="0" err="1">
                <a:solidFill>
                  <a:schemeClr val="tx2"/>
                </a:solidFill>
              </a:rPr>
              <a:t>考虑耐辐照性能</a:t>
            </a:r>
            <a:r>
              <a:rPr lang="zh-CN" altLang="en-US" dirty="0">
                <a:solidFill>
                  <a:schemeClr val="tx2"/>
                </a:solidFill>
              </a:rPr>
              <a:t>和货源，选用实验物理中心提供的</a:t>
            </a:r>
            <a:r>
              <a:rPr lang="en-US" altLang="zh-CN" dirty="0">
                <a:solidFill>
                  <a:schemeClr val="tx2"/>
                </a:solidFill>
              </a:rPr>
              <a:t>LGAD</a:t>
            </a:r>
            <a:r>
              <a:rPr lang="zh-CN" altLang="en-US" dirty="0">
                <a:solidFill>
                  <a:schemeClr val="tx2"/>
                </a:solidFill>
              </a:rPr>
              <a:t>条带样品</a:t>
            </a:r>
            <a:endParaRPr lang="en-CH" dirty="0">
              <a:solidFill>
                <a:schemeClr val="tx2"/>
              </a:solidFill>
            </a:endParaRPr>
          </a:p>
        </p:txBody>
      </p:sp>
      <p:sp>
        <p:nvSpPr>
          <p:cNvPr id="9" name="文本框 9">
            <a:extLst>
              <a:ext uri="{FF2B5EF4-FFF2-40B4-BE49-F238E27FC236}">
                <a16:creationId xmlns:a16="http://schemas.microsoft.com/office/drawing/2014/main" id="{83C0F839-CCFD-6879-8E93-7DA48F992A21}"/>
              </a:ext>
            </a:extLst>
          </p:cNvPr>
          <p:cNvSpPr txBox="1"/>
          <p:nvPr/>
        </p:nvSpPr>
        <p:spPr>
          <a:xfrm>
            <a:off x="911424" y="2712757"/>
            <a:ext cx="705678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LGAD</a:t>
            </a:r>
            <a:r>
              <a:rPr lang="zh-CN" altLang="en-US" dirty="0">
                <a:solidFill>
                  <a:srgbClr val="C00000"/>
                </a:solidFill>
              </a:rPr>
              <a:t>优势</a:t>
            </a:r>
            <a:endParaRPr lang="en-US" altLang="zh-CN" dirty="0">
              <a:solidFill>
                <a:srgbClr val="C00000"/>
              </a:solidFill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zh-CN" altLang="en-US" dirty="0">
                <a:solidFill>
                  <a:srgbClr val="C00000"/>
                </a:solidFill>
              </a:rPr>
              <a:t>适中的增益（</a:t>
            </a:r>
            <a:r>
              <a:rPr lang="en-US" altLang="zh-CN" dirty="0">
                <a:solidFill>
                  <a:srgbClr val="C00000"/>
                </a:solidFill>
              </a:rPr>
              <a:t>10 ~ 50</a:t>
            </a:r>
            <a:r>
              <a:rPr lang="zh-CN" altLang="en-US" dirty="0">
                <a:solidFill>
                  <a:srgbClr val="C00000"/>
                </a:solidFill>
              </a:rPr>
              <a:t>）</a:t>
            </a:r>
            <a:endParaRPr lang="en-US" altLang="zh-CN" dirty="0">
              <a:solidFill>
                <a:srgbClr val="C00000"/>
              </a:solidFill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zh-CN" altLang="en-US" dirty="0">
                <a:solidFill>
                  <a:srgbClr val="C00000"/>
                </a:solidFill>
              </a:rPr>
              <a:t>高时间分辨（</a:t>
            </a:r>
            <a:r>
              <a:rPr lang="en-US" altLang="zh-CN" dirty="0">
                <a:solidFill>
                  <a:srgbClr val="C00000"/>
                </a:solidFill>
              </a:rPr>
              <a:t>50ps</a:t>
            </a:r>
            <a:r>
              <a:rPr lang="zh-CN" altLang="en-US" dirty="0">
                <a:solidFill>
                  <a:srgbClr val="C00000"/>
                </a:solidFill>
              </a:rPr>
              <a:t>）</a:t>
            </a:r>
            <a:endParaRPr lang="en-US" altLang="zh-CN" dirty="0">
              <a:solidFill>
                <a:srgbClr val="C00000"/>
              </a:solidFill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zh-CN" altLang="en-US" dirty="0">
                <a:solidFill>
                  <a:srgbClr val="C00000"/>
                </a:solidFill>
              </a:rPr>
              <a:t>沉积粒子数</a:t>
            </a:r>
            <a:r>
              <a:rPr lang="en-US" altLang="zh-CN" dirty="0">
                <a:solidFill>
                  <a:srgbClr val="C00000"/>
                </a:solidFill>
              </a:rPr>
              <a:t>1.5×1015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neqcm-2</a:t>
            </a:r>
            <a:r>
              <a:rPr lang="zh-CN" altLang="en-US" dirty="0">
                <a:solidFill>
                  <a:srgbClr val="C00000"/>
                </a:solidFill>
              </a:rPr>
              <a:t>后，探测效率</a:t>
            </a:r>
            <a:r>
              <a:rPr lang="en-US" altLang="zh-CN" dirty="0">
                <a:solidFill>
                  <a:srgbClr val="C00000"/>
                </a:solidFill>
              </a:rPr>
              <a:t>&gt;99%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748418-ECBE-50E1-ADE0-9B7DE44CF45A}"/>
              </a:ext>
            </a:extLst>
          </p:cNvPr>
          <p:cNvSpPr txBox="1"/>
          <p:nvPr/>
        </p:nvSpPr>
        <p:spPr>
          <a:xfrm>
            <a:off x="7824192" y="532871"/>
            <a:ext cx="26642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dirty="0"/>
              <a:t>与中子物理组合作</a:t>
            </a:r>
          </a:p>
        </p:txBody>
      </p:sp>
    </p:spTree>
    <p:extLst>
      <p:ext uri="{BB962C8B-B14F-4D97-AF65-F5344CB8AC3E}">
        <p14:creationId xmlns:p14="http://schemas.microsoft.com/office/powerpoint/2010/main" val="35743829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5D3CFC-0BE5-B70B-B587-A98B26BFF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268762"/>
            <a:ext cx="10728571" cy="1928912"/>
          </a:xfrm>
        </p:spPr>
        <p:txBody>
          <a:bodyPr/>
          <a:lstStyle/>
          <a:p>
            <a:r>
              <a:rPr lang="en-CH" sz="1800" b="0" dirty="0"/>
              <a:t>实验物理中心现有LGAD条带传感器</a:t>
            </a:r>
            <a:r>
              <a:rPr lang="en-US" sz="1800" b="0" dirty="0"/>
              <a:t>L</a:t>
            </a:r>
            <a:r>
              <a:rPr lang="en-US" altLang="zh-CN" sz="1800" b="0" dirty="0"/>
              <a:t>=19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mm</a:t>
            </a:r>
            <a:r>
              <a:rPr lang="zh-CN" altLang="en-US" sz="1800" b="0" dirty="0"/>
              <a:t>（</a:t>
            </a:r>
            <a:r>
              <a:rPr lang="en-US" altLang="zh-CN" sz="1800" b="0" dirty="0" err="1"/>
              <a:t>DoF</a:t>
            </a:r>
            <a:r>
              <a:rPr lang="zh-CN" altLang="en-US" sz="1800" b="0" dirty="0"/>
              <a:t>实验） </a:t>
            </a:r>
            <a:r>
              <a:rPr lang="en-US" altLang="zh-CN" sz="1800" b="0" dirty="0">
                <a:solidFill>
                  <a:srgbClr val="0432FF"/>
                </a:solidFill>
              </a:rPr>
              <a:t>=&gt;</a:t>
            </a:r>
            <a:r>
              <a:rPr lang="zh-CN" altLang="en-US" sz="1800" b="0" dirty="0">
                <a:solidFill>
                  <a:srgbClr val="0432FF"/>
                </a:solidFill>
              </a:rPr>
              <a:t> </a:t>
            </a:r>
            <a:r>
              <a:rPr lang="en-US" altLang="zh-CN" sz="1800" b="0" dirty="0">
                <a:solidFill>
                  <a:srgbClr val="0432FF"/>
                </a:solidFill>
              </a:rPr>
              <a:t>50x0.1x0.05</a:t>
            </a:r>
            <a:r>
              <a:rPr lang="zh-CN" altLang="en-US" sz="1800" b="0" dirty="0">
                <a:solidFill>
                  <a:srgbClr val="0432FF"/>
                </a:solidFill>
              </a:rPr>
              <a:t> </a:t>
            </a:r>
            <a:r>
              <a:rPr lang="en-US" altLang="zh-CN" sz="1800" b="0" dirty="0">
                <a:solidFill>
                  <a:srgbClr val="0432FF"/>
                </a:solidFill>
              </a:rPr>
              <a:t>mm</a:t>
            </a:r>
            <a:r>
              <a:rPr lang="en-US" altLang="zh-CN" sz="1800" b="0" baseline="30000" dirty="0">
                <a:solidFill>
                  <a:srgbClr val="0432FF"/>
                </a:solidFill>
              </a:rPr>
              <a:t>3</a:t>
            </a:r>
            <a:r>
              <a:rPr lang="zh-CN" altLang="en-US" sz="1800" b="0" baseline="30000" dirty="0">
                <a:solidFill>
                  <a:srgbClr val="0432FF"/>
                </a:solidFill>
              </a:rPr>
              <a:t> </a:t>
            </a:r>
            <a:r>
              <a:rPr lang="en-US" altLang="zh-CN" sz="1800" b="0" dirty="0">
                <a:solidFill>
                  <a:srgbClr val="0432FF"/>
                </a:solidFill>
              </a:rPr>
              <a:t>(2026</a:t>
            </a:r>
            <a:r>
              <a:rPr lang="zh-CN" altLang="en-US" sz="1800" b="0" dirty="0">
                <a:solidFill>
                  <a:srgbClr val="0432FF"/>
                </a:solidFill>
              </a:rPr>
              <a:t>年？）</a:t>
            </a:r>
            <a:endParaRPr lang="en-US" altLang="zh-CN" sz="1800" b="0" dirty="0">
              <a:solidFill>
                <a:srgbClr val="0432FF"/>
              </a:solidFill>
            </a:endParaRPr>
          </a:p>
          <a:p>
            <a:r>
              <a:rPr lang="en-CH" sz="2000" b="0" dirty="0"/>
              <a:t>探测器真空腔室仿荧光丝束晕探测器</a:t>
            </a:r>
          </a:p>
          <a:p>
            <a:r>
              <a:rPr lang="en-CH" sz="2000" b="0" dirty="0"/>
              <a:t>LGAD陶瓷板</a:t>
            </a:r>
            <a:r>
              <a:rPr lang="en-US" altLang="zh-CN" sz="2000" b="0" dirty="0"/>
              <a:t>-Kapton</a:t>
            </a:r>
            <a:r>
              <a:rPr lang="zh-CN" altLang="en-US" sz="2000" b="0" dirty="0"/>
              <a:t>同轴线</a:t>
            </a:r>
            <a:r>
              <a:rPr lang="en-US" altLang="zh-CN" sz="2000" b="0" dirty="0"/>
              <a:t>-</a:t>
            </a:r>
            <a:r>
              <a:rPr lang="zh-CN" altLang="en-US" sz="2000" b="0" dirty="0"/>
              <a:t>双端</a:t>
            </a:r>
            <a:r>
              <a:rPr lang="en-US" altLang="zh-CN" sz="2000" b="0" dirty="0"/>
              <a:t>SMA-</a:t>
            </a:r>
            <a:r>
              <a:rPr lang="zh-CN" altLang="en-US" sz="2000" b="0" dirty="0"/>
              <a:t>衰减器</a:t>
            </a:r>
            <a:endParaRPr lang="en-US" altLang="zh-CN" sz="2000" b="0" dirty="0"/>
          </a:p>
          <a:p>
            <a:r>
              <a:rPr lang="en-CH" sz="2000" b="0" dirty="0"/>
              <a:t>利用H</a:t>
            </a:r>
            <a:r>
              <a:rPr lang="en-US" altLang="zh-CN" sz="2000" b="0" dirty="0"/>
              <a:t>0</a:t>
            </a:r>
            <a:r>
              <a:rPr lang="zh-CN" altLang="en-US" sz="2000" b="0" dirty="0"/>
              <a:t>束线闲置空间，</a:t>
            </a:r>
            <a:r>
              <a:rPr lang="en-US" altLang="zh-CN" sz="2000" b="0" dirty="0"/>
              <a:t>H0</a:t>
            </a:r>
            <a:r>
              <a:rPr lang="zh-CN" altLang="en-US" sz="2000" b="0" dirty="0"/>
              <a:t>探测器与周围设备无干涉</a:t>
            </a:r>
            <a:endParaRPr lang="en-US" altLang="zh-CN" sz="2000" b="0" dirty="0"/>
          </a:p>
          <a:p>
            <a:r>
              <a:rPr lang="zh-CN" altLang="en-US" sz="2000" b="0" dirty="0"/>
              <a:t>探测器正在加工中，预计</a:t>
            </a:r>
            <a:r>
              <a:rPr lang="en-US" altLang="zh-CN" sz="2000" b="0" dirty="0"/>
              <a:t>7</a:t>
            </a:r>
            <a:r>
              <a:rPr lang="zh-CN" altLang="en-US" sz="2000" b="0" dirty="0"/>
              <a:t>月</a:t>
            </a:r>
            <a:r>
              <a:rPr lang="en-US" altLang="zh-CN" sz="2000" b="0" dirty="0"/>
              <a:t>15</a:t>
            </a:r>
            <a:r>
              <a:rPr lang="zh-CN" altLang="en-US" sz="2000" b="0" dirty="0"/>
              <a:t>日附近到货</a:t>
            </a:r>
            <a:endParaRPr lang="en-CH" sz="2000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8C2ACA-ED74-9CD2-5D66-55444F73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H</a:t>
            </a:r>
            <a:r>
              <a:rPr lang="en-US" altLang="zh-CN" dirty="0"/>
              <a:t>0</a:t>
            </a:r>
            <a:r>
              <a:rPr lang="zh-CN" altLang="en-US" dirty="0"/>
              <a:t>探测器位置和布局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18B0B-B1D2-3288-9699-020F112E2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CC7A4-31B4-AF49-9111-8A7928A0F303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D2BF5-CDFE-F942-17BD-4B574CBBE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52891F-5AD9-3639-BA96-770E0CB87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42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8ABACEB-02ED-30A9-CC20-F0C7601B59CD}"/>
              </a:ext>
            </a:extLst>
          </p:cNvPr>
          <p:cNvGrpSpPr/>
          <p:nvPr/>
        </p:nvGrpSpPr>
        <p:grpSpPr>
          <a:xfrm>
            <a:off x="839416" y="3749405"/>
            <a:ext cx="3312368" cy="2232248"/>
            <a:chOff x="6312024" y="1412776"/>
            <a:chExt cx="3638550" cy="25463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C96EC2F-FD08-4960-84D8-C026EC9D6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12024" y="1412776"/>
              <a:ext cx="3638550" cy="254635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35006EB-1509-8C0E-7029-FBDC51BE8540}"/>
                </a:ext>
              </a:extLst>
            </p:cNvPr>
            <p:cNvSpPr txBox="1"/>
            <p:nvPr/>
          </p:nvSpPr>
          <p:spPr>
            <a:xfrm>
              <a:off x="6816080" y="1700808"/>
              <a:ext cx="100811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H" sz="1600" dirty="0">
                  <a:solidFill>
                    <a:schemeClr val="tx2"/>
                  </a:solidFill>
                </a:rPr>
                <a:t>Bend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9EBA49D-B3C0-FC53-8946-7AC565BB4074}"/>
                </a:ext>
              </a:extLst>
            </p:cNvPr>
            <p:cNvSpPr txBox="1"/>
            <p:nvPr/>
          </p:nvSpPr>
          <p:spPr>
            <a:xfrm>
              <a:off x="8462837" y="1499512"/>
              <a:ext cx="1008112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H" sz="1600" dirty="0">
                  <a:solidFill>
                    <a:schemeClr val="tx2"/>
                  </a:solidFill>
                </a:rPr>
                <a:t>H</a:t>
              </a:r>
              <a:r>
                <a:rPr lang="en-US" altLang="zh-CN" sz="1600" dirty="0">
                  <a:solidFill>
                    <a:schemeClr val="tx2"/>
                  </a:solidFill>
                </a:rPr>
                <a:t>0</a:t>
              </a:r>
            </a:p>
            <a:p>
              <a:pPr algn="ctr"/>
              <a:r>
                <a:rPr lang="en-US" sz="1600" dirty="0">
                  <a:solidFill>
                    <a:schemeClr val="tx2"/>
                  </a:solidFill>
                </a:rPr>
                <a:t>Detector</a:t>
              </a:r>
              <a:endParaRPr lang="en-CH" sz="1600" dirty="0">
                <a:solidFill>
                  <a:schemeClr val="tx2"/>
                </a:solidFill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CDDF916-E947-BAFC-64CA-6A03C9341C74}"/>
                </a:ext>
              </a:extLst>
            </p:cNvPr>
            <p:cNvCxnSpPr>
              <a:cxnSpLocks/>
            </p:cNvCxnSpPr>
            <p:nvPr/>
          </p:nvCxnSpPr>
          <p:spPr>
            <a:xfrm>
              <a:off x="7968208" y="3068960"/>
              <a:ext cx="129614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6C4C09F-0F9A-211B-C5E7-A13C66D97E51}"/>
                </a:ext>
              </a:extLst>
            </p:cNvPr>
            <p:cNvSpPr txBox="1"/>
            <p:nvPr/>
          </p:nvSpPr>
          <p:spPr>
            <a:xfrm>
              <a:off x="8131299" y="3140968"/>
              <a:ext cx="91702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tx2"/>
                  </a:solidFill>
                </a:rPr>
                <a:t>~2</a:t>
              </a:r>
              <a:r>
                <a:rPr lang="zh-CN" altLang="en-US" sz="1600" dirty="0">
                  <a:solidFill>
                    <a:schemeClr val="tx2"/>
                  </a:solidFill>
                </a:rPr>
                <a:t> </a:t>
              </a:r>
              <a:r>
                <a:rPr lang="en-US" altLang="zh-CN" sz="1600" dirty="0">
                  <a:solidFill>
                    <a:schemeClr val="tx2"/>
                  </a:solidFill>
                </a:rPr>
                <a:t>m</a:t>
              </a:r>
              <a:endParaRPr lang="en-CH" sz="1600" dirty="0">
                <a:solidFill>
                  <a:schemeClr val="tx2"/>
                </a:solidFill>
              </a:endParaRPr>
            </a:p>
          </p:txBody>
        </p:sp>
      </p:grpSp>
      <p:pic>
        <p:nvPicPr>
          <p:cNvPr id="16" name="图片 25">
            <a:extLst>
              <a:ext uri="{FF2B5EF4-FFF2-40B4-BE49-F238E27FC236}">
                <a16:creationId xmlns:a16="http://schemas.microsoft.com/office/drawing/2014/main" id="{ACCB9F42-356E-28AD-C1AE-D74B81575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154" y="3660326"/>
            <a:ext cx="1390538" cy="2450207"/>
          </a:xfrm>
          <a:prstGeom prst="rect">
            <a:avLst/>
          </a:prstGeom>
        </p:spPr>
      </p:pic>
      <p:pic>
        <p:nvPicPr>
          <p:cNvPr id="18" name="图片 22">
            <a:extLst>
              <a:ext uri="{FF2B5EF4-FFF2-40B4-BE49-F238E27FC236}">
                <a16:creationId xmlns:a16="http://schemas.microsoft.com/office/drawing/2014/main" id="{6021EAC5-3BB6-4633-BA01-8C7229215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8128" y="4001907"/>
            <a:ext cx="2870720" cy="1688524"/>
          </a:xfrm>
          <a:prstGeom prst="rect">
            <a:avLst/>
          </a:prstGeom>
        </p:spPr>
      </p:pic>
      <p:pic>
        <p:nvPicPr>
          <p:cNvPr id="7169" name="Picture 1" descr="page4image84520528">
            <a:extLst>
              <a:ext uri="{FF2B5EF4-FFF2-40B4-BE49-F238E27FC236}">
                <a16:creationId xmlns:a16="http://schemas.microsoft.com/office/drawing/2014/main" id="{5BC08333-89E8-59F4-A3B2-A7B73F685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75" b="27608"/>
          <a:stretch/>
        </p:blipFill>
        <p:spPr bwMode="auto">
          <a:xfrm>
            <a:off x="7860219" y="2956339"/>
            <a:ext cx="2979852" cy="92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page2image84453120">
            <a:extLst>
              <a:ext uri="{FF2B5EF4-FFF2-40B4-BE49-F238E27FC236}">
                <a16:creationId xmlns:a16="http://schemas.microsoft.com/office/drawing/2014/main" id="{962AE750-982D-00BA-F40F-F35A42BF9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483" y="1656768"/>
            <a:ext cx="4420275" cy="67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E7391B5-9570-CFDA-06A0-EFB64AD18823}"/>
              </a:ext>
            </a:extLst>
          </p:cNvPr>
          <p:cNvCxnSpPr/>
          <p:nvPr/>
        </p:nvCxnSpPr>
        <p:spPr>
          <a:xfrm flipV="1">
            <a:off x="8832304" y="3435936"/>
            <a:ext cx="360040" cy="96056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CE2CBE9-7D30-87B5-762E-6D767FC12E0D}"/>
              </a:ext>
            </a:extLst>
          </p:cNvPr>
          <p:cNvCxnSpPr>
            <a:cxnSpLocks/>
          </p:cNvCxnSpPr>
          <p:nvPr/>
        </p:nvCxnSpPr>
        <p:spPr>
          <a:xfrm flipH="1" flipV="1">
            <a:off x="8864116" y="2328323"/>
            <a:ext cx="486029" cy="80393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2960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6E49C0-4167-2ABD-8EFD-61C7A0E45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LGAD输出信号评估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2E791-9C90-EE11-D281-3568D3E7D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FD1D-634F-6340-AFB9-8BACAA4E830C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93588-EE3B-CEAB-E914-A7CED14D7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0E1C7-3DD5-9892-78EE-2972F6DE2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43</a:t>
            </a:fld>
            <a:endParaRPr lang="en-US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DA75B6A-69C7-9C57-D6C4-BE4592CD2037}"/>
              </a:ext>
            </a:extLst>
          </p:cNvPr>
          <p:cNvGrpSpPr>
            <a:grpSpLocks noChangeAspect="1"/>
          </p:cNvGrpSpPr>
          <p:nvPr/>
        </p:nvGrpSpPr>
        <p:grpSpPr>
          <a:xfrm>
            <a:off x="6148540" y="1357970"/>
            <a:ext cx="2598004" cy="2301153"/>
            <a:chOff x="4636481" y="1187158"/>
            <a:chExt cx="3309418" cy="2781051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710D186-ED28-E7C9-92D2-CF8A4986D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6481" y="1187158"/>
              <a:ext cx="3309418" cy="2781051"/>
            </a:xfrm>
            <a:prstGeom prst="rect">
              <a:avLst/>
            </a:prstGeom>
          </p:spPr>
        </p:pic>
        <p:cxnSp>
          <p:nvCxnSpPr>
            <p:cNvPr id="15" name="直接箭头连接符 14">
              <a:extLst>
                <a:ext uri="{FF2B5EF4-FFF2-40B4-BE49-F238E27FC236}">
                  <a16:creationId xmlns:a16="http://schemas.microsoft.com/office/drawing/2014/main" id="{0A1CBA0A-DC22-1D83-D476-CC4EAD420064}"/>
                </a:ext>
              </a:extLst>
            </p:cNvPr>
            <p:cNvCxnSpPr/>
            <p:nvPr/>
          </p:nvCxnSpPr>
          <p:spPr>
            <a:xfrm>
              <a:off x="5757113" y="2852936"/>
              <a:ext cx="0" cy="21602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A7EB206F-C174-7A47-8B5D-1A62CA5ACA50}"/>
                </a:ext>
              </a:extLst>
            </p:cNvPr>
            <p:cNvSpPr txBox="1"/>
            <p:nvPr/>
          </p:nvSpPr>
          <p:spPr>
            <a:xfrm>
              <a:off x="5031049" y="2604538"/>
              <a:ext cx="1281121" cy="3362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0.507mm</a:t>
              </a:r>
              <a:endParaRPr lang="zh-CN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60AFC1B1-5FAB-AEE6-03AE-10D5E42836BB}"/>
                </a:ext>
              </a:extLst>
            </p:cNvPr>
            <p:cNvCxnSpPr/>
            <p:nvPr/>
          </p:nvCxnSpPr>
          <p:spPr>
            <a:xfrm>
              <a:off x="6993385" y="1988840"/>
              <a:ext cx="0" cy="28803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A8DE48A7-A7BB-BE13-C98E-F8315A5D371C}"/>
                </a:ext>
              </a:extLst>
            </p:cNvPr>
            <p:cNvSpPr txBox="1"/>
            <p:nvPr/>
          </p:nvSpPr>
          <p:spPr>
            <a:xfrm>
              <a:off x="6201296" y="1759830"/>
              <a:ext cx="1342748" cy="3362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0.802mm</a:t>
              </a:r>
              <a:endParaRPr lang="zh-CN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029EB4FE-838E-4B29-FC05-C69CDA64F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8" y="4043829"/>
            <a:ext cx="2565360" cy="2131332"/>
          </a:xfrm>
          <a:prstGeom prst="rect">
            <a:avLst/>
          </a:prstGeom>
        </p:spPr>
      </p:pic>
      <p:sp>
        <p:nvSpPr>
          <p:cNvPr id="33" name="文本框 10">
            <a:extLst>
              <a:ext uri="{FF2B5EF4-FFF2-40B4-BE49-F238E27FC236}">
                <a16:creationId xmlns:a16="http://schemas.microsoft.com/office/drawing/2014/main" id="{55507C13-B067-0371-1FED-BAED8729B00D}"/>
              </a:ext>
            </a:extLst>
          </p:cNvPr>
          <p:cNvSpPr txBox="1"/>
          <p:nvPr/>
        </p:nvSpPr>
        <p:spPr>
          <a:xfrm>
            <a:off x="704545" y="1260107"/>
            <a:ext cx="5883862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dirty="0">
                <a:solidFill>
                  <a:schemeClr val="tx2">
                    <a:lumMod val="50000"/>
                  </a:schemeClr>
                </a:solidFill>
              </a:rPr>
              <a:t>模拟假设：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zh-CN" altLang="en-US" dirty="0">
                <a:solidFill>
                  <a:schemeClr val="tx2">
                    <a:lumMod val="50000"/>
                  </a:schemeClr>
                </a:solidFill>
              </a:rPr>
              <a:t>激光剥离效率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100%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LW</a:t>
            </a:r>
            <a:r>
              <a:rPr lang="zh-CN" altLang="en-US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IP</a:t>
            </a:r>
            <a:r>
              <a:rPr lang="zh-CN" altLang="en-US" dirty="0">
                <a:solidFill>
                  <a:schemeClr val="tx2">
                    <a:lumMod val="50000"/>
                  </a:schemeClr>
                </a:solidFill>
              </a:rPr>
              <a:t>位置：</a:t>
            </a:r>
            <a:r>
              <a:rPr lang="el-GR" altLang="zh-CN" i="1" dirty="0">
                <a:solidFill>
                  <a:schemeClr val="tx2">
                    <a:lumMod val="50000"/>
                  </a:schemeClr>
                </a:solidFill>
              </a:rPr>
              <a:t>σ</a:t>
            </a:r>
            <a:r>
              <a:rPr lang="en-US" altLang="zh-CN" i="1" baseline="-25000" dirty="0">
                <a:solidFill>
                  <a:schemeClr val="tx2">
                    <a:lumMod val="50000"/>
                  </a:schemeClr>
                </a:solidFill>
              </a:rPr>
              <a:t>x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=2 mm</a:t>
            </a:r>
            <a:r>
              <a:rPr lang="zh-CN" altLang="en-US" dirty="0">
                <a:solidFill>
                  <a:schemeClr val="tx2">
                    <a:lumMod val="50000"/>
                  </a:schemeClr>
                </a:solidFill>
              </a:rPr>
              <a:t>，</a:t>
            </a:r>
            <a:r>
              <a:rPr lang="el-GR" altLang="zh-CN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altLang="zh-CN" i="1" dirty="0">
                <a:solidFill>
                  <a:schemeClr val="tx2">
                    <a:lumMod val="50000"/>
                  </a:schemeClr>
                </a:solidFill>
              </a:rPr>
              <a:t>σ</a:t>
            </a:r>
            <a:r>
              <a:rPr lang="en-US" altLang="zh-CN" i="1" baseline="-25000" dirty="0">
                <a:solidFill>
                  <a:schemeClr val="tx2">
                    <a:lumMod val="50000"/>
                  </a:schemeClr>
                </a:solidFill>
              </a:rPr>
              <a:t>x’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=1 </a:t>
            </a:r>
            <a:r>
              <a:rPr lang="en-US" altLang="zh-CN" dirty="0" err="1">
                <a:solidFill>
                  <a:schemeClr val="tx2">
                    <a:lumMod val="50000"/>
                  </a:schemeClr>
                </a:solidFill>
              </a:rPr>
              <a:t>mrad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H0</a:t>
            </a:r>
            <a:r>
              <a:rPr lang="zh-CN" altLang="en-US" dirty="0">
                <a:solidFill>
                  <a:schemeClr val="tx2">
                    <a:lumMod val="50000"/>
                  </a:schemeClr>
                </a:solidFill>
              </a:rPr>
              <a:t>漂移距离为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5-6 m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LGAD</a:t>
            </a:r>
            <a:r>
              <a:rPr lang="zh-CN" altLang="en-US" dirty="0">
                <a:solidFill>
                  <a:schemeClr val="tx2">
                    <a:lumMod val="50000"/>
                  </a:schemeClr>
                </a:solidFill>
              </a:rPr>
              <a:t>传感器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19×0.3×0.05 mm</a:t>
            </a:r>
            <a:r>
              <a:rPr lang="en-US" altLang="zh-CN" baseline="30000" dirty="0">
                <a:solidFill>
                  <a:schemeClr val="tx2">
                    <a:lumMod val="50000"/>
                  </a:schemeClr>
                </a:solidFill>
              </a:rPr>
              <a:t>2</a:t>
            </a:r>
            <a:r>
              <a:rPr lang="zh-CN" altLang="en-US" dirty="0">
                <a:solidFill>
                  <a:schemeClr val="tx2">
                    <a:lumMod val="50000"/>
                  </a:schemeClr>
                </a:solidFill>
              </a:rPr>
              <a:t>，增益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10</a:t>
            </a:r>
          </a:p>
          <a:p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Font typeface="+mj-ea"/>
              <a:buAutoNum type="circleNumDbPlain"/>
            </a:pPr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4" name="Content Placeholder 1">
            <a:extLst>
              <a:ext uri="{FF2B5EF4-FFF2-40B4-BE49-F238E27FC236}">
                <a16:creationId xmlns:a16="http://schemas.microsoft.com/office/drawing/2014/main" id="{28B853B5-0254-FBA9-E7F4-DA3463A49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3" y="3214328"/>
            <a:ext cx="5328592" cy="244692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CH" sz="1800" b="0" dirty="0"/>
              <a:t>漂移距离</a:t>
            </a:r>
            <a:r>
              <a:rPr lang="en-US" altLang="zh-CN" sz="1800" b="0" dirty="0"/>
              <a:t>5-6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m</a:t>
            </a:r>
            <a:r>
              <a:rPr lang="zh-CN" altLang="en-US" sz="1800" b="0" dirty="0"/>
              <a:t>范围内，</a:t>
            </a:r>
            <a:r>
              <a:rPr lang="en-US" altLang="zh-CN" sz="1800" b="0" dirty="0"/>
              <a:t>H0</a:t>
            </a:r>
            <a:r>
              <a:rPr lang="zh-CN" altLang="en-US" sz="1800" b="0" dirty="0"/>
              <a:t>子束团尺寸</a:t>
            </a:r>
            <a:r>
              <a:rPr lang="en-US" altLang="zh-CN" sz="1800" b="0" dirty="0"/>
              <a:t>5~6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mm</a:t>
            </a:r>
          </a:p>
          <a:p>
            <a:pPr>
              <a:buFont typeface="Wingdings" pitchFamily="2" charset="2"/>
              <a:buChar char="§"/>
            </a:pPr>
            <a:r>
              <a:rPr lang="en-US" altLang="zh-CN" sz="1800" b="0" dirty="0"/>
              <a:t>80 MeV H+</a:t>
            </a:r>
            <a:r>
              <a:rPr lang="zh-CN" altLang="en-US" sz="1800" b="0" dirty="0"/>
              <a:t>在</a:t>
            </a:r>
            <a:r>
              <a:rPr lang="en-US" altLang="zh-CN" sz="1800" b="0" dirty="0"/>
              <a:t>LGAD</a:t>
            </a:r>
            <a:r>
              <a:rPr lang="zh-CN" altLang="en-US" sz="1800" b="0" dirty="0"/>
              <a:t>条带能量沉积：</a:t>
            </a:r>
            <a:r>
              <a:rPr lang="en-US" altLang="zh-CN" sz="1800" b="0" dirty="0"/>
              <a:t>&gt;79.4 keV</a:t>
            </a:r>
            <a:br>
              <a:rPr lang="en-US" altLang="zh-CN" sz="1800" b="0" dirty="0"/>
            </a:br>
            <a:r>
              <a:rPr lang="en-US" altLang="zh-CN" sz="1800" b="0" dirty="0"/>
              <a:t>=&gt;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~35</a:t>
            </a:r>
            <a:r>
              <a:rPr lang="zh-CN" altLang="en-US" sz="1800" b="0" dirty="0"/>
              <a:t> </a:t>
            </a:r>
            <a:r>
              <a:rPr lang="en-US" altLang="zh-CN" sz="1800" b="0" dirty="0" err="1"/>
              <a:t>fC</a:t>
            </a:r>
            <a:r>
              <a:rPr lang="en-US" altLang="zh-CN" sz="1800" b="0" dirty="0"/>
              <a:t>/H0</a:t>
            </a:r>
          </a:p>
          <a:p>
            <a:pPr>
              <a:buFont typeface="Wingdings" pitchFamily="2" charset="2"/>
              <a:buChar char="§"/>
            </a:pPr>
            <a:r>
              <a:rPr lang="zh-CN" altLang="en-US" sz="1800" b="0" dirty="0"/>
              <a:t>假设信号上升时间</a:t>
            </a:r>
            <a:r>
              <a:rPr lang="en-US" altLang="zh-CN" sz="1800" b="0" dirty="0"/>
              <a:t>1.25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ns</a:t>
            </a:r>
            <a:r>
              <a:rPr lang="zh-CN" altLang="en-US" sz="1800" b="0" dirty="0"/>
              <a:t>（</a:t>
            </a:r>
            <a:r>
              <a:rPr lang="en-US" altLang="zh-CN" sz="1800" b="0" dirty="0"/>
              <a:t>C=25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pF)</a:t>
            </a:r>
            <a:r>
              <a:rPr lang="zh-CN" altLang="en-US" sz="1800" b="0" dirty="0"/>
              <a:t>，</a:t>
            </a:r>
            <a:r>
              <a:rPr lang="en-US" altLang="zh-CN" sz="1800" b="0" dirty="0"/>
              <a:t>1</a:t>
            </a:r>
            <a:r>
              <a:rPr lang="zh-CN" altLang="en-US" sz="1800" b="0" dirty="0"/>
              <a:t>个</a:t>
            </a:r>
            <a:r>
              <a:rPr lang="en-US" altLang="zh-CN" sz="1800" b="0" dirty="0"/>
              <a:t>H0</a:t>
            </a:r>
            <a:r>
              <a:rPr lang="zh-CN" altLang="en-US" sz="1800" b="0" dirty="0"/>
              <a:t>产生的</a:t>
            </a:r>
            <a:r>
              <a:rPr lang="en-US" altLang="zh-CN" sz="1800" b="0" dirty="0"/>
              <a:t>LGAD</a:t>
            </a:r>
            <a:r>
              <a:rPr lang="zh-CN" altLang="en-US" sz="1800" b="0" dirty="0"/>
              <a:t>输出信号幅值为</a:t>
            </a:r>
            <a:r>
              <a:rPr lang="en-US" altLang="zh-CN" sz="1800" b="0" dirty="0"/>
              <a:t>2.8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mV</a:t>
            </a:r>
          </a:p>
          <a:p>
            <a:pPr>
              <a:buFont typeface="Wingdings" pitchFamily="2" charset="2"/>
              <a:buChar char="§"/>
            </a:pPr>
            <a:r>
              <a:rPr lang="en-US" altLang="zh-CN" sz="1800" b="0" dirty="0"/>
              <a:t>LGAD</a:t>
            </a:r>
            <a:r>
              <a:rPr lang="zh-CN" altLang="en-US" sz="1800" b="0" dirty="0"/>
              <a:t>条带上</a:t>
            </a:r>
            <a:r>
              <a:rPr lang="en-US" altLang="zh-CN" sz="1800" b="0" dirty="0"/>
              <a:t>H0</a:t>
            </a:r>
            <a:r>
              <a:rPr lang="zh-CN" altLang="en-US" sz="1800" b="0" dirty="0"/>
              <a:t>数量（</a:t>
            </a:r>
            <a:r>
              <a:rPr lang="en-US" altLang="zh-CN" sz="1800" b="0" dirty="0"/>
              <a:t>Max</a:t>
            </a:r>
            <a:r>
              <a:rPr lang="zh-CN" altLang="en-US" sz="1800" b="0" dirty="0"/>
              <a:t>）：</a:t>
            </a:r>
            <a:r>
              <a:rPr lang="en-US" altLang="zh-CN" sz="1800" b="0" dirty="0"/>
              <a:t>~1e4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ppb</a:t>
            </a:r>
            <a:br>
              <a:rPr lang="en-US" altLang="zh-CN" sz="1800" b="0" dirty="0"/>
            </a:br>
            <a:r>
              <a:rPr lang="en-US" altLang="zh-CN" sz="1800" b="0" dirty="0"/>
              <a:t>=&gt;</a:t>
            </a:r>
            <a:r>
              <a:rPr lang="zh-CN" altLang="en-US" sz="1800" b="0" dirty="0"/>
              <a:t> 输出信号幅值</a:t>
            </a:r>
            <a:r>
              <a:rPr lang="en-US" altLang="zh-CN" sz="1800" b="0" dirty="0"/>
              <a:t>~28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V</a:t>
            </a:r>
            <a:br>
              <a:rPr lang="en-US" altLang="zh-CN" sz="1800" b="0" dirty="0"/>
            </a:br>
            <a:r>
              <a:rPr lang="en-US" altLang="zh-CN" sz="1800" b="0" dirty="0"/>
              <a:t>=&gt;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LGAD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+</a:t>
            </a:r>
            <a:r>
              <a:rPr lang="zh-CN" altLang="en-US" sz="1800" b="0" dirty="0"/>
              <a:t> 衰减器 </a:t>
            </a:r>
            <a:r>
              <a:rPr lang="en-US" altLang="zh-CN" sz="1800" b="0" dirty="0"/>
              <a:t>+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Digitizer</a:t>
            </a:r>
          </a:p>
          <a:p>
            <a:pPr>
              <a:buFont typeface="Wingdings" pitchFamily="2" charset="2"/>
              <a:buChar char="§"/>
            </a:pPr>
            <a:endParaRPr lang="en-US" altLang="zh-CN" sz="1800" b="0" dirty="0"/>
          </a:p>
          <a:p>
            <a:pPr>
              <a:buFont typeface="Wingdings" pitchFamily="2" charset="2"/>
              <a:buChar char="§"/>
            </a:pPr>
            <a:endParaRPr lang="en-CH" sz="1800" b="0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2946585-413C-E878-9CA2-9CB29107A4C2}"/>
              </a:ext>
            </a:extLst>
          </p:cNvPr>
          <p:cNvGrpSpPr/>
          <p:nvPr/>
        </p:nvGrpSpPr>
        <p:grpSpPr>
          <a:xfrm>
            <a:off x="8840065" y="2021314"/>
            <a:ext cx="3017763" cy="3333169"/>
            <a:chOff x="8840065" y="2021314"/>
            <a:chExt cx="3017763" cy="3333169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909F753D-4695-FB38-4AFA-4681E71CB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40065" y="2530767"/>
              <a:ext cx="3017763" cy="2823716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C404D64-412E-2752-5606-E8FA814ADF2E}"/>
                </a:ext>
              </a:extLst>
            </p:cNvPr>
            <p:cNvSpPr txBox="1"/>
            <p:nvPr/>
          </p:nvSpPr>
          <p:spPr>
            <a:xfrm>
              <a:off x="9219639" y="2021314"/>
              <a:ext cx="239992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effectLst/>
                  <a:latin typeface="NimbusRomNo9L"/>
                </a:rPr>
                <a:t>1064</a:t>
              </a:r>
              <a:r>
                <a:rPr lang="zh-CN" altLang="en-US" sz="1600" dirty="0">
                  <a:effectLst/>
                  <a:latin typeface="NimbusRomNo9L"/>
                </a:rPr>
                <a:t> </a:t>
              </a:r>
              <a:r>
                <a:rPr lang="en-US" altLang="zh-CN" sz="1600" dirty="0">
                  <a:effectLst/>
                  <a:latin typeface="NimbusRomNo9L"/>
                </a:rPr>
                <a:t>nm</a:t>
              </a:r>
              <a:r>
                <a:rPr lang="zh-CN" altLang="en-US" sz="1600" dirty="0">
                  <a:effectLst/>
                  <a:latin typeface="NimbusRomNo9L"/>
                </a:rPr>
                <a:t> </a:t>
              </a:r>
              <a:r>
                <a:rPr lang="en-US" altLang="zh-CN" sz="1600" dirty="0">
                  <a:effectLst/>
                  <a:latin typeface="NimbusRomNo9L"/>
                </a:rPr>
                <a:t>Laser</a:t>
              </a:r>
              <a:r>
                <a:rPr lang="zh-CN" altLang="en-US" sz="1600" dirty="0">
                  <a:effectLst/>
                  <a:latin typeface="NimbusRomNo9L"/>
                </a:rPr>
                <a:t> </a:t>
              </a:r>
              <a:endParaRPr lang="en-US" altLang="zh-CN" sz="1600" dirty="0">
                <a:effectLst/>
                <a:latin typeface="NimbusRomNo9L"/>
              </a:endParaRPr>
            </a:p>
            <a:p>
              <a:pPr algn="ctr"/>
              <a:r>
                <a:rPr lang="en-US" altLang="zh-CN" sz="1600" dirty="0">
                  <a:effectLst/>
                  <a:latin typeface="NimbusRomNo9L"/>
                </a:rPr>
                <a:t>(FWHM=</a:t>
              </a:r>
              <a:r>
                <a:rPr lang="en-GB" sz="1600" dirty="0">
                  <a:effectLst/>
                  <a:latin typeface="NimbusRomNo9L"/>
                </a:rPr>
                <a:t>7 </a:t>
              </a:r>
              <a:r>
                <a:rPr lang="en-GB" sz="1600" dirty="0" err="1">
                  <a:effectLst/>
                  <a:latin typeface="NimbusRomNo9L"/>
                </a:rPr>
                <a:t>ps</a:t>
              </a:r>
              <a:r>
                <a:rPr lang="en-US" altLang="zh-CN" sz="1600" dirty="0">
                  <a:effectLst/>
                  <a:latin typeface="NimbusRomNo9L"/>
                </a:rPr>
                <a:t>)</a:t>
              </a:r>
              <a:r>
                <a:rPr lang="en-GB" sz="1600" dirty="0">
                  <a:effectLst/>
                  <a:latin typeface="NimbusRomNo9L"/>
                </a:rPr>
                <a:t> </a:t>
              </a:r>
              <a:endParaRPr lang="en-GB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630014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7F7C3DE-9B3A-21B8-817F-B72D1D323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268761"/>
            <a:ext cx="11376024" cy="1368151"/>
          </a:xfrm>
        </p:spPr>
        <p:txBody>
          <a:bodyPr/>
          <a:lstStyle/>
          <a:p>
            <a:r>
              <a:rPr lang="en-CH" b="0" dirty="0"/>
              <a:t>面向CSNS</a:t>
            </a:r>
            <a:r>
              <a:rPr lang="en-US" altLang="zh-CN" b="0" dirty="0"/>
              <a:t>-II</a:t>
            </a:r>
            <a:r>
              <a:rPr lang="zh-CN" altLang="en-US" b="0" dirty="0"/>
              <a:t> </a:t>
            </a:r>
            <a:r>
              <a:rPr lang="en-US" altLang="zh-CN" b="0" dirty="0"/>
              <a:t>SC-LINAC</a:t>
            </a:r>
            <a:r>
              <a:rPr lang="zh-CN" altLang="en-US" b="0" dirty="0"/>
              <a:t>剖面监测的</a:t>
            </a:r>
            <a:r>
              <a:rPr lang="en-US" altLang="zh-CN" b="0" dirty="0"/>
              <a:t>LW</a:t>
            </a:r>
            <a:r>
              <a:rPr lang="zh-CN" altLang="en-US" b="0" dirty="0"/>
              <a:t>第一代样机调试结果基本符合预期</a:t>
            </a:r>
            <a:endParaRPr lang="en-US" altLang="zh-CN" b="0" dirty="0"/>
          </a:p>
          <a:p>
            <a:r>
              <a:rPr lang="en-US" altLang="zh-CN" b="0" dirty="0"/>
              <a:t>LW</a:t>
            </a:r>
            <a:r>
              <a:rPr lang="zh-CN" altLang="en-US" b="0" dirty="0"/>
              <a:t>第一代样机升级：增加</a:t>
            </a:r>
            <a:r>
              <a:rPr lang="en-US" altLang="zh-CN" b="0" dirty="0"/>
              <a:t>XY</a:t>
            </a:r>
            <a:r>
              <a:rPr lang="zh-CN" altLang="en-US" b="0" dirty="0"/>
              <a:t>同时扫描和发射度测量两种功能（</a:t>
            </a:r>
            <a:r>
              <a:rPr lang="en-US" altLang="zh-CN" b="0" dirty="0"/>
              <a:t>2025</a:t>
            </a:r>
            <a:r>
              <a:rPr lang="zh-CN" altLang="en-US" b="0" dirty="0"/>
              <a:t>年暑期）</a:t>
            </a:r>
            <a:endParaRPr lang="en-US" altLang="zh-CN" b="0" dirty="0"/>
          </a:p>
          <a:p>
            <a:r>
              <a:rPr lang="en-US" altLang="zh-CN" b="0" dirty="0"/>
              <a:t>LW</a:t>
            </a:r>
            <a:r>
              <a:rPr lang="zh-CN" altLang="en-US" b="0" dirty="0"/>
              <a:t>第二代样机（</a:t>
            </a:r>
            <a:r>
              <a:rPr lang="en-US" altLang="zh-CN" b="0" dirty="0"/>
              <a:t>2026</a:t>
            </a:r>
            <a:r>
              <a:rPr lang="zh-CN" altLang="en-US" b="0" dirty="0"/>
              <a:t>年暑期上线）：</a:t>
            </a:r>
            <a:r>
              <a:rPr lang="en-US" altLang="zh-CN" b="0" dirty="0"/>
              <a:t>ELL</a:t>
            </a:r>
            <a:r>
              <a:rPr lang="zh-CN" altLang="en-US" b="0" dirty="0"/>
              <a:t>腔段工程版本、站点间光线切换</a:t>
            </a:r>
            <a:endParaRPr lang="en-US" altLang="zh-CN" b="0" dirty="0"/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EE7964-C8B2-9960-9922-383F207B7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总结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B3281-CF50-B14A-A5E2-F37429DEA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0DDF-B67A-904D-A8D2-B7A939E5C70C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FD0BF-2B19-E5DB-8A75-C9B0D0D70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23B5C3-A2E9-26E7-73AE-753ABCD0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6855DE-64D6-9B34-F961-C6C5F9CED036}"/>
              </a:ext>
            </a:extLst>
          </p:cNvPr>
          <p:cNvSpPr txBox="1"/>
          <p:nvPr/>
        </p:nvSpPr>
        <p:spPr>
          <a:xfrm>
            <a:off x="3531451" y="4581128"/>
            <a:ext cx="51125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2000" dirty="0"/>
              <a:t>感谢机械</a:t>
            </a:r>
            <a:r>
              <a:rPr lang="zh-CN" altLang="en-US" sz="2000" dirty="0"/>
              <a:t>、控制、电源、真空、磁铁、物理、准直等课题组和中子物理组支持！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3228400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CA0F69-A4BB-E317-6684-13E665CE7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H-束流和Laser</a:t>
            </a:r>
            <a:r>
              <a:rPr lang="zh-CN" altLang="en-US" dirty="0"/>
              <a:t> </a:t>
            </a:r>
            <a:r>
              <a:rPr lang="en-US" altLang="zh-CN" dirty="0"/>
              <a:t>pulse</a:t>
            </a:r>
            <a:r>
              <a:rPr lang="zh-CN" altLang="en-US" dirty="0"/>
              <a:t>时间结构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1C384-CCD4-7DEB-4AC0-ECE5B6732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0DDF-B67A-904D-A8D2-B7A939E5C70C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38704-C07B-5F6C-753D-1E78B3B7C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5A664-9868-1506-63B3-A3DD2EFAD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45</a:t>
            </a:fld>
            <a:endParaRPr lang="en-US" dirty="0"/>
          </a:p>
        </p:txBody>
      </p:sp>
      <p:grpSp>
        <p:nvGrpSpPr>
          <p:cNvPr id="7" name="组合 1">
            <a:extLst>
              <a:ext uri="{FF2B5EF4-FFF2-40B4-BE49-F238E27FC236}">
                <a16:creationId xmlns:a16="http://schemas.microsoft.com/office/drawing/2014/main" id="{CF69AD37-03FD-7B3F-CD62-D1A3307DFC07}"/>
              </a:ext>
            </a:extLst>
          </p:cNvPr>
          <p:cNvGrpSpPr/>
          <p:nvPr/>
        </p:nvGrpSpPr>
        <p:grpSpPr>
          <a:xfrm>
            <a:off x="3143672" y="1756594"/>
            <a:ext cx="5802522" cy="4045429"/>
            <a:chOff x="5899013" y="889554"/>
            <a:chExt cx="5802522" cy="4045429"/>
          </a:xfrm>
        </p:grpSpPr>
        <p:sp>
          <p:nvSpPr>
            <p:cNvPr id="8" name="矩形 170">
              <a:extLst>
                <a:ext uri="{FF2B5EF4-FFF2-40B4-BE49-F238E27FC236}">
                  <a16:creationId xmlns:a16="http://schemas.microsoft.com/office/drawing/2014/main" id="{C6C13713-A129-EB7B-DD31-9DFE7DD85B61}"/>
                </a:ext>
              </a:extLst>
            </p:cNvPr>
            <p:cNvSpPr/>
            <p:nvPr/>
          </p:nvSpPr>
          <p:spPr>
            <a:xfrm>
              <a:off x="6029322" y="3329978"/>
              <a:ext cx="122214" cy="47861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195">
              <a:extLst>
                <a:ext uri="{FF2B5EF4-FFF2-40B4-BE49-F238E27FC236}">
                  <a16:creationId xmlns:a16="http://schemas.microsoft.com/office/drawing/2014/main" id="{83EB9604-3650-4813-BB64-48688F1A38A0}"/>
                </a:ext>
              </a:extLst>
            </p:cNvPr>
            <p:cNvSpPr/>
            <p:nvPr/>
          </p:nvSpPr>
          <p:spPr>
            <a:xfrm>
              <a:off x="6463375" y="3329978"/>
              <a:ext cx="122214" cy="47861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196">
              <a:extLst>
                <a:ext uri="{FF2B5EF4-FFF2-40B4-BE49-F238E27FC236}">
                  <a16:creationId xmlns:a16="http://schemas.microsoft.com/office/drawing/2014/main" id="{F2E9A9AE-81F3-8935-9A52-88F22B618955}"/>
                </a:ext>
              </a:extLst>
            </p:cNvPr>
            <p:cNvSpPr/>
            <p:nvPr/>
          </p:nvSpPr>
          <p:spPr>
            <a:xfrm>
              <a:off x="6897428" y="3329978"/>
              <a:ext cx="122214" cy="47861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97">
              <a:extLst>
                <a:ext uri="{FF2B5EF4-FFF2-40B4-BE49-F238E27FC236}">
                  <a16:creationId xmlns:a16="http://schemas.microsoft.com/office/drawing/2014/main" id="{CA32D121-4D49-03E7-6ACF-783CEFF2B9D6}"/>
                </a:ext>
              </a:extLst>
            </p:cNvPr>
            <p:cNvSpPr/>
            <p:nvPr/>
          </p:nvSpPr>
          <p:spPr>
            <a:xfrm>
              <a:off x="7331481" y="3329978"/>
              <a:ext cx="122214" cy="47861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98">
              <a:extLst>
                <a:ext uri="{FF2B5EF4-FFF2-40B4-BE49-F238E27FC236}">
                  <a16:creationId xmlns:a16="http://schemas.microsoft.com/office/drawing/2014/main" id="{1F96E5EF-57CF-A46C-EB58-CD341642B1A3}"/>
                </a:ext>
              </a:extLst>
            </p:cNvPr>
            <p:cNvSpPr/>
            <p:nvPr/>
          </p:nvSpPr>
          <p:spPr>
            <a:xfrm>
              <a:off x="7765534" y="3329978"/>
              <a:ext cx="122214" cy="47861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99">
              <a:extLst>
                <a:ext uri="{FF2B5EF4-FFF2-40B4-BE49-F238E27FC236}">
                  <a16:creationId xmlns:a16="http://schemas.microsoft.com/office/drawing/2014/main" id="{C40814CD-033A-DB2C-983D-64AACEC1B835}"/>
                </a:ext>
              </a:extLst>
            </p:cNvPr>
            <p:cNvSpPr/>
            <p:nvPr/>
          </p:nvSpPr>
          <p:spPr>
            <a:xfrm>
              <a:off x="8199587" y="3329978"/>
              <a:ext cx="122214" cy="47861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202">
              <a:extLst>
                <a:ext uri="{FF2B5EF4-FFF2-40B4-BE49-F238E27FC236}">
                  <a16:creationId xmlns:a16="http://schemas.microsoft.com/office/drawing/2014/main" id="{1F6B32CF-0206-49C4-1D8F-7FBD2DCF656A}"/>
                </a:ext>
              </a:extLst>
            </p:cNvPr>
            <p:cNvSpPr/>
            <p:nvPr/>
          </p:nvSpPr>
          <p:spPr>
            <a:xfrm>
              <a:off x="8633640" y="3329978"/>
              <a:ext cx="122214" cy="47861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204">
              <a:extLst>
                <a:ext uri="{FF2B5EF4-FFF2-40B4-BE49-F238E27FC236}">
                  <a16:creationId xmlns:a16="http://schemas.microsoft.com/office/drawing/2014/main" id="{F87BE582-5974-2F48-DE12-523785CD6904}"/>
                </a:ext>
              </a:extLst>
            </p:cNvPr>
            <p:cNvSpPr/>
            <p:nvPr/>
          </p:nvSpPr>
          <p:spPr>
            <a:xfrm>
              <a:off x="9067694" y="3329978"/>
              <a:ext cx="122214" cy="47861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6" name="连接符: 肘形 2">
              <a:extLst>
                <a:ext uri="{FF2B5EF4-FFF2-40B4-BE49-F238E27FC236}">
                  <a16:creationId xmlns:a16="http://schemas.microsoft.com/office/drawing/2014/main" id="{38786F8B-F2D6-882F-2450-EC08882F7B62}"/>
                </a:ext>
              </a:extLst>
            </p:cNvPr>
            <p:cNvCxnSpPr>
              <a:cxnSpLocks/>
            </p:cNvCxnSpPr>
            <p:nvPr/>
          </p:nvCxnSpPr>
          <p:spPr>
            <a:xfrm>
              <a:off x="5899014" y="889554"/>
              <a:ext cx="4314195" cy="841586"/>
            </a:xfrm>
            <a:prstGeom prst="bentConnector3">
              <a:avLst>
                <a:gd name="adj1" fmla="val 30"/>
              </a:avLst>
            </a:prstGeom>
            <a:ln w="28575"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矩形 18">
              <a:extLst>
                <a:ext uri="{FF2B5EF4-FFF2-40B4-BE49-F238E27FC236}">
                  <a16:creationId xmlns:a16="http://schemas.microsoft.com/office/drawing/2014/main" id="{3DCAA208-4791-7C37-5D26-2C94AAB60220}"/>
                </a:ext>
              </a:extLst>
            </p:cNvPr>
            <p:cNvSpPr/>
            <p:nvPr/>
          </p:nvSpPr>
          <p:spPr>
            <a:xfrm>
              <a:off x="6039563" y="1256357"/>
              <a:ext cx="145039" cy="47861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8" name="直接连接符 20">
              <a:extLst>
                <a:ext uri="{FF2B5EF4-FFF2-40B4-BE49-F238E27FC236}">
                  <a16:creationId xmlns:a16="http://schemas.microsoft.com/office/drawing/2014/main" id="{F8D2A734-D315-FB2F-2003-83A48419A6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39562" y="1113922"/>
              <a:ext cx="0" cy="146369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98">
              <a:extLst>
                <a:ext uri="{FF2B5EF4-FFF2-40B4-BE49-F238E27FC236}">
                  <a16:creationId xmlns:a16="http://schemas.microsoft.com/office/drawing/2014/main" id="{74304168-9AC6-53B4-6C54-1DE8434B86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89770" y="1113922"/>
              <a:ext cx="0" cy="146369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23">
              <a:extLst>
                <a:ext uri="{FF2B5EF4-FFF2-40B4-BE49-F238E27FC236}">
                  <a16:creationId xmlns:a16="http://schemas.microsoft.com/office/drawing/2014/main" id="{26D3933A-E8A2-DA85-9DCB-CDB455E5B66B}"/>
                </a:ext>
              </a:extLst>
            </p:cNvPr>
            <p:cNvCxnSpPr>
              <a:cxnSpLocks/>
            </p:cNvCxnSpPr>
            <p:nvPr/>
          </p:nvCxnSpPr>
          <p:spPr>
            <a:xfrm>
              <a:off x="6039563" y="1161400"/>
              <a:ext cx="1650207" cy="0"/>
            </a:xfrm>
            <a:prstGeom prst="straightConnector1">
              <a:avLst/>
            </a:prstGeom>
            <a:ln w="3175"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矩形 108">
              <a:extLst>
                <a:ext uri="{FF2B5EF4-FFF2-40B4-BE49-F238E27FC236}">
                  <a16:creationId xmlns:a16="http://schemas.microsoft.com/office/drawing/2014/main" id="{F2B68F2E-BF78-FB40-8383-44167D66E021}"/>
                </a:ext>
              </a:extLst>
            </p:cNvPr>
            <p:cNvSpPr/>
            <p:nvPr/>
          </p:nvSpPr>
          <p:spPr>
            <a:xfrm>
              <a:off x="7689770" y="1256357"/>
              <a:ext cx="145039" cy="47861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109">
              <a:extLst>
                <a:ext uri="{FF2B5EF4-FFF2-40B4-BE49-F238E27FC236}">
                  <a16:creationId xmlns:a16="http://schemas.microsoft.com/office/drawing/2014/main" id="{188542A1-BC8C-5BF6-E67E-577E68D86E57}"/>
                </a:ext>
              </a:extLst>
            </p:cNvPr>
            <p:cNvSpPr/>
            <p:nvPr/>
          </p:nvSpPr>
          <p:spPr>
            <a:xfrm>
              <a:off x="9339978" y="1256357"/>
              <a:ext cx="145039" cy="47861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38">
              <a:extLst>
                <a:ext uri="{FF2B5EF4-FFF2-40B4-BE49-F238E27FC236}">
                  <a16:creationId xmlns:a16="http://schemas.microsoft.com/office/drawing/2014/main" id="{4D12E08E-E9E7-4E2B-29BD-1D8FD7AB471F}"/>
                </a:ext>
              </a:extLst>
            </p:cNvPr>
            <p:cNvSpPr txBox="1"/>
            <p:nvPr/>
          </p:nvSpPr>
          <p:spPr>
            <a:xfrm>
              <a:off x="6646347" y="947743"/>
              <a:ext cx="487313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altLang="zh-CN" sz="1400" dirty="0">
                  <a:solidFill>
                    <a:schemeClr val="tx2"/>
                  </a:solidFill>
                </a:rPr>
                <a:t>1/25 s</a:t>
              </a:r>
              <a:endParaRPr lang="zh-CN" altLang="en-US" sz="1400" dirty="0">
                <a:solidFill>
                  <a:schemeClr val="tx2"/>
                </a:solidFill>
              </a:endParaRPr>
            </a:p>
          </p:txBody>
        </p:sp>
        <p:cxnSp>
          <p:nvCxnSpPr>
            <p:cNvPr id="24" name="直接箭头连接符 40">
              <a:extLst>
                <a:ext uri="{FF2B5EF4-FFF2-40B4-BE49-F238E27FC236}">
                  <a16:creationId xmlns:a16="http://schemas.microsoft.com/office/drawing/2014/main" id="{E1FF596D-F1FA-4534-1655-4E331611D344}"/>
                </a:ext>
              </a:extLst>
            </p:cNvPr>
            <p:cNvCxnSpPr>
              <a:cxnSpLocks/>
            </p:cNvCxnSpPr>
            <p:nvPr/>
          </p:nvCxnSpPr>
          <p:spPr>
            <a:xfrm>
              <a:off x="5899013" y="1451798"/>
              <a:ext cx="140549" cy="0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116">
              <a:extLst>
                <a:ext uri="{FF2B5EF4-FFF2-40B4-BE49-F238E27FC236}">
                  <a16:creationId xmlns:a16="http://schemas.microsoft.com/office/drawing/2014/main" id="{DBDC621D-4754-70BD-87A7-B2B13EE7C8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84602" y="1451798"/>
              <a:ext cx="373540" cy="0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文本框 118">
              <a:extLst>
                <a:ext uri="{FF2B5EF4-FFF2-40B4-BE49-F238E27FC236}">
                  <a16:creationId xmlns:a16="http://schemas.microsoft.com/office/drawing/2014/main" id="{C9F708AC-8230-A6FF-7644-386A6A4CC0D4}"/>
                </a:ext>
              </a:extLst>
            </p:cNvPr>
            <p:cNvSpPr txBox="1"/>
            <p:nvPr/>
          </p:nvSpPr>
          <p:spPr>
            <a:xfrm>
              <a:off x="6246420" y="1202910"/>
              <a:ext cx="541815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altLang="zh-CN" sz="1400" dirty="0">
                  <a:solidFill>
                    <a:schemeClr val="tx2"/>
                  </a:solidFill>
                </a:rPr>
                <a:t>750 </a:t>
              </a:r>
              <a:r>
                <a:rPr lang="en-US" altLang="zh-CN" sz="1400" dirty="0" err="1">
                  <a:solidFill>
                    <a:schemeClr val="tx2"/>
                  </a:solidFill>
                </a:rPr>
                <a:t>μs</a:t>
              </a:r>
              <a:endParaRPr lang="zh-CN" altLang="en-US" sz="1400" dirty="0">
                <a:solidFill>
                  <a:schemeClr val="tx2"/>
                </a:solidFill>
              </a:endParaRPr>
            </a:p>
          </p:txBody>
        </p:sp>
        <p:cxnSp>
          <p:nvCxnSpPr>
            <p:cNvPr id="27" name="连接符: 肘形 119">
              <a:extLst>
                <a:ext uri="{FF2B5EF4-FFF2-40B4-BE49-F238E27FC236}">
                  <a16:creationId xmlns:a16="http://schemas.microsoft.com/office/drawing/2014/main" id="{DB713142-A96D-E3C0-90D8-D2A106BE97BA}"/>
                </a:ext>
              </a:extLst>
            </p:cNvPr>
            <p:cNvCxnSpPr>
              <a:cxnSpLocks/>
            </p:cNvCxnSpPr>
            <p:nvPr/>
          </p:nvCxnSpPr>
          <p:spPr>
            <a:xfrm>
              <a:off x="5899014" y="1935083"/>
              <a:ext cx="4314195" cy="841586"/>
            </a:xfrm>
            <a:prstGeom prst="bentConnector3">
              <a:avLst>
                <a:gd name="adj1" fmla="val 30"/>
              </a:avLst>
            </a:prstGeom>
            <a:ln w="28575"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 120">
              <a:extLst>
                <a:ext uri="{FF2B5EF4-FFF2-40B4-BE49-F238E27FC236}">
                  <a16:creationId xmlns:a16="http://schemas.microsoft.com/office/drawing/2014/main" id="{5D090281-3C46-7453-2823-E07288B00F20}"/>
                </a:ext>
              </a:extLst>
            </p:cNvPr>
            <p:cNvSpPr/>
            <p:nvPr/>
          </p:nvSpPr>
          <p:spPr>
            <a:xfrm>
              <a:off x="6032371" y="2300881"/>
              <a:ext cx="603229" cy="47861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9" name="直接连接符 124">
              <a:extLst>
                <a:ext uri="{FF2B5EF4-FFF2-40B4-BE49-F238E27FC236}">
                  <a16:creationId xmlns:a16="http://schemas.microsoft.com/office/drawing/2014/main" id="{BD099D65-44EE-5EA4-AB62-4A99CF1A35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39563" y="1935083"/>
              <a:ext cx="0" cy="365798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矩形 150">
              <a:extLst>
                <a:ext uri="{FF2B5EF4-FFF2-40B4-BE49-F238E27FC236}">
                  <a16:creationId xmlns:a16="http://schemas.microsoft.com/office/drawing/2014/main" id="{A642EDB2-1BA9-4614-7380-67B7384F3077}"/>
                </a:ext>
              </a:extLst>
            </p:cNvPr>
            <p:cNvSpPr/>
            <p:nvPr/>
          </p:nvSpPr>
          <p:spPr>
            <a:xfrm>
              <a:off x="7338852" y="2300881"/>
              <a:ext cx="603229" cy="47861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151">
              <a:extLst>
                <a:ext uri="{FF2B5EF4-FFF2-40B4-BE49-F238E27FC236}">
                  <a16:creationId xmlns:a16="http://schemas.microsoft.com/office/drawing/2014/main" id="{8D36CED5-3959-6559-020C-8EA3FB1E279A}"/>
                </a:ext>
              </a:extLst>
            </p:cNvPr>
            <p:cNvSpPr/>
            <p:nvPr/>
          </p:nvSpPr>
          <p:spPr>
            <a:xfrm>
              <a:off x="8948043" y="2300881"/>
              <a:ext cx="603229" cy="47861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60">
              <a:extLst>
                <a:ext uri="{FF2B5EF4-FFF2-40B4-BE49-F238E27FC236}">
                  <a16:creationId xmlns:a16="http://schemas.microsoft.com/office/drawing/2014/main" id="{613C0769-17CF-4A78-712A-9B27B30D4D71}"/>
                </a:ext>
              </a:extLst>
            </p:cNvPr>
            <p:cNvSpPr/>
            <p:nvPr/>
          </p:nvSpPr>
          <p:spPr>
            <a:xfrm>
              <a:off x="8530381" y="2631447"/>
              <a:ext cx="130976" cy="332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: 形状 63">
              <a:extLst>
                <a:ext uri="{FF2B5EF4-FFF2-40B4-BE49-F238E27FC236}">
                  <a16:creationId xmlns:a16="http://schemas.microsoft.com/office/drawing/2014/main" id="{E74B621A-96B4-FF30-CD20-186D117CA800}"/>
                </a:ext>
              </a:extLst>
            </p:cNvPr>
            <p:cNvSpPr/>
            <p:nvPr/>
          </p:nvSpPr>
          <p:spPr>
            <a:xfrm>
              <a:off x="8524956" y="2681370"/>
              <a:ext cx="48381" cy="193425"/>
            </a:xfrm>
            <a:custGeom>
              <a:avLst/>
              <a:gdLst>
                <a:gd name="connsiteX0" fmla="*/ 243164 w 358236"/>
                <a:gd name="connsiteY0" fmla="*/ 0 h 1473200"/>
                <a:gd name="connsiteX1" fmla="*/ 1864 w 358236"/>
                <a:gd name="connsiteY1" fmla="*/ 565150 h 1473200"/>
                <a:gd name="connsiteX2" fmla="*/ 357464 w 358236"/>
                <a:gd name="connsiteY2" fmla="*/ 1009650 h 1473200"/>
                <a:gd name="connsiteX3" fmla="*/ 78064 w 358236"/>
                <a:gd name="connsiteY3" fmla="*/ 1473200 h 147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8236" h="1473200">
                  <a:moveTo>
                    <a:pt x="243164" y="0"/>
                  </a:moveTo>
                  <a:cubicBezTo>
                    <a:pt x="112989" y="198437"/>
                    <a:pt x="-17186" y="396875"/>
                    <a:pt x="1864" y="565150"/>
                  </a:cubicBezTo>
                  <a:cubicBezTo>
                    <a:pt x="20914" y="733425"/>
                    <a:pt x="344764" y="858308"/>
                    <a:pt x="357464" y="1009650"/>
                  </a:cubicBezTo>
                  <a:cubicBezTo>
                    <a:pt x="370164" y="1160992"/>
                    <a:pt x="224114" y="1317096"/>
                    <a:pt x="78064" y="1473200"/>
                  </a:cubicBezTo>
                </a:path>
              </a:pathLst>
            </a:cu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任意多边形: 形状 152">
              <a:extLst>
                <a:ext uri="{FF2B5EF4-FFF2-40B4-BE49-F238E27FC236}">
                  <a16:creationId xmlns:a16="http://schemas.microsoft.com/office/drawing/2014/main" id="{E8A62DF2-725B-5ADD-82B9-84D501DF3B12}"/>
                </a:ext>
              </a:extLst>
            </p:cNvPr>
            <p:cNvSpPr/>
            <p:nvPr/>
          </p:nvSpPr>
          <p:spPr>
            <a:xfrm>
              <a:off x="8629976" y="2676808"/>
              <a:ext cx="48381" cy="193425"/>
            </a:xfrm>
            <a:custGeom>
              <a:avLst/>
              <a:gdLst>
                <a:gd name="connsiteX0" fmla="*/ 243164 w 358236"/>
                <a:gd name="connsiteY0" fmla="*/ 0 h 1473200"/>
                <a:gd name="connsiteX1" fmla="*/ 1864 w 358236"/>
                <a:gd name="connsiteY1" fmla="*/ 565150 h 1473200"/>
                <a:gd name="connsiteX2" fmla="*/ 357464 w 358236"/>
                <a:gd name="connsiteY2" fmla="*/ 1009650 h 1473200"/>
                <a:gd name="connsiteX3" fmla="*/ 78064 w 358236"/>
                <a:gd name="connsiteY3" fmla="*/ 1473200 h 147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8236" h="1473200">
                  <a:moveTo>
                    <a:pt x="243164" y="0"/>
                  </a:moveTo>
                  <a:cubicBezTo>
                    <a:pt x="112989" y="198437"/>
                    <a:pt x="-17186" y="396875"/>
                    <a:pt x="1864" y="565150"/>
                  </a:cubicBezTo>
                  <a:cubicBezTo>
                    <a:pt x="20914" y="733425"/>
                    <a:pt x="344764" y="858308"/>
                    <a:pt x="357464" y="1009650"/>
                  </a:cubicBezTo>
                  <a:cubicBezTo>
                    <a:pt x="370164" y="1160992"/>
                    <a:pt x="224114" y="1317096"/>
                    <a:pt x="78064" y="1473200"/>
                  </a:cubicBezTo>
                </a:path>
              </a:pathLst>
            </a:cu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5" name="直接连接符 70">
              <a:extLst>
                <a:ext uri="{FF2B5EF4-FFF2-40B4-BE49-F238E27FC236}">
                  <a16:creationId xmlns:a16="http://schemas.microsoft.com/office/drawing/2014/main" id="{6F7C4D77-0627-5AC2-0DA7-5086530C296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83120" y="1965807"/>
              <a:ext cx="185" cy="807713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箭头连接符 73">
              <a:extLst>
                <a:ext uri="{FF2B5EF4-FFF2-40B4-BE49-F238E27FC236}">
                  <a16:creationId xmlns:a16="http://schemas.microsoft.com/office/drawing/2014/main" id="{752B5D79-0BE3-63BC-C30F-31A9EE43CF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39563" y="1731140"/>
              <a:ext cx="1650207" cy="294229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76">
              <a:extLst>
                <a:ext uri="{FF2B5EF4-FFF2-40B4-BE49-F238E27FC236}">
                  <a16:creationId xmlns:a16="http://schemas.microsoft.com/office/drawing/2014/main" id="{AF093064-0F8C-00FD-8E74-CE454424DFD9}"/>
                </a:ext>
              </a:extLst>
            </p:cNvPr>
            <p:cNvCxnSpPr>
              <a:cxnSpLocks/>
            </p:cNvCxnSpPr>
            <p:nvPr/>
          </p:nvCxnSpPr>
          <p:spPr>
            <a:xfrm>
              <a:off x="7840982" y="1731140"/>
              <a:ext cx="2142324" cy="332348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154">
              <a:extLst>
                <a:ext uri="{FF2B5EF4-FFF2-40B4-BE49-F238E27FC236}">
                  <a16:creationId xmlns:a16="http://schemas.microsoft.com/office/drawing/2014/main" id="{DAF82AC3-E4BC-3D9D-E07B-F93C5448EB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38852" y="2063488"/>
              <a:ext cx="0" cy="251278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156">
              <a:extLst>
                <a:ext uri="{FF2B5EF4-FFF2-40B4-BE49-F238E27FC236}">
                  <a16:creationId xmlns:a16="http://schemas.microsoft.com/office/drawing/2014/main" id="{4B41020C-19D0-3C27-85BF-1149AE075E69}"/>
                </a:ext>
              </a:extLst>
            </p:cNvPr>
            <p:cNvCxnSpPr>
              <a:cxnSpLocks/>
            </p:cNvCxnSpPr>
            <p:nvPr/>
          </p:nvCxnSpPr>
          <p:spPr>
            <a:xfrm>
              <a:off x="6032371" y="2192660"/>
              <a:ext cx="1306481" cy="0"/>
            </a:xfrm>
            <a:prstGeom prst="straightConnector1">
              <a:avLst/>
            </a:prstGeom>
            <a:ln w="3175"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158">
              <a:extLst>
                <a:ext uri="{FF2B5EF4-FFF2-40B4-BE49-F238E27FC236}">
                  <a16:creationId xmlns:a16="http://schemas.microsoft.com/office/drawing/2014/main" id="{CDEB92DE-7895-1DD4-AEA0-33FA62307BB4}"/>
                </a:ext>
              </a:extLst>
            </p:cNvPr>
            <p:cNvSpPr txBox="1"/>
            <p:nvPr/>
          </p:nvSpPr>
          <p:spPr>
            <a:xfrm>
              <a:off x="6538168" y="1951939"/>
              <a:ext cx="343043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altLang="zh-CN" sz="1400" dirty="0">
                  <a:solidFill>
                    <a:schemeClr val="tx2"/>
                  </a:solidFill>
                </a:rPr>
                <a:t>1 </a:t>
              </a:r>
              <a:r>
                <a:rPr lang="en-US" altLang="zh-CN" sz="1400" dirty="0" err="1">
                  <a:solidFill>
                    <a:schemeClr val="tx2"/>
                  </a:solidFill>
                </a:rPr>
                <a:t>μs</a:t>
              </a:r>
              <a:endParaRPr lang="zh-CN" altLang="en-US" sz="1400" dirty="0">
                <a:solidFill>
                  <a:schemeClr val="tx2"/>
                </a:solidFill>
              </a:endParaRPr>
            </a:p>
          </p:txBody>
        </p:sp>
        <p:cxnSp>
          <p:nvCxnSpPr>
            <p:cNvPr id="41" name="连接符: 肘形 169">
              <a:extLst>
                <a:ext uri="{FF2B5EF4-FFF2-40B4-BE49-F238E27FC236}">
                  <a16:creationId xmlns:a16="http://schemas.microsoft.com/office/drawing/2014/main" id="{28576F9B-D192-76E9-1369-19BAA940F9CA}"/>
                </a:ext>
              </a:extLst>
            </p:cNvPr>
            <p:cNvCxnSpPr>
              <a:cxnSpLocks/>
            </p:cNvCxnSpPr>
            <p:nvPr/>
          </p:nvCxnSpPr>
          <p:spPr>
            <a:xfrm>
              <a:off x="5899013" y="2976781"/>
              <a:ext cx="4314195" cy="841586"/>
            </a:xfrm>
            <a:prstGeom prst="bentConnector3">
              <a:avLst>
                <a:gd name="adj1" fmla="val 30"/>
              </a:avLst>
            </a:prstGeom>
            <a:ln w="28575"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171">
              <a:extLst>
                <a:ext uri="{FF2B5EF4-FFF2-40B4-BE49-F238E27FC236}">
                  <a16:creationId xmlns:a16="http://schemas.microsoft.com/office/drawing/2014/main" id="{B6DC6C65-D3D2-BC72-915D-19AA6810C8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32370" y="3017114"/>
              <a:ext cx="0" cy="365798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矩形 175">
              <a:extLst>
                <a:ext uri="{FF2B5EF4-FFF2-40B4-BE49-F238E27FC236}">
                  <a16:creationId xmlns:a16="http://schemas.microsoft.com/office/drawing/2014/main" id="{8E4E994F-CCAA-6CFF-7534-31451713D326}"/>
                </a:ext>
              </a:extLst>
            </p:cNvPr>
            <p:cNvSpPr/>
            <p:nvPr/>
          </p:nvSpPr>
          <p:spPr>
            <a:xfrm>
              <a:off x="9340623" y="3673145"/>
              <a:ext cx="130976" cy="332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任意多边形: 形状 176">
              <a:extLst>
                <a:ext uri="{FF2B5EF4-FFF2-40B4-BE49-F238E27FC236}">
                  <a16:creationId xmlns:a16="http://schemas.microsoft.com/office/drawing/2014/main" id="{BB4B9FA1-0FEE-A0F5-DBC6-30D8981480FA}"/>
                </a:ext>
              </a:extLst>
            </p:cNvPr>
            <p:cNvSpPr/>
            <p:nvPr/>
          </p:nvSpPr>
          <p:spPr>
            <a:xfrm>
              <a:off x="9335198" y="3723068"/>
              <a:ext cx="48381" cy="193425"/>
            </a:xfrm>
            <a:custGeom>
              <a:avLst/>
              <a:gdLst>
                <a:gd name="connsiteX0" fmla="*/ 243164 w 358236"/>
                <a:gd name="connsiteY0" fmla="*/ 0 h 1473200"/>
                <a:gd name="connsiteX1" fmla="*/ 1864 w 358236"/>
                <a:gd name="connsiteY1" fmla="*/ 565150 h 1473200"/>
                <a:gd name="connsiteX2" fmla="*/ 357464 w 358236"/>
                <a:gd name="connsiteY2" fmla="*/ 1009650 h 1473200"/>
                <a:gd name="connsiteX3" fmla="*/ 78064 w 358236"/>
                <a:gd name="connsiteY3" fmla="*/ 1473200 h 147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8236" h="1473200">
                  <a:moveTo>
                    <a:pt x="243164" y="0"/>
                  </a:moveTo>
                  <a:cubicBezTo>
                    <a:pt x="112989" y="198437"/>
                    <a:pt x="-17186" y="396875"/>
                    <a:pt x="1864" y="565150"/>
                  </a:cubicBezTo>
                  <a:cubicBezTo>
                    <a:pt x="20914" y="733425"/>
                    <a:pt x="344764" y="858308"/>
                    <a:pt x="357464" y="1009650"/>
                  </a:cubicBezTo>
                  <a:cubicBezTo>
                    <a:pt x="370164" y="1160992"/>
                    <a:pt x="224114" y="1317096"/>
                    <a:pt x="78064" y="1473200"/>
                  </a:cubicBezTo>
                </a:path>
              </a:pathLst>
            </a:cu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任意多边形: 形状 177">
              <a:extLst>
                <a:ext uri="{FF2B5EF4-FFF2-40B4-BE49-F238E27FC236}">
                  <a16:creationId xmlns:a16="http://schemas.microsoft.com/office/drawing/2014/main" id="{575E75E2-5734-18A6-D792-2D7BD7238764}"/>
                </a:ext>
              </a:extLst>
            </p:cNvPr>
            <p:cNvSpPr/>
            <p:nvPr/>
          </p:nvSpPr>
          <p:spPr>
            <a:xfrm>
              <a:off x="9440218" y="3718506"/>
              <a:ext cx="48381" cy="193425"/>
            </a:xfrm>
            <a:custGeom>
              <a:avLst/>
              <a:gdLst>
                <a:gd name="connsiteX0" fmla="*/ 243164 w 358236"/>
                <a:gd name="connsiteY0" fmla="*/ 0 h 1473200"/>
                <a:gd name="connsiteX1" fmla="*/ 1864 w 358236"/>
                <a:gd name="connsiteY1" fmla="*/ 565150 h 1473200"/>
                <a:gd name="connsiteX2" fmla="*/ 357464 w 358236"/>
                <a:gd name="connsiteY2" fmla="*/ 1009650 h 1473200"/>
                <a:gd name="connsiteX3" fmla="*/ 78064 w 358236"/>
                <a:gd name="connsiteY3" fmla="*/ 1473200 h 147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8236" h="1473200">
                  <a:moveTo>
                    <a:pt x="243164" y="0"/>
                  </a:moveTo>
                  <a:cubicBezTo>
                    <a:pt x="112989" y="198437"/>
                    <a:pt x="-17186" y="396875"/>
                    <a:pt x="1864" y="565150"/>
                  </a:cubicBezTo>
                  <a:cubicBezTo>
                    <a:pt x="20914" y="733425"/>
                    <a:pt x="344764" y="858308"/>
                    <a:pt x="357464" y="1009650"/>
                  </a:cubicBezTo>
                  <a:cubicBezTo>
                    <a:pt x="370164" y="1160992"/>
                    <a:pt x="224114" y="1317096"/>
                    <a:pt x="78064" y="1473200"/>
                  </a:cubicBezTo>
                </a:path>
              </a:pathLst>
            </a:cu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6" name="直接连接符 178">
              <a:extLst>
                <a:ext uri="{FF2B5EF4-FFF2-40B4-BE49-F238E27FC236}">
                  <a16:creationId xmlns:a16="http://schemas.microsoft.com/office/drawing/2014/main" id="{21942212-F886-49DC-A78C-2DAE28A07C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83119" y="3007505"/>
              <a:ext cx="185" cy="807713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箭头连接符 180">
              <a:extLst>
                <a:ext uri="{FF2B5EF4-FFF2-40B4-BE49-F238E27FC236}">
                  <a16:creationId xmlns:a16="http://schemas.microsoft.com/office/drawing/2014/main" id="{F7C5F15A-2770-98A1-1199-00FE6FB98765}"/>
                </a:ext>
              </a:extLst>
            </p:cNvPr>
            <p:cNvCxnSpPr>
              <a:cxnSpLocks/>
            </p:cNvCxnSpPr>
            <p:nvPr/>
          </p:nvCxnSpPr>
          <p:spPr>
            <a:xfrm>
              <a:off x="6032370" y="3234358"/>
              <a:ext cx="428101" cy="0"/>
            </a:xfrm>
            <a:prstGeom prst="straightConnector1">
              <a:avLst/>
            </a:prstGeom>
            <a:ln w="3175"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文本框 181">
              <a:extLst>
                <a:ext uri="{FF2B5EF4-FFF2-40B4-BE49-F238E27FC236}">
                  <a16:creationId xmlns:a16="http://schemas.microsoft.com/office/drawing/2014/main" id="{2BCDDFC5-F3BB-8BB3-2020-D3E484F03DA2}"/>
                </a:ext>
              </a:extLst>
            </p:cNvPr>
            <p:cNvSpPr txBox="1"/>
            <p:nvPr/>
          </p:nvSpPr>
          <p:spPr>
            <a:xfrm>
              <a:off x="6304008" y="3001199"/>
              <a:ext cx="586699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altLang="zh-CN" sz="1400" dirty="0">
                  <a:solidFill>
                    <a:schemeClr val="tx2"/>
                  </a:solidFill>
                </a:rPr>
                <a:t>3.08 ns</a:t>
              </a:r>
              <a:endParaRPr lang="zh-CN" altLang="en-US" sz="1400" dirty="0">
                <a:solidFill>
                  <a:schemeClr val="tx2"/>
                </a:solidFill>
              </a:endParaRPr>
            </a:p>
          </p:txBody>
        </p:sp>
        <p:cxnSp>
          <p:nvCxnSpPr>
            <p:cNvPr id="49" name="直接箭头连接符 194">
              <a:extLst>
                <a:ext uri="{FF2B5EF4-FFF2-40B4-BE49-F238E27FC236}">
                  <a16:creationId xmlns:a16="http://schemas.microsoft.com/office/drawing/2014/main" id="{FBA1DBC8-DFF4-F571-09E1-95EE007A1D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33391" y="2785274"/>
              <a:ext cx="1283279" cy="261701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箭头连接符 200">
              <a:extLst>
                <a:ext uri="{FF2B5EF4-FFF2-40B4-BE49-F238E27FC236}">
                  <a16:creationId xmlns:a16="http://schemas.microsoft.com/office/drawing/2014/main" id="{68C356E6-E0EC-C62C-CD06-3683162F8658}"/>
                </a:ext>
              </a:extLst>
            </p:cNvPr>
            <p:cNvCxnSpPr>
              <a:cxnSpLocks/>
            </p:cNvCxnSpPr>
            <p:nvPr/>
          </p:nvCxnSpPr>
          <p:spPr>
            <a:xfrm>
              <a:off x="7942081" y="2779496"/>
              <a:ext cx="2035052" cy="305599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连接符: 肘形 203">
              <a:extLst>
                <a:ext uri="{FF2B5EF4-FFF2-40B4-BE49-F238E27FC236}">
                  <a16:creationId xmlns:a16="http://schemas.microsoft.com/office/drawing/2014/main" id="{107DB238-1867-D3B7-E528-26502AC8432A}"/>
                </a:ext>
              </a:extLst>
            </p:cNvPr>
            <p:cNvCxnSpPr>
              <a:cxnSpLocks/>
            </p:cNvCxnSpPr>
            <p:nvPr/>
          </p:nvCxnSpPr>
          <p:spPr>
            <a:xfrm>
              <a:off x="5899014" y="3990675"/>
              <a:ext cx="4314195" cy="841586"/>
            </a:xfrm>
            <a:prstGeom prst="bentConnector3">
              <a:avLst>
                <a:gd name="adj1" fmla="val 30"/>
              </a:avLst>
            </a:prstGeom>
            <a:ln w="28575"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图片 101">
              <a:extLst>
                <a:ext uri="{FF2B5EF4-FFF2-40B4-BE49-F238E27FC236}">
                  <a16:creationId xmlns:a16="http://schemas.microsoft.com/office/drawing/2014/main" id="{FA197746-4833-76A1-3607-9F66191923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750" r="22702"/>
            <a:stretch/>
          </p:blipFill>
          <p:spPr>
            <a:xfrm>
              <a:off x="6252321" y="4199372"/>
              <a:ext cx="3393212" cy="735611"/>
            </a:xfrm>
            <a:prstGeom prst="rect">
              <a:avLst/>
            </a:prstGeom>
          </p:spPr>
        </p:pic>
        <p:cxnSp>
          <p:nvCxnSpPr>
            <p:cNvPr id="53" name="直接连接符 206">
              <a:extLst>
                <a:ext uri="{FF2B5EF4-FFF2-40B4-BE49-F238E27FC236}">
                  <a16:creationId xmlns:a16="http://schemas.microsoft.com/office/drawing/2014/main" id="{D205F24F-AF1D-F073-02D8-1897809D21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32085" y="4439321"/>
              <a:ext cx="0" cy="146369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207">
              <a:extLst>
                <a:ext uri="{FF2B5EF4-FFF2-40B4-BE49-F238E27FC236}">
                  <a16:creationId xmlns:a16="http://schemas.microsoft.com/office/drawing/2014/main" id="{A7D1B336-AF77-B298-D48D-AF13D8C49A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84881" y="4439321"/>
              <a:ext cx="0" cy="146369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箭头连接符 208">
              <a:extLst>
                <a:ext uri="{FF2B5EF4-FFF2-40B4-BE49-F238E27FC236}">
                  <a16:creationId xmlns:a16="http://schemas.microsoft.com/office/drawing/2014/main" id="{03472458-6370-EBBE-F2D4-7EF5BCB5BAB8}"/>
                </a:ext>
              </a:extLst>
            </p:cNvPr>
            <p:cNvCxnSpPr>
              <a:cxnSpLocks/>
            </p:cNvCxnSpPr>
            <p:nvPr/>
          </p:nvCxnSpPr>
          <p:spPr>
            <a:xfrm>
              <a:off x="7132085" y="4486800"/>
              <a:ext cx="1528605" cy="0"/>
            </a:xfrm>
            <a:prstGeom prst="straightConnector1">
              <a:avLst/>
            </a:prstGeom>
            <a:ln w="3175"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文本框 209">
              <a:extLst>
                <a:ext uri="{FF2B5EF4-FFF2-40B4-BE49-F238E27FC236}">
                  <a16:creationId xmlns:a16="http://schemas.microsoft.com/office/drawing/2014/main" id="{ABD26855-164B-33A9-FD8D-EACAA4244F82}"/>
                </a:ext>
              </a:extLst>
            </p:cNvPr>
            <p:cNvSpPr txBox="1"/>
            <p:nvPr/>
          </p:nvSpPr>
          <p:spPr>
            <a:xfrm>
              <a:off x="7706844" y="4494397"/>
              <a:ext cx="586699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altLang="zh-CN" sz="1400" dirty="0">
                  <a:solidFill>
                    <a:schemeClr val="tx2"/>
                  </a:solidFill>
                </a:rPr>
                <a:t>9.89 ns</a:t>
              </a:r>
              <a:endParaRPr lang="zh-CN" altLang="en-US" sz="1400" dirty="0">
                <a:solidFill>
                  <a:schemeClr val="tx2"/>
                </a:solidFill>
              </a:endParaRPr>
            </a:p>
          </p:txBody>
        </p:sp>
        <p:sp>
          <p:nvSpPr>
            <p:cNvPr id="57" name="文本框 104">
              <a:extLst>
                <a:ext uri="{FF2B5EF4-FFF2-40B4-BE49-F238E27FC236}">
                  <a16:creationId xmlns:a16="http://schemas.microsoft.com/office/drawing/2014/main" id="{575BBB2C-5F01-42A1-E191-BCCFAD61E78D}"/>
                </a:ext>
              </a:extLst>
            </p:cNvPr>
            <p:cNvSpPr txBox="1"/>
            <p:nvPr/>
          </p:nvSpPr>
          <p:spPr>
            <a:xfrm>
              <a:off x="10454808" y="1202910"/>
              <a:ext cx="984244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altLang="zh-CN" sz="1400" dirty="0">
                  <a:solidFill>
                    <a:schemeClr val="tx2"/>
                  </a:solidFill>
                </a:rPr>
                <a:t>CSNS </a:t>
              </a:r>
              <a:r>
                <a:rPr lang="en-US" altLang="zh-CN" sz="1400" dirty="0" err="1">
                  <a:solidFill>
                    <a:schemeClr val="tx2"/>
                  </a:solidFill>
                </a:rPr>
                <a:t>Linac</a:t>
              </a:r>
              <a:endParaRPr lang="en-US" altLang="zh-CN" sz="1400" dirty="0">
                <a:solidFill>
                  <a:schemeClr val="tx2"/>
                </a:solidFill>
              </a:endParaRPr>
            </a:p>
            <a:p>
              <a:pPr algn="l"/>
              <a:r>
                <a:rPr lang="en-US" altLang="zh-CN" sz="1400" dirty="0">
                  <a:solidFill>
                    <a:schemeClr val="tx2"/>
                  </a:solidFill>
                </a:rPr>
                <a:t>Macro-</a:t>
              </a:r>
              <a:r>
                <a:rPr lang="en-US" altLang="zh-CN" sz="1400" dirty="0" err="1">
                  <a:solidFill>
                    <a:schemeClr val="tx2"/>
                  </a:solidFill>
                </a:rPr>
                <a:t>pluse</a:t>
              </a:r>
              <a:endParaRPr lang="zh-CN" altLang="en-US" sz="1400" dirty="0">
                <a:solidFill>
                  <a:schemeClr val="tx2"/>
                </a:solidFill>
              </a:endParaRPr>
            </a:p>
          </p:txBody>
        </p:sp>
        <p:sp>
          <p:nvSpPr>
            <p:cNvPr id="58" name="文本框 210">
              <a:extLst>
                <a:ext uri="{FF2B5EF4-FFF2-40B4-BE49-F238E27FC236}">
                  <a16:creationId xmlns:a16="http://schemas.microsoft.com/office/drawing/2014/main" id="{135B6EFE-0D73-46EC-7E16-4F8EA47D08BF}"/>
                </a:ext>
              </a:extLst>
            </p:cNvPr>
            <p:cNvSpPr txBox="1"/>
            <p:nvPr/>
          </p:nvSpPr>
          <p:spPr>
            <a:xfrm>
              <a:off x="10501301" y="2292744"/>
              <a:ext cx="993862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altLang="zh-CN" sz="1400" dirty="0">
                  <a:solidFill>
                    <a:schemeClr val="tx2"/>
                  </a:solidFill>
                </a:rPr>
                <a:t>Intermediate</a:t>
              </a:r>
            </a:p>
            <a:p>
              <a:pPr algn="l"/>
              <a:r>
                <a:rPr lang="en-US" altLang="zh-CN" sz="1400" dirty="0">
                  <a:solidFill>
                    <a:schemeClr val="tx2"/>
                  </a:solidFill>
                </a:rPr>
                <a:t>bunch</a:t>
              </a:r>
              <a:endParaRPr lang="zh-CN" altLang="en-US" sz="1400" dirty="0">
                <a:solidFill>
                  <a:schemeClr val="tx2"/>
                </a:solidFill>
              </a:endParaRPr>
            </a:p>
          </p:txBody>
        </p:sp>
        <p:sp>
          <p:nvSpPr>
            <p:cNvPr id="59" name="文本框 211">
              <a:extLst>
                <a:ext uri="{FF2B5EF4-FFF2-40B4-BE49-F238E27FC236}">
                  <a16:creationId xmlns:a16="http://schemas.microsoft.com/office/drawing/2014/main" id="{C92400A5-BED9-352B-A022-F05DDC07BF49}"/>
                </a:ext>
              </a:extLst>
            </p:cNvPr>
            <p:cNvSpPr txBox="1"/>
            <p:nvPr/>
          </p:nvSpPr>
          <p:spPr>
            <a:xfrm>
              <a:off x="10570374" y="3508849"/>
              <a:ext cx="1131161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altLang="zh-CN" sz="1400" dirty="0">
                  <a:solidFill>
                    <a:schemeClr val="tx2"/>
                  </a:solidFill>
                </a:rPr>
                <a:t>Micro-bunch</a:t>
              </a:r>
              <a:endParaRPr lang="zh-CN" altLang="en-US" sz="1400" dirty="0">
                <a:solidFill>
                  <a:schemeClr val="tx2"/>
                </a:solidFill>
              </a:endParaRPr>
            </a:p>
          </p:txBody>
        </p:sp>
        <p:sp>
          <p:nvSpPr>
            <p:cNvPr id="60" name="文本框 212">
              <a:extLst>
                <a:ext uri="{FF2B5EF4-FFF2-40B4-BE49-F238E27FC236}">
                  <a16:creationId xmlns:a16="http://schemas.microsoft.com/office/drawing/2014/main" id="{DE860297-B453-F5D7-13CE-4DD1E0A841A9}"/>
                </a:ext>
              </a:extLst>
            </p:cNvPr>
            <p:cNvSpPr txBox="1"/>
            <p:nvPr/>
          </p:nvSpPr>
          <p:spPr>
            <a:xfrm>
              <a:off x="10566516" y="4557385"/>
              <a:ext cx="103998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altLang="zh-CN" sz="1400" dirty="0">
                  <a:solidFill>
                    <a:schemeClr val="tx2"/>
                  </a:solidFill>
                </a:rPr>
                <a:t>Laser pulse</a:t>
              </a:r>
              <a:endParaRPr lang="zh-CN" altLang="en-US" sz="1400" dirty="0">
                <a:solidFill>
                  <a:schemeClr val="tx2"/>
                </a:solidFill>
              </a:endParaRPr>
            </a:p>
          </p:txBody>
        </p:sp>
        <p:cxnSp>
          <p:nvCxnSpPr>
            <p:cNvPr id="61" name="直接连接符 213">
              <a:extLst>
                <a:ext uri="{FF2B5EF4-FFF2-40B4-BE49-F238E27FC236}">
                  <a16:creationId xmlns:a16="http://schemas.microsoft.com/office/drawing/2014/main" id="{37F2F1EB-DF76-B041-C0BE-646FAC78DE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60471" y="3182640"/>
              <a:ext cx="0" cy="200272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矩形 205">
              <a:extLst>
                <a:ext uri="{FF2B5EF4-FFF2-40B4-BE49-F238E27FC236}">
                  <a16:creationId xmlns:a16="http://schemas.microsoft.com/office/drawing/2014/main" id="{87694325-E752-DFCE-9DEF-EDD18C379CE1}"/>
                </a:ext>
              </a:extLst>
            </p:cNvPr>
            <p:cNvSpPr/>
            <p:nvPr/>
          </p:nvSpPr>
          <p:spPr>
            <a:xfrm>
              <a:off x="9701428" y="3329978"/>
              <a:ext cx="122214" cy="47861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586626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E5A1BD-F42E-58F5-C658-B18C799E8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9616" y="911383"/>
            <a:ext cx="8568333" cy="5035233"/>
          </a:xfrm>
        </p:spPr>
        <p:txBody>
          <a:bodyPr anchor="ctr"/>
          <a:lstStyle/>
          <a:p>
            <a:pPr marL="342900" indent="-342900">
              <a:buFont typeface="Wingdings" pitchFamily="2" charset="2"/>
              <a:buChar char="§"/>
            </a:pPr>
            <a:r>
              <a:rPr lang="en-CH" dirty="0"/>
              <a:t>L</a:t>
            </a:r>
            <a:r>
              <a:rPr lang="en-US" altLang="zh-CN" dirty="0" err="1"/>
              <a:t>aser</a:t>
            </a:r>
            <a:r>
              <a:rPr lang="en-US" altLang="zh-CN" dirty="0"/>
              <a:t>-Beam</a:t>
            </a:r>
            <a:r>
              <a:rPr lang="zh-CN" altLang="en-US" dirty="0"/>
              <a:t> </a:t>
            </a:r>
            <a:r>
              <a:rPr lang="en-US" altLang="zh-CN" dirty="0"/>
              <a:t>Interaction</a:t>
            </a:r>
            <a:r>
              <a:rPr lang="zh-CN" altLang="en-US" dirty="0"/>
              <a:t> </a:t>
            </a:r>
            <a:r>
              <a:rPr lang="en-US" altLang="zh-CN" dirty="0"/>
              <a:t>Simulation</a:t>
            </a:r>
            <a:r>
              <a:rPr lang="zh-CN" altLang="en-US" dirty="0"/>
              <a:t> </a:t>
            </a:r>
            <a:r>
              <a:rPr lang="en-US" altLang="zh-CN" dirty="0"/>
              <a:t>Tool</a:t>
            </a:r>
            <a:r>
              <a:rPr lang="zh-CN" altLang="en-US" dirty="0"/>
              <a:t> </a:t>
            </a:r>
            <a:r>
              <a:rPr lang="en-US" altLang="zh-CN" dirty="0"/>
              <a:t>(Python)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6EC83-09C4-6620-33F5-7346DF768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895-0458-894F-9ABA-A5176F3B1A0A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F2BAB-C73C-3519-D862-DA35AC5E4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4AB30-4243-0C2A-F548-2223ABEB3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2975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A25B39-80A4-99D0-F3C5-641C323CB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504" y="3705"/>
            <a:ext cx="6843293" cy="685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154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59F9F0-6FD8-0F9E-AFF5-7A5AF6605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448" y="9128"/>
            <a:ext cx="473330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D4448F-7465-CFB3-8765-635C1832E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0"/>
            <a:ext cx="4850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643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22BCC-8259-B182-6802-16378982C5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912" y="6566990"/>
            <a:ext cx="1584176" cy="29101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4BA950E-4249-4DF3-B4B9-E319FAE434C0}" type="datetime1">
              <a:rPr lang="zh-CN" altLang="en-US" smtClean="0"/>
              <a:pPr/>
              <a:t>2025/6/5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C6BA1-3127-125B-D9E5-3A65356642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26654" y="6566990"/>
            <a:ext cx="6538693" cy="29101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b="1" kern="120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张彪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AA4F1-DE08-BC51-FE39-E133094663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5603" y="6529933"/>
            <a:ext cx="68125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B5EA5A-BC32-A742-B11B-8E7414D5B535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29" name="标题 6">
            <a:extLst>
              <a:ext uri="{FF2B5EF4-FFF2-40B4-BE49-F238E27FC236}">
                <a16:creationId xmlns:a16="http://schemas.microsoft.com/office/drawing/2014/main" id="{419C0801-6421-4301-A4A0-72E85DB0BF57}"/>
              </a:ext>
            </a:extLst>
          </p:cNvPr>
          <p:cNvSpPr txBox="1">
            <a:spLocks/>
          </p:cNvSpPr>
          <p:nvPr/>
        </p:nvSpPr>
        <p:spPr>
          <a:xfrm>
            <a:off x="1703512" y="44624"/>
            <a:ext cx="8437082" cy="64633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/>
              <a:t>模拟</a:t>
            </a:r>
            <a:r>
              <a:rPr lang="en-US" altLang="zh-CN" sz="3200" dirty="0"/>
              <a:t>-</a:t>
            </a:r>
            <a:r>
              <a:rPr lang="zh-CN" altLang="en-US" sz="3200" dirty="0"/>
              <a:t>激光</a:t>
            </a:r>
            <a:r>
              <a:rPr lang="en-US" altLang="zh-CN" sz="3200" dirty="0"/>
              <a:t>~</a:t>
            </a:r>
            <a:r>
              <a:rPr lang="zh-CN" altLang="en-US" sz="3200" dirty="0"/>
              <a:t>束流相互作用</a:t>
            </a:r>
            <a:r>
              <a:rPr lang="en-US" altLang="zh-CN" sz="3200" dirty="0"/>
              <a:t>—Laser power scan</a:t>
            </a:r>
            <a:endParaRPr lang="zh-CN" altLang="en-US" sz="3200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949C5AE6-E378-47D9-9751-27F11C5002F9}"/>
              </a:ext>
            </a:extLst>
          </p:cNvPr>
          <p:cNvSpPr txBox="1">
            <a:spLocks/>
          </p:cNvSpPr>
          <p:nvPr/>
        </p:nvSpPr>
        <p:spPr>
          <a:xfrm>
            <a:off x="731912" y="6566990"/>
            <a:ext cx="1584176" cy="29101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A93A0C-E2E6-4D3B-A46D-1BE2C901E7B7}" type="datetime1">
              <a:rPr lang="zh-CN" altLang="en-US" smtClean="0"/>
              <a:pPr/>
              <a:t>2025/6/5</a:t>
            </a:fld>
            <a:endParaRPr lang="en-US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69495FD-9C32-4E40-AAA2-0FE4EFFB842A}"/>
              </a:ext>
            </a:extLst>
          </p:cNvPr>
          <p:cNvSpPr txBox="1">
            <a:spLocks/>
          </p:cNvSpPr>
          <p:nvPr/>
        </p:nvSpPr>
        <p:spPr>
          <a:xfrm>
            <a:off x="2826654" y="6566990"/>
            <a:ext cx="6538693" cy="29101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b="1" kern="120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张彪 </a:t>
            </a:r>
            <a:endParaRPr 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D06AC5C-50B2-4969-9EA5-DF483F60ACA3}"/>
              </a:ext>
            </a:extLst>
          </p:cNvPr>
          <p:cNvSpPr txBox="1"/>
          <p:nvPr/>
        </p:nvSpPr>
        <p:spPr>
          <a:xfrm>
            <a:off x="731912" y="3204705"/>
            <a:ext cx="571710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tx2"/>
                </a:solidFill>
              </a:rPr>
              <a:t>激光持续时间内不同数量束团剥离负氢数（归一化至单个束团），束团从第</a:t>
            </a:r>
            <a:r>
              <a:rPr lang="en-US" altLang="zh-CN" sz="1400" dirty="0">
                <a:solidFill>
                  <a:schemeClr val="tx2"/>
                </a:solidFill>
              </a:rPr>
              <a:t>9</a:t>
            </a:r>
            <a:r>
              <a:rPr lang="zh-CN" altLang="en-US" sz="1400" dirty="0">
                <a:solidFill>
                  <a:schemeClr val="tx2"/>
                </a:solidFill>
              </a:rPr>
              <a:t>个（红色）增加到第</a:t>
            </a:r>
            <a:r>
              <a:rPr lang="en-US" altLang="zh-CN" sz="1400" dirty="0">
                <a:solidFill>
                  <a:schemeClr val="tx2"/>
                </a:solidFill>
              </a:rPr>
              <a:t>13</a:t>
            </a:r>
            <a:r>
              <a:rPr lang="zh-CN" altLang="en-US" sz="1400" dirty="0">
                <a:solidFill>
                  <a:schemeClr val="tx2"/>
                </a:solidFill>
              </a:rPr>
              <a:t>个（橙色），最大剥离粒子数逐渐收敛至</a:t>
            </a:r>
            <a:r>
              <a:rPr lang="en-US" altLang="zh-CN" sz="1400" dirty="0">
                <a:solidFill>
                  <a:schemeClr val="tx2"/>
                </a:solidFill>
              </a:rPr>
              <a:t>0.4</a:t>
            </a:r>
            <a:r>
              <a:rPr lang="zh-CN" altLang="en-US" sz="1400" dirty="0">
                <a:solidFill>
                  <a:schemeClr val="tx2"/>
                </a:solidFill>
              </a:rPr>
              <a:t>。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DABE1460-2AAB-46B1-A522-556CE6B99869}"/>
              </a:ext>
            </a:extLst>
          </p:cNvPr>
          <p:cNvGrpSpPr/>
          <p:nvPr/>
        </p:nvGrpSpPr>
        <p:grpSpPr>
          <a:xfrm>
            <a:off x="4211280" y="1002229"/>
            <a:ext cx="3393212" cy="830095"/>
            <a:chOff x="827384" y="1628800"/>
            <a:chExt cx="3393212" cy="830095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A9E805A4-A559-4873-B845-7D912DF51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750" r="22702"/>
            <a:stretch/>
          </p:blipFill>
          <p:spPr>
            <a:xfrm>
              <a:off x="827384" y="1723284"/>
              <a:ext cx="3393212" cy="735611"/>
            </a:xfrm>
            <a:prstGeom prst="rect">
              <a:avLst/>
            </a:prstGeom>
          </p:spPr>
        </p:pic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4A52D16B-BE9D-4217-9E81-89CFDDBA8A28}"/>
                </a:ext>
              </a:extLst>
            </p:cNvPr>
            <p:cNvSpPr/>
            <p:nvPr/>
          </p:nvSpPr>
          <p:spPr>
            <a:xfrm>
              <a:off x="2316088" y="1628800"/>
              <a:ext cx="395536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921DC697-B017-466B-BBC9-74D1397A890F}"/>
                </a:ext>
              </a:extLst>
            </p:cNvPr>
            <p:cNvSpPr/>
            <p:nvPr/>
          </p:nvSpPr>
          <p:spPr>
            <a:xfrm>
              <a:off x="1827419" y="1764093"/>
              <a:ext cx="395536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69AB9E56-95C9-498D-9648-E886DF03D113}"/>
                </a:ext>
              </a:extLst>
            </p:cNvPr>
            <p:cNvSpPr/>
            <p:nvPr/>
          </p:nvSpPr>
          <p:spPr>
            <a:xfrm>
              <a:off x="2826239" y="1764093"/>
              <a:ext cx="395536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53729AF5-9498-48BB-8D42-C5397F6320A8}"/>
                </a:ext>
              </a:extLst>
            </p:cNvPr>
            <p:cNvSpPr/>
            <p:nvPr/>
          </p:nvSpPr>
          <p:spPr>
            <a:xfrm>
              <a:off x="1374576" y="1977613"/>
              <a:ext cx="395536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1715A46C-70E1-40FD-8B18-F18371616372}"/>
                </a:ext>
              </a:extLst>
            </p:cNvPr>
            <p:cNvSpPr/>
            <p:nvPr/>
          </p:nvSpPr>
          <p:spPr>
            <a:xfrm>
              <a:off x="3276066" y="1980117"/>
              <a:ext cx="395536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AA99E5FB-E289-4E35-B26F-C5EAA3DA924F}"/>
              </a:ext>
            </a:extLst>
          </p:cNvPr>
          <p:cNvSpPr txBox="1"/>
          <p:nvPr/>
        </p:nvSpPr>
        <p:spPr>
          <a:xfrm>
            <a:off x="8140134" y="1218254"/>
            <a:ext cx="3528392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tx2"/>
                </a:solidFill>
              </a:rPr>
              <a:t>奇数束团分布（</a:t>
            </a:r>
            <a:r>
              <a:rPr lang="en-US" altLang="zh-CN" sz="1400" dirty="0">
                <a:solidFill>
                  <a:schemeClr val="tx2"/>
                </a:solidFill>
              </a:rPr>
              <a:t>1</a:t>
            </a:r>
            <a:r>
              <a:rPr lang="zh-CN" altLang="en-US" sz="1400" dirty="0">
                <a:solidFill>
                  <a:schemeClr val="tx2"/>
                </a:solidFill>
              </a:rPr>
              <a:t>、</a:t>
            </a:r>
            <a:r>
              <a:rPr lang="en-US" altLang="zh-CN" sz="1400" dirty="0">
                <a:solidFill>
                  <a:schemeClr val="tx2"/>
                </a:solidFill>
              </a:rPr>
              <a:t>3</a:t>
            </a:r>
            <a:r>
              <a:rPr lang="zh-CN" altLang="en-US" sz="1400" dirty="0">
                <a:solidFill>
                  <a:schemeClr val="tx2"/>
                </a:solidFill>
              </a:rPr>
              <a:t>、</a:t>
            </a:r>
            <a:r>
              <a:rPr lang="en-US" altLang="zh-CN" sz="1400" dirty="0">
                <a:solidFill>
                  <a:schemeClr val="tx2"/>
                </a:solidFill>
              </a:rPr>
              <a:t>5</a:t>
            </a:r>
            <a:r>
              <a:rPr lang="zh-CN" altLang="en-US" sz="1400" dirty="0">
                <a:solidFill>
                  <a:schemeClr val="tx2"/>
                </a:solidFill>
              </a:rPr>
              <a:t>、</a:t>
            </a:r>
            <a:r>
              <a:rPr lang="en-US" altLang="zh-CN" sz="1400" dirty="0">
                <a:solidFill>
                  <a:schemeClr val="tx2"/>
                </a:solidFill>
              </a:rPr>
              <a:t>7</a:t>
            </a:r>
            <a:r>
              <a:rPr lang="zh-CN" altLang="en-US" sz="1400" dirty="0">
                <a:solidFill>
                  <a:schemeClr val="tx2"/>
                </a:solidFill>
              </a:rPr>
              <a:t>）：最中心束团的中心与激光中心重合，其余束团按周期在两边均匀排布（</a:t>
            </a:r>
            <a:r>
              <a:rPr lang="en-US" altLang="zh-CN" sz="1400" dirty="0">
                <a:solidFill>
                  <a:schemeClr val="tx2"/>
                </a:solidFill>
              </a:rPr>
              <a:t>324</a:t>
            </a:r>
            <a:r>
              <a:rPr lang="zh-CN" altLang="en-US" sz="1400" dirty="0">
                <a:solidFill>
                  <a:schemeClr val="tx2"/>
                </a:solidFill>
              </a:rPr>
              <a:t> </a:t>
            </a:r>
            <a:r>
              <a:rPr lang="en-US" altLang="zh-CN" sz="1400" dirty="0">
                <a:solidFill>
                  <a:schemeClr val="tx2"/>
                </a:solidFill>
              </a:rPr>
              <a:t>MHz</a:t>
            </a:r>
            <a:r>
              <a:rPr lang="zh-CN" altLang="en-US" sz="1400" dirty="0">
                <a:solidFill>
                  <a:schemeClr val="tx2"/>
                </a:solidFill>
              </a:rPr>
              <a:t>）</a:t>
            </a:r>
            <a:endParaRPr lang="zh-CN" altLang="en-US" dirty="0">
              <a:solidFill>
                <a:schemeClr val="tx2"/>
              </a:solidFill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0A8A4859-C517-46FA-972E-4942FB453019}"/>
              </a:ext>
            </a:extLst>
          </p:cNvPr>
          <p:cNvGrpSpPr/>
          <p:nvPr/>
        </p:nvGrpSpPr>
        <p:grpSpPr>
          <a:xfrm>
            <a:off x="4211280" y="2169760"/>
            <a:ext cx="3393212" cy="746015"/>
            <a:chOff x="827384" y="1712880"/>
            <a:chExt cx="3393212" cy="746015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E9E2EA4C-23A9-4901-8FE2-7813AFCAF9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750" r="22702"/>
            <a:stretch/>
          </p:blipFill>
          <p:spPr>
            <a:xfrm>
              <a:off x="827384" y="1723284"/>
              <a:ext cx="3393212" cy="735611"/>
            </a:xfrm>
            <a:prstGeom prst="rect">
              <a:avLst/>
            </a:prstGeom>
          </p:spPr>
        </p:pic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70937942-757B-467F-BA93-798FD2D3D3E7}"/>
                </a:ext>
              </a:extLst>
            </p:cNvPr>
            <p:cNvSpPr/>
            <p:nvPr/>
          </p:nvSpPr>
          <p:spPr>
            <a:xfrm>
              <a:off x="1976299" y="1716994"/>
              <a:ext cx="395536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642F5530-0878-47FA-B824-4FB7CE5B53F8}"/>
                </a:ext>
              </a:extLst>
            </p:cNvPr>
            <p:cNvSpPr/>
            <p:nvPr/>
          </p:nvSpPr>
          <p:spPr>
            <a:xfrm>
              <a:off x="2639020" y="1712880"/>
              <a:ext cx="395536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D07683E2-062F-4E8F-92B1-BB89B0C53660}"/>
                </a:ext>
              </a:extLst>
            </p:cNvPr>
            <p:cNvSpPr/>
            <p:nvPr/>
          </p:nvSpPr>
          <p:spPr>
            <a:xfrm>
              <a:off x="1477274" y="1939665"/>
              <a:ext cx="395536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310C2CB5-1853-4DB6-9254-D62EBE4EBB0F}"/>
                </a:ext>
              </a:extLst>
            </p:cNvPr>
            <p:cNvSpPr/>
            <p:nvPr/>
          </p:nvSpPr>
          <p:spPr>
            <a:xfrm>
              <a:off x="3172062" y="1960759"/>
              <a:ext cx="395536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47938D38-8709-4364-B3F2-624F909FA5B8}"/>
              </a:ext>
            </a:extLst>
          </p:cNvPr>
          <p:cNvSpPr txBox="1"/>
          <p:nvPr/>
        </p:nvSpPr>
        <p:spPr>
          <a:xfrm>
            <a:off x="8140133" y="2385784"/>
            <a:ext cx="345966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tx2"/>
                </a:solidFill>
              </a:rPr>
              <a:t>偶数束团分布（</a:t>
            </a:r>
            <a:r>
              <a:rPr lang="en-US" altLang="zh-CN" sz="1400" dirty="0">
                <a:solidFill>
                  <a:schemeClr val="tx2"/>
                </a:solidFill>
              </a:rPr>
              <a:t>2</a:t>
            </a:r>
            <a:r>
              <a:rPr lang="zh-CN" altLang="en-US" sz="1400" dirty="0">
                <a:solidFill>
                  <a:schemeClr val="tx2"/>
                </a:solidFill>
              </a:rPr>
              <a:t>、</a:t>
            </a:r>
            <a:r>
              <a:rPr lang="en-US" altLang="zh-CN" sz="1400" dirty="0">
                <a:solidFill>
                  <a:schemeClr val="tx2"/>
                </a:solidFill>
              </a:rPr>
              <a:t>4</a:t>
            </a:r>
            <a:r>
              <a:rPr lang="zh-CN" altLang="en-US" sz="1400" dirty="0">
                <a:solidFill>
                  <a:schemeClr val="tx2"/>
                </a:solidFill>
              </a:rPr>
              <a:t>、</a:t>
            </a:r>
            <a:r>
              <a:rPr lang="en-US" altLang="zh-CN" sz="1400" dirty="0">
                <a:solidFill>
                  <a:schemeClr val="tx2"/>
                </a:solidFill>
              </a:rPr>
              <a:t>6</a:t>
            </a:r>
            <a:r>
              <a:rPr lang="zh-CN" altLang="en-US" sz="1400" dirty="0">
                <a:solidFill>
                  <a:schemeClr val="tx2"/>
                </a:solidFill>
              </a:rPr>
              <a:t>、</a:t>
            </a:r>
            <a:r>
              <a:rPr lang="en-US" altLang="zh-CN" sz="1400" dirty="0">
                <a:solidFill>
                  <a:schemeClr val="tx2"/>
                </a:solidFill>
              </a:rPr>
              <a:t>8</a:t>
            </a:r>
            <a:r>
              <a:rPr lang="zh-CN" altLang="en-US" sz="1400" dirty="0">
                <a:solidFill>
                  <a:schemeClr val="tx2"/>
                </a:solidFill>
              </a:rPr>
              <a:t>）：束团按周期在激光中心的两边均匀排布</a:t>
            </a:r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DE6B3BA-C432-4598-87DA-A2484954C350}"/>
              </a:ext>
            </a:extLst>
          </p:cNvPr>
          <p:cNvSpPr txBox="1"/>
          <p:nvPr/>
        </p:nvSpPr>
        <p:spPr>
          <a:xfrm>
            <a:off x="4582661" y="1096713"/>
            <a:ext cx="21800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dirty="0">
                <a:solidFill>
                  <a:srgbClr val="61C4D3"/>
                </a:solidFill>
              </a:rPr>
              <a:t>H</a:t>
            </a:r>
            <a:r>
              <a:rPr lang="en-US" altLang="zh-CN" baseline="30000" dirty="0">
                <a:solidFill>
                  <a:srgbClr val="61C4D3"/>
                </a:solidFill>
              </a:rPr>
              <a:t>-</a:t>
            </a:r>
            <a:endParaRPr lang="zh-CN" altLang="en-US" baseline="30000" dirty="0">
              <a:solidFill>
                <a:srgbClr val="61C4D3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1E9A772-BC96-4BAF-93DD-02C64385FAC6}"/>
              </a:ext>
            </a:extLst>
          </p:cNvPr>
          <p:cNvSpPr txBox="1"/>
          <p:nvPr/>
        </p:nvSpPr>
        <p:spPr>
          <a:xfrm>
            <a:off x="3575721" y="1523050"/>
            <a:ext cx="57708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dirty="0">
                <a:solidFill>
                  <a:srgbClr val="FF0000"/>
                </a:solidFill>
              </a:rPr>
              <a:t>Laser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D4577BC-AB39-4A7D-8254-E19A3B0791E1}"/>
              </a:ext>
            </a:extLst>
          </p:cNvPr>
          <p:cNvSpPr txBox="1"/>
          <p:nvPr/>
        </p:nvSpPr>
        <p:spPr>
          <a:xfrm>
            <a:off x="3575720" y="2653021"/>
            <a:ext cx="57708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dirty="0">
                <a:solidFill>
                  <a:srgbClr val="FF0000"/>
                </a:solidFill>
              </a:rPr>
              <a:t>Laser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6EF53B4A-3974-48A2-8CE1-4BEF3C6F3E51}"/>
              </a:ext>
            </a:extLst>
          </p:cNvPr>
          <p:cNvSpPr txBox="1"/>
          <p:nvPr/>
        </p:nvSpPr>
        <p:spPr>
          <a:xfrm>
            <a:off x="4584683" y="2176023"/>
            <a:ext cx="21800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dirty="0">
                <a:solidFill>
                  <a:srgbClr val="61C4D3"/>
                </a:solidFill>
              </a:rPr>
              <a:t>H</a:t>
            </a:r>
            <a:r>
              <a:rPr lang="en-US" altLang="zh-CN" baseline="30000" dirty="0">
                <a:solidFill>
                  <a:srgbClr val="61C4D3"/>
                </a:solidFill>
              </a:rPr>
              <a:t>-</a:t>
            </a:r>
            <a:endParaRPr lang="zh-CN" altLang="en-US" baseline="30000" dirty="0">
              <a:solidFill>
                <a:srgbClr val="61C4D3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8B974EF-DF14-4DA9-B386-2155A8F8C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24" y="1071487"/>
            <a:ext cx="2424938" cy="18000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D1F5BE61-6058-4E26-87CA-DA0120159B89}"/>
              </a:ext>
            </a:extLst>
          </p:cNvPr>
          <p:cNvSpPr txBox="1"/>
          <p:nvPr/>
        </p:nvSpPr>
        <p:spPr>
          <a:xfrm>
            <a:off x="1400092" y="852336"/>
            <a:ext cx="78226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200" dirty="0" err="1"/>
              <a:t>σ</a:t>
            </a:r>
            <a:r>
              <a:rPr lang="en-US" altLang="zh-CN" sz="1200" baseline="-25000" dirty="0" err="1"/>
              <a:t>laser</a:t>
            </a:r>
            <a:r>
              <a:rPr lang="en-US" altLang="zh-CN" sz="1200" dirty="0"/>
              <a:t>=4.2ns</a:t>
            </a:r>
            <a:endParaRPr lang="zh-CN" altLang="en-US" sz="1200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B7E4AC2-FDBE-40C1-9090-0ED64DC53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750" y="3758059"/>
            <a:ext cx="3284009" cy="2520000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277FC267-11D1-DA4F-ADCA-3E8A928C45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3342" y="3758059"/>
            <a:ext cx="3284009" cy="239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27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C813E62-B843-E410-624E-2783C638C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940" y="4505208"/>
            <a:ext cx="2372643" cy="12642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56A48BF-3CE1-A25A-A345-1B95767F3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激光剥离在</a:t>
            </a:r>
            <a:r>
              <a:rPr lang="en-US" altLang="zh-CN" dirty="0"/>
              <a:t>H</a:t>
            </a:r>
            <a:r>
              <a:rPr lang="en-US" altLang="zh-CN" baseline="30000" dirty="0"/>
              <a:t>-</a:t>
            </a:r>
            <a:r>
              <a:rPr lang="zh-CN" altLang="en-US" dirty="0"/>
              <a:t>束流测量中应用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FDCFF-FC61-43AD-0A6A-F5ACD2288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8CBD5-8BAA-F343-9D1A-3FEC9850BFE4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992C3-9605-B8DF-56F9-4D92C8F2E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R. Yang | LW Prototype Towards CSNS-II SC-LINAC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0F77E-6AAD-37BF-E410-5249F7CB3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E19C73C-A2CD-1A4B-A59E-D5BBBBD796D0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5202791" y="1480444"/>
            <a:ext cx="835554" cy="4562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0A2A1200-725C-9259-9805-159AAE0C4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293" y="3337012"/>
            <a:ext cx="2942908" cy="22305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4C8DD4-217C-6221-0961-5256F30C3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2914" y="3088039"/>
            <a:ext cx="2575405" cy="14400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B1E4571-89C4-1E69-BB2E-629E5654BB1C}"/>
              </a:ext>
            </a:extLst>
          </p:cNvPr>
          <p:cNvSpPr txBox="1"/>
          <p:nvPr/>
        </p:nvSpPr>
        <p:spPr>
          <a:xfrm>
            <a:off x="802292" y="2163907"/>
            <a:ext cx="504056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600" dirty="0"/>
              <a:t>1D</a:t>
            </a:r>
            <a:r>
              <a:rPr lang="zh-CN" altLang="en-US" sz="1600" dirty="0"/>
              <a:t> </a:t>
            </a:r>
            <a:r>
              <a:rPr lang="en-US" altLang="zh-CN" sz="1600" dirty="0"/>
              <a:t>(</a:t>
            </a:r>
            <a:r>
              <a:rPr lang="en-US" altLang="zh-CN" sz="1600" dirty="0" err="1"/>
              <a:t>x,y,x’,y</a:t>
            </a:r>
            <a:r>
              <a:rPr lang="en-US" altLang="zh-CN" sz="1600" dirty="0"/>
              <a:t>’)</a:t>
            </a:r>
            <a:r>
              <a:rPr lang="zh-CN" altLang="en-US" sz="1600" dirty="0"/>
              <a:t>：</a:t>
            </a:r>
            <a:r>
              <a:rPr lang="en-US" altLang="zh-CN" sz="1600" dirty="0"/>
              <a:t>H</a:t>
            </a:r>
            <a:r>
              <a:rPr lang="en-US" altLang="zh-CN" sz="1600" baseline="30000" dirty="0"/>
              <a:t>0</a:t>
            </a:r>
            <a:r>
              <a:rPr lang="zh-CN" altLang="en-US" sz="1600" dirty="0"/>
              <a:t>或</a:t>
            </a:r>
            <a:r>
              <a:rPr lang="en-US" altLang="zh-CN" sz="1600" dirty="0"/>
              <a:t>e</a:t>
            </a:r>
            <a:r>
              <a:rPr lang="en-US" altLang="zh-CN" sz="1600" baseline="30000" dirty="0"/>
              <a:t>-</a:t>
            </a:r>
            <a:r>
              <a:rPr lang="zh-CN" altLang="en-US" sz="1600" dirty="0"/>
              <a:t>强度探测</a:t>
            </a:r>
            <a:endParaRPr lang="en-US" altLang="zh-CN" sz="1600" dirty="0"/>
          </a:p>
          <a:p>
            <a:pPr algn="l"/>
            <a:r>
              <a:rPr lang="en-US" altLang="zh-CN" sz="1600" dirty="0"/>
              <a:t>2D</a:t>
            </a:r>
            <a:r>
              <a:rPr lang="zh-CN" altLang="en-US" sz="1600" dirty="0"/>
              <a:t> </a:t>
            </a:r>
            <a:r>
              <a:rPr lang="en-US" altLang="zh-CN" sz="1600" dirty="0"/>
              <a:t>(x-x’,</a:t>
            </a:r>
            <a:r>
              <a:rPr lang="zh-CN" altLang="en-US" sz="1600" dirty="0"/>
              <a:t> </a:t>
            </a:r>
            <a:r>
              <a:rPr lang="en-US" altLang="zh-CN" sz="1600" dirty="0"/>
              <a:t>y-y’)</a:t>
            </a:r>
            <a:r>
              <a:rPr lang="zh-CN" altLang="en-US" sz="1600" dirty="0"/>
              <a:t>：</a:t>
            </a:r>
            <a:r>
              <a:rPr lang="en-US" altLang="zh-CN" sz="1600" dirty="0"/>
              <a:t>H</a:t>
            </a:r>
            <a:r>
              <a:rPr lang="en-US" altLang="zh-CN" sz="1600" baseline="30000" dirty="0"/>
              <a:t>0</a:t>
            </a:r>
            <a:r>
              <a:rPr lang="zh-CN" altLang="en-US" sz="1600" dirty="0"/>
              <a:t>分布探测（金刚石条带、丝扫描）</a:t>
            </a:r>
            <a:endParaRPr lang="en-US" altLang="zh-CN" sz="1600" dirty="0"/>
          </a:p>
          <a:p>
            <a:pPr algn="l"/>
            <a:r>
              <a:rPr lang="zh-CN" altLang="en-US" sz="1600" dirty="0"/>
              <a:t>代表性装置：</a:t>
            </a:r>
            <a:r>
              <a:rPr lang="en-US" altLang="zh-CN" sz="1600" dirty="0"/>
              <a:t>SNS</a:t>
            </a:r>
            <a:r>
              <a:rPr lang="zh-CN" altLang="en-US" sz="1600" dirty="0"/>
              <a:t>、</a:t>
            </a:r>
            <a:r>
              <a:rPr lang="en-US" altLang="zh-CN" sz="1600" dirty="0"/>
              <a:t>CERN</a:t>
            </a:r>
            <a:r>
              <a:rPr lang="zh-CN" altLang="en-US" sz="1600" dirty="0"/>
              <a:t> </a:t>
            </a:r>
            <a:r>
              <a:rPr lang="en-US" altLang="zh-CN" sz="1600" dirty="0"/>
              <a:t>LINAC4</a:t>
            </a:r>
            <a:endParaRPr lang="en-CH" altLang="zh-CN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D3EF8EF-25EF-015D-122A-98A89278924E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7243135" y="1481036"/>
            <a:ext cx="857000" cy="563406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C0D2092-8060-A0A3-670E-F6F227C4DFF4}"/>
              </a:ext>
            </a:extLst>
          </p:cNvPr>
          <p:cNvSpPr txBox="1"/>
          <p:nvPr/>
        </p:nvSpPr>
        <p:spPr>
          <a:xfrm>
            <a:off x="6671084" y="2141066"/>
            <a:ext cx="4526318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600" dirty="0"/>
              <a:t>1D</a:t>
            </a:r>
            <a:r>
              <a:rPr lang="zh-CN" altLang="en-US" sz="1600" dirty="0"/>
              <a:t> </a:t>
            </a:r>
            <a:r>
              <a:rPr lang="en-US" altLang="zh-CN" sz="1600" dirty="0"/>
              <a:t>(z,</a:t>
            </a:r>
            <a:r>
              <a:rPr lang="zh-CN" altLang="en-US" sz="1600" dirty="0"/>
              <a:t> </a:t>
            </a:r>
            <a:r>
              <a:rPr lang="el-GR" altLang="zh-CN" sz="1600" dirty="0"/>
              <a:t>δ</a:t>
            </a:r>
            <a:r>
              <a:rPr lang="en-US" altLang="zh-CN" sz="1600" dirty="0"/>
              <a:t>)</a:t>
            </a:r>
            <a:r>
              <a:rPr lang="zh-CN" altLang="en-US" sz="1600" dirty="0"/>
              <a:t>：</a:t>
            </a:r>
            <a:endParaRPr lang="en-US" altLang="zh-CN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1600" dirty="0"/>
              <a:t>超快激光</a:t>
            </a:r>
            <a:r>
              <a:rPr lang="en-US" altLang="zh-CN" sz="1600" dirty="0"/>
              <a:t>+</a:t>
            </a:r>
            <a:r>
              <a:rPr lang="zh-CN" altLang="en-US" sz="1600" dirty="0"/>
              <a:t>相位延迟（</a:t>
            </a:r>
            <a:r>
              <a:rPr lang="en-US" altLang="zh-CN" sz="1600" dirty="0"/>
              <a:t>z</a:t>
            </a:r>
            <a:r>
              <a:rPr lang="zh-CN" altLang="en-US" sz="1600" dirty="0"/>
              <a:t>，</a:t>
            </a:r>
            <a:r>
              <a:rPr lang="en-US" altLang="zh-CN" sz="1600" dirty="0"/>
              <a:t>SNS</a:t>
            </a:r>
            <a:r>
              <a:rPr lang="zh-CN" altLang="en-US" sz="1600" dirty="0"/>
              <a:t>）</a:t>
            </a:r>
            <a:endParaRPr lang="en-US" altLang="zh-CN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1600" dirty="0"/>
              <a:t>激光剥离</a:t>
            </a:r>
            <a:r>
              <a:rPr lang="en-US" altLang="zh-CN" sz="1600" dirty="0"/>
              <a:t>+TOF</a:t>
            </a:r>
            <a:r>
              <a:rPr lang="zh-CN" altLang="en-US" sz="1600" dirty="0"/>
              <a:t>（</a:t>
            </a:r>
            <a:r>
              <a:rPr lang="en-US" altLang="zh-CN" sz="1600" dirty="0"/>
              <a:t>z/</a:t>
            </a:r>
            <a:r>
              <a:rPr lang="el-GR" altLang="zh-CN" sz="1600" dirty="0"/>
              <a:t>δ</a:t>
            </a:r>
            <a:r>
              <a:rPr lang="zh-CN" altLang="en-US" sz="1600" dirty="0"/>
              <a:t>，</a:t>
            </a:r>
            <a:r>
              <a:rPr lang="en-US" altLang="zh-CN" sz="1600" dirty="0"/>
              <a:t>LANL</a:t>
            </a:r>
            <a:r>
              <a:rPr lang="zh-CN" altLang="en-US" sz="1600" dirty="0"/>
              <a:t>）</a:t>
            </a:r>
            <a:endParaRPr lang="en-US" altLang="zh-CN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1600" dirty="0"/>
              <a:t>激光剥离</a:t>
            </a:r>
            <a:r>
              <a:rPr lang="en-US" altLang="zh-CN" sz="1600" dirty="0"/>
              <a:t>+e</a:t>
            </a:r>
            <a:r>
              <a:rPr lang="en-US" altLang="zh-CN" sz="1600" baseline="30000" dirty="0"/>
              <a:t>-</a:t>
            </a:r>
            <a:r>
              <a:rPr lang="zh-CN" altLang="en-US" sz="1600" dirty="0"/>
              <a:t>能量选通（</a:t>
            </a:r>
            <a:r>
              <a:rPr lang="el-GR" altLang="zh-CN" sz="1600" dirty="0"/>
              <a:t>δ</a:t>
            </a:r>
            <a:r>
              <a:rPr lang="zh-CN" altLang="en-US" sz="1600" dirty="0"/>
              <a:t>，</a:t>
            </a:r>
            <a:r>
              <a:rPr lang="en-US" altLang="zh-CN" sz="1600" dirty="0"/>
              <a:t>BNL</a:t>
            </a:r>
            <a:r>
              <a:rPr lang="zh-CN" altLang="en-US" sz="1600" dirty="0"/>
              <a:t>）</a:t>
            </a:r>
            <a:endParaRPr lang="en-US" altLang="zh-CN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 err="1"/>
              <a:t>Feshbach</a:t>
            </a:r>
            <a:r>
              <a:rPr lang="zh-CN" altLang="en-US" sz="1600" dirty="0"/>
              <a:t>共振效应（</a:t>
            </a:r>
            <a:r>
              <a:rPr lang="el-GR" altLang="zh-CN" sz="1600" dirty="0"/>
              <a:t>δ</a:t>
            </a:r>
            <a:r>
              <a:rPr lang="zh-CN" altLang="en-US" sz="1600" dirty="0"/>
              <a:t>，</a:t>
            </a:r>
            <a:r>
              <a:rPr lang="en-US" altLang="zh-CN" sz="1600" dirty="0"/>
              <a:t>LANL</a:t>
            </a:r>
            <a:r>
              <a:rPr lang="zh-CN" altLang="en-US" sz="1600" dirty="0"/>
              <a:t>）</a:t>
            </a:r>
            <a:endParaRPr lang="el-GR" altLang="zh-CN" sz="1600" dirty="0"/>
          </a:p>
          <a:p>
            <a:r>
              <a:rPr lang="el-GR" altLang="zh-CN" sz="1600" dirty="0"/>
              <a:t>2D</a:t>
            </a:r>
            <a:r>
              <a:rPr lang="zh-CN" altLang="en-US" sz="1600" dirty="0"/>
              <a:t> </a:t>
            </a:r>
            <a:r>
              <a:rPr lang="en-US" altLang="zh-CN" sz="1600" dirty="0"/>
              <a:t>(z-</a:t>
            </a:r>
            <a:r>
              <a:rPr lang="el-GR" altLang="zh-CN" sz="1600" dirty="0"/>
              <a:t>δ</a:t>
            </a:r>
            <a:r>
              <a:rPr lang="en-US" altLang="zh-CN" sz="1600" dirty="0"/>
              <a:t>)</a:t>
            </a:r>
            <a:r>
              <a:rPr lang="zh-CN" altLang="en-US" sz="1600" dirty="0"/>
              <a:t>：</a:t>
            </a:r>
            <a:endParaRPr lang="en-US" altLang="zh-CN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1600" dirty="0"/>
              <a:t>超快激光剥离</a:t>
            </a:r>
            <a:r>
              <a:rPr lang="en-US" altLang="zh-CN" sz="1600" dirty="0"/>
              <a:t>+TOF</a:t>
            </a:r>
            <a:r>
              <a:rPr lang="zh-CN" altLang="en-US" sz="1600" dirty="0"/>
              <a:t>（</a:t>
            </a:r>
            <a:r>
              <a:rPr lang="en-US" altLang="zh-CN" sz="1600" dirty="0"/>
              <a:t>LANL&amp;SNS</a:t>
            </a:r>
            <a:r>
              <a:rPr lang="zh-CN" altLang="en-US" sz="1600" dirty="0"/>
              <a:t>）</a:t>
            </a:r>
            <a:endParaRPr lang="en-US" altLang="zh-CN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F53604-D071-DEBD-8B89-779E3C20DEB0}"/>
              </a:ext>
            </a:extLst>
          </p:cNvPr>
          <p:cNvSpPr txBox="1"/>
          <p:nvPr/>
        </p:nvSpPr>
        <p:spPr>
          <a:xfrm>
            <a:off x="6806334" y="4784151"/>
            <a:ext cx="452631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1600" dirty="0">
                <a:solidFill>
                  <a:srgbClr val="C00000"/>
                </a:solidFill>
              </a:rPr>
              <a:t>LW</a:t>
            </a:r>
            <a:r>
              <a:rPr lang="zh-CN" altLang="en-US" sz="1600" dirty="0">
                <a:solidFill>
                  <a:srgbClr val="C00000"/>
                </a:solidFill>
              </a:rPr>
              <a:t>是</a:t>
            </a:r>
            <a:r>
              <a:rPr lang="en-US" altLang="zh-CN" sz="1600" dirty="0">
                <a:solidFill>
                  <a:srgbClr val="C00000"/>
                </a:solidFill>
              </a:rPr>
              <a:t>ORNL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SNS</a:t>
            </a:r>
            <a:r>
              <a:rPr lang="zh-CN" altLang="en-US" sz="1600" dirty="0">
                <a:solidFill>
                  <a:srgbClr val="C00000"/>
                </a:solidFill>
              </a:rPr>
              <a:t>超导加速器唯一的剖面测量手段</a:t>
            </a:r>
            <a:endParaRPr lang="en-CH" sz="1600" dirty="0">
              <a:solidFill>
                <a:srgbClr val="C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AE7C41-3CD4-6A1F-3A42-666A852F9B49}"/>
              </a:ext>
            </a:extLst>
          </p:cNvPr>
          <p:cNvSpPr txBox="1"/>
          <p:nvPr/>
        </p:nvSpPr>
        <p:spPr>
          <a:xfrm>
            <a:off x="4309419" y="1566514"/>
            <a:ext cx="103769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1400" dirty="0"/>
              <a:t>方案较成熟</a:t>
            </a:r>
            <a:endParaRPr lang="en-CH" sz="16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D05814-4818-0E8B-451C-547AFE7FB2AC}"/>
              </a:ext>
            </a:extLst>
          </p:cNvPr>
          <p:cNvSpPr txBox="1"/>
          <p:nvPr/>
        </p:nvSpPr>
        <p:spPr>
          <a:xfrm>
            <a:off x="573662" y="5927335"/>
            <a:ext cx="60972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200" dirty="0"/>
              <a:t>[1] Y.</a:t>
            </a:r>
            <a:r>
              <a:rPr lang="zh-CN" altLang="en-US" sz="1200" dirty="0"/>
              <a:t> </a:t>
            </a:r>
            <a:r>
              <a:rPr lang="en-US" altLang="zh-CN" sz="1200" dirty="0"/>
              <a:t>Liu</a:t>
            </a:r>
            <a:r>
              <a:rPr lang="zh-CN" altLang="en-US" sz="1200" dirty="0"/>
              <a:t> </a:t>
            </a:r>
            <a:r>
              <a:rPr lang="en-US" altLang="zh-CN" sz="1200" dirty="0"/>
              <a:t>NIMA</a:t>
            </a:r>
            <a:r>
              <a:rPr lang="zh-CN" altLang="en-US" sz="1200" dirty="0"/>
              <a:t> </a:t>
            </a:r>
            <a:r>
              <a:rPr lang="en-US" altLang="zh-CN" sz="1200" dirty="0"/>
              <a:t>(2010),</a:t>
            </a:r>
            <a:r>
              <a:rPr lang="zh-CN" altLang="en-US" sz="1200" dirty="0"/>
              <a:t> </a:t>
            </a:r>
            <a:r>
              <a:rPr lang="en-US" altLang="zh-CN" sz="1200" dirty="0"/>
              <a:t>Y.</a:t>
            </a:r>
            <a:r>
              <a:rPr lang="zh-CN" altLang="en-US" sz="1200" dirty="0"/>
              <a:t> </a:t>
            </a:r>
            <a:r>
              <a:rPr lang="en-US" altLang="zh-CN" sz="1200" dirty="0"/>
              <a:t>Liu</a:t>
            </a:r>
            <a:r>
              <a:rPr lang="zh-CN" altLang="en-US" sz="1200" dirty="0"/>
              <a:t> </a:t>
            </a:r>
            <a:r>
              <a:rPr lang="en-US" altLang="zh-CN" sz="1200" dirty="0"/>
              <a:t>NIMA</a:t>
            </a:r>
            <a:r>
              <a:rPr lang="zh-CN" altLang="en-US" sz="1200" dirty="0"/>
              <a:t> </a:t>
            </a:r>
            <a:r>
              <a:rPr lang="en-US" altLang="zh-CN" sz="1200" dirty="0"/>
              <a:t>(2012),</a:t>
            </a:r>
            <a:r>
              <a:rPr lang="zh-CN" altLang="en-US" sz="1200" dirty="0"/>
              <a:t> </a:t>
            </a:r>
            <a:r>
              <a:rPr lang="en-US" altLang="zh-CN" sz="1200" dirty="0"/>
              <a:t>Y.</a:t>
            </a:r>
            <a:r>
              <a:rPr lang="zh-CN" altLang="en-US" sz="1200" dirty="0"/>
              <a:t> </a:t>
            </a:r>
            <a:r>
              <a:rPr lang="en-US" altLang="zh-CN" sz="1200" dirty="0"/>
              <a:t>Liu</a:t>
            </a:r>
            <a:r>
              <a:rPr lang="zh-CN" altLang="en-US" sz="1200" dirty="0"/>
              <a:t> </a:t>
            </a:r>
            <a:r>
              <a:rPr lang="en-US" altLang="zh-CN" sz="1200" dirty="0"/>
              <a:t>PRAB</a:t>
            </a:r>
            <a:r>
              <a:rPr lang="el-GR" altLang="zh-CN" sz="1200" dirty="0"/>
              <a:t> (2013), Υ. </a:t>
            </a:r>
            <a:r>
              <a:rPr lang="en-US" altLang="zh-CN" sz="1200" dirty="0"/>
              <a:t>Liu</a:t>
            </a:r>
            <a:r>
              <a:rPr lang="zh-CN" altLang="en-US" sz="1200" dirty="0"/>
              <a:t> </a:t>
            </a:r>
            <a:r>
              <a:rPr lang="en-US" altLang="zh-CN" sz="1200" dirty="0"/>
              <a:t>PRAB</a:t>
            </a:r>
            <a:r>
              <a:rPr lang="zh-CN" altLang="en-US" sz="1200" dirty="0"/>
              <a:t> </a:t>
            </a:r>
            <a:r>
              <a:rPr lang="en-US" altLang="zh-CN" sz="1200" dirty="0"/>
              <a:t>(2020)</a:t>
            </a:r>
            <a:br>
              <a:rPr lang="en-US" altLang="zh-CN" sz="1200" dirty="0"/>
            </a:br>
            <a:r>
              <a:rPr lang="en-US" altLang="zh-CN" sz="1200" dirty="0"/>
              <a:t>[2]</a:t>
            </a:r>
            <a:r>
              <a:rPr lang="zh-CN" altLang="en-US" sz="1200" dirty="0"/>
              <a:t> </a:t>
            </a:r>
            <a:r>
              <a:rPr lang="en-GB" altLang="zh-CN" sz="1200" dirty="0"/>
              <a:t>T.</a:t>
            </a:r>
            <a:r>
              <a:rPr lang="zh-CN" altLang="en-US" sz="1200" dirty="0"/>
              <a:t> </a:t>
            </a:r>
            <a:r>
              <a:rPr lang="en-GB" altLang="zh-CN" sz="1200" dirty="0"/>
              <a:t>Hofmann</a:t>
            </a:r>
            <a:r>
              <a:rPr lang="zh-CN" altLang="en-US" sz="1200" dirty="0"/>
              <a:t> </a:t>
            </a:r>
            <a:r>
              <a:rPr lang="en-US" altLang="zh-CN" sz="1200" dirty="0"/>
              <a:t>PRAB</a:t>
            </a:r>
            <a:r>
              <a:rPr lang="zh-CN" altLang="en-US" sz="1200" dirty="0"/>
              <a:t> </a:t>
            </a:r>
            <a:r>
              <a:rPr lang="en-US" altLang="zh-CN" sz="1200" dirty="0"/>
              <a:t>(2015),</a:t>
            </a:r>
            <a:r>
              <a:rPr lang="zh-CN" altLang="en-US" sz="1200" dirty="0"/>
              <a:t> </a:t>
            </a:r>
            <a:r>
              <a:rPr lang="en-US" altLang="zh-CN" sz="1200" dirty="0"/>
              <a:t>T.</a:t>
            </a:r>
            <a:r>
              <a:rPr lang="zh-CN" altLang="en-US" sz="1200" dirty="0"/>
              <a:t> </a:t>
            </a:r>
            <a:r>
              <a:rPr lang="en-US" altLang="zh-CN" sz="1200" dirty="0"/>
              <a:t>Hofmann</a:t>
            </a:r>
            <a:r>
              <a:rPr lang="zh-CN" altLang="en-US" sz="1200" dirty="0"/>
              <a:t> </a:t>
            </a:r>
            <a:r>
              <a:rPr lang="en-US" altLang="zh-CN" sz="1200" dirty="0"/>
              <a:t>NIMA</a:t>
            </a:r>
            <a:r>
              <a:rPr lang="zh-CN" altLang="en-US" sz="1200" dirty="0"/>
              <a:t> </a:t>
            </a:r>
            <a:r>
              <a:rPr lang="en-US" altLang="zh-CN" sz="1200" dirty="0"/>
              <a:t>(2016)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6EDF65C-B70B-2122-BA0E-B6569D77E9AD}"/>
              </a:ext>
            </a:extLst>
          </p:cNvPr>
          <p:cNvGrpSpPr/>
          <p:nvPr/>
        </p:nvGrpSpPr>
        <p:grpSpPr>
          <a:xfrm>
            <a:off x="3195050" y="1019644"/>
            <a:ext cx="4461139" cy="461392"/>
            <a:chOff x="3209240" y="981794"/>
            <a:chExt cx="4461139" cy="46139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035C121-38F9-F2E1-C4AB-6EFD3279927D}"/>
                </a:ext>
              </a:extLst>
            </p:cNvPr>
            <p:cNvGrpSpPr/>
            <p:nvPr/>
          </p:nvGrpSpPr>
          <p:grpSpPr>
            <a:xfrm>
              <a:off x="5216981" y="981794"/>
              <a:ext cx="2407478" cy="461392"/>
              <a:chOff x="5016264" y="1556792"/>
              <a:chExt cx="2407478" cy="46139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90CF8DF-F37D-7A7E-5B73-0F6FD593649D}"/>
                  </a:ext>
                </a:extLst>
              </p:cNvPr>
              <p:cNvSpPr/>
              <p:nvPr/>
            </p:nvSpPr>
            <p:spPr>
              <a:xfrm>
                <a:off x="5016264" y="1556792"/>
                <a:ext cx="1671107" cy="460800"/>
              </a:xfrm>
              <a:prstGeom prst="rect">
                <a:avLst/>
              </a:prstGeom>
              <a:solidFill>
                <a:srgbClr val="00B0F0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A31BCC6-3E90-B9CA-BF1E-4093C728936C}"/>
                  </a:ext>
                </a:extLst>
              </p:cNvPr>
              <p:cNvSpPr/>
              <p:nvPr/>
            </p:nvSpPr>
            <p:spPr>
              <a:xfrm>
                <a:off x="6689473" y="1556792"/>
                <a:ext cx="734269" cy="461392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F5DF99C-1A4F-7020-3322-4055E8391CA3}"/>
                    </a:ext>
                  </a:extLst>
                </p:cNvPr>
                <p:cNvSpPr txBox="1"/>
                <p:nvPr/>
              </p:nvSpPr>
              <p:spPr>
                <a:xfrm>
                  <a:off x="3209240" y="1034349"/>
                  <a:ext cx="4461139" cy="29892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l-GR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l-GR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</m:d>
                      </m:oMath>
                    </m:oMathPara>
                  </a14:m>
                  <a:endParaRPr lang="en-US" b="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F5DF99C-1A4F-7020-3322-4055E8391C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9240" y="1034349"/>
                  <a:ext cx="4461139" cy="298928"/>
                </a:xfrm>
                <a:prstGeom prst="rect">
                  <a:avLst/>
                </a:prstGeom>
                <a:blipFill>
                  <a:blip r:embed="rId5"/>
                  <a:stretch>
                    <a:fillRect l="-1136" b="-24000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0C99C9A-9334-395C-7A31-0B92A549B7F3}"/>
              </a:ext>
            </a:extLst>
          </p:cNvPr>
          <p:cNvSpPr/>
          <p:nvPr/>
        </p:nvSpPr>
        <p:spPr>
          <a:xfrm>
            <a:off x="703505" y="2084269"/>
            <a:ext cx="5112568" cy="913594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220380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22BCC-8259-B182-6802-16378982C5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912" y="6566990"/>
            <a:ext cx="1584176" cy="29101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4BA950E-4249-4DF3-B4B9-E319FAE434C0}" type="datetime1">
              <a:rPr lang="zh-CN" altLang="en-US" smtClean="0"/>
              <a:pPr/>
              <a:t>2025/6/5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C6BA1-3127-125B-D9E5-3A65356642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26654" y="6566990"/>
            <a:ext cx="6538693" cy="29101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b="1" kern="120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张彪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AA4F1-DE08-BC51-FE39-E133094663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5603" y="6529933"/>
            <a:ext cx="68125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B5EA5A-BC32-A742-B11B-8E7414D5B535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29" name="标题 6">
            <a:extLst>
              <a:ext uri="{FF2B5EF4-FFF2-40B4-BE49-F238E27FC236}">
                <a16:creationId xmlns:a16="http://schemas.microsoft.com/office/drawing/2014/main" id="{419C0801-6421-4301-A4A0-72E85DB0BF57}"/>
              </a:ext>
            </a:extLst>
          </p:cNvPr>
          <p:cNvSpPr txBox="1">
            <a:spLocks/>
          </p:cNvSpPr>
          <p:nvPr/>
        </p:nvSpPr>
        <p:spPr>
          <a:xfrm>
            <a:off x="2267430" y="0"/>
            <a:ext cx="7657140" cy="64633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/>
              <a:t>模拟</a:t>
            </a:r>
            <a:r>
              <a:rPr lang="en-US" altLang="zh-CN" sz="3200" dirty="0"/>
              <a:t>-</a:t>
            </a:r>
            <a:r>
              <a:rPr lang="zh-CN" altLang="en-US" sz="3200" dirty="0"/>
              <a:t>激光</a:t>
            </a:r>
            <a:r>
              <a:rPr lang="en-US" altLang="zh-CN" sz="3200" dirty="0"/>
              <a:t>~</a:t>
            </a:r>
            <a:r>
              <a:rPr lang="zh-CN" altLang="en-US" sz="3200" dirty="0"/>
              <a:t>束流相互作用</a:t>
            </a:r>
            <a:r>
              <a:rPr lang="en-US" altLang="zh-CN" sz="3200" dirty="0"/>
              <a:t>—Z-scan</a:t>
            </a:r>
            <a:endParaRPr lang="zh-CN" altLang="en-US" sz="3200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949C5AE6-E378-47D9-9751-27F11C5002F9}"/>
              </a:ext>
            </a:extLst>
          </p:cNvPr>
          <p:cNvSpPr txBox="1">
            <a:spLocks/>
          </p:cNvSpPr>
          <p:nvPr/>
        </p:nvSpPr>
        <p:spPr>
          <a:xfrm>
            <a:off x="731912" y="6566990"/>
            <a:ext cx="1584176" cy="29101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A93A0C-E2E6-4D3B-A46D-1BE2C901E7B7}" type="datetime1">
              <a:rPr lang="zh-CN" altLang="en-US" smtClean="0"/>
              <a:pPr/>
              <a:t>2025/6/5</a:t>
            </a:fld>
            <a:endParaRPr lang="en-US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69495FD-9C32-4E40-AAA2-0FE4EFFB842A}"/>
              </a:ext>
            </a:extLst>
          </p:cNvPr>
          <p:cNvSpPr txBox="1">
            <a:spLocks/>
          </p:cNvSpPr>
          <p:nvPr/>
        </p:nvSpPr>
        <p:spPr>
          <a:xfrm>
            <a:off x="2826654" y="6566990"/>
            <a:ext cx="6538693" cy="29101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b="1" kern="120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张彪 </a:t>
            </a:r>
            <a:endParaRPr lang="en-US" dirty="0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FF144D40-8D1E-420A-952F-B05E9C2B8F50}"/>
              </a:ext>
            </a:extLst>
          </p:cNvPr>
          <p:cNvGrpSpPr>
            <a:grpSpLocks noChangeAspect="1"/>
          </p:cNvGrpSpPr>
          <p:nvPr/>
        </p:nvGrpSpPr>
        <p:grpSpPr>
          <a:xfrm>
            <a:off x="3143672" y="906660"/>
            <a:ext cx="2282425" cy="1800000"/>
            <a:chOff x="2627565" y="837163"/>
            <a:chExt cx="6938719" cy="5472115"/>
          </a:xfrm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5F5172B9-C255-451C-A7D0-AA90E6D8FBBD}"/>
                </a:ext>
              </a:extLst>
            </p:cNvPr>
            <p:cNvSpPr/>
            <p:nvPr/>
          </p:nvSpPr>
          <p:spPr>
            <a:xfrm>
              <a:off x="4692903" y="2169201"/>
              <a:ext cx="2808038" cy="2808038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rgbClr val="30303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9" name="弧形 18">
              <a:extLst>
                <a:ext uri="{FF2B5EF4-FFF2-40B4-BE49-F238E27FC236}">
                  <a16:creationId xmlns:a16="http://schemas.microsoft.com/office/drawing/2014/main" id="{E186CE87-30AF-40D9-8E58-E071CC3E8A3F}"/>
                </a:ext>
              </a:extLst>
            </p:cNvPr>
            <p:cNvSpPr/>
            <p:nvPr/>
          </p:nvSpPr>
          <p:spPr>
            <a:xfrm rot="10800000">
              <a:off x="2627565" y="837163"/>
              <a:ext cx="6938719" cy="2241237"/>
            </a:xfrm>
            <a:prstGeom prst="arc">
              <a:avLst>
                <a:gd name="adj1" fmla="val 11534268"/>
                <a:gd name="adj2" fmla="val 20852270"/>
              </a:avLst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弧形 31">
              <a:extLst>
                <a:ext uri="{FF2B5EF4-FFF2-40B4-BE49-F238E27FC236}">
                  <a16:creationId xmlns:a16="http://schemas.microsoft.com/office/drawing/2014/main" id="{93BAFBC2-489B-4C11-896F-0CA138E2ECFA}"/>
                </a:ext>
              </a:extLst>
            </p:cNvPr>
            <p:cNvSpPr/>
            <p:nvPr/>
          </p:nvSpPr>
          <p:spPr>
            <a:xfrm>
              <a:off x="2627565" y="4068041"/>
              <a:ext cx="6938719" cy="2241237"/>
            </a:xfrm>
            <a:prstGeom prst="arc">
              <a:avLst>
                <a:gd name="adj1" fmla="val 11552543"/>
                <a:gd name="adj2" fmla="val 20867005"/>
              </a:avLst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48A38AFF-394A-4414-9DC4-ED3ECD9FE2A3}"/>
              </a:ext>
            </a:extLst>
          </p:cNvPr>
          <p:cNvGrpSpPr>
            <a:grpSpLocks noChangeAspect="1"/>
          </p:cNvGrpSpPr>
          <p:nvPr/>
        </p:nvGrpSpPr>
        <p:grpSpPr>
          <a:xfrm>
            <a:off x="523873" y="906660"/>
            <a:ext cx="2282425" cy="1800000"/>
            <a:chOff x="2627565" y="837163"/>
            <a:chExt cx="6938719" cy="5472115"/>
          </a:xfrm>
        </p:grpSpPr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DD579B2C-ADD5-4774-A5E2-A5C693A45B58}"/>
                </a:ext>
              </a:extLst>
            </p:cNvPr>
            <p:cNvSpPr/>
            <p:nvPr/>
          </p:nvSpPr>
          <p:spPr>
            <a:xfrm>
              <a:off x="2866906" y="2113126"/>
              <a:ext cx="2808038" cy="2808037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rgbClr val="30303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弧形 37">
              <a:extLst>
                <a:ext uri="{FF2B5EF4-FFF2-40B4-BE49-F238E27FC236}">
                  <a16:creationId xmlns:a16="http://schemas.microsoft.com/office/drawing/2014/main" id="{6F94F402-796C-44FA-B9C9-57F5010FDCB3}"/>
                </a:ext>
              </a:extLst>
            </p:cNvPr>
            <p:cNvSpPr/>
            <p:nvPr/>
          </p:nvSpPr>
          <p:spPr>
            <a:xfrm rot="10800000">
              <a:off x="2627565" y="837163"/>
              <a:ext cx="6938719" cy="2241237"/>
            </a:xfrm>
            <a:prstGeom prst="arc">
              <a:avLst>
                <a:gd name="adj1" fmla="val 11534268"/>
                <a:gd name="adj2" fmla="val 20935808"/>
              </a:avLst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弧形 38">
              <a:extLst>
                <a:ext uri="{FF2B5EF4-FFF2-40B4-BE49-F238E27FC236}">
                  <a16:creationId xmlns:a16="http://schemas.microsoft.com/office/drawing/2014/main" id="{2EC370CA-8284-4A99-8DDA-0F98E3DD99BF}"/>
                </a:ext>
              </a:extLst>
            </p:cNvPr>
            <p:cNvSpPr/>
            <p:nvPr/>
          </p:nvSpPr>
          <p:spPr>
            <a:xfrm>
              <a:off x="2627565" y="4068041"/>
              <a:ext cx="6938719" cy="2241237"/>
            </a:xfrm>
            <a:prstGeom prst="arc">
              <a:avLst>
                <a:gd name="adj1" fmla="val 11519566"/>
                <a:gd name="adj2" fmla="val 20867005"/>
              </a:avLst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64725EC8-27C7-497E-BDE4-B8D41845D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11" y="2684627"/>
            <a:ext cx="2322302" cy="180000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7F1DA9F-0BB3-4125-8CB0-60E6450CE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30" y="4487958"/>
            <a:ext cx="2322302" cy="180000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6FC6EE32-194B-4280-9009-C4A43CBF6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261" y="2669447"/>
            <a:ext cx="2322302" cy="1800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E1E6FA87-9EBD-4E56-99FB-DF3AC20CF1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6693" y="4509320"/>
            <a:ext cx="2322302" cy="1800000"/>
          </a:xfrm>
          <a:prstGeom prst="rect">
            <a:avLst/>
          </a:prstGeom>
        </p:spPr>
      </p:pic>
      <p:sp>
        <p:nvSpPr>
          <p:cNvPr id="45" name="文本框 44">
            <a:extLst>
              <a:ext uri="{FF2B5EF4-FFF2-40B4-BE49-F238E27FC236}">
                <a16:creationId xmlns:a16="http://schemas.microsoft.com/office/drawing/2014/main" id="{073F9BE4-760B-419B-A9D8-BE0BB5D343E3}"/>
              </a:ext>
            </a:extLst>
          </p:cNvPr>
          <p:cNvSpPr txBox="1"/>
          <p:nvPr/>
        </p:nvSpPr>
        <p:spPr>
          <a:xfrm>
            <a:off x="839416" y="971862"/>
            <a:ext cx="122469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tx2"/>
                </a:solidFill>
              </a:rPr>
              <a:t>束流位置</a:t>
            </a:r>
            <a:r>
              <a:rPr lang="en-US" altLang="zh-CN" sz="1400" dirty="0">
                <a:solidFill>
                  <a:schemeClr val="tx2"/>
                </a:solidFill>
              </a:rPr>
              <a:t>:-5mm</a:t>
            </a:r>
            <a:endParaRPr lang="zh-CN" altLang="en-US" sz="1400" dirty="0">
              <a:solidFill>
                <a:schemeClr val="tx2"/>
              </a:solidFill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92E391F9-AC2C-4B8E-BF74-72D3F7242431}"/>
              </a:ext>
            </a:extLst>
          </p:cNvPr>
          <p:cNvSpPr txBox="1"/>
          <p:nvPr/>
        </p:nvSpPr>
        <p:spPr>
          <a:xfrm>
            <a:off x="3672536" y="975468"/>
            <a:ext cx="116538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tx2"/>
                </a:solidFill>
              </a:rPr>
              <a:t>束流位置</a:t>
            </a:r>
            <a:r>
              <a:rPr lang="en-US" altLang="zh-CN" sz="1400" dirty="0">
                <a:solidFill>
                  <a:schemeClr val="tx2"/>
                </a:solidFill>
              </a:rPr>
              <a:t>:0mm</a:t>
            </a:r>
            <a:endParaRPr lang="zh-CN" altLang="en-US" sz="1400" dirty="0">
              <a:solidFill>
                <a:schemeClr val="tx2"/>
              </a:solidFill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11493D12-0E8B-495C-8DA1-CA9B11CA94E9}"/>
              </a:ext>
            </a:extLst>
          </p:cNvPr>
          <p:cNvSpPr txBox="1"/>
          <p:nvPr/>
        </p:nvSpPr>
        <p:spPr>
          <a:xfrm>
            <a:off x="942500" y="2491216"/>
            <a:ext cx="89447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400" dirty="0">
                <a:solidFill>
                  <a:schemeClr val="tx2"/>
                </a:solidFill>
              </a:rPr>
              <a:t>laser-beam</a:t>
            </a:r>
            <a:endParaRPr lang="zh-CN" altLang="en-US" sz="1400" dirty="0">
              <a:solidFill>
                <a:schemeClr val="tx2"/>
              </a:solidFill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8161C173-AD52-45A1-97AC-E43E299D2B9D}"/>
              </a:ext>
            </a:extLst>
          </p:cNvPr>
          <p:cNvSpPr txBox="1"/>
          <p:nvPr/>
        </p:nvSpPr>
        <p:spPr>
          <a:xfrm>
            <a:off x="9398148" y="2461487"/>
            <a:ext cx="97142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400" dirty="0">
                <a:solidFill>
                  <a:schemeClr val="tx2"/>
                </a:solidFill>
              </a:rPr>
              <a:t>M</a:t>
            </a:r>
            <a:r>
              <a:rPr lang="en-US" altLang="zh-CN" sz="1400" baseline="30000" dirty="0">
                <a:solidFill>
                  <a:schemeClr val="tx2"/>
                </a:solidFill>
              </a:rPr>
              <a:t>2</a:t>
            </a:r>
            <a:r>
              <a:rPr lang="en-US" altLang="zh-CN" sz="1400" dirty="0">
                <a:solidFill>
                  <a:schemeClr val="tx2"/>
                </a:solidFill>
              </a:rPr>
              <a:t>=2   </a:t>
            </a:r>
          </a:p>
          <a:p>
            <a:pPr algn="l"/>
            <a:r>
              <a:rPr lang="en-US" altLang="zh-CN" sz="1400" dirty="0">
                <a:solidFill>
                  <a:schemeClr val="tx2"/>
                </a:solidFill>
              </a:rPr>
              <a:t>w</a:t>
            </a:r>
            <a:r>
              <a:rPr lang="en-US" altLang="zh-CN" sz="1400" baseline="-25000" dirty="0">
                <a:solidFill>
                  <a:schemeClr val="tx2"/>
                </a:solidFill>
              </a:rPr>
              <a:t>0</a:t>
            </a:r>
            <a:r>
              <a:rPr lang="en-US" altLang="zh-CN" sz="1400" dirty="0">
                <a:solidFill>
                  <a:schemeClr val="tx2"/>
                </a:solidFill>
              </a:rPr>
              <a:t>=50e-6m</a:t>
            </a:r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60" name="图片 59">
            <a:extLst>
              <a:ext uri="{FF2B5EF4-FFF2-40B4-BE49-F238E27FC236}">
                <a16:creationId xmlns:a16="http://schemas.microsoft.com/office/drawing/2014/main" id="{E95444B2-AA28-4A8B-B241-2B004EAF27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6005" y="1652551"/>
            <a:ext cx="2933715" cy="2009865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ED0E425C-37B3-4733-BD55-68AE7B4865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2715" y="827790"/>
            <a:ext cx="2160294" cy="590751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A429DB33-7C5E-44EA-A9A8-7D72D67E37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6640" y="3953771"/>
            <a:ext cx="2808312" cy="2154971"/>
          </a:xfrm>
          <a:prstGeom prst="rect">
            <a:avLst/>
          </a:prstGeom>
        </p:spPr>
      </p:pic>
      <p:sp>
        <p:nvSpPr>
          <p:cNvPr id="69" name="文本框 68">
            <a:extLst>
              <a:ext uri="{FF2B5EF4-FFF2-40B4-BE49-F238E27FC236}">
                <a16:creationId xmlns:a16="http://schemas.microsoft.com/office/drawing/2014/main" id="{0CA1146D-B04D-44F0-8409-C04EFB82D667}"/>
              </a:ext>
            </a:extLst>
          </p:cNvPr>
          <p:cNvSpPr txBox="1"/>
          <p:nvPr/>
        </p:nvSpPr>
        <p:spPr>
          <a:xfrm>
            <a:off x="9071722" y="4686384"/>
            <a:ext cx="265803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sz="1400" b="1" dirty="0">
                <a:solidFill>
                  <a:schemeClr val="tx2"/>
                </a:solidFill>
              </a:rPr>
              <a:t>随着</a:t>
            </a:r>
            <a:r>
              <a:rPr lang="en-US" altLang="zh-CN" sz="1400" b="1" dirty="0">
                <a:solidFill>
                  <a:schemeClr val="tx2"/>
                </a:solidFill>
              </a:rPr>
              <a:t>w0</a:t>
            </a:r>
            <a:r>
              <a:rPr lang="zh-CN" altLang="en-US" sz="1400" b="1" dirty="0">
                <a:solidFill>
                  <a:schemeClr val="tx2"/>
                </a:solidFill>
              </a:rPr>
              <a:t>的减小以及</a:t>
            </a:r>
            <a:r>
              <a:rPr lang="en-US" altLang="zh-CN" sz="1400" b="1" dirty="0">
                <a:solidFill>
                  <a:schemeClr val="tx2"/>
                </a:solidFill>
              </a:rPr>
              <a:t>M2</a:t>
            </a:r>
            <a:r>
              <a:rPr lang="zh-CN" altLang="en-US" sz="1400" b="1" dirty="0">
                <a:solidFill>
                  <a:schemeClr val="tx2"/>
                </a:solidFill>
              </a:rPr>
              <a:t>的增大，</a:t>
            </a:r>
            <a:r>
              <a:rPr lang="en-US" altLang="zh-CN" sz="1400" b="1" dirty="0">
                <a:solidFill>
                  <a:schemeClr val="tx2"/>
                </a:solidFill>
              </a:rPr>
              <a:t>Z-scan</a:t>
            </a:r>
            <a:r>
              <a:rPr lang="zh-CN" altLang="en-US" sz="1400" b="1" dirty="0">
                <a:solidFill>
                  <a:schemeClr val="tx2"/>
                </a:solidFill>
              </a:rPr>
              <a:t>必要性凸显！</a:t>
            </a:r>
          </a:p>
        </p:txBody>
      </p:sp>
      <p:sp>
        <p:nvSpPr>
          <p:cNvPr id="3" name="文本框 46">
            <a:extLst>
              <a:ext uri="{FF2B5EF4-FFF2-40B4-BE49-F238E27FC236}">
                <a16:creationId xmlns:a16="http://schemas.microsoft.com/office/drawing/2014/main" id="{1D25923A-291F-122F-5143-CDAAA59DCE4A}"/>
              </a:ext>
            </a:extLst>
          </p:cNvPr>
          <p:cNvSpPr txBox="1"/>
          <p:nvPr/>
        </p:nvSpPr>
        <p:spPr>
          <a:xfrm>
            <a:off x="3928038" y="2477222"/>
            <a:ext cx="89447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400" dirty="0">
                <a:solidFill>
                  <a:schemeClr val="tx2"/>
                </a:solidFill>
              </a:rPr>
              <a:t>laser-beam</a:t>
            </a:r>
            <a:endParaRPr lang="zh-CN" altLang="en-US" sz="1400" dirty="0">
              <a:solidFill>
                <a:schemeClr val="tx2"/>
              </a:solidFill>
            </a:endParaRPr>
          </a:p>
        </p:txBody>
      </p:sp>
      <p:sp>
        <p:nvSpPr>
          <p:cNvPr id="8" name="文本框 46">
            <a:extLst>
              <a:ext uri="{FF2B5EF4-FFF2-40B4-BE49-F238E27FC236}">
                <a16:creationId xmlns:a16="http://schemas.microsoft.com/office/drawing/2014/main" id="{06FE8D00-6992-B8F4-9D6C-F160B1B17BDE}"/>
              </a:ext>
            </a:extLst>
          </p:cNvPr>
          <p:cNvSpPr txBox="1"/>
          <p:nvPr/>
        </p:nvSpPr>
        <p:spPr>
          <a:xfrm>
            <a:off x="1422762" y="4668636"/>
            <a:ext cx="511358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400" dirty="0">
                <a:solidFill>
                  <a:srgbClr val="FFFF00"/>
                </a:solidFill>
              </a:rPr>
              <a:t>e-@IP</a:t>
            </a:r>
            <a:endParaRPr lang="zh-CN" altLang="en-US" sz="1400" dirty="0">
              <a:solidFill>
                <a:srgbClr val="FFFF00"/>
              </a:solidFill>
            </a:endParaRPr>
          </a:p>
        </p:txBody>
      </p:sp>
      <p:sp>
        <p:nvSpPr>
          <p:cNvPr id="9" name="文本框 46">
            <a:extLst>
              <a:ext uri="{FF2B5EF4-FFF2-40B4-BE49-F238E27FC236}">
                <a16:creationId xmlns:a16="http://schemas.microsoft.com/office/drawing/2014/main" id="{DF7CF872-E6A1-6BFB-327B-9B58AE9C81C1}"/>
              </a:ext>
            </a:extLst>
          </p:cNvPr>
          <p:cNvSpPr txBox="1"/>
          <p:nvPr/>
        </p:nvSpPr>
        <p:spPr>
          <a:xfrm>
            <a:off x="4347412" y="4686384"/>
            <a:ext cx="511358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400" dirty="0">
                <a:solidFill>
                  <a:srgbClr val="FFFF00"/>
                </a:solidFill>
              </a:rPr>
              <a:t>e-@IP</a:t>
            </a:r>
            <a:endParaRPr lang="zh-CN" altLang="en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5289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22BCC-8259-B182-6802-16378982C5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912" y="6566990"/>
            <a:ext cx="1584176" cy="29101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4BA950E-4249-4DF3-B4B9-E319FAE434C0}" type="datetime1">
              <a:rPr lang="zh-CN" altLang="en-US" smtClean="0"/>
              <a:pPr/>
              <a:t>2025/6/5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C6BA1-3127-125B-D9E5-3A65356642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26654" y="6566990"/>
            <a:ext cx="6538693" cy="29101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b="1" kern="120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张彪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AA4F1-DE08-BC51-FE39-E133094663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5603" y="6529933"/>
            <a:ext cx="68125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B5EA5A-BC32-A742-B11B-8E7414D5B535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111" name="标题 6">
            <a:extLst>
              <a:ext uri="{FF2B5EF4-FFF2-40B4-BE49-F238E27FC236}">
                <a16:creationId xmlns:a16="http://schemas.microsoft.com/office/drawing/2014/main" id="{297D1FAA-23C7-4D32-B148-CA91C79E456B}"/>
              </a:ext>
            </a:extLst>
          </p:cNvPr>
          <p:cNvSpPr txBox="1">
            <a:spLocks/>
          </p:cNvSpPr>
          <p:nvPr/>
        </p:nvSpPr>
        <p:spPr>
          <a:xfrm>
            <a:off x="1703512" y="44624"/>
            <a:ext cx="8437082" cy="64633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/>
              <a:t>模拟</a:t>
            </a:r>
            <a:r>
              <a:rPr lang="en-US" altLang="zh-CN" sz="3200" dirty="0"/>
              <a:t>-</a:t>
            </a:r>
            <a:r>
              <a:rPr lang="zh-CN" altLang="en-US" sz="3200" dirty="0"/>
              <a:t>激光</a:t>
            </a:r>
            <a:r>
              <a:rPr lang="en-US" altLang="zh-CN" sz="3200" dirty="0"/>
              <a:t>~</a:t>
            </a:r>
            <a:r>
              <a:rPr lang="zh-CN" altLang="en-US" sz="3200" dirty="0"/>
              <a:t>束流相互作用</a:t>
            </a:r>
            <a:r>
              <a:rPr lang="en-US" altLang="zh-CN" sz="3200" dirty="0"/>
              <a:t>—Profile Scan</a:t>
            </a:r>
            <a:endParaRPr lang="zh-CN" altLang="en-US" sz="32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5DEC8B8-3968-4308-AC43-C331EDD82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276" y="1232405"/>
            <a:ext cx="2322303" cy="180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BD8889-516F-4844-8176-DE3C0DB79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063" y="3032405"/>
            <a:ext cx="2322302" cy="180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D2657E3-255E-4EE1-805D-FB7FFF298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908" y="1232405"/>
            <a:ext cx="2322302" cy="180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866A3-C074-4055-A512-48535E942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4744" y="3032405"/>
            <a:ext cx="2322302" cy="180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70210CC-90A8-4B79-A145-5D7389F5D3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9882" y="1232405"/>
            <a:ext cx="2322302" cy="1800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BD58309-ADC4-4FE0-AF53-35567604AC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9882" y="3032405"/>
            <a:ext cx="2322302" cy="18000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2637EB5F-5FA8-491F-87A9-576960E8E95F}"/>
              </a:ext>
            </a:extLst>
          </p:cNvPr>
          <p:cNvSpPr txBox="1"/>
          <p:nvPr/>
        </p:nvSpPr>
        <p:spPr>
          <a:xfrm>
            <a:off x="306100" y="1716906"/>
            <a:ext cx="66741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dirty="0">
                <a:solidFill>
                  <a:schemeClr val="tx2"/>
                </a:solidFill>
              </a:rPr>
              <a:t>束流激光分布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EC4A858D-9700-41E4-9D25-A55C75D2D596}"/>
              </a:ext>
            </a:extLst>
          </p:cNvPr>
          <p:cNvSpPr txBox="1"/>
          <p:nvPr/>
        </p:nvSpPr>
        <p:spPr>
          <a:xfrm>
            <a:off x="306100" y="3536290"/>
            <a:ext cx="66741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dirty="0">
                <a:solidFill>
                  <a:schemeClr val="tx2"/>
                </a:solidFill>
              </a:rPr>
              <a:t>剥离电子分布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4899B34-BC52-4255-B855-7398681B9AD8}"/>
              </a:ext>
            </a:extLst>
          </p:cNvPr>
          <p:cNvSpPr txBox="1"/>
          <p:nvPr/>
        </p:nvSpPr>
        <p:spPr>
          <a:xfrm>
            <a:off x="1559496" y="971070"/>
            <a:ext cx="58990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dirty="0">
                <a:solidFill>
                  <a:schemeClr val="tx2"/>
                </a:solidFill>
              </a:rPr>
              <a:t>-2mm</a:t>
            </a:r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09418541-4F31-4EF5-BCCD-7A9CD2143BBC}"/>
              </a:ext>
            </a:extLst>
          </p:cNvPr>
          <p:cNvSpPr txBox="1"/>
          <p:nvPr/>
        </p:nvSpPr>
        <p:spPr>
          <a:xfrm>
            <a:off x="3881799" y="971069"/>
            <a:ext cx="58990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dirty="0">
                <a:solidFill>
                  <a:schemeClr val="tx2"/>
                </a:solidFill>
              </a:rPr>
              <a:t>-1mm</a:t>
            </a:r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DA43EDAF-141D-49AF-A5DA-D0FB348472A4}"/>
              </a:ext>
            </a:extLst>
          </p:cNvPr>
          <p:cNvSpPr txBox="1"/>
          <p:nvPr/>
        </p:nvSpPr>
        <p:spPr>
          <a:xfrm>
            <a:off x="6296080" y="957057"/>
            <a:ext cx="51296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dirty="0">
                <a:solidFill>
                  <a:schemeClr val="tx2"/>
                </a:solidFill>
              </a:rPr>
              <a:t>0mm</a:t>
            </a:r>
            <a:endParaRPr lang="zh-CN" altLang="en-US" dirty="0">
              <a:solidFill>
                <a:schemeClr val="tx2"/>
              </a:solidFill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4DA7B55-893C-4D41-A16A-850E710135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6240" y="1196752"/>
            <a:ext cx="2969052" cy="2278315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EC57E059-00ED-4E04-8816-6EDB51ED04AC}"/>
              </a:ext>
            </a:extLst>
          </p:cNvPr>
          <p:cNvSpPr txBox="1"/>
          <p:nvPr/>
        </p:nvSpPr>
        <p:spPr>
          <a:xfrm>
            <a:off x="407368" y="5267427"/>
            <a:ext cx="705678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600" dirty="0">
                <a:solidFill>
                  <a:schemeClr val="tx2"/>
                </a:solidFill>
              </a:rPr>
              <a:t>X=0mm,</a:t>
            </a:r>
            <a:r>
              <a:rPr lang="zh-CN" altLang="en-US" sz="1600" dirty="0">
                <a:solidFill>
                  <a:schemeClr val="tx2"/>
                </a:solidFill>
              </a:rPr>
              <a:t>不同激光功率下沿</a:t>
            </a:r>
            <a:r>
              <a:rPr lang="en-US" altLang="zh-CN" sz="1600" dirty="0">
                <a:solidFill>
                  <a:schemeClr val="tx2"/>
                </a:solidFill>
              </a:rPr>
              <a:t>y</a:t>
            </a:r>
            <a:r>
              <a:rPr lang="zh-CN" altLang="en-US" sz="1600" dirty="0">
                <a:solidFill>
                  <a:schemeClr val="tx2"/>
                </a:solidFill>
              </a:rPr>
              <a:t>方向激光剥离概率的变化，由于束流尺寸较大，激光功率的变化对剖面测量的影响可以忽略不计。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793AE82D-E41B-43E8-AAF8-AC93799FA6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1325" y="3619324"/>
            <a:ext cx="2519225" cy="193313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7194ABB0-6A49-4C8E-919A-67186B5A05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16296" y="4459419"/>
            <a:ext cx="2586790" cy="193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78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69D2675B-0977-4352-B740-7EACF3733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032" y="1468973"/>
            <a:ext cx="4623614" cy="3600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22BCC-8259-B182-6802-16378982C5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912" y="6566990"/>
            <a:ext cx="1584176" cy="29101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4BA950E-4249-4DF3-B4B9-E319FAE434C0}" type="datetime1">
              <a:rPr lang="zh-CN" altLang="en-US" smtClean="0"/>
              <a:pPr/>
              <a:t>2025/6/5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C6BA1-3127-125B-D9E5-3A65356642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26654" y="6566990"/>
            <a:ext cx="6538693" cy="29101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b="1" kern="120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张彪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AA4F1-DE08-BC51-FE39-E133094663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5603" y="6529933"/>
            <a:ext cx="68125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B5EA5A-BC32-A742-B11B-8E7414D5B535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111" name="标题 6">
            <a:extLst>
              <a:ext uri="{FF2B5EF4-FFF2-40B4-BE49-F238E27FC236}">
                <a16:creationId xmlns:a16="http://schemas.microsoft.com/office/drawing/2014/main" id="{297D1FAA-23C7-4D32-B148-CA91C79E456B}"/>
              </a:ext>
            </a:extLst>
          </p:cNvPr>
          <p:cNvSpPr txBox="1">
            <a:spLocks/>
          </p:cNvSpPr>
          <p:nvPr/>
        </p:nvSpPr>
        <p:spPr>
          <a:xfrm>
            <a:off x="1703512" y="44624"/>
            <a:ext cx="8437082" cy="64633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/>
              <a:t>模拟</a:t>
            </a:r>
            <a:r>
              <a:rPr lang="en-US" altLang="zh-CN" sz="3200" dirty="0"/>
              <a:t>-</a:t>
            </a:r>
            <a:r>
              <a:rPr lang="zh-CN" altLang="en-US" sz="3200" dirty="0"/>
              <a:t>激光</a:t>
            </a:r>
            <a:r>
              <a:rPr lang="en-US" altLang="zh-CN" sz="3200" dirty="0"/>
              <a:t>~</a:t>
            </a:r>
            <a:r>
              <a:rPr lang="zh-CN" altLang="en-US" sz="3200" dirty="0"/>
              <a:t>束流相互作用</a:t>
            </a:r>
            <a:r>
              <a:rPr lang="en-US" altLang="zh-CN" sz="3200" dirty="0"/>
              <a:t>—Grid number</a:t>
            </a:r>
            <a:endParaRPr lang="zh-CN" altLang="en-US" sz="32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D03D28D-2828-4F9F-BEDC-7893BED1D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1468972"/>
            <a:ext cx="4691443" cy="360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AAF4A4F-9FBD-493C-9296-A0CCAE68B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648" y="1700808"/>
            <a:ext cx="1918826" cy="1440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C44695F-660B-444A-9AAB-58693B102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5326" y="1700808"/>
            <a:ext cx="1891084" cy="1440000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040F9FD0-81DE-4D92-8612-1E88D19FDAC7}"/>
              </a:ext>
            </a:extLst>
          </p:cNvPr>
          <p:cNvSpPr txBox="1"/>
          <p:nvPr/>
        </p:nvSpPr>
        <p:spPr>
          <a:xfrm>
            <a:off x="2063552" y="5301208"/>
            <a:ext cx="780983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dirty="0">
                <a:solidFill>
                  <a:schemeClr val="tx2"/>
                </a:solidFill>
              </a:rPr>
              <a:t>X,Y</a:t>
            </a:r>
            <a:r>
              <a:rPr lang="zh-CN" altLang="en-US" dirty="0">
                <a:solidFill>
                  <a:schemeClr val="tx2"/>
                </a:solidFill>
              </a:rPr>
              <a:t>方向网格划分在超过</a:t>
            </a:r>
            <a:r>
              <a:rPr lang="en-US" altLang="zh-CN" dirty="0">
                <a:solidFill>
                  <a:schemeClr val="tx2"/>
                </a:solidFill>
              </a:rPr>
              <a:t>10</a:t>
            </a:r>
            <a:r>
              <a:rPr lang="zh-CN" altLang="en-US" dirty="0">
                <a:solidFill>
                  <a:schemeClr val="tx2"/>
                </a:solidFill>
              </a:rPr>
              <a:t>个以后开始收敛，网格数超过</a:t>
            </a:r>
            <a:r>
              <a:rPr lang="en-US" altLang="zh-CN" dirty="0">
                <a:solidFill>
                  <a:schemeClr val="tx2"/>
                </a:solidFill>
              </a:rPr>
              <a:t>20</a:t>
            </a:r>
            <a:r>
              <a:rPr lang="zh-CN" altLang="en-US" dirty="0">
                <a:solidFill>
                  <a:schemeClr val="tx2"/>
                </a:solidFill>
              </a:rPr>
              <a:t>个以后趋于稳定。</a:t>
            </a:r>
          </a:p>
        </p:txBody>
      </p:sp>
    </p:spTree>
    <p:extLst>
      <p:ext uri="{BB962C8B-B14F-4D97-AF65-F5344CB8AC3E}">
        <p14:creationId xmlns:p14="http://schemas.microsoft.com/office/powerpoint/2010/main" val="27798338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A25C35-B281-2A34-EE54-8378F5D2F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268761"/>
            <a:ext cx="11376024" cy="1368151"/>
          </a:xfrm>
        </p:spPr>
        <p:txBody>
          <a:bodyPr/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zh-CN" sz="1800" dirty="0"/>
              <a:t>Three</a:t>
            </a:r>
            <a:r>
              <a:rPr lang="zh-CN" altLang="en-US" sz="1800" dirty="0"/>
              <a:t> </a:t>
            </a:r>
            <a:r>
              <a:rPr lang="en-US" altLang="zh-CN" sz="1800" dirty="0"/>
              <a:t>problems</a:t>
            </a:r>
            <a:r>
              <a:rPr lang="zh-CN" altLang="en-US" sz="1800" dirty="0"/>
              <a:t> </a:t>
            </a:r>
            <a:r>
              <a:rPr lang="en-US" altLang="zh-CN" sz="1800" dirty="0"/>
              <a:t>have</a:t>
            </a:r>
            <a:r>
              <a:rPr lang="zh-CN" altLang="en-US" sz="1800" dirty="0"/>
              <a:t> </a:t>
            </a:r>
            <a:r>
              <a:rPr lang="en-US" altLang="zh-CN" sz="1800" dirty="0"/>
              <a:t>been</a:t>
            </a:r>
            <a:r>
              <a:rPr lang="zh-CN" altLang="en-US" sz="1800" dirty="0"/>
              <a:t> </a:t>
            </a:r>
            <a:r>
              <a:rPr lang="en-US" altLang="zh-CN" sz="1800" dirty="0"/>
              <a:t>targeted</a:t>
            </a:r>
            <a:r>
              <a:rPr lang="zh-CN" altLang="en-US" sz="1800" dirty="0"/>
              <a:t> </a:t>
            </a:r>
            <a:r>
              <a:rPr lang="en-US" altLang="zh-CN" sz="1800" dirty="0"/>
              <a:t>when</a:t>
            </a:r>
            <a:r>
              <a:rPr lang="zh-CN" altLang="en-US" sz="1800" dirty="0"/>
              <a:t> </a:t>
            </a:r>
            <a:r>
              <a:rPr lang="en-US" altLang="zh-CN" sz="1800" dirty="0"/>
              <a:t>we</a:t>
            </a:r>
            <a:r>
              <a:rPr lang="zh-CN" altLang="en-US" sz="1800" dirty="0"/>
              <a:t> </a:t>
            </a:r>
            <a:r>
              <a:rPr lang="en-US" altLang="zh-CN" sz="1800" dirty="0"/>
              <a:t>double</a:t>
            </a:r>
            <a:r>
              <a:rPr lang="zh-CN" altLang="en-US" sz="1800" dirty="0"/>
              <a:t> </a:t>
            </a:r>
            <a:r>
              <a:rPr lang="en-US" altLang="zh-CN" sz="1800" dirty="0"/>
              <a:t>check</a:t>
            </a:r>
            <a:r>
              <a:rPr lang="zh-CN" altLang="en-US" sz="1800" dirty="0"/>
              <a:t> </a:t>
            </a:r>
            <a:r>
              <a:rPr lang="en-US" altLang="zh-CN" sz="1800" dirty="0"/>
              <a:t>the</a:t>
            </a:r>
            <a:r>
              <a:rPr lang="zh-CN" altLang="en-US" sz="1800" dirty="0"/>
              <a:t> </a:t>
            </a:r>
            <a:r>
              <a:rPr lang="en-US" altLang="zh-CN" sz="1800" dirty="0"/>
              <a:t>system</a:t>
            </a:r>
            <a:r>
              <a:rPr lang="zh-CN" altLang="en-US" sz="1800" dirty="0"/>
              <a:t> </a:t>
            </a:r>
            <a:r>
              <a:rPr lang="en-US" altLang="zh-CN" sz="1800" dirty="0"/>
              <a:t>(laser,</a:t>
            </a:r>
            <a:r>
              <a:rPr lang="zh-CN" altLang="en-US" sz="1800" dirty="0"/>
              <a:t> </a:t>
            </a:r>
            <a:r>
              <a:rPr lang="en-US" altLang="zh-CN" sz="1800" dirty="0"/>
              <a:t>scan..)</a:t>
            </a:r>
            <a:endParaRPr lang="en-CH" altLang="zh-CN" sz="1800" dirty="0"/>
          </a:p>
          <a:p>
            <a:pPr marL="537750" lvl="1" indent="-285750">
              <a:buFont typeface="Wingdings" pitchFamily="2" charset="2"/>
              <a:buChar char="§"/>
            </a:pPr>
            <a:r>
              <a:rPr lang="en-CH" altLang="zh-CN" sz="1600" dirty="0">
                <a:solidFill>
                  <a:srgbClr val="C00000"/>
                </a:solidFill>
              </a:rPr>
              <a:t>T</a:t>
            </a:r>
            <a:r>
              <a:rPr lang="en-US" altLang="zh-CN" sz="1600" dirty="0">
                <a:solidFill>
                  <a:srgbClr val="C00000"/>
                </a:solidFill>
              </a:rPr>
              <a:t>he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laser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path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shifted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vertically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by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~5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mm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at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the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LW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station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/>
              <a:t>--&gt;</a:t>
            </a:r>
            <a:r>
              <a:rPr lang="zh-CN" altLang="en-US" sz="1600" dirty="0"/>
              <a:t> </a:t>
            </a:r>
            <a:r>
              <a:rPr lang="en-US" altLang="zh-CN" sz="1600" dirty="0"/>
              <a:t>tune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mirror</a:t>
            </a:r>
            <a:r>
              <a:rPr lang="zh-CN" altLang="en-US" sz="1600" dirty="0"/>
              <a:t> </a:t>
            </a:r>
            <a:r>
              <a:rPr lang="en-US" altLang="zh-CN" sz="1600" dirty="0"/>
              <a:t>nearby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IPM</a:t>
            </a:r>
          </a:p>
          <a:p>
            <a:pPr marL="537750" lvl="1" indent="-285750">
              <a:buFont typeface="Wingdings" pitchFamily="2" charset="2"/>
              <a:buChar char="§"/>
            </a:pPr>
            <a:r>
              <a:rPr lang="en-US" altLang="zh-CN" sz="1600" dirty="0">
                <a:solidFill>
                  <a:srgbClr val="C00000"/>
                </a:solidFill>
              </a:rPr>
              <a:t>Z-scan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direction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is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opposite,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i.e.,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z++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=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Y–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ym typeface="Wingdings" pitchFamily="2" charset="2"/>
              </a:rPr>
              <a:t></a:t>
            </a:r>
            <a:r>
              <a:rPr lang="zh-CN" altLang="en-US" sz="1600" dirty="0">
                <a:sym typeface="Wingdings" pitchFamily="2" charset="2"/>
              </a:rPr>
              <a:t> </a:t>
            </a:r>
            <a:r>
              <a:rPr lang="en-US" altLang="zh-CN" sz="1600" dirty="0"/>
              <a:t>Z.</a:t>
            </a:r>
            <a:r>
              <a:rPr lang="zh-CN" altLang="en-US" sz="1600" dirty="0"/>
              <a:t> </a:t>
            </a:r>
            <a:r>
              <a:rPr lang="en-US" altLang="zh-CN" sz="1600" dirty="0"/>
              <a:t>Xu</a:t>
            </a:r>
            <a:r>
              <a:rPr lang="zh-CN" altLang="en-US" sz="1600" dirty="0"/>
              <a:t> </a:t>
            </a:r>
            <a:r>
              <a:rPr lang="en-US" altLang="zh-CN" sz="1600" dirty="0"/>
              <a:t>should</a:t>
            </a:r>
            <a:r>
              <a:rPr lang="zh-CN" altLang="en-US" sz="1600" dirty="0"/>
              <a:t> </a:t>
            </a:r>
            <a:r>
              <a:rPr lang="en-US" altLang="zh-CN" sz="1600" dirty="0"/>
              <a:t>correct</a:t>
            </a:r>
            <a:r>
              <a:rPr lang="zh-CN" altLang="en-US" sz="1600" dirty="0"/>
              <a:t> </a:t>
            </a:r>
            <a:r>
              <a:rPr lang="en-US" altLang="zh-CN" sz="1600" dirty="0"/>
              <a:t>it</a:t>
            </a:r>
            <a:r>
              <a:rPr lang="zh-CN" altLang="en-US" sz="1600" dirty="0"/>
              <a:t> </a:t>
            </a:r>
            <a:r>
              <a:rPr lang="en-US" altLang="zh-CN" sz="1600" dirty="0"/>
              <a:t>asap</a:t>
            </a:r>
          </a:p>
          <a:p>
            <a:pPr marL="537750" lvl="1" indent="-285750">
              <a:buFont typeface="Wingdings" pitchFamily="2" charset="2"/>
              <a:buChar char="§"/>
            </a:pPr>
            <a:r>
              <a:rPr lang="en-US" altLang="zh-CN" sz="1600" dirty="0">
                <a:solidFill>
                  <a:srgbClr val="C00000"/>
                </a:solidFill>
              </a:rPr>
              <a:t>The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F-lens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of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the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horizontal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scan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arm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is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tilt!!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ym typeface="Wingdings" pitchFamily="2" charset="2"/>
              </a:rPr>
              <a:t></a:t>
            </a:r>
            <a:r>
              <a:rPr lang="zh-CN" altLang="en-US" sz="1600" dirty="0">
                <a:sym typeface="Wingdings" pitchFamily="2" charset="2"/>
              </a:rPr>
              <a:t> </a:t>
            </a:r>
            <a:r>
              <a:rPr lang="en-US" altLang="zh-CN" sz="1600" dirty="0"/>
              <a:t>correct</a:t>
            </a:r>
            <a:r>
              <a:rPr lang="zh-CN" altLang="en-US" sz="1600" dirty="0"/>
              <a:t> </a:t>
            </a:r>
            <a:r>
              <a:rPr lang="en-US" altLang="zh-CN" sz="1600" dirty="0"/>
              <a:t>next</a:t>
            </a:r>
            <a:r>
              <a:rPr lang="zh-CN" altLang="en-US" sz="1600" dirty="0"/>
              <a:t> </a:t>
            </a:r>
            <a:r>
              <a:rPr lang="en-US" altLang="zh-CN" sz="1600" dirty="0"/>
              <a:t>time!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F2CD26-F93E-3D73-6136-EA2550F86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2025.01.07</a:t>
            </a:r>
            <a:r>
              <a:rPr lang="zh-CN" altLang="en-US" dirty="0"/>
              <a:t> </a:t>
            </a:r>
            <a:r>
              <a:rPr lang="en-US" altLang="zh-CN" dirty="0"/>
              <a:t>experiment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B0F19-D32E-A749-37DD-9560777A4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A0033-7293-5840-AF6C-1A602C30F78A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DAF29-C269-7777-B9ED-5DA9B720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laser-wire prototype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62AC3-F499-1753-BC2C-3020973D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42936F-0A87-5ADF-ED5F-1100A2185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168" y="3151403"/>
            <a:ext cx="3312368" cy="274411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1FCFD43-23C6-FC85-7FAF-FFEBB0FF57E2}"/>
              </a:ext>
            </a:extLst>
          </p:cNvPr>
          <p:cNvCxnSpPr>
            <a:cxnSpLocks/>
          </p:cNvCxnSpPr>
          <p:nvPr/>
        </p:nvCxnSpPr>
        <p:spPr>
          <a:xfrm flipV="1">
            <a:off x="9258375" y="5085184"/>
            <a:ext cx="0" cy="43204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B625E7E-9590-9075-B52F-5C61EA1CE8D6}"/>
              </a:ext>
            </a:extLst>
          </p:cNvPr>
          <p:cNvSpPr txBox="1"/>
          <p:nvPr/>
        </p:nvSpPr>
        <p:spPr>
          <a:xfrm>
            <a:off x="8572696" y="3403127"/>
            <a:ext cx="252028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</a:rPr>
              <a:t>Human</a:t>
            </a:r>
            <a:r>
              <a:rPr lang="zh-CN" altLang="en-US" sz="1600" b="1" dirty="0">
                <a:solidFill>
                  <a:schemeClr val="bg1"/>
                </a:solidFill>
              </a:rPr>
              <a:t> </a:t>
            </a:r>
            <a:r>
              <a:rPr lang="en-US" altLang="zh-CN" sz="1600" b="1" dirty="0">
                <a:solidFill>
                  <a:schemeClr val="bg1"/>
                </a:solidFill>
              </a:rPr>
              <a:t>mistake?</a:t>
            </a:r>
            <a:endParaRPr lang="en-CH" sz="1600" b="1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64A08D-5EB3-C320-0154-F3B9035645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114" b="3854"/>
          <a:stretch/>
        </p:blipFill>
        <p:spPr>
          <a:xfrm>
            <a:off x="2495600" y="2996952"/>
            <a:ext cx="2396909" cy="3197243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020F59A-EB14-4D85-D04F-1E4160BB5383}"/>
              </a:ext>
            </a:extLst>
          </p:cNvPr>
          <p:cNvCxnSpPr>
            <a:cxnSpLocks/>
          </p:cNvCxnSpPr>
          <p:nvPr/>
        </p:nvCxnSpPr>
        <p:spPr>
          <a:xfrm flipH="1" flipV="1">
            <a:off x="4151784" y="4523459"/>
            <a:ext cx="288032" cy="34559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EBF9534-3133-AA78-9947-2EE8E257344F}"/>
              </a:ext>
            </a:extLst>
          </p:cNvPr>
          <p:cNvSpPr txBox="1"/>
          <p:nvPr/>
        </p:nvSpPr>
        <p:spPr>
          <a:xfrm>
            <a:off x="684868" y="3718006"/>
            <a:ext cx="1656184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dirty="0">
                <a:solidFill>
                  <a:srgbClr val="C00000"/>
                </a:solidFill>
              </a:rPr>
              <a:t>Z-pos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set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at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-10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mm,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but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the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lens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moves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forward/closer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to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the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viewport!!</a:t>
            </a:r>
            <a:endParaRPr lang="en-CH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1293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0CD80D-4BA1-F7C6-E8A2-701CB91A0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11472-2529-6451-56FF-37FF10DA6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1B61B-C9C7-FB45-937A-5446E4BC5C33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731DD-B836-068D-5FD9-ED2819135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EA46A-2E97-1F6F-2ED5-854D7B0A0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07379F-3902-9784-19A9-27D2FA48F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381" y="1340768"/>
            <a:ext cx="9372206" cy="47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08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F21300-B999-1167-27B8-CF55FBB1A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LW系统分类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47A71-2464-9BB9-FE7E-F16986E41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97199-D9BC-E74C-A035-7B32B000D3E6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F55EF-B67E-9A7F-383E-4F2CC2E1A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0BFBD-8B30-4A63-FDEF-587DDC7B5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A80A8F9-BC46-B52A-C8F8-1B6739C494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097709"/>
              </p:ext>
            </p:extLst>
          </p:nvPr>
        </p:nvGraphicFramePr>
        <p:xfrm>
          <a:off x="483816" y="2132856"/>
          <a:ext cx="11224364" cy="405892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806091">
                  <a:extLst>
                    <a:ext uri="{9D8B030D-6E8A-4147-A177-3AD203B41FA5}">
                      <a16:colId xmlns:a16="http://schemas.microsoft.com/office/drawing/2014/main" val="2456368225"/>
                    </a:ext>
                  </a:extLst>
                </a:gridCol>
                <a:gridCol w="2806091">
                  <a:extLst>
                    <a:ext uri="{9D8B030D-6E8A-4147-A177-3AD203B41FA5}">
                      <a16:colId xmlns:a16="http://schemas.microsoft.com/office/drawing/2014/main" val="4263368516"/>
                    </a:ext>
                  </a:extLst>
                </a:gridCol>
                <a:gridCol w="2806091">
                  <a:extLst>
                    <a:ext uri="{9D8B030D-6E8A-4147-A177-3AD203B41FA5}">
                      <a16:colId xmlns:a16="http://schemas.microsoft.com/office/drawing/2014/main" val="4006078858"/>
                    </a:ext>
                  </a:extLst>
                </a:gridCol>
                <a:gridCol w="2806091">
                  <a:extLst>
                    <a:ext uri="{9D8B030D-6E8A-4147-A177-3AD203B41FA5}">
                      <a16:colId xmlns:a16="http://schemas.microsoft.com/office/drawing/2014/main" val="3610553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H" dirty="0"/>
                        <a:t>激光器类型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dirty="0"/>
                        <a:t>典型应用场景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dirty="0"/>
                        <a:t>技术优势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dirty="0"/>
                        <a:t>技术难点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063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H" sz="1600" dirty="0"/>
                        <a:t>纳秒激光器</a:t>
                      </a:r>
                      <a:r>
                        <a:rPr lang="zh-CN" altLang="en-US" sz="1600" dirty="0"/>
                        <a:t>（</a:t>
                      </a:r>
                      <a:r>
                        <a:rPr lang="en-US" altLang="zh-CN" sz="1600" dirty="0" err="1"/>
                        <a:t>Nd:YAG</a:t>
                      </a:r>
                      <a:r>
                        <a:rPr lang="en-US" altLang="zh-CN" sz="1600" dirty="0"/>
                        <a:t>)</a:t>
                      </a:r>
                      <a:endParaRPr lang="en-CH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/>
                        <a:t>SNS</a:t>
                      </a:r>
                    </a:p>
                    <a:p>
                      <a:pPr algn="ctr"/>
                      <a:r>
                        <a:rPr lang="zh-CN" altLang="en-US" sz="1600" dirty="0"/>
                        <a:t>（</a:t>
                      </a:r>
                      <a:r>
                        <a:rPr lang="en-US" altLang="zh-CN" sz="1600" dirty="0"/>
                        <a:t>LW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1-2</a:t>
                      </a:r>
                      <a:r>
                        <a:rPr lang="zh-CN" altLang="en-US" sz="1600" dirty="0"/>
                        <a:t>代）</a:t>
                      </a:r>
                      <a:endParaRPr lang="en-CH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zh-CN" altLang="en-US" sz="1600" dirty="0">
                          <a:solidFill>
                            <a:srgbClr val="00B050"/>
                          </a:solidFill>
                        </a:rPr>
                        <a:t>激光器成熟，脉冲功率大（</a:t>
                      </a:r>
                      <a:r>
                        <a:rPr lang="en-US" altLang="zh-CN" sz="1600" dirty="0" err="1">
                          <a:solidFill>
                            <a:srgbClr val="00B050"/>
                          </a:solidFill>
                        </a:rPr>
                        <a:t>Joure</a:t>
                      </a:r>
                      <a:r>
                        <a:rPr lang="zh-CN" altLang="en-US" sz="1600" dirty="0">
                          <a:solidFill>
                            <a:srgbClr val="00B050"/>
                          </a:solidFill>
                        </a:rPr>
                        <a:t>量级）</a:t>
                      </a:r>
                      <a:endParaRPr lang="en-US" altLang="zh-CN" sz="1600" dirty="0">
                        <a:solidFill>
                          <a:srgbClr val="00B050"/>
                        </a:solidFill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zh-CN" altLang="en-US" sz="1600" dirty="0">
                          <a:solidFill>
                            <a:srgbClr val="00B050"/>
                          </a:solidFill>
                        </a:rPr>
                        <a:t>定时精度</a:t>
                      </a:r>
                      <a:r>
                        <a:rPr lang="en-US" altLang="zh-CN" sz="1600" dirty="0">
                          <a:solidFill>
                            <a:srgbClr val="00B050"/>
                          </a:solidFill>
                        </a:rPr>
                        <a:t>&lt;1</a:t>
                      </a:r>
                      <a:r>
                        <a:rPr lang="zh-CN" altLang="en-US" sz="1600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altLang="zh-CN" sz="1600" dirty="0">
                          <a:solidFill>
                            <a:srgbClr val="00B050"/>
                          </a:solidFill>
                        </a:rPr>
                        <a:t>ns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zh-CN" altLang="en-US" sz="1600" dirty="0">
                          <a:solidFill>
                            <a:srgbClr val="00B050"/>
                          </a:solidFill>
                        </a:rPr>
                        <a:t>大剥离事件数、</a:t>
                      </a:r>
                      <a:r>
                        <a:rPr lang="en-US" altLang="zh-CN" sz="1600" dirty="0">
                          <a:solidFill>
                            <a:srgbClr val="00B050"/>
                          </a:solidFill>
                        </a:rPr>
                        <a:t>FC</a:t>
                      </a:r>
                      <a:r>
                        <a:rPr lang="zh-CN" altLang="en-US" sz="1600" dirty="0">
                          <a:solidFill>
                            <a:srgbClr val="00B050"/>
                          </a:solidFill>
                        </a:rPr>
                        <a:t>探测剥离电子</a:t>
                      </a:r>
                      <a:endParaRPr lang="en-US" altLang="zh-CN" sz="1600" dirty="0">
                        <a:solidFill>
                          <a:srgbClr val="00B050"/>
                        </a:solidFill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zh-CN" altLang="en-US" sz="1600" b="1" dirty="0">
                          <a:solidFill>
                            <a:srgbClr val="00B050"/>
                          </a:solidFill>
                        </a:rPr>
                        <a:t>整体技术成熟可靠</a:t>
                      </a:r>
                      <a:endParaRPr lang="en-US" altLang="zh-CN" sz="16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zh-CN" altLang="en-US" sz="1600" dirty="0">
                          <a:solidFill>
                            <a:srgbClr val="C00000"/>
                          </a:solidFill>
                        </a:rPr>
                        <a:t>自由空间中激光传输</a:t>
                      </a:r>
                      <a:endParaRPr lang="en-US" altLang="zh-CN" sz="1600" dirty="0">
                        <a:solidFill>
                          <a:srgbClr val="C00000"/>
                        </a:solidFill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zh-CN" altLang="en-US" sz="1600" dirty="0">
                          <a:solidFill>
                            <a:srgbClr val="C00000"/>
                          </a:solidFill>
                        </a:rPr>
                        <a:t>远场激光指点稳定性</a:t>
                      </a:r>
                      <a:endParaRPr lang="en-US" altLang="zh-CN" sz="1600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312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H" sz="1600" dirty="0"/>
                        <a:t>纳秒激光器</a:t>
                      </a:r>
                      <a:r>
                        <a:rPr lang="zh-CN" altLang="en-US" sz="1600" dirty="0"/>
                        <a:t>（</a:t>
                      </a:r>
                      <a:r>
                        <a:rPr lang="en-US" altLang="zh-CN" sz="1600" dirty="0"/>
                        <a:t>Fiber)</a:t>
                      </a:r>
                      <a:endParaRPr lang="en-CH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/>
                        <a:t>CERN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LINAC4</a:t>
                      </a:r>
                      <a:endParaRPr lang="en-CH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zh-CN" altLang="en-US" sz="1600" dirty="0">
                          <a:solidFill>
                            <a:srgbClr val="00B050"/>
                          </a:solidFill>
                        </a:rPr>
                        <a:t>激光安全性高（低功率）</a:t>
                      </a:r>
                      <a:endParaRPr lang="en-US" altLang="zh-CN" sz="1600" dirty="0">
                        <a:solidFill>
                          <a:srgbClr val="00B050"/>
                        </a:solidFill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zh-CN" altLang="en-US" sz="1600" dirty="0">
                          <a:solidFill>
                            <a:srgbClr val="00B050"/>
                          </a:solidFill>
                        </a:rPr>
                        <a:t>长距离光纤传输</a:t>
                      </a:r>
                      <a:endParaRPr lang="en-US" altLang="zh-CN" sz="1600" dirty="0">
                        <a:solidFill>
                          <a:srgbClr val="00B050"/>
                        </a:solidFill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zh-CN" altLang="en-US" sz="1600" dirty="0">
                          <a:solidFill>
                            <a:srgbClr val="00B050"/>
                          </a:solidFill>
                        </a:rPr>
                        <a:t>激光品质高 </a:t>
                      </a:r>
                      <a:r>
                        <a:rPr lang="en-US" altLang="zh-CN" sz="1600" dirty="0">
                          <a:solidFill>
                            <a:srgbClr val="00B050"/>
                          </a:solidFill>
                        </a:rPr>
                        <a:t>(M2&lt;1.5)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zh-CN" altLang="en-US" sz="1600" dirty="0">
                          <a:solidFill>
                            <a:srgbClr val="00B050"/>
                          </a:solidFill>
                        </a:rPr>
                        <a:t>高重复频率（</a:t>
                      </a:r>
                      <a:r>
                        <a:rPr lang="en-US" altLang="zh-CN" sz="1600" dirty="0">
                          <a:solidFill>
                            <a:srgbClr val="00B050"/>
                          </a:solidFill>
                        </a:rPr>
                        <a:t>~MHz</a:t>
                      </a:r>
                      <a:r>
                        <a:rPr lang="zh-CN" altLang="en-US" sz="1600" dirty="0">
                          <a:solidFill>
                            <a:srgbClr val="00B050"/>
                          </a:solidFill>
                        </a:rPr>
                        <a:t>）</a:t>
                      </a:r>
                      <a:endParaRPr lang="en-US" altLang="zh-CN" sz="16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zh-CN" altLang="en-US" sz="1600" dirty="0">
                          <a:solidFill>
                            <a:srgbClr val="C00000"/>
                          </a:solidFill>
                        </a:rPr>
                        <a:t>剥离事件数少、须进行信号倍增</a:t>
                      </a:r>
                      <a:endParaRPr lang="en-CH" altLang="zh-CN" sz="1600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6735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H" sz="1600" dirty="0"/>
                        <a:t>皮秒激光器</a:t>
                      </a:r>
                    </a:p>
                    <a:p>
                      <a:pPr algn="ctr"/>
                      <a:r>
                        <a:rPr lang="zh-CN" altLang="en-US" sz="1600" dirty="0"/>
                        <a:t>（</a:t>
                      </a:r>
                      <a:r>
                        <a:rPr lang="en-CH" altLang="zh-CN" sz="1600" dirty="0"/>
                        <a:t>Fiber</a:t>
                      </a:r>
                      <a:r>
                        <a:rPr lang="zh-CN" altLang="en-US" sz="1600" dirty="0"/>
                        <a:t>）</a:t>
                      </a:r>
                      <a:endParaRPr lang="en-CH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/>
                        <a:t>SNS</a:t>
                      </a:r>
                    </a:p>
                    <a:p>
                      <a:pPr algn="ctr"/>
                      <a:r>
                        <a:rPr lang="zh-CN" altLang="en-US" sz="1600" dirty="0"/>
                        <a:t>（</a:t>
                      </a:r>
                      <a:r>
                        <a:rPr lang="en-US" altLang="zh-CN" sz="1600" dirty="0"/>
                        <a:t>LW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3</a:t>
                      </a:r>
                      <a:r>
                        <a:rPr lang="zh-CN" altLang="en-US" sz="1600" dirty="0"/>
                        <a:t>代）</a:t>
                      </a:r>
                      <a:endParaRPr lang="en-CH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zh-CN" altLang="en-US" sz="1600" dirty="0">
                          <a:solidFill>
                            <a:srgbClr val="00B050"/>
                          </a:solidFill>
                        </a:rPr>
                        <a:t>高时间分辨（</a:t>
                      </a:r>
                      <a:r>
                        <a:rPr lang="en-US" altLang="zh-CN" sz="1600" dirty="0">
                          <a:solidFill>
                            <a:srgbClr val="00B050"/>
                          </a:solidFill>
                        </a:rPr>
                        <a:t>1-100</a:t>
                      </a:r>
                      <a:r>
                        <a:rPr lang="zh-CN" altLang="en-US" sz="1600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altLang="zh-CN" sz="1600" dirty="0" err="1">
                          <a:solidFill>
                            <a:srgbClr val="00B050"/>
                          </a:solidFill>
                        </a:rPr>
                        <a:t>ps</a:t>
                      </a:r>
                      <a:r>
                        <a:rPr lang="en-US" altLang="zh-CN" sz="1600" dirty="0">
                          <a:solidFill>
                            <a:srgbClr val="00B050"/>
                          </a:solidFill>
                        </a:rPr>
                        <a:t>)</a:t>
                      </a:r>
                      <a:br>
                        <a:rPr lang="en-US" altLang="zh-CN" sz="1600" dirty="0">
                          <a:solidFill>
                            <a:srgbClr val="00B050"/>
                          </a:solidFill>
                        </a:rPr>
                      </a:br>
                      <a:r>
                        <a:rPr lang="en-US" sz="1600" dirty="0" err="1">
                          <a:solidFill>
                            <a:srgbClr val="00B050"/>
                          </a:solidFill>
                        </a:rPr>
                        <a:t>兼容束团纵向分布测量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600" dirty="0" err="1">
                          <a:solidFill>
                            <a:srgbClr val="00B050"/>
                          </a:solidFill>
                        </a:rPr>
                        <a:t>高重复频率</a:t>
                      </a:r>
                      <a:r>
                        <a:rPr lang="zh-CN" altLang="en-US" sz="1600" dirty="0">
                          <a:solidFill>
                            <a:srgbClr val="00B050"/>
                          </a:solidFill>
                        </a:rPr>
                        <a:t>（</a:t>
                      </a:r>
                      <a:r>
                        <a:rPr lang="en-US" altLang="zh-CN" sz="1600" dirty="0">
                          <a:solidFill>
                            <a:srgbClr val="00B050"/>
                          </a:solidFill>
                        </a:rPr>
                        <a:t>~100</a:t>
                      </a:r>
                      <a:r>
                        <a:rPr lang="zh-CN" altLang="en-US" sz="1600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altLang="zh-CN" sz="1600" dirty="0">
                          <a:solidFill>
                            <a:srgbClr val="00B050"/>
                          </a:solidFill>
                        </a:rPr>
                        <a:t>MHz</a:t>
                      </a:r>
                      <a:r>
                        <a:rPr lang="zh-CN" altLang="en-US" sz="1600" dirty="0">
                          <a:solidFill>
                            <a:srgbClr val="00B050"/>
                          </a:solidFill>
                        </a:rPr>
                        <a:t>）</a:t>
                      </a:r>
                      <a:endParaRPr lang="en-US" altLang="zh-CN" sz="1600" dirty="0">
                        <a:solidFill>
                          <a:srgbClr val="00B050"/>
                        </a:solidFill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rgbClr val="00B050"/>
                          </a:solidFill>
                        </a:rPr>
                        <a:t>激光品质高 </a:t>
                      </a:r>
                      <a:r>
                        <a:rPr lang="en-US" altLang="zh-CN" sz="1600" dirty="0">
                          <a:solidFill>
                            <a:srgbClr val="00B050"/>
                          </a:solidFill>
                        </a:rPr>
                        <a:t>(M2&lt;1.5)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altLang="zh-CN" sz="1600" dirty="0" err="1">
                          <a:solidFill>
                            <a:srgbClr val="C00000"/>
                          </a:solidFill>
                        </a:rPr>
                        <a:t>ps</a:t>
                      </a:r>
                      <a:r>
                        <a:rPr lang="zh-CN" altLang="en-US" sz="1600" dirty="0">
                          <a:solidFill>
                            <a:srgbClr val="C00000"/>
                          </a:solidFill>
                        </a:rPr>
                        <a:t>级</a:t>
                      </a:r>
                      <a:r>
                        <a:rPr lang="en-US" altLang="zh-CN" sz="1600" dirty="0">
                          <a:solidFill>
                            <a:srgbClr val="C00000"/>
                          </a:solidFill>
                        </a:rPr>
                        <a:t>/</a:t>
                      </a:r>
                      <a:r>
                        <a:rPr lang="zh-CN" altLang="en-US" sz="1600" dirty="0">
                          <a:solidFill>
                            <a:srgbClr val="C00000"/>
                          </a:solidFill>
                        </a:rPr>
                        <a:t>亚</a:t>
                      </a:r>
                      <a:r>
                        <a:rPr lang="en-US" altLang="zh-CN" sz="1600" dirty="0" err="1">
                          <a:solidFill>
                            <a:srgbClr val="C00000"/>
                          </a:solidFill>
                        </a:rPr>
                        <a:t>ps</a:t>
                      </a:r>
                      <a:r>
                        <a:rPr lang="zh-CN" altLang="en-US" sz="1600" dirty="0">
                          <a:solidFill>
                            <a:srgbClr val="C00000"/>
                          </a:solidFill>
                        </a:rPr>
                        <a:t>级同步技术</a:t>
                      </a:r>
                      <a:endParaRPr lang="en-US" altLang="zh-CN" sz="1600" dirty="0">
                        <a:solidFill>
                          <a:srgbClr val="C00000"/>
                        </a:solidFill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zh-CN" altLang="en-US" sz="1600" dirty="0">
                          <a:solidFill>
                            <a:srgbClr val="C00000"/>
                          </a:solidFill>
                        </a:rPr>
                        <a:t>定制激光器</a:t>
                      </a:r>
                      <a:endParaRPr lang="en-CH" sz="1600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3488543"/>
                  </a:ext>
                </a:extLst>
              </a:tr>
            </a:tbl>
          </a:graphicData>
        </a:graphic>
      </p:graphicFrame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1BA4AD95-44F2-A12B-9A50-BD2E33C46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268761"/>
            <a:ext cx="11376024" cy="720079"/>
          </a:xfrm>
        </p:spPr>
        <p:txBody>
          <a:bodyPr/>
          <a:lstStyle/>
          <a:p>
            <a:pPr marL="342900" indent="-342900">
              <a:buFont typeface="Wingdings" pitchFamily="2" charset="2"/>
              <a:buChar char="§"/>
            </a:pPr>
            <a:r>
              <a:rPr lang="en-CH" b="0" dirty="0"/>
              <a:t>根据激光器的种类</a:t>
            </a:r>
            <a:r>
              <a:rPr lang="zh-CN" altLang="en-US" b="0" dirty="0"/>
              <a:t>，</a:t>
            </a:r>
            <a:r>
              <a:rPr lang="en-US" altLang="zh-CN" b="0" dirty="0"/>
              <a:t>H-</a:t>
            </a:r>
            <a:r>
              <a:rPr lang="zh-CN" altLang="en-US" b="0" dirty="0"/>
              <a:t>加速器上的</a:t>
            </a:r>
            <a:r>
              <a:rPr lang="en-US" altLang="zh-CN" b="0" dirty="0"/>
              <a:t>LW</a:t>
            </a:r>
            <a:r>
              <a:rPr lang="zh-CN" altLang="en-US" b="0" dirty="0"/>
              <a:t>应用主要分为三类，分别在</a:t>
            </a:r>
            <a:r>
              <a:rPr lang="en-US" altLang="zh-CN" b="0" dirty="0"/>
              <a:t>ORNL</a:t>
            </a:r>
            <a:r>
              <a:rPr lang="zh-CN" altLang="en-US" b="0" dirty="0"/>
              <a:t>和</a:t>
            </a:r>
            <a:r>
              <a:rPr lang="en-US" altLang="zh-CN" b="0" dirty="0"/>
              <a:t>CERN</a:t>
            </a:r>
            <a:r>
              <a:rPr lang="zh-CN" altLang="en-US" b="0" dirty="0"/>
              <a:t>进行了应用</a:t>
            </a:r>
            <a:endParaRPr lang="en-US" altLang="zh-CN" b="0" dirty="0"/>
          </a:p>
          <a:p>
            <a:pPr marL="342900" indent="-342900">
              <a:buFont typeface="Wingdings" pitchFamily="2" charset="2"/>
              <a:buChar char="§"/>
            </a:pPr>
            <a:r>
              <a:rPr lang="zh-CN" altLang="en-US" b="0" dirty="0"/>
              <a:t>激光器波长</a:t>
            </a:r>
            <a:r>
              <a:rPr lang="en-US" altLang="zh-CN" b="0" dirty="0"/>
              <a:t>1030/1064/1080</a:t>
            </a:r>
            <a:r>
              <a:rPr lang="zh-CN" altLang="en-US" b="0" dirty="0"/>
              <a:t> </a:t>
            </a:r>
            <a:r>
              <a:rPr lang="en-US" altLang="zh-CN" b="0" dirty="0"/>
              <a:t>nm</a:t>
            </a:r>
            <a:endParaRPr lang="en-CH" b="0" dirty="0"/>
          </a:p>
        </p:txBody>
      </p:sp>
    </p:spTree>
    <p:extLst>
      <p:ext uri="{BB962C8B-B14F-4D97-AF65-F5344CB8AC3E}">
        <p14:creationId xmlns:p14="http://schemas.microsoft.com/office/powerpoint/2010/main" val="3788266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ED546C-A293-D6C7-9E3F-761512621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SNS</a:t>
            </a:r>
            <a:r>
              <a:rPr lang="zh-CN" altLang="en-US" dirty="0"/>
              <a:t> </a:t>
            </a:r>
            <a:r>
              <a:rPr lang="en-US" altLang="zh-CN" dirty="0"/>
              <a:t>LW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  <a:r>
              <a:rPr lang="zh-CN" altLang="en-US" dirty="0"/>
              <a:t> </a:t>
            </a:r>
            <a:r>
              <a:rPr lang="en-US" altLang="zh-CN" dirty="0"/>
              <a:t>(1</a:t>
            </a:r>
            <a:r>
              <a:rPr lang="en-US" altLang="zh-CN" baseline="30000" dirty="0"/>
              <a:t>st</a:t>
            </a:r>
            <a:r>
              <a:rPr lang="zh-CN" altLang="en-US" dirty="0"/>
              <a:t> </a:t>
            </a:r>
            <a:r>
              <a:rPr lang="en-US" altLang="zh-CN" dirty="0"/>
              <a:t>Version)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02B9B2-FCED-6FB7-1D6D-2D8206B94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2C091-217D-294A-A242-54CFB2DCC333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5CA5F-903D-D157-3441-7315616A4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3F6CB-0E87-976E-5880-943CB5247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118449CB-85D7-A865-CA36-6FA5816D4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339" y="1271300"/>
            <a:ext cx="6997498" cy="5418777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800" b="0" dirty="0"/>
              <a:t>H-: 187 MeV~1 GeV, 38 mA (6e8 H-/bunch, </a:t>
            </a:r>
            <a:r>
              <a:rPr lang="en-US" altLang="zh-CN" sz="1800" b="0" dirty="0" err="1"/>
              <a:t>sigz</a:t>
            </a:r>
            <a:r>
              <a:rPr lang="en-US" altLang="zh-CN" sz="1800" b="0" dirty="0"/>
              <a:t>=50 </a:t>
            </a:r>
            <a:r>
              <a:rPr lang="en-US" altLang="zh-CN" sz="1800" b="0" dirty="0" err="1"/>
              <a:t>ps</a:t>
            </a:r>
            <a:r>
              <a:rPr lang="en-US" altLang="zh-CN" sz="1800" b="0" dirty="0"/>
              <a:t>)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800" b="0" dirty="0"/>
              <a:t>laser: 1064 nm, 7 ns, &lt;1.5 J, 30 Hz, jitter~1 ns</a:t>
            </a:r>
            <a:br>
              <a:rPr lang="en-US" altLang="zh-CN" sz="1800" b="0" dirty="0"/>
            </a:br>
            <a:r>
              <a:rPr lang="en-US" altLang="zh-CN" sz="1800" b="0" dirty="0">
                <a:solidFill>
                  <a:srgbClr val="0432FF"/>
                </a:solidFill>
              </a:rPr>
              <a:t>-</a:t>
            </a:r>
            <a:r>
              <a:rPr lang="zh-CN" altLang="en-US" sz="1800" b="0" dirty="0">
                <a:solidFill>
                  <a:srgbClr val="0432FF"/>
                </a:solidFill>
              </a:rPr>
              <a:t> </a:t>
            </a:r>
            <a:r>
              <a:rPr lang="en-US" altLang="zh-CN" sz="1800" b="0" dirty="0">
                <a:solidFill>
                  <a:srgbClr val="0432FF"/>
                </a:solidFill>
              </a:rPr>
              <a:t>2X spot</a:t>
            </a:r>
            <a:r>
              <a:rPr lang="zh-CN" altLang="en-US" sz="1800" b="0" dirty="0">
                <a:solidFill>
                  <a:srgbClr val="0432FF"/>
                </a:solidFill>
              </a:rPr>
              <a:t> </a:t>
            </a:r>
            <a:r>
              <a:rPr lang="en-US" altLang="zh-CN" sz="1800" b="0" dirty="0">
                <a:solidFill>
                  <a:srgbClr val="0432FF"/>
                </a:solidFill>
              </a:rPr>
              <a:t>size</a:t>
            </a:r>
            <a:r>
              <a:rPr lang="zh-CN" altLang="en-US" sz="1800" b="0" dirty="0">
                <a:solidFill>
                  <a:srgbClr val="0432FF"/>
                </a:solidFill>
              </a:rPr>
              <a:t> </a:t>
            </a:r>
            <a:r>
              <a:rPr lang="en-US" altLang="zh-CN" sz="1800" b="0" dirty="0"/>
              <a:t>(~17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mm)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for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250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m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laser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transport,</a:t>
            </a:r>
            <a:br>
              <a:rPr lang="en-US" altLang="zh-CN" sz="1800" b="0" dirty="0"/>
            </a:br>
            <a:r>
              <a:rPr lang="zh-CN" altLang="en-US" sz="1800" b="0" dirty="0"/>
              <a:t>  </a:t>
            </a:r>
            <a:r>
              <a:rPr lang="en-US" altLang="zh-CN" sz="1800" b="0" dirty="0"/>
              <a:t>propagation</a:t>
            </a:r>
            <a:r>
              <a:rPr lang="zh-CN" altLang="en-US" sz="1800" b="0" dirty="0"/>
              <a:t> </a:t>
            </a:r>
            <a:r>
              <a:rPr lang="en-US" altLang="zh-CN" sz="1800" b="0" dirty="0">
                <a:solidFill>
                  <a:srgbClr val="0432FF"/>
                </a:solidFill>
              </a:rPr>
              <a:t>efficiency~50%</a:t>
            </a:r>
            <a:br>
              <a:rPr lang="en-US" altLang="zh-CN" sz="1800" b="0" dirty="0">
                <a:solidFill>
                  <a:srgbClr val="0432FF"/>
                </a:solidFill>
              </a:rPr>
            </a:br>
            <a:r>
              <a:rPr lang="en-US" altLang="zh-CN" sz="1800" b="0" dirty="0">
                <a:solidFill>
                  <a:srgbClr val="0432FF"/>
                </a:solidFill>
              </a:rPr>
              <a:t>-</a:t>
            </a:r>
            <a:r>
              <a:rPr lang="zh-CN" altLang="en-US" sz="1800" b="0" dirty="0">
                <a:solidFill>
                  <a:srgbClr val="0432FF"/>
                </a:solidFill>
              </a:rPr>
              <a:t> </a:t>
            </a:r>
            <a:r>
              <a:rPr lang="en-US" altLang="zh-CN" sz="1800" b="0" dirty="0">
                <a:solidFill>
                  <a:srgbClr val="0432FF"/>
                </a:solidFill>
              </a:rPr>
              <a:t>f=200 mm (focus lens) </a:t>
            </a:r>
            <a:r>
              <a:rPr lang="en-US" altLang="zh-CN" sz="1800" b="0" dirty="0">
                <a:solidFill>
                  <a:srgbClr val="0432FF"/>
                </a:solidFill>
                <a:sym typeface="Wingdings" pitchFamily="2" charset="2"/>
              </a:rPr>
              <a:t>--&gt; </a:t>
            </a:r>
            <a:r>
              <a:rPr lang="el-GR" altLang="zh-CN" sz="1800" b="0" i="1" dirty="0">
                <a:solidFill>
                  <a:srgbClr val="0432FF"/>
                </a:solidFill>
                <a:sym typeface="Wingdings" pitchFamily="2" charset="2"/>
              </a:rPr>
              <a:t>σ</a:t>
            </a:r>
            <a:r>
              <a:rPr lang="en-US" altLang="zh-CN" sz="1800" b="0" i="1" baseline="-25000" dirty="0">
                <a:solidFill>
                  <a:srgbClr val="0432FF"/>
                </a:solidFill>
                <a:sym typeface="Wingdings" pitchFamily="2" charset="2"/>
              </a:rPr>
              <a:t>Laser</a:t>
            </a:r>
            <a:r>
              <a:rPr lang="en-US" altLang="zh-CN" sz="1800" b="0" dirty="0">
                <a:solidFill>
                  <a:srgbClr val="0432FF"/>
                </a:solidFill>
                <a:sym typeface="Wingdings" pitchFamily="2" charset="2"/>
              </a:rPr>
              <a:t>~50</a:t>
            </a:r>
            <a:r>
              <a:rPr lang="zh-CN" altLang="en-US" sz="1800" b="0" dirty="0">
                <a:solidFill>
                  <a:srgbClr val="0432FF"/>
                </a:solidFill>
                <a:sym typeface="Wingdings" pitchFamily="2" charset="2"/>
              </a:rPr>
              <a:t> </a:t>
            </a:r>
            <a:r>
              <a:rPr lang="en-US" altLang="zh-CN" sz="1800" b="0" dirty="0">
                <a:solidFill>
                  <a:srgbClr val="0432FF"/>
                </a:solidFill>
                <a:sym typeface="Wingdings" pitchFamily="2" charset="2"/>
              </a:rPr>
              <a:t>um</a:t>
            </a:r>
            <a:br>
              <a:rPr lang="en-US" altLang="zh-CN" sz="1800" b="0" dirty="0"/>
            </a:br>
            <a:r>
              <a:rPr lang="en-US" altLang="zh-CN" sz="1800" b="0" dirty="0"/>
              <a:t>- LW </a:t>
            </a:r>
            <a:r>
              <a:rPr lang="en-US" altLang="zh-CN" sz="1800" b="0" dirty="0">
                <a:solidFill>
                  <a:srgbClr val="0432FF"/>
                </a:solidFill>
              </a:rPr>
              <a:t>one-by-one measurement</a:t>
            </a:r>
            <a:r>
              <a:rPr lang="en-US" altLang="zh-CN" sz="1800" b="0" dirty="0"/>
              <a:t>; </a:t>
            </a:r>
            <a:br>
              <a:rPr lang="en-US" altLang="zh-CN" sz="1800" b="0" dirty="0"/>
            </a:br>
            <a:r>
              <a:rPr lang="en-US" altLang="zh-CN" sz="1800" b="0" dirty="0"/>
              <a:t>- can measure </a:t>
            </a:r>
            <a:r>
              <a:rPr lang="en-US" altLang="zh-CN" sz="1800" b="0" dirty="0">
                <a:solidFill>
                  <a:srgbClr val="0432FF"/>
                </a:solidFill>
              </a:rPr>
              <a:t>intra-pulse</a:t>
            </a:r>
            <a:r>
              <a:rPr lang="zh-CN" altLang="en-US" sz="1800" b="0" dirty="0">
                <a:solidFill>
                  <a:srgbClr val="0432FF"/>
                </a:solidFill>
              </a:rPr>
              <a:t> </a:t>
            </a:r>
            <a:r>
              <a:rPr lang="en-US" altLang="zh-CN" sz="1800" b="0" dirty="0">
                <a:solidFill>
                  <a:srgbClr val="0432FF"/>
                </a:solidFill>
              </a:rPr>
              <a:t>profile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by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adjusting </a:t>
            </a:r>
            <a:br>
              <a:rPr lang="en-US" altLang="zh-CN" sz="1800" b="0" dirty="0"/>
            </a:br>
            <a:r>
              <a:rPr lang="en-US" altLang="zh-CN" sz="1800" b="0" dirty="0"/>
              <a:t>  timing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delay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(accuracy?</a:t>
            </a:r>
            <a:br>
              <a:rPr lang="en-US" altLang="zh-CN" sz="1800" b="0" dirty="0"/>
            </a:br>
            <a:endParaRPr lang="en-US" altLang="zh-CN" sz="1800" b="0" dirty="0">
              <a:solidFill>
                <a:schemeClr val="tx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9784D2-FB0F-0932-2C2A-99407781B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9890" y="1757961"/>
            <a:ext cx="2292647" cy="23527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4A3F09-101C-8456-BE20-E70E206BC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627" y="4177167"/>
            <a:ext cx="5580121" cy="21719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84AECB-0C24-CDC2-CD0E-344B24143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032" y="1757961"/>
            <a:ext cx="3225858" cy="222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48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763754-1662-3EDD-29C3-2281817B4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SNS</a:t>
            </a:r>
            <a:r>
              <a:rPr lang="zh-CN" altLang="en-US" dirty="0"/>
              <a:t> </a:t>
            </a:r>
            <a:r>
              <a:rPr lang="en-US" altLang="zh-CN" dirty="0"/>
              <a:t>LW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  <a:r>
              <a:rPr lang="zh-CN" altLang="en-US" dirty="0"/>
              <a:t> </a:t>
            </a:r>
            <a:r>
              <a:rPr lang="en-US" altLang="zh-CN" dirty="0"/>
              <a:t>(1</a:t>
            </a:r>
            <a:r>
              <a:rPr lang="en-US" altLang="zh-CN" baseline="30000" dirty="0"/>
              <a:t>st</a:t>
            </a:r>
            <a:r>
              <a:rPr lang="zh-CN" altLang="en-US" dirty="0"/>
              <a:t> </a:t>
            </a:r>
            <a:r>
              <a:rPr lang="en-US" altLang="zh-CN" dirty="0"/>
              <a:t>Version)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83688-44FD-DD91-29B3-90B53A785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D110F-4874-B445-A988-CD1F686AC560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D1256-FA34-9984-00D0-E415936FB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4A092-FFE9-BDA4-48C5-22CE81ABC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E43EB9DC-9F05-D15E-01A0-99A297333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268761"/>
            <a:ext cx="5904035" cy="5035233"/>
          </a:xfrm>
        </p:spPr>
        <p:txBody>
          <a:bodyPr/>
          <a:lstStyle/>
          <a:p>
            <a:r>
              <a:rPr lang="en-US" altLang="zh-CN" sz="1800" b="0" dirty="0"/>
              <a:t>Collection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dipole:</a:t>
            </a:r>
            <a:r>
              <a:rPr lang="zh-CN" altLang="en-US" sz="1800" b="0" dirty="0"/>
              <a:t> </a:t>
            </a:r>
            <a:r>
              <a:rPr lang="en-CH" altLang="zh-CN" sz="1800" b="0" dirty="0"/>
              <a:t>C-</a:t>
            </a:r>
            <a:r>
              <a:rPr lang="el-GR" altLang="zh-CN" sz="1800" b="0" dirty="0"/>
              <a:t>s</a:t>
            </a:r>
            <a:r>
              <a:rPr lang="en-US" altLang="zh-CN" sz="1800" b="0" dirty="0" err="1"/>
              <a:t>hape</a:t>
            </a:r>
            <a:r>
              <a:rPr lang="en-US" altLang="zh-CN" sz="1800" b="0" dirty="0"/>
              <a:t>,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8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cm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gap,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4.5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cm</a:t>
            </a:r>
            <a:r>
              <a:rPr lang="en-US" altLang="zh-CN" sz="1800" b="0" baseline="30000" dirty="0"/>
              <a:t>2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cross-section,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7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cm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efficient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length,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0-190</a:t>
            </a:r>
            <a:r>
              <a:rPr lang="zh-CN" altLang="en-US" sz="1800" b="0" dirty="0"/>
              <a:t> </a:t>
            </a:r>
            <a:r>
              <a:rPr lang="en-US" altLang="zh-CN" sz="1800" b="0" dirty="0" err="1"/>
              <a:t>Gs</a:t>
            </a:r>
            <a:endParaRPr lang="en-US" altLang="zh-CN" sz="1800" b="0" dirty="0"/>
          </a:p>
          <a:p>
            <a:r>
              <a:rPr lang="en-US" altLang="zh-CN" sz="1800" b="0" dirty="0"/>
              <a:t>Detector: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Faraday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cup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+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1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GHz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BW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26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dB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amplifier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+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50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MHz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LPF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(sub-</a:t>
            </a:r>
            <a:r>
              <a:rPr lang="en-US" altLang="zh-CN" sz="1800" b="0" dirty="0" err="1"/>
              <a:t>pC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sensitivity)</a:t>
            </a:r>
            <a:r>
              <a:rPr lang="zh-CN" altLang="en-US" sz="1800" b="0" dirty="0"/>
              <a:t> </a:t>
            </a:r>
            <a:r>
              <a:rPr lang="en-US" altLang="zh-CN" sz="1800" b="0" dirty="0">
                <a:sym typeface="Wingdings" pitchFamily="2" charset="2"/>
              </a:rPr>
              <a:t>+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500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MHz,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500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 err="1">
                <a:sym typeface="Wingdings" pitchFamily="2" charset="2"/>
              </a:rPr>
              <a:t>MSa</a:t>
            </a:r>
            <a:r>
              <a:rPr lang="en-US" altLang="zh-CN" sz="1800" b="0" dirty="0">
                <a:sym typeface="Wingdings" pitchFamily="2" charset="2"/>
              </a:rPr>
              <a:t>/s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DAQ</a:t>
            </a:r>
            <a:endParaRPr lang="en-CH" sz="1800" b="0" dirty="0"/>
          </a:p>
          <a:p>
            <a:r>
              <a:rPr lang="en-US" altLang="zh-CN" sz="1800" b="0" dirty="0">
                <a:solidFill>
                  <a:srgbClr val="0432FF"/>
                </a:solidFill>
              </a:rPr>
              <a:t>Local</a:t>
            </a:r>
            <a:r>
              <a:rPr lang="zh-CN" altLang="en-US" sz="1800" b="0" dirty="0">
                <a:solidFill>
                  <a:srgbClr val="0432FF"/>
                </a:solidFill>
              </a:rPr>
              <a:t> </a:t>
            </a:r>
            <a:r>
              <a:rPr lang="en-US" altLang="zh-CN" sz="1800" b="0" dirty="0">
                <a:solidFill>
                  <a:srgbClr val="0432FF"/>
                </a:solidFill>
              </a:rPr>
              <a:t>orbit</a:t>
            </a:r>
            <a:r>
              <a:rPr lang="zh-CN" altLang="en-US" sz="1800" b="0" dirty="0">
                <a:solidFill>
                  <a:srgbClr val="0432FF"/>
                </a:solidFill>
              </a:rPr>
              <a:t> </a:t>
            </a:r>
            <a:r>
              <a:rPr lang="en-US" altLang="zh-CN" sz="1800" b="0" dirty="0">
                <a:solidFill>
                  <a:srgbClr val="0432FF"/>
                </a:solidFill>
              </a:rPr>
              <a:t>compensation</a:t>
            </a:r>
            <a:r>
              <a:rPr lang="zh-CN" altLang="en-US" sz="1800" b="0" dirty="0">
                <a:solidFill>
                  <a:srgbClr val="0432FF"/>
                </a:solidFill>
              </a:rPr>
              <a:t> </a:t>
            </a:r>
            <a:r>
              <a:rPr lang="en-US" altLang="zh-CN" sz="1800" b="0" dirty="0">
                <a:solidFill>
                  <a:srgbClr val="0432FF"/>
                </a:solidFill>
              </a:rPr>
              <a:t>to</a:t>
            </a:r>
            <a:r>
              <a:rPr lang="zh-CN" altLang="en-US" sz="1800" b="0" dirty="0">
                <a:solidFill>
                  <a:srgbClr val="0432FF"/>
                </a:solidFill>
              </a:rPr>
              <a:t> </a:t>
            </a:r>
            <a:r>
              <a:rPr lang="en-US" altLang="zh-CN" sz="1800" b="0" dirty="0">
                <a:solidFill>
                  <a:srgbClr val="0432FF"/>
                </a:solidFill>
              </a:rPr>
              <a:t>190</a:t>
            </a:r>
            <a:r>
              <a:rPr lang="zh-CN" altLang="en-US" sz="1800" b="0" dirty="0">
                <a:solidFill>
                  <a:srgbClr val="0432FF"/>
                </a:solidFill>
              </a:rPr>
              <a:t> </a:t>
            </a:r>
            <a:r>
              <a:rPr lang="en-US" altLang="zh-CN" sz="1800" b="0" dirty="0" err="1">
                <a:solidFill>
                  <a:srgbClr val="0432FF"/>
                </a:solidFill>
              </a:rPr>
              <a:t>Gs</a:t>
            </a:r>
            <a:r>
              <a:rPr lang="zh-CN" altLang="en-US" sz="1800" b="0" dirty="0">
                <a:solidFill>
                  <a:srgbClr val="0432FF"/>
                </a:solidFill>
              </a:rPr>
              <a:t> </a:t>
            </a:r>
            <a:r>
              <a:rPr lang="en-US" altLang="zh-CN" sz="1800" b="0" dirty="0">
                <a:solidFill>
                  <a:srgbClr val="0432FF"/>
                </a:solidFill>
              </a:rPr>
              <a:t>collection</a:t>
            </a:r>
            <a:r>
              <a:rPr lang="zh-CN" altLang="en-US" sz="1800" b="0" dirty="0">
                <a:solidFill>
                  <a:srgbClr val="0432FF"/>
                </a:solidFill>
              </a:rPr>
              <a:t> </a:t>
            </a:r>
            <a:r>
              <a:rPr lang="en-US" altLang="zh-CN" sz="1800" b="0" dirty="0">
                <a:solidFill>
                  <a:srgbClr val="0432FF"/>
                </a:solidFill>
              </a:rPr>
              <a:t>B-field!</a:t>
            </a:r>
          </a:p>
          <a:p>
            <a:r>
              <a:rPr lang="en-US" altLang="zh-CN" sz="1800" b="0" dirty="0">
                <a:solidFill>
                  <a:srgbClr val="FF40FF"/>
                </a:solidFill>
              </a:rPr>
              <a:t>Local</a:t>
            </a:r>
            <a:r>
              <a:rPr lang="zh-CN" altLang="en-US" sz="1800" b="0" dirty="0">
                <a:solidFill>
                  <a:srgbClr val="FF40FF"/>
                </a:solidFill>
              </a:rPr>
              <a:t> </a:t>
            </a:r>
            <a:r>
              <a:rPr lang="en-US" altLang="zh-CN" sz="1800" b="0" dirty="0">
                <a:solidFill>
                  <a:srgbClr val="FF40FF"/>
                </a:solidFill>
              </a:rPr>
              <a:t>orbit</a:t>
            </a:r>
            <a:r>
              <a:rPr lang="zh-CN" altLang="en-US" sz="1800" b="0" dirty="0">
                <a:solidFill>
                  <a:srgbClr val="FF40FF"/>
                </a:solidFill>
              </a:rPr>
              <a:t> </a:t>
            </a:r>
            <a:r>
              <a:rPr lang="en-US" altLang="zh-CN" sz="1800" b="0" dirty="0">
                <a:solidFill>
                  <a:srgbClr val="FF40FF"/>
                </a:solidFill>
              </a:rPr>
              <a:t>bump</a:t>
            </a:r>
            <a:r>
              <a:rPr lang="zh-CN" altLang="en-US" sz="1800" b="0" dirty="0">
                <a:solidFill>
                  <a:srgbClr val="FF40FF"/>
                </a:solidFill>
              </a:rPr>
              <a:t> </a:t>
            </a:r>
            <a:r>
              <a:rPr lang="en-US" altLang="zh-CN" sz="1800" b="0" dirty="0">
                <a:solidFill>
                  <a:srgbClr val="FF40FF"/>
                </a:solidFill>
              </a:rPr>
              <a:t>(w/</a:t>
            </a:r>
            <a:r>
              <a:rPr lang="zh-CN" altLang="en-US" sz="1800" b="0" dirty="0">
                <a:solidFill>
                  <a:srgbClr val="FF40FF"/>
                </a:solidFill>
              </a:rPr>
              <a:t> </a:t>
            </a:r>
            <a:r>
              <a:rPr lang="en-US" altLang="zh-CN" sz="1800" b="0" dirty="0">
                <a:solidFill>
                  <a:srgbClr val="FF40FF"/>
                </a:solidFill>
              </a:rPr>
              <a:t>downstream</a:t>
            </a:r>
            <a:r>
              <a:rPr lang="zh-CN" altLang="en-US" sz="1800" b="0" dirty="0">
                <a:solidFill>
                  <a:srgbClr val="FF40FF"/>
                </a:solidFill>
              </a:rPr>
              <a:t> </a:t>
            </a:r>
            <a:r>
              <a:rPr lang="en-US" altLang="zh-CN" sz="1800" b="0" dirty="0">
                <a:solidFill>
                  <a:srgbClr val="FF40FF"/>
                </a:solidFill>
              </a:rPr>
              <a:t>BPM)</a:t>
            </a:r>
            <a:r>
              <a:rPr lang="zh-CN" altLang="en-US" sz="1800" b="0" dirty="0">
                <a:solidFill>
                  <a:srgbClr val="FF40FF"/>
                </a:solidFill>
              </a:rPr>
              <a:t> </a:t>
            </a:r>
            <a:r>
              <a:rPr lang="en-US" altLang="zh-CN" sz="1800" b="0" dirty="0">
                <a:solidFill>
                  <a:srgbClr val="FF40FF"/>
                </a:solidFill>
              </a:rPr>
              <a:t>for</a:t>
            </a:r>
            <a:r>
              <a:rPr lang="zh-CN" altLang="en-US" sz="1800" b="0" dirty="0">
                <a:solidFill>
                  <a:srgbClr val="FF40FF"/>
                </a:solidFill>
              </a:rPr>
              <a:t> </a:t>
            </a:r>
            <a:r>
              <a:rPr lang="en-US" altLang="zh-CN" sz="1800" b="0" dirty="0">
                <a:solidFill>
                  <a:srgbClr val="FF40FF"/>
                </a:solidFill>
              </a:rPr>
              <a:t>on-site</a:t>
            </a:r>
            <a:r>
              <a:rPr lang="zh-CN" altLang="en-US" sz="1800" b="0" dirty="0">
                <a:solidFill>
                  <a:srgbClr val="FF40FF"/>
                </a:solidFill>
              </a:rPr>
              <a:t> </a:t>
            </a:r>
            <a:r>
              <a:rPr lang="en-US" altLang="zh-CN" sz="1800" b="0" dirty="0">
                <a:solidFill>
                  <a:srgbClr val="FF40FF"/>
                </a:solidFill>
              </a:rPr>
              <a:t>calibration</a:t>
            </a:r>
            <a:r>
              <a:rPr lang="zh-CN" altLang="en-US" sz="1800" b="0" dirty="0">
                <a:solidFill>
                  <a:srgbClr val="FF40FF"/>
                </a:solidFill>
              </a:rPr>
              <a:t> </a:t>
            </a:r>
            <a:r>
              <a:rPr lang="en-US" altLang="zh-CN" sz="1800" b="0" dirty="0">
                <a:solidFill>
                  <a:srgbClr val="FF40FF"/>
                </a:solidFill>
              </a:rPr>
              <a:t>of</a:t>
            </a:r>
            <a:r>
              <a:rPr lang="zh-CN" altLang="en-US" sz="1800" b="0" dirty="0">
                <a:solidFill>
                  <a:srgbClr val="FF40FF"/>
                </a:solidFill>
              </a:rPr>
              <a:t> </a:t>
            </a:r>
            <a:r>
              <a:rPr lang="en-US" altLang="zh-CN" sz="1800" b="0" dirty="0">
                <a:solidFill>
                  <a:srgbClr val="FF40FF"/>
                </a:solidFill>
              </a:rPr>
              <a:t>profile</a:t>
            </a:r>
            <a:r>
              <a:rPr lang="zh-CN" altLang="en-US" sz="1800" b="0" dirty="0">
                <a:solidFill>
                  <a:srgbClr val="FF40FF"/>
                </a:solidFill>
              </a:rPr>
              <a:t> </a:t>
            </a:r>
            <a:r>
              <a:rPr lang="en-US" altLang="zh-CN" sz="1800" b="0" dirty="0">
                <a:solidFill>
                  <a:srgbClr val="FF40FF"/>
                </a:solidFill>
              </a:rPr>
              <a:t>measurement!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D5FEFE-05F7-CA1B-ED37-C4DAB6D0A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3913863"/>
            <a:ext cx="4384706" cy="2376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E56272-24ED-14C0-4BF0-D3C57CA34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2" y="1484784"/>
            <a:ext cx="4020901" cy="21599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2C6E01-2563-49C0-25C2-46749EB76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104" y="4063814"/>
            <a:ext cx="3233308" cy="190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2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FD12CE-D59B-45FF-DAF2-7D662E861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268762"/>
            <a:ext cx="11376024" cy="1443342"/>
          </a:xfrm>
        </p:spPr>
        <p:txBody>
          <a:bodyPr/>
          <a:lstStyle/>
          <a:p>
            <a:r>
              <a:rPr lang="en-US" altLang="zh-CN" sz="1800" b="0" dirty="0"/>
              <a:t>Motivation: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suppress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position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drift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due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to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movement,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vibration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or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thermal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effects</a:t>
            </a:r>
          </a:p>
          <a:p>
            <a:r>
              <a:rPr lang="en-US" altLang="zh-CN" sz="1800" b="0" dirty="0"/>
              <a:t>Frequency spectrum of SNS accelerator site mainly &lt;1 Hz </a:t>
            </a:r>
          </a:p>
          <a:p>
            <a:r>
              <a:rPr lang="en-US" altLang="zh-CN" sz="1800" b="0" dirty="0"/>
              <a:t>Results: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point stability to 2/4</a:t>
            </a:r>
            <a:r>
              <a:rPr lang="zh-CN" altLang="en-US" sz="1800" b="0" dirty="0"/>
              <a:t> </a:t>
            </a:r>
            <a:r>
              <a:rPr lang="en-US" altLang="zh-CN" sz="1800" b="0" dirty="0" err="1"/>
              <a:t>urad@FBM</a:t>
            </a:r>
            <a:r>
              <a:rPr lang="en-US" altLang="zh-CN" sz="1800" b="0" dirty="0"/>
              <a:t>, i.e.,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0.5/1 mm at LW station (250 m downstream),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horizontally and vertically, respectively.</a:t>
            </a:r>
          </a:p>
          <a:p>
            <a:endParaRPr lang="en-CH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722580-7ADC-C267-F873-E88E2E745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laser position stabilization system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8D96B-8740-C074-593C-689571D9D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D514C-F353-B444-860A-A0F23DAD2F19}" type="datetime1">
              <a:rPr lang="de-CH" smtClean="0"/>
              <a:t>05.06.25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40E4C-470F-4FE9-6C94-1EFD43E34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LW Prototype Towards CSNS-II SC-LINAC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3B031C-C04F-8E16-19EF-9CF17B4F0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423E09A-1046-B9CC-7C6D-C37944BFE329}"/>
              </a:ext>
            </a:extLst>
          </p:cNvPr>
          <p:cNvGrpSpPr/>
          <p:nvPr/>
        </p:nvGrpSpPr>
        <p:grpSpPr>
          <a:xfrm>
            <a:off x="737751" y="2900876"/>
            <a:ext cx="4563818" cy="2647969"/>
            <a:chOff x="4580182" y="1772816"/>
            <a:chExt cx="4563818" cy="264796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FBCAE1F-9616-72C5-6575-AF6801923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80182" y="2165965"/>
              <a:ext cx="4140796" cy="22548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80DC352-FF88-D738-0D1E-A15028A790C1}"/>
                </a:ext>
              </a:extLst>
            </p:cNvPr>
            <p:cNvSpPr txBox="1"/>
            <p:nvPr/>
          </p:nvSpPr>
          <p:spPr>
            <a:xfrm>
              <a:off x="6532777" y="1772816"/>
              <a:ext cx="2611223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CH" sz="1400" dirty="0">
                  <a:solidFill>
                    <a:srgbClr val="0432FF"/>
                  </a:solidFill>
                </a:rPr>
                <a:t>Fee</a:t>
              </a:r>
              <a:r>
                <a:rPr lang="en-US" altLang="zh-CN" sz="1400" dirty="0" err="1">
                  <a:solidFill>
                    <a:srgbClr val="0432FF"/>
                  </a:solidFill>
                </a:rPr>
                <a:t>dback</a:t>
              </a:r>
              <a:r>
                <a:rPr lang="zh-CN" altLang="en-US" sz="1400" dirty="0">
                  <a:solidFill>
                    <a:srgbClr val="0432FF"/>
                  </a:solidFill>
                </a:rPr>
                <a:t> </a:t>
              </a:r>
              <a:r>
                <a:rPr lang="en-US" altLang="zh-CN" sz="1400" dirty="0">
                  <a:solidFill>
                    <a:srgbClr val="0432FF"/>
                  </a:solidFill>
                </a:rPr>
                <a:t>mirror(2’’ mirror on piezo tilt platform)</a:t>
              </a:r>
              <a:endParaRPr lang="en-CH" sz="1400" dirty="0">
                <a:solidFill>
                  <a:srgbClr val="0432FF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FDF39E7-55F8-195E-31D4-B0F23A5B0137}"/>
                </a:ext>
              </a:extLst>
            </p:cNvPr>
            <p:cNvSpPr txBox="1"/>
            <p:nvPr/>
          </p:nvSpPr>
          <p:spPr>
            <a:xfrm>
              <a:off x="5320276" y="2775989"/>
              <a:ext cx="285498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CH" sz="1400" dirty="0">
                  <a:solidFill>
                    <a:srgbClr val="0432FF"/>
                  </a:solidFill>
                </a:rPr>
                <a:t>M</a:t>
              </a:r>
              <a:r>
                <a:rPr lang="en-US" sz="1400" dirty="0">
                  <a:solidFill>
                    <a:srgbClr val="0432FF"/>
                  </a:solidFill>
                </a:rPr>
                <a:t>: </a:t>
              </a:r>
              <a:r>
                <a:rPr lang="en-CH" sz="1400" dirty="0">
                  <a:solidFill>
                    <a:srgbClr val="0432FF"/>
                  </a:solidFill>
                </a:rPr>
                <a:t>p</a:t>
              </a:r>
              <a:r>
                <a:rPr lang="en-US" altLang="zh-CN" sz="1400" dirty="0" err="1">
                  <a:solidFill>
                    <a:srgbClr val="0432FF"/>
                  </a:solidFill>
                </a:rPr>
                <a:t>icomotor</a:t>
              </a:r>
              <a:r>
                <a:rPr lang="en-US" altLang="zh-CN" sz="1400" dirty="0">
                  <a:solidFill>
                    <a:srgbClr val="0432FF"/>
                  </a:solidFill>
                </a:rPr>
                <a:t>/piezo</a:t>
              </a:r>
              <a:r>
                <a:rPr lang="zh-CN" altLang="en-US" sz="1400" dirty="0">
                  <a:solidFill>
                    <a:srgbClr val="0432FF"/>
                  </a:solidFill>
                </a:rPr>
                <a:t> </a:t>
              </a:r>
              <a:r>
                <a:rPr lang="en-US" altLang="zh-CN" sz="1400" dirty="0">
                  <a:solidFill>
                    <a:srgbClr val="0432FF"/>
                  </a:solidFill>
                </a:rPr>
                <a:t>controller</a:t>
              </a:r>
              <a:endParaRPr lang="en-CH" sz="1400" dirty="0">
                <a:solidFill>
                  <a:srgbClr val="0432FF"/>
                </a:solidFill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B85F0FF-B72A-3F43-B2CD-E30DC45092E1}"/>
                </a:ext>
              </a:extLst>
            </p:cNvPr>
            <p:cNvCxnSpPr/>
            <p:nvPr/>
          </p:nvCxnSpPr>
          <p:spPr>
            <a:xfrm>
              <a:off x="7360857" y="3033127"/>
              <a:ext cx="477531" cy="384309"/>
            </a:xfrm>
            <a:prstGeom prst="straightConnector1">
              <a:avLst/>
            </a:prstGeom>
            <a:ln w="28575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1293E0A-5419-9370-C6DF-047F5BEDE0F1}"/>
                </a:ext>
              </a:extLst>
            </p:cNvPr>
            <p:cNvSpPr txBox="1"/>
            <p:nvPr/>
          </p:nvSpPr>
          <p:spPr>
            <a:xfrm>
              <a:off x="7078172" y="3850064"/>
              <a:ext cx="80619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400" dirty="0">
                  <a:solidFill>
                    <a:srgbClr val="0432FF"/>
                  </a:solidFill>
                </a:rPr>
                <a:t>2’’ screen</a:t>
              </a:r>
              <a:endParaRPr lang="en-CH" sz="1400" dirty="0">
                <a:solidFill>
                  <a:srgbClr val="0432FF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EE9E3EE-690B-B14F-271B-7B79F55F7CF2}"/>
              </a:ext>
            </a:extLst>
          </p:cNvPr>
          <p:cNvGrpSpPr/>
          <p:nvPr/>
        </p:nvGrpSpPr>
        <p:grpSpPr>
          <a:xfrm>
            <a:off x="6890432" y="2515350"/>
            <a:ext cx="3630872" cy="2080289"/>
            <a:chOff x="743430" y="4393441"/>
            <a:chExt cx="3073639" cy="177186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228052A-B43D-566E-42A0-B7C75AC4D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3430" y="4393441"/>
              <a:ext cx="3073639" cy="177186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C4A98B7-23A6-C51E-0571-842118B87CBD}"/>
                </a:ext>
              </a:extLst>
            </p:cNvPr>
            <p:cNvSpPr txBox="1"/>
            <p:nvPr/>
          </p:nvSpPr>
          <p:spPr>
            <a:xfrm>
              <a:off x="1259632" y="4509120"/>
              <a:ext cx="1440160" cy="7694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42900" indent="-342900" algn="l">
                <a:buAutoNum type="alphaLcParenBoth"/>
              </a:pPr>
              <a:r>
                <a:rPr lang="en-US" altLang="zh-CN" sz="1200" dirty="0">
                  <a:solidFill>
                    <a:srgbClr val="0432FF"/>
                  </a:solidFill>
                </a:rPr>
                <a:t>FB off</a:t>
              </a:r>
            </a:p>
            <a:p>
              <a:pPr marL="342900" indent="-342900" algn="l">
                <a:buAutoNum type="alphaLcParenBoth"/>
              </a:pPr>
              <a:r>
                <a:rPr lang="en-US" altLang="zh-CN" sz="1200" dirty="0">
                  <a:solidFill>
                    <a:srgbClr val="0432FF"/>
                  </a:solidFill>
                </a:rPr>
                <a:t>w/</a:t>
              </a:r>
              <a:r>
                <a:rPr lang="zh-CN" altLang="en-US" sz="1200" dirty="0">
                  <a:solidFill>
                    <a:srgbClr val="0432FF"/>
                  </a:solidFill>
                </a:rPr>
                <a:t> </a:t>
              </a:r>
              <a:r>
                <a:rPr lang="en-US" altLang="zh-CN" sz="1200" dirty="0" err="1">
                  <a:solidFill>
                    <a:srgbClr val="0432FF"/>
                  </a:solidFill>
                </a:rPr>
                <a:t>picomotor</a:t>
              </a:r>
              <a:endParaRPr lang="en-US" altLang="zh-CN" sz="1200" dirty="0">
                <a:solidFill>
                  <a:srgbClr val="0432FF"/>
                </a:solidFill>
              </a:endParaRPr>
            </a:p>
            <a:p>
              <a:pPr marL="342900" indent="-342900" algn="l">
                <a:buAutoNum type="alphaLcParenBoth"/>
              </a:pPr>
              <a:r>
                <a:rPr lang="en-US" altLang="zh-CN" sz="1200" dirty="0">
                  <a:solidFill>
                    <a:srgbClr val="0432FF"/>
                  </a:solidFill>
                </a:rPr>
                <a:t>w/</a:t>
              </a:r>
              <a:r>
                <a:rPr lang="zh-CN" altLang="en-US" sz="1200" dirty="0">
                  <a:solidFill>
                    <a:srgbClr val="0432FF"/>
                  </a:solidFill>
                </a:rPr>
                <a:t> </a:t>
              </a:r>
              <a:r>
                <a:rPr lang="en-US" altLang="zh-CN" sz="1200" dirty="0">
                  <a:solidFill>
                    <a:srgbClr val="0432FF"/>
                  </a:solidFill>
                </a:rPr>
                <a:t>piezo </a:t>
              </a:r>
            </a:p>
            <a:p>
              <a:pPr algn="l"/>
              <a:endParaRPr lang="en-CH" sz="1400" dirty="0">
                <a:solidFill>
                  <a:srgbClr val="0432FF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4919D70-0123-1BA0-07C7-0E1F60D7F2C2}"/>
              </a:ext>
            </a:extLst>
          </p:cNvPr>
          <p:cNvGrpSpPr/>
          <p:nvPr/>
        </p:nvGrpSpPr>
        <p:grpSpPr>
          <a:xfrm>
            <a:off x="6569584" y="4580082"/>
            <a:ext cx="4503869" cy="1692770"/>
            <a:chOff x="4355976" y="4438576"/>
            <a:chExt cx="4503869" cy="169277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B2F1C43-9B3C-4252-AF08-2D70F3161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5976" y="4438576"/>
              <a:ext cx="4503869" cy="169277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F221F83-9017-F090-F191-63AD76C0897A}"/>
                </a:ext>
              </a:extLst>
            </p:cNvPr>
            <p:cNvSpPr txBox="1"/>
            <p:nvPr/>
          </p:nvSpPr>
          <p:spPr>
            <a:xfrm>
              <a:off x="4788024" y="5511244"/>
              <a:ext cx="690149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altLang="zh-CN" sz="1400" dirty="0">
                  <a:solidFill>
                    <a:srgbClr val="0432FF"/>
                  </a:solidFill>
                </a:rPr>
                <a:t>FB</a:t>
              </a:r>
              <a:r>
                <a:rPr lang="zh-CN" altLang="en-US" sz="1400" dirty="0">
                  <a:solidFill>
                    <a:srgbClr val="0432FF"/>
                  </a:solidFill>
                </a:rPr>
                <a:t> </a:t>
              </a:r>
              <a:r>
                <a:rPr lang="en-US" altLang="zh-CN" sz="1400" dirty="0">
                  <a:solidFill>
                    <a:srgbClr val="0432FF"/>
                  </a:solidFill>
                </a:rPr>
                <a:t>off</a:t>
              </a:r>
              <a:endParaRPr lang="en-CH" sz="1400" dirty="0">
                <a:solidFill>
                  <a:srgbClr val="0432FF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0391AAC-2603-2225-43FB-2D2C8B02DD70}"/>
                </a:ext>
              </a:extLst>
            </p:cNvPr>
            <p:cNvSpPr txBox="1"/>
            <p:nvPr/>
          </p:nvSpPr>
          <p:spPr>
            <a:xfrm>
              <a:off x="7015783" y="5513849"/>
              <a:ext cx="690149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altLang="zh-CN" sz="1400" dirty="0">
                  <a:solidFill>
                    <a:srgbClr val="0432FF"/>
                  </a:solidFill>
                </a:rPr>
                <a:t>FB</a:t>
              </a:r>
              <a:r>
                <a:rPr lang="zh-CN" altLang="en-US" sz="1400" dirty="0">
                  <a:solidFill>
                    <a:srgbClr val="0432FF"/>
                  </a:solidFill>
                </a:rPr>
                <a:t> </a:t>
              </a:r>
              <a:r>
                <a:rPr lang="en-US" altLang="zh-CN" sz="1400" dirty="0">
                  <a:solidFill>
                    <a:srgbClr val="0432FF"/>
                  </a:solidFill>
                </a:rPr>
                <a:t>on</a:t>
              </a:r>
              <a:endParaRPr lang="en-CH" sz="1400" dirty="0">
                <a:solidFill>
                  <a:srgbClr val="0432FF"/>
                </a:solidFill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B131992-B5DA-1A61-2076-A249D1DDBD4A}"/>
              </a:ext>
            </a:extLst>
          </p:cNvPr>
          <p:cNvSpPr txBox="1"/>
          <p:nvPr/>
        </p:nvSpPr>
        <p:spPr>
          <a:xfrm>
            <a:off x="470007" y="5925095"/>
            <a:ext cx="48315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/>
              <a:t>[1]</a:t>
            </a:r>
            <a:r>
              <a:rPr lang="zh-CN" altLang="en-US" sz="1400" dirty="0"/>
              <a:t> </a:t>
            </a:r>
            <a:r>
              <a:rPr lang="en-US" altLang="zh-CN" sz="1400" dirty="0"/>
              <a:t>R.</a:t>
            </a:r>
            <a:r>
              <a:rPr lang="zh-CN" altLang="en-US" sz="1400" dirty="0"/>
              <a:t> </a:t>
            </a:r>
            <a:r>
              <a:rPr lang="en-US" altLang="zh-CN" sz="1400" dirty="0"/>
              <a:t>Hardin</a:t>
            </a:r>
            <a:r>
              <a:rPr lang="zh-CN" altLang="en-US" sz="1400" dirty="0"/>
              <a:t> </a:t>
            </a:r>
            <a:r>
              <a:rPr lang="en-US" altLang="zh-CN" sz="1400" dirty="0"/>
              <a:t>et</a:t>
            </a:r>
            <a:r>
              <a:rPr lang="zh-CN" altLang="en-US" sz="1400" dirty="0"/>
              <a:t> </a:t>
            </a:r>
            <a:r>
              <a:rPr lang="en-US" altLang="zh-CN" sz="1400" dirty="0"/>
              <a:t>al.,</a:t>
            </a:r>
            <a:r>
              <a:rPr lang="zh-CN" altLang="en-US" sz="1400" dirty="0"/>
              <a:t> </a:t>
            </a:r>
            <a:r>
              <a:rPr lang="en-US" altLang="zh-CN" sz="1400" dirty="0"/>
              <a:t>Optics</a:t>
            </a:r>
            <a:r>
              <a:rPr lang="zh-CN" altLang="en-US" sz="1400" dirty="0"/>
              <a:t> </a:t>
            </a:r>
            <a:r>
              <a:rPr lang="en-US" altLang="zh-CN" sz="1400" dirty="0"/>
              <a:t>express</a:t>
            </a:r>
            <a:r>
              <a:rPr lang="zh-CN" altLang="en-US" sz="1400" dirty="0"/>
              <a:t> </a:t>
            </a:r>
            <a:r>
              <a:rPr lang="en-US" altLang="zh-CN" sz="1400" dirty="0"/>
              <a:t>19(4):2874</a:t>
            </a:r>
            <a:r>
              <a:rPr lang="zh-CN" altLang="en-US" sz="1400" dirty="0"/>
              <a:t> </a:t>
            </a:r>
            <a:r>
              <a:rPr lang="en-US" altLang="zh-CN" sz="1400" dirty="0"/>
              <a:t>(2011)</a:t>
            </a:r>
            <a:endParaRPr lang="en-CH" sz="1400" dirty="0"/>
          </a:p>
        </p:txBody>
      </p:sp>
    </p:spTree>
    <p:extLst>
      <p:ext uri="{BB962C8B-B14F-4D97-AF65-F5344CB8AC3E}">
        <p14:creationId xmlns:p14="http://schemas.microsoft.com/office/powerpoint/2010/main" val="2540213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imic_CERN_16-9" id="{B9393490-C2B8-7D4F-B234-671AD63CF1C6}" vid="{2AEFECBA-DAED-F243-AAB0-827E549752C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2539</TotalTime>
  <Words>5201</Words>
  <Application>Microsoft Macintosh PowerPoint</Application>
  <PresentationFormat>Widescreen</PresentationFormat>
  <Paragraphs>898</Paragraphs>
  <Slides>54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9" baseType="lpstr">
      <vt:lpstr>等线</vt:lpstr>
      <vt:lpstr>仿宋</vt:lpstr>
      <vt:lpstr>NimbusRomNo9L</vt:lpstr>
      <vt:lpstr>新宋体</vt:lpstr>
      <vt:lpstr>Songti TC</vt:lpstr>
      <vt:lpstr>华文楷体</vt:lpstr>
      <vt:lpstr>Abadi</vt:lpstr>
      <vt:lpstr>Arial</vt:lpstr>
      <vt:lpstr>Arial Narrow</vt:lpstr>
      <vt:lpstr>Calibri</vt:lpstr>
      <vt:lpstr>Cambria Math</vt:lpstr>
      <vt:lpstr>Times New Roman</vt:lpstr>
      <vt:lpstr>Wingdings</vt:lpstr>
      <vt:lpstr>Office Theme</vt:lpstr>
      <vt:lpstr>Graph</vt:lpstr>
      <vt:lpstr>CSNS-II超导段激光丝（LW）剖面探测器样机</vt:lpstr>
      <vt:lpstr>报告提纲</vt:lpstr>
      <vt:lpstr>设备研制需求</vt:lpstr>
      <vt:lpstr>工作原理</vt:lpstr>
      <vt:lpstr>激光剥离在H-束流测量中应用</vt:lpstr>
      <vt:lpstr>LW系统分类</vt:lpstr>
      <vt:lpstr>SNS LW System (1st Version)</vt:lpstr>
      <vt:lpstr>SNS LW System (1st Version)</vt:lpstr>
      <vt:lpstr>Active laser position stabilization system</vt:lpstr>
      <vt:lpstr>Application 2#: Emittancemeter at HEBT</vt:lpstr>
      <vt:lpstr>SNS LW System (2nd Version)</vt:lpstr>
      <vt:lpstr>SNS LW system (3rd version)</vt:lpstr>
      <vt:lpstr>SNS LW system (3rd version)</vt:lpstr>
      <vt:lpstr>LW-Profile Monitor@CERN LINAC4</vt:lpstr>
      <vt:lpstr>LW-Emittancemeter@CERN LINAC4</vt:lpstr>
      <vt:lpstr>小节</vt:lpstr>
      <vt:lpstr>报告提纲</vt:lpstr>
      <vt:lpstr>激光器选型</vt:lpstr>
      <vt:lpstr>实验室内激光传输实验</vt:lpstr>
      <vt:lpstr>真空观察窗损伤阈值</vt:lpstr>
      <vt:lpstr>测量人员：王广源 、张俊嵩、于永积 测量传感器：941B速度传感器 时间：2024年4月15日</vt:lpstr>
      <vt:lpstr>激光传输光路设计</vt:lpstr>
      <vt:lpstr>隧道内激光传输线</vt:lpstr>
      <vt:lpstr>隧道内激光指点稳定性监测</vt:lpstr>
      <vt:lpstr>剥离电子收集磁铁设计</vt:lpstr>
      <vt:lpstr>First prototype at LRBT</vt:lpstr>
      <vt:lpstr>束流同步模块（朱鹏）</vt:lpstr>
      <vt:lpstr>光学滑移台电极控制</vt:lpstr>
      <vt:lpstr>上层DAQ软件</vt:lpstr>
      <vt:lpstr>LW样机实验研究</vt:lpstr>
      <vt:lpstr>信号处理和剖面重建</vt:lpstr>
      <vt:lpstr>LW扫描启动流程</vt:lpstr>
      <vt:lpstr>剥离电子探测：FC+Amp. vs. MCP-FC</vt:lpstr>
      <vt:lpstr>测量偏差评估：WS vs. LW</vt:lpstr>
      <vt:lpstr>Time-resolved beam profiles</vt:lpstr>
      <vt:lpstr>存在问题：X-scan分布畸变</vt:lpstr>
      <vt:lpstr>报告提纲</vt:lpstr>
      <vt:lpstr>LW POP experiment layout</vt:lpstr>
      <vt:lpstr>XY同时测量功能验证</vt:lpstr>
      <vt:lpstr>LW作用腔室升级</vt:lpstr>
      <vt:lpstr>H0探测器</vt:lpstr>
      <vt:lpstr>H0探测器位置和布局</vt:lpstr>
      <vt:lpstr>LGAD输出信号评估</vt:lpstr>
      <vt:lpstr>总结</vt:lpstr>
      <vt:lpstr>H-束流和Laser pulse时间结构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2025.01.07 experiment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1603</cp:revision>
  <cp:lastPrinted>2020-01-30T13:49:18Z</cp:lastPrinted>
  <dcterms:created xsi:type="dcterms:W3CDTF">2025-06-03T10:44:50Z</dcterms:created>
  <dcterms:modified xsi:type="dcterms:W3CDTF">2025-06-05T05:50:51Z</dcterms:modified>
</cp:coreProperties>
</file>