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3"/>
    <p:sldId id="267" r:id="rId4"/>
    <p:sldId id="284" r:id="rId5"/>
    <p:sldId id="285" r:id="rId6"/>
    <p:sldId id="282" r:id="rId7"/>
    <p:sldId id="277" r:id="rId8"/>
    <p:sldId id="270" r:id="rId9"/>
    <p:sldId id="278" r:id="rId10"/>
    <p:sldId id="286" r:id="rId11"/>
    <p:sldId id="276" r:id="rId12"/>
    <p:sldId id="272" r:id="rId13"/>
    <p:sldId id="287" r:id="rId14"/>
    <p:sldId id="297" r:id="rId15"/>
    <p:sldId id="294" r:id="rId16"/>
    <p:sldId id="295" r:id="rId17"/>
    <p:sldId id="293" r:id="rId18"/>
    <p:sldId id="271" r:id="rId19"/>
    <p:sldId id="273" r:id="rId20"/>
    <p:sldId id="274" r:id="rId21"/>
    <p:sldId id="281" r:id="rId22"/>
    <p:sldId id="279" r:id="rId23"/>
    <p:sldId id="29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D7D"/>
    <a:srgbClr val="E6A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24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 sz="4000"/>
              <a:t>CEPC</a:t>
            </a:r>
            <a:r>
              <a:rPr lang="zh-CN" altLang="en-US" sz="4000"/>
              <a:t>谱仪冷却系统</a:t>
            </a:r>
            <a:endParaRPr lang="zh-CN" altLang="en-US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028123"/>
            <a:ext cx="9144000" cy="1655762"/>
          </a:xfrm>
        </p:spPr>
        <p:txBody>
          <a:bodyPr/>
          <a:p>
            <a:r>
              <a:rPr lang="zh-CN" altLang="en-US"/>
              <a:t>荆小平</a:t>
            </a:r>
            <a:r>
              <a:rPr lang="en-US" altLang="zh-CN"/>
              <a:t>  </a:t>
            </a:r>
            <a:r>
              <a:rPr lang="zh-CN" altLang="en-US"/>
              <a:t>纪全</a:t>
            </a:r>
            <a:endParaRPr lang="zh-CN" altLang="en-US"/>
          </a:p>
          <a:p>
            <a:r>
              <a:rPr lang="en-US" altLang="zh-CN"/>
              <a:t>2025-06-09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192405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空调系统</a:t>
            </a:r>
            <a:r>
              <a:rPr lang="en-US" altLang="zh-CN" sz="2000"/>
              <a:t> - </a:t>
            </a:r>
            <a:r>
              <a:rPr lang="zh-CN" altLang="en-US" sz="2000"/>
              <a:t>除氡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7280" y="3257550"/>
            <a:ext cx="2160000" cy="12538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280" y="4680585"/>
            <a:ext cx="2160000" cy="79039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3380" y="813435"/>
            <a:ext cx="114446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/>
              <a:t>氡析出率差别</a:t>
            </a:r>
            <a:r>
              <a:rPr lang="zh-CN" altLang="en-US" sz="1600"/>
              <a:t>大</a:t>
            </a:r>
            <a:endParaRPr lang="zh-CN" altLang="en-US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/>
              <a:t>换气次数，达标时间，平衡氡</a:t>
            </a:r>
            <a:r>
              <a:rPr lang="zh-CN" altLang="en-US" sz="1600"/>
              <a:t>含量</a:t>
            </a:r>
            <a:endParaRPr lang="zh-CN" altLang="en-US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/>
              <a:t>送排风组合，</a:t>
            </a:r>
            <a:r>
              <a:rPr lang="zh-CN" altLang="en-US" sz="1600"/>
              <a:t>送风排风同时开</a:t>
            </a:r>
            <a:r>
              <a:rPr lang="zh-CN" altLang="en-US" sz="1600"/>
              <a:t>最好</a:t>
            </a:r>
            <a:endParaRPr lang="zh-CN" altLang="en-US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/>
              <a:t>高度分布不均，底部氡含量高，新风流经底部并排风效果</a:t>
            </a:r>
            <a:r>
              <a:rPr lang="zh-CN" altLang="en-US" sz="1600"/>
              <a:t>好</a:t>
            </a:r>
            <a:endParaRPr lang="zh-CN" altLang="en-US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/>
              <a:t>温度高和湿度低增加析出，空气质量差氡含量高</a:t>
            </a:r>
            <a:r>
              <a:rPr lang="en-US" altLang="zh-CN" sz="1600"/>
              <a:t>……</a:t>
            </a:r>
            <a:endParaRPr lang="zh-CN" altLang="en-US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/>
              <a:t>措施：机械通风，</a:t>
            </a:r>
            <a:r>
              <a:rPr lang="zh-CN" altLang="en-US" sz="1600">
                <a:sym typeface="+mn-ea"/>
              </a:rPr>
              <a:t>防氡屏蔽层</a:t>
            </a:r>
            <a:r>
              <a:rPr lang="en-US" altLang="zh-CN" sz="1600">
                <a:sym typeface="+mn-ea"/>
              </a:rPr>
              <a:t>HDPE</a:t>
            </a:r>
            <a:r>
              <a:rPr lang="zh-CN" altLang="en-US" sz="1600">
                <a:sym typeface="+mn-ea"/>
              </a:rPr>
              <a:t>，过滤器</a:t>
            </a:r>
            <a:r>
              <a:rPr lang="en-US" altLang="zh-CN" sz="1600">
                <a:sym typeface="+mn-ea"/>
              </a:rPr>
              <a:t>HEPA</a:t>
            </a:r>
            <a:r>
              <a:rPr lang="zh-CN" altLang="en-US" sz="1600">
                <a:sym typeface="+mn-ea"/>
              </a:rPr>
              <a:t>，离心</a:t>
            </a:r>
            <a:r>
              <a:rPr lang="en-US" altLang="zh-CN" sz="1600">
                <a:sym typeface="+mn-ea"/>
              </a:rPr>
              <a:t>……</a:t>
            </a:r>
            <a:endParaRPr lang="zh-CN" altLang="en-US" sz="160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" y="5695315"/>
            <a:ext cx="2160000" cy="7503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3257550"/>
            <a:ext cx="2160000" cy="134675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300" y="3429000"/>
            <a:ext cx="2160000" cy="391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280" y="4828540"/>
            <a:ext cx="2160000" cy="64292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300" y="5122545"/>
            <a:ext cx="2160000" cy="13961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9300" y="3959225"/>
            <a:ext cx="2160000" cy="139959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5260" y="2444115"/>
            <a:ext cx="2160000" cy="242870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5260" y="95250"/>
            <a:ext cx="2160000" cy="220135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1935" y="4901565"/>
            <a:ext cx="2160000" cy="17204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7280" y="5640070"/>
            <a:ext cx="2160000" cy="786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192405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空调系统</a:t>
            </a:r>
            <a:r>
              <a:rPr lang="en-US" altLang="zh-CN" sz="2000"/>
              <a:t> - </a:t>
            </a:r>
            <a:r>
              <a:rPr lang="zh-CN" altLang="en-US" sz="2000"/>
              <a:t>除氡</a:t>
            </a:r>
            <a:r>
              <a:rPr lang="en-US" altLang="zh-CN" sz="2000"/>
              <a:t> &amp; </a:t>
            </a:r>
            <a:r>
              <a:rPr lang="zh-CN" altLang="en-US" sz="2000"/>
              <a:t>新风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373380" y="745490"/>
            <a:ext cx="114446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SzPct val="70000"/>
              <a:buFont typeface="Wingdings" panose="05000000000000000000" charset="0"/>
              <a:buChar char="n"/>
            </a:pPr>
            <a:r>
              <a:rPr lang="zh-CN" altLang="en-US" sz="1600"/>
              <a:t>江门经验</a:t>
            </a:r>
            <a:endParaRPr lang="zh-CN" altLang="en-US" sz="160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/>
              <a:t>江门地下总空间</a:t>
            </a:r>
            <a:r>
              <a:rPr lang="en-US" altLang="zh-CN" sz="1600"/>
              <a:t>30</a:t>
            </a:r>
            <a:r>
              <a:rPr lang="zh-CN" altLang="en-US" sz="1600"/>
              <a:t>万</a:t>
            </a:r>
            <a:r>
              <a:rPr lang="en-US" altLang="zh-CN" sz="1600"/>
              <a:t>m³</a:t>
            </a:r>
            <a:r>
              <a:rPr lang="zh-CN" altLang="en-US" sz="1600"/>
              <a:t>，大厅</a:t>
            </a:r>
            <a:r>
              <a:rPr lang="en-US" altLang="zh-CN" sz="1600"/>
              <a:t>12</a:t>
            </a:r>
            <a:r>
              <a:rPr lang="zh-CN" altLang="en-US" sz="1600"/>
              <a:t>万</a:t>
            </a:r>
            <a:r>
              <a:rPr lang="en-US" altLang="zh-CN" sz="1600"/>
              <a:t>m³</a:t>
            </a:r>
            <a:r>
              <a:rPr lang="zh-CN" altLang="en-US" sz="1600"/>
              <a:t>，其中水池</a:t>
            </a:r>
            <a:r>
              <a:rPr lang="en-US" altLang="zh-CN" sz="1600"/>
              <a:t>6</a:t>
            </a:r>
            <a:r>
              <a:rPr lang="zh-CN" altLang="en-US" sz="1600"/>
              <a:t>万</a:t>
            </a:r>
            <a:r>
              <a:rPr lang="en-US" altLang="zh-CN" sz="1600"/>
              <a:t>m³</a:t>
            </a:r>
            <a:r>
              <a:rPr lang="zh-CN" altLang="en-US" sz="1600"/>
              <a:t>，只有大厅内有新风，新风量</a:t>
            </a:r>
            <a:r>
              <a:rPr lang="en-US" altLang="zh-CN" sz="1600">
                <a:solidFill>
                  <a:srgbClr val="FF0000"/>
                </a:solidFill>
              </a:rPr>
              <a:t>3.5</a:t>
            </a:r>
            <a:r>
              <a:rPr lang="zh-CN" altLang="en-US" sz="1600">
                <a:solidFill>
                  <a:srgbClr val="FF0000"/>
                </a:solidFill>
              </a:rPr>
              <a:t>万</a:t>
            </a:r>
            <a:r>
              <a:rPr lang="en-US" altLang="zh-CN" sz="1600"/>
              <a:t>m³/h</a:t>
            </a:r>
            <a:r>
              <a:rPr lang="zh-CN" altLang="en-US" sz="1600"/>
              <a:t>（</a:t>
            </a:r>
            <a:r>
              <a:rPr lang="en-US" altLang="zh-CN" sz="1600">
                <a:solidFill>
                  <a:srgbClr val="FF0000"/>
                </a:solidFill>
              </a:rPr>
              <a:t>0.3</a:t>
            </a:r>
            <a:r>
              <a:rPr lang="zh-CN" altLang="en-US" sz="1600">
                <a:solidFill>
                  <a:srgbClr val="FF0000"/>
                </a:solidFill>
              </a:rPr>
              <a:t>次</a:t>
            </a:r>
            <a:r>
              <a:rPr lang="en-US" altLang="zh-CN" sz="1600">
                <a:solidFill>
                  <a:srgbClr val="FF0000"/>
                </a:solidFill>
              </a:rPr>
              <a:t>/h</a:t>
            </a:r>
            <a:r>
              <a:rPr lang="zh-CN" altLang="en-US" sz="1600"/>
              <a:t>），</a:t>
            </a:r>
            <a:endParaRPr lang="zh-CN" altLang="en-US" sz="1600"/>
          </a:p>
          <a:p>
            <a:pPr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altLang="zh-CN" sz="1600"/>
              <a:t>      </a:t>
            </a:r>
            <a:r>
              <a:rPr lang="zh-CN" altLang="en-US" sz="1600"/>
              <a:t>平衡后氡</a:t>
            </a:r>
            <a:r>
              <a:rPr lang="en-US" altLang="zh-CN" sz="1600"/>
              <a:t>100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</a:rPr>
              <a:t>~</a:t>
            </a:r>
            <a:r>
              <a:rPr lang="en-US" altLang="zh-CN" sz="1600"/>
              <a:t>200Bq/m³</a:t>
            </a:r>
            <a:r>
              <a:rPr lang="zh-CN" altLang="en-US" sz="1600"/>
              <a:t>，大厅外局部循环不好的地方最高能到</a:t>
            </a:r>
            <a:r>
              <a:rPr lang="en-US" altLang="zh-CN" sz="1600"/>
              <a:t>1800</a:t>
            </a:r>
            <a:r>
              <a:rPr lang="en-US" altLang="zh-CN" sz="1600">
                <a:sym typeface="+mn-ea"/>
              </a:rPr>
              <a:t>Bq/m³</a:t>
            </a:r>
            <a:endParaRPr lang="en-US" altLang="zh-CN" sz="160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/>
              <a:t>锦屏实验室，墙面刷了</a:t>
            </a:r>
            <a:r>
              <a:rPr lang="en-US" altLang="zh-CN" sz="1600"/>
              <a:t>7</a:t>
            </a:r>
            <a:r>
              <a:rPr lang="zh-CN" altLang="en-US" sz="1600"/>
              <a:t>层涂料，氡含量很低，只通少量新风即可</a:t>
            </a:r>
            <a:endParaRPr lang="zh-CN" altLang="en-US" sz="160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/>
              <a:t>除了岩石，地下水氡含量高（来源于岩石，</a:t>
            </a:r>
            <a:r>
              <a:rPr lang="zh-CN" altLang="en-US" sz="1600">
                <a:sym typeface="+mn-ea"/>
              </a:rPr>
              <a:t>水里镭含量高，</a:t>
            </a:r>
            <a:r>
              <a:rPr lang="zh-CN" altLang="en-US" sz="1600"/>
              <a:t>镭衰变成氡）</a:t>
            </a:r>
            <a:endParaRPr lang="zh-CN" altLang="en-US" sz="160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/>
              <a:t>高温高湿氡含量会变高，</a:t>
            </a:r>
            <a:r>
              <a:rPr lang="en-US" altLang="zh-CN" sz="1600"/>
              <a:t>JUNO</a:t>
            </a:r>
            <a:r>
              <a:rPr lang="zh-CN" altLang="en-US" sz="1600"/>
              <a:t>竖井对流和温度关系大，影响通风</a:t>
            </a:r>
            <a:endParaRPr lang="zh-CN" altLang="en-US" sz="1600"/>
          </a:p>
        </p:txBody>
      </p:sp>
      <p:sp>
        <p:nvSpPr>
          <p:cNvPr id="5" name="文本框 4"/>
          <p:cNvSpPr txBox="1"/>
          <p:nvPr/>
        </p:nvSpPr>
        <p:spPr>
          <a:xfrm>
            <a:off x="373380" y="3052445"/>
            <a:ext cx="1155255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SzPct val="70000"/>
              <a:buFont typeface="Wingdings" panose="05000000000000000000" charset="0"/>
              <a:buChar char="n"/>
            </a:pPr>
            <a:r>
              <a:rPr lang="zh-CN" altLang="en-US" sz="1600"/>
              <a:t>主厅（</a:t>
            </a:r>
            <a:r>
              <a:rPr lang="en-US" altLang="zh-CN" sz="1600"/>
              <a:t>6</a:t>
            </a:r>
            <a:r>
              <a:rPr lang="zh-CN" altLang="en-US" sz="1600"/>
              <a:t>万</a:t>
            </a:r>
            <a:r>
              <a:rPr lang="en-US" altLang="zh-CN" sz="1600"/>
              <a:t>m³</a:t>
            </a:r>
            <a:r>
              <a:rPr lang="zh-CN" altLang="en-US" sz="1600"/>
              <a:t>）和配厅（</a:t>
            </a:r>
            <a:r>
              <a:rPr lang="en-US" altLang="zh-CN" sz="1600"/>
              <a:t>2</a:t>
            </a:r>
            <a:r>
              <a:rPr lang="zh-CN" altLang="en-US" sz="1600"/>
              <a:t>万</a:t>
            </a:r>
            <a:r>
              <a:rPr lang="en-US" altLang="zh-CN" sz="1600"/>
              <a:t>m³</a:t>
            </a:r>
            <a:r>
              <a:rPr lang="zh-CN" altLang="en-US" sz="1600"/>
              <a:t>）裂缝做打胶处理，表面增加屏蔽层（</a:t>
            </a:r>
            <a:r>
              <a:rPr lang="en-US" altLang="zh-CN" sz="1600"/>
              <a:t>HDPE</a:t>
            </a:r>
            <a:r>
              <a:rPr lang="zh-CN" altLang="en-US" sz="1600"/>
              <a:t>或多层涂</a:t>
            </a:r>
            <a:r>
              <a:rPr lang="zh-CN" altLang="en-US" sz="1600"/>
              <a:t>层）</a:t>
            </a:r>
            <a:endParaRPr lang="zh-CN" altLang="en-US" sz="1600"/>
          </a:p>
          <a:p>
            <a:pPr marL="285750" indent="-285750">
              <a:lnSpc>
                <a:spcPct val="150000"/>
              </a:lnSpc>
              <a:buSzPct val="70000"/>
              <a:buFont typeface="Wingdings" panose="05000000000000000000" charset="0"/>
              <a:buChar char="n"/>
            </a:pPr>
            <a:r>
              <a:rPr lang="zh-CN" altLang="en-US" sz="1600"/>
              <a:t>新风系统（</a:t>
            </a:r>
            <a:r>
              <a:rPr lang="zh-CN" altLang="en-US" sz="1600">
                <a:solidFill>
                  <a:srgbClr val="FF0000"/>
                </a:solidFill>
              </a:rPr>
              <a:t>民用</a:t>
            </a:r>
            <a:r>
              <a:rPr lang="zh-CN" altLang="en-US" sz="1600"/>
              <a:t>建筑</a:t>
            </a:r>
            <a:r>
              <a:rPr lang="zh-CN" altLang="en-US" sz="1600">
                <a:sym typeface="+mn-ea"/>
              </a:rPr>
              <a:t>不考虑</a:t>
            </a:r>
            <a:r>
              <a:rPr lang="zh-CN" altLang="en-US" sz="1600">
                <a:sym typeface="+mn-ea"/>
              </a:rPr>
              <a:t>极端高温高湿天气，持续时间短</a:t>
            </a:r>
            <a:r>
              <a:rPr lang="zh-CN" altLang="en-US" sz="1600"/>
              <a:t>）</a:t>
            </a:r>
            <a:endParaRPr lang="zh-CN" altLang="en-US" sz="1600"/>
          </a:p>
          <a:p>
            <a:pPr marL="742950" lvl="1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sym typeface="+mn-ea"/>
              </a:rPr>
              <a:t>郑州夏季干球温度度3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6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℃，湿球温度度28℃ / 35℃@60% / 焓值90kJ/kg，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  <a:p>
            <a:pPr marL="742950" lvl="1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sym typeface="+mn-ea"/>
              </a:rPr>
              <a:t>冬季空调（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湿冷）干球温度-6.5℃，湿度57% / 焓值-5.3 kJ/kg​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  <a:p>
            <a:pPr marL="742950" lvl="1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  <a:sym typeface="+mn-ea"/>
              </a:rPr>
              <a:t>冬季供暖（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干冷）干球温度-7.3℃</a:t>
            </a:r>
            <a:r>
              <a:rPr lang="zh-CN" altLang="en-US" sz="1600">
                <a:sym typeface="+mn-ea"/>
              </a:rPr>
              <a:t> / 焓值-7.3 kJ/kg​（潜热趋近于0）</a:t>
            </a:r>
            <a:endParaRPr lang="zh-CN" altLang="en-US" sz="1600">
              <a:sym typeface="+mn-ea"/>
            </a:endParaRPr>
          </a:p>
          <a:p>
            <a:pPr marL="742950" lvl="1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主配厅目标（运行和</a:t>
            </a:r>
            <a:r>
              <a:rPr lang="zh-CN" altLang="en-US" sz="1600">
                <a:sym typeface="+mn-ea"/>
              </a:rPr>
              <a:t>检修）20℃@60% / 焓值43kJ/kg / 露点12℃，防止15℃结露；</a:t>
            </a:r>
            <a:endParaRPr lang="zh-CN" altLang="en-US" sz="1600">
              <a:sym typeface="+mn-ea"/>
            </a:endParaRPr>
          </a:p>
          <a:p>
            <a:pPr marL="742950" lvl="1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采用两台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5万</a:t>
            </a:r>
            <a:r>
              <a:rPr lang="zh-CN" altLang="en-US" sz="1600">
                <a:sym typeface="+mn-ea"/>
              </a:rPr>
              <a:t>m³/h新风机组，一用一备，主配厅总的新风换气次数约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0.6次/h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  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(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主厅未按高大空间折减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)</a:t>
            </a:r>
            <a:endParaRPr lang="zh-CN" altLang="en-US" sz="1600">
              <a:solidFill>
                <a:schemeClr val="tx1"/>
              </a:solidFill>
              <a:sym typeface="+mn-ea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每台制冷量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1000kW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，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8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排表冷器，表冷器进水确保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7℃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；</a:t>
            </a:r>
            <a:r>
              <a:rPr lang="zh-CN" altLang="en-US" sz="1600">
                <a:sym typeface="+mn-ea"/>
              </a:rPr>
              <a:t>每台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制热量</a:t>
            </a:r>
            <a:r>
              <a:rPr lang="en-US" altLang="zh-CN" sz="1600">
                <a:solidFill>
                  <a:schemeClr val="tx1"/>
                </a:solidFill>
                <a:sym typeface="+mn-ea"/>
              </a:rPr>
              <a:t>500kW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（部分由</a:t>
            </a:r>
            <a:r>
              <a:rPr lang="zh-CN" altLang="en-US" sz="1600">
                <a:sym typeface="+mn-ea"/>
              </a:rPr>
              <a:t>地下热负荷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抵消），表冷器通热水</a:t>
            </a:r>
            <a:endParaRPr lang="en-US" altLang="zh-CN" sz="1600">
              <a:solidFill>
                <a:schemeClr val="tx1"/>
              </a:solidFill>
              <a:sym typeface="+mn-ea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极端高温高湿或极端</a:t>
            </a:r>
            <a:r>
              <a:rPr lang="zh-CN" altLang="en-US" sz="1600">
                <a:sym typeface="+mn-ea"/>
              </a:rPr>
              <a:t>低温天气时，在各种工况下都减小新风风量，确保进厅空气温湿度达标，氡含量上升</a:t>
            </a:r>
            <a:endParaRPr lang="zh-CN" altLang="en-US" sz="1600">
              <a:sym typeface="+mn-ea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降新风</a:t>
            </a:r>
            <a:r>
              <a:rPr lang="zh-CN" altLang="en-US" sz="1600">
                <a:sym typeface="+mn-ea"/>
              </a:rPr>
              <a:t>风量，上下井风管尺寸变小</a:t>
            </a:r>
            <a:endParaRPr lang="zh-CN" altLang="en-US" sz="1600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22479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空调系统</a:t>
            </a:r>
            <a:r>
              <a:rPr lang="en-US" altLang="zh-CN" sz="2000" b="1"/>
              <a:t> </a:t>
            </a:r>
            <a:r>
              <a:rPr lang="en-US" altLang="zh-CN" sz="2000"/>
              <a:t>- </a:t>
            </a:r>
            <a:r>
              <a:rPr lang="zh-CN" altLang="en-US" sz="2000"/>
              <a:t>流程图</a:t>
            </a:r>
            <a:endParaRPr lang="zh-CN" alt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638810" y="5459095"/>
            <a:ext cx="10883900" cy="1383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/>
              <a:t>BEPCⅡ</a:t>
            </a:r>
            <a:r>
              <a:rPr lang="zh-CN" altLang="en-US" sz="1400"/>
              <a:t>运行时隧道和谱仪大厅不排风，检修前排风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新风负荷全部由地面的新风机组处理，减小上下竖井冷冻水管</a:t>
            </a:r>
            <a:r>
              <a:rPr lang="zh-CN" altLang="en-US" sz="1400"/>
              <a:t>尺寸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主厅</a:t>
            </a:r>
            <a:r>
              <a:rPr lang="zh-CN" altLang="en-US" sz="1400"/>
              <a:t>新风主要用于人员操作的较低区域（</a:t>
            </a:r>
            <a:r>
              <a:rPr lang="en-US" altLang="zh-CN" sz="1400"/>
              <a:t>&lt;20m</a:t>
            </a:r>
            <a:r>
              <a:rPr lang="zh-CN" altLang="en-US" sz="1400"/>
              <a:t>），低处风量大，高处风量</a:t>
            </a:r>
            <a:r>
              <a:rPr lang="zh-CN" altLang="en-US" sz="1400"/>
              <a:t>小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主厅排风管为焊接风管，以防设备故障时正压泄露有辐射</a:t>
            </a:r>
            <a:r>
              <a:rPr lang="zh-CN" altLang="en-US" sz="1400"/>
              <a:t>气体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配厅排风风管兼顾竖井，排风口在井</a:t>
            </a:r>
            <a:r>
              <a:rPr lang="zh-CN" altLang="en-US" sz="1400"/>
              <a:t>底，竖井新风靠井口负压</a:t>
            </a:r>
            <a:r>
              <a:rPr lang="zh-CN" altLang="en-US" sz="1400"/>
              <a:t>补风</a:t>
            </a:r>
            <a:endParaRPr lang="zh-CN" altLang="en-US" sz="1400"/>
          </a:p>
        </p:txBody>
      </p:sp>
      <p:grpSp>
        <p:nvGrpSpPr>
          <p:cNvPr id="17" name="组合 16"/>
          <p:cNvGrpSpPr/>
          <p:nvPr/>
        </p:nvGrpSpPr>
        <p:grpSpPr>
          <a:xfrm>
            <a:off x="638810" y="196850"/>
            <a:ext cx="10772775" cy="5306060"/>
            <a:chOff x="1006" y="310"/>
            <a:chExt cx="16965" cy="8356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5442" y="2851"/>
              <a:ext cx="61" cy="58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77" name="矩形 76"/>
            <p:cNvSpPr/>
            <p:nvPr/>
          </p:nvSpPr>
          <p:spPr>
            <a:xfrm>
              <a:off x="9213" y="5556"/>
              <a:ext cx="320" cy="290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新风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5024" y="5564"/>
              <a:ext cx="320" cy="2903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47" y="3017"/>
              <a:ext cx="15701" cy="354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主配厅排烟风</a:t>
              </a:r>
              <a:r>
                <a:rPr lang="zh-CN" altLang="en-US" sz="1200">
                  <a:solidFill>
                    <a:schemeClr val="tx1"/>
                  </a:solidFill>
                </a:rPr>
                <a:t>管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2" name="直接连接符 1"/>
            <p:cNvCxnSpPr/>
            <p:nvPr/>
          </p:nvCxnSpPr>
          <p:spPr>
            <a:xfrm>
              <a:off x="1527" y="2772"/>
              <a:ext cx="16444" cy="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527" y="8597"/>
              <a:ext cx="16417" cy="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7712" y="2820"/>
              <a:ext cx="34" cy="57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404" y="2778"/>
              <a:ext cx="11" cy="58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090" y="4065"/>
              <a:ext cx="11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/>
                <a:t>主厅</a:t>
              </a:r>
              <a:endParaRPr lang="zh-CN" altLang="en-US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0164" y="4065"/>
              <a:ext cx="110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/>
                <a:t>配厅</a:t>
              </a:r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6120" y="1055"/>
              <a:ext cx="345" cy="4975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⬆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主厅排风</a:t>
              </a:r>
              <a:r>
                <a:rPr lang="zh-CN" altLang="en-US" sz="1200">
                  <a:solidFill>
                    <a:srgbClr val="FFFF00"/>
                  </a:solidFill>
                </a:rPr>
                <a:t>焊接</a:t>
              </a:r>
              <a:r>
                <a:rPr lang="zh-CN" altLang="en-US" sz="1200">
                  <a:solidFill>
                    <a:schemeClr val="tx1"/>
                  </a:solidFill>
                </a:rPr>
                <a:t>风管</a:t>
              </a:r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2</a:t>
              </a:r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㎡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7202" y="310"/>
              <a:ext cx="345" cy="2707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主配厅排烟风</a:t>
              </a:r>
              <a:r>
                <a:rPr lang="zh-CN" altLang="en-US" sz="1200">
                  <a:solidFill>
                    <a:schemeClr val="tx1"/>
                  </a:solidFill>
                </a:rPr>
                <a:t>管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5127" y="2239"/>
              <a:ext cx="819" cy="35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新风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756" y="6004"/>
              <a:ext cx="14709" cy="340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                                                                                                                                                                  </a:t>
              </a:r>
              <a:r>
                <a:rPr lang="zh-CN" altLang="en-US" sz="1200">
                  <a:solidFill>
                    <a:schemeClr val="tx1"/>
                  </a:solidFill>
                </a:rPr>
                <a:t>主厅排风</a:t>
              </a:r>
              <a:r>
                <a:rPr lang="zh-CN" altLang="en-US" sz="1200">
                  <a:solidFill>
                    <a:schemeClr val="tx1"/>
                  </a:solidFill>
                </a:rPr>
                <a:t>风管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754" y="5202"/>
              <a:ext cx="13836" cy="35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新风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192" y="7029"/>
              <a:ext cx="4706" cy="34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主厅回风</a:t>
              </a:r>
              <a:r>
                <a:rPr lang="en-US" altLang="zh-CN" sz="1200">
                  <a:solidFill>
                    <a:schemeClr val="tx1"/>
                  </a:solidFill>
                </a:rPr>
                <a:t>6.5</a:t>
              </a:r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㎡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074" y="7375"/>
              <a:ext cx="813" cy="64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回风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836" y="7375"/>
              <a:ext cx="813" cy="6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二次回风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0260" y="7023"/>
              <a:ext cx="4388" cy="346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配厅回风</a:t>
              </a:r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1.5</a:t>
              </a:r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㎡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13825" y="7369"/>
              <a:ext cx="813" cy="65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回风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2587" y="7368"/>
              <a:ext cx="813" cy="65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二次回风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192" y="8132"/>
              <a:ext cx="1724" cy="3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主厅送风</a:t>
              </a:r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8</a:t>
              </a:r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㎡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10259" y="8136"/>
              <a:ext cx="1702" cy="34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配厅送风</a:t>
              </a:r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2</a:t>
              </a:r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㎡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6294" y="7097"/>
              <a:ext cx="522" cy="123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/>
                <a:t>竖井</a:t>
              </a:r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5895" y="3371"/>
              <a:ext cx="535" cy="202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4701" y="8094"/>
              <a:ext cx="323" cy="37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847" y="3371"/>
              <a:ext cx="535" cy="202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11962" y="6484"/>
              <a:ext cx="5015" cy="338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l"/>
              <a:r>
                <a:rPr lang="en-US" altLang="zh-CN" sz="1200">
                  <a:solidFill>
                    <a:schemeClr val="tx1"/>
                  </a:solidFill>
                </a:rPr>
                <a:t>             </a:t>
              </a:r>
              <a:r>
                <a:rPr lang="zh-CN" altLang="en-US" sz="1200">
                  <a:solidFill>
                    <a:schemeClr val="tx1"/>
                  </a:solidFill>
                </a:rPr>
                <a:t>配厅排风</a:t>
              </a:r>
              <a:r>
                <a:rPr lang="zh-CN" altLang="en-US" sz="1200">
                  <a:solidFill>
                    <a:schemeClr val="tx1"/>
                  </a:solidFill>
                </a:rPr>
                <a:t>风管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8890" y="8086"/>
              <a:ext cx="323" cy="37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9970" y="1404"/>
              <a:ext cx="1489" cy="131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全热</a:t>
              </a:r>
              <a:endParaRPr lang="zh-CN" altLang="en-US" sz="16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交换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765" y="5568"/>
              <a:ext cx="535" cy="2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5895" y="5568"/>
              <a:ext cx="535" cy="202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1765" y="6356"/>
              <a:ext cx="535" cy="202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619" y="1651"/>
              <a:ext cx="2353" cy="35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新风</a:t>
              </a:r>
              <a:r>
                <a:rPr lang="en-US" altLang="en-US" sz="1200">
                  <a:solidFill>
                    <a:schemeClr val="tx1"/>
                  </a:solidFill>
                  <a:latin typeface="Times New Roman" panose="02020603050405020304" charset="0"/>
                </a:rPr>
                <a:t>➔</a:t>
              </a:r>
              <a:endParaRPr lang="en-US" altLang="en-US" sz="1200">
                <a:solidFill>
                  <a:schemeClr val="tx1"/>
                </a:solidFill>
                <a:latin typeface="Times New Roman" panose="0202060305040502030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617" y="2207"/>
              <a:ext cx="2353" cy="334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 anchorCtr="0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主</a:t>
              </a:r>
              <a:r>
                <a:rPr lang="zh-CN" altLang="en-US" sz="1200">
                  <a:solidFill>
                    <a:schemeClr val="tx1"/>
                  </a:solidFill>
                </a:rPr>
                <a:t>配厅排风风管</a:t>
              </a:r>
              <a:r>
                <a:rPr lang="en-US" altLang="en-US" sz="1200">
                  <a:solidFill>
                    <a:schemeClr val="tx1"/>
                  </a:solidFill>
                  <a:latin typeface="Times New Roman" panose="02020603050405020304" charset="0"/>
                  <a:sym typeface="+mn-ea"/>
                </a:rPr>
                <a:t>➔</a:t>
              </a:r>
              <a:endParaRPr lang="en-US" altLang="zh-CN" sz="1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459" y="2239"/>
              <a:ext cx="930" cy="35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新风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4153" y="1055"/>
              <a:ext cx="1967" cy="349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 anchorCtr="0"/>
            <a:p>
              <a:pPr algn="ctr"/>
              <a:r>
                <a:rPr lang="zh-CN" altLang="en-US" sz="800" b="1">
                  <a:solidFill>
                    <a:schemeClr val="tx1"/>
                  </a:solidFill>
                </a:rPr>
                <a:t>运行</a:t>
              </a:r>
              <a:r>
                <a:rPr lang="zh-CN" altLang="en-US" sz="800" b="1">
                  <a:solidFill>
                    <a:schemeClr val="tx1"/>
                  </a:solidFill>
                </a:rPr>
                <a:t>离心风机</a:t>
              </a:r>
              <a:r>
                <a:rPr lang="en-US" altLang="zh-CN" sz="800" b="1">
                  <a:solidFill>
                    <a:schemeClr val="tx1"/>
                  </a:solidFill>
                </a:rPr>
                <a:t>5000m³/h</a:t>
              </a:r>
              <a:endParaRPr lang="en-US" altLang="zh-CN" sz="800" b="1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153" y="1623"/>
              <a:ext cx="1967" cy="382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 anchorCtr="0"/>
            <a:p>
              <a:pPr algn="ctr"/>
              <a:r>
                <a:rPr lang="zh-CN" altLang="en-US" sz="800" b="1">
                  <a:solidFill>
                    <a:schemeClr val="tx1"/>
                  </a:solidFill>
                </a:rPr>
                <a:t>检修离心风机</a:t>
              </a:r>
              <a:r>
                <a:rPr lang="en-US" altLang="zh-CN" sz="800" b="1">
                  <a:solidFill>
                    <a:schemeClr val="tx1"/>
                  </a:solidFill>
                </a:rPr>
                <a:t>4</a:t>
              </a:r>
              <a:r>
                <a:rPr lang="en-US" altLang="zh-CN" sz="800" b="1">
                  <a:solidFill>
                    <a:schemeClr val="tx1"/>
                  </a:solidFill>
                  <a:sym typeface="+mn-ea"/>
                </a:rPr>
                <a:t>wm³/h</a:t>
              </a:r>
              <a:endParaRPr lang="zh-CN" alt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2207" y="2207"/>
              <a:ext cx="2997" cy="577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 b="1">
                  <a:solidFill>
                    <a:schemeClr val="tx1"/>
                  </a:solidFill>
                </a:rPr>
                <a:t>新风机组</a:t>
              </a:r>
              <a:r>
                <a:rPr lang="en-US" altLang="zh-CN" sz="1000" b="1">
                  <a:solidFill>
                    <a:schemeClr val="tx1"/>
                  </a:solidFill>
                </a:rPr>
                <a:t>5</a:t>
              </a:r>
              <a:r>
                <a:rPr lang="en-US" altLang="zh-CN" sz="1000" b="1">
                  <a:solidFill>
                    <a:schemeClr val="tx1"/>
                  </a:solidFill>
                </a:rPr>
                <a:t>wm³/h@2000Pa</a:t>
              </a:r>
              <a:r>
                <a:rPr lang="en-US" altLang="zh-CN" sz="1000" b="1">
                  <a:solidFill>
                    <a:schemeClr val="tx1"/>
                  </a:solidFill>
                  <a:sym typeface="+mn-ea"/>
                </a:rPr>
                <a:t>@1000kW</a:t>
              </a:r>
              <a:r>
                <a:rPr lang="zh-CN" altLang="en-US" sz="1000" b="1">
                  <a:solidFill>
                    <a:schemeClr val="tx1"/>
                  </a:solidFill>
                  <a:sym typeface="+mn-ea"/>
                </a:rPr>
                <a:t>×</a:t>
              </a:r>
              <a:r>
                <a:rPr lang="en-US" altLang="zh-CN" sz="1000" b="1">
                  <a:solidFill>
                    <a:schemeClr val="tx1"/>
                  </a:solidFill>
                  <a:sym typeface="+mn-ea"/>
                </a:rPr>
                <a:t>2</a:t>
              </a:r>
              <a:endParaRPr lang="en-US" altLang="zh-CN" sz="1000" b="1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1793" y="8020"/>
              <a:ext cx="2906" cy="57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 b="1">
                  <a:solidFill>
                    <a:schemeClr val="tx1"/>
                  </a:solidFill>
                </a:rPr>
                <a:t>配厅空调机组</a:t>
              </a:r>
              <a:endParaRPr lang="zh-CN" altLang="en-US" sz="1000" b="1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000" b="1">
                  <a:solidFill>
                    <a:schemeClr val="tx1"/>
                  </a:solidFill>
                  <a:sym typeface="+mn-ea"/>
                </a:rPr>
                <a:t>5wm³/h@500Pa@750kW</a:t>
              </a:r>
              <a:r>
                <a:rPr lang="zh-CN" altLang="en-US" sz="1000" b="1">
                  <a:solidFill>
                    <a:schemeClr val="tx1"/>
                  </a:solidFill>
                  <a:sym typeface="+mn-ea"/>
                </a:rPr>
                <a:t>×</a:t>
              </a:r>
              <a:r>
                <a:rPr lang="en-US" altLang="zh-CN" sz="1000" b="1">
                  <a:solidFill>
                    <a:schemeClr val="tx1"/>
                  </a:solidFill>
                  <a:sym typeface="+mn-ea"/>
                </a:rPr>
                <a:t>3</a:t>
              </a:r>
              <a:endParaRPr lang="zh-CN" alt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916" y="8021"/>
              <a:ext cx="2982" cy="5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 b="1">
                  <a:solidFill>
                    <a:schemeClr val="tx1"/>
                  </a:solidFill>
                </a:rPr>
                <a:t>主厅空调机组</a:t>
              </a:r>
              <a:r>
                <a:rPr lang="en-US" altLang="zh-CN" sz="1000" b="1">
                  <a:solidFill>
                    <a:schemeClr val="tx1"/>
                  </a:solidFill>
                  <a:sym typeface="+mn-ea"/>
                </a:rPr>
                <a:t>10</a:t>
              </a:r>
              <a:r>
                <a:rPr lang="en-US" altLang="zh-CN" sz="1000" b="1">
                  <a:solidFill>
                    <a:schemeClr val="tx1"/>
                  </a:solidFill>
                  <a:sym typeface="+mn-ea"/>
                </a:rPr>
                <a:t>wm³/h@1000Pa@1500kW</a:t>
              </a:r>
              <a:r>
                <a:rPr lang="zh-CN" altLang="en-US" sz="1000" b="1">
                  <a:solidFill>
                    <a:schemeClr val="tx1"/>
                  </a:solidFill>
                  <a:sym typeface="+mn-ea"/>
                </a:rPr>
                <a:t>×</a:t>
              </a:r>
              <a:r>
                <a:rPr lang="en-US" altLang="zh-CN" sz="1000" b="1">
                  <a:solidFill>
                    <a:schemeClr val="tx1"/>
                  </a:solidFill>
                  <a:sym typeface="+mn-ea"/>
                </a:rPr>
                <a:t>3</a:t>
              </a:r>
              <a:endParaRPr lang="zh-CN" altLang="en-US" sz="1000" b="1">
                <a:solidFill>
                  <a:schemeClr val="tx1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5589" y="2593"/>
              <a:ext cx="357" cy="2964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新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风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2</a:t>
              </a:r>
              <a:r>
                <a:rPr lang="zh-CN" altLang="en-US" sz="1200">
                  <a:solidFill>
                    <a:schemeClr val="tx1"/>
                  </a:solidFill>
                </a:rPr>
                <a:t>㎡⬇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16632" y="503"/>
              <a:ext cx="340" cy="5981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t" anchorCtr="0"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⬆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配厅排风风管</a:t>
              </a:r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2</a:t>
              </a:r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㎡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14153" y="503"/>
              <a:ext cx="2478" cy="349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 anchorCtr="0"/>
            <a:p>
              <a:pPr algn="ctr"/>
              <a:r>
                <a:rPr lang="zh-CN" altLang="en-US" sz="800" b="1">
                  <a:solidFill>
                    <a:schemeClr val="tx1"/>
                  </a:solidFill>
                </a:rPr>
                <a:t>配厅离心风机</a:t>
              </a:r>
              <a:r>
                <a:rPr lang="en-US" altLang="zh-CN" sz="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  <a:r>
                <a:rPr lang="zh-CN" altLang="en-US" sz="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、</a:t>
              </a:r>
              <a:r>
                <a:rPr lang="en-US" altLang="zh-CN" sz="8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  <a:r>
                <a:rPr lang="en-US" altLang="zh-CN" sz="800" b="1">
                  <a:solidFill>
                    <a:schemeClr val="tx1"/>
                  </a:solidFill>
                </a:rPr>
                <a:t>wm³/h</a:t>
              </a:r>
              <a:endParaRPr lang="en-US" altLang="zh-CN" sz="800" b="1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6972" y="5746"/>
              <a:ext cx="310" cy="708"/>
            </a:xfrm>
            <a:prstGeom prst="rect">
              <a:avLst/>
            </a:prstGeom>
            <a:solidFill>
              <a:srgbClr val="FF7D7D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r>
                <a:rPr lang="en-US" altLang="zh-CN" sz="800" b="1">
                  <a:solidFill>
                    <a:schemeClr val="tx1"/>
                  </a:solidFill>
                  <a:sym typeface="+mn-ea"/>
                </a:rPr>
                <a:t>排风口</a:t>
              </a:r>
              <a:endParaRPr lang="en-US" altLang="zh-CN" sz="800" b="1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06" y="3944"/>
              <a:ext cx="2512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rgbClr val="FF0000"/>
                  </a:solidFill>
                </a:rPr>
                <a:t>循环换气</a:t>
              </a:r>
              <a:endParaRPr lang="zh-CN" altLang="en-US" sz="1400">
                <a:solidFill>
                  <a:srgbClr val="FF0000"/>
                </a:solidFill>
              </a:endParaRPr>
            </a:p>
            <a:p>
              <a:pPr algn="ctr"/>
              <a:r>
                <a:rPr lang="en-US" altLang="zh-CN" sz="1400">
                  <a:solidFill>
                    <a:srgbClr val="FF0000"/>
                  </a:solidFill>
                </a:rPr>
                <a:t>3.3</a:t>
              </a:r>
              <a:r>
                <a:rPr lang="zh-CN" altLang="en-US" sz="1400">
                  <a:solidFill>
                    <a:srgbClr val="FF0000"/>
                  </a:solidFill>
                </a:rPr>
                <a:t>次</a:t>
              </a:r>
              <a:r>
                <a:rPr lang="en-US" altLang="zh-CN" sz="1400">
                  <a:solidFill>
                    <a:srgbClr val="FF0000"/>
                  </a:solidFill>
                </a:rPr>
                <a:t>/h</a:t>
              </a:r>
              <a:endParaRPr lang="en-US" altLang="zh-CN" sz="1400">
                <a:solidFill>
                  <a:srgbClr val="FF0000"/>
                </a:solidFill>
              </a:endParaRPr>
            </a:p>
            <a:p>
              <a:pPr algn="ctr"/>
              <a:r>
                <a:rPr lang="zh-CN" altLang="en-US" sz="1400">
                  <a:solidFill>
                    <a:srgbClr val="FF0000"/>
                  </a:solidFill>
                </a:rPr>
                <a:t>按</a:t>
              </a:r>
              <a:r>
                <a:rPr lang="en-US" altLang="zh-CN" sz="1400">
                  <a:solidFill>
                    <a:srgbClr val="FF0000"/>
                  </a:solidFill>
                </a:rPr>
                <a:t>20m</a:t>
              </a:r>
              <a:r>
                <a:rPr lang="zh-CN" altLang="en-US" sz="1400">
                  <a:solidFill>
                    <a:srgbClr val="FF0000"/>
                  </a:solidFill>
                </a:rPr>
                <a:t>，</a:t>
              </a:r>
              <a:r>
                <a:rPr lang="en-US" altLang="zh-CN" sz="1400">
                  <a:solidFill>
                    <a:srgbClr val="FF0000"/>
                  </a:solidFill>
                </a:rPr>
                <a:t>6.6</a:t>
              </a:r>
              <a:r>
                <a:rPr lang="zh-CN" altLang="en-US" sz="1400">
                  <a:solidFill>
                    <a:srgbClr val="FF0000"/>
                  </a:solidFill>
                </a:rPr>
                <a:t>次</a:t>
              </a:r>
              <a:r>
                <a:rPr lang="en-US" altLang="zh-CN" sz="1400">
                  <a:solidFill>
                    <a:srgbClr val="FF0000"/>
                  </a:solidFill>
                </a:rPr>
                <a:t>/h</a:t>
              </a:r>
              <a:endParaRPr lang="en-US" altLang="zh-CN" sz="1400">
                <a:solidFill>
                  <a:srgbClr val="FF0000"/>
                </a:solidFill>
              </a:endParaRPr>
            </a:p>
            <a:p>
              <a:pPr algn="ctr"/>
              <a:endParaRPr lang="en-US" altLang="zh-CN" sz="1400">
                <a:solidFill>
                  <a:srgbClr val="FF0000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459" y="3944"/>
              <a:ext cx="166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rgbClr val="FF0000"/>
                  </a:solidFill>
                </a:rPr>
                <a:t>循环换气</a:t>
              </a:r>
              <a:endParaRPr lang="zh-CN" altLang="en-US" sz="1400">
                <a:solidFill>
                  <a:srgbClr val="FF0000"/>
                </a:solidFill>
              </a:endParaRPr>
            </a:p>
            <a:p>
              <a:pPr algn="ctr"/>
              <a:r>
                <a:rPr lang="en-US" altLang="zh-CN" sz="1400">
                  <a:solidFill>
                    <a:srgbClr val="FF0000"/>
                  </a:solidFill>
                </a:rPr>
                <a:t>5</a:t>
              </a:r>
              <a:r>
                <a:rPr lang="zh-CN" altLang="en-US" sz="1400">
                  <a:solidFill>
                    <a:srgbClr val="FF0000"/>
                  </a:solidFill>
                </a:rPr>
                <a:t>次</a:t>
              </a:r>
              <a:r>
                <a:rPr lang="en-US" altLang="zh-CN" sz="1400">
                  <a:solidFill>
                    <a:srgbClr val="FF0000"/>
                  </a:solidFill>
                </a:rPr>
                <a:t>/h</a:t>
              </a:r>
              <a:endParaRPr lang="en-US" altLang="zh-CN" sz="1400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160" y="1225"/>
              <a:ext cx="166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>
                  <a:solidFill>
                    <a:srgbClr val="FF0000"/>
                  </a:solidFill>
                </a:rPr>
                <a:t>新风换气</a:t>
              </a:r>
              <a:endParaRPr lang="zh-CN" altLang="en-US" sz="1400">
                <a:solidFill>
                  <a:srgbClr val="FF0000"/>
                </a:solidFill>
              </a:endParaRPr>
            </a:p>
            <a:p>
              <a:pPr algn="ctr"/>
              <a:r>
                <a:rPr lang="en-US" altLang="zh-CN" sz="1400">
                  <a:solidFill>
                    <a:srgbClr val="FF0000"/>
                  </a:solidFill>
                </a:rPr>
                <a:t>0.6</a:t>
              </a:r>
              <a:r>
                <a:rPr lang="zh-CN" altLang="en-US" sz="1400">
                  <a:solidFill>
                    <a:srgbClr val="FF0000"/>
                  </a:solidFill>
                </a:rPr>
                <a:t>次</a:t>
              </a:r>
              <a:r>
                <a:rPr lang="en-US" altLang="zh-CN" sz="1400">
                  <a:solidFill>
                    <a:srgbClr val="FF0000"/>
                  </a:solidFill>
                </a:rPr>
                <a:t>/h</a:t>
              </a:r>
              <a:endParaRPr lang="en-US" altLang="zh-CN" sz="14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22479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空调系统</a:t>
            </a:r>
            <a:r>
              <a:rPr lang="en-US" altLang="zh-CN" sz="2000" b="1"/>
              <a:t>  </a:t>
            </a:r>
            <a:r>
              <a:rPr lang="en-US" altLang="zh-CN" sz="2000"/>
              <a:t>- </a:t>
            </a:r>
            <a:r>
              <a:rPr lang="zh-CN" altLang="en-US" sz="2000">
                <a:solidFill>
                  <a:schemeClr val="tx1"/>
                </a:solidFill>
              </a:rPr>
              <a:t>工况</a:t>
            </a:r>
            <a:r>
              <a:rPr lang="en-US" altLang="zh-CN" sz="2000">
                <a:solidFill>
                  <a:schemeClr val="tx1"/>
                </a:solidFill>
              </a:rPr>
              <a:t> &amp; </a:t>
            </a:r>
            <a:r>
              <a:rPr lang="zh-CN" altLang="en-US" sz="2000">
                <a:solidFill>
                  <a:schemeClr val="tx1"/>
                </a:solidFill>
              </a:rPr>
              <a:t>模式</a:t>
            </a:r>
            <a:endParaRPr lang="zh-CN" altLang="en-US" sz="2000">
              <a:solidFill>
                <a:schemeClr val="tx1"/>
              </a:solidFill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3035" y="979805"/>
          <a:ext cx="1183767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120"/>
                <a:gridCol w="1744345"/>
                <a:gridCol w="2146935"/>
                <a:gridCol w="1778635"/>
                <a:gridCol w="1096010"/>
                <a:gridCol w="1052830"/>
                <a:gridCol w="1462405"/>
                <a:gridCol w="1342390"/>
              </a:tblGrid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模式</a:t>
                      </a: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\</a:t>
                      </a: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工况</a:t>
                      </a: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  <a:cs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安装工况</a:t>
                      </a:r>
                      <a:r>
                        <a:rPr lang="en-US" altLang="zh-CN" sz="1400" b="1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/</a:t>
                      </a: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  <a:cs typeface="+mn-ea"/>
                        </a:rPr>
                        <a:t>长期检修</a:t>
                      </a: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  <a:cs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运行</a:t>
                      </a: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短期检修</a:t>
                      </a: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主厅</a:t>
                      </a: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配厅</a:t>
                      </a: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主厅</a:t>
                      </a: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配厅</a:t>
                      </a: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主厅</a:t>
                      </a: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effectLst/>
                          <a:latin typeface="+mn-ea"/>
                        </a:rPr>
                        <a:t>配厅</a:t>
                      </a:r>
                      <a:endParaRPr lang="zh-CN" altLang="en-US" sz="1400" b="1">
                        <a:solidFill>
                          <a:schemeClr val="tx1"/>
                        </a:solidFill>
                        <a:effectLst/>
                        <a:latin typeface="+mn-ea"/>
                      </a:endParaRPr>
                    </a:p>
                  </a:txBody>
                  <a:tcPr anchor="ctr" anchorCtr="0"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夏季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sym typeface="+mn-ea"/>
                        </a:rPr>
                        <a:t>户外温湿度</a:t>
                      </a:r>
                      <a:endParaRPr lang="zh-CN" altLang="en-US" sz="1400">
                        <a:latin typeface="+mn-ea"/>
                        <a:sym typeface="+mn-ea"/>
                      </a:endParaRPr>
                    </a:p>
                  </a:txBody>
                  <a:tcPr anchor="ctr" anchorCtr="0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cs typeface="+mn-ea"/>
                          <a:sym typeface="+mn-ea"/>
                        </a:rPr>
                        <a:t>干球温度度3</a:t>
                      </a:r>
                      <a:r>
                        <a:rPr lang="en-US" altLang="zh-CN" sz="1400">
                          <a:latin typeface="+mn-ea"/>
                          <a:cs typeface="+mn-ea"/>
                          <a:sym typeface="+mn-ea"/>
                        </a:rPr>
                        <a:t>6</a:t>
                      </a:r>
                      <a:r>
                        <a:rPr lang="zh-CN" altLang="en-US" sz="1400">
                          <a:latin typeface="+mn-ea"/>
                          <a:cs typeface="+mn-ea"/>
                          <a:sym typeface="+mn-ea"/>
                        </a:rPr>
                        <a:t>℃，湿球温度度28℃</a:t>
                      </a:r>
                      <a:r>
                        <a:rPr lang="en-US" altLang="zh-CN" sz="1400"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r>
                        <a:rPr lang="zh-CN" altLang="en-US" sz="1400">
                          <a:latin typeface="+mn-ea"/>
                          <a:cs typeface="+mn-ea"/>
                          <a:sym typeface="+mn-ea"/>
                        </a:rPr>
                        <a:t> /</a:t>
                      </a:r>
                      <a:r>
                        <a:rPr lang="en-US" altLang="zh-CN" sz="1400"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r>
                        <a:rPr lang="zh-CN" altLang="en-US" sz="1400">
                          <a:latin typeface="+mn-ea"/>
                          <a:cs typeface="+mn-ea"/>
                          <a:sym typeface="+mn-ea"/>
                        </a:rPr>
                        <a:t> 35℃@60% </a:t>
                      </a:r>
                      <a:endParaRPr lang="zh-CN" altLang="en-US" sz="1400"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sym typeface="+mn-ea"/>
                        </a:rPr>
                        <a:t>目标温湿度</a:t>
                      </a:r>
                      <a:endParaRPr lang="zh-CN" altLang="en-US" sz="1400">
                        <a:latin typeface="+mn-ea"/>
                        <a:sym typeface="+mn-ea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24℃@&gt;40%  ~  26℃@&lt;60%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20℃@60%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cs typeface="+mn-ea"/>
                        </a:rPr>
                        <a:t>新风制冷量</a:t>
                      </a:r>
                      <a:r>
                        <a:rPr lang="en-US" altLang="zh-CN" sz="1400">
                          <a:latin typeface="+mn-ea"/>
                          <a:cs typeface="+mn-ea"/>
                        </a:rPr>
                        <a:t> </a:t>
                      </a:r>
                      <a:endParaRPr lang="en-US" altLang="zh-CN" sz="1400">
                        <a:latin typeface="+mn-ea"/>
                        <a:cs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cs typeface="+mn-ea"/>
                          <a:sym typeface="+mn-ea"/>
                        </a:rPr>
                        <a:t>风量</a:t>
                      </a:r>
                      <a:endParaRPr lang="zh-CN" altLang="en-US" sz="1400">
                        <a:latin typeface="+mn-ea"/>
                        <a:cs typeface="+mn-ea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>
                          <a:latin typeface="+mn-ea"/>
                          <a:cs typeface="Times New Roman" panose="02020603050405020304" charset="0"/>
                        </a:rPr>
                        <a:t>-</a:t>
                      </a:r>
                      <a:endParaRPr lang="en-US" altLang="zh-CN" sz="1400" b="1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</a:rPr>
                        <a:t>1000kW </a:t>
                      </a: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 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5wm³/h*2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73152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cs typeface="+mn-ea"/>
                        </a:rPr>
                        <a:t>机组制冷量</a:t>
                      </a:r>
                      <a:endParaRPr lang="zh-CN" altLang="en-US" sz="1400">
                        <a:latin typeface="+mn-ea"/>
                        <a:cs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+mn-ea"/>
                        </a:rPr>
                        <a:t> </a:t>
                      </a:r>
                      <a:r>
                        <a:rPr lang="zh-CN" altLang="en-US" sz="1400">
                          <a:latin typeface="+mn-ea"/>
                          <a:cs typeface="+mn-ea"/>
                        </a:rPr>
                        <a:t>风量</a:t>
                      </a:r>
                      <a:endParaRPr lang="zh-CN" altLang="en-US" sz="1400">
                        <a:latin typeface="+mn-ea"/>
                        <a:cs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+mn-ea"/>
                        </a:rPr>
                        <a:t> </a:t>
                      </a:r>
                      <a:r>
                        <a:rPr lang="zh-CN" altLang="en-US" sz="1400">
                          <a:latin typeface="+mn-ea"/>
                          <a:cs typeface="+mn-ea"/>
                        </a:rPr>
                        <a:t>循环换气</a:t>
                      </a:r>
                      <a:r>
                        <a:rPr lang="zh-CN" altLang="en-US" sz="1400">
                          <a:latin typeface="+mn-ea"/>
                          <a:cs typeface="+mn-ea"/>
                        </a:rPr>
                        <a:t>次数</a:t>
                      </a:r>
                      <a:endParaRPr lang="zh-CN" altLang="en-US" sz="1400">
                        <a:latin typeface="+mn-ea"/>
                        <a:cs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</a:rPr>
                        <a:t>1500kW 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</a:rPr>
                        <a:t>10wm³/h*3 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</a:rPr>
                        <a:t>3.3  (</a:t>
                      </a:r>
                      <a:r>
                        <a:rPr lang="zh-CN" altLang="en-US" sz="1400">
                          <a:latin typeface="+mn-ea"/>
                          <a:cs typeface="+mn-ea"/>
                          <a:sym typeface="+mn-ea"/>
                        </a:rPr>
                        <a:t>按</a:t>
                      </a:r>
                      <a:r>
                        <a:rPr lang="en-US" altLang="zh-CN" sz="1400">
                          <a:latin typeface="+mn-ea"/>
                          <a:cs typeface="+mn-ea"/>
                          <a:sym typeface="+mn-ea"/>
                        </a:rPr>
                        <a:t>20m 6.6</a:t>
                      </a: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</a:rPr>
                        <a:t>)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</a:rPr>
                        <a:t>750kW 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5wm³/h*3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</a:rPr>
                        <a:t> 5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+mn-ea"/>
                          <a:cs typeface="Times New Roman" panose="02020603050405020304" charset="0"/>
                        </a:rPr>
                        <a:t>-</a:t>
                      </a:r>
                      <a:endParaRPr lang="en-US" altLang="zh-CN" sz="1400" b="1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+mn-ea"/>
                          <a:cs typeface="Times New Roman" panose="02020603050405020304" charset="0"/>
                        </a:rPr>
                        <a:t>-</a:t>
                      </a:r>
                      <a:endParaRPr lang="en-US" altLang="zh-CN" sz="1400" b="1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+mn-ea"/>
                          <a:cs typeface="Times New Roman" panose="02020603050405020304" charset="0"/>
                        </a:rPr>
                        <a:t>-</a:t>
                      </a:r>
                      <a:endParaRPr lang="en-US" altLang="zh-CN" sz="1400" b="1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+mn-ea"/>
                          <a:cs typeface="Times New Roman" panose="02020603050405020304" charset="0"/>
                        </a:rPr>
                        <a:t>-</a:t>
                      </a:r>
                      <a:endParaRPr lang="en-US" altLang="zh-CN" sz="1400" b="1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51816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cs typeface="+mn-ea"/>
                        </a:rPr>
                        <a:t>新风</a:t>
                      </a:r>
                      <a:endParaRPr lang="zh-CN" altLang="en-US" sz="1400">
                        <a:latin typeface="+mn-ea"/>
                        <a:cs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cs typeface="+mn-ea"/>
                        </a:rPr>
                        <a:t>换气次数</a:t>
                      </a:r>
                      <a:endParaRPr lang="zh-CN" altLang="en-US" sz="1400">
                        <a:latin typeface="+mn-ea"/>
                        <a:cs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+mn-ea"/>
                        </a:rPr>
                        <a:t>3.5wm³/h </a:t>
                      </a:r>
                      <a:endParaRPr lang="en-US" altLang="zh-CN" sz="1400">
                        <a:latin typeface="+mn-ea"/>
                        <a:cs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+mn-ea"/>
                        </a:rPr>
                        <a:t>0.58</a:t>
                      </a:r>
                      <a:r>
                        <a:rPr lang="zh-CN" altLang="en-US" sz="1400">
                          <a:latin typeface="+mn-ea"/>
                          <a:cs typeface="+mn-ea"/>
                        </a:rPr>
                        <a:t>（按</a:t>
                      </a:r>
                      <a:r>
                        <a:rPr lang="en-US" altLang="zh-CN" sz="1400">
                          <a:latin typeface="+mn-ea"/>
                          <a:cs typeface="+mn-ea"/>
                        </a:rPr>
                        <a:t>20</a:t>
                      </a:r>
                      <a:r>
                        <a:rPr lang="en-US" altLang="zh-CN" sz="1400">
                          <a:latin typeface="+mn-ea"/>
                          <a:cs typeface="+mn-ea"/>
                        </a:rPr>
                        <a:t>m 1.2</a:t>
                      </a:r>
                      <a:r>
                        <a:rPr lang="zh-CN" altLang="en-US" sz="1400">
                          <a:latin typeface="+mn-ea"/>
                          <a:cs typeface="+mn-ea"/>
                        </a:rPr>
                        <a:t>）</a:t>
                      </a:r>
                      <a:endParaRPr lang="zh-CN" altLang="en-US" sz="1400">
                        <a:latin typeface="+mn-ea"/>
                        <a:cs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1.5wm³/h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 0.75 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cs typeface="+mn-ea"/>
                        </a:rPr>
                        <a:t>无</a:t>
                      </a:r>
                      <a:r>
                        <a:rPr lang="en-US" altLang="zh-CN" sz="1400">
                          <a:latin typeface="+mn-ea"/>
                          <a:cs typeface="+mn-ea"/>
                        </a:rPr>
                        <a:t> </a:t>
                      </a:r>
                      <a:r>
                        <a:rPr lang="en-US" altLang="zh-CN" sz="1400">
                          <a:latin typeface="+mn-ea"/>
                          <a:cs typeface="+mn-ea"/>
                          <a:sym typeface="+mn-ea"/>
                        </a:rPr>
                        <a:t>&amp; 0  </a:t>
                      </a:r>
                      <a:endParaRPr lang="en-US" altLang="zh-CN" sz="1400">
                        <a:latin typeface="+mn-ea"/>
                        <a:cs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5wm³/h 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2.5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同安装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sym typeface="+mn-ea"/>
                        </a:rPr>
                        <a:t>同安装</a:t>
                      </a:r>
                      <a:endParaRPr lang="zh-CN" altLang="en-US" sz="1400">
                        <a:latin typeface="+mn-ea"/>
                        <a:sym typeface="+mn-ea"/>
                      </a:endParaRPr>
                    </a:p>
                  </a:txBody>
                  <a:tcPr anchor="ctr" anchorCtr="0"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排风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4wm³/h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1wm³/h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</a:rPr>
                        <a:t>0.5wm³/h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4wm³/h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sym typeface="+mn-ea"/>
                        </a:rPr>
                        <a:t>同安装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sym typeface="+mn-ea"/>
                        </a:rPr>
                        <a:t>同安装</a:t>
                      </a:r>
                      <a:r>
                        <a:rPr lang="zh-CN" altLang="en-US" sz="1400" b="1">
                          <a:latin typeface="+mn-ea"/>
                          <a:sym typeface="+mn-ea"/>
                        </a:rPr>
                        <a:t>或关闭</a:t>
                      </a:r>
                      <a:endParaRPr lang="zh-CN" altLang="en-US" sz="1400" b="1"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 anchorCtr="0"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全热交换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cs typeface="+mn-ea"/>
                        </a:rPr>
                        <a:t>是</a:t>
                      </a:r>
                      <a:r>
                        <a:rPr lang="en-US" altLang="zh-CN" sz="1400">
                          <a:latin typeface="+mn-ea"/>
                          <a:cs typeface="+mn-ea"/>
                        </a:rPr>
                        <a:t>/</a:t>
                      </a:r>
                      <a:r>
                        <a:rPr lang="zh-CN" altLang="en-US" sz="1400">
                          <a:latin typeface="+mn-ea"/>
                          <a:cs typeface="+mn-ea"/>
                        </a:rPr>
                        <a:t>否</a:t>
                      </a:r>
                      <a:endParaRPr lang="zh-CN" altLang="en-US" sz="1400">
                        <a:latin typeface="+mn-ea"/>
                        <a:cs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cs typeface="+mn-ea"/>
                        </a:rPr>
                        <a:t>是</a:t>
                      </a:r>
                      <a:r>
                        <a:rPr lang="en-US" altLang="zh-CN" sz="1400">
                          <a:latin typeface="+mn-ea"/>
                          <a:cs typeface="+mn-ea"/>
                        </a:rPr>
                        <a:t>/</a:t>
                      </a:r>
                      <a:r>
                        <a:rPr lang="zh-CN" altLang="en-US" sz="1400">
                          <a:latin typeface="+mn-ea"/>
                          <a:cs typeface="+mn-ea"/>
                        </a:rPr>
                        <a:t>否</a:t>
                      </a:r>
                      <a:endParaRPr lang="zh-CN" altLang="en-US" sz="1400">
                        <a:latin typeface="+mn-ea"/>
                        <a:cs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否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是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否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是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冬季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  <a:sym typeface="+mn-ea"/>
                        </a:rPr>
                        <a:t>户外温湿度</a:t>
                      </a:r>
                      <a:endParaRPr lang="zh-CN" altLang="en-US" sz="1400">
                        <a:latin typeface="+mn-ea"/>
                        <a:sym typeface="+mn-ea"/>
                      </a:endParaRPr>
                    </a:p>
                  </a:txBody>
                  <a:tcPr anchor="ctr" anchorCtr="0"/>
                </a:tc>
                <a:tc gridSpan="6">
                  <a:txBody>
                    <a:bodyPr/>
                    <a:p>
                      <a:pPr marL="0" lvl="1" algn="ctr"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（湿冷）</a:t>
                      </a:r>
                      <a:r>
                        <a:rPr lang="zh-CN" altLang="en-US" sz="1400">
                          <a:latin typeface="+mn-ea"/>
                          <a:cs typeface="+mn-ea"/>
                          <a:sym typeface="+mn-ea"/>
                        </a:rPr>
                        <a:t>干球温度-6.5℃，湿度57% ；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（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干冷）干球温度-7.3℃</a:t>
                      </a:r>
                      <a:endParaRPr lang="zh-CN" altLang="en-US" sz="1400"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目标温湿度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20℃@&gt;30%  ~  22℃@&lt;50%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  <a:sym typeface="+mn-ea"/>
                        </a:rPr>
                        <a:t>20℃@60%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新风机组制热量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</a:rPr>
                        <a:t>500kW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30480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+mn-ea"/>
                        </a:rPr>
                        <a:t>地下机组</a:t>
                      </a:r>
                      <a:r>
                        <a:rPr lang="zh-CN" altLang="en-US" sz="1400">
                          <a:latin typeface="+mn-ea"/>
                        </a:rPr>
                        <a:t>制热量</a:t>
                      </a:r>
                      <a:endParaRPr lang="zh-CN" altLang="en-US" sz="1400">
                        <a:latin typeface="+mn-ea"/>
                      </a:endParaRPr>
                    </a:p>
                  </a:txBody>
                  <a:tcPr anchor="ctr" anchorCtr="0"/>
                </a:tc>
                <a:tc gridSpan="6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+mn-ea"/>
                          <a:cs typeface="Times New Roman" panose="02020603050405020304" charset="0"/>
                        </a:rPr>
                        <a:t>0</a:t>
                      </a:r>
                      <a:endParaRPr lang="en-US" altLang="zh-CN" sz="1400">
                        <a:latin typeface="+mn-ea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310505" y="347980"/>
            <a:ext cx="57715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>
                <a:solidFill>
                  <a:srgbClr val="FF0000"/>
                </a:solidFill>
              </a:rPr>
              <a:t>安装和检修通风一样；运行和检修温湿度目标一样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9915" y="5997575"/>
            <a:ext cx="108839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地下水蒸发潜热未考虑；结构负荷（起始温度</a:t>
            </a:r>
            <a:r>
              <a:rPr lang="en-US" altLang="zh-CN" sz="1400">
                <a:sym typeface="+mn-ea"/>
              </a:rPr>
              <a:t>25℃</a:t>
            </a:r>
            <a:r>
              <a:rPr lang="zh-CN" altLang="en-US" sz="1400">
                <a:sym typeface="+mn-ea"/>
              </a:rPr>
              <a:t>？）逐渐减小到忽略不计；各工况负荷有变化；</a:t>
            </a:r>
            <a:endParaRPr lang="zh-CN" altLang="en-US" sz="1400">
              <a:sym typeface="+mn-ea"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主厅全过程负压，运行时</a:t>
            </a:r>
            <a:r>
              <a:rPr lang="en-US" altLang="zh-CN" sz="1400">
                <a:sym typeface="+mn-ea"/>
              </a:rPr>
              <a:t>-</a:t>
            </a:r>
            <a:r>
              <a:rPr lang="en-US" altLang="zh-CN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15~-30Pa</a:t>
            </a:r>
            <a:r>
              <a:rPr lang="zh-CN" altLang="en-US" sz="1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；安装后断开主厅排风全热交换；检修前主厅静置一段时间再排风</a:t>
            </a:r>
            <a:endParaRPr lang="zh-CN" altLang="en-US" sz="1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22479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空调系统</a:t>
            </a:r>
            <a:r>
              <a:rPr lang="en-US" altLang="zh-CN" sz="2000" b="1"/>
              <a:t> </a:t>
            </a:r>
            <a:r>
              <a:rPr lang="en-US" altLang="zh-CN" sz="2000"/>
              <a:t>- </a:t>
            </a:r>
            <a:r>
              <a:rPr lang="zh-CN" altLang="en-US" sz="2000"/>
              <a:t>空调</a:t>
            </a:r>
            <a:r>
              <a:rPr lang="zh-CN" altLang="en-US" sz="2000"/>
              <a:t>机组</a:t>
            </a:r>
            <a:endParaRPr lang="zh-CN" alt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589915" y="5302250"/>
            <a:ext cx="1088390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根据项目需求（如温湿度精度、洁净度、节能目标</a:t>
            </a:r>
            <a:r>
              <a:rPr lang="en-US" altLang="zh-CN" sz="1400"/>
              <a:t> </a:t>
            </a:r>
            <a:r>
              <a:rPr lang="zh-CN" altLang="en-US" sz="1400"/>
              <a:t>），自由组合功能段；分段式结构让检修、更换滤芯</a:t>
            </a:r>
            <a:r>
              <a:rPr lang="en-US" altLang="zh-CN" sz="1400"/>
              <a:t> / </a:t>
            </a:r>
            <a:r>
              <a:rPr lang="zh-CN" altLang="en-US" sz="1400"/>
              <a:t>换热器等操作更便捷，降低运维难度与成本，也利于故障排查。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地面新风机组：初效段</a:t>
            </a:r>
            <a:r>
              <a:rPr lang="en-US" altLang="zh-CN" sz="1400"/>
              <a:t> + </a:t>
            </a:r>
            <a:r>
              <a:rPr lang="zh-CN" altLang="en-US" sz="1400"/>
              <a:t>预热段（防冻）</a:t>
            </a:r>
            <a:r>
              <a:rPr lang="en-US" altLang="zh-CN" sz="1400"/>
              <a:t> +  </a:t>
            </a:r>
            <a:r>
              <a:rPr lang="zh-CN" altLang="en-US" sz="1400"/>
              <a:t>表冷段</a:t>
            </a:r>
            <a:r>
              <a:rPr lang="en-US" altLang="zh-CN" sz="1400">
                <a:sym typeface="+mn-ea"/>
              </a:rPr>
              <a:t> + </a:t>
            </a:r>
            <a:r>
              <a:rPr lang="zh-CN" altLang="en-US" sz="1400"/>
              <a:t>加热段</a:t>
            </a:r>
            <a:r>
              <a:rPr lang="en-US" altLang="zh-CN" sz="1400"/>
              <a:t> </a:t>
            </a:r>
            <a:r>
              <a:rPr lang="en-US" altLang="zh-CN" sz="1400">
                <a:sym typeface="+mn-ea"/>
              </a:rPr>
              <a:t>+ </a:t>
            </a:r>
            <a:r>
              <a:rPr lang="zh-CN" altLang="en-US" sz="1400">
                <a:sym typeface="+mn-ea"/>
              </a:rPr>
              <a:t>加湿段</a:t>
            </a:r>
            <a:r>
              <a:rPr lang="en-US" altLang="zh-CN" sz="1400">
                <a:sym typeface="+mn-ea"/>
              </a:rPr>
              <a:t>  + </a:t>
            </a:r>
            <a:r>
              <a:rPr lang="zh-CN" altLang="en-US" sz="1400"/>
              <a:t>风机段</a:t>
            </a:r>
            <a:r>
              <a:rPr lang="en-US" altLang="zh-CN" sz="1400">
                <a:sym typeface="+mn-ea"/>
              </a:rPr>
              <a:t> + </a:t>
            </a:r>
            <a:r>
              <a:rPr lang="zh-CN" altLang="en-US" sz="1400"/>
              <a:t>中效段</a:t>
            </a:r>
            <a:r>
              <a:rPr lang="en-US" altLang="zh-CN" sz="1400">
                <a:sym typeface="+mn-ea"/>
              </a:rPr>
              <a:t> + </a:t>
            </a:r>
            <a:r>
              <a:rPr lang="zh-CN" altLang="en-US" sz="1400"/>
              <a:t>出风段（无回风和二次</a:t>
            </a:r>
            <a:r>
              <a:rPr lang="zh-CN" altLang="en-US" sz="1400"/>
              <a:t>回风）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地下空调机组：初效段</a:t>
            </a:r>
            <a:r>
              <a:rPr lang="en-US" altLang="zh-CN" sz="1400">
                <a:sym typeface="+mn-ea"/>
              </a:rPr>
              <a:t> + </a:t>
            </a:r>
            <a:r>
              <a:rPr lang="zh-CN" altLang="en-US" sz="1400">
                <a:sym typeface="+mn-ea"/>
              </a:rPr>
              <a:t>表冷段</a:t>
            </a:r>
            <a:r>
              <a:rPr lang="en-US" altLang="zh-CN" sz="1400">
                <a:sym typeface="+mn-ea"/>
              </a:rPr>
              <a:t> + </a:t>
            </a:r>
            <a:r>
              <a:rPr lang="zh-CN" altLang="en-US" sz="1400">
                <a:sym typeface="+mn-ea"/>
              </a:rPr>
              <a:t>风机段</a:t>
            </a:r>
            <a:r>
              <a:rPr lang="en-US" altLang="zh-CN" sz="1400">
                <a:sym typeface="+mn-ea"/>
              </a:rPr>
              <a:t> + </a:t>
            </a:r>
            <a:r>
              <a:rPr lang="zh-CN" altLang="en-US" sz="1400">
                <a:sym typeface="+mn-ea"/>
              </a:rPr>
              <a:t>中效段</a:t>
            </a:r>
            <a:r>
              <a:rPr lang="en-US" altLang="zh-CN" sz="1400">
                <a:sym typeface="+mn-ea"/>
              </a:rPr>
              <a:t>  + </a:t>
            </a:r>
            <a:r>
              <a:rPr lang="zh-CN" altLang="en-US" sz="1400">
                <a:sym typeface="+mn-ea"/>
              </a:rPr>
              <a:t>高效段（或加超高效）</a:t>
            </a:r>
            <a:r>
              <a:rPr lang="en-US" altLang="zh-CN" sz="1400">
                <a:sym typeface="+mn-ea"/>
              </a:rPr>
              <a:t> + </a:t>
            </a:r>
            <a:r>
              <a:rPr lang="zh-CN" altLang="en-US" sz="1400">
                <a:sym typeface="+mn-ea"/>
              </a:rPr>
              <a:t>出风段</a:t>
            </a:r>
            <a:r>
              <a:rPr lang="zh-CN" altLang="en-US" sz="1400">
                <a:sym typeface="+mn-ea"/>
              </a:rPr>
              <a:t>（</a:t>
            </a:r>
            <a:r>
              <a:rPr lang="zh-CN" altLang="en-US" sz="1400">
                <a:sym typeface="+mn-ea"/>
              </a:rPr>
              <a:t>有回风和二次回风）</a:t>
            </a:r>
            <a:endParaRPr lang="zh-CN" altLang="en-US" sz="140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zh-CN" altLang="en-US" sz="1400">
              <a:sym typeface="+mn-ea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9915" y="1101725"/>
            <a:ext cx="10945495" cy="4305300"/>
            <a:chOff x="929" y="1735"/>
            <a:chExt cx="17237" cy="67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29" y="1735"/>
              <a:ext cx="17237" cy="678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52" y="2117"/>
              <a:ext cx="949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400"/>
                <a:t>回风</a:t>
              </a:r>
              <a:endParaRPr lang="zh-CN" altLang="en-US" sz="14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41" y="2117"/>
              <a:ext cx="1471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400"/>
                <a:t>二次</a:t>
              </a:r>
              <a:r>
                <a:rPr lang="zh-CN" altLang="en-US" sz="1400"/>
                <a:t>回风</a:t>
              </a:r>
              <a:endParaRPr lang="zh-CN" altLang="en-US" sz="14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421" y="2175"/>
              <a:ext cx="921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400"/>
                <a:t>出风</a:t>
              </a:r>
              <a:endParaRPr lang="zh-CN" altLang="en-US" sz="1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29" y="4112"/>
              <a:ext cx="949" cy="48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400"/>
                <a:t>新风</a:t>
              </a:r>
              <a:endParaRPr lang="zh-CN" altLang="en-US" sz="140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900" y="6851"/>
              <a:ext cx="1183" cy="1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混合</a:t>
              </a:r>
              <a:endParaRPr lang="zh-CN" altLang="en-US" sz="1400"/>
            </a:p>
            <a:p>
              <a:pPr algn="ctr"/>
              <a:r>
                <a:rPr lang="zh-CN" altLang="en-US" sz="1400"/>
                <a:t>初效</a:t>
              </a:r>
              <a:r>
                <a:rPr lang="zh-CN" altLang="en-US" sz="1400"/>
                <a:t>段</a:t>
              </a:r>
              <a:endParaRPr lang="zh-CN" altLang="en-US" sz="14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344" y="6975"/>
              <a:ext cx="1320" cy="1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表</a:t>
              </a:r>
              <a:endParaRPr lang="zh-CN" altLang="en-US" sz="1400"/>
            </a:p>
            <a:p>
              <a:pPr algn="ctr"/>
              <a:r>
                <a:rPr lang="zh-CN" altLang="en-US" sz="1400"/>
                <a:t>冷</a:t>
              </a:r>
              <a:endParaRPr lang="zh-CN" altLang="en-US" sz="1400"/>
            </a:p>
            <a:p>
              <a:pPr algn="ctr"/>
              <a:r>
                <a:rPr lang="zh-CN" altLang="en-US" sz="1400"/>
                <a:t>段</a:t>
              </a:r>
              <a:endParaRPr lang="zh-CN" altLang="en-US" sz="1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258" y="6975"/>
              <a:ext cx="1183" cy="1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加</a:t>
              </a:r>
              <a:endParaRPr lang="zh-CN" altLang="en-US" sz="1400"/>
            </a:p>
            <a:p>
              <a:pPr algn="ctr"/>
              <a:r>
                <a:rPr lang="zh-CN" altLang="en-US" sz="1400"/>
                <a:t>热</a:t>
              </a:r>
              <a:endParaRPr lang="zh-CN" altLang="en-US" sz="1400"/>
            </a:p>
            <a:p>
              <a:pPr algn="ctr"/>
              <a:r>
                <a:rPr lang="zh-CN" altLang="en-US" sz="1400"/>
                <a:t>段</a:t>
              </a:r>
              <a:endParaRPr lang="zh-CN" altLang="en-US" sz="14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345" y="6975"/>
              <a:ext cx="1183" cy="1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加</a:t>
              </a:r>
              <a:endParaRPr lang="zh-CN" altLang="en-US" sz="1400"/>
            </a:p>
            <a:p>
              <a:pPr algn="ctr"/>
              <a:r>
                <a:rPr lang="zh-CN" altLang="en-US" sz="1400"/>
                <a:t>湿</a:t>
              </a:r>
              <a:endParaRPr lang="zh-CN" altLang="en-US" sz="1400"/>
            </a:p>
            <a:p>
              <a:pPr algn="ctr"/>
              <a:r>
                <a:rPr lang="zh-CN" altLang="en-US" sz="1400"/>
                <a:t>段</a:t>
              </a:r>
              <a:endParaRPr lang="zh-CN" altLang="en-US" sz="14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887" y="6975"/>
              <a:ext cx="1320" cy="1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表</a:t>
              </a:r>
              <a:endParaRPr lang="zh-CN" altLang="en-US" sz="1400"/>
            </a:p>
            <a:p>
              <a:pPr algn="ctr"/>
              <a:r>
                <a:rPr lang="zh-CN" altLang="en-US" sz="1400"/>
                <a:t>冷</a:t>
              </a:r>
              <a:endParaRPr lang="zh-CN" altLang="en-US" sz="1400"/>
            </a:p>
            <a:p>
              <a:pPr algn="ctr"/>
              <a:r>
                <a:rPr lang="zh-CN" altLang="en-US" sz="1400"/>
                <a:t>段</a:t>
              </a:r>
              <a:endParaRPr lang="zh-CN" altLang="en-US" sz="1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487" y="6975"/>
              <a:ext cx="1183" cy="1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风</a:t>
              </a:r>
              <a:endParaRPr lang="zh-CN" altLang="en-US" sz="1400"/>
            </a:p>
            <a:p>
              <a:pPr algn="ctr"/>
              <a:r>
                <a:rPr lang="zh-CN" altLang="en-US" sz="1400"/>
                <a:t>机</a:t>
              </a:r>
              <a:endParaRPr lang="zh-CN" altLang="en-US" sz="1400"/>
            </a:p>
            <a:p>
              <a:pPr algn="ctr"/>
              <a:r>
                <a:rPr lang="zh-CN" altLang="en-US" sz="1400"/>
                <a:t>段</a:t>
              </a:r>
              <a:endParaRPr lang="zh-CN" altLang="en-US" sz="14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3702" y="6975"/>
              <a:ext cx="1183" cy="1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中</a:t>
              </a:r>
              <a:endParaRPr lang="zh-CN" altLang="en-US" sz="1400"/>
            </a:p>
            <a:p>
              <a:pPr algn="ctr"/>
              <a:r>
                <a:rPr lang="zh-CN" altLang="en-US" sz="1400"/>
                <a:t>间</a:t>
              </a:r>
              <a:endParaRPr lang="zh-CN" altLang="en-US" sz="1400"/>
            </a:p>
            <a:p>
              <a:pPr algn="ctr"/>
              <a:r>
                <a:rPr lang="zh-CN" altLang="en-US" sz="1400"/>
                <a:t>段</a:t>
              </a:r>
              <a:endParaRPr lang="zh-CN" altLang="en-US" sz="140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011" y="6975"/>
              <a:ext cx="1183" cy="1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中效</a:t>
              </a:r>
              <a:endParaRPr lang="zh-CN" altLang="en-US" sz="1400"/>
            </a:p>
            <a:p>
              <a:pPr algn="ctr"/>
              <a:r>
                <a:rPr lang="zh-CN" altLang="en-US" sz="1400"/>
                <a:t>过滤</a:t>
              </a:r>
              <a:r>
                <a:rPr lang="zh-CN" altLang="en-US" sz="1400"/>
                <a:t>段</a:t>
              </a:r>
              <a:endParaRPr lang="zh-CN" altLang="en-US" sz="140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6425" y="6975"/>
              <a:ext cx="1183" cy="11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出</a:t>
              </a:r>
              <a:endParaRPr lang="zh-CN" altLang="en-US" sz="1400"/>
            </a:p>
            <a:p>
              <a:pPr algn="ctr"/>
              <a:r>
                <a:rPr lang="zh-CN" altLang="en-US" sz="1400"/>
                <a:t>风</a:t>
              </a:r>
              <a:endParaRPr lang="zh-CN" altLang="en-US" sz="1400"/>
            </a:p>
            <a:p>
              <a:pPr algn="ctr"/>
              <a:r>
                <a:rPr lang="zh-CN" altLang="en-US" sz="1400"/>
                <a:t>段</a:t>
              </a:r>
              <a:endParaRPr lang="zh-CN" altLang="en-US" sz="1400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22479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空调系统</a:t>
            </a:r>
            <a:r>
              <a:rPr lang="en-US" altLang="zh-CN" sz="2000" b="1"/>
              <a:t> </a:t>
            </a:r>
            <a:r>
              <a:rPr lang="en-US" altLang="zh-CN" sz="2000"/>
              <a:t>- </a:t>
            </a:r>
            <a:r>
              <a:rPr lang="zh-CN" altLang="en-US" sz="2000"/>
              <a:t>天加空调</a:t>
            </a:r>
            <a:r>
              <a:rPr lang="zh-CN" altLang="en-US" sz="2000"/>
              <a:t>机组</a:t>
            </a:r>
            <a:endParaRPr lang="zh-CN" altLang="en-US" sz="2000"/>
          </a:p>
        </p:txBody>
      </p:sp>
      <p:grpSp>
        <p:nvGrpSpPr>
          <p:cNvPr id="9" name="组合 8"/>
          <p:cNvGrpSpPr/>
          <p:nvPr/>
        </p:nvGrpSpPr>
        <p:grpSpPr>
          <a:xfrm>
            <a:off x="2087880" y="777875"/>
            <a:ext cx="8459470" cy="5951220"/>
            <a:chOff x="1938" y="1225"/>
            <a:chExt cx="13322" cy="93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38" y="1225"/>
              <a:ext cx="13323" cy="9373"/>
            </a:xfrm>
            <a:prstGeom prst="rect">
              <a:avLst/>
            </a:prstGeom>
          </p:spPr>
        </p:pic>
        <p:sp>
          <p:nvSpPr>
            <p:cNvPr id="3" name="圆角矩形 2"/>
            <p:cNvSpPr/>
            <p:nvPr/>
          </p:nvSpPr>
          <p:spPr>
            <a:xfrm>
              <a:off x="6504" y="5763"/>
              <a:ext cx="537" cy="289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3820" y="7606"/>
              <a:ext cx="358" cy="412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9421" y="3932"/>
              <a:ext cx="358" cy="412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2181" y="3873"/>
              <a:ext cx="411" cy="206"/>
            </a:xfrm>
            <a:prstGeom prst="roundRect">
              <a:avLst/>
            </a:prstGeom>
            <a:noFill/>
            <a:ln>
              <a:solidFill>
                <a:srgbClr val="FFFF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22479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空调系统</a:t>
            </a:r>
            <a:r>
              <a:rPr lang="en-US" altLang="zh-CN" sz="2000" b="1"/>
              <a:t>  </a:t>
            </a:r>
            <a:r>
              <a:rPr lang="en-US" altLang="zh-CN" sz="2000"/>
              <a:t>-  </a:t>
            </a:r>
            <a:r>
              <a:rPr lang="zh-CN" altLang="en-US" sz="2000"/>
              <a:t>冬季</a:t>
            </a:r>
            <a:r>
              <a:rPr lang="zh-CN" altLang="en-US" sz="2000"/>
              <a:t>模式</a:t>
            </a:r>
            <a:endParaRPr lang="zh-CN" alt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638810" y="777875"/>
            <a:ext cx="110236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charset="0"/>
              <a:buChar char="n"/>
            </a:pPr>
            <a:r>
              <a:rPr lang="zh-CN" altLang="en-US" sz="1600"/>
              <a:t>地下空调模式不变，还是通</a:t>
            </a:r>
            <a:r>
              <a:rPr lang="zh-CN" altLang="en-US" sz="1600"/>
              <a:t>冷冻水</a:t>
            </a:r>
            <a:endParaRPr lang="zh-CN" altLang="en-US" sz="160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charset="0"/>
              <a:buChar char="n"/>
            </a:pPr>
            <a:r>
              <a:rPr lang="zh-CN" altLang="en-US" sz="1600"/>
              <a:t>新风机组切换到</a:t>
            </a:r>
            <a:r>
              <a:rPr lang="zh-CN" altLang="en-US" sz="1600"/>
              <a:t>冬季模式</a:t>
            </a:r>
            <a:endParaRPr lang="zh-CN" altLang="en-US" sz="160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干冷供暖：初效过滤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</a:t>
            </a:r>
            <a:r>
              <a:rPr lang="zh-CN" altLang="en-US" sz="1600">
                <a:sym typeface="+mn-ea"/>
              </a:rPr>
              <a:t>预热防冻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</a:t>
            </a:r>
            <a:r>
              <a:rPr lang="zh-CN" altLang="en-US" sz="1600">
                <a:sym typeface="+mn-ea"/>
              </a:rPr>
              <a:t>加热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</a:t>
            </a:r>
            <a:r>
              <a:rPr lang="zh-CN" altLang="en-US" sz="1600">
                <a:sym typeface="+mn-ea"/>
              </a:rPr>
              <a:t>中效过滤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</a:t>
            </a:r>
            <a:r>
              <a:rPr lang="zh-CN" altLang="en-US" sz="1600">
                <a:sym typeface="+mn-ea"/>
              </a:rPr>
              <a:t>出风</a:t>
            </a:r>
            <a:endParaRPr lang="zh-CN" altLang="en-US" sz="1600">
              <a:sym typeface="+mn-ea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zh-CN" altLang="en-US" sz="1600"/>
              <a:t>湿冷除湿供暖：</a:t>
            </a:r>
            <a:r>
              <a:rPr lang="zh-CN" altLang="en-US" sz="1600">
                <a:sym typeface="+mn-ea"/>
              </a:rPr>
              <a:t>初效过滤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</a:t>
            </a:r>
            <a:r>
              <a:rPr lang="zh-CN" altLang="en-US" sz="1600">
                <a:sym typeface="+mn-ea"/>
              </a:rPr>
              <a:t>预热防冻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</a:t>
            </a:r>
            <a:r>
              <a:rPr lang="zh-CN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冷却除湿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</a:t>
            </a:r>
            <a:r>
              <a:rPr lang="zh-CN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加热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</a:t>
            </a:r>
            <a:r>
              <a:rPr lang="zh-CN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精确加湿？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</a:t>
            </a:r>
            <a:r>
              <a:rPr lang="zh-CN" altLang="en-US" sz="1600">
                <a:sym typeface="+mn-ea"/>
              </a:rPr>
              <a:t>中效过滤</a:t>
            </a:r>
            <a:r>
              <a:rPr lang="en-US" altLang="zh-CN" sz="1600">
                <a:sym typeface="+mn-ea"/>
              </a:rPr>
              <a:t> </a:t>
            </a:r>
            <a:r>
              <a:rPr lang="en-US" altLang="zh-CN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→ </a:t>
            </a:r>
            <a:r>
              <a:rPr lang="zh-CN" altLang="en-US" sz="1600">
                <a:sym typeface="+mn-ea"/>
              </a:rPr>
              <a:t>出风</a:t>
            </a:r>
            <a:endParaRPr lang="zh-CN" altLang="en-US" sz="1600">
              <a:sym typeface="+mn-ea"/>
            </a:endParaRPr>
          </a:p>
          <a:p>
            <a:pPr marL="285750" lvl="0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Wingdings" panose="05000000000000000000" charset="0"/>
              <a:buChar char="n"/>
            </a:pPr>
            <a:r>
              <a:rPr lang="zh-CN" altLang="en-US" sz="1600">
                <a:sym typeface="+mn-ea"/>
              </a:rPr>
              <a:t>热源：</a:t>
            </a:r>
            <a:endParaRPr lang="zh-CN" altLang="en-US" sz="1600">
              <a:sym typeface="+mn-ea"/>
            </a:endParaRPr>
          </a:p>
          <a:p>
            <a:pPr marL="742950" lvl="1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机组内电加热器，有火灾风险（过滤器</a:t>
            </a:r>
            <a:r>
              <a:rPr lang="zh-CN" altLang="en-US" sz="1600">
                <a:sym typeface="+mn-ea"/>
              </a:rPr>
              <a:t>着火）并可能把烟气送到地下；</a:t>
            </a:r>
            <a:endParaRPr lang="zh-CN" altLang="en-US" sz="1600">
              <a:sym typeface="+mn-ea"/>
            </a:endParaRPr>
          </a:p>
          <a:p>
            <a:pPr marL="742950" lvl="1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蒸汽盘管</a:t>
            </a:r>
            <a:endParaRPr lang="zh-CN" altLang="en-US" sz="1600">
              <a:sym typeface="+mn-ea"/>
            </a:endParaRPr>
          </a:p>
          <a:p>
            <a:pPr marL="742950" lvl="1" indent="-2857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热水盘管60</a:t>
            </a:r>
            <a:r>
              <a:rPr lang="zh-CN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~</a:t>
            </a:r>
            <a:r>
              <a:rPr lang="zh-CN" altLang="en-US" sz="1600">
                <a:sym typeface="+mn-ea"/>
              </a:rPr>
              <a:t> 90℃（表冷器），热水来源又分为</a:t>
            </a:r>
            <a:r>
              <a:rPr lang="zh-CN" altLang="en-US" sz="1600">
                <a:solidFill>
                  <a:schemeClr val="tx1"/>
                </a:solidFill>
                <a:sym typeface="+mn-ea"/>
              </a:rPr>
              <a:t>市政热水、燃气锅炉、电加热器、空气能</a:t>
            </a:r>
            <a:r>
              <a:rPr lang="zh-CN" altLang="en-US" sz="1600">
                <a:sym typeface="+mn-ea"/>
              </a:rPr>
              <a:t>热泵、地源热泵、工业余热等，优选市政（河南集中</a:t>
            </a:r>
            <a:r>
              <a:rPr lang="zh-CN" altLang="en-US" sz="1600">
                <a:sym typeface="+mn-ea"/>
              </a:rPr>
              <a:t>供暖？）、燃气、空气</a:t>
            </a:r>
            <a:r>
              <a:rPr lang="zh-CN" altLang="en-US" sz="1600">
                <a:sym typeface="+mn-ea"/>
              </a:rPr>
              <a:t>能</a:t>
            </a:r>
            <a:endParaRPr lang="zh-CN" altLang="en-US" sz="1600">
              <a:sym typeface="+mn-ea"/>
            </a:endParaRP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endParaRPr lang="zh-CN" altLang="en-US" sz="1600"/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anose="05000000000000000000" charset="0"/>
              <a:buNone/>
            </a:pPr>
            <a:endParaRPr lang="zh-CN" altLang="en-US" sz="1600"/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endParaRPr lang="zh-CN" altLang="en-US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22479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二氧化碳冷却系统</a:t>
            </a:r>
            <a:r>
              <a:rPr lang="en-US" altLang="zh-CN" sz="2000" b="1"/>
              <a:t> -  </a:t>
            </a:r>
            <a:r>
              <a:rPr lang="zh-CN" altLang="en-US" sz="2000"/>
              <a:t>流程图</a:t>
            </a:r>
            <a:endParaRPr lang="zh-CN" altLang="en-US" sz="2000"/>
          </a:p>
        </p:txBody>
      </p:sp>
      <p:grpSp>
        <p:nvGrpSpPr>
          <p:cNvPr id="8" name="组合 7"/>
          <p:cNvGrpSpPr/>
          <p:nvPr/>
        </p:nvGrpSpPr>
        <p:grpSpPr>
          <a:xfrm>
            <a:off x="803275" y="1080135"/>
            <a:ext cx="10573385" cy="4281170"/>
            <a:chOff x="1265" y="2631"/>
            <a:chExt cx="16651" cy="6742"/>
          </a:xfrm>
        </p:grpSpPr>
        <p:sp>
          <p:nvSpPr>
            <p:cNvPr id="17" name="矩形 16"/>
            <p:cNvSpPr/>
            <p:nvPr/>
          </p:nvSpPr>
          <p:spPr>
            <a:xfrm>
              <a:off x="7512" y="7209"/>
              <a:ext cx="120" cy="1603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221" y="5056"/>
              <a:ext cx="120" cy="1064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512" y="5057"/>
              <a:ext cx="120" cy="1064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2737" y="7209"/>
              <a:ext cx="113" cy="8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265" y="3804"/>
              <a:ext cx="16651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32" name="矩形 31"/>
            <p:cNvSpPr/>
            <p:nvPr/>
          </p:nvSpPr>
          <p:spPr>
            <a:xfrm flipV="1">
              <a:off x="8895" y="4995"/>
              <a:ext cx="2617" cy="1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8896" y="5104"/>
              <a:ext cx="113" cy="10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0" name="矩形 189"/>
            <p:cNvSpPr/>
            <p:nvPr/>
          </p:nvSpPr>
          <p:spPr>
            <a:xfrm>
              <a:off x="11879" y="5104"/>
              <a:ext cx="113" cy="882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1879" y="7978"/>
              <a:ext cx="1778" cy="1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1879" y="7103"/>
              <a:ext cx="113" cy="8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1879" y="4987"/>
              <a:ext cx="3565" cy="11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5331" y="5104"/>
              <a:ext cx="120" cy="142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5331" y="6792"/>
              <a:ext cx="120" cy="11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11399" y="5121"/>
              <a:ext cx="113" cy="10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1399" y="7059"/>
              <a:ext cx="113" cy="10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11116" y="5697"/>
              <a:ext cx="1078" cy="170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tx1"/>
                  </a:solidFill>
                </a:rPr>
                <a:t>冷凝器</a:t>
              </a:r>
              <a:r>
                <a:rPr lang="en-US" altLang="zh-CN" sz="1200" b="1">
                  <a:solidFill>
                    <a:schemeClr val="tx1"/>
                  </a:solidFill>
                </a:rPr>
                <a:t>/</a:t>
              </a:r>
              <a:endParaRPr lang="zh-CN" altLang="en-US" sz="1200" b="1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 b="1">
                  <a:solidFill>
                    <a:schemeClr val="tx1"/>
                  </a:solidFill>
                </a:rPr>
                <a:t>蒸发器</a:t>
              </a:r>
              <a:endParaRPr lang="zh-CN" alt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 flipV="1">
              <a:off x="8894" y="7991"/>
              <a:ext cx="2611" cy="12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8896" y="6981"/>
              <a:ext cx="124" cy="10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2228" y="3819"/>
              <a:ext cx="120" cy="2326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731" y="3818"/>
              <a:ext cx="120" cy="234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4738" y="6937"/>
              <a:ext cx="120" cy="1876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 flipV="1">
              <a:off x="2233" y="8812"/>
              <a:ext cx="2618" cy="12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2228" y="6981"/>
              <a:ext cx="120" cy="195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1774" y="6043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冷冻</a:t>
              </a:r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68" name="圆角矩形 67"/>
            <p:cNvSpPr/>
            <p:nvPr/>
          </p:nvSpPr>
          <p:spPr>
            <a:xfrm>
              <a:off x="1773" y="2631"/>
              <a:ext cx="3568" cy="1134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冷冻机组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3500kW</a:t>
              </a:r>
              <a:r>
                <a:rPr lang="zh-CN" altLang="en-US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出水</a:t>
              </a:r>
              <a:r>
                <a:rPr lang="en-US" altLang="zh-CN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</a:t>
              </a:r>
              <a:r>
                <a:rPr lang="en-US" altLang="zh-CN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~8℃</a:t>
              </a:r>
              <a:endParaRPr lang="en-US" altLang="zh-CN" sz="12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3657" y="7999"/>
              <a:ext cx="1795" cy="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3506" y="7535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CO2</a:t>
              </a:r>
              <a:endParaRPr lang="en-US" altLang="zh-CN" sz="10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循环</a:t>
              </a:r>
              <a:r>
                <a:rPr lang="zh-CN" altLang="en-US" sz="1000">
                  <a:solidFill>
                    <a:schemeClr val="tx1"/>
                  </a:solidFill>
                </a:rPr>
                <a:t>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71" name="圆角矩形 70"/>
            <p:cNvSpPr/>
            <p:nvPr/>
          </p:nvSpPr>
          <p:spPr>
            <a:xfrm>
              <a:off x="6914" y="4277"/>
              <a:ext cx="7868" cy="509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9020" y="8444"/>
              <a:ext cx="348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载冷式</a:t>
              </a:r>
              <a:r>
                <a:rPr lang="en-US" altLang="zh-CN"/>
                <a:t>CO2</a:t>
              </a:r>
              <a:r>
                <a:rPr lang="zh-CN" altLang="en-US"/>
                <a:t>制冷</a:t>
              </a:r>
              <a:r>
                <a:rPr lang="zh-CN" altLang="en-US"/>
                <a:t>机组</a:t>
              </a:r>
              <a:endParaRPr lang="zh-CN" altLang="en-US"/>
            </a:p>
          </p:txBody>
        </p:sp>
        <p:sp>
          <p:nvSpPr>
            <p:cNvPr id="73" name="圆角矩形 72"/>
            <p:cNvSpPr/>
            <p:nvPr/>
          </p:nvSpPr>
          <p:spPr>
            <a:xfrm>
              <a:off x="12475" y="6792"/>
              <a:ext cx="675" cy="77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储罐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5331" y="6523"/>
              <a:ext cx="1409" cy="113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15331" y="6670"/>
              <a:ext cx="1409" cy="11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9" name="圆角矩形 188"/>
            <p:cNvSpPr/>
            <p:nvPr/>
          </p:nvSpPr>
          <p:spPr>
            <a:xfrm>
              <a:off x="16637" y="6136"/>
              <a:ext cx="1134" cy="113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ITK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OTK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15215" y="6321"/>
              <a:ext cx="1422" cy="646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5320" y="5806"/>
              <a:ext cx="1434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/>
                <a:t>热回收</a:t>
              </a:r>
              <a:endParaRPr lang="zh-CN" altLang="en-US" sz="1200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2973" y="6050"/>
              <a:ext cx="180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/>
                <a:t>CO2</a:t>
              </a:r>
              <a:endParaRPr lang="en-US" altLang="zh-CN" sz="1600"/>
            </a:p>
            <a:p>
              <a:pPr algn="ctr"/>
              <a:r>
                <a:rPr lang="zh-CN" altLang="en-US" sz="1600"/>
                <a:t>回路</a:t>
              </a:r>
              <a:endParaRPr lang="zh-CN" altLang="en-US" sz="1600"/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9459" y="6193"/>
              <a:ext cx="180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/>
                <a:t>R507</a:t>
              </a:r>
              <a:endParaRPr lang="en-US" altLang="zh-CN" sz="1600"/>
            </a:p>
            <a:p>
              <a:pPr algn="ctr"/>
              <a:r>
                <a:rPr lang="zh-CN" altLang="en-US" sz="1600"/>
                <a:t>回路</a:t>
              </a:r>
              <a:endParaRPr lang="zh-CN" altLang="en-US" sz="16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2839" y="6136"/>
              <a:ext cx="1277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/>
                <a:t>冷冻水</a:t>
              </a:r>
              <a:endParaRPr lang="zh-CN" altLang="en-US" sz="1600"/>
            </a:p>
            <a:p>
              <a:pPr algn="ctr"/>
              <a:r>
                <a:rPr lang="zh-CN" altLang="en-US" sz="1600"/>
                <a:t>回路</a:t>
              </a:r>
              <a:endParaRPr lang="zh-CN" altLang="en-US" sz="1600"/>
            </a:p>
            <a:p>
              <a:pPr algn="ctr"/>
              <a:r>
                <a:rPr lang="zh-CN" altLang="en-US" sz="1600"/>
                <a:t>压力</a:t>
              </a:r>
              <a:r>
                <a:rPr lang="zh-CN" altLang="en-US" sz="1600"/>
                <a:t>高</a:t>
              </a:r>
              <a:endParaRPr lang="zh-CN" altLang="en-US" sz="1600"/>
            </a:p>
          </p:txBody>
        </p:sp>
        <p:sp>
          <p:nvSpPr>
            <p:cNvPr id="80" name="圆角矩形 79"/>
            <p:cNvSpPr/>
            <p:nvPr/>
          </p:nvSpPr>
          <p:spPr>
            <a:xfrm>
              <a:off x="7181" y="5971"/>
              <a:ext cx="2365" cy="1298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常规冷冻机组</a:t>
              </a:r>
              <a:r>
                <a:rPr lang="en-US" altLang="zh-CN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R507</a:t>
              </a:r>
              <a:r>
                <a:rPr lang="zh-CN" altLang="en-US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，</a:t>
              </a:r>
              <a:r>
                <a:rPr lang="en-US" altLang="zh-CN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 20</a:t>
              </a:r>
              <a:r>
                <a:rPr lang="en-US" altLang="zh-CN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~</a:t>
              </a:r>
              <a:r>
                <a:rPr lang="en-US" altLang="zh-CN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</a:rPr>
                <a:t>35℃</a:t>
              </a:r>
              <a:endParaRPr lang="zh-CN" altLang="en-US" sz="12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4" name="环形箭头 83"/>
            <p:cNvSpPr/>
            <p:nvPr/>
          </p:nvSpPr>
          <p:spPr>
            <a:xfrm flipH="1">
              <a:off x="14028" y="5320"/>
              <a:ext cx="1326" cy="1002"/>
            </a:xfrm>
            <a:prstGeom prst="circular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环形箭头 84"/>
            <p:cNvSpPr/>
            <p:nvPr/>
          </p:nvSpPr>
          <p:spPr>
            <a:xfrm flipH="1">
              <a:off x="9674" y="5326"/>
              <a:ext cx="1326" cy="1002"/>
            </a:xfrm>
            <a:prstGeom prst="circular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环形箭头 86"/>
            <p:cNvSpPr/>
            <p:nvPr/>
          </p:nvSpPr>
          <p:spPr>
            <a:xfrm flipH="1">
              <a:off x="2752" y="5297"/>
              <a:ext cx="1326" cy="1002"/>
            </a:xfrm>
            <a:prstGeom prst="circular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608" y="5862"/>
              <a:ext cx="850" cy="170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-360</a:t>
              </a:r>
              <a:r>
                <a:rPr lang="zh-CN" altLang="en-US" sz="1200">
                  <a:solidFill>
                    <a:schemeClr val="tx1"/>
                  </a:solidFill>
                </a:rPr>
                <a:t>换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热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器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4</a:t>
              </a:r>
              <a:r>
                <a:rPr lang="en-US" altLang="zh-CN" sz="1200">
                  <a:solidFill>
                    <a:schemeClr val="tx1"/>
                  </a:solidFill>
                </a:rPr>
                <a:t>MPa</a:t>
              </a:r>
              <a:endParaRPr lang="en-US" altLang="zh-CN" sz="120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21" y="4943"/>
              <a:ext cx="2411" cy="12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5221" y="8812"/>
              <a:ext cx="2411" cy="120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221" y="7562"/>
              <a:ext cx="120" cy="1363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5637" y="8353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CO2</a:t>
              </a:r>
              <a:endParaRPr lang="en-US" altLang="zh-CN" sz="10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机组水泵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637" y="6240"/>
              <a:ext cx="1277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600"/>
                <a:t>C</a:t>
              </a:r>
              <a:r>
                <a:rPr lang="en-US" altLang="zh-CN" sz="1600"/>
                <a:t>O2</a:t>
              </a:r>
              <a:endParaRPr lang="en-US" altLang="zh-CN" sz="1600"/>
            </a:p>
            <a:p>
              <a:pPr algn="ctr"/>
              <a:r>
                <a:rPr lang="zh-CN" altLang="en-US" sz="1600"/>
                <a:t>机组水</a:t>
              </a:r>
              <a:r>
                <a:rPr lang="zh-CN" altLang="en-US" sz="1600"/>
                <a:t>回路</a:t>
              </a:r>
              <a:endParaRPr lang="zh-CN" altLang="en-US" sz="1600"/>
            </a:p>
            <a:p>
              <a:pPr algn="ctr"/>
              <a:r>
                <a:rPr lang="zh-CN" altLang="en-US" sz="1600"/>
                <a:t>压力</a:t>
              </a:r>
              <a:r>
                <a:rPr lang="zh-CN" altLang="en-US" sz="1600"/>
                <a:t>低</a:t>
              </a:r>
              <a:endParaRPr lang="zh-CN" altLang="en-US" sz="1600"/>
            </a:p>
          </p:txBody>
        </p:sp>
        <p:sp>
          <p:nvSpPr>
            <p:cNvPr id="19" name="环形箭头 18"/>
            <p:cNvSpPr/>
            <p:nvPr/>
          </p:nvSpPr>
          <p:spPr>
            <a:xfrm flipH="1">
              <a:off x="5855" y="5238"/>
              <a:ext cx="1326" cy="1002"/>
            </a:xfrm>
            <a:prstGeom prst="circular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38810" y="5604510"/>
            <a:ext cx="1088390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/>
              <a:t>需要根据各换热器的效率换算出到冷冻机组对应的制冷</a:t>
            </a:r>
            <a:r>
              <a:rPr lang="zh-CN" altLang="en-US" sz="1600"/>
              <a:t>量</a:t>
            </a:r>
            <a:endParaRPr lang="zh-CN" altLang="en-US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3440" y="828040"/>
            <a:ext cx="3488438" cy="4680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20" y="828040"/>
            <a:ext cx="3424137" cy="468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1180" y="5575300"/>
            <a:ext cx="112668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</a:rPr>
              <a:t>制冷剂为</a:t>
            </a:r>
            <a:r>
              <a:rPr lang="en-US" altLang="zh-CN" sz="1600">
                <a:solidFill>
                  <a:schemeClr val="tx1"/>
                </a:solidFill>
              </a:rPr>
              <a:t>R507a</a:t>
            </a:r>
            <a:r>
              <a:rPr lang="zh-CN" altLang="en-US" sz="1600">
                <a:solidFill>
                  <a:schemeClr val="tx1"/>
                </a:solidFill>
              </a:rPr>
              <a:t>：</a:t>
            </a:r>
            <a:r>
              <a:rPr lang="en-US" altLang="zh-CN" sz="1600">
                <a:solidFill>
                  <a:schemeClr val="tx1"/>
                </a:solidFill>
              </a:rPr>
              <a:t>R-125  CF</a:t>
            </a:r>
            <a:r>
              <a:rPr lang="en-US" altLang="en-US" sz="1600">
                <a:solidFill>
                  <a:schemeClr val="tx1"/>
                </a:solidFill>
              </a:rPr>
              <a:t>₃</a:t>
            </a:r>
            <a:r>
              <a:rPr lang="en-US" altLang="zh-CN" sz="1600">
                <a:solidFill>
                  <a:schemeClr val="tx1"/>
                </a:solidFill>
              </a:rPr>
              <a:t>CHF</a:t>
            </a:r>
            <a:r>
              <a:rPr lang="en-US" altLang="en-US" sz="1600">
                <a:solidFill>
                  <a:schemeClr val="tx1"/>
                </a:solidFill>
              </a:rPr>
              <a:t>₂</a:t>
            </a:r>
            <a:r>
              <a:rPr lang="zh-CN" altLang="en-US" sz="1600">
                <a:solidFill>
                  <a:schemeClr val="tx1"/>
                </a:solidFill>
              </a:rPr>
              <a:t>（</a:t>
            </a:r>
            <a:r>
              <a:rPr lang="en-US" altLang="zh-CN" sz="1600">
                <a:solidFill>
                  <a:schemeClr val="tx1"/>
                </a:solidFill>
              </a:rPr>
              <a:t>50%</a:t>
            </a:r>
            <a:r>
              <a:rPr lang="zh-CN" altLang="en-US" sz="1600">
                <a:solidFill>
                  <a:schemeClr val="tx1"/>
                </a:solidFill>
              </a:rPr>
              <a:t>）和</a:t>
            </a:r>
            <a:r>
              <a:rPr lang="en-US" altLang="zh-CN" sz="1600">
                <a:solidFill>
                  <a:schemeClr val="tx1"/>
                </a:solidFill>
              </a:rPr>
              <a:t>R-143a CF</a:t>
            </a:r>
            <a:r>
              <a:rPr lang="en-US" altLang="en-US" sz="1600">
                <a:solidFill>
                  <a:schemeClr val="tx1"/>
                </a:solidFill>
              </a:rPr>
              <a:t>₃</a:t>
            </a:r>
            <a:r>
              <a:rPr lang="en-US" altLang="zh-CN" sz="1600">
                <a:solidFill>
                  <a:schemeClr val="tx1"/>
                </a:solidFill>
              </a:rPr>
              <a:t>CH</a:t>
            </a:r>
            <a:r>
              <a:rPr lang="en-US" altLang="en-US" sz="1600">
                <a:solidFill>
                  <a:schemeClr val="tx1"/>
                </a:solidFill>
              </a:rPr>
              <a:t>₃</a:t>
            </a:r>
            <a:r>
              <a:rPr lang="zh-CN" altLang="en-US" sz="1600">
                <a:solidFill>
                  <a:schemeClr val="tx1"/>
                </a:solidFill>
              </a:rPr>
              <a:t>（</a:t>
            </a:r>
            <a:r>
              <a:rPr lang="en-US" altLang="zh-CN" sz="1600">
                <a:solidFill>
                  <a:schemeClr val="tx1"/>
                </a:solidFill>
              </a:rPr>
              <a:t>50%</a:t>
            </a:r>
            <a:r>
              <a:rPr lang="zh-CN" altLang="en-US" sz="1600">
                <a:solidFill>
                  <a:schemeClr val="tx1"/>
                </a:solidFill>
              </a:rPr>
              <a:t>），无毒，不可燃</a:t>
            </a:r>
            <a:endParaRPr lang="zh-CN" alt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</a:rPr>
              <a:t>储能管需冷却和加热维持温度，从而维持稳定压力</a:t>
            </a:r>
            <a:r>
              <a:rPr lang="en-US" altLang="zh-CN" sz="1600">
                <a:solidFill>
                  <a:schemeClr val="tx1"/>
                </a:solidFill>
              </a:rPr>
              <a:t>​</a:t>
            </a:r>
            <a:endParaRPr lang="en-US" altLang="zh-CN" sz="16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</a:rPr>
              <a:t>热回收</a:t>
            </a:r>
            <a:endParaRPr lang="zh-CN" altLang="en-US" sz="160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600">
                <a:solidFill>
                  <a:schemeClr val="tx1"/>
                </a:solidFill>
              </a:rPr>
              <a:t>补气</a:t>
            </a: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3380" y="11303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ym typeface="+mn-ea"/>
              </a:rPr>
              <a:t>二氧化碳冷却系统</a:t>
            </a:r>
            <a:r>
              <a:rPr lang="en-US" altLang="zh-CN" sz="2000" b="1">
                <a:sym typeface="+mn-ea"/>
              </a:rPr>
              <a:t> - </a:t>
            </a:r>
            <a:r>
              <a:rPr lang="en-US" altLang="zh-CN" sz="2000"/>
              <a:t>CERN</a:t>
            </a:r>
            <a:endParaRPr lang="zh-CN" altLang="en-US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13716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>
                <a:sym typeface="+mn-ea"/>
              </a:rPr>
              <a:t>二氧化碳冷却系统</a:t>
            </a:r>
            <a:r>
              <a:rPr lang="en-US" altLang="zh-CN" sz="2000" b="1">
                <a:sym typeface="+mn-ea"/>
              </a:rPr>
              <a:t> - </a:t>
            </a:r>
            <a:r>
              <a:rPr lang="zh-CN" altLang="en-US" sz="2000"/>
              <a:t>大冷</a:t>
            </a:r>
            <a:endParaRPr lang="zh-CN" altLang="en-US" sz="2000"/>
          </a:p>
        </p:txBody>
      </p:sp>
      <p:grpSp>
        <p:nvGrpSpPr>
          <p:cNvPr id="37" name="组合 36"/>
          <p:cNvGrpSpPr/>
          <p:nvPr/>
        </p:nvGrpSpPr>
        <p:grpSpPr>
          <a:xfrm>
            <a:off x="1577340" y="863600"/>
            <a:ext cx="8629307" cy="5760000"/>
            <a:chOff x="2154" y="1360"/>
            <a:chExt cx="13589" cy="907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54" y="1360"/>
              <a:ext cx="6164" cy="9071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38" y="1360"/>
              <a:ext cx="6005" cy="9071"/>
            </a:xfrm>
            <a:prstGeom prst="rect">
              <a:avLst/>
            </a:prstGeom>
          </p:spPr>
        </p:pic>
        <p:sp>
          <p:nvSpPr>
            <p:cNvPr id="23" name="圆角矩形 22"/>
            <p:cNvSpPr/>
            <p:nvPr/>
          </p:nvSpPr>
          <p:spPr>
            <a:xfrm>
              <a:off x="3475" y="2985"/>
              <a:ext cx="1612" cy="2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340" y="2415"/>
              <a:ext cx="952" cy="2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799" y="4940"/>
              <a:ext cx="608" cy="2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5608" y="10056"/>
              <a:ext cx="788" cy="2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619" y="9463"/>
              <a:ext cx="1433" cy="2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1575" y="2572"/>
              <a:ext cx="991" cy="2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10368" y="2880"/>
              <a:ext cx="3069" cy="2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11387" y="6817"/>
              <a:ext cx="669" cy="23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5956935" y="4808855"/>
            <a:ext cx="5470525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载冷系统，</a:t>
            </a:r>
            <a:r>
              <a:rPr lang="en-US" altLang="zh-CN" sz="1400"/>
              <a:t>-20℃</a:t>
            </a:r>
            <a:endParaRPr lang="zh-CN" altLang="en-US" sz="1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水冷带走</a:t>
            </a:r>
            <a:r>
              <a:rPr lang="zh-CN" altLang="en-US" sz="1400"/>
              <a:t>热量</a:t>
            </a:r>
            <a:endParaRPr lang="zh-CN" altLang="en-US" sz="1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400"/>
              <a:t>R507</a:t>
            </a:r>
            <a:r>
              <a:rPr lang="zh-CN" altLang="en-US" sz="1400"/>
              <a:t>无毒不燃，适合地下</a:t>
            </a:r>
            <a:r>
              <a:rPr lang="zh-CN" altLang="en-US" sz="1400"/>
              <a:t>环境</a:t>
            </a:r>
            <a:endParaRPr lang="zh-CN" altLang="en-US" sz="1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板壳式换热器承压高＞</a:t>
            </a:r>
            <a:r>
              <a:rPr lang="en-US" altLang="zh-CN" sz="1400"/>
              <a:t>10MPa</a:t>
            </a:r>
            <a:r>
              <a:rPr lang="zh-CN" altLang="en-US" sz="1400"/>
              <a:t>，换热效率高，结构</a:t>
            </a:r>
            <a:r>
              <a:rPr lang="zh-CN" altLang="en-US" sz="1400"/>
              <a:t>紧凑</a:t>
            </a:r>
            <a:endParaRPr lang="zh-CN" altLang="en-US" sz="1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换热效率反推</a:t>
            </a:r>
            <a:r>
              <a:rPr lang="zh-CN" altLang="en-US" sz="1400"/>
              <a:t>制冷量</a:t>
            </a:r>
            <a:endParaRPr lang="zh-CN" altLang="en-US" sz="1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不运行时，</a:t>
            </a:r>
            <a:r>
              <a:rPr lang="en-US" altLang="zh-CN" sz="1400"/>
              <a:t>20℃</a:t>
            </a:r>
            <a:r>
              <a:rPr lang="zh-CN" altLang="en-US" sz="1400"/>
              <a:t>平衡压力</a:t>
            </a:r>
            <a:r>
              <a:rPr lang="en-US" altLang="zh-CN" sz="1400"/>
              <a:t>57bar</a:t>
            </a:r>
            <a:r>
              <a:rPr lang="zh-CN" altLang="en-US" sz="1400"/>
              <a:t>，安全阀</a:t>
            </a:r>
            <a:r>
              <a:rPr lang="zh-CN" altLang="en-US" sz="1400"/>
              <a:t>保护</a:t>
            </a:r>
            <a:endParaRPr lang="zh-CN" altLang="en-US" sz="140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成熟</a:t>
            </a:r>
            <a:r>
              <a:rPr lang="zh-CN" altLang="en-US" sz="1400"/>
              <a:t>产品</a:t>
            </a:r>
            <a:endParaRPr lang="zh-CN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192405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概况</a:t>
            </a:r>
            <a:endParaRPr lang="zh-CN" altLang="en-US" sz="2000" b="1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0" y="525780"/>
            <a:ext cx="7620000" cy="5603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3380" y="1426845"/>
            <a:ext cx="17297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b="1"/>
              <a:t>ITK</a:t>
            </a:r>
            <a:r>
              <a:rPr lang="zh-CN" altLang="en-US" sz="1600" b="1"/>
              <a:t>和</a:t>
            </a:r>
            <a:r>
              <a:rPr lang="en-US" altLang="zh-CN" sz="1600" b="1"/>
              <a:t>OTK</a:t>
            </a:r>
            <a:endParaRPr lang="en-US" altLang="zh-CN" sz="1600" b="1"/>
          </a:p>
          <a:p>
            <a:pPr algn="ctr"/>
            <a:r>
              <a:rPr lang="en-US" altLang="zh-CN" sz="1600" b="1"/>
              <a:t>CO2</a:t>
            </a:r>
            <a:r>
              <a:rPr lang="zh-CN" altLang="en-US" sz="1600" b="1"/>
              <a:t>冷却（</a:t>
            </a:r>
            <a:r>
              <a:rPr lang="en-US" altLang="zh-CN" sz="1600" b="1"/>
              <a:t>-20℃</a:t>
            </a:r>
            <a:r>
              <a:rPr lang="zh-CN" altLang="en-US" sz="1600" b="1"/>
              <a:t>）</a:t>
            </a:r>
            <a:endParaRPr lang="zh-CN" altLang="en-US" sz="1600" b="1"/>
          </a:p>
        </p:txBody>
      </p:sp>
      <p:sp>
        <p:nvSpPr>
          <p:cNvPr id="5" name="文本框 4"/>
          <p:cNvSpPr txBox="1"/>
          <p:nvPr/>
        </p:nvSpPr>
        <p:spPr>
          <a:xfrm>
            <a:off x="461645" y="4450715"/>
            <a:ext cx="13601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 b="1"/>
              <a:t>Vetex </a:t>
            </a:r>
            <a:r>
              <a:rPr lang="zh-CN" altLang="en-US" sz="1600" b="1"/>
              <a:t>风冷</a:t>
            </a:r>
            <a:endParaRPr lang="zh-CN" altLang="en-US" sz="1600" b="1"/>
          </a:p>
        </p:txBody>
      </p:sp>
      <p:sp>
        <p:nvSpPr>
          <p:cNvPr id="6" name="文本框 5"/>
          <p:cNvSpPr txBox="1"/>
          <p:nvPr/>
        </p:nvSpPr>
        <p:spPr>
          <a:xfrm>
            <a:off x="9906000" y="1426845"/>
            <a:ext cx="17125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/>
              <a:t>束流管和</a:t>
            </a:r>
            <a:r>
              <a:rPr lang="zh-CN" altLang="en-US" sz="1600" b="1"/>
              <a:t>其他</a:t>
            </a:r>
            <a:endParaRPr lang="zh-CN" altLang="en-US" sz="1600" b="1"/>
          </a:p>
          <a:p>
            <a:pPr algn="ctr"/>
            <a:r>
              <a:rPr lang="zh-CN" altLang="en-US" sz="1600" b="1"/>
              <a:t>一次水冷（</a:t>
            </a:r>
            <a:r>
              <a:rPr lang="en-US" altLang="zh-CN" sz="1600" b="1"/>
              <a:t>15℃</a:t>
            </a:r>
            <a:r>
              <a:rPr lang="zh-CN" altLang="en-US" sz="1600" b="1"/>
              <a:t>）</a:t>
            </a:r>
            <a:endParaRPr lang="zh-CN" altLang="en-US" sz="1600" b="1"/>
          </a:p>
        </p:txBody>
      </p:sp>
      <p:sp>
        <p:nvSpPr>
          <p:cNvPr id="7" name="文本框 6"/>
          <p:cNvSpPr txBox="1"/>
          <p:nvPr/>
        </p:nvSpPr>
        <p:spPr>
          <a:xfrm>
            <a:off x="9604375" y="3568065"/>
            <a:ext cx="2213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/>
              <a:t>大厅</a:t>
            </a:r>
            <a:r>
              <a:rPr lang="zh-CN" altLang="en-US" sz="1600" b="1"/>
              <a:t>温湿度</a:t>
            </a:r>
            <a:endParaRPr lang="zh-CN" altLang="en-US" sz="1600" b="1"/>
          </a:p>
          <a:p>
            <a:pPr algn="ctr"/>
            <a:r>
              <a:rPr lang="zh-CN" altLang="en-US" sz="1600" b="1"/>
              <a:t>空调冷却（</a:t>
            </a:r>
            <a:r>
              <a:rPr lang="en-US" altLang="zh-CN" sz="1600" b="1"/>
              <a:t>7</a:t>
            </a:r>
            <a:r>
              <a:rPr lang="en-US" altLang="zh-CN" sz="1600" b="1">
                <a:latin typeface="Times New Roman" panose="02020603050405020304" charset="0"/>
                <a:cs typeface="Times New Roman" panose="02020603050405020304" charset="0"/>
              </a:rPr>
              <a:t>~</a:t>
            </a:r>
            <a:r>
              <a:rPr lang="en-US" altLang="zh-CN" sz="1600" b="1"/>
              <a:t>12℃</a:t>
            </a:r>
            <a:r>
              <a:rPr lang="zh-CN" altLang="en-US" sz="1600" b="1"/>
              <a:t>）</a:t>
            </a:r>
            <a:endParaRPr lang="zh-CN" altLang="en-US" sz="1600" b="1"/>
          </a:p>
        </p:txBody>
      </p:sp>
      <p:sp>
        <p:nvSpPr>
          <p:cNvPr id="8" name="文本框 7"/>
          <p:cNvSpPr txBox="1"/>
          <p:nvPr/>
        </p:nvSpPr>
        <p:spPr>
          <a:xfrm>
            <a:off x="9604375" y="5332095"/>
            <a:ext cx="2213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 b="1"/>
              <a:t>各冷却系统</a:t>
            </a:r>
            <a:r>
              <a:rPr lang="zh-CN" altLang="en-US" sz="1600" b="1"/>
              <a:t>冷源</a:t>
            </a:r>
            <a:endParaRPr lang="zh-CN" altLang="en-US" sz="1600" b="1"/>
          </a:p>
          <a:p>
            <a:pPr algn="ctr"/>
            <a:r>
              <a:rPr lang="zh-CN" altLang="en-US" sz="1600" b="1"/>
              <a:t>冷冻水（</a:t>
            </a:r>
            <a:r>
              <a:rPr lang="zh-CN" altLang="en-US" sz="1600" b="1"/>
              <a:t>高低压）</a:t>
            </a:r>
            <a:endParaRPr lang="zh-CN" altLang="en-US" sz="1600" b="1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103120" y="1718945"/>
            <a:ext cx="2421890" cy="8712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5" idx="3"/>
          </p:cNvCxnSpPr>
          <p:nvPr/>
        </p:nvCxnSpPr>
        <p:spPr>
          <a:xfrm flipV="1">
            <a:off x="1821815" y="3452495"/>
            <a:ext cx="3789045" cy="1167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7461885" y="1718945"/>
            <a:ext cx="2444115" cy="182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6" idx="1"/>
          </p:cNvCxnSpPr>
          <p:nvPr/>
        </p:nvCxnSpPr>
        <p:spPr>
          <a:xfrm flipH="1">
            <a:off x="6550660" y="1718945"/>
            <a:ext cx="3355340" cy="1617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26415" y="289560"/>
            <a:ext cx="110896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buClrTx/>
              <a:buSzTx/>
              <a:buFont typeface="Arial" panose="020B0604020202020204" pitchFamily="34" charset="0"/>
            </a:pPr>
            <a:r>
              <a:rPr lang="zh-CN" altLang="en-US" sz="2000" b="1"/>
              <a:t>风冷</a:t>
            </a:r>
            <a:r>
              <a:rPr lang="en-US" altLang="zh-CN" sz="2000" b="1"/>
              <a:t>&amp;</a:t>
            </a:r>
            <a:r>
              <a:rPr lang="zh-CN" altLang="en-US" sz="2000" b="1"/>
              <a:t>干燥系统</a:t>
            </a:r>
            <a:endParaRPr lang="zh-CN" altLang="en-US" sz="2000" b="1"/>
          </a:p>
        </p:txBody>
      </p:sp>
      <p:sp>
        <p:nvSpPr>
          <p:cNvPr id="128" name="文本框 127"/>
          <p:cNvSpPr txBox="1"/>
          <p:nvPr/>
        </p:nvSpPr>
        <p:spPr>
          <a:xfrm>
            <a:off x="526415" y="845820"/>
            <a:ext cx="10993120" cy="1960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为避免局部缺氧，所以常规情况下</a:t>
            </a:r>
            <a:r>
              <a:rPr lang="zh-CN" altLang="en-US" sz="1600">
                <a:sym typeface="+mn-ea"/>
              </a:rPr>
              <a:t>采用压缩空气</a:t>
            </a:r>
            <a:endParaRPr lang="zh-CN" altLang="en-US" sz="16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CN" altLang="en-US" sz="1600"/>
              <a:t>采用干燥压缩空气（露点温度＜</a:t>
            </a:r>
            <a:r>
              <a:rPr lang="en-US" altLang="zh-CN" sz="1600"/>
              <a:t>-40℃</a:t>
            </a:r>
            <a:r>
              <a:rPr lang="zh-CN" altLang="en-US" sz="1600"/>
              <a:t>）冷却顶点室，</a:t>
            </a:r>
            <a:r>
              <a:rPr lang="zh-CN" altLang="en-US" sz="1600"/>
              <a:t>并维持</a:t>
            </a:r>
            <a:r>
              <a:rPr lang="en-US" altLang="zh-CN" sz="1600"/>
              <a:t>ITK</a:t>
            </a:r>
            <a:r>
              <a:rPr lang="zh-CN" altLang="en-US" sz="1600"/>
              <a:t>和</a:t>
            </a:r>
            <a:r>
              <a:rPr lang="en-US" altLang="zh-CN" sz="1600"/>
              <a:t>OTK</a:t>
            </a:r>
            <a:r>
              <a:rPr lang="zh-CN" altLang="en-US" sz="1600"/>
              <a:t>周边环境干燥且正压</a:t>
            </a:r>
            <a:endParaRPr lang="zh-CN" altLang="en-US" sz="16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CN" altLang="en-US" sz="1600"/>
              <a:t>为维持</a:t>
            </a:r>
            <a:r>
              <a:rPr lang="en-US" altLang="zh-CN" sz="1600"/>
              <a:t>ITK</a:t>
            </a:r>
            <a:r>
              <a:rPr lang="zh-CN" altLang="en-US" sz="1600"/>
              <a:t>和</a:t>
            </a:r>
            <a:r>
              <a:rPr lang="en-US" altLang="zh-CN" sz="1600"/>
              <a:t>OTK</a:t>
            </a:r>
            <a:r>
              <a:rPr lang="zh-CN" altLang="en-US" sz="1600"/>
              <a:t>在</a:t>
            </a:r>
            <a:r>
              <a:rPr lang="en-US" altLang="zh-CN" sz="1600"/>
              <a:t>-20℃</a:t>
            </a:r>
            <a:r>
              <a:rPr lang="zh-CN" altLang="en-US" sz="1600"/>
              <a:t>不结露，需要在其</a:t>
            </a:r>
            <a:r>
              <a:rPr lang="zh-CN" altLang="en-US" sz="1600"/>
              <a:t>周围有个接近封闭的空间，有干燥空气进气口和排气口</a:t>
            </a:r>
            <a:endParaRPr lang="zh-CN" altLang="en-US" sz="16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CN" altLang="en-US" sz="1600"/>
              <a:t>两套系统一用一备，一套放地面，一套放地下。</a:t>
            </a:r>
            <a:endParaRPr lang="zh-CN" altLang="en-US" sz="16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并联氮气杜瓦作为备用干燥气体，如压缩空气系统停电的情况，</a:t>
            </a:r>
            <a:r>
              <a:rPr lang="zh-CN" altLang="en-US" sz="1600"/>
              <a:t>一个</a:t>
            </a:r>
            <a:r>
              <a:rPr lang="zh-CN" altLang="en-US" sz="1600"/>
              <a:t>杜瓦放地下储气罐前端，另一个放吸干机</a:t>
            </a:r>
            <a:r>
              <a:rPr lang="zh-CN" altLang="en-US" sz="1600"/>
              <a:t>后端</a:t>
            </a:r>
            <a:endParaRPr lang="zh-CN" altLang="en-US" sz="16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altLang="zh-CN" sz="1600"/>
              <a:t>ITK</a:t>
            </a:r>
            <a:r>
              <a:rPr lang="zh-CN" altLang="en-US" sz="1600"/>
              <a:t>和</a:t>
            </a:r>
            <a:r>
              <a:rPr lang="en-US" altLang="zh-CN" sz="1600"/>
              <a:t>OTK</a:t>
            </a:r>
            <a:r>
              <a:rPr lang="zh-CN" altLang="en-US" sz="1600"/>
              <a:t>不复温，系统不能</a:t>
            </a:r>
            <a:r>
              <a:rPr lang="zh-CN" altLang="en-US" sz="1600"/>
              <a:t>停</a:t>
            </a:r>
            <a:endParaRPr lang="zh-CN" altLang="en-US" sz="1600"/>
          </a:p>
        </p:txBody>
      </p:sp>
      <p:grpSp>
        <p:nvGrpSpPr>
          <p:cNvPr id="32" name="组合 31"/>
          <p:cNvGrpSpPr/>
          <p:nvPr/>
        </p:nvGrpSpPr>
        <p:grpSpPr>
          <a:xfrm>
            <a:off x="775970" y="2889885"/>
            <a:ext cx="10613390" cy="3520440"/>
            <a:chOff x="2067" y="4891"/>
            <a:chExt cx="16714" cy="5544"/>
          </a:xfrm>
        </p:grpSpPr>
        <p:sp>
          <p:nvSpPr>
            <p:cNvPr id="2" name="矩形 1"/>
            <p:cNvSpPr/>
            <p:nvPr/>
          </p:nvSpPr>
          <p:spPr>
            <a:xfrm>
              <a:off x="2217" y="6532"/>
              <a:ext cx="1474" cy="68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空压机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63" y="8385"/>
              <a:ext cx="1474" cy="68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空压机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781" y="6532"/>
              <a:ext cx="1474" cy="68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冷干机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727" y="8385"/>
              <a:ext cx="1474" cy="68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冷干机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077" y="6532"/>
              <a:ext cx="1474" cy="6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吸干机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498" y="5418"/>
              <a:ext cx="1474" cy="6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配电柜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444" y="9755"/>
              <a:ext cx="1474" cy="6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配电柜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283" y="5116"/>
              <a:ext cx="1282" cy="125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杜瓦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12286" y="6707"/>
              <a:ext cx="1769" cy="1659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储气罐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6605" y="6764"/>
              <a:ext cx="2176" cy="16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tx1"/>
                  </a:solidFill>
                </a:rPr>
                <a:t>顶点室降温</a:t>
              </a:r>
              <a:endParaRPr lang="zh-CN" altLang="en-US" sz="1200" b="1">
                <a:solidFill>
                  <a:schemeClr val="tx1"/>
                </a:solidFill>
              </a:endParaRPr>
            </a:p>
            <a:p>
              <a:pPr algn="ctr"/>
              <a:endParaRPr lang="zh-CN" altLang="en-US" sz="1200" b="1">
                <a:solidFill>
                  <a:schemeClr val="tx1"/>
                </a:solidFill>
              </a:endParaRPr>
            </a:p>
            <a:p>
              <a:pPr algn="ctr"/>
              <a:r>
                <a:rPr lang="en-US" altLang="zh-CN" sz="1200" b="1">
                  <a:solidFill>
                    <a:schemeClr val="tx1"/>
                  </a:solidFill>
                </a:rPr>
                <a:t>ITK</a:t>
              </a:r>
              <a:r>
                <a:rPr lang="zh-CN" altLang="en-US" sz="1200" b="1">
                  <a:solidFill>
                    <a:schemeClr val="tx1"/>
                  </a:solidFill>
                </a:rPr>
                <a:t>和</a:t>
              </a:r>
              <a:r>
                <a:rPr lang="en-US" altLang="zh-CN" sz="1200" b="1">
                  <a:solidFill>
                    <a:schemeClr val="tx1"/>
                  </a:solidFill>
                </a:rPr>
                <a:t>OTK</a:t>
              </a:r>
              <a:r>
                <a:rPr lang="zh-CN" altLang="en-US" sz="1200" b="1">
                  <a:solidFill>
                    <a:schemeClr val="tx1"/>
                  </a:solidFill>
                </a:rPr>
                <a:t>防结露</a:t>
              </a:r>
              <a:endParaRPr lang="zh-CN" altLang="en-US" sz="1200" b="1">
                <a:solidFill>
                  <a:schemeClr val="tx1"/>
                </a:solidFill>
              </a:endParaRPr>
            </a:p>
          </p:txBody>
        </p:sp>
        <p:cxnSp>
          <p:nvCxnSpPr>
            <p:cNvPr id="17" name="直接连接符 16"/>
            <p:cNvCxnSpPr>
              <a:stCxn id="10" idx="1"/>
              <a:endCxn id="2" idx="0"/>
            </p:cNvCxnSpPr>
            <p:nvPr/>
          </p:nvCxnSpPr>
          <p:spPr>
            <a:xfrm flipH="1">
              <a:off x="2954" y="5758"/>
              <a:ext cx="544" cy="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972" y="5758"/>
              <a:ext cx="546" cy="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1" idx="1"/>
              <a:endCxn id="4" idx="2"/>
            </p:cNvCxnSpPr>
            <p:nvPr/>
          </p:nvCxnSpPr>
          <p:spPr>
            <a:xfrm flipH="1" flipV="1">
              <a:off x="2900" y="9065"/>
              <a:ext cx="544" cy="10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4918" y="9065"/>
              <a:ext cx="546" cy="10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3691" y="6872"/>
              <a:ext cx="109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4" idx="3"/>
              <a:endCxn id="6" idx="1"/>
            </p:cNvCxnSpPr>
            <p:nvPr/>
          </p:nvCxnSpPr>
          <p:spPr>
            <a:xfrm>
              <a:off x="3637" y="8725"/>
              <a:ext cx="109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箭头连接符 23"/>
            <p:cNvCxnSpPr/>
            <p:nvPr/>
          </p:nvCxnSpPr>
          <p:spPr>
            <a:xfrm>
              <a:off x="6255" y="6872"/>
              <a:ext cx="82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>
              <a:stCxn id="6" idx="3"/>
              <a:endCxn id="8" idx="1"/>
            </p:cNvCxnSpPr>
            <p:nvPr/>
          </p:nvCxnSpPr>
          <p:spPr>
            <a:xfrm>
              <a:off x="6201" y="8725"/>
              <a:ext cx="88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>
              <a:endCxn id="14" idx="2"/>
            </p:cNvCxnSpPr>
            <p:nvPr/>
          </p:nvCxnSpPr>
          <p:spPr>
            <a:xfrm>
              <a:off x="9355" y="7528"/>
              <a:ext cx="2931" cy="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 flipH="1">
              <a:off x="9911" y="6367"/>
              <a:ext cx="13" cy="11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11729" y="6299"/>
              <a:ext cx="12" cy="12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>
              <a:stCxn id="14" idx="6"/>
              <a:endCxn id="16" idx="1"/>
            </p:cNvCxnSpPr>
            <p:nvPr/>
          </p:nvCxnSpPr>
          <p:spPr>
            <a:xfrm>
              <a:off x="14055" y="7537"/>
              <a:ext cx="2550" cy="2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0880" y="4891"/>
              <a:ext cx="25" cy="2915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7087" y="8385"/>
              <a:ext cx="1474" cy="6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吸干机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cxnSp>
          <p:nvCxnSpPr>
            <p:cNvPr id="9" name="直接箭头连接符 8"/>
            <p:cNvCxnSpPr>
              <a:stCxn id="7" idx="3"/>
            </p:cNvCxnSpPr>
            <p:nvPr/>
          </p:nvCxnSpPr>
          <p:spPr>
            <a:xfrm>
              <a:off x="8551" y="6872"/>
              <a:ext cx="880" cy="6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>
              <a:stCxn id="8" idx="3"/>
            </p:cNvCxnSpPr>
            <p:nvPr/>
          </p:nvCxnSpPr>
          <p:spPr>
            <a:xfrm>
              <a:off x="8561" y="8725"/>
              <a:ext cx="2780" cy="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11" idx="3"/>
              <a:endCxn id="8" idx="2"/>
            </p:cNvCxnSpPr>
            <p:nvPr/>
          </p:nvCxnSpPr>
          <p:spPr>
            <a:xfrm flipV="1">
              <a:off x="4918" y="9065"/>
              <a:ext cx="2906" cy="103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10" idx="3"/>
              <a:endCxn id="7" idx="0"/>
            </p:cNvCxnSpPr>
            <p:nvPr/>
          </p:nvCxnSpPr>
          <p:spPr>
            <a:xfrm>
              <a:off x="4972" y="5758"/>
              <a:ext cx="2842" cy="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14630" y="7153"/>
              <a:ext cx="1283" cy="68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减压降温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19" name="直接箭头连接符 18"/>
            <p:cNvCxnSpPr/>
            <p:nvPr/>
          </p:nvCxnSpPr>
          <p:spPr>
            <a:xfrm flipH="1" flipV="1">
              <a:off x="11325" y="7507"/>
              <a:ext cx="4" cy="12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V="1">
              <a:off x="2067" y="7791"/>
              <a:ext cx="8797" cy="31"/>
            </a:xfrm>
            <a:prstGeom prst="line">
              <a:avLst/>
            </a:prstGeom>
            <a:ln w="12700" cmpd="sng">
              <a:solidFill>
                <a:schemeClr val="accent1">
                  <a:shade val="50000"/>
                </a:schemeClr>
              </a:solidFill>
              <a:prstDash val="lg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5" name="椭圆 14"/>
            <p:cNvSpPr/>
            <p:nvPr/>
          </p:nvSpPr>
          <p:spPr>
            <a:xfrm>
              <a:off x="11088" y="5108"/>
              <a:ext cx="1282" cy="125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杜瓦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13716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/>
              <a:t>配厅</a:t>
            </a:r>
            <a:r>
              <a:rPr lang="zh-CN" altLang="en-US" sz="2000"/>
              <a:t>内布局（没有</a:t>
            </a:r>
            <a:r>
              <a:rPr lang="zh-CN" altLang="en-US" sz="2000"/>
              <a:t>更新）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" y="1108075"/>
            <a:ext cx="11617960" cy="18751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5435" y="3622040"/>
            <a:ext cx="1144460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/>
              <a:t>高压冷冻水（</a:t>
            </a:r>
            <a:r>
              <a:rPr lang="en-US" altLang="zh-CN" sz="1600">
                <a:sym typeface="+mn-ea"/>
              </a:rPr>
              <a:t>6.3MPa</a:t>
            </a:r>
            <a:r>
              <a:rPr lang="zh-CN" altLang="en-US" sz="1600">
                <a:sym typeface="+mn-ea"/>
              </a:rPr>
              <a:t>或</a:t>
            </a:r>
            <a:r>
              <a:rPr lang="en-US" altLang="zh-CN" sz="1600"/>
              <a:t>4MPa</a:t>
            </a:r>
            <a:r>
              <a:rPr lang="zh-CN" altLang="en-US" sz="1600"/>
              <a:t>）：冷冻水泵</a:t>
            </a:r>
            <a:r>
              <a:rPr lang="en-US" altLang="zh-CN" sz="1600"/>
              <a:t>3</a:t>
            </a:r>
            <a:r>
              <a:rPr lang="zh-CN" altLang="en-US" sz="1600"/>
              <a:t>台或在</a:t>
            </a:r>
            <a:r>
              <a:rPr lang="zh-CN" altLang="en-US" sz="1600"/>
              <a:t>地面</a:t>
            </a:r>
            <a:endParaRPr lang="zh-CN" altLang="en-US" sz="1600"/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/>
              <a:t>低压冷冻水（</a:t>
            </a:r>
            <a:r>
              <a:rPr lang="en-US" altLang="zh-CN" sz="1600">
                <a:sym typeface="+mn-ea"/>
              </a:rPr>
              <a:t>4MPa</a:t>
            </a:r>
            <a:r>
              <a:rPr lang="zh-CN" altLang="en-US" sz="1600">
                <a:sym typeface="+mn-ea"/>
              </a:rPr>
              <a:t>或</a:t>
            </a:r>
            <a:r>
              <a:rPr lang="en-US" altLang="zh-CN" sz="1600"/>
              <a:t>1.6MPa</a:t>
            </a:r>
            <a:r>
              <a:rPr lang="zh-CN" altLang="en-US" sz="1600"/>
              <a:t>）：水泵</a:t>
            </a:r>
            <a:r>
              <a:rPr lang="en-US" altLang="zh-CN" sz="1600"/>
              <a:t>2</a:t>
            </a:r>
            <a:r>
              <a:rPr lang="zh-CN" altLang="en-US" sz="1600"/>
              <a:t>台，一次水换热器</a:t>
            </a:r>
            <a:r>
              <a:rPr lang="en-US" altLang="zh-CN" sz="1600"/>
              <a:t>2</a:t>
            </a:r>
            <a:r>
              <a:rPr lang="zh-CN" altLang="en-US" sz="1600"/>
              <a:t>台；空调换热器</a:t>
            </a:r>
            <a:r>
              <a:rPr lang="en-US" altLang="zh-CN" sz="1600"/>
              <a:t>2</a:t>
            </a:r>
            <a:r>
              <a:rPr lang="zh-CN" altLang="en-US" sz="1600"/>
              <a:t>台，</a:t>
            </a:r>
            <a:r>
              <a:rPr lang="en-US" altLang="zh-CN" sz="1600"/>
              <a:t>CO2</a:t>
            </a:r>
            <a:r>
              <a:rPr lang="zh-CN" altLang="en-US" sz="1600"/>
              <a:t>换热器</a:t>
            </a:r>
            <a:r>
              <a:rPr lang="en-US" altLang="zh-CN" sz="1600"/>
              <a:t>1</a:t>
            </a:r>
            <a:r>
              <a:rPr lang="zh-CN" altLang="en-US" sz="1600"/>
              <a:t>台</a:t>
            </a:r>
            <a:endParaRPr lang="zh-CN" altLang="en-US" sz="1600"/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/>
              <a:t>一次水：</a:t>
            </a:r>
            <a:r>
              <a:rPr lang="en-US" altLang="zh-CN" sz="1600">
                <a:sym typeface="+mn-ea"/>
              </a:rPr>
              <a:t>15℃</a:t>
            </a:r>
            <a:r>
              <a:rPr lang="zh-CN" altLang="en-US" sz="1600">
                <a:sym typeface="+mn-ea"/>
              </a:rPr>
              <a:t>水冷系统两套（束流管</a:t>
            </a:r>
            <a:r>
              <a:rPr lang="en-US" altLang="zh-CN" sz="1600">
                <a:sym typeface="+mn-ea"/>
              </a:rPr>
              <a:t>+</a:t>
            </a:r>
            <a:r>
              <a:rPr lang="zh-CN" altLang="en-US" sz="1600">
                <a:sym typeface="+mn-ea"/>
              </a:rPr>
              <a:t>其他），水泵</a:t>
            </a:r>
            <a:r>
              <a:rPr lang="en-US" altLang="zh-CN" sz="1600">
                <a:sym typeface="+mn-ea"/>
              </a:rPr>
              <a:t>4</a:t>
            </a:r>
            <a:r>
              <a:rPr lang="zh-CN" altLang="en-US" sz="1600">
                <a:sym typeface="+mn-ea"/>
              </a:rPr>
              <a:t>台，</a:t>
            </a:r>
            <a:r>
              <a:rPr lang="zh-CN" altLang="en-US" sz="1600">
                <a:sym typeface="+mn-ea"/>
              </a:rPr>
              <a:t>水箱、</a:t>
            </a:r>
            <a:r>
              <a:rPr lang="zh-CN" altLang="en-US" sz="1600">
                <a:sym typeface="+mn-ea"/>
              </a:rPr>
              <a:t>电加热器、旁流各</a:t>
            </a:r>
            <a:r>
              <a:rPr lang="en-US" altLang="zh-CN" sz="1600">
                <a:sym typeface="+mn-ea"/>
              </a:rPr>
              <a:t>2</a:t>
            </a:r>
            <a:r>
              <a:rPr lang="zh-CN" altLang="en-US" sz="1600">
                <a:sym typeface="+mn-ea"/>
              </a:rPr>
              <a:t>台，膜脱氧</a:t>
            </a:r>
            <a:r>
              <a:rPr lang="en-US" altLang="zh-CN" sz="1600">
                <a:sym typeface="+mn-ea"/>
              </a:rPr>
              <a:t>1</a:t>
            </a:r>
            <a:r>
              <a:rPr lang="zh-CN" altLang="en-US" sz="1600">
                <a:sym typeface="+mn-ea"/>
              </a:rPr>
              <a:t>台</a:t>
            </a:r>
            <a:endParaRPr lang="zh-CN" altLang="en-US" sz="1600">
              <a:sym typeface="+mn-ea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空调（尺寸</a:t>
            </a:r>
            <a:r>
              <a:rPr lang="zh-CN" altLang="en-US" sz="1600">
                <a:sym typeface="+mn-ea"/>
              </a:rPr>
              <a:t>大）：</a:t>
            </a:r>
            <a:r>
              <a:rPr lang="en-US" altLang="zh-CN" sz="1600">
                <a:sym typeface="+mn-ea"/>
              </a:rPr>
              <a:t>3</a:t>
            </a:r>
            <a:r>
              <a:rPr lang="zh-CN" altLang="en-US" sz="1600">
                <a:sym typeface="+mn-ea"/>
              </a:rPr>
              <a:t>台大厅空调，</a:t>
            </a:r>
            <a:r>
              <a:rPr lang="en-US" altLang="zh-CN" sz="1600">
                <a:sym typeface="+mn-ea"/>
              </a:rPr>
              <a:t>3</a:t>
            </a:r>
            <a:r>
              <a:rPr lang="zh-CN" altLang="en-US" sz="1600">
                <a:sym typeface="+mn-ea"/>
              </a:rPr>
              <a:t>台配厅空调，</a:t>
            </a:r>
            <a:r>
              <a:rPr lang="en-US" altLang="zh-CN" sz="1600">
                <a:sym typeface="+mn-ea"/>
              </a:rPr>
              <a:t>4</a:t>
            </a:r>
            <a:r>
              <a:rPr lang="zh-CN" altLang="en-US" sz="1600">
                <a:sym typeface="+mn-ea"/>
              </a:rPr>
              <a:t>台</a:t>
            </a:r>
            <a:r>
              <a:rPr lang="zh-CN" altLang="en-US" sz="1600">
                <a:sym typeface="+mn-ea"/>
              </a:rPr>
              <a:t>水泵</a:t>
            </a:r>
            <a:endParaRPr lang="zh-CN" altLang="en-US" sz="1600">
              <a:sym typeface="+mn-ea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>
                <a:sym typeface="+mn-ea"/>
              </a:rPr>
              <a:t>CO2</a:t>
            </a:r>
            <a:r>
              <a:rPr lang="zh-CN" altLang="en-US" sz="1600">
                <a:sym typeface="+mn-ea"/>
              </a:rPr>
              <a:t>制冷：机组、水泵</a:t>
            </a:r>
            <a:r>
              <a:rPr lang="en-US" altLang="zh-CN" sz="1600">
                <a:sym typeface="+mn-ea"/>
              </a:rPr>
              <a:t>2</a:t>
            </a:r>
            <a:r>
              <a:rPr lang="zh-CN" altLang="en-US" sz="1600">
                <a:sym typeface="+mn-ea"/>
              </a:rPr>
              <a:t>台</a:t>
            </a:r>
            <a:endParaRPr lang="zh-CN" altLang="en-US" sz="1600">
              <a:sym typeface="+mn-ea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风冷：空压机、冷干机、吸干机、储气罐、杜瓦各</a:t>
            </a:r>
            <a:r>
              <a:rPr lang="en-US" altLang="zh-CN" sz="1600">
                <a:sym typeface="+mn-ea"/>
              </a:rPr>
              <a:t>1</a:t>
            </a:r>
            <a:r>
              <a:rPr lang="zh-CN" altLang="en-US" sz="1600">
                <a:sym typeface="+mn-ea"/>
              </a:rPr>
              <a:t>台，另一套系统在</a:t>
            </a:r>
            <a:r>
              <a:rPr lang="zh-CN" altLang="en-US" sz="1600">
                <a:sym typeface="+mn-ea"/>
              </a:rPr>
              <a:t>地面</a:t>
            </a:r>
            <a:endParaRPr lang="zh-CN" altLang="en-US" sz="1600">
              <a:sym typeface="+mn-ea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风管、水管、电缆</a:t>
            </a:r>
            <a:r>
              <a:rPr lang="zh-CN" altLang="en-US" sz="1600">
                <a:sym typeface="+mn-ea"/>
              </a:rPr>
              <a:t>等</a:t>
            </a:r>
            <a:endParaRPr lang="zh-CN" altLang="en-US" sz="1600"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13716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/>
              <a:t>地面大厅</a:t>
            </a:r>
            <a:r>
              <a:rPr lang="zh-CN" altLang="en-US" sz="2000"/>
              <a:t>设备</a:t>
            </a:r>
            <a:endParaRPr lang="zh-CN" altLang="en-US" sz="2000"/>
          </a:p>
        </p:txBody>
      </p:sp>
      <p:sp>
        <p:nvSpPr>
          <p:cNvPr id="3" name="文本框 2"/>
          <p:cNvSpPr txBox="1"/>
          <p:nvPr/>
        </p:nvSpPr>
        <p:spPr>
          <a:xfrm>
            <a:off x="373380" y="945515"/>
            <a:ext cx="114446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冷冻机组</a:t>
            </a:r>
            <a:r>
              <a:rPr lang="en-US" altLang="zh-CN" sz="1600">
                <a:sym typeface="+mn-ea"/>
              </a:rPr>
              <a:t>3</a:t>
            </a:r>
            <a:r>
              <a:rPr lang="zh-CN" altLang="en-US" sz="1600">
                <a:sym typeface="+mn-ea"/>
              </a:rPr>
              <a:t>台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冷却塔</a:t>
            </a:r>
            <a:r>
              <a:rPr lang="en-US" altLang="zh-CN" sz="1600">
                <a:sym typeface="+mn-ea"/>
              </a:rPr>
              <a:t>4</a:t>
            </a:r>
            <a:r>
              <a:rPr lang="zh-CN" altLang="en-US" sz="1600">
                <a:sym typeface="+mn-ea"/>
              </a:rPr>
              <a:t>台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大容量冷却水箱</a:t>
            </a:r>
            <a:r>
              <a:rPr lang="en-US" altLang="zh-CN" sz="1600">
                <a:sym typeface="+mn-ea"/>
              </a:rPr>
              <a:t>1</a:t>
            </a:r>
            <a:r>
              <a:rPr lang="zh-CN" altLang="en-US" sz="1600">
                <a:sym typeface="+mn-ea"/>
              </a:rPr>
              <a:t>台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冷冻水膨胀水箱</a:t>
            </a:r>
            <a:r>
              <a:rPr lang="en-US" altLang="zh-CN" sz="1600">
                <a:sym typeface="+mn-ea"/>
              </a:rPr>
              <a:t>1</a:t>
            </a:r>
            <a:r>
              <a:rPr lang="zh-CN" altLang="en-US" sz="1600">
                <a:sym typeface="+mn-ea"/>
              </a:rPr>
              <a:t>台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软化水设备</a:t>
            </a:r>
            <a:r>
              <a:rPr lang="en-US" altLang="zh-CN" sz="1600">
                <a:sym typeface="+mn-ea"/>
              </a:rPr>
              <a:t>1</a:t>
            </a:r>
            <a:r>
              <a:rPr lang="zh-CN" altLang="en-US" sz="1600">
                <a:sym typeface="+mn-ea"/>
              </a:rPr>
              <a:t>套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超纯水设备</a:t>
            </a:r>
            <a:r>
              <a:rPr lang="en-US" altLang="zh-CN" sz="1600">
                <a:sym typeface="+mn-ea"/>
              </a:rPr>
              <a:t>1</a:t>
            </a:r>
            <a:r>
              <a:rPr lang="zh-CN" altLang="en-US" sz="1600">
                <a:sym typeface="+mn-ea"/>
              </a:rPr>
              <a:t>套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新风机组</a:t>
            </a:r>
            <a:r>
              <a:rPr lang="en-US" altLang="zh-CN" sz="1600">
                <a:sym typeface="+mn-ea"/>
              </a:rPr>
              <a:t>2</a:t>
            </a:r>
            <a:r>
              <a:rPr lang="zh-CN" altLang="en-US" sz="1600">
                <a:sym typeface="+mn-ea"/>
              </a:rPr>
              <a:t>台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空气能热泵</a:t>
            </a:r>
            <a:r>
              <a:rPr lang="en-US" altLang="zh-CN" sz="1600">
                <a:sym typeface="+mn-ea"/>
              </a:rPr>
              <a:t>2</a:t>
            </a:r>
            <a:r>
              <a:rPr lang="zh-CN" altLang="en-US" sz="1600">
                <a:sym typeface="+mn-ea"/>
              </a:rPr>
              <a:t>台？</a:t>
            </a:r>
            <a:endParaRPr lang="zh-CN" altLang="en-US" sz="1600">
              <a:sym typeface="+mn-ea"/>
            </a:endParaRPr>
          </a:p>
          <a:p>
            <a:pPr marL="285750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1600">
                <a:sym typeface="+mn-ea"/>
              </a:rPr>
              <a:t>空压机、冷干机、吸干机、杜瓦各</a:t>
            </a:r>
            <a:r>
              <a:rPr lang="en-US" altLang="zh-CN" sz="1600">
                <a:sym typeface="+mn-ea"/>
              </a:rPr>
              <a:t>1</a:t>
            </a:r>
            <a:r>
              <a:rPr lang="zh-CN" altLang="en-US" sz="1600">
                <a:sym typeface="+mn-ea"/>
              </a:rPr>
              <a:t>台</a:t>
            </a:r>
            <a:endParaRPr lang="zh-CN" altLang="en-US" sz="1600"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13716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概况</a:t>
            </a:r>
            <a:endParaRPr lang="zh-CN" altLang="en-US" sz="2000" b="1"/>
          </a:p>
        </p:txBody>
      </p:sp>
      <p:grpSp>
        <p:nvGrpSpPr>
          <p:cNvPr id="3" name="组合 2"/>
          <p:cNvGrpSpPr/>
          <p:nvPr/>
        </p:nvGrpSpPr>
        <p:grpSpPr>
          <a:xfrm>
            <a:off x="1624965" y="156210"/>
            <a:ext cx="8923020" cy="6532880"/>
            <a:chOff x="2559" y="246"/>
            <a:chExt cx="14052" cy="1028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59" y="246"/>
              <a:ext cx="14053" cy="10288"/>
            </a:xfrm>
            <a:prstGeom prst="rect">
              <a:avLst/>
            </a:prstGeom>
          </p:spPr>
        </p:pic>
        <p:sp>
          <p:nvSpPr>
            <p:cNvPr id="2" name="圆角矩形 1"/>
            <p:cNvSpPr/>
            <p:nvPr/>
          </p:nvSpPr>
          <p:spPr>
            <a:xfrm>
              <a:off x="3008" y="462"/>
              <a:ext cx="13337" cy="3166"/>
            </a:xfrm>
            <a:prstGeom prst="roundRect">
              <a:avLst/>
            </a:prstGeom>
            <a:noFill/>
            <a:ln w="12700" cmpd="sng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058" y="5899"/>
              <a:ext cx="4335" cy="4422"/>
            </a:xfrm>
            <a:prstGeom prst="roundRect">
              <a:avLst/>
            </a:prstGeom>
            <a:noFill/>
            <a:ln w="12700" cmpd="sng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526" y="5898"/>
              <a:ext cx="4164" cy="4423"/>
            </a:xfrm>
            <a:prstGeom prst="roundRect">
              <a:avLst/>
            </a:prstGeom>
            <a:noFill/>
            <a:ln w="12700" cmpd="sng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2823" y="5899"/>
              <a:ext cx="2193" cy="4422"/>
            </a:xfrm>
            <a:prstGeom prst="roundRect">
              <a:avLst/>
            </a:prstGeom>
            <a:noFill/>
            <a:ln w="12700" cmpd="sng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3007" y="3755"/>
              <a:ext cx="13337" cy="1646"/>
            </a:xfrm>
            <a:prstGeom prst="roundRect">
              <a:avLst/>
            </a:prstGeom>
            <a:noFill/>
            <a:ln w="12700" cmpd="sng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721" y="2934"/>
              <a:ext cx="219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FF00"/>
                  </a:solidFill>
                </a:rPr>
                <a:t>高压冷冻水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721" y="4645"/>
              <a:ext cx="219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FF00"/>
                  </a:solidFill>
                </a:rPr>
                <a:t>低压冷冻水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28" y="9650"/>
              <a:ext cx="187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FF00"/>
                  </a:solidFill>
                </a:rPr>
                <a:t>一次水冷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0294" y="9650"/>
              <a:ext cx="105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FF00"/>
                  </a:solidFill>
                </a:rPr>
                <a:t>空调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823" y="9650"/>
              <a:ext cx="105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rgbClr val="FFFF00"/>
                  </a:solidFill>
                </a:rPr>
                <a:t>CO2</a:t>
              </a:r>
              <a:endParaRPr lang="en-US" altLang="zh-CN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13716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土建</a:t>
            </a:r>
            <a:endParaRPr lang="zh-CN" altLang="en-US" sz="2000" b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125" y="1078230"/>
            <a:ext cx="5088548" cy="3240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490" y="1078230"/>
            <a:ext cx="5710909" cy="3240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3380" y="4512310"/>
            <a:ext cx="112217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主厅大致</a:t>
            </a:r>
            <a:r>
              <a:rPr lang="en-US" altLang="zh-CN" sz="1400"/>
              <a:t>50m</a:t>
            </a:r>
            <a:r>
              <a:rPr lang="zh-CN" altLang="en-US" sz="1400"/>
              <a:t>×</a:t>
            </a:r>
            <a:r>
              <a:rPr lang="en-US" altLang="zh-CN" sz="1400"/>
              <a:t>30m</a:t>
            </a:r>
            <a:r>
              <a:rPr lang="zh-CN" altLang="en-US" sz="1400"/>
              <a:t>×</a:t>
            </a:r>
            <a:r>
              <a:rPr lang="en-US" altLang="zh-CN" sz="1400"/>
              <a:t>40m</a:t>
            </a:r>
            <a:endParaRPr lang="en-US" altLang="zh-CN" sz="140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配厅分左右两部分，单侧每层</a:t>
            </a:r>
            <a:r>
              <a:rPr lang="en-US" altLang="zh-CN" sz="1400"/>
              <a:t> 50m</a:t>
            </a:r>
            <a:r>
              <a:rPr lang="zh-CN" altLang="en-US" sz="1400">
                <a:sym typeface="+mn-ea"/>
              </a:rPr>
              <a:t>×（</a:t>
            </a:r>
            <a:r>
              <a:rPr lang="en-US" altLang="zh-CN" sz="1400">
                <a:sym typeface="+mn-ea"/>
              </a:rPr>
              <a:t>7m+3m</a:t>
            </a:r>
            <a:r>
              <a:rPr lang="zh-CN" altLang="en-US" sz="1400">
                <a:sym typeface="+mn-ea"/>
              </a:rPr>
              <a:t>）</a:t>
            </a:r>
            <a:endParaRPr lang="zh-CN" altLang="en-US" sz="1400">
              <a:sym typeface="+mn-ea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主厅竖井</a:t>
            </a:r>
            <a:r>
              <a:rPr lang="en-US" altLang="zh-CN" sz="1400">
                <a:sym typeface="+mn-ea"/>
              </a:rPr>
              <a:t>​</a:t>
            </a:r>
            <a:r>
              <a:rPr lang="en-US" altLang="en-US" sz="1400">
                <a:sym typeface="+mn-ea"/>
              </a:rPr>
              <a:t>Ø</a:t>
            </a:r>
            <a:r>
              <a:rPr lang="en-US" sz="1400">
                <a:sym typeface="+mn-ea"/>
              </a:rPr>
              <a:t>13.5m</a:t>
            </a:r>
            <a:r>
              <a:rPr lang="zh-CN" altLang="en-US" sz="1400">
                <a:sym typeface="+mn-ea"/>
              </a:rPr>
              <a:t>，配厅竖井</a:t>
            </a:r>
            <a:r>
              <a:rPr lang="en-US" altLang="en-US" sz="1400">
                <a:sym typeface="+mn-ea"/>
              </a:rPr>
              <a:t>Ø</a:t>
            </a:r>
            <a:r>
              <a:rPr lang="en-US" sz="1400">
                <a:sym typeface="+mn-ea"/>
              </a:rPr>
              <a:t>12m</a:t>
            </a:r>
            <a:endParaRPr lang="en-US" altLang="en-US" sz="140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谱仪冷却系统位于右侧第一层，可使用区域</a:t>
            </a:r>
            <a:r>
              <a:rPr lang="en-US" altLang="zh-CN" sz="1400">
                <a:sym typeface="+mn-ea"/>
              </a:rPr>
              <a:t> 50m</a:t>
            </a:r>
            <a:r>
              <a:rPr lang="zh-CN" altLang="en-US" sz="1400">
                <a:sym typeface="+mn-ea"/>
              </a:rPr>
              <a:t>×</a:t>
            </a:r>
            <a:r>
              <a:rPr lang="en-US" altLang="zh-CN" sz="1400">
                <a:sym typeface="+mn-ea"/>
              </a:rPr>
              <a:t>7m</a:t>
            </a:r>
            <a:endParaRPr lang="en-US" altLang="zh-CN" sz="1400">
              <a:sym typeface="+mn-ea"/>
            </a:endParaRPr>
          </a:p>
        </p:txBody>
      </p:sp>
      <p:cxnSp>
        <p:nvCxnSpPr>
          <p:cNvPr id="2" name="直接箭头连接符 1"/>
          <p:cNvCxnSpPr/>
          <p:nvPr/>
        </p:nvCxnSpPr>
        <p:spPr>
          <a:xfrm flipH="1" flipV="1">
            <a:off x="8218805" y="3843020"/>
            <a:ext cx="532765" cy="25336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8751570" y="3982720"/>
            <a:ext cx="9785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rgbClr val="FF0000"/>
                </a:solidFill>
              </a:rPr>
              <a:t>谱仪冷却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192405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土建</a:t>
            </a:r>
            <a:endParaRPr lang="zh-CN" altLang="en-US" sz="20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937260"/>
            <a:ext cx="2880000" cy="1591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2710180"/>
            <a:ext cx="2880000" cy="116034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73380" y="4113530"/>
            <a:ext cx="11221720" cy="2353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增加到隧道的</a:t>
            </a:r>
            <a:r>
              <a:rPr lang="zh-CN" altLang="en-US" sz="1400">
                <a:sym typeface="+mn-ea"/>
              </a:rPr>
              <a:t>施工支洞</a:t>
            </a:r>
            <a:r>
              <a:rPr lang="zh-CN" altLang="en-US" sz="1400"/>
              <a:t>运输设备，斜井长度</a:t>
            </a:r>
            <a:r>
              <a:rPr lang="en-US" altLang="zh-CN" sz="1400"/>
              <a:t>3km</a:t>
            </a:r>
            <a:r>
              <a:rPr lang="zh-CN" altLang="en-US" sz="1400"/>
              <a:t>左右，坡度</a:t>
            </a:r>
            <a:r>
              <a:rPr lang="en-US" altLang="zh-CN" sz="1400"/>
              <a:t>10%</a:t>
            </a:r>
            <a:endParaRPr lang="zh-CN" altLang="en-US" sz="140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配厅竖井不再运输设备，走管道、风管、电缆</a:t>
            </a:r>
            <a:r>
              <a:rPr lang="zh-CN" altLang="en-US" sz="1400"/>
              <a:t>等，以及人员上下的电梯和</a:t>
            </a:r>
            <a:r>
              <a:rPr lang="zh-CN" altLang="en-US" sz="1400"/>
              <a:t>楼梯</a:t>
            </a:r>
            <a:endParaRPr lang="zh-CN" altLang="en-US" sz="140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配厅竖井尺寸原先为直径</a:t>
            </a:r>
            <a:r>
              <a:rPr lang="en-US" altLang="zh-CN" sz="1400"/>
              <a:t>12m</a:t>
            </a:r>
            <a:r>
              <a:rPr lang="zh-CN" altLang="en-US" sz="1400"/>
              <a:t>，优化后可能＜</a:t>
            </a:r>
            <a:r>
              <a:rPr lang="en-US" altLang="zh-CN" sz="1400"/>
              <a:t>10</a:t>
            </a:r>
            <a:r>
              <a:rPr lang="en-US" altLang="zh-CN" sz="1400"/>
              <a:t>m</a:t>
            </a:r>
            <a:endParaRPr lang="en-US" altLang="zh-CN" sz="140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目前没有明确的谱仪大厅地面标高，暂定按地下</a:t>
            </a:r>
            <a:r>
              <a:rPr lang="en-US" altLang="zh-CN" sz="1400" b="1">
                <a:solidFill>
                  <a:srgbClr val="FF0000"/>
                </a:solidFill>
                <a:sym typeface="+mn-ea"/>
              </a:rPr>
              <a:t>350m</a:t>
            </a:r>
            <a:r>
              <a:rPr lang="zh-CN" altLang="en-US" sz="1400">
                <a:sym typeface="+mn-ea"/>
              </a:rPr>
              <a:t>考虑（上下竖井水管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高压</a:t>
            </a:r>
            <a:r>
              <a:rPr lang="zh-CN" altLang="en-US" sz="1400">
                <a:sym typeface="+mn-ea"/>
              </a:rPr>
              <a:t>，结构温度</a:t>
            </a:r>
            <a:r>
              <a:rPr lang="zh-CN" altLang="en-US" sz="1400" b="1">
                <a:solidFill>
                  <a:srgbClr val="FF0000"/>
                </a:solidFill>
                <a:sym typeface="+mn-ea"/>
              </a:rPr>
              <a:t>＞</a:t>
            </a:r>
            <a:r>
              <a:rPr lang="en-US" altLang="zh-CN" sz="1400" b="1">
                <a:solidFill>
                  <a:srgbClr val="FF0000"/>
                </a:solidFill>
                <a:sym typeface="+mn-ea"/>
              </a:rPr>
              <a:t>25℃</a:t>
            </a:r>
            <a:r>
              <a:rPr lang="zh-CN" altLang="en-US" sz="1400">
                <a:sym typeface="+mn-ea"/>
              </a:rPr>
              <a:t>？）</a:t>
            </a:r>
            <a:endParaRPr lang="zh-CN" altLang="en-US" sz="140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/>
              <a:t>设备进入隧道后，怎么进入配厅？抬高配厅标高与隧道一致并增加转运隧道至配厅底层转运通道？或者利用谱仪大厅天车死区作为设备运输</a:t>
            </a:r>
            <a:r>
              <a:rPr lang="zh-CN" altLang="en-US" sz="1400"/>
              <a:t>通道？加速器设备安装后运输通道？</a:t>
            </a:r>
            <a:endParaRPr lang="zh-CN" altLang="en-US" sz="140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都需要增加吊装设备并分配空间，确保设备可以吊装到配厅各层</a:t>
            </a:r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465" y="745490"/>
            <a:ext cx="5015707" cy="324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635" y="745490"/>
            <a:ext cx="2799562" cy="32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22479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冷冻水系统</a:t>
            </a:r>
            <a:r>
              <a:rPr lang="en-US" altLang="zh-CN" sz="2000"/>
              <a:t> - </a:t>
            </a:r>
            <a:r>
              <a:rPr lang="zh-CN" altLang="en-US" sz="2000"/>
              <a:t>直通地下</a:t>
            </a:r>
            <a:r>
              <a:rPr lang="en-US" altLang="zh-CN" sz="2000"/>
              <a:t>350m &amp; </a:t>
            </a:r>
            <a:r>
              <a:rPr lang="zh-CN" altLang="en-US" sz="2000"/>
              <a:t>高低压</a:t>
            </a:r>
            <a:r>
              <a:rPr lang="zh-CN" altLang="en-US" sz="2000"/>
              <a:t>换热器</a:t>
            </a:r>
            <a:endParaRPr lang="zh-CN" altLang="en-US" sz="2000"/>
          </a:p>
        </p:txBody>
      </p:sp>
      <p:grpSp>
        <p:nvGrpSpPr>
          <p:cNvPr id="12" name="组合 11"/>
          <p:cNvGrpSpPr/>
          <p:nvPr/>
        </p:nvGrpSpPr>
        <p:grpSpPr>
          <a:xfrm>
            <a:off x="777875" y="529590"/>
            <a:ext cx="10741660" cy="4909820"/>
            <a:chOff x="1225" y="834"/>
            <a:chExt cx="16916" cy="7732"/>
          </a:xfrm>
        </p:grpSpPr>
        <p:sp>
          <p:nvSpPr>
            <p:cNvPr id="50" name="矩形 49"/>
            <p:cNvSpPr/>
            <p:nvPr/>
          </p:nvSpPr>
          <p:spPr>
            <a:xfrm>
              <a:off x="15639" y="6155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4023" y="4714"/>
              <a:ext cx="113" cy="11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5655" y="4819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14025" y="4714"/>
              <a:ext cx="1743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4023" y="6408"/>
              <a:ext cx="120" cy="10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4023" y="7319"/>
              <a:ext cx="1726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1702" y="6163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0086" y="4722"/>
              <a:ext cx="113" cy="11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1699" y="4819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0088" y="4699"/>
              <a:ext cx="1726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0086" y="6416"/>
              <a:ext cx="120" cy="10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086" y="7327"/>
              <a:ext cx="1726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7699" y="6275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5688" y="6163"/>
              <a:ext cx="113" cy="229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125" y="1497"/>
              <a:ext cx="113" cy="113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225" y="3274"/>
              <a:ext cx="16444" cy="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476" y="2552"/>
              <a:ext cx="1268" cy="1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476" y="3040"/>
              <a:ext cx="3215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745" y="1301"/>
              <a:ext cx="113" cy="13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8582" y="834"/>
              <a:ext cx="1815" cy="113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冷却塔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935" y="2542"/>
              <a:ext cx="2597" cy="12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3866" y="2920"/>
              <a:ext cx="861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746" y="2920"/>
              <a:ext cx="113" cy="142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35" y="2666"/>
              <a:ext cx="120" cy="5787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705" y="1574"/>
              <a:ext cx="1258" cy="84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冷冻</a:t>
              </a:r>
              <a:r>
                <a:rPr lang="zh-CN" altLang="en-US" sz="1200">
                  <a:solidFill>
                    <a:schemeClr val="tx1"/>
                  </a:solidFill>
                </a:rPr>
                <a:t>水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膨胀水箱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939" y="8446"/>
              <a:ext cx="11763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866" y="4227"/>
              <a:ext cx="861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5142" y="4220"/>
              <a:ext cx="8560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5688" y="4332"/>
              <a:ext cx="120" cy="1066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6083" y="4834"/>
              <a:ext cx="113" cy="11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7699" y="4721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6085" y="4714"/>
              <a:ext cx="1726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7131" y="5394"/>
              <a:ext cx="1134" cy="113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其他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探测器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200" b="1">
                  <a:solidFill>
                    <a:srgbClr val="FF0000"/>
                  </a:solidFill>
                </a:rPr>
                <a:t>15℃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1192" y="5390"/>
              <a:ext cx="1134" cy="113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空调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表冷器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100" b="1">
                  <a:solidFill>
                    <a:srgbClr val="FF0000"/>
                  </a:solidFill>
                </a:rPr>
                <a:t>8</a:t>
              </a:r>
              <a:r>
                <a:rPr lang="en-US" altLang="zh-CN" sz="11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~</a:t>
              </a:r>
              <a:r>
                <a:rPr lang="en-US" altLang="zh-CN" sz="1100" b="1">
                  <a:solidFill>
                    <a:srgbClr val="FF0000"/>
                  </a:solidFill>
                </a:rPr>
                <a:t>12℃</a:t>
              </a:r>
              <a:endParaRPr lang="en-US" altLang="zh-CN" sz="1100" b="1">
                <a:solidFill>
                  <a:srgbClr val="FF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1306" y="6877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空调</a:t>
              </a:r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5167" y="6804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CO2</a:t>
              </a:r>
              <a:r>
                <a:rPr lang="zh-CN" altLang="en-US" sz="1000">
                  <a:solidFill>
                    <a:schemeClr val="tx1"/>
                  </a:solidFill>
                </a:rPr>
                <a:t>冷机</a:t>
              </a:r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276" y="3799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冷冻</a:t>
              </a:r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577" y="2013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冷却</a:t>
              </a:r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445" y="2140"/>
              <a:ext cx="3031" cy="1134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冷冻机组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3500kW</a:t>
              </a:r>
              <a:r>
                <a:rPr lang="zh-CN" altLang="en-US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endParaRPr lang="zh-CN" altLang="en-US" sz="1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出水</a:t>
              </a:r>
              <a:r>
                <a:rPr lang="en-US" altLang="zh-CN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</a:t>
              </a:r>
              <a:r>
                <a:rPr lang="en-US" altLang="zh-CN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~8℃</a:t>
              </a:r>
              <a:endParaRPr lang="en-US" altLang="zh-CN" sz="12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258" y="2520"/>
              <a:ext cx="727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692" y="2194"/>
              <a:ext cx="2835" cy="113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冷却水箱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657" y="4340"/>
              <a:ext cx="113" cy="105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3588" y="4357"/>
              <a:ext cx="113" cy="104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5534" y="5398"/>
              <a:ext cx="850" cy="11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水冷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系统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换热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9657" y="6275"/>
              <a:ext cx="113" cy="229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3587" y="6163"/>
              <a:ext cx="113" cy="229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9516" y="5390"/>
              <a:ext cx="850" cy="11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空调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系统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换热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3416" y="5390"/>
              <a:ext cx="850" cy="11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CO2</a:t>
              </a:r>
              <a:r>
                <a:rPr lang="zh-CN" altLang="en-US" sz="1200">
                  <a:solidFill>
                    <a:schemeClr val="tx1"/>
                  </a:solidFill>
                </a:rPr>
                <a:t>冷机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换热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083" y="6528"/>
              <a:ext cx="120" cy="10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6083" y="7439"/>
              <a:ext cx="1726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7245" y="6989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一次</a:t>
              </a:r>
              <a:endParaRPr lang="zh-CN" altLang="en-US" sz="10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14023" y="2439"/>
              <a:ext cx="1268" cy="1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4025" y="3033"/>
              <a:ext cx="1630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15167" y="2194"/>
              <a:ext cx="1844" cy="113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新风机组</a:t>
              </a:r>
              <a:endParaRPr lang="en-US" altLang="zh-CN" sz="16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5752" y="5687"/>
              <a:ext cx="1726" cy="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5752" y="6155"/>
              <a:ext cx="1726" cy="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5158" y="5390"/>
              <a:ext cx="1134" cy="113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CO2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冷机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000" b="1">
                  <a:solidFill>
                    <a:srgbClr val="FF0000"/>
                  </a:solidFill>
                  <a:sym typeface="+mn-ea"/>
                </a:rPr>
                <a:t>20-35</a:t>
              </a:r>
              <a:r>
                <a:rPr lang="en-US" altLang="zh-CN" sz="1000" b="1">
                  <a:solidFill>
                    <a:srgbClr val="FF0000"/>
                  </a:solidFill>
                  <a:sym typeface="+mn-ea"/>
                </a:rPr>
                <a:t>℃</a:t>
              </a:r>
              <a:endParaRPr lang="zh-CN" altLang="en-US" sz="1000" b="1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189" name="圆角矩形 188"/>
            <p:cNvSpPr/>
            <p:nvPr/>
          </p:nvSpPr>
          <p:spPr>
            <a:xfrm>
              <a:off x="17007" y="5398"/>
              <a:ext cx="1134" cy="113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ITK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OTK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081" y="6012"/>
              <a:ext cx="1277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600"/>
                <a:t>冷冻水</a:t>
              </a:r>
              <a:endParaRPr lang="zh-CN" altLang="en-US" sz="1600"/>
            </a:p>
            <a:p>
              <a:pPr algn="ctr"/>
              <a:r>
                <a:rPr lang="zh-CN" altLang="en-US" sz="1600"/>
                <a:t>回路</a:t>
              </a:r>
              <a:endParaRPr lang="zh-CN" altLang="en-US" sz="1600"/>
            </a:p>
            <a:p>
              <a:pPr algn="ctr"/>
              <a:r>
                <a:rPr lang="zh-CN" altLang="en-US" sz="1600"/>
                <a:t>压力</a:t>
              </a:r>
              <a:r>
                <a:rPr lang="zh-CN" altLang="en-US" sz="1600"/>
                <a:t>高</a:t>
              </a:r>
              <a:endParaRPr lang="zh-CN" altLang="en-US" sz="1600"/>
            </a:p>
          </p:txBody>
        </p:sp>
        <p:sp>
          <p:nvSpPr>
            <p:cNvPr id="87" name="环形箭头 86"/>
            <p:cNvSpPr/>
            <p:nvPr/>
          </p:nvSpPr>
          <p:spPr>
            <a:xfrm>
              <a:off x="3026" y="5273"/>
              <a:ext cx="1419" cy="1002"/>
            </a:xfrm>
            <a:prstGeom prst="circular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3270" y="2414"/>
              <a:ext cx="113" cy="12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35635" y="5474970"/>
            <a:ext cx="10883900" cy="1383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换热器、管道、法兰压力等级按</a:t>
            </a:r>
            <a:r>
              <a:rPr lang="en-US" altLang="zh-CN" sz="1400">
                <a:solidFill>
                  <a:srgbClr val="FF0000"/>
                </a:solidFill>
              </a:rPr>
              <a:t>PN63</a:t>
            </a:r>
            <a:r>
              <a:rPr lang="zh-CN" altLang="en-US" sz="1400">
                <a:solidFill>
                  <a:srgbClr val="FF0000"/>
                </a:solidFill>
              </a:rPr>
              <a:t>高压</a:t>
            </a:r>
            <a:endParaRPr lang="zh-CN" altLang="en-US" sz="140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冷冻水</a:t>
            </a:r>
            <a:r>
              <a:rPr lang="zh-CN" altLang="en-US" sz="1400">
                <a:sym typeface="+mn-ea"/>
              </a:rPr>
              <a:t>封闭，冷冻泵扬程较低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如果冷冻水泵放地下按</a:t>
            </a:r>
            <a:r>
              <a:rPr lang="en-US" altLang="zh-CN" sz="1400"/>
              <a:t>PN63</a:t>
            </a:r>
            <a:r>
              <a:rPr lang="zh-CN" altLang="en-US" sz="1400"/>
              <a:t>，如果放地面按</a:t>
            </a:r>
            <a:r>
              <a:rPr lang="en-US" altLang="zh-CN" sz="1400"/>
              <a:t>PN16</a:t>
            </a:r>
            <a:endParaRPr lang="en-US" altLang="zh-CN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latin typeface="Times New Roman" panose="02020603050405020304" charset="0"/>
                <a:cs typeface="Times New Roman" panose="02020603050405020304" charset="0"/>
              </a:rPr>
              <a:t>空调表冷器进水可确保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8~12℃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latin typeface="Times New Roman" panose="02020603050405020304" charset="0"/>
                <a:cs typeface="Times New Roman" panose="02020603050405020304" charset="0"/>
              </a:rPr>
              <a:t>软化水</a:t>
            </a:r>
            <a:endParaRPr lang="zh-CN" altLang="en-US" sz="1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22479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冷冻水系统</a:t>
            </a:r>
            <a:r>
              <a:rPr lang="en-US" altLang="zh-CN" sz="2000"/>
              <a:t> - </a:t>
            </a:r>
            <a:r>
              <a:rPr lang="zh-CN" altLang="en-US" sz="2000"/>
              <a:t>中间</a:t>
            </a:r>
            <a:r>
              <a:rPr lang="zh-CN" altLang="en-US" sz="2000"/>
              <a:t>换热器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373380" y="5798185"/>
            <a:ext cx="1138872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换热器、管道、法兰按</a:t>
            </a:r>
            <a:r>
              <a:rPr lang="en-US" altLang="zh-CN" sz="1400">
                <a:solidFill>
                  <a:srgbClr val="FF0000"/>
                </a:solidFill>
              </a:rPr>
              <a:t>PN40</a:t>
            </a:r>
            <a:r>
              <a:rPr lang="zh-CN" altLang="en-US" sz="1400">
                <a:solidFill>
                  <a:srgbClr val="FF0000"/>
                </a:solidFill>
              </a:rPr>
              <a:t>中压</a:t>
            </a:r>
            <a:r>
              <a:rPr lang="zh-CN" altLang="en-US" sz="1400"/>
              <a:t>，一台水泵放地面按</a:t>
            </a:r>
            <a:r>
              <a:rPr lang="en-US" altLang="zh-CN" sz="1400"/>
              <a:t>PN16</a:t>
            </a:r>
            <a:r>
              <a:rPr lang="zh-CN" altLang="en-US" sz="1400"/>
              <a:t>，一台水泵放地下</a:t>
            </a:r>
            <a:r>
              <a:rPr lang="en-US" altLang="zh-CN" sz="1400"/>
              <a:t>PN40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两次换热后空调表冷器进水水温只能确保</a:t>
            </a:r>
            <a:r>
              <a:rPr lang="en-US" altLang="zh-CN" sz="1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10~12℃</a:t>
            </a:r>
            <a:r>
              <a:rPr lang="zh-CN" altLang="en-US" sz="1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，相同情况下空调制冷能力下降</a:t>
            </a:r>
            <a:endParaRPr lang="en-US" altLang="zh-CN" sz="1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>
                <a:sym typeface="+mn-ea"/>
              </a:rPr>
              <a:t>每级换热温差</a:t>
            </a:r>
            <a:r>
              <a:rPr lang="en-US" altLang="zh-CN" sz="1400">
                <a:sym typeface="+mn-ea"/>
              </a:rPr>
              <a:t>2℃</a:t>
            </a:r>
            <a:r>
              <a:rPr lang="zh-CN" altLang="en-US" sz="1400">
                <a:sym typeface="+mn-ea"/>
              </a:rPr>
              <a:t>，温差小换热面积大上千平米，</a:t>
            </a:r>
            <a:r>
              <a:rPr lang="zh-CN" altLang="en-US" sz="1400"/>
              <a:t>竖井中间开凿较大洞室安装大面换热器，难安装难维护</a:t>
            </a:r>
            <a:endParaRPr lang="zh-CN" altLang="en-US" sz="1400"/>
          </a:p>
        </p:txBody>
      </p:sp>
      <p:grpSp>
        <p:nvGrpSpPr>
          <p:cNvPr id="12" name="组合 11"/>
          <p:cNvGrpSpPr/>
          <p:nvPr/>
        </p:nvGrpSpPr>
        <p:grpSpPr>
          <a:xfrm>
            <a:off x="480695" y="529590"/>
            <a:ext cx="11217910" cy="4914900"/>
            <a:chOff x="1225" y="834"/>
            <a:chExt cx="17666" cy="7740"/>
          </a:xfrm>
        </p:grpSpPr>
        <p:sp>
          <p:nvSpPr>
            <p:cNvPr id="61" name="矩形 60"/>
            <p:cNvSpPr/>
            <p:nvPr/>
          </p:nvSpPr>
          <p:spPr>
            <a:xfrm>
              <a:off x="4938" y="6163"/>
              <a:ext cx="113" cy="229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4938" y="4249"/>
              <a:ext cx="1319" cy="12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4419" y="6163"/>
              <a:ext cx="113" cy="229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16899" y="6155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15283" y="4714"/>
              <a:ext cx="113" cy="11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6915" y="4819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15285" y="4714"/>
              <a:ext cx="1743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5283" y="6408"/>
              <a:ext cx="120" cy="10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5283" y="7319"/>
              <a:ext cx="1726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2962" y="6163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11346" y="4722"/>
              <a:ext cx="113" cy="11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2959" y="4819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11348" y="4699"/>
              <a:ext cx="1726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1346" y="6416"/>
              <a:ext cx="120" cy="10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1346" y="7327"/>
              <a:ext cx="1726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8959" y="6275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6" name="矩形 85"/>
            <p:cNvSpPr/>
            <p:nvPr/>
          </p:nvSpPr>
          <p:spPr>
            <a:xfrm>
              <a:off x="6948" y="6163"/>
              <a:ext cx="113" cy="229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0125" y="1497"/>
              <a:ext cx="113" cy="113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225" y="3274"/>
              <a:ext cx="16444" cy="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476" y="2552"/>
              <a:ext cx="1268" cy="1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476" y="3040"/>
              <a:ext cx="3215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745" y="1301"/>
              <a:ext cx="113" cy="136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8582" y="834"/>
              <a:ext cx="1815" cy="113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冷却塔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935" y="2542"/>
              <a:ext cx="2597" cy="12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72" y="2920"/>
              <a:ext cx="2355" cy="12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372" y="2936"/>
              <a:ext cx="113" cy="142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35" y="2666"/>
              <a:ext cx="120" cy="5787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705" y="1574"/>
              <a:ext cx="1258" cy="84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冷冻</a:t>
              </a:r>
              <a:r>
                <a:rPr lang="zh-CN" altLang="en-US" sz="1200">
                  <a:solidFill>
                    <a:schemeClr val="tx1"/>
                  </a:solidFill>
                </a:rPr>
                <a:t>水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膨胀水箱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939" y="8446"/>
              <a:ext cx="10023" cy="12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6402" y="4220"/>
              <a:ext cx="8560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9" name="矩形 88"/>
            <p:cNvSpPr/>
            <p:nvPr/>
          </p:nvSpPr>
          <p:spPr>
            <a:xfrm>
              <a:off x="6948" y="4332"/>
              <a:ext cx="120" cy="1066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7343" y="4834"/>
              <a:ext cx="113" cy="11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8959" y="4721"/>
              <a:ext cx="113" cy="96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7345" y="4714"/>
              <a:ext cx="1726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391" y="5394"/>
              <a:ext cx="1134" cy="113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其他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探测器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200" b="1">
                  <a:solidFill>
                    <a:srgbClr val="FF0000"/>
                  </a:solidFill>
                </a:rPr>
                <a:t>15℃</a:t>
              </a:r>
              <a:endParaRPr lang="en-US" altLang="zh-CN" sz="1200" b="1">
                <a:solidFill>
                  <a:srgbClr val="FF0000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2452" y="5390"/>
              <a:ext cx="1134" cy="113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空调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表冷器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000" b="1">
                  <a:solidFill>
                    <a:srgbClr val="FF0000"/>
                  </a:solidFill>
                </a:rPr>
                <a:t>10</a:t>
              </a:r>
              <a:r>
                <a:rPr lang="en-US" altLang="zh-CN" sz="10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~</a:t>
              </a:r>
              <a:r>
                <a:rPr lang="en-US" altLang="zh-CN" sz="1000" b="1">
                  <a:solidFill>
                    <a:srgbClr val="FF0000"/>
                  </a:solidFill>
                </a:rPr>
                <a:t>12℃</a:t>
              </a:r>
              <a:endParaRPr lang="en-US" altLang="zh-CN" sz="1000" b="1">
                <a:solidFill>
                  <a:srgbClr val="FF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2566" y="6877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空调</a:t>
              </a:r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6427" y="6804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000">
                  <a:solidFill>
                    <a:schemeClr val="tx1"/>
                  </a:solidFill>
                </a:rPr>
                <a:t>CO2</a:t>
              </a:r>
              <a:r>
                <a:rPr lang="zh-CN" altLang="en-US" sz="1000">
                  <a:solidFill>
                    <a:schemeClr val="tx1"/>
                  </a:solidFill>
                </a:rPr>
                <a:t>冷机</a:t>
              </a:r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943" y="2631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冷冻</a:t>
              </a:r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7577" y="2013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冷却</a:t>
              </a:r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445" y="2140"/>
              <a:ext cx="3031" cy="1134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冷冻机组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3500kW</a:t>
              </a:r>
              <a:r>
                <a:rPr lang="zh-CN" altLang="en-US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×</a:t>
              </a:r>
              <a:r>
                <a:rPr lang="en-US" altLang="zh-CN" sz="12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3</a:t>
              </a:r>
              <a:endParaRPr lang="zh-CN" altLang="en-US" sz="12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出水</a:t>
              </a:r>
              <a:r>
                <a:rPr lang="en-US" altLang="zh-CN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6</a:t>
              </a:r>
              <a:r>
                <a:rPr lang="en-US" altLang="zh-CN" sz="1200" b="1">
                  <a:solidFill>
                    <a:srgbClr val="FFFF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~8℃</a:t>
              </a:r>
              <a:endParaRPr lang="en-US" altLang="zh-CN" sz="12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0258" y="2520"/>
              <a:ext cx="727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692" y="2194"/>
              <a:ext cx="2835" cy="113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冷却水箱</a:t>
              </a:r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0917" y="4340"/>
              <a:ext cx="113" cy="1058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4848" y="4357"/>
              <a:ext cx="113" cy="104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917" y="6275"/>
              <a:ext cx="113" cy="229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4847" y="6163"/>
              <a:ext cx="113" cy="2291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10776" y="5390"/>
              <a:ext cx="850" cy="11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空调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系统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换热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4676" y="5390"/>
              <a:ext cx="850" cy="11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CO2</a:t>
              </a:r>
              <a:r>
                <a:rPr lang="zh-CN" altLang="en-US" sz="1200">
                  <a:solidFill>
                    <a:schemeClr val="tx1"/>
                  </a:solidFill>
                </a:rPr>
                <a:t>冷机</a:t>
              </a:r>
              <a:endParaRPr lang="zh-CN" altLang="en-US" sz="12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</a:rPr>
                <a:t>换热</a:t>
              </a:r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343" y="6528"/>
              <a:ext cx="120" cy="103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343" y="7439"/>
              <a:ext cx="1726" cy="120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8505" y="6989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一次</a:t>
              </a:r>
              <a:endParaRPr lang="zh-CN" altLang="en-US" sz="10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14023" y="2439"/>
              <a:ext cx="1268" cy="11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14025" y="3033"/>
              <a:ext cx="1630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9" name="矩形 128"/>
            <p:cNvSpPr/>
            <p:nvPr/>
          </p:nvSpPr>
          <p:spPr>
            <a:xfrm>
              <a:off x="15167" y="2194"/>
              <a:ext cx="1844" cy="1134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600">
                  <a:solidFill>
                    <a:schemeClr val="tx1"/>
                  </a:solidFill>
                </a:rPr>
                <a:t>新风机组</a:t>
              </a:r>
              <a:endParaRPr lang="en-US" altLang="zh-CN" sz="1600" b="1">
                <a:solidFill>
                  <a:srgbClr val="FFFF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7012" y="5687"/>
              <a:ext cx="1726" cy="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17012" y="6155"/>
              <a:ext cx="1726" cy="12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6418" y="5390"/>
              <a:ext cx="1134" cy="113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CO2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zh-CN" altLang="en-US" sz="1200">
                  <a:solidFill>
                    <a:schemeClr val="tx1"/>
                  </a:solidFill>
                  <a:sym typeface="+mn-ea"/>
                </a:rPr>
                <a:t>冷机</a:t>
              </a:r>
              <a:endParaRPr lang="zh-CN" altLang="en-US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000" b="1">
                  <a:solidFill>
                    <a:srgbClr val="FF0000"/>
                  </a:solidFill>
                  <a:sym typeface="+mn-ea"/>
                </a:rPr>
                <a:t>20-35</a:t>
              </a:r>
              <a:r>
                <a:rPr lang="en-US" altLang="zh-CN" sz="1000" b="1">
                  <a:solidFill>
                    <a:srgbClr val="FF0000"/>
                  </a:solidFill>
                  <a:sym typeface="+mn-ea"/>
                </a:rPr>
                <a:t>℃</a:t>
              </a:r>
              <a:endParaRPr lang="zh-CN" altLang="en-US" sz="1000" b="1">
                <a:solidFill>
                  <a:srgbClr val="FF0000"/>
                </a:solidFill>
                <a:sym typeface="+mn-ea"/>
              </a:endParaRPr>
            </a:p>
          </p:txBody>
        </p:sp>
        <p:sp>
          <p:nvSpPr>
            <p:cNvPr id="189" name="圆角矩形 188"/>
            <p:cNvSpPr/>
            <p:nvPr/>
          </p:nvSpPr>
          <p:spPr>
            <a:xfrm>
              <a:off x="17757" y="5398"/>
              <a:ext cx="1134" cy="1134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ITK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  <a:p>
              <a:pPr algn="ctr"/>
              <a:r>
                <a:rPr lang="en-US" altLang="zh-CN" sz="1200">
                  <a:solidFill>
                    <a:schemeClr val="tx1"/>
                  </a:solidFill>
                  <a:sym typeface="+mn-ea"/>
                </a:rPr>
                <a:t>OTK</a:t>
              </a:r>
              <a:endParaRPr lang="en-US" altLang="zh-CN" sz="12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2485" y="5965"/>
              <a:ext cx="127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/>
                <a:t>接近</a:t>
              </a:r>
              <a:r>
                <a:rPr lang="zh-CN" altLang="en-US" sz="1200"/>
                <a:t>地面冷冻水</a:t>
              </a:r>
              <a:endParaRPr lang="zh-CN" altLang="en-US" sz="1200"/>
            </a:p>
            <a:p>
              <a:pPr algn="ctr"/>
              <a:r>
                <a:rPr lang="en-US" altLang="zh-CN" sz="1200">
                  <a:solidFill>
                    <a:srgbClr val="FF0000"/>
                  </a:solidFill>
                </a:rPr>
                <a:t>6-8℃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  <p:sp>
          <p:nvSpPr>
            <p:cNvPr id="87" name="环形箭头 86"/>
            <p:cNvSpPr/>
            <p:nvPr/>
          </p:nvSpPr>
          <p:spPr>
            <a:xfrm>
              <a:off x="2631" y="5273"/>
              <a:ext cx="1131" cy="1002"/>
            </a:xfrm>
            <a:prstGeom prst="circular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3270" y="2414"/>
              <a:ext cx="113" cy="12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4246" y="5398"/>
              <a:ext cx="940" cy="11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-200m</a:t>
              </a:r>
              <a:r>
                <a:rPr lang="zh-CN" altLang="en-US" sz="1200">
                  <a:solidFill>
                    <a:schemeClr val="tx1"/>
                  </a:solidFill>
                </a:rPr>
                <a:t>冷换</a:t>
              </a:r>
              <a:r>
                <a:rPr lang="en-US" altLang="zh-CN" sz="1200">
                  <a:solidFill>
                    <a:schemeClr val="tx1"/>
                  </a:solidFill>
                </a:rPr>
                <a:t>4</a:t>
              </a:r>
              <a:r>
                <a:rPr lang="en-US" altLang="zh-CN" sz="1200">
                  <a:solidFill>
                    <a:schemeClr val="tx1"/>
                  </a:solidFill>
                </a:rPr>
                <a:t>MPa</a:t>
              </a:r>
              <a:endParaRPr lang="en-US" altLang="zh-CN" sz="1200">
                <a:solidFill>
                  <a:schemeClr val="tx1"/>
                </a:solidFill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577" y="3799"/>
              <a:ext cx="1020" cy="102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000">
                  <a:solidFill>
                    <a:schemeClr val="tx1"/>
                  </a:solidFill>
                </a:rPr>
                <a:t>冷冻</a:t>
              </a:r>
              <a:r>
                <a:rPr lang="zh-CN" altLang="en-US" sz="1000">
                  <a:solidFill>
                    <a:schemeClr val="tx1"/>
                  </a:solidFill>
                </a:rPr>
                <a:t>水泵</a:t>
              </a:r>
              <a:endParaRPr lang="zh-CN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412" y="4324"/>
              <a:ext cx="120" cy="1066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4931" y="4324"/>
              <a:ext cx="120" cy="1066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935" y="8454"/>
              <a:ext cx="2597" cy="120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6759" y="5398"/>
              <a:ext cx="940" cy="11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1200">
                  <a:solidFill>
                    <a:schemeClr val="tx1"/>
                  </a:solidFill>
                </a:rPr>
                <a:t>-350m</a:t>
              </a:r>
              <a:r>
                <a:rPr lang="zh-CN" altLang="en-US" sz="1200">
                  <a:solidFill>
                    <a:schemeClr val="tx1"/>
                  </a:solidFill>
                </a:rPr>
                <a:t>冷换</a:t>
              </a:r>
              <a:r>
                <a:rPr lang="en-US" altLang="zh-CN" sz="1200">
                  <a:solidFill>
                    <a:schemeClr val="tx1"/>
                  </a:solidFill>
                </a:rPr>
                <a:t>4</a:t>
              </a:r>
              <a:r>
                <a:rPr lang="en-US" altLang="zh-CN" sz="1200">
                  <a:solidFill>
                    <a:schemeClr val="tx1"/>
                  </a:solidFill>
                </a:rPr>
                <a:t>MPa</a:t>
              </a:r>
              <a:endParaRPr lang="en-US" altLang="zh-CN" sz="1200">
                <a:solidFill>
                  <a:schemeClr val="tx1"/>
                </a:solidFill>
              </a:endParaRPr>
            </a:p>
          </p:txBody>
        </p:sp>
        <p:sp>
          <p:nvSpPr>
            <p:cNvPr id="64" name="环形箭头 63"/>
            <p:cNvSpPr/>
            <p:nvPr/>
          </p:nvSpPr>
          <p:spPr>
            <a:xfrm>
              <a:off x="5383" y="5273"/>
              <a:ext cx="1019" cy="1002"/>
            </a:xfrm>
            <a:prstGeom prst="circular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20" y="5965"/>
              <a:ext cx="127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200"/>
                <a:t>接近</a:t>
              </a:r>
              <a:r>
                <a:rPr lang="zh-CN" altLang="en-US" sz="1200"/>
                <a:t>地下冷冻水</a:t>
              </a:r>
              <a:endParaRPr lang="zh-CN" altLang="en-US" sz="1200"/>
            </a:p>
            <a:p>
              <a:pPr algn="ctr"/>
              <a:r>
                <a:rPr lang="en-US" altLang="zh-CN" sz="1200">
                  <a:solidFill>
                    <a:srgbClr val="FF0000"/>
                  </a:solidFill>
                </a:rPr>
                <a:t>8-10℃</a:t>
              </a:r>
              <a:endParaRPr lang="en-US" altLang="zh-CN" sz="1200">
                <a:solidFill>
                  <a:srgbClr val="FF000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372" y="4244"/>
              <a:ext cx="2161" cy="113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" name="图片 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5575" y="2761615"/>
            <a:ext cx="4027805" cy="2590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3380" y="22479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冷冻水系统</a:t>
            </a:r>
            <a:r>
              <a:rPr lang="en-US" altLang="zh-CN" sz="2000"/>
              <a:t> - </a:t>
            </a:r>
            <a:r>
              <a:rPr lang="zh-CN" altLang="en-US" sz="2000"/>
              <a:t>重力</a:t>
            </a:r>
            <a:r>
              <a:rPr lang="zh-CN" altLang="en-US" sz="2000"/>
              <a:t>热管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635635" y="5517515"/>
            <a:ext cx="10883900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上下竖井管道压力低且无需</a:t>
            </a:r>
            <a:r>
              <a:rPr lang="zh-CN" altLang="en-US" sz="1400"/>
              <a:t>动力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多种工质适用于不同温度</a:t>
            </a:r>
            <a:r>
              <a:rPr lang="zh-CN" altLang="en-US" sz="1400"/>
              <a:t>范围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大型热管，制冷量小几十</a:t>
            </a:r>
            <a:r>
              <a:rPr lang="en-US" altLang="zh-CN" sz="1400"/>
              <a:t>kW</a:t>
            </a:r>
            <a:r>
              <a:rPr lang="zh-CN" altLang="en-US" sz="1400"/>
              <a:t>，管径</a:t>
            </a:r>
            <a:r>
              <a:rPr lang="en-US" altLang="zh-CN" sz="1400"/>
              <a:t>100</a:t>
            </a:r>
            <a:r>
              <a:rPr lang="zh-CN" altLang="en-US" sz="1400"/>
              <a:t>以内，可多组</a:t>
            </a:r>
            <a:r>
              <a:rPr lang="zh-CN" altLang="en-US" sz="1400"/>
              <a:t>并联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分体式冷冻机组？蒸发器在地下，冷凝器在地面，膨胀阀装</a:t>
            </a:r>
            <a:r>
              <a:rPr lang="zh-CN" altLang="en-US" sz="1400"/>
              <a:t>地面，上行气体，下</a:t>
            </a:r>
            <a:r>
              <a:rPr lang="zh-CN" altLang="en-US" sz="1400"/>
              <a:t>行气液混合，绝热管道，流量大管道尺寸</a:t>
            </a:r>
            <a:r>
              <a:rPr lang="zh-CN" altLang="en-US" sz="1400"/>
              <a:t>小</a:t>
            </a:r>
            <a:endParaRPr lang="zh-CN" altLang="en-US" sz="140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35" y="1324610"/>
            <a:ext cx="4857115" cy="364680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35" y="908050"/>
            <a:ext cx="5608320" cy="1945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73380" y="154940"/>
            <a:ext cx="114446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/>
              <a:t>一次水冷系统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429260" y="5435600"/>
            <a:ext cx="11388725" cy="1124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温度控制：换热器制冷</a:t>
            </a:r>
            <a:r>
              <a:rPr lang="en-US" altLang="zh-CN" sz="1400"/>
              <a:t> </a:t>
            </a:r>
            <a:r>
              <a:rPr lang="zh-CN" altLang="en-US" sz="1400"/>
              <a:t>，电加热器制热，</a:t>
            </a:r>
            <a:r>
              <a:rPr lang="en-US" altLang="zh-CN" sz="1400"/>
              <a:t>PLC</a:t>
            </a:r>
            <a:r>
              <a:rPr lang="zh-CN" altLang="en-US" sz="1400"/>
              <a:t>程序</a:t>
            </a:r>
            <a:r>
              <a:rPr lang="en-US" altLang="zh-CN" sz="1400"/>
              <a:t> PID</a:t>
            </a:r>
            <a:r>
              <a:rPr lang="zh-CN" altLang="en-US" sz="1400"/>
              <a:t>算法控制电动调节阀进而控制冷冻水换热流量和加热器</a:t>
            </a:r>
            <a:r>
              <a:rPr lang="zh-CN" altLang="en-US" sz="1400"/>
              <a:t>功率，最终控制水温</a:t>
            </a:r>
            <a:r>
              <a:rPr lang="zh-CN" altLang="en-US" sz="1400"/>
              <a:t>精度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水质控制：</a:t>
            </a:r>
            <a:r>
              <a:rPr lang="zh-CN" altLang="en-US" sz="1400">
                <a:sym typeface="+mn-ea"/>
              </a:rPr>
              <a:t>超纯水，</a:t>
            </a:r>
            <a:r>
              <a:rPr lang="zh-CN" altLang="en-US" sz="1400"/>
              <a:t>旁流维持电导率，膜脱氧去溶解氧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考虑束流管</a:t>
            </a:r>
            <a:r>
              <a:rPr lang="zh-CN" altLang="en-US" sz="1400"/>
              <a:t>承压风险，束流管单独供水</a:t>
            </a:r>
            <a:endParaRPr lang="zh-CN" altLang="en-US" sz="140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400"/>
              <a:t>其他探测器是否再细分，还需要</a:t>
            </a:r>
            <a:r>
              <a:rPr lang="zh-CN" altLang="en-US" sz="1400"/>
              <a:t>细化</a:t>
            </a:r>
            <a:endParaRPr lang="zh-CN" altLang="en-US" sz="14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5565" y="946785"/>
            <a:ext cx="8766733" cy="4320000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3503295" y="1211580"/>
            <a:ext cx="3666490" cy="964565"/>
          </a:xfrm>
          <a:prstGeom prst="roundRect">
            <a:avLst/>
          </a:prstGeom>
          <a:noFill/>
          <a:ln w="12700" cmpd="sng">
            <a:solidFill>
              <a:srgbClr val="FFC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6398895" y="1330960"/>
            <a:ext cx="6686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solidFill>
                  <a:srgbClr val="FFFF00"/>
                </a:solidFill>
              </a:rPr>
              <a:t>旁流</a:t>
            </a:r>
            <a:endParaRPr lang="zh-CN" altLang="en-US" sz="16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932*358"/>
  <p:tag name="TABLE_ENDDRAG_RECT" val="12*77*932*358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lang="zh-CN" altLang="en-US" sz="140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5043</Words>
  <Application>WPS 演示</Application>
  <PresentationFormat>宽屏</PresentationFormat>
  <Paragraphs>718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Wingdings</vt:lpstr>
      <vt:lpstr>楷体</vt:lpstr>
      <vt:lpstr>汉仪雅酷黑简</vt:lpstr>
      <vt:lpstr>华文新魏</vt:lpstr>
      <vt:lpstr>Microsoft JhengHei</vt:lpstr>
      <vt:lpstr>MingLiU-ExtB</vt:lpstr>
      <vt:lpstr>等线 Light</vt:lpstr>
      <vt:lpstr>Noto Sans SC Light</vt:lpstr>
      <vt:lpstr>Arial Narrow</vt:lpstr>
      <vt:lpstr>Bahnschrift SemiBold SemiCondensed</vt:lpstr>
      <vt:lpstr>Tw Cen MT</vt:lpstr>
      <vt:lpstr>WPS</vt:lpstr>
      <vt:lpstr>CEPC谱仪冷却系统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Jingxp</dc:creator>
  <cp:lastModifiedBy>无言</cp:lastModifiedBy>
  <cp:revision>1047</cp:revision>
  <dcterms:created xsi:type="dcterms:W3CDTF">2023-08-09T12:44:00Z</dcterms:created>
  <dcterms:modified xsi:type="dcterms:W3CDTF">2025-06-06T23:27:55Z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73FAA8CE2728488BB79C58CF1F1D7120_12</vt:lpwstr>
  </property>
  <property fmtid="{D5CDD505-2E9C-101B-9397-08002B2CF9AE}" pid="3" name="KSOProductBuildVer">
    <vt:lpwstr>2052-12.1.0.20784</vt:lpwstr>
  </property>
</Properties>
</file>