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7" r:id="rId2"/>
    <p:sldId id="330" r:id="rId3"/>
    <p:sldId id="278" r:id="rId4"/>
    <p:sldId id="262" r:id="rId5"/>
    <p:sldId id="311" r:id="rId6"/>
    <p:sldId id="312" r:id="rId7"/>
    <p:sldId id="313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5" r:id="rId17"/>
    <p:sldId id="326" r:id="rId18"/>
    <p:sldId id="324" r:id="rId19"/>
    <p:sldId id="308" r:id="rId20"/>
    <p:sldId id="329" r:id="rId21"/>
    <p:sldId id="303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4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1270"/>
    </p:cViewPr>
  </p:sorterViewPr>
  <p:notesViewPr>
    <p:cSldViewPr snapToGrid="0">
      <p:cViewPr varScale="1">
        <p:scale>
          <a:sx n="61" d="100"/>
          <a:sy n="61" d="100"/>
        </p:scale>
        <p:origin x="175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237C02-0062-41CF-844E-15F94937A4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10132-EAA8-4A92-AE93-BEFB678205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A7629-14A8-4F9A-AF75-E6C50753181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BBD48-E3A2-4056-BC99-EAADF5AF9A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C2A84-898B-4219-AC01-75501E6229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7683C-0440-4F13-A979-12BB3E5F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60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1030130" y="357187"/>
            <a:ext cx="22323740" cy="17846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idx="1"/>
          </p:nvPr>
        </p:nvSpPr>
        <p:spPr>
          <a:xfrm>
            <a:off x="876961" y="2129634"/>
            <a:ext cx="22630078" cy="67052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13328" y="12909228"/>
            <a:ext cx="579248" cy="5890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>
            <a:spLocks noGrp="1"/>
          </p:cNvSpPr>
          <p:nvPr>
            <p:ph type="pic" sz="quarter" idx="21"/>
          </p:nvPr>
        </p:nvSpPr>
        <p:spPr>
          <a:xfrm>
            <a:off x="12442031" y="7072312"/>
            <a:ext cx="8514489" cy="56792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22"/>
          </p:nvPr>
        </p:nvSpPr>
        <p:spPr>
          <a:xfrm>
            <a:off x="12192000" y="1250156"/>
            <a:ext cx="8251032" cy="55006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idx="23"/>
          </p:nvPr>
        </p:nvSpPr>
        <p:spPr>
          <a:xfrm>
            <a:off x="-291704" y="1250156"/>
            <a:ext cx="16850320" cy="112335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5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>
            <a:spLocks noGrp="1"/>
          </p:cNvSpPr>
          <p:nvPr>
            <p:ph type="pic" idx="21"/>
          </p:nvPr>
        </p:nvSpPr>
        <p:spPr>
          <a:xfrm>
            <a:off x="1712269" y="0"/>
            <a:ext cx="20959463" cy="139838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1784672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387453" y="2129634"/>
            <a:ext cx="15609094" cy="670525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4833937" y="967581"/>
            <a:ext cx="14716126" cy="4643438"/>
          </a:xfrm>
          <a:prstGeom prst="rect">
            <a:avLst/>
          </a:prstGeom>
        </p:spPr>
        <p:txBody>
          <a:bodyPr anchor="b"/>
          <a:lstStyle>
            <a:lvl1pPr>
              <a:defRPr sz="11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408974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97614" y="13073062"/>
            <a:ext cx="579248" cy="589024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sz="half" idx="21"/>
          </p:nvPr>
        </p:nvSpPr>
        <p:spPr>
          <a:xfrm>
            <a:off x="5329062" y="406546"/>
            <a:ext cx="13716003" cy="91487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>
            <a:lvl1pPr>
              <a:defRPr sz="11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>
            <a:lvl1pPr>
              <a:defRPr sz="11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>
            <a:spLocks noGrp="1"/>
          </p:cNvSpPr>
          <p:nvPr>
            <p:ph type="pic" idx="21"/>
          </p:nvPr>
        </p:nvSpPr>
        <p:spPr>
          <a:xfrm>
            <a:off x="6231433" y="863203"/>
            <a:ext cx="17439681" cy="116264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/>
          <a:lstStyle>
            <a:lvl1pPr>
              <a:defRPr sz="11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2C23B-0ACE-4002-9D02-6D221F59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>
            <a:spLocks noGrp="1"/>
          </p:cNvSpPr>
          <p:nvPr>
            <p:ph type="pic" sz="half" idx="21"/>
          </p:nvPr>
        </p:nvSpPr>
        <p:spPr>
          <a:xfrm>
            <a:off x="8794253" y="3637358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/>
          <a:lstStyle>
            <a:lvl1pPr>
              <a:defRPr sz="11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094662" y="441164"/>
            <a:ext cx="22194676" cy="1784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66785" y="2405380"/>
            <a:ext cx="22450430" cy="6705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>
            <a:lvl2pPr marL="1055687" indent="-611187"/>
            <a:lvl3pPr marL="1500187" indent="-611187"/>
            <a:lvl4pPr marL="1944687" indent="-611187"/>
            <a:lvl5pPr marL="2389187" indent="-611187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59414" y="13098462"/>
            <a:ext cx="579248" cy="589024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/>
  <p:txStyles>
    <p:title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chemeClr val="accent1">
              <a:lumOff val="-13575"/>
            </a:schemeClr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chemeClr val="accent1">
              <a:lumOff val="-13575"/>
            </a:schemeClr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chemeClr val="accent1">
              <a:lumOff val="-13575"/>
            </a:schemeClr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chemeClr val="accent1">
              <a:lumOff val="-13575"/>
            </a:schemeClr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chemeClr val="accent1">
              <a:lumOff val="-13575"/>
            </a:schemeClr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chemeClr val="accent1">
              <a:lumOff val="-13575"/>
            </a:schemeClr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chemeClr val="accent1">
              <a:lumOff val="-13575"/>
            </a:schemeClr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chemeClr val="accent1">
              <a:lumOff val="-13575"/>
            </a:schemeClr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chemeClr val="accent1">
              <a:lumOff val="-13575"/>
            </a:schemeClr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6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7937" marR="0" indent="-833437" algn="l" defTabSz="821531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6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722437" marR="0" indent="-833437" algn="l" defTabSz="821531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6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166937" marR="0" indent="-833437" algn="l" defTabSz="821531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6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611437" marR="0" indent="-833437" algn="l" defTabSz="821531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6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055937" marR="0" indent="-833437" algn="l" defTabSz="821531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6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500437" marR="0" indent="-833437" algn="l" defTabSz="821531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6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944937" marR="0" indent="-833437" algn="l" defTabSz="821531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6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389437" marR="0" indent="-833437" algn="l" defTabSz="821531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6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he progress of Electroweak and Beyond the Standard Model studies at CEPC">
            <a:extLst>
              <a:ext uri="{FF2B5EF4-FFF2-40B4-BE49-F238E27FC236}">
                <a16:creationId xmlns:a16="http://schemas.microsoft.com/office/drawing/2014/main" id="{C4F80206-B5BE-473E-988B-8B32D271BE30}"/>
              </a:ext>
            </a:extLst>
          </p:cNvPr>
          <p:cNvSpPr txBox="1">
            <a:spLocks/>
          </p:cNvSpPr>
          <p:nvPr/>
        </p:nvSpPr>
        <p:spPr>
          <a:xfrm>
            <a:off x="2490138" y="1541418"/>
            <a:ext cx="19403724" cy="399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>
            <a:noAutofit/>
          </a:bodyPr>
          <a:lstStyle>
            <a:lvl1pPr marL="0" marR="0" indent="0" algn="ctr" defTabSz="546496" latinLnBrk="0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650" b="1" i="0" u="none" strike="noStrike" cap="none" spc="0" baseline="0">
                <a:solidFill>
                  <a:schemeClr val="accent1">
                    <a:lumOff val="-13575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153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solidFill>
                  <a:schemeClr val="accent1">
                    <a:lumOff val="-13575"/>
                  </a:schemeClr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solidFill>
                  <a:schemeClr val="accent1">
                    <a:lumOff val="-13575"/>
                  </a:schemeClr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solidFill>
                  <a:schemeClr val="accent1">
                    <a:lumOff val="-13575"/>
                  </a:schemeClr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solidFill>
                  <a:schemeClr val="accent1">
                    <a:lumOff val="-13575"/>
                  </a:schemeClr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solidFill>
                  <a:schemeClr val="accent1">
                    <a:lumOff val="-13575"/>
                  </a:schemeClr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solidFill>
                  <a:schemeClr val="accent1">
                    <a:lumOff val="-13575"/>
                  </a:schemeClr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solidFill>
                  <a:schemeClr val="accent1">
                    <a:lumOff val="-13575"/>
                  </a:schemeClr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solidFill>
                  <a:schemeClr val="accent1">
                    <a:lumOff val="-13575"/>
                  </a:schemeClr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ts val="9600"/>
              </a:lnSpc>
            </a:pPr>
            <a:r>
              <a:rPr lang="en-US" altLang="zh-CN" sz="7000" dirty="0"/>
              <a:t>N</a:t>
            </a:r>
            <a:r>
              <a:rPr lang="en-US" sz="7000" dirty="0"/>
              <a:t>eutrino physics </a:t>
            </a:r>
            <a:br>
              <a:rPr lang="en-US" sz="7000" dirty="0"/>
            </a:br>
            <a:r>
              <a:rPr lang="en-US" sz="7000" dirty="0"/>
              <a:t>at CEPC</a:t>
            </a:r>
            <a:br>
              <a:rPr lang="en-US" sz="7000" dirty="0"/>
            </a:br>
            <a:endParaRPr lang="en-US" sz="7000" b="0" dirty="0"/>
          </a:p>
        </p:txBody>
      </p:sp>
      <p:sp>
        <p:nvSpPr>
          <p:cNvPr id="14" name="Jia Liu (刘佳)…">
            <a:extLst>
              <a:ext uri="{FF2B5EF4-FFF2-40B4-BE49-F238E27FC236}">
                <a16:creationId xmlns:a16="http://schemas.microsoft.com/office/drawing/2014/main" id="{2E8A978C-6745-4A9D-86B0-3CA689887D13}"/>
              </a:ext>
            </a:extLst>
          </p:cNvPr>
          <p:cNvSpPr txBox="1">
            <a:spLocks/>
          </p:cNvSpPr>
          <p:nvPr/>
        </p:nvSpPr>
        <p:spPr>
          <a:xfrm>
            <a:off x="4346561" y="6455558"/>
            <a:ext cx="15690878" cy="3768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t">
            <a:normAutofit/>
          </a:bodyPr>
          <a:lstStyle>
            <a:lvl1pPr marL="0" marR="0" indent="0" algn="ctr" defTabSz="82153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153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153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153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153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055937" marR="0" indent="-833437" algn="l" defTabSz="821531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500437" marR="0" indent="-833437" algn="l" defTabSz="821531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944937" marR="0" indent="-833437" algn="l" defTabSz="821531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389437" marR="0" indent="-833437" algn="l" defTabSz="821531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>
              <a:defRPr sz="7000">
                <a:solidFill>
                  <a:schemeClr val="accent5">
                    <a:lumOff val="-29866"/>
                  </a:schemeClr>
                </a:solidFill>
              </a:defRPr>
            </a:pPr>
            <a:r>
              <a:rPr lang="en-US" altLang="zh-CN" sz="6000" dirty="0">
                <a:solidFill>
                  <a:schemeClr val="accent5">
                    <a:lumOff val="-29866"/>
                  </a:schemeClr>
                </a:solidFill>
              </a:rPr>
              <a:t>Yongchao Zhang</a:t>
            </a:r>
            <a:r>
              <a:rPr lang="en-US" sz="6000" dirty="0">
                <a:solidFill>
                  <a:schemeClr val="accent5">
                    <a:lumOff val="-29866"/>
                  </a:schemeClr>
                </a:solidFill>
              </a:rPr>
              <a:t> </a:t>
            </a:r>
            <a:br>
              <a:rPr lang="en-US" sz="6000" dirty="0">
                <a:solidFill>
                  <a:schemeClr val="accent5">
                    <a:lumOff val="-29866"/>
                  </a:schemeClr>
                </a:solidFill>
              </a:rPr>
            </a:br>
            <a:r>
              <a:rPr lang="en-US" sz="6000" dirty="0">
                <a:solidFill>
                  <a:schemeClr val="accent5">
                    <a:lumOff val="-29866"/>
                  </a:schemeClr>
                </a:solidFill>
              </a:rPr>
              <a:t>(</a:t>
            </a:r>
            <a:r>
              <a:rPr lang="zh-CN" altLang="en-US" sz="6000" dirty="0">
                <a:solidFill>
                  <a:schemeClr val="accent5">
                    <a:lumOff val="-29866"/>
                  </a:schemeClr>
                </a:solidFill>
              </a:rPr>
              <a:t>张永超</a:t>
            </a:r>
            <a:r>
              <a:rPr lang="en-US" altLang="zh-CN" sz="6000" dirty="0">
                <a:solidFill>
                  <a:schemeClr val="accent5">
                    <a:lumOff val="-29866"/>
                  </a:schemeClr>
                </a:solidFill>
              </a:rPr>
              <a:t>)</a:t>
            </a:r>
          </a:p>
          <a:p>
            <a:pPr hangingPunct="1">
              <a:defRPr sz="7000">
                <a:solidFill>
                  <a:schemeClr val="accent5">
                    <a:lumOff val="-29866"/>
                  </a:schemeClr>
                </a:solidFill>
              </a:defRPr>
            </a:pPr>
            <a:r>
              <a:rPr lang="en-US" altLang="zh-CN" sz="6000" dirty="0">
                <a:solidFill>
                  <a:schemeClr val="accent5">
                    <a:lumOff val="-29866"/>
                  </a:schemeClr>
                </a:solidFill>
              </a:rPr>
              <a:t>Southeast</a:t>
            </a:r>
            <a:r>
              <a:rPr lang="en-US" sz="6000" dirty="0">
                <a:solidFill>
                  <a:schemeClr val="accent5">
                    <a:lumOff val="-29866"/>
                  </a:schemeClr>
                </a:solidFill>
              </a:rPr>
              <a:t> University</a:t>
            </a:r>
          </a:p>
        </p:txBody>
      </p:sp>
      <p:sp>
        <p:nvSpPr>
          <p:cNvPr id="15" name="The 29th International Workshop on Weak Interactions and Neutrinos…">
            <a:extLst>
              <a:ext uri="{FF2B5EF4-FFF2-40B4-BE49-F238E27FC236}">
                <a16:creationId xmlns:a16="http://schemas.microsoft.com/office/drawing/2014/main" id="{814A9CD4-3C99-418D-B4CD-68D54AB21858}"/>
              </a:ext>
            </a:extLst>
          </p:cNvPr>
          <p:cNvSpPr txBox="1"/>
          <p:nvPr/>
        </p:nvSpPr>
        <p:spPr>
          <a:xfrm>
            <a:off x="1266229" y="10218126"/>
            <a:ext cx="21851542" cy="3100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pPr>
              <a:defRPr sz="5000" b="0">
                <a:solidFill>
                  <a:srgbClr val="5E5E5E"/>
                </a:solidFill>
              </a:defRPr>
            </a:pPr>
            <a:r>
              <a:rPr lang="zh-CN" altLang="en-US" dirty="0"/>
              <a:t>第十一届中国</a:t>
            </a:r>
            <a:r>
              <a:rPr lang="en-US" altLang="zh-CN" dirty="0"/>
              <a:t>LHC</a:t>
            </a:r>
            <a:r>
              <a:rPr lang="zh-CN" altLang="en-US" dirty="0"/>
              <a:t>物理会议（</a:t>
            </a:r>
            <a:r>
              <a:rPr lang="en-US" altLang="zh-CN" dirty="0"/>
              <a:t>CLHCP2025</a:t>
            </a:r>
            <a:r>
              <a:rPr lang="zh-CN" altLang="en-US" dirty="0"/>
              <a:t>）</a:t>
            </a:r>
            <a:br>
              <a:rPr lang="zh-CN" altLang="en-US" dirty="0"/>
            </a:br>
            <a:r>
              <a:rPr lang="en-US" altLang="zh-CN" dirty="0"/>
              <a:t>Oct 30, 2025, Xinxiang</a:t>
            </a:r>
          </a:p>
          <a:p>
            <a:pPr>
              <a:defRPr sz="5000" b="0">
                <a:solidFill>
                  <a:srgbClr val="5E5E5E"/>
                </a:solidFill>
              </a:defRPr>
            </a:pPr>
            <a:endParaRPr dirty="0"/>
          </a:p>
        </p:txBody>
      </p:sp>
      <p:pic>
        <p:nvPicPr>
          <p:cNvPr id="5" name="Picture 2" descr="东南大学- 维基百科，自由的百科全书">
            <a:extLst>
              <a:ext uri="{FF2B5EF4-FFF2-40B4-BE49-F238E27FC236}">
                <a16:creationId xmlns:a16="http://schemas.microsoft.com/office/drawing/2014/main" id="{6B0E05DD-8785-4C2E-90CC-E9BFF43BA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862" y="219265"/>
            <a:ext cx="2107879" cy="21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he progress of electroweak studies at CEPC"/>
          <p:cNvSpPr txBox="1">
            <a:spLocks noGrp="1"/>
          </p:cNvSpPr>
          <p:nvPr>
            <p:ph type="title"/>
          </p:nvPr>
        </p:nvSpPr>
        <p:spPr>
          <a:xfrm>
            <a:off x="1094662" y="441164"/>
            <a:ext cx="22194676" cy="1784672"/>
          </a:xfrm>
          <a:prstGeom prst="rect">
            <a:avLst/>
          </a:prstGeom>
        </p:spPr>
        <p:txBody>
          <a:bodyPr>
            <a:normAutofit/>
          </a:bodyPr>
          <a:lstStyle>
            <a:lvl1pPr defTabSz="755808">
              <a:defRPr sz="8280"/>
            </a:lvl1pPr>
          </a:lstStyle>
          <a:p>
            <a:r>
              <a:rPr lang="en-US" dirty="0"/>
              <a:t>A.4</a:t>
            </a:r>
            <a:r>
              <a:rPr dirty="0"/>
              <a:t> </a:t>
            </a:r>
            <a:r>
              <a:rPr lang="en-US" dirty="0"/>
              <a:t>Prospects of N in U(1) models</a:t>
            </a:r>
            <a:endParaRPr dirty="0"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65332" y="13098462"/>
            <a:ext cx="367412" cy="5890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EB9B5-739E-4339-A132-B64A533851D9}"/>
              </a:ext>
            </a:extLst>
          </p:cNvPr>
          <p:cNvSpPr txBox="1"/>
          <p:nvPr/>
        </p:nvSpPr>
        <p:spPr>
          <a:xfrm>
            <a:off x="13318766" y="3304751"/>
            <a:ext cx="9613208" cy="7598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r>
              <a:rPr lang="en-US" sz="4000" b="0" dirty="0"/>
              <a:t>Das, Mandal, Nomura &amp; </a:t>
            </a:r>
            <a:r>
              <a:rPr lang="en-US" sz="4000" b="0" dirty="0" err="1"/>
              <a:t>Shil</a:t>
            </a:r>
            <a:r>
              <a:rPr lang="en-US" sz="4000" b="0" dirty="0"/>
              <a:t>, 2202.13358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Precision Higgs coupling measurement…">
            <a:extLst>
              <a:ext uri="{FF2B5EF4-FFF2-40B4-BE49-F238E27FC236}">
                <a16:creationId xmlns:a16="http://schemas.microsoft.com/office/drawing/2014/main" id="{FDA2CA1F-088E-4E99-BDE5-7C1C71006C7B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027745" y="3128191"/>
            <a:ext cx="10188895" cy="8071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95061" indent="-495061" defTabSz="665440">
              <a:spcBef>
                <a:spcPts val="4700"/>
              </a:spcBef>
              <a:defRPr sz="4860"/>
            </a:pPr>
            <a:r>
              <a:rPr lang="en-US" altLang="zh-CN" sz="4800" dirty="0"/>
              <a:t>e+ e- </a:t>
            </a:r>
            <a:r>
              <a:rPr lang="en-US" altLang="zh-CN" sz="4800" dirty="0">
                <a:sym typeface="Wingdings" panose="05000000000000000000" pitchFamily="2" charset="2"/>
              </a:rPr>
              <a:t> Z’*  NN</a:t>
            </a:r>
          </a:p>
          <a:p>
            <a:pPr marL="495061" indent="-495061" defTabSz="665440">
              <a:spcBef>
                <a:spcPts val="4700"/>
              </a:spcBef>
              <a:defRPr sz="4860"/>
            </a:pPr>
            <a:r>
              <a:rPr lang="en-US" altLang="zh-CN" sz="4800" dirty="0">
                <a:sym typeface="Wingdings" panose="05000000000000000000" pitchFamily="2" charset="2"/>
              </a:rPr>
              <a:t>BR (Z ’ NN) depending on </a:t>
            </a:r>
            <a:r>
              <a:rPr lang="en-US" altLang="zh-CN" sz="4800" dirty="0" err="1">
                <a:sym typeface="Wingdings" panose="05000000000000000000" pitchFamily="2" charset="2"/>
              </a:rPr>
              <a:t>x</a:t>
            </a:r>
            <a:r>
              <a:rPr lang="en-US" altLang="zh-CN" sz="4800" baseline="-25000" dirty="0" err="1">
                <a:sym typeface="Wingdings" panose="05000000000000000000" pitchFamily="2" charset="2"/>
              </a:rPr>
              <a:t>H</a:t>
            </a:r>
            <a:r>
              <a:rPr lang="en-US" altLang="zh-CN" sz="4800" dirty="0">
                <a:sym typeface="Wingdings" panose="05000000000000000000" pitchFamily="2" charset="2"/>
              </a:rPr>
              <a:t>.</a:t>
            </a:r>
          </a:p>
          <a:p>
            <a:pPr marL="495061" indent="-495061" defTabSz="665440">
              <a:spcBef>
                <a:spcPts val="4700"/>
              </a:spcBef>
              <a:defRPr sz="4860"/>
            </a:pPr>
            <a:r>
              <a:rPr lang="en-US" altLang="zh-CN" sz="4800" dirty="0" err="1">
                <a:sym typeface="Wingdings" panose="05000000000000000000" pitchFamily="2" charset="2"/>
              </a:rPr>
              <a:t>Lumi</a:t>
            </a:r>
            <a:r>
              <a:rPr lang="en-US" altLang="zh-CN" sz="4800" dirty="0">
                <a:sym typeface="Wingdings" panose="05000000000000000000" pitchFamily="2" charset="2"/>
              </a:rPr>
              <a:t> = 2, 4 &amp; 8 ab</a:t>
            </a:r>
            <a:r>
              <a:rPr lang="en-US" altLang="zh-CN" sz="4800" baseline="30000" dirty="0">
                <a:sym typeface="Wingdings" panose="05000000000000000000" pitchFamily="2" charset="2"/>
              </a:rPr>
              <a:t>-1</a:t>
            </a:r>
            <a:r>
              <a:rPr lang="en-US" altLang="zh-CN" sz="4800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CBD13D-8610-4C2E-91B3-D7EF8B61D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2782" y="4267198"/>
            <a:ext cx="11831519" cy="766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9109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he progress of electroweak studies at CEPC"/>
          <p:cNvSpPr txBox="1">
            <a:spLocks noGrp="1"/>
          </p:cNvSpPr>
          <p:nvPr>
            <p:ph type="title"/>
          </p:nvPr>
        </p:nvSpPr>
        <p:spPr>
          <a:xfrm>
            <a:off x="1094662" y="441164"/>
            <a:ext cx="22194676" cy="1784672"/>
          </a:xfrm>
          <a:prstGeom prst="rect">
            <a:avLst/>
          </a:prstGeom>
        </p:spPr>
        <p:txBody>
          <a:bodyPr/>
          <a:lstStyle>
            <a:lvl1pPr defTabSz="755808">
              <a:defRPr sz="8280"/>
            </a:lvl1pPr>
          </a:lstStyle>
          <a:p>
            <a:r>
              <a:rPr lang="en-US" dirty="0"/>
              <a:t>A.5</a:t>
            </a:r>
            <a:r>
              <a:rPr dirty="0"/>
              <a:t> </a:t>
            </a:r>
            <a:r>
              <a:rPr lang="en-US" dirty="0"/>
              <a:t>Prospects of N in LRSM</a:t>
            </a:r>
            <a:endParaRPr dirty="0"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65332" y="13098462"/>
            <a:ext cx="367412" cy="5890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EB9B5-739E-4339-A132-B64A533851D9}"/>
              </a:ext>
            </a:extLst>
          </p:cNvPr>
          <p:cNvSpPr txBox="1"/>
          <p:nvPr/>
        </p:nvSpPr>
        <p:spPr>
          <a:xfrm>
            <a:off x="13712781" y="3365711"/>
            <a:ext cx="9783125" cy="7598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r>
              <a:rPr lang="en-US" sz="4000" b="0" dirty="0" err="1"/>
              <a:t>Nemevsek</a:t>
            </a:r>
            <a:r>
              <a:rPr lang="en-US" sz="4000" b="0" dirty="0"/>
              <a:t>, </a:t>
            </a:r>
            <a:r>
              <a:rPr lang="en-US" sz="4000" b="0" dirty="0" err="1"/>
              <a:t>Nesti</a:t>
            </a:r>
            <a:r>
              <a:rPr lang="en-US" sz="4000" b="0" dirty="0"/>
              <a:t> &amp; Vasquez, 1612.06840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Precision Higgs coupling measurement…">
            <a:extLst>
              <a:ext uri="{FF2B5EF4-FFF2-40B4-BE49-F238E27FC236}">
                <a16:creationId xmlns:a16="http://schemas.microsoft.com/office/drawing/2014/main" id="{FDA2CA1F-088E-4E99-BDE5-7C1C71006C7B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79699" y="3223984"/>
            <a:ext cx="10188895" cy="8071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95061" indent="-495061" defTabSz="665440">
              <a:spcBef>
                <a:spcPts val="4700"/>
              </a:spcBef>
              <a:defRPr sz="4860"/>
            </a:pPr>
            <a:r>
              <a:rPr lang="en-US" altLang="zh-CN" sz="4800" dirty="0"/>
              <a:t>e+ e- </a:t>
            </a:r>
            <a:r>
              <a:rPr lang="en-US" altLang="zh-CN" sz="4800" dirty="0">
                <a:sym typeface="Wingdings" panose="05000000000000000000" pitchFamily="2" charset="2"/>
              </a:rPr>
              <a:t> Z Δ, Δ NN</a:t>
            </a:r>
          </a:p>
          <a:p>
            <a:pPr marL="495061" indent="-495061" defTabSz="665440">
              <a:spcBef>
                <a:spcPts val="4700"/>
              </a:spcBef>
              <a:defRPr sz="4860"/>
            </a:pPr>
            <a:r>
              <a:rPr lang="en-US" altLang="zh-CN" sz="4800" dirty="0">
                <a:sym typeface="Wingdings" panose="05000000000000000000" pitchFamily="2" charset="2"/>
              </a:rPr>
              <a:t>Assumptions:</a:t>
            </a:r>
            <a:br>
              <a:rPr lang="en-US" altLang="zh-CN" sz="4800" dirty="0">
                <a:sym typeface="Wingdings" panose="05000000000000000000" pitchFamily="2" charset="2"/>
              </a:rPr>
            </a:br>
            <a:r>
              <a:rPr lang="en-US" altLang="zh-CN" sz="4800" dirty="0" err="1">
                <a:sym typeface="Wingdings" panose="05000000000000000000" pitchFamily="2" charset="2"/>
              </a:rPr>
              <a:t>m</a:t>
            </a:r>
            <a:r>
              <a:rPr lang="en-US" altLang="zh-CN" sz="4800" baseline="-25000" dirty="0" err="1">
                <a:sym typeface="Wingdings" panose="05000000000000000000" pitchFamily="2" charset="2"/>
              </a:rPr>
              <a:t>N</a:t>
            </a:r>
            <a:r>
              <a:rPr lang="en-US" altLang="zh-CN" sz="4800" dirty="0">
                <a:sym typeface="Wingdings" panose="05000000000000000000" pitchFamily="2" charset="2"/>
              </a:rPr>
              <a:t> = m</a:t>
            </a:r>
            <a:r>
              <a:rPr lang="el-GR" altLang="zh-CN" sz="4800" baseline="-25000" dirty="0">
                <a:sym typeface="Wingdings" panose="05000000000000000000" pitchFamily="2" charset="2"/>
              </a:rPr>
              <a:t>Δ</a:t>
            </a:r>
            <a:r>
              <a:rPr lang="en-US" altLang="zh-CN" sz="4800" dirty="0">
                <a:sym typeface="Wingdings" panose="05000000000000000000" pitchFamily="2" charset="2"/>
              </a:rPr>
              <a:t>/3, </a:t>
            </a:r>
            <a:r>
              <a:rPr lang="en-US" altLang="zh-CN" sz="4800" dirty="0" err="1">
                <a:sym typeface="Wingdings" panose="05000000000000000000" pitchFamily="2" charset="2"/>
              </a:rPr>
              <a:t>lumi</a:t>
            </a:r>
            <a:r>
              <a:rPr lang="en-US" altLang="zh-CN" sz="4800" dirty="0">
                <a:sym typeface="Wingdings" panose="05000000000000000000" pitchFamily="2" charset="2"/>
              </a:rPr>
              <a:t> = 1 ab</a:t>
            </a:r>
            <a:r>
              <a:rPr lang="en-US" altLang="zh-CN" sz="4800" baseline="30000" dirty="0">
                <a:sym typeface="Wingdings" panose="05000000000000000000" pitchFamily="2" charset="2"/>
              </a:rPr>
              <a:t>-1</a:t>
            </a:r>
            <a:r>
              <a:rPr lang="en-US" altLang="zh-CN" sz="4800" dirty="0">
                <a:sym typeface="Wingdings" panose="05000000000000000000" pitchFamily="2" charset="2"/>
              </a:rPr>
              <a:t>.</a:t>
            </a:r>
          </a:p>
          <a:p>
            <a:r>
              <a:rPr lang="en-US" sz="4800" dirty="0"/>
              <a:t>The shaded regions:</a:t>
            </a:r>
            <a:br>
              <a:rPr lang="en-US" sz="4800" dirty="0"/>
            </a:br>
            <a:r>
              <a:rPr lang="en-US" sz="4800" dirty="0"/>
              <a:t>sin θ ∈ (0.01, 0.1).</a:t>
            </a:r>
            <a:endParaRPr lang="en-US" altLang="zh-CN" sz="4800" dirty="0">
              <a:sym typeface="Wingdings" panose="05000000000000000000" pitchFamily="2" charset="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B40664-3BF1-40EC-9B1D-94DD3C97C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693" y="4329974"/>
            <a:ext cx="12624345" cy="787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849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3048D-E24D-4E59-BEEE-C3FF26457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635" y="3967832"/>
            <a:ext cx="15357434" cy="7323364"/>
          </a:xfrm>
          <a:prstGeom prst="rect">
            <a:avLst/>
          </a:prstGeom>
        </p:spPr>
      </p:pic>
      <p:sp>
        <p:nvSpPr>
          <p:cNvPr id="186" name="The progress of electroweak studies at CEPC"/>
          <p:cNvSpPr txBox="1">
            <a:spLocks noGrp="1"/>
          </p:cNvSpPr>
          <p:nvPr>
            <p:ph type="title"/>
          </p:nvPr>
        </p:nvSpPr>
        <p:spPr>
          <a:xfrm>
            <a:off x="1094662" y="441164"/>
            <a:ext cx="22194676" cy="1784672"/>
          </a:xfrm>
          <a:prstGeom prst="rect">
            <a:avLst/>
          </a:prstGeom>
        </p:spPr>
        <p:txBody>
          <a:bodyPr/>
          <a:lstStyle>
            <a:lvl1pPr defTabSz="755808">
              <a:defRPr sz="8280"/>
            </a:lvl1pPr>
          </a:lstStyle>
          <a:p>
            <a:r>
              <a:rPr lang="en-US" dirty="0"/>
              <a:t>B. Non-standard neutrino interactions (NSIs)</a:t>
            </a:r>
            <a:endParaRPr dirty="0"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65332" y="13098462"/>
            <a:ext cx="367412" cy="5890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EB9B5-739E-4339-A132-B64A533851D9}"/>
              </a:ext>
            </a:extLst>
          </p:cNvPr>
          <p:cNvSpPr txBox="1"/>
          <p:nvPr/>
        </p:nvSpPr>
        <p:spPr>
          <a:xfrm>
            <a:off x="12696758" y="2977236"/>
            <a:ext cx="8957579" cy="7598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r>
              <a:rPr lang="en-US" sz="4000" b="0" dirty="0" err="1"/>
              <a:t>Jiajun</a:t>
            </a:r>
            <a:r>
              <a:rPr lang="en-US" sz="4000" b="0" dirty="0"/>
              <a:t> Liao and Yu Zhang, 2105.11215</a:t>
            </a:r>
          </a:p>
        </p:txBody>
      </p:sp>
      <p:sp>
        <p:nvSpPr>
          <p:cNvPr id="7" name="Precision Higgs coupling measurement…">
            <a:extLst>
              <a:ext uri="{FF2B5EF4-FFF2-40B4-BE49-F238E27FC236}">
                <a16:creationId xmlns:a16="http://schemas.microsoft.com/office/drawing/2014/main" id="{FDA2CA1F-088E-4E99-BDE5-7C1C71006C7B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609597" y="4746175"/>
            <a:ext cx="9074332" cy="69320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95061" indent="-495061" defTabSz="665440">
              <a:spcBef>
                <a:spcPts val="0"/>
              </a:spcBef>
              <a:defRPr sz="4860"/>
            </a:pPr>
            <a:r>
              <a:rPr lang="en-US" altLang="zh-CN" sz="4800" dirty="0"/>
              <a:t>Black: 240 GeV, 5.6 ab-1;</a:t>
            </a:r>
          </a:p>
          <a:p>
            <a:pPr marL="495061" indent="-495061" defTabSz="665440">
              <a:spcBef>
                <a:spcPts val="0"/>
              </a:spcBef>
              <a:defRPr sz="4860"/>
            </a:pPr>
            <a:r>
              <a:rPr lang="en-US" altLang="zh-CN" sz="4800" dirty="0"/>
              <a:t>Red: 160 GeV, 2.6 ab−1;</a:t>
            </a:r>
          </a:p>
          <a:p>
            <a:pPr marL="495061" indent="-495061" defTabSz="665440">
              <a:spcBef>
                <a:spcPts val="0"/>
              </a:spcBef>
              <a:defRPr sz="4860"/>
            </a:pPr>
            <a:r>
              <a:rPr lang="en-US" altLang="zh-CN" sz="4800" dirty="0"/>
              <a:t>Blue: 91.2 GeV, 16 ab-1;</a:t>
            </a:r>
          </a:p>
          <a:p>
            <a:pPr marL="495061" indent="-495061" defTabSz="665440">
              <a:spcBef>
                <a:spcPts val="0"/>
              </a:spcBef>
              <a:defRPr sz="4860"/>
            </a:pPr>
            <a:r>
              <a:rPr lang="en-US" altLang="zh-CN" sz="4800" dirty="0"/>
              <a:t>Green: combined.</a:t>
            </a:r>
          </a:p>
          <a:p>
            <a:pPr marL="495061" indent="-495061" defTabSz="665440">
              <a:spcBef>
                <a:spcPts val="0"/>
              </a:spcBef>
              <a:defRPr sz="4860"/>
            </a:pPr>
            <a:endParaRPr lang="en-US" altLang="zh-CN" sz="4800" dirty="0"/>
          </a:p>
          <a:p>
            <a:pPr marL="495061" indent="-495061" defTabSz="665440">
              <a:spcBef>
                <a:spcPts val="0"/>
              </a:spcBef>
              <a:defRPr sz="4860"/>
            </a:pPr>
            <a:r>
              <a:rPr lang="en-US" altLang="zh-CN" sz="4800" dirty="0"/>
              <a:t>Gray region: </a:t>
            </a:r>
            <a:br>
              <a:rPr lang="en-US" altLang="zh-CN" sz="4800" dirty="0"/>
            </a:br>
            <a:r>
              <a:rPr lang="en-US" altLang="zh-CN" sz="4800" dirty="0"/>
              <a:t>allowed by LEP, CHARM, LSND &amp; reactor data.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AF30B2-0274-40B4-BD1C-7ABAEBDF143A}"/>
              </a:ext>
            </a:extLst>
          </p:cNvPr>
          <p:cNvGrpSpPr/>
          <p:nvPr/>
        </p:nvGrpSpPr>
        <p:grpSpPr>
          <a:xfrm>
            <a:off x="125867" y="2735324"/>
            <a:ext cx="9863272" cy="2470096"/>
            <a:chOff x="125867" y="4720881"/>
            <a:chExt cx="9863272" cy="24700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47FBBB-F2C2-42E4-8DD7-8F09E5910C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4850"/>
            <a:stretch/>
          </p:blipFill>
          <p:spPr>
            <a:xfrm>
              <a:off x="125867" y="4720881"/>
              <a:ext cx="9418728" cy="14573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5F63540-1441-443C-9C4C-C834CCF62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921"/>
            <a:stretch/>
          </p:blipFill>
          <p:spPr>
            <a:xfrm>
              <a:off x="2290354" y="5733652"/>
              <a:ext cx="7698785" cy="1457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192080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he progress of electroweak studies at CEPC"/>
          <p:cNvSpPr txBox="1">
            <a:spLocks noGrp="1"/>
          </p:cNvSpPr>
          <p:nvPr>
            <p:ph type="title"/>
          </p:nvPr>
        </p:nvSpPr>
        <p:spPr>
          <a:xfrm>
            <a:off x="1094662" y="441164"/>
            <a:ext cx="22194676" cy="1784672"/>
          </a:xfrm>
          <a:prstGeom prst="rect">
            <a:avLst/>
          </a:prstGeom>
        </p:spPr>
        <p:txBody>
          <a:bodyPr>
            <a:noAutofit/>
          </a:bodyPr>
          <a:lstStyle>
            <a:lvl1pPr defTabSz="755808">
              <a:defRPr sz="8280"/>
            </a:lvl1pPr>
          </a:lstStyle>
          <a:p>
            <a:r>
              <a:rPr lang="en-US" sz="7200" dirty="0"/>
              <a:t>C. Active-sterile neutrino transition magnetic moments</a:t>
            </a:r>
            <a:endParaRPr sz="7200" dirty="0"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65332" y="13098462"/>
            <a:ext cx="367412" cy="5890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EB9B5-739E-4339-A132-B64A533851D9}"/>
              </a:ext>
            </a:extLst>
          </p:cNvPr>
          <p:cNvSpPr txBox="1"/>
          <p:nvPr/>
        </p:nvSpPr>
        <p:spPr>
          <a:xfrm>
            <a:off x="14607812" y="2356224"/>
            <a:ext cx="7644719" cy="7598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r>
              <a:rPr lang="en-US" sz="4000" b="0" dirty="0"/>
              <a:t>Yu Zhang &amp; Wei Liu, 2301.06050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Precision Higgs coupling measurement…">
            <a:extLst>
              <a:ext uri="{FF2B5EF4-FFF2-40B4-BE49-F238E27FC236}">
                <a16:creationId xmlns:a16="http://schemas.microsoft.com/office/drawing/2014/main" id="{FDA2CA1F-088E-4E99-BDE5-7C1C71006C7B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79699" y="3074132"/>
            <a:ext cx="9753467" cy="95794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95061" indent="-495061" defTabSz="665440">
              <a:spcBef>
                <a:spcPts val="4700"/>
              </a:spcBef>
              <a:defRPr sz="4860"/>
            </a:pPr>
            <a:r>
              <a:rPr lang="en-US" altLang="zh-CN" sz="4800" dirty="0"/>
              <a:t>Active-sterile neutrino transition magnetic moments</a:t>
            </a:r>
            <a:br>
              <a:rPr lang="en-US" altLang="zh-CN" sz="4800" dirty="0"/>
            </a:br>
            <a:br>
              <a:rPr lang="en-US" altLang="zh-CN" sz="4800" dirty="0"/>
            </a:br>
            <a:endParaRPr lang="en-US" altLang="zh-CN" sz="4800" dirty="0"/>
          </a:p>
          <a:p>
            <a:pPr marL="495061" indent="-495061" defTabSz="665440">
              <a:spcBef>
                <a:spcPts val="4700"/>
              </a:spcBef>
              <a:defRPr sz="4860"/>
            </a:pPr>
            <a:r>
              <a:rPr lang="en-US" altLang="zh-CN" sz="4800" dirty="0"/>
              <a:t>e+ e- </a:t>
            </a:r>
            <a:r>
              <a:rPr lang="en-US" altLang="zh-CN" sz="4800" dirty="0">
                <a:sym typeface="Wingdings" panose="05000000000000000000" pitchFamily="2" charset="2"/>
              </a:rPr>
              <a:t> N</a:t>
            </a:r>
            <a:r>
              <a:rPr lang="el-GR" altLang="zh-CN" sz="4800" dirty="0">
                <a:sym typeface="Wingdings" panose="05000000000000000000" pitchFamily="2" charset="2"/>
              </a:rPr>
              <a:t>ν</a:t>
            </a:r>
            <a:r>
              <a:rPr lang="en-US" altLang="zh-CN" sz="4800" dirty="0">
                <a:sym typeface="Wingdings" panose="05000000000000000000" pitchFamily="2" charset="2"/>
              </a:rPr>
              <a:t>, N</a:t>
            </a:r>
            <a:r>
              <a:rPr lang="el-GR" altLang="zh-CN" sz="4800" dirty="0">
                <a:sym typeface="Wingdings" panose="05000000000000000000" pitchFamily="2" charset="2"/>
              </a:rPr>
              <a:t>νγ</a:t>
            </a:r>
            <a:endParaRPr lang="en-US" altLang="zh-CN" sz="4800" dirty="0">
              <a:sym typeface="Wingdings" panose="05000000000000000000" pitchFamily="2" charset="2"/>
            </a:endParaRPr>
          </a:p>
          <a:p>
            <a:pPr marL="495061" indent="-495061" defTabSz="665440">
              <a:spcBef>
                <a:spcPts val="4700"/>
              </a:spcBef>
              <a:defRPr sz="4860"/>
            </a:pPr>
            <a:r>
              <a:rPr lang="en-US" altLang="zh-CN" sz="4800" dirty="0"/>
              <a:t>Combination of 4 running modes: </a:t>
            </a:r>
            <a:br>
              <a:rPr lang="en-US" altLang="zh-CN" sz="4800" dirty="0"/>
            </a:br>
            <a:r>
              <a:rPr lang="en-US" altLang="zh-CN" sz="4800" dirty="0"/>
              <a:t>20 ab−1 @ Higgs-mode, </a:t>
            </a:r>
            <a:br>
              <a:rPr lang="en-US" altLang="zh-CN" sz="4800" dirty="0"/>
            </a:br>
            <a:r>
              <a:rPr lang="en-US" altLang="zh-CN" sz="4800" dirty="0"/>
              <a:t>6 ab−1 @ WW-mode, </a:t>
            </a:r>
            <a:br>
              <a:rPr lang="en-US" altLang="zh-CN" sz="4800" dirty="0"/>
            </a:br>
            <a:r>
              <a:rPr lang="en-US" altLang="zh-CN" sz="4800" dirty="0"/>
              <a:t>100 ab−1 @ Z-mode, </a:t>
            </a:r>
            <a:br>
              <a:rPr lang="en-US" altLang="zh-CN" sz="4800" dirty="0"/>
            </a:br>
            <a:r>
              <a:rPr lang="en-US" altLang="zh-CN" sz="4800" dirty="0"/>
              <a:t>1 ab−1 @ ttbar-mode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764D6-D441-494F-97A8-1640FFC6F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33" y="5408021"/>
            <a:ext cx="9228364" cy="12239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082373-6C45-463F-AAA1-F1FCC3A8A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166" y="3341292"/>
            <a:ext cx="13196605" cy="975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4105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he progress of electroweak studies at CEPC"/>
          <p:cNvSpPr txBox="1">
            <a:spLocks noGrp="1"/>
          </p:cNvSpPr>
          <p:nvPr>
            <p:ph type="title"/>
          </p:nvPr>
        </p:nvSpPr>
        <p:spPr>
          <a:xfrm>
            <a:off x="1094662" y="441164"/>
            <a:ext cx="22194676" cy="1784672"/>
          </a:xfrm>
          <a:prstGeom prst="rect">
            <a:avLst/>
          </a:prstGeom>
        </p:spPr>
        <p:txBody>
          <a:bodyPr>
            <a:noAutofit/>
          </a:bodyPr>
          <a:lstStyle>
            <a:lvl1pPr defTabSz="755808">
              <a:defRPr sz="8280"/>
            </a:lvl1pPr>
          </a:lstStyle>
          <a:p>
            <a:r>
              <a:rPr lang="en-US" sz="7200" dirty="0"/>
              <a:t>C. Active-sterile neutrino transition magnetic moments</a:t>
            </a:r>
            <a:endParaRPr sz="7200" dirty="0"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65332" y="13098462"/>
            <a:ext cx="367412" cy="5890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D4D472-46CF-4446-8BFA-FBCBDC649ED5}"/>
              </a:ext>
            </a:extLst>
          </p:cNvPr>
          <p:cNvSpPr txBox="1"/>
          <p:nvPr/>
        </p:nvSpPr>
        <p:spPr>
          <a:xfrm>
            <a:off x="9467827" y="2574070"/>
            <a:ext cx="7700825" cy="7598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r>
              <a:rPr lang="en-US" sz="4000" b="0" dirty="0"/>
              <a:t>Y</a:t>
            </a:r>
            <a:r>
              <a:rPr lang="en-US" altLang="zh-CN" sz="4000" b="0" dirty="0"/>
              <a:t>u</a:t>
            </a:r>
            <a:r>
              <a:rPr lang="en-US" sz="4000" b="0" dirty="0"/>
              <a:t> Zhang &amp; Wei Liu, 2301.06050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B336E9-038B-488B-8B93-C35EED01C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5" y="4049484"/>
            <a:ext cx="11927574" cy="87940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6E76A8-2CF0-48BA-99F0-F69395C17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3931" y="4049484"/>
            <a:ext cx="11889473" cy="879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8231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he progress of electroweak studies at CEPC"/>
          <p:cNvSpPr txBox="1">
            <a:spLocks noGrp="1"/>
          </p:cNvSpPr>
          <p:nvPr>
            <p:ph type="title"/>
          </p:nvPr>
        </p:nvSpPr>
        <p:spPr>
          <a:xfrm>
            <a:off x="1094662" y="441164"/>
            <a:ext cx="22194676" cy="1784672"/>
          </a:xfrm>
          <a:prstGeom prst="rect">
            <a:avLst/>
          </a:prstGeom>
        </p:spPr>
        <p:txBody>
          <a:bodyPr>
            <a:noAutofit/>
          </a:bodyPr>
          <a:lstStyle>
            <a:lvl1pPr defTabSz="755808">
              <a:defRPr sz="8280"/>
            </a:lvl1pPr>
          </a:lstStyle>
          <a:p>
            <a:r>
              <a:rPr lang="en-US" sz="6600" dirty="0"/>
              <a:t>D.</a:t>
            </a:r>
            <a:r>
              <a:rPr sz="6600" dirty="0"/>
              <a:t> </a:t>
            </a:r>
            <a:r>
              <a:rPr lang="en-US" sz="6600" dirty="0"/>
              <a:t>Neutral scalar in seesaw models</a:t>
            </a:r>
            <a:endParaRPr sz="6600" dirty="0"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65332" y="13098462"/>
            <a:ext cx="367412" cy="5890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EB9B5-739E-4339-A132-B64A533851D9}"/>
              </a:ext>
            </a:extLst>
          </p:cNvPr>
          <p:cNvSpPr txBox="1"/>
          <p:nvPr/>
        </p:nvSpPr>
        <p:spPr>
          <a:xfrm>
            <a:off x="6446821" y="2512271"/>
            <a:ext cx="11751614" cy="7598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r>
              <a:rPr lang="en-US" sz="4000" b="0" dirty="0"/>
              <a:t>Dev, Mohapatra &amp; YCZ, 1711.08430; 1803.11167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91F8D0-FC75-4CA5-AE01-FA953661A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629" y="3553640"/>
            <a:ext cx="10663137" cy="70655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28C030-D5C4-4166-A6B7-027A31EAB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74" y="3553640"/>
            <a:ext cx="10511802" cy="70011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0100CE-D840-45BF-950E-85990B57CC82}"/>
                  </a:ext>
                </a:extLst>
              </p:cNvPr>
              <p:cNvSpPr txBox="1"/>
              <p:nvPr/>
            </p:nvSpPr>
            <p:spPr>
              <a:xfrm>
                <a:off x="1232263" y="10775365"/>
                <a:ext cx="21919474" cy="221445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 cap="flat">
                <a:solidFill>
                  <a:schemeClr val="accent3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/>
                <a:r>
                  <a:rPr lang="en-US" sz="4400" b="0" dirty="0"/>
                  <a:t>Same-sign dilepton signal</a:t>
                </a:r>
                <a:r>
                  <a:rPr lang="en-US" altLang="zh-CN" sz="4400" b="0" dirty="0"/>
                  <a:t>s</a:t>
                </a:r>
                <a:r>
                  <a:rPr lang="en-US" sz="4400" b="0" dirty="0"/>
                  <a:t> can also be induced by a neutral scalar </a:t>
                </a:r>
                <a:r>
                  <a:rPr lang="en-US" altLang="zh-CN" sz="4400" b="0" dirty="0"/>
                  <a:t>or vector X</a:t>
                </a:r>
                <a:r>
                  <a:rPr lang="en-US" sz="4400" b="0" dirty="0"/>
                  <a:t>:</a:t>
                </a:r>
                <a:br>
                  <a:rPr lang="en-US" sz="4400" b="0" dirty="0"/>
                </a:br>
                <a:r>
                  <a:rPr lang="en-US" sz="4400" b="0" dirty="0" err="1"/>
                  <a:t>Iguro</a:t>
                </a:r>
                <a:r>
                  <a:rPr lang="en-US" sz="4400" b="0" dirty="0"/>
                  <a:t>, </a:t>
                </a:r>
                <a:r>
                  <a:rPr lang="en-US" sz="4400" b="0" dirty="0" err="1"/>
                  <a:t>Omura</a:t>
                </a:r>
                <a:r>
                  <a:rPr lang="en-US" sz="4400" b="0" dirty="0"/>
                  <a:t> &amp; Takeuchi, 2002.12728</a:t>
                </a:r>
                <a:br>
                  <a:rPr lang="en-US" sz="4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44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4400" b="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4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4400" b="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4400" b="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44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4400" b="0" i="1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lang="en-US" altLang="zh-CN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4400" b="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4400" b="0" i="1">
                              <a:latin typeface="Cambria Math" panose="02040503050406030204" pitchFamily="18" charset="0"/>
                            </a:rPr>
                            <m:t>∓</m:t>
                          </m:r>
                        </m:sup>
                      </m:sSup>
                      <m:r>
                        <a:rPr lang="en-US" altLang="zh-CN" sz="4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4400" b="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44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4400" b="0" i="1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lang="en-US" altLang="zh-CN" sz="4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44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44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lang="en-US" altLang="zh-CN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4400" b="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4400" b="0" i="1">
                              <a:latin typeface="Cambria Math" panose="02040503050406030204" pitchFamily="18" charset="0"/>
                            </a:rPr>
                            <m:t>∓</m:t>
                          </m:r>
                        </m:sup>
                      </m:sSup>
                      <m:sSup>
                        <m:sSupPr>
                          <m:ctrlPr>
                            <a:rPr lang="en-US" altLang="zh-CN" sz="4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44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44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∓</m:t>
                          </m:r>
                        </m:sup>
                      </m:sSup>
                    </m:oMath>
                  </m:oMathPara>
                </a14:m>
                <a:endParaRPr lang="en-US" altLang="zh-CN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0100CE-D840-45BF-950E-85990B57C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3" y="10775365"/>
                <a:ext cx="21919474" cy="2214451"/>
              </a:xfrm>
              <a:prstGeom prst="rect">
                <a:avLst/>
              </a:prstGeom>
              <a:blipFill>
                <a:blip r:embed="rId4"/>
                <a:stretch>
                  <a:fillRect t="-4110"/>
                </a:stretch>
              </a:blipFill>
              <a:ln w="12700" cap="flat">
                <a:solidFill>
                  <a:schemeClr val="accent3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966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he progress of electroweak studies at CEPC"/>
          <p:cNvSpPr txBox="1">
            <a:spLocks noGrp="1"/>
          </p:cNvSpPr>
          <p:nvPr>
            <p:ph type="title"/>
          </p:nvPr>
        </p:nvSpPr>
        <p:spPr>
          <a:xfrm>
            <a:off x="1094662" y="441164"/>
            <a:ext cx="22194676" cy="1784672"/>
          </a:xfrm>
          <a:prstGeom prst="rect">
            <a:avLst/>
          </a:prstGeom>
        </p:spPr>
        <p:txBody>
          <a:bodyPr>
            <a:noAutofit/>
          </a:bodyPr>
          <a:lstStyle>
            <a:lvl1pPr defTabSz="755808">
              <a:defRPr sz="8280"/>
            </a:lvl1pPr>
          </a:lstStyle>
          <a:p>
            <a:r>
              <a:rPr lang="en-US" sz="6600" dirty="0"/>
              <a:t>D.</a:t>
            </a:r>
            <a:r>
              <a:rPr sz="6600" dirty="0"/>
              <a:t> </a:t>
            </a:r>
            <a:r>
              <a:rPr lang="en-US" sz="6600" dirty="0"/>
              <a:t>Neutral scalar in seesaw models</a:t>
            </a:r>
            <a:endParaRPr sz="6600" dirty="0"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65332" y="13098462"/>
            <a:ext cx="367412" cy="5890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EB9B5-739E-4339-A132-B64A533851D9}"/>
              </a:ext>
            </a:extLst>
          </p:cNvPr>
          <p:cNvSpPr txBox="1"/>
          <p:nvPr/>
        </p:nvSpPr>
        <p:spPr>
          <a:xfrm>
            <a:off x="6446821" y="3130580"/>
            <a:ext cx="11751614" cy="7598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r>
              <a:rPr lang="en-US" sz="4000" b="0" dirty="0"/>
              <a:t>Dev, Mohapatra &amp; YCZ, 1711.08430; 1803.11167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1DA4C2-8811-44B1-BF76-2C417C3C070D}"/>
              </a:ext>
            </a:extLst>
          </p:cNvPr>
          <p:cNvGrpSpPr/>
          <p:nvPr/>
        </p:nvGrpSpPr>
        <p:grpSpPr>
          <a:xfrm>
            <a:off x="6263150" y="4118063"/>
            <a:ext cx="12277193" cy="7825456"/>
            <a:chOff x="6263150" y="4118063"/>
            <a:chExt cx="12277193" cy="78254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AD84B01-16D6-46E3-BA2A-6B00724ED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3150" y="4118063"/>
              <a:ext cx="11857700" cy="78254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2AA55E4-61FB-4F3F-BD46-BF504A15A655}"/>
                    </a:ext>
                  </a:extLst>
                </p:cNvPr>
                <p:cNvSpPr txBox="1"/>
                <p:nvPr/>
              </p:nvSpPr>
              <p:spPr>
                <a:xfrm>
                  <a:off x="13550537" y="9570846"/>
                  <a:ext cx="4989806" cy="92531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71437" tIns="71437" rIns="71437" bIns="71437" numCol="1" spcCol="3810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4800" b="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48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4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48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4800" b="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4800" b="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4800" b="0" i="1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480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CN" sz="4800" b="0" i="1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</m:oMath>
                    </m:oMathPara>
                  </a14:m>
                  <a:endParaRPr lang="en-US" altLang="zh-CN" sz="4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2AA55E4-61FB-4F3F-BD46-BF504A15A6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50537" y="9570846"/>
                  <a:ext cx="4989806" cy="9253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7551115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he progress of electroweak studies at CEPC"/>
          <p:cNvSpPr txBox="1">
            <a:spLocks noGrp="1"/>
          </p:cNvSpPr>
          <p:nvPr>
            <p:ph type="title"/>
          </p:nvPr>
        </p:nvSpPr>
        <p:spPr>
          <a:xfrm>
            <a:off x="1094662" y="441164"/>
            <a:ext cx="22194676" cy="1784672"/>
          </a:xfrm>
          <a:prstGeom prst="rect">
            <a:avLst/>
          </a:prstGeom>
        </p:spPr>
        <p:txBody>
          <a:bodyPr>
            <a:noAutofit/>
          </a:bodyPr>
          <a:lstStyle>
            <a:lvl1pPr defTabSz="755808">
              <a:defRPr sz="8280"/>
            </a:lvl1pPr>
          </a:lstStyle>
          <a:p>
            <a:r>
              <a:rPr lang="en-US" altLang="zh-CN" sz="6600" dirty="0"/>
              <a:t>D</a:t>
            </a:r>
            <a:r>
              <a:rPr lang="en-US" sz="6600" dirty="0"/>
              <a:t>.</a:t>
            </a:r>
            <a:r>
              <a:rPr sz="6600" dirty="0"/>
              <a:t> </a:t>
            </a:r>
            <a:r>
              <a:rPr lang="en-US" sz="6600" dirty="0"/>
              <a:t>Doubly-charged scalars in seesaw models</a:t>
            </a:r>
            <a:endParaRPr sz="6600" dirty="0"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65332" y="13098462"/>
            <a:ext cx="367412" cy="5890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EB9B5-739E-4339-A132-B64A533851D9}"/>
              </a:ext>
            </a:extLst>
          </p:cNvPr>
          <p:cNvSpPr txBox="1"/>
          <p:nvPr/>
        </p:nvSpPr>
        <p:spPr>
          <a:xfrm>
            <a:off x="6446821" y="3130580"/>
            <a:ext cx="11751614" cy="7598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r>
              <a:rPr lang="en-US" sz="4000" b="0" dirty="0"/>
              <a:t>Dev, Mohapatra &amp; YCZ, 1711.08430; 1803.11167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BFF739-CDE5-4274-A8AE-53F335E67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043" y="4191796"/>
            <a:ext cx="13851913" cy="908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9895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C2D581-5661-4412-96CA-EE66EDF6E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250" y="3803317"/>
            <a:ext cx="15159086" cy="9312728"/>
          </a:xfrm>
          <a:prstGeom prst="rect">
            <a:avLst/>
          </a:prstGeom>
        </p:spPr>
      </p:pic>
      <p:sp>
        <p:nvSpPr>
          <p:cNvPr id="186" name="The progress of electroweak studies at CEPC"/>
          <p:cNvSpPr txBox="1">
            <a:spLocks noGrp="1"/>
          </p:cNvSpPr>
          <p:nvPr>
            <p:ph type="title"/>
          </p:nvPr>
        </p:nvSpPr>
        <p:spPr>
          <a:xfrm>
            <a:off x="1094662" y="441164"/>
            <a:ext cx="22194676" cy="178467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55808">
              <a:defRPr sz="8280"/>
            </a:lvl1pPr>
          </a:lstStyle>
          <a:p>
            <a:r>
              <a:rPr lang="en-US" dirty="0"/>
              <a:t>E. Connection to </a:t>
            </a:r>
            <a:r>
              <a:rPr lang="en-US" dirty="0" err="1"/>
              <a:t>Leptogenesis</a:t>
            </a:r>
            <a:r>
              <a:rPr lang="en-US" dirty="0"/>
              <a:t> and Dark Matter</a:t>
            </a:r>
            <a:endParaRPr dirty="0"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65332" y="13098462"/>
            <a:ext cx="367412" cy="5890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EB9B5-739E-4339-A132-B64A533851D9}"/>
              </a:ext>
            </a:extLst>
          </p:cNvPr>
          <p:cNvSpPr txBox="1"/>
          <p:nvPr/>
        </p:nvSpPr>
        <p:spPr>
          <a:xfrm>
            <a:off x="14271987" y="2799654"/>
            <a:ext cx="6504985" cy="7598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r>
              <a:rPr lang="en-US" sz="4000" b="0" dirty="0"/>
              <a:t>Abdullahi et al., 2203.08039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ecision Higgs coupling measurement…">
                <a:extLst>
                  <a:ext uri="{FF2B5EF4-FFF2-40B4-BE49-F238E27FC236}">
                    <a16:creationId xmlns:a16="http://schemas.microsoft.com/office/drawing/2014/main" id="{FDA2CA1F-088E-4E99-BDE5-7C1C71006C7B}"/>
                  </a:ext>
                </a:extLst>
              </p:cNvPr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470396" y="3903254"/>
                <a:ext cx="8333970" cy="807103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marL="495061" indent="-495061" defTabSz="665440">
                  <a:spcBef>
                    <a:spcPts val="4700"/>
                  </a:spcBef>
                  <a:defRPr sz="4860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4800" dirty="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zh-CN" sz="4800" dirty="0"/>
                  <a:t>MSM framework:</a:t>
                </a:r>
              </a:p>
              <a:p>
                <a:pPr marL="939561" lvl="1" indent="-495061" defTabSz="665440">
                  <a:spcBef>
                    <a:spcPts val="600"/>
                  </a:spcBef>
                  <a:spcAft>
                    <a:spcPts val="600"/>
                  </a:spcAft>
                  <a:defRPr sz="4860"/>
                </a:pPr>
                <a:r>
                  <a:rPr lang="en-US" altLang="zh-CN" sz="4800" dirty="0"/>
                  <a:t>neutrino masses</a:t>
                </a:r>
              </a:p>
              <a:p>
                <a:pPr marL="939561" lvl="1" indent="-495061" defTabSz="665440">
                  <a:spcBef>
                    <a:spcPts val="600"/>
                  </a:spcBef>
                  <a:spcAft>
                    <a:spcPts val="600"/>
                  </a:spcAft>
                  <a:defRPr sz="4860"/>
                </a:pPr>
                <a:r>
                  <a:rPr lang="en-US" altLang="zh-CN" sz="4800" dirty="0"/>
                  <a:t>DM</a:t>
                </a:r>
              </a:p>
              <a:p>
                <a:pPr marL="939561" lvl="1" indent="-495061" defTabSz="665440">
                  <a:spcBef>
                    <a:spcPts val="600"/>
                  </a:spcBef>
                  <a:spcAft>
                    <a:spcPts val="600"/>
                  </a:spcAft>
                  <a:defRPr sz="4860"/>
                </a:pPr>
                <a:r>
                  <a:rPr lang="en-US" altLang="zh-CN" sz="4800" dirty="0"/>
                  <a:t>baryon asymmetry </a:t>
                </a:r>
                <a:br>
                  <a:rPr lang="en-US" altLang="zh-CN" sz="4800" dirty="0"/>
                </a:br>
                <a:endParaRPr lang="en-US" altLang="zh-CN" sz="4800" dirty="0"/>
              </a:p>
              <a:p>
                <a:pPr marL="495061" indent="-495061" defTabSz="665440">
                  <a:spcBef>
                    <a:spcPts val="600"/>
                  </a:spcBef>
                  <a:spcAft>
                    <a:spcPts val="600"/>
                  </a:spcAft>
                  <a:defRPr sz="4860"/>
                </a:pPr>
                <a:r>
                  <a:rPr lang="en-US" altLang="zh-CN" sz="4800" dirty="0">
                    <a:solidFill>
                      <a:schemeClr val="tx1"/>
                    </a:solidFill>
                  </a:rPr>
                  <a:t>CEPC sensitivities:</a:t>
                </a:r>
              </a:p>
              <a:p>
                <a:pPr marL="939561" lvl="1" indent="-495061" defTabSz="665440">
                  <a:spcBef>
                    <a:spcPts val="600"/>
                  </a:spcBef>
                  <a:spcAft>
                    <a:spcPts val="600"/>
                  </a:spcAft>
                  <a:defRPr sz="4860"/>
                </a:pPr>
                <a:r>
                  <a:rPr lang="en-US" altLang="zh-CN" sz="4800" dirty="0">
                    <a:solidFill>
                      <a:schemeClr val="tx1"/>
                    </a:solidFill>
                  </a:rPr>
                  <a:t>DV signal @ 4.2×10</a:t>
                </a:r>
                <a:r>
                  <a:rPr lang="en-US" altLang="zh-CN" sz="4800" baseline="30000" dirty="0">
                    <a:solidFill>
                      <a:schemeClr val="tx1"/>
                    </a:solidFill>
                  </a:rPr>
                  <a:t>12</a:t>
                </a:r>
                <a:r>
                  <a:rPr lang="en-US" altLang="zh-CN" sz="4800" dirty="0">
                    <a:solidFill>
                      <a:schemeClr val="tx1"/>
                    </a:solidFill>
                  </a:rPr>
                  <a:t> Z</a:t>
                </a:r>
              </a:p>
              <a:p>
                <a:pPr marL="939561" lvl="1" indent="-495061" defTabSz="665440">
                  <a:spcBef>
                    <a:spcPts val="600"/>
                  </a:spcBef>
                  <a:spcAft>
                    <a:spcPts val="600"/>
                  </a:spcAft>
                  <a:defRPr sz="4860"/>
                </a:pPr>
                <a:r>
                  <a:rPr lang="en-US" altLang="zh-CN" sz="4800" dirty="0">
                    <a:solidFill>
                      <a:schemeClr val="tx1"/>
                    </a:solidFill>
                  </a:rPr>
                  <a:t>darker gray: seesaw</a:t>
                </a:r>
              </a:p>
              <a:p>
                <a:pPr marL="939561" lvl="1" indent="-495061" defTabSz="665440">
                  <a:spcBef>
                    <a:spcPts val="600"/>
                  </a:spcBef>
                  <a:spcAft>
                    <a:spcPts val="600"/>
                  </a:spcAft>
                  <a:defRPr sz="4860"/>
                </a:pPr>
                <a:r>
                  <a:rPr lang="en-US" altLang="zh-CN" sz="4800" dirty="0">
                    <a:solidFill>
                      <a:schemeClr val="tx1"/>
                    </a:solidFill>
                  </a:rPr>
                  <a:t>hatched lines: </a:t>
                </a:r>
                <a:r>
                  <a:rPr lang="en-US" altLang="zh-CN" sz="4800" dirty="0" err="1">
                    <a:solidFill>
                      <a:schemeClr val="tx1"/>
                    </a:solidFill>
                  </a:rPr>
                  <a:t>leptogenesis</a:t>
                </a:r>
                <a:r>
                  <a:rPr lang="en-US" altLang="zh-CN" sz="4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Precision Higgs coupling measurement…">
                <a:extLst>
                  <a:ext uri="{FF2B5EF4-FFF2-40B4-BE49-F238E27FC236}">
                    <a16:creationId xmlns:a16="http://schemas.microsoft.com/office/drawing/2014/main" id="{FDA2CA1F-088E-4E99-BDE5-7C1C71006C7B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70396" y="3903254"/>
                <a:ext cx="8333970" cy="8071032"/>
              </a:xfrm>
              <a:prstGeom prst="rect">
                <a:avLst/>
              </a:prstGeom>
              <a:blipFill>
                <a:blip r:embed="rId3"/>
                <a:stretch>
                  <a:fillRect l="-5121" t="-151" b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14548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he progress of electroweak studies at CEPC"/>
          <p:cNvSpPr txBox="1">
            <a:spLocks noGrp="1"/>
          </p:cNvSpPr>
          <p:nvPr>
            <p:ph type="title"/>
          </p:nvPr>
        </p:nvSpPr>
        <p:spPr>
          <a:xfrm>
            <a:off x="1094662" y="441164"/>
            <a:ext cx="22194676" cy="1784672"/>
          </a:xfrm>
          <a:prstGeom prst="rect">
            <a:avLst/>
          </a:prstGeom>
        </p:spPr>
        <p:txBody>
          <a:bodyPr/>
          <a:lstStyle>
            <a:lvl1pPr defTabSz="755808">
              <a:defRPr sz="8280"/>
            </a:lvl1pPr>
          </a:lstStyle>
          <a:p>
            <a:r>
              <a:rPr lang="en-US" dirty="0"/>
              <a:t>F.</a:t>
            </a:r>
            <a:r>
              <a:rPr dirty="0"/>
              <a:t> </a:t>
            </a:r>
            <a:r>
              <a:rPr lang="en-US" dirty="0"/>
              <a:t>Summary</a:t>
            </a:r>
            <a:endParaRPr dirty="0"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65332" y="13098462"/>
            <a:ext cx="367412" cy="5890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D9AD92-F643-4B62-92B4-57BCE0F41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028" y="2613138"/>
            <a:ext cx="14792869" cy="10348889"/>
          </a:xfrm>
          <a:prstGeom prst="rect">
            <a:avLst/>
          </a:prstGeom>
        </p:spPr>
      </p:pic>
      <p:sp>
        <p:nvSpPr>
          <p:cNvPr id="10" name="Precision Higgs coupling measurement…">
            <a:extLst>
              <a:ext uri="{FF2B5EF4-FFF2-40B4-BE49-F238E27FC236}">
                <a16:creationId xmlns:a16="http://schemas.microsoft.com/office/drawing/2014/main" id="{C453E52F-E175-4199-AB5C-81BC182EC3E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79699" y="3074132"/>
            <a:ext cx="9753467" cy="95794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4800" dirty="0"/>
              <a:t>long dashed black line: seesaw mechanism;</a:t>
            </a:r>
            <a:br>
              <a:rPr lang="en-US" sz="4800" dirty="0"/>
            </a:br>
            <a:r>
              <a:rPr lang="en-US" sz="4800" dirty="0"/>
              <a:t>shaded orange region:</a:t>
            </a:r>
            <a:br>
              <a:rPr lang="en-US" sz="4800" dirty="0"/>
            </a:br>
            <a:r>
              <a:rPr lang="en-US" sz="4800" dirty="0" err="1"/>
              <a:t>leptogenesis</a:t>
            </a:r>
            <a:r>
              <a:rPr lang="en-US" sz="4800" dirty="0"/>
              <a:t> mechanism</a:t>
            </a:r>
            <a:endParaRPr lang="en-US" altLang="zh-CN" sz="4800" dirty="0"/>
          </a:p>
          <a:p>
            <a:pPr marL="495061" indent="-495061" defTabSz="665440">
              <a:spcBef>
                <a:spcPts val="4700"/>
              </a:spcBef>
              <a:defRPr sz="4860"/>
            </a:pPr>
            <a:r>
              <a:rPr lang="en-US" altLang="zh-CN" sz="4800" dirty="0"/>
              <a:t>Main signals of N: </a:t>
            </a:r>
            <a:br>
              <a:rPr lang="en-US" altLang="zh-CN" sz="4800" dirty="0"/>
            </a:br>
            <a:r>
              <a:rPr lang="en-US" altLang="zh-CN" sz="4800" dirty="0"/>
              <a:t>displaced vertices?</a:t>
            </a:r>
          </a:p>
          <a:p>
            <a:pPr marL="495061" indent="-495061" defTabSz="665440">
              <a:spcBef>
                <a:spcPts val="4700"/>
              </a:spcBef>
              <a:defRPr sz="4860"/>
            </a:pPr>
            <a:r>
              <a:rPr lang="en-US" altLang="zh-CN" sz="4800" dirty="0"/>
              <a:t>Unique signatures of N:</a:t>
            </a:r>
            <a:br>
              <a:rPr lang="en-US" altLang="zh-CN" sz="4800" dirty="0"/>
            </a:br>
            <a:r>
              <a:rPr lang="en-US" altLang="zh-CN" sz="4800" dirty="0"/>
              <a:t>LNV? LFV?</a:t>
            </a:r>
          </a:p>
          <a:p>
            <a:pPr marL="495061" indent="-495061" defTabSz="665440">
              <a:spcBef>
                <a:spcPts val="4700"/>
              </a:spcBef>
              <a:defRPr sz="4860"/>
            </a:pPr>
            <a:r>
              <a:rPr lang="en-US" altLang="zh-CN" sz="4800" dirty="0"/>
              <a:t>Implications of N signals:</a:t>
            </a:r>
            <a:br>
              <a:rPr lang="en-US" altLang="zh-CN" sz="4800" dirty="0"/>
            </a:br>
            <a:r>
              <a:rPr lang="en-US" altLang="zh-CN" sz="4800" dirty="0"/>
              <a:t>neutrino mass origin, DM &amp; baryon asymmetry?</a:t>
            </a:r>
          </a:p>
          <a:p>
            <a:pPr marL="495061" indent="-495061" defTabSz="665440">
              <a:spcBef>
                <a:spcPts val="4700"/>
              </a:spcBef>
              <a:defRPr sz="4860"/>
            </a:pPr>
            <a:endParaRPr lang="en-US" altLang="zh-CN" sz="4800" dirty="0"/>
          </a:p>
        </p:txBody>
      </p:sp>
    </p:spTree>
    <p:extLst>
      <p:ext uri="{BB962C8B-B14F-4D97-AF65-F5344CB8AC3E}">
        <p14:creationId xmlns:p14="http://schemas.microsoft.com/office/powerpoint/2010/main" val="36261297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Outline"/>
          <p:cNvSpPr txBox="1">
            <a:spLocks noGrp="1"/>
          </p:cNvSpPr>
          <p:nvPr>
            <p:ph type="title"/>
          </p:nvPr>
        </p:nvSpPr>
        <p:spPr>
          <a:xfrm>
            <a:off x="1094662" y="441164"/>
            <a:ext cx="22194676" cy="17846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CEPC BSM White </a:t>
            </a:r>
            <a:r>
              <a:rPr lang="en-US" altLang="zh-CN" dirty="0"/>
              <a:t>Paper</a:t>
            </a:r>
            <a:endParaRPr dirty="0"/>
          </a:p>
        </p:txBody>
      </p:sp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D876B-C6CB-4825-B9B0-425220C78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22" y="3283132"/>
            <a:ext cx="10356621" cy="8296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685D52-D053-4667-A35A-8FB8E45E7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443" y="3196046"/>
            <a:ext cx="12953413" cy="86617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D3BC91-B959-479B-93B1-28AB1EA1839C}"/>
              </a:ext>
            </a:extLst>
          </p:cNvPr>
          <p:cNvSpPr txBox="1"/>
          <p:nvPr/>
        </p:nvSpPr>
        <p:spPr>
          <a:xfrm>
            <a:off x="3448595" y="11802934"/>
            <a:ext cx="3979818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n-US" altLang="zh-CN" sz="5400" dirty="0"/>
              <a:t>topics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EE2138-153B-4E4F-952C-42D6ACC1623C}"/>
              </a:ext>
            </a:extLst>
          </p:cNvPr>
          <p:cNvSpPr txBox="1"/>
          <p:nvPr/>
        </p:nvSpPr>
        <p:spPr>
          <a:xfrm>
            <a:off x="14922170" y="11849100"/>
            <a:ext cx="7319521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n-US" altLang="zh-CN" sz="5400" dirty="0"/>
              <a:t>questions &amp; ideas</a:t>
            </a:r>
          </a:p>
        </p:txBody>
      </p:sp>
    </p:spTree>
    <p:extLst>
      <p:ext uri="{BB962C8B-B14F-4D97-AF65-F5344CB8AC3E}">
        <p14:creationId xmlns:p14="http://schemas.microsoft.com/office/powerpoint/2010/main" val="103371100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he progress of electroweak studies at CEPC"/>
          <p:cNvSpPr txBox="1">
            <a:spLocks noGrp="1"/>
          </p:cNvSpPr>
          <p:nvPr>
            <p:ph type="title"/>
          </p:nvPr>
        </p:nvSpPr>
        <p:spPr>
          <a:xfrm>
            <a:off x="1094662" y="441164"/>
            <a:ext cx="22194676" cy="1784672"/>
          </a:xfrm>
          <a:prstGeom prst="rect">
            <a:avLst/>
          </a:prstGeom>
        </p:spPr>
        <p:txBody>
          <a:bodyPr/>
          <a:lstStyle>
            <a:lvl1pPr defTabSz="755808">
              <a:defRPr sz="8280"/>
            </a:lvl1pPr>
          </a:lstStyle>
          <a:p>
            <a:r>
              <a:rPr lang="en-US" dirty="0"/>
              <a:t>F.</a:t>
            </a:r>
            <a:r>
              <a:rPr dirty="0"/>
              <a:t> </a:t>
            </a:r>
            <a:r>
              <a:rPr lang="en-US" dirty="0"/>
              <a:t>Summary</a:t>
            </a:r>
            <a:endParaRPr dirty="0"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65332" y="13098462"/>
            <a:ext cx="367412" cy="5890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9BCD7E-0225-4EAC-93E4-BA0BF1208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461" y="2225836"/>
            <a:ext cx="17535078" cy="109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2692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ummary"/>
          <p:cNvSpPr txBox="1">
            <a:spLocks noGrp="1"/>
          </p:cNvSpPr>
          <p:nvPr>
            <p:ph type="title"/>
          </p:nvPr>
        </p:nvSpPr>
        <p:spPr>
          <a:xfrm>
            <a:off x="1094662" y="441164"/>
            <a:ext cx="22194676" cy="17846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Conclusion</a:t>
            </a:r>
            <a:endParaRPr dirty="0"/>
          </a:p>
        </p:txBody>
      </p:sp>
      <p:sp>
        <p:nvSpPr>
          <p:cNvPr id="614" name="Future ee collider (CEPC/FCC-ee etc) provides valuable opportunities to test Standard Model and Beyond the SM physics…"/>
          <p:cNvSpPr txBox="1">
            <a:spLocks noGrp="1"/>
          </p:cNvSpPr>
          <p:nvPr>
            <p:ph type="body" idx="1"/>
          </p:nvPr>
        </p:nvSpPr>
        <p:spPr>
          <a:xfrm>
            <a:off x="966785" y="2405380"/>
            <a:ext cx="22450430" cy="10488139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CEPC can have sensitivities to rich neutrino physics scenarios, e.g. 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heavy neutrinos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non-standard neutrino interactions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active-sterile neutrino transition magnetic moments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neutral and doubly-charged scalars in seesaw models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connection of neutrino models to DM &amp; </a:t>
            </a:r>
            <a:r>
              <a:rPr lang="en-US" dirty="0" err="1"/>
              <a:t>leptogenesis</a:t>
            </a:r>
            <a:endParaRPr lang="en-US" dirty="0"/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In general, neutrino-relevant signals may behave like rare processes, e.g. the LFV or LNV events or displaced vertices.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CEPC provides a clean environment to search for such signals.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Let us pray for </a:t>
            </a:r>
            <a:br>
              <a:rPr lang="en-US" dirty="0"/>
            </a:br>
            <a:r>
              <a:rPr lang="en-US" dirty="0"/>
              <a:t>Step 1: 𝜈 signals</a:t>
            </a:r>
            <a:br>
              <a:rPr lang="en-US" dirty="0"/>
            </a:br>
            <a:r>
              <a:rPr lang="en-US" dirty="0"/>
              <a:t>Step 2: better understanding of 𝜈, DM &amp; more!</a:t>
            </a:r>
          </a:p>
        </p:txBody>
      </p:sp>
      <p:sp>
        <p:nvSpPr>
          <p:cNvPr id="6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616" name="Thank you!"/>
          <p:cNvSpPr txBox="1"/>
          <p:nvPr/>
        </p:nvSpPr>
        <p:spPr>
          <a:xfrm>
            <a:off x="18576658" y="12442952"/>
            <a:ext cx="5101951" cy="1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6000" b="0">
                <a:solidFill>
                  <a:schemeClr val="accent1">
                    <a:lumOff val="-13575"/>
                  </a:schemeClr>
                </a:solidFill>
                <a:latin typeface="Kokonor Regular"/>
                <a:ea typeface="Kokonor Regular"/>
                <a:cs typeface="Kokonor Regular"/>
                <a:sym typeface="Kokonor Regular"/>
              </a:defRPr>
            </a:lvl1pPr>
          </a:lstStyle>
          <a:p>
            <a:r>
              <a:t>Thank you!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Outline"/>
          <p:cNvSpPr txBox="1">
            <a:spLocks noGrp="1"/>
          </p:cNvSpPr>
          <p:nvPr>
            <p:ph type="title"/>
          </p:nvPr>
        </p:nvSpPr>
        <p:spPr>
          <a:xfrm>
            <a:off x="1094662" y="441164"/>
            <a:ext cx="22194676" cy="1784672"/>
          </a:xfrm>
          <a:prstGeom prst="rect">
            <a:avLst/>
          </a:prstGeom>
        </p:spPr>
        <p:txBody>
          <a:bodyPr/>
          <a:lstStyle/>
          <a:p>
            <a:r>
              <a:rPr dirty="0"/>
              <a:t>Outline</a:t>
            </a:r>
          </a:p>
        </p:txBody>
      </p:sp>
      <p:sp>
        <p:nvSpPr>
          <p:cNvPr id="325" name="CEPC and Dark Sector searches…"/>
          <p:cNvSpPr txBox="1">
            <a:spLocks noGrp="1"/>
          </p:cNvSpPr>
          <p:nvPr>
            <p:ph type="body" idx="1"/>
          </p:nvPr>
        </p:nvSpPr>
        <p:spPr>
          <a:xfrm>
            <a:off x="966785" y="2225836"/>
            <a:ext cx="22450430" cy="11049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rPr lang="en-US" dirty="0"/>
              <a:t>Neutrino Physics</a:t>
            </a:r>
            <a:endParaRPr dirty="0"/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Motivations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A. Prospects of heavy neutrinos (N)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1. N at main detectors 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2. N at far detectors 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3. SM Higgs decay h → NN 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4. Prospects of N in U(1) models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5. Prospects of N in the LRSM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B. Non-standard neutrino interactions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C. Active-sterile neutrino transition magnetic moments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D. </a:t>
            </a:r>
            <a:r>
              <a:rPr lang="en-US" altLang="zh-CN" dirty="0"/>
              <a:t>Neutral and</a:t>
            </a:r>
            <a:r>
              <a:rPr lang="en-US" dirty="0"/>
              <a:t> doubly-charged scalars in seesaw models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E. Connection to </a:t>
            </a:r>
            <a:r>
              <a:rPr lang="en-US" dirty="0" err="1"/>
              <a:t>Leptogenesis</a:t>
            </a:r>
            <a:r>
              <a:rPr lang="en-US" dirty="0"/>
              <a:t> and Dark Matter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F. Summary</a:t>
            </a:r>
            <a:endParaRPr dirty="0"/>
          </a:p>
        </p:txBody>
      </p:sp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7030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he progress of electroweak studies at CEPC"/>
          <p:cNvSpPr txBox="1">
            <a:spLocks noGrp="1"/>
          </p:cNvSpPr>
          <p:nvPr>
            <p:ph type="title"/>
          </p:nvPr>
        </p:nvSpPr>
        <p:spPr>
          <a:xfrm>
            <a:off x="1094662" y="441164"/>
            <a:ext cx="22194676" cy="1784672"/>
          </a:xfrm>
          <a:prstGeom prst="rect">
            <a:avLst/>
          </a:prstGeom>
        </p:spPr>
        <p:txBody>
          <a:bodyPr/>
          <a:lstStyle>
            <a:lvl1pPr defTabSz="755808">
              <a:defRPr sz="8280"/>
            </a:lvl1pPr>
          </a:lstStyle>
          <a:p>
            <a:r>
              <a:rPr lang="en-US" dirty="0"/>
              <a:t>Motivations</a:t>
            </a:r>
            <a:endParaRPr dirty="0"/>
          </a:p>
        </p:txBody>
      </p:sp>
      <p:sp>
        <p:nvSpPr>
          <p:cNvPr id="187" name="Precision Higgs coupling measurement…"/>
          <p:cNvSpPr txBox="1">
            <a:spLocks noGrp="1"/>
          </p:cNvSpPr>
          <p:nvPr>
            <p:ph type="body" sz="half" idx="1"/>
          </p:nvPr>
        </p:nvSpPr>
        <p:spPr>
          <a:xfrm>
            <a:off x="966785" y="1848030"/>
            <a:ext cx="22450430" cy="1050943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95061" indent="-495061" defTabSz="665440">
              <a:spcBef>
                <a:spcPts val="4700"/>
              </a:spcBef>
              <a:defRPr sz="4860"/>
            </a:pPr>
            <a:r>
              <a:rPr lang="en-US">
                <a:solidFill>
                  <a:srgbClr val="0000FF"/>
                </a:solidFill>
              </a:rPr>
              <a:t>𝜈 </a:t>
            </a:r>
            <a:r>
              <a:rPr lang="en-US" dirty="0">
                <a:solidFill>
                  <a:srgbClr val="0000FF"/>
                </a:solidFill>
              </a:rPr>
              <a:t>physics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neutrino masses &amp; oscillation.</a:t>
            </a:r>
          </a:p>
          <a:p>
            <a:pPr marL="495061" indent="-495061" defTabSz="665440">
              <a:spcBef>
                <a:spcPts val="4700"/>
              </a:spcBef>
              <a:defRPr sz="4860"/>
            </a:pPr>
            <a:r>
              <a:rPr lang="en-US" dirty="0">
                <a:solidFill>
                  <a:srgbClr val="0000FF"/>
                </a:solidFill>
              </a:rPr>
              <a:t>Smoking-gun signals </a:t>
            </a:r>
            <a:r>
              <a:rPr lang="en-US" dirty="0"/>
              <a:t>@ </a:t>
            </a:r>
            <a:r>
              <a:rPr lang="en-US" altLang="zh-CN" dirty="0"/>
              <a:t>CEPC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associated with neutrino physics </a:t>
            </a:r>
            <a:br>
              <a:rPr lang="en-US" dirty="0"/>
            </a:br>
            <a:r>
              <a:rPr lang="en-US" dirty="0"/>
              <a:t>e.g. </a:t>
            </a:r>
            <a:r>
              <a:rPr lang="en-US" i="1" dirty="0"/>
              <a:t>Lepton Number </a:t>
            </a:r>
            <a:r>
              <a:rPr lang="en-US" altLang="zh-CN" i="1" dirty="0"/>
              <a:t>Violation (LNV), </a:t>
            </a:r>
            <a:r>
              <a:rPr lang="en-US" i="1" dirty="0"/>
              <a:t>Lepton Flavor </a:t>
            </a:r>
            <a:r>
              <a:rPr lang="en-US" altLang="zh-CN" i="1" dirty="0"/>
              <a:t>Violation (LFV)</a:t>
            </a:r>
            <a:r>
              <a:rPr lang="en-US" dirty="0"/>
              <a:t>.</a:t>
            </a:r>
          </a:p>
          <a:p>
            <a:pPr marL="495061" indent="-495061" defTabSz="665440">
              <a:spcBef>
                <a:spcPts val="4700"/>
              </a:spcBef>
              <a:defRPr sz="4860"/>
            </a:pPr>
            <a:r>
              <a:rPr lang="en-US" dirty="0">
                <a:solidFill>
                  <a:srgbClr val="0000FF"/>
                </a:solidFill>
              </a:rPr>
              <a:t>Strong connections</a:t>
            </a:r>
            <a:r>
              <a:rPr lang="en-US" dirty="0"/>
              <a:t> </a:t>
            </a:r>
            <a:r>
              <a:rPr lang="en-US" altLang="zh-CN" dirty="0"/>
              <a:t>to</a:t>
            </a:r>
            <a:r>
              <a:rPr lang="en-US" dirty="0"/>
              <a:t> DM &amp; baryon asymmetry</a:t>
            </a:r>
            <a:br>
              <a:rPr lang="en-US" dirty="0"/>
            </a:br>
            <a:r>
              <a:rPr lang="en-US" dirty="0"/>
              <a:t>e.g. </a:t>
            </a:r>
            <a:r>
              <a:rPr lang="en-US" i="1" dirty="0" err="1"/>
              <a:t>leptogenesis</a:t>
            </a:r>
            <a:r>
              <a:rPr lang="en-US" dirty="0"/>
              <a:t>.</a:t>
            </a: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65332" y="13098462"/>
            <a:ext cx="367412" cy="5890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6834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he progress of electroweak studies at CEPC"/>
          <p:cNvSpPr txBox="1">
            <a:spLocks noGrp="1"/>
          </p:cNvSpPr>
          <p:nvPr>
            <p:ph type="title"/>
          </p:nvPr>
        </p:nvSpPr>
        <p:spPr>
          <a:xfrm>
            <a:off x="1094662" y="441164"/>
            <a:ext cx="22194676" cy="1784672"/>
          </a:xfrm>
          <a:prstGeom prst="rect">
            <a:avLst/>
          </a:prstGeom>
        </p:spPr>
        <p:txBody>
          <a:bodyPr/>
          <a:lstStyle>
            <a:lvl1pPr defTabSz="755808">
              <a:defRPr sz="8280"/>
            </a:lvl1pPr>
          </a:lstStyle>
          <a:p>
            <a:r>
              <a:rPr lang="en-US" dirty="0"/>
              <a:t>A.1</a:t>
            </a:r>
            <a:r>
              <a:rPr dirty="0"/>
              <a:t> </a:t>
            </a:r>
            <a:r>
              <a:rPr lang="en-US" dirty="0"/>
              <a:t>N @ main detector</a:t>
            </a:r>
            <a:endParaRPr dirty="0"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65332" y="13098462"/>
            <a:ext cx="367412" cy="5890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recision Higgs coupling measurement…">
                <a:extLst>
                  <a:ext uri="{FF2B5EF4-FFF2-40B4-BE49-F238E27FC236}">
                    <a16:creationId xmlns:a16="http://schemas.microsoft.com/office/drawing/2014/main" id="{89FAB24B-6151-4F63-89D1-814F525697E1}"/>
                  </a:ext>
                </a:extLst>
              </p:cNvPr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818737" y="3264662"/>
                <a:ext cx="10215021" cy="744688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495061" indent="-495061" defTabSz="665440">
                  <a:spcBef>
                    <a:spcPts val="4700"/>
                  </a:spcBef>
                  <a:defRPr sz="4860"/>
                </a:pPr>
                <a:r>
                  <a:rPr lang="en-US" altLang="zh-CN" sz="4800" dirty="0"/>
                  <a:t>Dipole portal:</a:t>
                </a:r>
                <a:br>
                  <a:rPr lang="en-US" altLang="zh-CN" sz="4800" dirty="0"/>
                </a:br>
                <a:r>
                  <a:rPr lang="en-US" altLang="zh-CN" sz="4800" dirty="0"/>
                  <a:t>couplings </a:t>
                </a:r>
                <a:r>
                  <a:rPr lang="zh-CN" altLang="en-US" sz="4800" dirty="0">
                    <a:latin typeface="Cambria Math" panose="02040503050406030204" pitchFamily="18" charset="0"/>
                  </a:rPr>
                  <a:t>𝜈</a:t>
                </a:r>
                <a:r>
                  <a:rPr lang="en-US" altLang="zh-CN" sz="4800" dirty="0"/>
                  <a:t>-N-</a:t>
                </a:r>
                <a:r>
                  <a:rPr lang="zh-CN" altLang="en-US" sz="4800" dirty="0">
                    <a:latin typeface="Cambria Math" panose="02040503050406030204" pitchFamily="18" charset="0"/>
                  </a:rPr>
                  <a:t>𝛾</a:t>
                </a:r>
                <a:r>
                  <a:rPr lang="en-US" altLang="zh-CN" sz="4800" dirty="0"/>
                  <a:t>,</a:t>
                </a:r>
                <a:r>
                  <a:rPr lang="zh-CN" altLang="en-US" sz="4800" dirty="0">
                    <a:latin typeface="Cambria Math" panose="02040503050406030204" pitchFamily="18" charset="0"/>
                  </a:rPr>
                  <a:t>𝜈</a:t>
                </a:r>
                <a:r>
                  <a:rPr lang="en-US" altLang="zh-CN" sz="4800" dirty="0"/>
                  <a:t>-N-Z, </a:t>
                </a:r>
                <a:r>
                  <a:rPr lang="zh-CN" altLang="en-US" sz="4800" dirty="0">
                    <a:latin typeface="Cambria Math" panose="02040503050406030204" pitchFamily="18" charset="0"/>
                  </a:rPr>
                  <a:t>𝓁</a:t>
                </a:r>
                <a:r>
                  <a:rPr lang="en-US" altLang="zh-CN" sz="4800" dirty="0"/>
                  <a:t>-N-W</a:t>
                </a:r>
              </a:p>
              <a:p>
                <a:pPr marL="495061" indent="-495061" defTabSz="665440">
                  <a:spcBef>
                    <a:spcPts val="4700"/>
                  </a:spcBef>
                  <a:defRPr sz="4860"/>
                </a:pPr>
                <a:r>
                  <a:rPr lang="en-US" altLang="zh-CN" sz="4800" dirty="0"/>
                  <a:t>Process:</a:t>
                </a:r>
                <a:br>
                  <a:rPr lang="en-US" altLang="zh-CN" sz="4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4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48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sz="4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zh-CN" altLang="en-US" sz="4800" dirty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CN" sz="4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4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br>
                  <a:rPr lang="en-US" altLang="zh-CN" sz="48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CN" sz="4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4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zh-CN" altLang="en-US" sz="4800" dirty="0">
                        <a:latin typeface="Cambria Math" panose="02040503050406030204" pitchFamily="18" charset="0"/>
                      </a:rPr>
                      <m:t>𝜈</m:t>
                    </m:r>
                    <m:sSup>
                      <m:sSupPr>
                        <m:ctrlPr>
                          <a:rPr lang="en-US" altLang="zh-CN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4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4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zh-CN" altLang="en-US" sz="4800" dirty="0">
                        <a:latin typeface="Cambria Math" panose="02040503050406030204" pitchFamily="18" charset="0"/>
                      </a:rPr>
                      <m:t>𝜈𝛾</m:t>
                    </m:r>
                  </m:oMath>
                </a14:m>
                <a:endParaRPr lang="en-US" altLang="zh-CN" sz="4800" dirty="0"/>
              </a:p>
              <a:p>
                <a:pPr marL="495061" indent="-495061" defTabSz="665440">
                  <a:spcBef>
                    <a:spcPts val="4700"/>
                  </a:spcBef>
                  <a:defRPr sz="4860"/>
                </a:pPr>
                <a:r>
                  <a:rPr lang="en-US" altLang="zh-CN" sz="4800" dirty="0"/>
                  <a:t>Z-pole, 150 ab</a:t>
                </a:r>
                <a:r>
                  <a:rPr lang="en-US" altLang="zh-CN" sz="4800" baseline="30000" dirty="0"/>
                  <a:t>-1</a:t>
                </a:r>
                <a:r>
                  <a:rPr lang="en-US" altLang="zh-CN" sz="4800" dirty="0"/>
                  <a:t>.</a:t>
                </a:r>
              </a:p>
              <a:p>
                <a:pPr marL="495061" indent="-495061" defTabSz="665440">
                  <a:spcBef>
                    <a:spcPts val="4700"/>
                  </a:spcBef>
                  <a:defRPr sz="4860"/>
                </a:pPr>
                <a:r>
                  <a:rPr lang="en-US" altLang="zh-CN" sz="4800" dirty="0"/>
                  <a:t>Applies also to e &amp; tau flavors</a:t>
                </a:r>
              </a:p>
            </p:txBody>
          </p:sp>
        </mc:Choice>
        <mc:Fallback xmlns="">
          <p:sp>
            <p:nvSpPr>
              <p:cNvPr id="13" name="Precision Higgs coupling measurement…">
                <a:extLst>
                  <a:ext uri="{FF2B5EF4-FFF2-40B4-BE49-F238E27FC236}">
                    <a16:creationId xmlns:a16="http://schemas.microsoft.com/office/drawing/2014/main" id="{89FAB24B-6151-4F63-89D1-814F525697E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818737" y="3264662"/>
                <a:ext cx="10215021" cy="7446880"/>
              </a:xfrm>
              <a:prstGeom prst="rect">
                <a:avLst/>
              </a:prstGeom>
              <a:blipFill>
                <a:blip r:embed="rId2"/>
                <a:stretch>
                  <a:fillRect l="-4117" t="-2621" b="-3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6BD3E20-2742-4D33-B279-3A5D81A01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450" y="3150193"/>
            <a:ext cx="13934882" cy="92487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CEB9B5-739E-4339-A132-B64A533851D9}"/>
              </a:ext>
            </a:extLst>
          </p:cNvPr>
          <p:cNvSpPr txBox="1"/>
          <p:nvPr/>
        </p:nvSpPr>
        <p:spPr>
          <a:xfrm>
            <a:off x="13107503" y="2424877"/>
            <a:ext cx="9754272" cy="7598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r>
              <a:rPr lang="en-US" sz="4000" b="0" dirty="0" err="1"/>
              <a:t>Ovchynnikov</a:t>
            </a:r>
            <a:r>
              <a:rPr lang="en-US" sz="4000" b="0" dirty="0"/>
              <a:t> &amp; Jing-Yu Zhu, 2301.08592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177383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he progress of electroweak studies at CEPC"/>
          <p:cNvSpPr txBox="1">
            <a:spLocks noGrp="1"/>
          </p:cNvSpPr>
          <p:nvPr>
            <p:ph type="title"/>
          </p:nvPr>
        </p:nvSpPr>
        <p:spPr>
          <a:xfrm>
            <a:off x="1094662" y="441164"/>
            <a:ext cx="22194676" cy="1784672"/>
          </a:xfrm>
          <a:prstGeom prst="rect">
            <a:avLst/>
          </a:prstGeom>
        </p:spPr>
        <p:txBody>
          <a:bodyPr/>
          <a:lstStyle>
            <a:lvl1pPr defTabSz="755808">
              <a:defRPr sz="8280"/>
            </a:lvl1pPr>
          </a:lstStyle>
          <a:p>
            <a:r>
              <a:rPr lang="en-US" dirty="0"/>
              <a:t>A.2</a:t>
            </a:r>
            <a:r>
              <a:rPr dirty="0"/>
              <a:t> </a:t>
            </a:r>
            <a:r>
              <a:rPr lang="en-US" dirty="0"/>
              <a:t>N @ far detectors</a:t>
            </a:r>
            <a:endParaRPr dirty="0"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65332" y="13098462"/>
            <a:ext cx="367412" cy="5890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EB9B5-739E-4339-A132-B64A533851D9}"/>
              </a:ext>
            </a:extLst>
          </p:cNvPr>
          <p:cNvSpPr txBox="1"/>
          <p:nvPr/>
        </p:nvSpPr>
        <p:spPr>
          <a:xfrm>
            <a:off x="6441836" y="2576445"/>
            <a:ext cx="10953319" cy="7598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r>
              <a:rPr lang="en-US" sz="4000" b="0" dirty="0"/>
              <a:t>Zeren S. Wang and </a:t>
            </a:r>
            <a:r>
              <a:rPr lang="en-US" sz="4000" b="0" dirty="0" err="1"/>
              <a:t>Kechen</a:t>
            </a:r>
            <a:r>
              <a:rPr lang="en-US" sz="4000" b="0" dirty="0"/>
              <a:t> Wang, 1911.06576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FD01A-EF98-41FC-8E94-A0C57E28E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87" y="3892731"/>
            <a:ext cx="11958698" cy="9205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83F0AF-6EEF-43F6-91EB-14084602F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3954" y="3417785"/>
            <a:ext cx="11714282" cy="9633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9A4797-E4D0-471B-9369-EF20A44EEC13}"/>
                  </a:ext>
                </a:extLst>
              </p:cNvPr>
              <p:cNvSpPr txBox="1"/>
              <p:nvPr/>
            </p:nvSpPr>
            <p:spPr>
              <a:xfrm>
                <a:off x="14403977" y="4248769"/>
                <a:ext cx="2769326" cy="882933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00B05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800" b="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sz="4800" b="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zh-CN" altLang="en-US" sz="4800" dirty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zh-CN" sz="4800" b="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9A4797-E4D0-471B-9369-EF20A44EE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3977" y="4248769"/>
                <a:ext cx="2769326" cy="8829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B05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8DB13D-47BF-4E84-8E81-6ED746B28F43}"/>
                  </a:ext>
                </a:extLst>
              </p:cNvPr>
              <p:cNvSpPr txBox="1"/>
              <p:nvPr/>
            </p:nvSpPr>
            <p:spPr>
              <a:xfrm>
                <a:off x="9200721" y="4248768"/>
                <a:ext cx="2769326" cy="882933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00B05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800" b="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sz="4800" b="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zh-CN" altLang="en-US" sz="4800" dirty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zh-CN" sz="4800" b="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8DB13D-47BF-4E84-8E81-6ED746B28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721" y="4248768"/>
                <a:ext cx="2769326" cy="88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solidFill>
                  <a:srgbClr val="00B05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5633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8F493D-48E2-443B-AE24-4B37DBD99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5190" y="3300548"/>
            <a:ext cx="11128356" cy="10386937"/>
          </a:xfrm>
          <a:prstGeom prst="rect">
            <a:avLst/>
          </a:prstGeom>
        </p:spPr>
      </p:pic>
      <p:sp>
        <p:nvSpPr>
          <p:cNvPr id="186" name="The progress of electroweak studies at CEPC"/>
          <p:cNvSpPr txBox="1">
            <a:spLocks noGrp="1"/>
          </p:cNvSpPr>
          <p:nvPr>
            <p:ph type="title"/>
          </p:nvPr>
        </p:nvSpPr>
        <p:spPr>
          <a:xfrm>
            <a:off x="1094662" y="441164"/>
            <a:ext cx="22194676" cy="1784672"/>
          </a:xfrm>
          <a:prstGeom prst="rect">
            <a:avLst/>
          </a:prstGeom>
        </p:spPr>
        <p:txBody>
          <a:bodyPr/>
          <a:lstStyle>
            <a:lvl1pPr defTabSz="755808">
              <a:defRPr sz="8280"/>
            </a:lvl1pPr>
          </a:lstStyle>
          <a:p>
            <a:r>
              <a:rPr lang="en-US" dirty="0"/>
              <a:t>A.2</a:t>
            </a:r>
            <a:r>
              <a:rPr dirty="0"/>
              <a:t> </a:t>
            </a:r>
            <a:r>
              <a:rPr lang="en-US" dirty="0"/>
              <a:t>Heavy neutrinos at far detectors</a:t>
            </a:r>
            <a:endParaRPr dirty="0"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65332" y="13098462"/>
            <a:ext cx="367412" cy="5890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EB9B5-739E-4339-A132-B64A533851D9}"/>
              </a:ext>
            </a:extLst>
          </p:cNvPr>
          <p:cNvSpPr txBox="1"/>
          <p:nvPr/>
        </p:nvSpPr>
        <p:spPr>
          <a:xfrm>
            <a:off x="13868046" y="2518083"/>
            <a:ext cx="9555500" cy="7598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r>
              <a:rPr lang="en-US" sz="4000" b="0" dirty="0" err="1"/>
              <a:t>Chrzaszcz</a:t>
            </a:r>
            <a:r>
              <a:rPr lang="en-US" sz="4000" b="0" dirty="0"/>
              <a:t>, Drewes &amp; </a:t>
            </a:r>
            <a:r>
              <a:rPr lang="en-US" sz="4000" b="0" dirty="0" err="1"/>
              <a:t>Hajer</a:t>
            </a:r>
            <a:r>
              <a:rPr lang="en-US" sz="4000" b="0" dirty="0"/>
              <a:t>, 2011.01005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Precision Higgs coupling measurement…">
            <a:extLst>
              <a:ext uri="{FF2B5EF4-FFF2-40B4-BE49-F238E27FC236}">
                <a16:creationId xmlns:a16="http://schemas.microsoft.com/office/drawing/2014/main" id="{FDA2CA1F-088E-4E99-BDE5-7C1C71006C7B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027745" y="3128192"/>
            <a:ext cx="11843524" cy="90202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95061" indent="-495061" defTabSz="665440">
              <a:spcBef>
                <a:spcPts val="4700"/>
              </a:spcBef>
              <a:defRPr sz="4860"/>
            </a:pPr>
            <a:r>
              <a:rPr lang="en-US" altLang="zh-CN" sz="4800" dirty="0"/>
              <a:t>At Z-pole</a:t>
            </a:r>
          </a:p>
          <a:p>
            <a:pPr marL="495061" indent="-495061" defTabSz="665440">
              <a:spcBef>
                <a:spcPts val="4700"/>
              </a:spcBef>
              <a:defRPr sz="4860"/>
            </a:pPr>
            <a:r>
              <a:rPr lang="en-US" altLang="zh-CN" sz="4800" dirty="0"/>
              <a:t>Main detector: </a:t>
            </a:r>
            <a:br>
              <a:rPr lang="en-US" altLang="zh-CN" sz="4800" dirty="0"/>
            </a:br>
            <a:r>
              <a:rPr lang="en-US" altLang="zh-CN" sz="4800" dirty="0"/>
              <a:t>L0= 5 mm, L1=1.22 m;</a:t>
            </a:r>
          </a:p>
          <a:p>
            <a:pPr marL="495061" indent="-495061" defTabSz="665440">
              <a:spcBef>
                <a:spcPts val="2400"/>
              </a:spcBef>
              <a:defRPr sz="4860"/>
            </a:pPr>
            <a:r>
              <a:rPr lang="en-US" altLang="zh-CN" sz="4800" dirty="0"/>
              <a:t>Muon chamber: </a:t>
            </a:r>
            <a:br>
              <a:rPr lang="en-US" altLang="zh-CN" sz="4800" dirty="0"/>
            </a:br>
            <a:r>
              <a:rPr lang="en-US" altLang="zh-CN" sz="4800" dirty="0"/>
              <a:t>L</a:t>
            </a:r>
            <a:r>
              <a:rPr lang="en-US" sz="4800" dirty="0"/>
              <a:t>0 = 1.22 m, L1 = 4 m;</a:t>
            </a:r>
          </a:p>
          <a:p>
            <a:pPr>
              <a:spcBef>
                <a:spcPts val="2400"/>
              </a:spcBef>
            </a:pPr>
            <a:r>
              <a:rPr lang="en-US" sz="4800" dirty="0"/>
              <a:t>HECATE: </a:t>
            </a:r>
            <a:br>
              <a:rPr lang="en-US" sz="4800" dirty="0"/>
            </a:br>
            <a:r>
              <a:rPr lang="en-US" sz="4800" dirty="0"/>
              <a:t>L0 = 4 m, L1 = 15/25 m.</a:t>
            </a:r>
          </a:p>
          <a:p>
            <a:r>
              <a:rPr lang="en-US" sz="4800" dirty="0"/>
              <a:t>The difference of CEPC &amp; FCC-</a:t>
            </a:r>
            <a:r>
              <a:rPr lang="en-US" sz="4800" dirty="0" err="1"/>
              <a:t>ee</a:t>
            </a:r>
            <a:r>
              <a:rPr lang="en-US" sz="4800" dirty="0"/>
              <a:t> lines is mainly due to Z numbers:</a:t>
            </a:r>
            <a:br>
              <a:rPr lang="en-US" sz="4800" dirty="0"/>
            </a:br>
            <a:r>
              <a:rPr lang="en-US" sz="4800" dirty="0"/>
              <a:t>3.5 × 10</a:t>
            </a:r>
            <a:r>
              <a:rPr lang="en-US" sz="4800" baseline="30000" dirty="0"/>
              <a:t>11</a:t>
            </a:r>
            <a:r>
              <a:rPr lang="en-US" sz="4800" dirty="0"/>
              <a:t> vs 2.5×10</a:t>
            </a:r>
            <a:r>
              <a:rPr lang="en-US" sz="4800" baseline="30000" dirty="0"/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39D1FC-0F14-4D9E-BA84-F56B30948159}"/>
                  </a:ext>
                </a:extLst>
              </p:cNvPr>
              <p:cNvSpPr txBox="1"/>
              <p:nvPr/>
            </p:nvSpPr>
            <p:spPr>
              <a:xfrm>
                <a:off x="20282129" y="3655915"/>
                <a:ext cx="2769326" cy="882933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00B05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800" b="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sz="4800" b="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zh-CN" altLang="en-US" sz="4800" dirty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zh-CN" sz="4800" b="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39D1FC-0F14-4D9E-BA84-F56B30948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2129" y="3655915"/>
                <a:ext cx="2769326" cy="882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B05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1918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he progress of electroweak studies at CEPC"/>
          <p:cNvSpPr txBox="1">
            <a:spLocks noGrp="1"/>
          </p:cNvSpPr>
          <p:nvPr>
            <p:ph type="title"/>
          </p:nvPr>
        </p:nvSpPr>
        <p:spPr>
          <a:xfrm>
            <a:off x="1094662" y="441164"/>
            <a:ext cx="22194676" cy="1784672"/>
          </a:xfrm>
          <a:prstGeom prst="rect">
            <a:avLst/>
          </a:prstGeom>
        </p:spPr>
        <p:txBody>
          <a:bodyPr/>
          <a:lstStyle>
            <a:lvl1pPr defTabSz="755808">
              <a:defRPr sz="8280"/>
            </a:lvl1pPr>
          </a:lstStyle>
          <a:p>
            <a:r>
              <a:rPr lang="en-US" dirty="0"/>
              <a:t>A.3</a:t>
            </a:r>
            <a:r>
              <a:rPr dirty="0"/>
              <a:t> </a:t>
            </a:r>
            <a:r>
              <a:rPr lang="pt-BR" dirty="0"/>
              <a:t>SM Higgs decay h → NN</a:t>
            </a:r>
            <a:endParaRPr dirty="0"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65332" y="13098462"/>
            <a:ext cx="367412" cy="5890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EB9B5-739E-4339-A132-B64A533851D9}"/>
              </a:ext>
            </a:extLst>
          </p:cNvPr>
          <p:cNvSpPr txBox="1"/>
          <p:nvPr/>
        </p:nvSpPr>
        <p:spPr>
          <a:xfrm>
            <a:off x="8137734" y="3487631"/>
            <a:ext cx="9242914" cy="7598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r>
              <a:rPr lang="en-US" sz="4000" b="0" dirty="0"/>
              <a:t>Yu Gao and </a:t>
            </a:r>
            <a:r>
              <a:rPr lang="en-US" sz="4000" b="0" dirty="0" err="1"/>
              <a:t>Kechen</a:t>
            </a:r>
            <a:r>
              <a:rPr lang="en-US" sz="4000" b="0" dirty="0"/>
              <a:t> Wang, 2102.12826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D3DAD-09ED-46FC-9F2C-61F5E6685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350" y="4452125"/>
            <a:ext cx="14132379" cy="7619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5F392D-4489-4F1F-8E66-E6D8E8DF9772}"/>
              </a:ext>
            </a:extLst>
          </p:cNvPr>
          <p:cNvSpPr txBox="1"/>
          <p:nvPr/>
        </p:nvSpPr>
        <p:spPr>
          <a:xfrm>
            <a:off x="11374528" y="6324200"/>
            <a:ext cx="2769326" cy="1067599"/>
          </a:xfrm>
          <a:prstGeom prst="rect">
            <a:avLst/>
          </a:prstGeom>
          <a:solidFill>
            <a:schemeClr val="accent3"/>
          </a:solidFill>
          <a:ln w="127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LNV!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4D3D4-4E35-499F-9E70-2B5C9A9F8ECD}"/>
              </a:ext>
            </a:extLst>
          </p:cNvPr>
          <p:cNvSpPr txBox="1"/>
          <p:nvPr/>
        </p:nvSpPr>
        <p:spPr>
          <a:xfrm>
            <a:off x="19045104" y="2492166"/>
            <a:ext cx="4549095" cy="1990929"/>
          </a:xfrm>
          <a:prstGeom prst="rect">
            <a:avLst/>
          </a:prstGeom>
          <a:solidFill>
            <a:srgbClr val="C00000">
              <a:alpha val="39000"/>
            </a:srgbClr>
          </a:solidFill>
          <a:ln w="127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WARNING:</a:t>
            </a:r>
            <a:b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</a:br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LNV </a:t>
            </a:r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≠ </a:t>
            </a:r>
            <a:r>
              <a:rPr lang="en-US" sz="6000" dirty="0"/>
              <a:t>N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67376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he progress of electroweak studies at CEPC"/>
          <p:cNvSpPr txBox="1">
            <a:spLocks noGrp="1"/>
          </p:cNvSpPr>
          <p:nvPr>
            <p:ph type="title"/>
          </p:nvPr>
        </p:nvSpPr>
        <p:spPr>
          <a:xfrm>
            <a:off x="1094662" y="441164"/>
            <a:ext cx="22194676" cy="1784672"/>
          </a:xfrm>
          <a:prstGeom prst="rect">
            <a:avLst/>
          </a:prstGeom>
        </p:spPr>
        <p:txBody>
          <a:bodyPr/>
          <a:lstStyle>
            <a:lvl1pPr defTabSz="755808">
              <a:defRPr sz="8280"/>
            </a:lvl1pPr>
          </a:lstStyle>
          <a:p>
            <a:r>
              <a:rPr lang="en-US" dirty="0"/>
              <a:t>A.3</a:t>
            </a:r>
            <a:r>
              <a:rPr dirty="0"/>
              <a:t> </a:t>
            </a:r>
            <a:r>
              <a:rPr lang="pt-BR" dirty="0"/>
              <a:t>SM Higgs decay h → NN</a:t>
            </a:r>
            <a:endParaRPr dirty="0"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65332" y="13098462"/>
            <a:ext cx="367412" cy="5890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EB9B5-739E-4339-A132-B64A533851D9}"/>
              </a:ext>
            </a:extLst>
          </p:cNvPr>
          <p:cNvSpPr txBox="1"/>
          <p:nvPr/>
        </p:nvSpPr>
        <p:spPr>
          <a:xfrm>
            <a:off x="14590001" y="2383129"/>
            <a:ext cx="9042539" cy="7598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r>
              <a:rPr lang="de-DE" sz="4000" b="0" dirty="0"/>
              <a:t>Deppisch, Wei Liu &amp; Mitra, 1804.04075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Precision Higgs coupling measurement…">
            <a:extLst>
              <a:ext uri="{FF2B5EF4-FFF2-40B4-BE49-F238E27FC236}">
                <a16:creationId xmlns:a16="http://schemas.microsoft.com/office/drawing/2014/main" id="{FDA2CA1F-088E-4E99-BDE5-7C1C71006C7B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094662" y="3326674"/>
            <a:ext cx="10188895" cy="8071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95061" indent="-495061" defTabSz="665440">
              <a:spcBef>
                <a:spcPts val="4700"/>
              </a:spcBef>
              <a:defRPr sz="4860"/>
            </a:pPr>
            <a:r>
              <a:rPr lang="en-US" altLang="zh-CN" sz="4800" dirty="0"/>
              <a:t>Based on U(1)</a:t>
            </a:r>
            <a:r>
              <a:rPr lang="en-US" altLang="zh-CN" sz="4800" baseline="-25000" dirty="0"/>
              <a:t>B-L</a:t>
            </a:r>
            <a:r>
              <a:rPr lang="en-US" altLang="zh-CN" sz="4800" dirty="0"/>
              <a:t> model</a:t>
            </a:r>
          </a:p>
          <a:p>
            <a:pPr marL="495061" indent="-495061" defTabSz="665440">
              <a:spcBef>
                <a:spcPts val="4700"/>
              </a:spcBef>
              <a:defRPr sz="4860"/>
            </a:pPr>
            <a:r>
              <a:rPr lang="en-US" altLang="zh-CN" sz="4800" dirty="0"/>
              <a:t>With neutrino mixing, N decays via N </a:t>
            </a:r>
            <a:r>
              <a:rPr lang="en-US" altLang="zh-CN" sz="4800" dirty="0">
                <a:sym typeface="Wingdings" panose="05000000000000000000" pitchFamily="2" charset="2"/>
              </a:rPr>
              <a:t> </a:t>
            </a:r>
            <a:r>
              <a:rPr lang="en-US" altLang="zh-CN" sz="4800" dirty="0" err="1">
                <a:sym typeface="Wingdings" panose="05000000000000000000" pitchFamily="2" charset="2"/>
              </a:rPr>
              <a:t>lqq</a:t>
            </a:r>
            <a:r>
              <a:rPr lang="en-US" altLang="zh-CN" sz="4800" dirty="0">
                <a:sym typeface="Wingdings" panose="05000000000000000000" pitchFamily="2" charset="2"/>
              </a:rPr>
              <a:t>, </a:t>
            </a:r>
            <a:r>
              <a:rPr lang="en-US" altLang="zh-CN" sz="4800" dirty="0" err="1">
                <a:sym typeface="Wingdings" panose="05000000000000000000" pitchFamily="2" charset="2"/>
              </a:rPr>
              <a:t>ll</a:t>
            </a:r>
            <a:r>
              <a:rPr lang="el-GR" altLang="zh-CN" sz="4800" dirty="0">
                <a:sym typeface="Wingdings" panose="05000000000000000000" pitchFamily="2" charset="2"/>
              </a:rPr>
              <a:t>ν</a:t>
            </a:r>
            <a:endParaRPr lang="en-US" altLang="zh-CN" sz="4800" dirty="0">
              <a:sym typeface="Wingdings" panose="05000000000000000000" pitchFamily="2" charset="2"/>
            </a:endParaRPr>
          </a:p>
          <a:p>
            <a:pPr marL="495061" indent="-495061" defTabSz="665440">
              <a:spcBef>
                <a:spcPts val="4700"/>
              </a:spcBef>
              <a:defRPr sz="4860"/>
            </a:pPr>
            <a:r>
              <a:rPr lang="en-US" altLang="zh-CN" sz="4800" dirty="0" err="1">
                <a:sym typeface="Wingdings" panose="05000000000000000000" pitchFamily="2" charset="2"/>
              </a:rPr>
              <a:t>Lumi</a:t>
            </a:r>
            <a:r>
              <a:rPr lang="en-US" altLang="zh-CN" sz="4800" dirty="0">
                <a:sym typeface="Wingdings" panose="05000000000000000000" pitchFamily="2" charset="2"/>
              </a:rPr>
              <a:t> = 20 ab</a:t>
            </a:r>
            <a:r>
              <a:rPr lang="en-US" altLang="zh-CN" sz="4800" baseline="30000" dirty="0">
                <a:sym typeface="Wingdings" panose="05000000000000000000" pitchFamily="2" charset="2"/>
              </a:rPr>
              <a:t>-1</a:t>
            </a:r>
          </a:p>
          <a:p>
            <a:pPr marL="495061" indent="-495061" defTabSz="665440">
              <a:spcBef>
                <a:spcPts val="4700"/>
              </a:spcBef>
              <a:defRPr sz="4860"/>
            </a:pPr>
            <a:r>
              <a:rPr lang="en-US" altLang="zh-CN" sz="4800" dirty="0">
                <a:sym typeface="Wingdings" panose="05000000000000000000" pitchFamily="2" charset="2"/>
              </a:rPr>
              <a:t>Higgs-BSM mixing = 0.3.</a:t>
            </a:r>
          </a:p>
          <a:p>
            <a:pPr marL="495061" indent="-495061" defTabSz="665440">
              <a:spcBef>
                <a:spcPts val="4700"/>
              </a:spcBef>
              <a:defRPr sz="4860"/>
            </a:pPr>
            <a:r>
              <a:rPr lang="en-US" altLang="zh-CN" sz="4800">
                <a:sym typeface="Wingdings" panose="05000000000000000000" pitchFamily="2" charset="2"/>
              </a:rPr>
              <a:t>Gray </a:t>
            </a:r>
            <a:r>
              <a:rPr lang="en-US" altLang="zh-CN" sz="4800" dirty="0">
                <a:sym typeface="Wingdings" panose="05000000000000000000" pitchFamily="2" charset="2"/>
              </a:rPr>
              <a:t>band: interesting range: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D78F06-F4E5-4243-8E14-36469B7148E6}"/>
              </a:ext>
            </a:extLst>
          </p:cNvPr>
          <p:cNvGrpSpPr/>
          <p:nvPr/>
        </p:nvGrpSpPr>
        <p:grpSpPr>
          <a:xfrm>
            <a:off x="13215397" y="3326674"/>
            <a:ext cx="10288903" cy="9948162"/>
            <a:chOff x="13215397" y="3326674"/>
            <a:chExt cx="10288903" cy="99481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0897299-C7B7-435C-8155-2A6B720EC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15397" y="3326674"/>
              <a:ext cx="10288903" cy="994816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3A2E6D-8C52-4690-AD74-3895A55A5BC6}"/>
                </a:ext>
              </a:extLst>
            </p:cNvPr>
            <p:cNvSpPr txBox="1"/>
            <p:nvPr/>
          </p:nvSpPr>
          <p:spPr>
            <a:xfrm>
              <a:off x="15986927" y="3701838"/>
              <a:ext cx="7029621" cy="8829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algn="r"/>
              <a:r>
                <a: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rPr>
                <a:t>DV signal of 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119ECB-9FF3-43E4-ABA1-ED4429FE5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933" y="10882640"/>
            <a:ext cx="10188895" cy="11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0365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963</Words>
  <Application>Microsoft Office PowerPoint</Application>
  <PresentationFormat>Custom</PresentationFormat>
  <Paragraphs>135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Helvetica Light</vt:lpstr>
      <vt:lpstr>Helvetica Neue</vt:lpstr>
      <vt:lpstr>Helvetica Neue Light</vt:lpstr>
      <vt:lpstr>Helvetica Neue Medium</vt:lpstr>
      <vt:lpstr>Helvetica Neue Thin</vt:lpstr>
      <vt:lpstr>Kokonor Regular</vt:lpstr>
      <vt:lpstr>Cambria Math</vt:lpstr>
      <vt:lpstr>Helvetica</vt:lpstr>
      <vt:lpstr>Wingdings</vt:lpstr>
      <vt:lpstr>White</vt:lpstr>
      <vt:lpstr>PowerPoint Presentation</vt:lpstr>
      <vt:lpstr>CEPC BSM White Paper</vt:lpstr>
      <vt:lpstr>Outline</vt:lpstr>
      <vt:lpstr>Motivations</vt:lpstr>
      <vt:lpstr>A.1 N @ main detector</vt:lpstr>
      <vt:lpstr>A.2 N @ far detectors</vt:lpstr>
      <vt:lpstr>A.2 Heavy neutrinos at far detectors</vt:lpstr>
      <vt:lpstr>A.3 SM Higgs decay h → NN</vt:lpstr>
      <vt:lpstr>A.3 SM Higgs decay h → NN</vt:lpstr>
      <vt:lpstr>A.4 Prospects of N in U(1) models</vt:lpstr>
      <vt:lpstr>A.5 Prospects of N in LRSM</vt:lpstr>
      <vt:lpstr>B. Non-standard neutrino interactions (NSIs)</vt:lpstr>
      <vt:lpstr>C. Active-sterile neutrino transition magnetic moments</vt:lpstr>
      <vt:lpstr>C. Active-sterile neutrino transition magnetic moments</vt:lpstr>
      <vt:lpstr>D. Neutral scalar in seesaw models</vt:lpstr>
      <vt:lpstr>D. Neutral scalar in seesaw models</vt:lpstr>
      <vt:lpstr>D. Doubly-charged scalars in seesaw models</vt:lpstr>
      <vt:lpstr>E. Connection to Leptogenesis and Dark Matter</vt:lpstr>
      <vt:lpstr>F. Summary</vt:lpstr>
      <vt:lpstr>F. Summary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 of Electroweak and Beyond the Standard Model studies at CEPC</dc:title>
  <cp:lastModifiedBy>Yongchao Zhang</cp:lastModifiedBy>
  <cp:revision>335</cp:revision>
  <dcterms:modified xsi:type="dcterms:W3CDTF">2025-10-29T13:06:35Z</dcterms:modified>
</cp:coreProperties>
</file>