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1" r:id="rId6"/>
    <p:sldId id="282" r:id="rId7"/>
    <p:sldId id="261" r:id="rId8"/>
    <p:sldId id="274" r:id="rId9"/>
    <p:sldId id="262" r:id="rId10"/>
    <p:sldId id="275" r:id="rId11"/>
    <p:sldId id="276" r:id="rId12"/>
    <p:sldId id="273" r:id="rId13"/>
    <p:sldId id="279" r:id="rId14"/>
    <p:sldId id="283" r:id="rId15"/>
    <p:sldId id="277" r:id="rId16"/>
    <p:sldId id="280" r:id="rId17"/>
    <p:sldId id="278" r:id="rId18"/>
    <p:sldId id="263" r:id="rId19"/>
    <p:sldId id="265" r:id="rId20"/>
    <p:sldId id="267" r:id="rId21"/>
    <p:sldId id="268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DE363B"/>
    <a:srgbClr val="8CAFCF"/>
    <a:srgbClr val="942093"/>
    <a:srgbClr val="006DB6"/>
    <a:srgbClr val="004B9C"/>
    <a:srgbClr val="DCF0FB"/>
    <a:srgbClr val="DAF1FB"/>
    <a:srgbClr val="DEF3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5" autoAdjust="0"/>
    <p:restoredTop sz="71335" autoAdjust="0"/>
  </p:normalViewPr>
  <p:slideViewPr>
    <p:cSldViewPr snapToGrid="0" showGuides="1">
      <p:cViewPr varScale="1">
        <p:scale>
          <a:sx n="115" d="100"/>
          <a:sy n="115" d="100"/>
        </p:scale>
        <p:origin x="216" y="448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-92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83410-86FA-47D2-BE42-29C0A6D57E5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705D-AC7F-43A7-88A2-5119B97060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5"/>
          <p:cNvSpPr/>
          <p:nvPr userDrawn="1"/>
        </p:nvSpPr>
        <p:spPr>
          <a:xfrm>
            <a:off x="2429164" y="0"/>
            <a:ext cx="9762835" cy="1363551"/>
          </a:xfrm>
          <a:prstGeom prst="rect">
            <a:avLst/>
          </a:prstGeom>
          <a:solidFill>
            <a:srgbClr val="004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4B9C"/>
              </a:solidFill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/>
          </a:p>
        </p:txBody>
      </p:sp>
      <p:sp>
        <p:nvSpPr>
          <p:cNvPr id="4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/>
          </a:p>
        </p:txBody>
      </p:sp>
      <p:grpSp>
        <p:nvGrpSpPr>
          <p:cNvPr id="5" name="组合 6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  <a:solidFill>
            <a:srgbClr val="004B9C"/>
          </a:solidFill>
        </p:grpSpPr>
        <p:sp>
          <p:nvSpPr>
            <p:cNvPr id="6" name="矩形 7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  <p:sp>
          <p:nvSpPr>
            <p:cNvPr id="7" name="矩形 8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8" name="日期占位符 3"/>
          <p:cNvSpPr txBox="1"/>
          <p:nvPr userDrawn="1"/>
        </p:nvSpPr>
        <p:spPr>
          <a:xfrm>
            <a:off x="1399309" y="6474654"/>
            <a:ext cx="1488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2025/10/31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‹#›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865" y="144572"/>
            <a:ext cx="1828800" cy="1097022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7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8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24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内容占位符 2"/>
          <p:cNvSpPr>
            <a:spLocks noGrp="1"/>
          </p:cNvSpPr>
          <p:nvPr>
            <p:ph idx="1" hasCustomPrompt="1"/>
          </p:nvPr>
        </p:nvSpPr>
        <p:spPr>
          <a:xfrm>
            <a:off x="304800" y="1439694"/>
            <a:ext cx="11582400" cy="4519822"/>
          </a:xfrm>
        </p:spPr>
        <p:txBody>
          <a:bodyPr/>
          <a:lstStyle>
            <a:lvl1pPr marL="228600" lvl="0" indent="-228600" algn="l" defTabSz="914400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sz="2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1pPr>
            <a:lvl2pPr marL="685800" lvl="1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lang="zh-CN" sz="24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2pPr>
            <a:lvl3pPr marL="1143000" lvl="2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lang="zh-CN" sz="20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3pPr>
            <a:lvl4pPr marL="1600200" lvl="3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lang="zh-CN" sz="1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4pPr>
            <a:lvl5pPr marL="2057400" lvl="4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lang="zh-CN" sz="1800">
                <a:solidFill>
                  <a:schemeClr val="tx1">
                    <a:alpha val="100000"/>
                  </a:schemeClr>
                </a:solidFill>
                <a:latin typeface="Times New Roman"/>
                <a:ea typeface="Times New Roman"/>
              </a:defRPr>
            </a:lvl5pPr>
          </a:lstStyle>
          <a:p>
            <a:r>
              <a:rPr lang="zh-CN"/>
              <a:t>单击此处编辑母版文本样式</a:t>
            </a:r>
            <a:endParaRPr sz="2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685800" lvl="1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二级</a:t>
            </a:r>
            <a:endParaRPr sz="24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1143000" lvl="2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20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三级</a:t>
            </a:r>
            <a:endParaRPr sz="20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1600200" lvl="3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n"/>
              <a:defRPr sz="18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四级</a:t>
            </a:r>
            <a:endParaRPr sz="1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  <a:p>
            <a:pPr marL="2057400" lvl="4" indent="-228600" algn="l" defTabSz="914400">
              <a:lnSpc>
                <a:spcPct val="125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sz="1800">
                <a:solidFill>
                  <a:schemeClr val="tx1">
                    <a:alpha val="100000"/>
                  </a:schemeClr>
                </a:solidFill>
                <a:latin typeface="Bookman Old Style"/>
                <a:ea typeface="微软雅黑 Light"/>
                <a:cs typeface="+mn-cs"/>
              </a:defRPr>
            </a:pPr>
            <a:r>
              <a:rPr lang="zh-CN"/>
              <a:t>五级</a:t>
            </a:r>
            <a:endParaRPr sz="1800">
              <a:solidFill>
                <a:schemeClr val="tx1">
                  <a:alpha val="100000"/>
                </a:schemeClr>
              </a:solidFill>
              <a:latin typeface="Bookman Old Style"/>
              <a:ea typeface="微软雅黑 Light"/>
              <a:cs typeface="+mn-cs"/>
            </a:endParaRPr>
          </a:p>
        </p:txBody>
      </p:sp>
      <p:sp>
        <p:nvSpPr>
          <p:cNvPr id="14" name="矩形 6"/>
          <p:cNvSpPr/>
          <p:nvPr userDrawn="1"/>
        </p:nvSpPr>
        <p:spPr>
          <a:xfrm>
            <a:off x="0" y="16813"/>
            <a:ext cx="12192000" cy="960582"/>
          </a:xfrm>
          <a:prstGeom prst="rect">
            <a:avLst/>
          </a:prstGeom>
          <a:solidFill>
            <a:srgbClr val="004B9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4B9C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0" y="79050"/>
            <a:ext cx="10515600" cy="836107"/>
          </a:xfrm>
        </p:spPr>
        <p:txBody>
          <a:bodyPr/>
          <a:lstStyle>
            <a:lvl1pPr lvl="0" algn="l" defTabSz="914400">
              <a:lnSpc>
                <a:spcPct val="90000"/>
              </a:lnSpc>
              <a:spcBef>
                <a:spcPct val="1"/>
              </a:spcBef>
              <a:buNone/>
              <a:defRPr sz="4400">
                <a:solidFill>
                  <a:srgbClr val="DCF0FB">
                    <a:alpha val="100000"/>
                  </a:srgbClr>
                </a:solidFill>
                <a:latin typeface="Georgia"/>
                <a:ea typeface="等线 Light"/>
                <a:cs typeface="+mj-cs"/>
              </a:defRPr>
            </a:lvl1pPr>
          </a:lstStyle>
          <a:p>
            <a:endParaRPr lang="zh-CN" sz="4400">
              <a:solidFill>
                <a:srgbClr val="DCF0FB">
                  <a:alpha val="100000"/>
                </a:srgbClr>
              </a:solidFill>
              <a:latin typeface="Georgia"/>
              <a:ea typeface="等线 Light"/>
              <a:cs typeface="+mj-cs"/>
            </a:endParaRPr>
          </a:p>
        </p:txBody>
      </p:sp>
      <p:grpSp>
        <p:nvGrpSpPr>
          <p:cNvPr id="16" name="组合 14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  <a:solidFill>
            <a:srgbClr val="004B9C"/>
          </a:solidFill>
        </p:grpSpPr>
        <p:sp>
          <p:nvSpPr>
            <p:cNvPr id="17" name="矩形 15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  <p:sp>
          <p:nvSpPr>
            <p:cNvPr id="18" name="矩形 16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19" name="日期占位符 3"/>
          <p:cNvSpPr txBox="1"/>
          <p:nvPr userDrawn="1"/>
        </p:nvSpPr>
        <p:spPr>
          <a:xfrm>
            <a:off x="1399309" y="6474654"/>
            <a:ext cx="1644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2025/10/31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solidFill>
                  <a:srgbClr val="DCF0FB"/>
                </a:solidFill>
                <a:latin typeface="Georgia" panose="02040502050405020303" pitchFamily="18" charset="0"/>
              </a:rPr>
              <a:t>‹#›</a:t>
            </a:fld>
            <a:endParaRPr lang="zh-CN" altLang="en-US" dirty="0">
              <a:solidFill>
                <a:srgbClr val="DCF0FB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0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grpSp>
        <p:nvGrpSpPr>
          <p:cNvPr id="31" name="组合 6"/>
          <p:cNvGrpSpPr/>
          <p:nvPr userDrawn="1"/>
        </p:nvGrpSpPr>
        <p:grpSpPr>
          <a:xfrm>
            <a:off x="-1" y="6473463"/>
            <a:ext cx="12192000" cy="365125"/>
            <a:chOff x="-1" y="6353751"/>
            <a:chExt cx="12192000" cy="484838"/>
          </a:xfrm>
        </p:grpSpPr>
        <p:sp>
          <p:nvSpPr>
            <p:cNvPr id="32" name="矩形 7"/>
            <p:cNvSpPr/>
            <p:nvPr userDrawn="1"/>
          </p:nvSpPr>
          <p:spPr>
            <a:xfrm>
              <a:off x="-1" y="6353752"/>
              <a:ext cx="12192000" cy="484837"/>
            </a:xfrm>
            <a:prstGeom prst="rect">
              <a:avLst/>
            </a:prstGeom>
            <a:solidFill>
              <a:srgbClr val="004B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Georgia" panose="02040502050405020303" pitchFamily="18" charset="0"/>
              </a:endParaRPr>
            </a:p>
          </p:txBody>
        </p:sp>
        <p:sp>
          <p:nvSpPr>
            <p:cNvPr id="33" name="矩形 8"/>
            <p:cNvSpPr/>
            <p:nvPr userDrawn="1"/>
          </p:nvSpPr>
          <p:spPr>
            <a:xfrm>
              <a:off x="3902364" y="6353751"/>
              <a:ext cx="4479636" cy="484837"/>
            </a:xfrm>
            <a:prstGeom prst="rect">
              <a:avLst/>
            </a:prstGeom>
            <a:solidFill>
              <a:srgbClr val="DCF0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Georgia" panose="02040502050405020303" pitchFamily="18" charset="0"/>
              </a:endParaRPr>
            </a:p>
          </p:txBody>
        </p:sp>
      </p:grpSp>
      <p:sp>
        <p:nvSpPr>
          <p:cNvPr id="34" name="日期占位符 3"/>
          <p:cNvSpPr txBox="1"/>
          <p:nvPr userDrawn="1"/>
        </p:nvSpPr>
        <p:spPr>
          <a:xfrm>
            <a:off x="1399308" y="6474654"/>
            <a:ext cx="1512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6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5C4B32-7E08-49BC-93BE-D23BC9299B14}" type="datetimeFigureOut">
              <a:rPr lang="zh-CN" altLang="en-US" smtClean="0">
                <a:latin typeface="Georgia" panose="02040502050405020303" pitchFamily="18" charset="0"/>
              </a:rPr>
              <a:t>2025/10/31</a:t>
            </a:fld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35" name="灯片编号占位符 5"/>
          <p:cNvSpPr txBox="1"/>
          <p:nvPr userDrawn="1"/>
        </p:nvSpPr>
        <p:spPr>
          <a:xfrm>
            <a:off x="8924635" y="64722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rgbClr val="DAF1FB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F47717-19C6-4EE2-8799-AB55539E3E93}" type="slidenum">
              <a:rPr lang="zh-CN" altLang="en-US" smtClean="0">
                <a:latin typeface="Georgia" panose="02040502050405020303" pitchFamily="18" charset="0"/>
              </a:rPr>
              <a:t>‹#›</a:t>
            </a:fld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36" name="页脚占位符 4"/>
          <p:cNvSpPr txBox="1"/>
          <p:nvPr userDrawn="1"/>
        </p:nvSpPr>
        <p:spPr>
          <a:xfrm>
            <a:off x="4047835" y="64746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rgbClr val="006DB6"/>
                </a:solidFill>
                <a:latin typeface="Consolas" panose="020B06090202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4B9C">
                    <a:alpha val="100000"/>
                  </a:srgbClr>
                </a:solidFill>
                <a:latin typeface="Georgia"/>
                <a:ea typeface="等线"/>
                <a:cs typeface="+mn-cs"/>
              </a:rPr>
              <a:t>CLHCP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 userDrawn="1">
          <p15:clr>
            <a:srgbClr val="FBAE40"/>
          </p15:clr>
        </p15:guide>
        <p15:guide id="6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9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0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46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47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8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49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50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1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55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64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65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6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6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71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72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/>
          </a:p>
        </p:txBody>
      </p:sp>
      <p:sp>
        <p:nvSpPr>
          <p:cNvPr id="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/>
          </a:p>
          <a:p>
            <a:pPr lvl="1"/>
            <a:r>
              <a:rPr lang="zh-CN" altLang="en-US"/>
              <a:t>二级</a:t>
            </a:r>
            <a:endParaRPr/>
          </a:p>
          <a:p>
            <a:pPr lvl="2"/>
            <a:r>
              <a:rPr lang="zh-CN" altLang="en-US"/>
              <a:t>三级</a:t>
            </a:r>
            <a:endParaRPr/>
          </a:p>
          <a:p>
            <a:pPr lvl="3"/>
            <a:r>
              <a:rPr lang="zh-CN" altLang="en-US"/>
              <a:t>四级</a:t>
            </a:r>
            <a:endParaRPr/>
          </a:p>
          <a:p>
            <a:pPr lvl="4"/>
            <a:r>
              <a:rPr lang="zh-CN" altLang="en-US"/>
              <a:t>五级</a:t>
            </a:r>
            <a:endParaRPr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C4B32-7E08-49BC-93BE-D23BC9299B14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7717-19C6-4EE2-8799-AB55539E3E9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1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993591"/>
            <a:ext cx="9144000" cy="190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i="0" u="none"/>
              <a:t>Simulation studies for LHCb ECAL upgrade</a:t>
            </a:r>
            <a:endParaRPr lang="zh-CN" sz="54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95618"/>
            <a:ext cx="9144000" cy="15668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600" dirty="0" err="1"/>
              <a:t>Chenjia</a:t>
            </a:r>
            <a:r>
              <a:rPr lang="en-US" sz="1600" dirty="0"/>
              <a:t> Zhang</a:t>
            </a:r>
          </a:p>
          <a:p>
            <a:pPr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en-US" sz="1600" dirty="0"/>
              <a:t>Peking University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6"/>
    </mc:Choice>
    <mc:Fallback xmlns="">
      <p:transition spd="slow" advTm="140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9CBDF0-0EDD-2258-3AE4-CA2927817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over effect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F2427-775B-6C99-D2C5-E94CF4D9565E}"/>
              </a:ext>
            </a:extLst>
          </p:cNvPr>
          <p:cNvSpPr/>
          <p:nvPr/>
        </p:nvSpPr>
        <p:spPr>
          <a:xfrm>
            <a:off x="2680253" y="1658138"/>
            <a:ext cx="6831494" cy="836106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264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to mitigate this effect?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44987-62EA-AB18-3326-E0E219B2F8CF}"/>
              </a:ext>
            </a:extLst>
          </p:cNvPr>
          <p:cNvSpPr txBox="1"/>
          <p:nvPr/>
        </p:nvSpPr>
        <p:spPr>
          <a:xfrm>
            <a:off x="2680253" y="2980024"/>
            <a:ext cx="6082114" cy="2219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crystal (shorter decay time)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subtraction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459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44"/>
    </mc:Choice>
    <mc:Fallback xmlns="">
      <p:transition spd="slow" advTm="4084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5F1E4B-E1BB-798D-4570-48DFEAF1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</a:t>
            </a:r>
            <a:r>
              <a:rPr lang="zh-CN" altLang="en-US" dirty="0"/>
              <a:t> </a:t>
            </a:r>
            <a:r>
              <a:rPr lang="en-US" altLang="zh-CN" dirty="0"/>
              <a:t>over effect</a:t>
            </a:r>
            <a:endParaRPr lang="en-US" dirty="0"/>
          </a:p>
        </p:txBody>
      </p:sp>
      <p:grpSp>
        <p:nvGrpSpPr>
          <p:cNvPr id="4" name="组合 12">
            <a:extLst>
              <a:ext uri="{FF2B5EF4-FFF2-40B4-BE49-F238E27FC236}">
                <a16:creationId xmlns:a16="http://schemas.microsoft.com/office/drawing/2014/main" id="{0005C5B5-AE94-66AE-0BA8-A682DF49B30C}"/>
              </a:ext>
            </a:extLst>
          </p:cNvPr>
          <p:cNvGrpSpPr/>
          <p:nvPr/>
        </p:nvGrpSpPr>
        <p:grpSpPr>
          <a:xfrm>
            <a:off x="73108" y="1362252"/>
            <a:ext cx="6707342" cy="4951332"/>
            <a:chOff x="178917" y="1351339"/>
            <a:chExt cx="7263007" cy="5033586"/>
          </a:xfrm>
        </p:grpSpPr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0107AC8B-7A02-5AA4-98EC-4B826DE44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17" y="1381125"/>
              <a:ext cx="6756400" cy="500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002EA41-6DC2-76C2-F596-9D69986DEC06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flipH="1">
              <a:off x="3822346" y="1351339"/>
              <a:ext cx="3619578" cy="2295827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4">
              <a:extLst>
                <a:ext uri="{FF2B5EF4-FFF2-40B4-BE49-F238E27FC236}">
                  <a16:creationId xmlns:a16="http://schemas.microsoft.com/office/drawing/2014/main" id="{C62055C9-087E-AB07-0C01-2A0D503A3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3638" y="3725469"/>
              <a:ext cx="75451" cy="23947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5FE5CCE-FBE7-FE38-ED0D-F5249AA16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9318" y="3725468"/>
              <a:ext cx="74451" cy="236301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5127CBCF-28B3-73F9-6763-DA17B42C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373406" y="3728504"/>
              <a:ext cx="79409" cy="23326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19EDD-E893-0201-CCF7-809C76745C4A}"/>
                  </a:ext>
                </a:extLst>
              </p:cNvPr>
              <p:cNvSpPr txBox="1"/>
              <p:nvPr/>
            </p:nvSpPr>
            <p:spPr>
              <a:xfrm>
                <a:off x="6245750" y="1918405"/>
                <a:ext cx="5498848" cy="1963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Focus on </a:t>
                </a:r>
                <a:r>
                  <a:rPr lang="en-US" altLang="zh-CN" b="1" i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SpaCal_W</a:t>
                </a:r>
                <a:r>
                  <a:rPr lang="en-US" altLang="zh-CN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GAGG 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altLang="zh-CN" b="1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b="1" i="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ample production: </a:t>
                </a:r>
                <a:endParaRPr lang="en-US" altLang="zh-CN" b="1" i="1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b="1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𝐩𝐠𝐮𝐧</m:t>
                    </m:r>
                    <m:d>
                      <m:dPr>
                        <m:ctrlPr>
                          <a:rPr lang="en-US" altLang="zh-CN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𝐬𝐢𝐠𝐧𝐚𝐥</m:t>
                        </m:r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𝐞𝐯𝐞𝐧𝐭</m:t>
                        </m:r>
                      </m:e>
                    </m:d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zh-CN" b="1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𝐌𝐢𝐧𝐢𝐦𝐮𝐦</m:t>
                    </m:r>
                    <m:r>
                      <a:rPr lang="en-US" altLang="zh-CN" b="1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b="1" i="0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𝐁𝐢𝐚𝐬</m:t>
                    </m:r>
                    <m:d>
                      <m:d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𝐛𝐚𝐜𝐤𝐠𝐫𝐨𝐮𝐧𝐝</m:t>
                        </m:r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altLang="zh-CN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𝐞𝐯𝐞𝐧𝐭𝐬</m:t>
                        </m:r>
                      </m:e>
                    </m:d>
                  </m:oMath>
                </a14:m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b="1" i="0" u="none" strike="noStrike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Based on </a:t>
                </a:r>
                <a:r>
                  <a:rPr lang="en-US" b="1" i="0" u="none" strike="noStrike" dirty="0">
                    <a:solidFill>
                      <a:srgbClr val="92D05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Hybrid-MC</a:t>
                </a:r>
                <a:r>
                  <a:rPr lang="en-US" b="1" i="0" u="none" strike="noStrike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simulation framework</a:t>
                </a:r>
              </a:p>
              <a:p>
                <a:pPr lvl="1"/>
                <a:r>
                  <a:rPr lang="en-US" sz="1400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https://</a:t>
                </a:r>
                <a:r>
                  <a:rPr lang="en-US" sz="1400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gitlab.cern.ch</a:t>
                </a:r>
                <a:r>
                  <a:rPr lang="en-US" sz="1400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</a:t>
                </a:r>
                <a:r>
                  <a:rPr lang="en-US" sz="1400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spacal-rd</a:t>
                </a:r>
                <a:r>
                  <a:rPr lang="en-US" sz="1400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</a:t>
                </a:r>
                <a:r>
                  <a:rPr lang="en-US" sz="1400" b="1" i="0" u="sng" strike="noStrike" dirty="0" err="1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spacal</a:t>
                </a:r>
                <a:r>
                  <a:rPr lang="en-US" sz="1400" b="1" i="0" u="sng" strike="noStrike" dirty="0"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-simulation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b="1" dirty="0">
                  <a:solidFill>
                    <a:srgbClr val="333333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219EDD-E893-0201-CCF7-809C7674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50" y="1918405"/>
                <a:ext cx="5498848" cy="1963423"/>
              </a:xfrm>
              <a:prstGeom prst="rect">
                <a:avLst/>
              </a:prstGeom>
              <a:blipFill>
                <a:blip r:embed="rId5"/>
                <a:stretch>
                  <a:fillRect l="-924" t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8D679CD-B3BE-16C9-B38B-9436EF5F6EA8}"/>
              </a:ext>
            </a:extLst>
          </p:cNvPr>
          <p:cNvSpPr txBox="1"/>
          <p:nvPr/>
        </p:nvSpPr>
        <p:spPr>
          <a:xfrm>
            <a:off x="6780450" y="1177586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One module was selected</a:t>
            </a:r>
            <a:endParaRPr lang="en" altLang="zh-CN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22">
            <a:extLst>
              <a:ext uri="{FF2B5EF4-FFF2-40B4-BE49-F238E27FC236}">
                <a16:creationId xmlns:a16="http://schemas.microsoft.com/office/drawing/2014/main" id="{2EF8AB1D-63AB-45E5-ADF6-DD5C247EEECA}"/>
              </a:ext>
            </a:extLst>
          </p:cNvPr>
          <p:cNvSpPr txBox="1"/>
          <p:nvPr/>
        </p:nvSpPr>
        <p:spPr>
          <a:xfrm>
            <a:off x="8503005" y="4210462"/>
            <a:ext cx="327685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Photons were shot at this cell </a:t>
            </a:r>
          </a:p>
          <a:p>
            <a:pPr algn="l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(1-100 GeV)</a:t>
            </a:r>
          </a:p>
          <a:p>
            <a:pPr algn="l"/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Central cell used for </a:t>
            </a:r>
            <a:r>
              <a:rPr lang="en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timing</a:t>
            </a:r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;</a:t>
            </a:r>
          </a:p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 × 3 cell cluster used for </a:t>
            </a:r>
            <a:r>
              <a:rPr lang="en" altLang="zh-CN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energy</a:t>
            </a:r>
          </a:p>
        </p:txBody>
      </p:sp>
      <p:grpSp>
        <p:nvGrpSpPr>
          <p:cNvPr id="13" name="组合 25">
            <a:extLst>
              <a:ext uri="{FF2B5EF4-FFF2-40B4-BE49-F238E27FC236}">
                <a16:creationId xmlns:a16="http://schemas.microsoft.com/office/drawing/2014/main" id="{4481E02F-F319-B51C-1293-64118C257631}"/>
              </a:ext>
            </a:extLst>
          </p:cNvPr>
          <p:cNvGrpSpPr/>
          <p:nvPr/>
        </p:nvGrpSpPr>
        <p:grpSpPr>
          <a:xfrm>
            <a:off x="6245750" y="4117336"/>
            <a:ext cx="2286231" cy="1911218"/>
            <a:chOff x="6989268" y="4046044"/>
            <a:chExt cx="2286231" cy="1911218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4BCAADEA-5F3A-C7CB-04B4-D65566C50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9268" y="4046044"/>
              <a:ext cx="2102340" cy="1911218"/>
            </a:xfrm>
            <a:prstGeom prst="rect">
              <a:avLst/>
            </a:prstGeom>
          </p:spPr>
        </p:pic>
        <p:cxnSp>
          <p:nvCxnSpPr>
            <p:cNvPr id="15" name="Straight Arrow Connector 11">
              <a:extLst>
                <a:ext uri="{FF2B5EF4-FFF2-40B4-BE49-F238E27FC236}">
                  <a16:creationId xmlns:a16="http://schemas.microsoft.com/office/drawing/2014/main" id="{0F67B04D-97D9-2691-F02F-3E66EAA878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592" y="4369256"/>
              <a:ext cx="927907" cy="4612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24">
              <a:extLst>
                <a:ext uri="{FF2B5EF4-FFF2-40B4-BE49-F238E27FC236}">
                  <a16:creationId xmlns:a16="http://schemas.microsoft.com/office/drawing/2014/main" id="{E1EE1F6B-BEAB-5D8D-3ACD-6EB426173F8C}"/>
                </a:ext>
              </a:extLst>
            </p:cNvPr>
            <p:cNvSpPr/>
            <p:nvPr/>
          </p:nvSpPr>
          <p:spPr>
            <a:xfrm>
              <a:off x="7992533" y="4512733"/>
              <a:ext cx="770467" cy="7168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27">
            <a:extLst>
              <a:ext uri="{FF2B5EF4-FFF2-40B4-BE49-F238E27FC236}">
                <a16:creationId xmlns:a16="http://schemas.microsoft.com/office/drawing/2014/main" id="{EC27A4A2-F093-6CAE-23A4-B74DF6E35C65}"/>
              </a:ext>
            </a:extLst>
          </p:cNvPr>
          <p:cNvSpPr txBox="1"/>
          <p:nvPr/>
        </p:nvSpPr>
        <p:spPr>
          <a:xfrm>
            <a:off x="6306445" y="6047201"/>
            <a:ext cx="2258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Cell map in this module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65"/>
    </mc:Choice>
    <mc:Fallback xmlns="">
      <p:transition spd="slow" advTm="474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8BC85F-7D2D-C774-F042-31AAC821C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crystal</a:t>
            </a:r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id="{7B975813-FBF9-5DF2-AD1E-EC2DFCDDA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545" y="2890973"/>
            <a:ext cx="3749734" cy="2530084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F924FC5-1C25-A12F-3304-9540AB4D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536" y="2910587"/>
            <a:ext cx="3625108" cy="2518744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1DBD119F-C482-CA71-EF80-480C58A00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3" y="2906324"/>
            <a:ext cx="3770693" cy="2523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8BDEC226-1216-16A5-76C3-9DD84EAADEFA}"/>
                  </a:ext>
                </a:extLst>
              </p:cNvPr>
              <p:cNvSpPr txBox="1"/>
              <p:nvPr/>
            </p:nvSpPr>
            <p:spPr>
              <a:xfrm>
                <a:off x="9027493" y="5735658"/>
                <a:ext cx="17918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8">
                <a:extLst>
                  <a:ext uri="{FF2B5EF4-FFF2-40B4-BE49-F238E27FC236}">
                    <a16:creationId xmlns:a16="http://schemas.microsoft.com/office/drawing/2014/main" id="{8BDEC226-1216-16A5-76C3-9DD84EAAD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493" y="5735658"/>
                <a:ext cx="1791837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6285DB6D-9D13-203C-F1BA-2B432449DCE0}"/>
                  </a:ext>
                </a:extLst>
              </p:cNvPr>
              <p:cNvSpPr txBox="1"/>
              <p:nvPr/>
            </p:nvSpPr>
            <p:spPr>
              <a:xfrm>
                <a:off x="1047805" y="5735659"/>
                <a:ext cx="21941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9">
                <a:extLst>
                  <a:ext uri="{FF2B5EF4-FFF2-40B4-BE49-F238E27FC236}">
                    <a16:creationId xmlns:a16="http://schemas.microsoft.com/office/drawing/2014/main" id="{6285DB6D-9D13-203C-F1BA-2B432449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805" y="5735659"/>
                <a:ext cx="2194190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6858D0E8-8898-1493-3090-4C5613E48025}"/>
                  </a:ext>
                </a:extLst>
              </p:cNvPr>
              <p:cNvSpPr txBox="1"/>
              <p:nvPr/>
            </p:nvSpPr>
            <p:spPr>
              <a:xfrm>
                <a:off x="4984499" y="5724638"/>
                <a:ext cx="19617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kumimoji="1" lang="en-US" altLang="zh-CN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eff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10">
                <a:extLst>
                  <a:ext uri="{FF2B5EF4-FFF2-40B4-BE49-F238E27FC236}">
                    <a16:creationId xmlns:a16="http://schemas.microsoft.com/office/drawing/2014/main" id="{6858D0E8-8898-1493-3090-4C5613E48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499" y="5724638"/>
                <a:ext cx="1961754" cy="461665"/>
              </a:xfrm>
              <a:prstGeom prst="rect">
                <a:avLst/>
              </a:prstGeom>
              <a:blipFill>
                <a:blip r:embed="rId7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12">
            <a:extLst>
              <a:ext uri="{FF2B5EF4-FFF2-40B4-BE49-F238E27FC236}">
                <a16:creationId xmlns:a16="http://schemas.microsoft.com/office/drawing/2014/main" id="{144952C8-19AF-7A5E-2FCB-CADABF263B10}"/>
              </a:ext>
            </a:extLst>
          </p:cNvPr>
          <p:cNvCxnSpPr/>
          <p:nvPr/>
        </p:nvCxnSpPr>
        <p:spPr>
          <a:xfrm flipV="1">
            <a:off x="3857158" y="2581488"/>
            <a:ext cx="0" cy="19569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>
            <a:extLst>
              <a:ext uri="{FF2B5EF4-FFF2-40B4-BE49-F238E27FC236}">
                <a16:creationId xmlns:a16="http://schemas.microsoft.com/office/drawing/2014/main" id="{036F4500-4917-38D8-8C7B-FE8A9108D7D6}"/>
              </a:ext>
            </a:extLst>
          </p:cNvPr>
          <p:cNvSpPr txBox="1"/>
          <p:nvPr/>
        </p:nvSpPr>
        <p:spPr>
          <a:xfrm>
            <a:off x="3296748" y="2148099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线箭头连接符 14">
            <a:extLst>
              <a:ext uri="{FF2B5EF4-FFF2-40B4-BE49-F238E27FC236}">
                <a16:creationId xmlns:a16="http://schemas.microsoft.com/office/drawing/2014/main" id="{46919747-1CB1-FB9D-CDBA-B41D984F2D4E}"/>
              </a:ext>
            </a:extLst>
          </p:cNvPr>
          <p:cNvCxnSpPr>
            <a:cxnSpLocks/>
          </p:cNvCxnSpPr>
          <p:nvPr/>
        </p:nvCxnSpPr>
        <p:spPr>
          <a:xfrm flipV="1">
            <a:off x="7655828" y="2581488"/>
            <a:ext cx="0" cy="186147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">
            <a:extLst>
              <a:ext uri="{FF2B5EF4-FFF2-40B4-BE49-F238E27FC236}">
                <a16:creationId xmlns:a16="http://schemas.microsoft.com/office/drawing/2014/main" id="{23AB925D-4003-F9F8-3889-EF1C3459004C}"/>
              </a:ext>
            </a:extLst>
          </p:cNvPr>
          <p:cNvSpPr txBox="1"/>
          <p:nvPr/>
        </p:nvSpPr>
        <p:spPr>
          <a:xfrm>
            <a:off x="7095418" y="2092258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线箭头连接符 17">
            <a:extLst>
              <a:ext uri="{FF2B5EF4-FFF2-40B4-BE49-F238E27FC236}">
                <a16:creationId xmlns:a16="http://schemas.microsoft.com/office/drawing/2014/main" id="{DA534E67-F141-72FD-D770-7CB2C9D09912}"/>
              </a:ext>
            </a:extLst>
          </p:cNvPr>
          <p:cNvCxnSpPr/>
          <p:nvPr/>
        </p:nvCxnSpPr>
        <p:spPr>
          <a:xfrm flipV="1">
            <a:off x="11594043" y="2555425"/>
            <a:ext cx="0" cy="1956987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8">
            <a:extLst>
              <a:ext uri="{FF2B5EF4-FFF2-40B4-BE49-F238E27FC236}">
                <a16:creationId xmlns:a16="http://schemas.microsoft.com/office/drawing/2014/main" id="{748C2E1A-0FF5-2D90-6817-07CED982E311}"/>
              </a:ext>
            </a:extLst>
          </p:cNvPr>
          <p:cNvSpPr txBox="1"/>
          <p:nvPr/>
        </p:nvSpPr>
        <p:spPr>
          <a:xfrm>
            <a:off x="11056520" y="2151725"/>
            <a:ext cx="1027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9">
            <a:extLst>
              <a:ext uri="{FF2B5EF4-FFF2-40B4-BE49-F238E27FC236}">
                <a16:creationId xmlns:a16="http://schemas.microsoft.com/office/drawing/2014/main" id="{D3A44008-B86C-02AA-DED4-F9AB89146039}"/>
              </a:ext>
            </a:extLst>
          </p:cNvPr>
          <p:cNvSpPr txBox="1"/>
          <p:nvPr/>
        </p:nvSpPr>
        <p:spPr>
          <a:xfrm>
            <a:off x="3034137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E627BA32-B1CD-8C6A-7121-6353C0A1160E}"/>
              </a:ext>
            </a:extLst>
          </p:cNvPr>
          <p:cNvSpPr txBox="1"/>
          <p:nvPr/>
        </p:nvSpPr>
        <p:spPr>
          <a:xfrm>
            <a:off x="6895116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09559B8D-A840-405B-209A-F91A249BF2C8}"/>
              </a:ext>
            </a:extLst>
          </p:cNvPr>
          <p:cNvSpPr txBox="1"/>
          <p:nvPr/>
        </p:nvSpPr>
        <p:spPr>
          <a:xfrm>
            <a:off x="10440614" y="5386084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Bin(0.2ns)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id="{4A690658-5A60-2010-D917-3352B6D8F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643" y="2956731"/>
            <a:ext cx="254000" cy="603250"/>
          </a:xfrm>
          <a:prstGeom prst="rect">
            <a:avLst/>
          </a:prstGeom>
        </p:spPr>
      </p:pic>
      <p:pic>
        <p:nvPicPr>
          <p:cNvPr id="20" name="图片 7">
            <a:extLst>
              <a:ext uri="{FF2B5EF4-FFF2-40B4-BE49-F238E27FC236}">
                <a16:creationId xmlns:a16="http://schemas.microsoft.com/office/drawing/2014/main" id="{F452A81B-00FC-7010-71BA-4D52DD4CB5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1971" y="2930668"/>
            <a:ext cx="254000" cy="60325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468B6C0A-97D9-3058-033B-3A5C7F998A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257" y="2950275"/>
            <a:ext cx="254000" cy="603250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6AC112A4-E2DE-0E8D-D243-E43D96177978}"/>
              </a:ext>
            </a:extLst>
          </p:cNvPr>
          <p:cNvSpPr txBox="1"/>
          <p:nvPr/>
        </p:nvSpPr>
        <p:spPr>
          <a:xfrm>
            <a:off x="180687" y="1249094"/>
            <a:ext cx="9751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Chain of events made of 40 bunch crossing separated by 25 ns (39 MB + 1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pgun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= 10GeV as example.</a:t>
            </a:r>
          </a:p>
        </p:txBody>
      </p:sp>
    </p:spTree>
    <p:extLst>
      <p:ext uri="{BB962C8B-B14F-4D97-AF65-F5344CB8AC3E}">
        <p14:creationId xmlns:p14="http://schemas.microsoft.com/office/powerpoint/2010/main" val="18745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6"/>
    </mc:Choice>
    <mc:Fallback xmlns="">
      <p:transition spd="slow" advTm="463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2B84C1-5ADC-ACB7-982C-DBE7F199E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11">
                <a:extLst>
                  <a:ext uri="{FF2B5EF4-FFF2-40B4-BE49-F238E27FC236}">
                    <a16:creationId xmlns:a16="http://schemas.microsoft.com/office/drawing/2014/main" id="{C4E0A2F2-0A89-65DC-2BD0-7AAABDA60574}"/>
                  </a:ext>
                </a:extLst>
              </p:cNvPr>
              <p:cNvSpPr txBox="1"/>
              <p:nvPr/>
            </p:nvSpPr>
            <p:spPr>
              <a:xfrm>
                <a:off x="446409" y="5202832"/>
                <a:ext cx="8540800" cy="1155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zh-CN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BKG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kumimoji="1"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func>
                      <m:func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−4800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func>
                      <m:funcPr>
                        <m:ctrlPr>
                          <a:rPr kumimoji="1" lang="en-US" altLang="zh-C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kumimoji="1" lang="en-US" altLang="zh-CN" sz="2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−4800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= -0.00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288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fixed empirically to account for the slow component;</a:t>
                </a:r>
              </a:p>
              <a:p>
                <a:r>
                  <a:rPr lang="en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B and C are free fit parameters.</a:t>
                </a:r>
              </a:p>
            </p:txBody>
          </p:sp>
        </mc:Choice>
        <mc:Fallback xmlns="">
          <p:sp>
            <p:nvSpPr>
              <p:cNvPr id="5" name="文本框 11">
                <a:extLst>
                  <a:ext uri="{FF2B5EF4-FFF2-40B4-BE49-F238E27FC236}">
                    <a16:creationId xmlns:a16="http://schemas.microsoft.com/office/drawing/2014/main" id="{C4E0A2F2-0A89-65DC-2BD0-7AAABDA6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9" y="5202832"/>
                <a:ext cx="8540800" cy="1155509"/>
              </a:xfrm>
              <a:prstGeom prst="rect">
                <a:avLst/>
              </a:prstGeom>
              <a:blipFill>
                <a:blip r:embed="rId2"/>
                <a:stretch>
                  <a:fillRect l="-2229" t="-5435" r="-1189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17">
            <a:extLst>
              <a:ext uri="{FF2B5EF4-FFF2-40B4-BE49-F238E27FC236}">
                <a16:creationId xmlns:a16="http://schemas.microsoft.com/office/drawing/2014/main" id="{F342204F-CF28-00E0-02FC-9B91B6A4B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72" y="2020572"/>
            <a:ext cx="4514653" cy="3173442"/>
          </a:xfrm>
          <a:prstGeom prst="rect">
            <a:avLst/>
          </a:prstGeom>
        </p:spPr>
      </p:pic>
      <p:pic>
        <p:nvPicPr>
          <p:cNvPr id="7" name="图片 20">
            <a:extLst>
              <a:ext uri="{FF2B5EF4-FFF2-40B4-BE49-F238E27FC236}">
                <a16:creationId xmlns:a16="http://schemas.microsoft.com/office/drawing/2014/main" id="{6A79AAC6-154B-F3DC-EE25-FE2186C7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992" y="2045519"/>
            <a:ext cx="4514652" cy="3148495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F293CEAC-0469-F61E-ECD8-78F1DD437781}"/>
              </a:ext>
            </a:extLst>
          </p:cNvPr>
          <p:cNvSpPr txBox="1"/>
          <p:nvPr/>
        </p:nvSpPr>
        <p:spPr>
          <a:xfrm>
            <a:off x="209574" y="1077413"/>
            <a:ext cx="11508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Method1(flat </a:t>
            </a:r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subtracrtion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baseline level taken as average of 6 points before event begin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Method2(exp subtraction):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6"/>
    </mc:Choice>
    <mc:Fallback xmlns="">
      <p:transition spd="slow" advTm="508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B21E9B-F1E0-716A-D2D4-187ED47C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</a:t>
            </a: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id="{00B2FD3A-8539-F488-CE70-2941D5CCB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68" t="24299" r="32185" b="44528"/>
          <a:stretch/>
        </p:blipFill>
        <p:spPr>
          <a:xfrm>
            <a:off x="5475680" y="1931503"/>
            <a:ext cx="2910335" cy="52410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AF359AB0-9D77-082E-86C3-4A5C17338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8" y="1871015"/>
            <a:ext cx="4201797" cy="695781"/>
          </a:xfrm>
          <a:prstGeom prst="rect">
            <a:avLst/>
          </a:prstGeom>
        </p:spPr>
      </p:pic>
      <p:grpSp>
        <p:nvGrpSpPr>
          <p:cNvPr id="7" name="组合 15">
            <a:extLst>
              <a:ext uri="{FF2B5EF4-FFF2-40B4-BE49-F238E27FC236}">
                <a16:creationId xmlns:a16="http://schemas.microsoft.com/office/drawing/2014/main" id="{4D1CD5AF-949D-9731-D67D-CDD519A0FDD9}"/>
              </a:ext>
            </a:extLst>
          </p:cNvPr>
          <p:cNvGrpSpPr/>
          <p:nvPr/>
        </p:nvGrpSpPr>
        <p:grpSpPr>
          <a:xfrm>
            <a:off x="1169280" y="2608372"/>
            <a:ext cx="10229718" cy="3604829"/>
            <a:chOff x="206139" y="2021679"/>
            <a:chExt cx="11505195" cy="3804777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4EC5F62-48A2-6992-9495-D672877A3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139" y="2021679"/>
              <a:ext cx="3307709" cy="3127128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24C22F52-04D8-5FF3-FA0F-598493329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012" y="2067112"/>
              <a:ext cx="3307709" cy="3136165"/>
            </a:xfrm>
            <a:prstGeom prst="rect">
              <a:avLst/>
            </a:prstGeom>
          </p:spPr>
        </p:pic>
        <p:sp>
          <p:nvSpPr>
            <p:cNvPr id="10" name="加号 7">
              <a:extLst>
                <a:ext uri="{FF2B5EF4-FFF2-40B4-BE49-F238E27FC236}">
                  <a16:creationId xmlns:a16="http://schemas.microsoft.com/office/drawing/2014/main" id="{700901D2-1258-DF6D-4B2B-717057BB3A90}"/>
                </a:ext>
              </a:extLst>
            </p:cNvPr>
            <p:cNvSpPr/>
            <p:nvPr/>
          </p:nvSpPr>
          <p:spPr>
            <a:xfrm>
              <a:off x="3673575" y="3356531"/>
              <a:ext cx="621437" cy="656947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等于 8">
              <a:extLst>
                <a:ext uri="{FF2B5EF4-FFF2-40B4-BE49-F238E27FC236}">
                  <a16:creationId xmlns:a16="http://schemas.microsoft.com/office/drawing/2014/main" id="{7FA110CA-B450-66C8-1CFB-B10F4E880D95}"/>
                </a:ext>
              </a:extLst>
            </p:cNvPr>
            <p:cNvSpPr/>
            <p:nvPr/>
          </p:nvSpPr>
          <p:spPr>
            <a:xfrm>
              <a:off x="7788341" y="3420894"/>
              <a:ext cx="595544" cy="592584"/>
            </a:xfrm>
            <a:prstGeom prst="mathEqua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C6000917-8461-D036-5E29-11B9296B1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03625" y="2067113"/>
              <a:ext cx="3307709" cy="3117560"/>
            </a:xfrm>
            <a:prstGeom prst="rect">
              <a:avLst/>
            </a:prstGeom>
          </p:spPr>
        </p:pic>
        <p:sp>
          <p:nvSpPr>
            <p:cNvPr id="13" name="文本框 11">
              <a:extLst>
                <a:ext uri="{FF2B5EF4-FFF2-40B4-BE49-F238E27FC236}">
                  <a16:creationId xmlns:a16="http://schemas.microsoft.com/office/drawing/2014/main" id="{25548DF8-9D4A-C685-BA27-A12DE53E315C}"/>
                </a:ext>
              </a:extLst>
            </p:cNvPr>
            <p:cNvSpPr txBox="1"/>
            <p:nvPr/>
          </p:nvSpPr>
          <p:spPr>
            <a:xfrm>
              <a:off x="348102" y="5302897"/>
              <a:ext cx="3636192" cy="48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distribution (</a:t>
              </a:r>
              <a:r>
                <a:rPr kumimoji="1"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</a:t>
              </a:r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52C430CD-2BB8-BC63-B139-3D86718665C4}"/>
                </a:ext>
              </a:extLst>
            </p:cNvPr>
            <p:cNvSpPr txBox="1"/>
            <p:nvPr/>
          </p:nvSpPr>
          <p:spPr>
            <a:xfrm>
              <a:off x="4499012" y="5339184"/>
              <a:ext cx="3453291" cy="487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distribution (</a:t>
              </a:r>
              <a:r>
                <a:rPr kumimoji="1" lang="en-US" altLang="zh-CN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kumimoji="1" lang="en-US" altLang="zh-CN" sz="24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</a:t>
              </a:r>
              <a:r>
                <a: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" name="表格 4">
            <a:extLst>
              <a:ext uri="{FF2B5EF4-FFF2-40B4-BE49-F238E27FC236}">
                <a16:creationId xmlns:a16="http://schemas.microsoft.com/office/drawing/2014/main" id="{5F0D96D9-C7CB-05EC-1249-C9D97D485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39916"/>
              </p:ext>
            </p:extLst>
          </p:nvPr>
        </p:nvGraphicFramePr>
        <p:xfrm>
          <a:off x="416099" y="1233020"/>
          <a:ext cx="9100038" cy="737357"/>
        </p:xfrm>
        <a:graphic>
          <a:graphicData uri="http://schemas.openxmlformats.org/drawingml/2006/table">
            <a:tbl>
              <a:tblPr/>
              <a:tblGrid>
                <a:gridCol w="9100038">
                  <a:extLst>
                    <a:ext uri="{9D8B030D-6E8A-4147-A177-3AD203B41FA5}">
                      <a16:colId xmlns:a16="http://schemas.microsoft.com/office/drawing/2014/main" val="3770164184"/>
                    </a:ext>
                  </a:extLst>
                </a:gridCol>
              </a:tblGrid>
              <a:tr h="7373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kumimoji="1" lang="en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from the front and back sides was combined as follows: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05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69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7FDD85-A2DD-A97E-68D0-8E0C96AA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9">
                <a:extLst>
                  <a:ext uri="{FF2B5EF4-FFF2-40B4-BE49-F238E27FC236}">
                    <a16:creationId xmlns:a16="http://schemas.microsoft.com/office/drawing/2014/main" id="{3C542229-28CE-6A1D-0607-BF6AB751EB15}"/>
                  </a:ext>
                </a:extLst>
              </p:cNvPr>
              <p:cNvSpPr txBox="1"/>
              <p:nvPr/>
            </p:nvSpPr>
            <p:spPr>
              <a:xfrm>
                <a:off x="8514632" y="4934231"/>
                <a:ext cx="3430747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Light yield = 5000 </a:t>
                </a:r>
                <a:r>
                  <a:rPr kumimoji="1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/MeV</a:t>
                </a: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/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9">
                <a:extLst>
                  <a:ext uri="{FF2B5EF4-FFF2-40B4-BE49-F238E27FC236}">
                    <a16:creationId xmlns:a16="http://schemas.microsoft.com/office/drawing/2014/main" id="{3C542229-28CE-6A1D-0607-BF6AB751EB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4632" y="4934231"/>
                <a:ext cx="3430747" cy="1168397"/>
              </a:xfrm>
              <a:prstGeom prst="rect">
                <a:avLst/>
              </a:prstGeom>
              <a:blipFill>
                <a:blip r:embed="rId2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10">
                <a:extLst>
                  <a:ext uri="{FF2B5EF4-FFF2-40B4-BE49-F238E27FC236}">
                    <a16:creationId xmlns:a16="http://schemas.microsoft.com/office/drawing/2014/main" id="{125E0881-A9A9-F75A-FB27-EA3A3021CC56}"/>
                  </a:ext>
                </a:extLst>
              </p:cNvPr>
              <p:cNvSpPr txBox="1"/>
              <p:nvPr/>
            </p:nvSpPr>
            <p:spPr>
              <a:xfrm>
                <a:off x="664015" y="4953957"/>
                <a:ext cx="3430747" cy="799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yield = 35000 </a:t>
                </a:r>
                <a:r>
                  <a:rPr kumimoji="1"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/MeV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文本框 10">
                <a:extLst>
                  <a:ext uri="{FF2B5EF4-FFF2-40B4-BE49-F238E27FC236}">
                    <a16:creationId xmlns:a16="http://schemas.microsoft.com/office/drawing/2014/main" id="{125E0881-A9A9-F75A-FB27-EA3A3021C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15" y="4953957"/>
                <a:ext cx="3430747" cy="799065"/>
              </a:xfrm>
              <a:prstGeom prst="rect">
                <a:avLst/>
              </a:prstGeom>
              <a:blipFill>
                <a:blip r:embed="rId3"/>
                <a:stretch>
                  <a:fillRect l="-1845" r="-738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B9A6F5B3-3F1E-FAA0-F4F9-0A5DBE10BBF4}"/>
                  </a:ext>
                </a:extLst>
              </p:cNvPr>
              <p:cNvSpPr txBox="1"/>
              <p:nvPr/>
            </p:nvSpPr>
            <p:spPr>
              <a:xfrm>
                <a:off x="4666493" y="4990882"/>
                <a:ext cx="3430747" cy="1168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Light yield = 10000 </a:t>
                </a:r>
                <a:r>
                  <a:rPr kumimoji="1" lang="en-US" altLang="zh-CN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/MeV</a:t>
                </a:r>
                <a:endParaRPr kumimoji="1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/>
                <a:endParaRPr kumimoji="1"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文本框 2">
                <a:extLst>
                  <a:ext uri="{FF2B5EF4-FFF2-40B4-BE49-F238E27FC236}">
                    <a16:creationId xmlns:a16="http://schemas.microsoft.com/office/drawing/2014/main" id="{B9A6F5B3-3F1E-FAA0-F4F9-0A5DBE10B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493" y="4990882"/>
                <a:ext cx="3430747" cy="1168397"/>
              </a:xfrm>
              <a:prstGeom prst="rect">
                <a:avLst/>
              </a:prstGeom>
              <a:blipFill>
                <a:blip r:embed="rId4"/>
                <a:stretch>
                  <a:fillRect l="-1845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B279CB4F-762E-971D-E1D4-810F64CF493A}"/>
              </a:ext>
            </a:extLst>
          </p:cNvPr>
          <p:cNvSpPr/>
          <p:nvPr/>
        </p:nvSpPr>
        <p:spPr>
          <a:xfrm>
            <a:off x="10584188" y="1368973"/>
            <a:ext cx="7139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59693C-DC85-CF1A-FAB0-3E1E4E024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240" y="2470207"/>
            <a:ext cx="3376668" cy="23831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07F448-FF9F-44E3-6D3F-3E3FD1B6D3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64" y="2519455"/>
            <a:ext cx="3302013" cy="23544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BABD175-AB9E-7C23-1683-32E4BD1AD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67" y="2437173"/>
            <a:ext cx="3457064" cy="24750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470649-CF32-B2D4-236D-5AA0DDB1B1D0}"/>
              </a:ext>
            </a:extLst>
          </p:cNvPr>
          <p:cNvSpPr/>
          <p:nvPr/>
        </p:nvSpPr>
        <p:spPr>
          <a:xfrm>
            <a:off x="6594773" y="2636404"/>
            <a:ext cx="7139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748777-33D1-0D65-EEEE-7792504E4223}"/>
              </a:ext>
            </a:extLst>
          </p:cNvPr>
          <p:cNvSpPr/>
          <p:nvPr/>
        </p:nvSpPr>
        <p:spPr>
          <a:xfrm>
            <a:off x="2816137" y="2702711"/>
            <a:ext cx="7139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6AD9F7-6739-D02C-EB38-93B700D6A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/>
          <a:stretch/>
        </p:blipFill>
        <p:spPr>
          <a:xfrm>
            <a:off x="9220227" y="1184307"/>
            <a:ext cx="548300" cy="133369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3564DB-CC6B-4DAB-603D-F307F00903DD}"/>
              </a:ext>
            </a:extLst>
          </p:cNvPr>
          <p:cNvSpPr txBox="1"/>
          <p:nvPr/>
        </p:nvSpPr>
        <p:spPr>
          <a:xfrm>
            <a:off x="9802930" y="118430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Spill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4CB6B2-F482-ADC1-3D19-B48999A95553}"/>
              </a:ext>
            </a:extLst>
          </p:cNvPr>
          <p:cNvSpPr txBox="1"/>
          <p:nvPr/>
        </p:nvSpPr>
        <p:spPr>
          <a:xfrm>
            <a:off x="9802930" y="1614237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subtraction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9E2D2E-5082-34DD-A58E-790F41AC1A8A}"/>
              </a:ext>
            </a:extLst>
          </p:cNvPr>
          <p:cNvSpPr txBox="1"/>
          <p:nvPr/>
        </p:nvSpPr>
        <p:spPr>
          <a:xfrm>
            <a:off x="9802930" y="206784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 subtraction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D2B259-06C3-E76D-51E8-57A7DE79F47D}"/>
              </a:ext>
            </a:extLst>
          </p:cNvPr>
          <p:cNvSpPr/>
          <p:nvPr/>
        </p:nvSpPr>
        <p:spPr>
          <a:xfrm>
            <a:off x="10459319" y="2600988"/>
            <a:ext cx="713960" cy="57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A216E3-483B-5E59-6235-7B9879AB3144}"/>
              </a:ext>
            </a:extLst>
          </p:cNvPr>
          <p:cNvSpPr txBox="1"/>
          <p:nvPr/>
        </p:nvSpPr>
        <p:spPr>
          <a:xfrm>
            <a:off x="664015" y="1368973"/>
            <a:ext cx="6660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time of crystals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important role in time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 subtraction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better performance than flat subtraction</a:t>
            </a:r>
          </a:p>
        </p:txBody>
      </p:sp>
    </p:spTree>
    <p:extLst>
      <p:ext uri="{BB962C8B-B14F-4D97-AF65-F5344CB8AC3E}">
        <p14:creationId xmlns:p14="http://schemas.microsoft.com/office/powerpoint/2010/main" val="4180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63"/>
    </mc:Choice>
    <mc:Fallback xmlns="">
      <p:transition spd="slow" advTm="5436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8D01F2-3914-1678-364B-83C0220A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</a:t>
            </a:r>
          </a:p>
        </p:txBody>
      </p:sp>
      <p:pic>
        <p:nvPicPr>
          <p:cNvPr id="4" name="图片 13">
            <a:extLst>
              <a:ext uri="{FF2B5EF4-FFF2-40B4-BE49-F238E27FC236}">
                <a16:creationId xmlns:a16="http://schemas.microsoft.com/office/drawing/2014/main" id="{EE6BDABA-8331-F798-B186-4FDFFDF5D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944" y="1728819"/>
            <a:ext cx="4528984" cy="3151190"/>
          </a:xfrm>
          <a:prstGeom prst="rect">
            <a:avLst/>
          </a:prstGeom>
        </p:spPr>
      </p:pic>
      <p:sp>
        <p:nvSpPr>
          <p:cNvPr id="5" name="TextBox 22">
            <a:extLst>
              <a:ext uri="{FF2B5EF4-FFF2-40B4-BE49-F238E27FC236}">
                <a16:creationId xmlns:a16="http://schemas.microsoft.com/office/drawing/2014/main" id="{342A7997-2300-D5D1-5519-99057D6A901B}"/>
              </a:ext>
            </a:extLst>
          </p:cNvPr>
          <p:cNvSpPr txBox="1"/>
          <p:nvPr/>
        </p:nvSpPr>
        <p:spPr>
          <a:xfrm>
            <a:off x="3048735" y="1209518"/>
            <a:ext cx="39395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Photons were shot at this cell</a:t>
            </a:r>
          </a:p>
          <a:p>
            <a:endParaRPr lang="en" altLang="zh-CN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 × 3 cells used for energy measurement</a:t>
            </a: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id="{E9FFCBE8-45D6-4D49-C4AF-EAF4160D9D18}"/>
              </a:ext>
            </a:extLst>
          </p:cNvPr>
          <p:cNvGrpSpPr/>
          <p:nvPr/>
        </p:nvGrpSpPr>
        <p:grpSpPr>
          <a:xfrm>
            <a:off x="646949" y="1130198"/>
            <a:ext cx="2477461" cy="1911218"/>
            <a:chOff x="6989268" y="4046044"/>
            <a:chExt cx="2477461" cy="191121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FC058C7-3011-2B7B-913D-9E65C026E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9268" y="4046044"/>
              <a:ext cx="2102340" cy="1911218"/>
            </a:xfrm>
            <a:prstGeom prst="rect">
              <a:avLst/>
            </a:prstGeom>
          </p:spPr>
        </p:pic>
        <p:cxnSp>
          <p:nvCxnSpPr>
            <p:cNvPr id="8" name="Straight Arrow Connector 11">
              <a:extLst>
                <a:ext uri="{FF2B5EF4-FFF2-40B4-BE49-F238E27FC236}">
                  <a16:creationId xmlns:a16="http://schemas.microsoft.com/office/drawing/2014/main" id="{616C4D00-912A-7924-9F27-0AC4C2EDD1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47592" y="4372249"/>
              <a:ext cx="1119137" cy="45822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8B851BD-15B9-2107-4A8E-D0BCD73E53A1}"/>
                </a:ext>
              </a:extLst>
            </p:cNvPr>
            <p:cNvSpPr/>
            <p:nvPr/>
          </p:nvSpPr>
          <p:spPr>
            <a:xfrm>
              <a:off x="7992533" y="4512733"/>
              <a:ext cx="770467" cy="71683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AD937CC-37FE-AA33-A3C9-68D7BF1D4069}"/>
              </a:ext>
            </a:extLst>
          </p:cNvPr>
          <p:cNvSpPr txBox="1"/>
          <p:nvPr/>
        </p:nvSpPr>
        <p:spPr>
          <a:xfrm>
            <a:off x="699098" y="3085716"/>
            <a:ext cx="22582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Cell map in this module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5">
            <a:extLst>
              <a:ext uri="{FF2B5EF4-FFF2-40B4-BE49-F238E27FC236}">
                <a16:creationId xmlns:a16="http://schemas.microsoft.com/office/drawing/2014/main" id="{6E01C347-0115-D3DA-2B46-9B012FA55906}"/>
              </a:ext>
            </a:extLst>
          </p:cNvPr>
          <p:cNvSpPr txBox="1"/>
          <p:nvPr/>
        </p:nvSpPr>
        <p:spPr>
          <a:xfrm>
            <a:off x="333078" y="53233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线箭头连接符 15">
            <a:extLst>
              <a:ext uri="{FF2B5EF4-FFF2-40B4-BE49-F238E27FC236}">
                <a16:creationId xmlns:a16="http://schemas.microsoft.com/office/drawing/2014/main" id="{FCE811A5-8260-2567-73AD-21A3406309E4}"/>
              </a:ext>
            </a:extLst>
          </p:cNvPr>
          <p:cNvCxnSpPr>
            <a:cxnSpLocks/>
          </p:cNvCxnSpPr>
          <p:nvPr/>
        </p:nvCxnSpPr>
        <p:spPr>
          <a:xfrm>
            <a:off x="10511327" y="4315967"/>
            <a:ext cx="170916" cy="7190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7">
            <a:extLst>
              <a:ext uri="{FF2B5EF4-FFF2-40B4-BE49-F238E27FC236}">
                <a16:creationId xmlns:a16="http://schemas.microsoft.com/office/drawing/2014/main" id="{9C0E20F7-6BDF-F327-1DAD-80425D2509A0}"/>
              </a:ext>
            </a:extLst>
          </p:cNvPr>
          <p:cNvSpPr txBox="1"/>
          <p:nvPr/>
        </p:nvSpPr>
        <p:spPr>
          <a:xfrm>
            <a:off x="10186587" y="502312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yield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0009E64D-72D5-9E8A-A7BD-61BC36B6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39518"/>
              </p:ext>
            </p:extLst>
          </p:nvPr>
        </p:nvGraphicFramePr>
        <p:xfrm>
          <a:off x="333078" y="4329458"/>
          <a:ext cx="8934695" cy="1005840"/>
        </p:xfrm>
        <a:graphic>
          <a:graphicData uri="http://schemas.openxmlformats.org/drawingml/2006/table">
            <a:tbl>
              <a:tblPr/>
              <a:tblGrid>
                <a:gridCol w="8934695">
                  <a:extLst>
                    <a:ext uri="{9D8B030D-6E8A-4147-A177-3AD203B41FA5}">
                      <a16:colId xmlns:a16="http://schemas.microsoft.com/office/drawing/2014/main" val="608235564"/>
                    </a:ext>
                  </a:extLst>
                </a:gridCol>
              </a:tblGrid>
              <a:tr h="35487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kumimoji="1" lang="en-US" altLang="zh-C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kumimoji="1" lang="zh-CN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1" lang="en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464591"/>
                  </a:ext>
                </a:extLst>
              </a:tr>
              <a:tr h="35487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kumimoji="1" lang="en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89268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C9407-6D5B-70BE-44FE-5A0462964D7E}"/>
                  </a:ext>
                </a:extLst>
              </p:cNvPr>
              <p:cNvSpPr txBox="1"/>
              <p:nvPr/>
            </p:nvSpPr>
            <p:spPr>
              <a:xfrm>
                <a:off x="354197" y="3429000"/>
                <a:ext cx="6225436" cy="2053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" sz="1800" kern="1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3x3 cells </a:t>
                </a:r>
                <a:r>
                  <a:rPr kumimoji="1" lang="en" sz="18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used for energy reconstruction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</a:t>
                </a:r>
                <a:r>
                  <a:rPr kumimoji="1" lang="en" sz="18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proportional to integral between bins 4875-5000(25ns)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kumimoji="1" lang="en" sz="18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For the combination of front and back</a:t>
                </a:r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𝑡𝑜𝑡𝑎𝑙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𝑓𝑟𝑜𝑛𝑡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1"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kumimoji="1" lang="zh-CN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∗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𝑏𝑎𝑐𝑘</m:t>
                        </m:r>
                      </m:sub>
                    </m:sSub>
                  </m:oMath>
                </a14:m>
                <a:endParaRPr kumimoji="1" lang="en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ratio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calibration between back part and front part.</a:t>
                </a:r>
              </a:p>
              <a:p>
                <a:pPr marL="742950" lvl="1" indent="-28575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kumimoji="1"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=1.4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best energy resolution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6C9407-6D5B-70BE-44FE-5A0462964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197" y="3429000"/>
                <a:ext cx="6225436" cy="2053575"/>
              </a:xfrm>
              <a:prstGeom prst="rect">
                <a:avLst/>
              </a:prstGeom>
              <a:blipFill>
                <a:blip r:embed="rId4"/>
                <a:stretch>
                  <a:fillRect l="-611" t="-1852" r="-407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reeform 18">
            <a:extLst>
              <a:ext uri="{FF2B5EF4-FFF2-40B4-BE49-F238E27FC236}">
                <a16:creationId xmlns:a16="http://schemas.microsoft.com/office/drawing/2014/main" id="{326BF4CC-0585-D555-F123-9107F84053E3}"/>
              </a:ext>
            </a:extLst>
          </p:cNvPr>
          <p:cNvSpPr/>
          <p:nvPr/>
        </p:nvSpPr>
        <p:spPr>
          <a:xfrm>
            <a:off x="416481" y="2016690"/>
            <a:ext cx="1161798" cy="1478072"/>
          </a:xfrm>
          <a:custGeom>
            <a:avLst/>
            <a:gdLst>
              <a:gd name="connsiteX0" fmla="*/ 710861 w 1161798"/>
              <a:gd name="connsiteY0" fmla="*/ 1478072 h 1478072"/>
              <a:gd name="connsiteX1" fmla="*/ 9404 w 1161798"/>
              <a:gd name="connsiteY1" fmla="*/ 776614 h 1478072"/>
              <a:gd name="connsiteX2" fmla="*/ 1161798 w 1161798"/>
              <a:gd name="connsiteY2" fmla="*/ 0 h 147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798" h="1478072">
                <a:moveTo>
                  <a:pt x="710861" y="1478072"/>
                </a:moveTo>
                <a:cubicBezTo>
                  <a:pt x="322554" y="1250515"/>
                  <a:pt x="-65752" y="1022959"/>
                  <a:pt x="9404" y="776614"/>
                </a:cubicBezTo>
                <a:cubicBezTo>
                  <a:pt x="84560" y="530269"/>
                  <a:pt x="623179" y="265134"/>
                  <a:pt x="1161798" y="0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B19E2-E34D-15D3-3CCC-8E8BDD4B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resolution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286C08-17B2-280C-72D9-46FF5388A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1" y="1078948"/>
            <a:ext cx="2843745" cy="20261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AD1B42-9F15-04A4-8D8F-D1681B1F4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92" y="1073514"/>
            <a:ext cx="2843745" cy="1976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4837905-A012-572D-FB5A-D30DB7A7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23" y="1076889"/>
            <a:ext cx="2843745" cy="20073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EAA006-8B29-60B9-1227-5587F00C8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182" y="3837784"/>
            <a:ext cx="3762448" cy="26200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9">
                <a:extLst>
                  <a:ext uri="{FF2B5EF4-FFF2-40B4-BE49-F238E27FC236}">
                    <a16:creationId xmlns:a16="http://schemas.microsoft.com/office/drawing/2014/main" id="{2EE9522B-D336-99B1-061C-023C47B14023}"/>
                  </a:ext>
                </a:extLst>
              </p:cNvPr>
              <p:cNvSpPr txBox="1"/>
              <p:nvPr/>
            </p:nvSpPr>
            <p:spPr>
              <a:xfrm>
                <a:off x="8910314" y="2956210"/>
                <a:ext cx="2686954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Light yield = 5000 </a:t>
                </a:r>
                <a:r>
                  <a:rPr kumimoji="1" lang="en-US" altLang="zh-CN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/MeV</a:t>
                </a:r>
                <a:endPara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/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文本框 9">
                <a:extLst>
                  <a:ext uri="{FF2B5EF4-FFF2-40B4-BE49-F238E27FC236}">
                    <a16:creationId xmlns:a16="http://schemas.microsoft.com/office/drawing/2014/main" id="{2EE9522B-D336-99B1-061C-023C47B14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314" y="2956210"/>
                <a:ext cx="2686954" cy="945580"/>
              </a:xfrm>
              <a:prstGeom prst="rect">
                <a:avLst/>
              </a:prstGeom>
              <a:blipFill>
                <a:blip r:embed="rId6"/>
                <a:stretch>
                  <a:fillRect l="-1415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10">
                <a:extLst>
                  <a:ext uri="{FF2B5EF4-FFF2-40B4-BE49-F238E27FC236}">
                    <a16:creationId xmlns:a16="http://schemas.microsoft.com/office/drawing/2014/main" id="{0B32D4E1-31B5-3C09-C6F7-9652CCA69091}"/>
                  </a:ext>
                </a:extLst>
              </p:cNvPr>
              <p:cNvSpPr txBox="1"/>
              <p:nvPr/>
            </p:nvSpPr>
            <p:spPr>
              <a:xfrm>
                <a:off x="1059697" y="2975936"/>
                <a:ext cx="2789546" cy="637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=56.4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yield = 35000 </a:t>
                </a:r>
                <a:r>
                  <a:rPr kumimoji="1"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/MeV</a:t>
                </a:r>
                <a:endParaRPr kumimoji="1"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文本框 10">
                <a:extLst>
                  <a:ext uri="{FF2B5EF4-FFF2-40B4-BE49-F238E27FC236}">
                    <a16:creationId xmlns:a16="http://schemas.microsoft.com/office/drawing/2014/main" id="{0B32D4E1-31B5-3C09-C6F7-9652CCA69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697" y="2975936"/>
                <a:ext cx="2789546" cy="637803"/>
              </a:xfrm>
              <a:prstGeom prst="rect">
                <a:avLst/>
              </a:prstGeom>
              <a:blipFill>
                <a:blip r:embed="rId7"/>
                <a:stretch>
                  <a:fillRect l="-909" r="-455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">
                <a:extLst>
                  <a:ext uri="{FF2B5EF4-FFF2-40B4-BE49-F238E27FC236}">
                    <a16:creationId xmlns:a16="http://schemas.microsoft.com/office/drawing/2014/main" id="{F450BC55-BC3B-7E11-B8F0-EC1A06F2F1FA}"/>
                  </a:ext>
                </a:extLst>
              </p:cNvPr>
              <p:cNvSpPr txBox="1"/>
              <p:nvPr/>
            </p:nvSpPr>
            <p:spPr>
              <a:xfrm>
                <a:off x="5062175" y="3012861"/>
                <a:ext cx="2789546" cy="945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𝑑𝑒𝑓𝑓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ns</m:t>
                      </m:r>
                    </m:oMath>
                  </m:oMathPara>
                </a14:m>
                <a:endPara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Light yield = 10000 </a:t>
                </a:r>
                <a:r>
                  <a:rPr kumimoji="1" lang="en-US" altLang="zh-CN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phels</a:t>
                </a:r>
                <a:r>
                  <a:rPr kumimoji="1" lang="en-US" altLang="zh-CN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/MeV</a:t>
                </a:r>
                <a:endParaRPr kumimoji="1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l"/>
                <a:endParaRPr kumimoji="1"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文本框 2">
                <a:extLst>
                  <a:ext uri="{FF2B5EF4-FFF2-40B4-BE49-F238E27FC236}">
                    <a16:creationId xmlns:a16="http://schemas.microsoft.com/office/drawing/2014/main" id="{F450BC55-BC3B-7E11-B8F0-EC1A06F2F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175" y="3012861"/>
                <a:ext cx="2789546" cy="945580"/>
              </a:xfrm>
              <a:prstGeom prst="rect">
                <a:avLst/>
              </a:prstGeom>
              <a:blipFill>
                <a:blip r:embed="rId8"/>
                <a:stretch>
                  <a:fillRect l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1390018-6C59-DDAB-3E58-C6535FB4665B}"/>
              </a:ext>
            </a:extLst>
          </p:cNvPr>
          <p:cNvSpPr txBox="1"/>
          <p:nvPr/>
        </p:nvSpPr>
        <p:spPr>
          <a:xfrm>
            <a:off x="6229964" y="4548061"/>
            <a:ext cx="5280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at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time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related to </a:t>
            </a:r>
            <a:r>
              <a:rPr lang="en-US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yield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negligible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above 10 GeV</a:t>
            </a:r>
          </a:p>
        </p:txBody>
      </p:sp>
    </p:spTree>
    <p:extLst>
      <p:ext uri="{BB962C8B-B14F-4D97-AF65-F5344CB8AC3E}">
        <p14:creationId xmlns:p14="http://schemas.microsoft.com/office/powerpoint/2010/main" val="12380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60"/>
    </mc:Choice>
    <mc:Fallback xmlns="">
      <p:transition spd="slow" advTm="295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Physics benchmark study</a:t>
            </a:r>
            <a:endParaRPr/>
          </a:p>
        </p:txBody>
      </p:sp>
      <p:sp>
        <p:nvSpPr>
          <p:cNvPr id="28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5"/>
    </mc:Choice>
    <mc:Fallback xmlns="">
      <p:transition spd="slow" advTm="728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study</a:t>
                </a:r>
                <a:endParaRPr dirty="0"/>
              </a:p>
            </p:txBody>
          </p:sp>
        </mc:Choice>
        <mc:Fallback xmlns="">
          <p:sp>
            <p:nvSpPr>
              <p:cNvPr id="30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E4A1D25-97B3-E8EA-A9AF-5B0962B8C65B}"/>
              </a:ext>
            </a:extLst>
          </p:cNvPr>
          <p:cNvGrpSpPr/>
          <p:nvPr/>
        </p:nvGrpSpPr>
        <p:grpSpPr>
          <a:xfrm>
            <a:off x="393743" y="1699994"/>
            <a:ext cx="4864057" cy="1538437"/>
            <a:chOff x="193365" y="1276207"/>
            <a:chExt cx="3650846" cy="1067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93365" y="1276207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65" y="1276207"/>
                  <a:ext cx="1409649" cy="363042"/>
                </a:xfrm>
                <a:prstGeom prst="rect">
                  <a:avLst/>
                </a:prstGeom>
                <a:blipFill>
                  <a:blip r:embed="rId3"/>
                  <a:stretch>
                    <a:fillRect l="-2013"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EE3846-806C-E7F7-8496-6F0843DB2AB3}"/>
                </a:ext>
              </a:extLst>
            </p:cNvPr>
            <p:cNvGrpSpPr/>
            <p:nvPr/>
          </p:nvGrpSpPr>
          <p:grpSpPr>
            <a:xfrm>
              <a:off x="968334" y="1649051"/>
              <a:ext cx="363756" cy="178253"/>
              <a:chOff x="924791" y="1644507"/>
              <a:chExt cx="460664" cy="34015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ACB6D2-C57F-F927-CB64-4B8D192774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644507"/>
                <a:ext cx="0" cy="3401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06CE640-E943-9CFA-50B2-DCEA0C8DF5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984664"/>
                <a:ext cx="46066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F4CA03-D9A5-EAA3-48DE-837D16699051}"/>
                    </a:ext>
                  </a:extLst>
                </p:cNvPr>
                <p:cNvSpPr txBox="1"/>
                <p:nvPr/>
              </p:nvSpPr>
              <p:spPr>
                <a:xfrm>
                  <a:off x="1332090" y="1643154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FF4CA03-D9A5-EAA3-48DE-837D166990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2090" y="1643154"/>
                  <a:ext cx="1409649" cy="3630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915FC49-6E04-876D-7B51-84DB418C70C2}"/>
                </a:ext>
              </a:extLst>
            </p:cNvPr>
            <p:cNvGrpSpPr/>
            <p:nvPr/>
          </p:nvGrpSpPr>
          <p:grpSpPr>
            <a:xfrm>
              <a:off x="2036914" y="2011454"/>
              <a:ext cx="363756" cy="178253"/>
              <a:chOff x="924791" y="1644507"/>
              <a:chExt cx="460664" cy="34015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8F84A4D-A8A7-EAB1-11F1-C345D7500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644507"/>
                <a:ext cx="0" cy="34015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159736B-3D66-2839-9A7C-BEC9CB99CA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4791" y="1984664"/>
                <a:ext cx="46066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F7FD43D-AB1B-CD5C-0874-F67FE0CF1DB6}"/>
                    </a:ext>
                  </a:extLst>
                </p:cNvPr>
                <p:cNvSpPr txBox="1"/>
                <p:nvPr/>
              </p:nvSpPr>
              <p:spPr>
                <a:xfrm>
                  <a:off x="2434562" y="1980626"/>
                  <a:ext cx="1409649" cy="363042"/>
                </a:xfrm>
                <a:prstGeom prst="rect">
                  <a:avLst/>
                </a:prstGeom>
                <a:ln w="12700">
                  <a:prstDash val="solid"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𝛾𝛾</m:t>
                      </m:r>
                    </m:oMath>
                  </a14:m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F7FD43D-AB1B-CD5C-0874-F67FE0CF1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562" y="1980626"/>
                  <a:ext cx="1409649" cy="363042"/>
                </a:xfrm>
                <a:prstGeom prst="rect">
                  <a:avLst/>
                </a:prstGeom>
                <a:blipFill>
                  <a:blip r:embed="rId5"/>
                  <a:stretch>
                    <a:fillRect l="-667" b="-9524"/>
                  </a:stretch>
                </a:blipFill>
                <a:ln w="12700">
                  <a:prstDash val="solid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553B19-E421-44A1-01E1-F81C8CE13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589" y="2073358"/>
            <a:ext cx="7772400" cy="348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4"/>
    </mc:Choice>
    <mc:Fallback xmlns="">
      <p:transition spd="slow" advTm="392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3"/>
                <a:ext cx="11582400" cy="4742897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Introduction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Single module study</a:t>
                </a:r>
              </a:p>
              <a:p>
                <a:pPr lvl="1">
                  <a:buFont typeface="Wingdings" charset="2"/>
                  <a:buChar char="Ø"/>
                </a:pPr>
                <a:r>
                  <a:rPr lang="en-US" dirty="0"/>
                  <a:t>Spill over effect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Physics benchmark study</a:t>
                </a:r>
              </a:p>
              <a:p>
                <a:pPr lvl="1">
                  <a:buFont typeface="Wingdings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decay channel</a:t>
                </a:r>
                <a:endParaRPr dirty="0"/>
              </a:p>
            </p:txBody>
          </p:sp>
        </mc:Choice>
        <mc:Fallback xmlns="">
          <p:sp>
            <p:nvSpPr>
              <p:cNvPr id="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3"/>
                <a:ext cx="11582400" cy="4742897"/>
              </a:xfrm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Content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5"/>
    </mc:Choice>
    <mc:Fallback xmlns="">
      <p:transition spd="slow" advTm="1839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(Preselection)</a:t>
                </a:r>
                <a:endParaRPr dirty="0"/>
              </a:p>
            </p:txBody>
          </p:sp>
        </mc:Choice>
        <mc:Fallback xmlns="">
          <p:sp>
            <p:nvSpPr>
              <p:cNvPr id="30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Content Placeholder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704990"/>
              </p:ext>
            </p:extLst>
          </p:nvPr>
        </p:nvGraphicFramePr>
        <p:xfrm>
          <a:off x="1081145" y="2069769"/>
          <a:ext cx="3229667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500">
                  <a:extLst>
                    <a:ext uri="{9D8B030D-6E8A-4147-A177-3AD203B41FA5}">
                      <a16:colId xmlns:a16="http://schemas.microsoft.com/office/drawing/2014/main" val="1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2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3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4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5"/>
                    </a:ext>
                  </a:extLst>
                </a:gridCol>
                <a:gridCol w="404463">
                  <a:extLst>
                    <a:ext uri="{9D8B030D-6E8A-4147-A177-3AD203B41FA5}">
                      <a16:colId xmlns:a16="http://schemas.microsoft.com/office/drawing/2014/main" val="6"/>
                    </a:ext>
                  </a:extLst>
                </a:gridCol>
                <a:gridCol w="398426">
                  <a:extLst>
                    <a:ext uri="{9D8B030D-6E8A-4147-A177-3AD203B41FA5}">
                      <a16:colId xmlns:a16="http://schemas.microsoft.com/office/drawing/2014/main" val="7"/>
                    </a:ext>
                  </a:extLst>
                </a:gridCol>
                <a:gridCol w="398426">
                  <a:extLst>
                    <a:ext uri="{9D8B030D-6E8A-4147-A177-3AD203B41FA5}">
                      <a16:colId xmlns:a16="http://schemas.microsoft.com/office/drawing/2014/main" val="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75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tx1">
                          <a:alpha val="10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60000"/>
                        <a:lumOff val="4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 sz="1800" kern="1200">
                          <a:solidFill>
                            <a:srgbClr val="000000"/>
                          </a:solidFill>
                          <a:latin typeface="等线"/>
                          <a:ea typeface="等线"/>
                          <a:cs typeface="+mn-cs"/>
                        </a:defRPr>
                      </a:pPr>
                      <a:endParaRPr sz="1800" kern="1200" dirty="0">
                        <a:solidFill>
                          <a:srgbClr val="000000"/>
                        </a:solidFill>
                        <a:latin typeface="等线"/>
                        <a:ea typeface="等线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>
                        <a:lumMod val="40000"/>
                        <a:lumOff val="60000"/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"/>
                  </a:ext>
                </a:extLst>
              </a:tr>
            </a:tbl>
          </a:graphicData>
        </a:graphic>
      </p:graphicFrame>
      <p:sp>
        <p:nvSpPr>
          <p:cNvPr id="2" name="Freeform 1">
            <a:extLst>
              <a:ext uri="{FF2B5EF4-FFF2-40B4-BE49-F238E27FC236}">
                <a16:creationId xmlns:a16="http://schemas.microsoft.com/office/drawing/2014/main" id="{945C1B07-F414-4151-30DD-1711B462ABB6}"/>
              </a:ext>
            </a:extLst>
          </p:cNvPr>
          <p:cNvSpPr/>
          <p:nvPr/>
        </p:nvSpPr>
        <p:spPr>
          <a:xfrm>
            <a:off x="2179943" y="2171813"/>
            <a:ext cx="2472268" cy="758734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chemeClr val="accent6">
                <a:lumMod val="60000"/>
                <a:lumOff val="40000"/>
              </a:schemeClr>
            </a:solidFill>
            <a:tailEnd type="stealth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29C9A7-AB65-5249-BE12-1E85E27C6C3E}"/>
                  </a:ext>
                </a:extLst>
              </p:cNvPr>
              <p:cNvSpPr txBox="1"/>
              <p:nvPr/>
            </p:nvSpPr>
            <p:spPr>
              <a:xfrm>
                <a:off x="4664544" y="1998024"/>
                <a:ext cx="3177858" cy="758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Seed cell: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𝑠𝑒𝑒𝑑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𝑡𝑜𝑡𝑎𝑙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29C9A7-AB65-5249-BE12-1E85E27C6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544" y="1998024"/>
                <a:ext cx="3177858" cy="758734"/>
              </a:xfrm>
              <a:prstGeom prst="rect">
                <a:avLst/>
              </a:prstGeom>
              <a:blipFill>
                <a:blip r:embed="rId3"/>
                <a:stretch>
                  <a:fillRect l="-3984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68D18F-93A9-7078-E48D-BF28D53465C9}"/>
              </a:ext>
            </a:extLst>
          </p:cNvPr>
          <p:cNvSpPr/>
          <p:nvPr/>
        </p:nvSpPr>
        <p:spPr>
          <a:xfrm>
            <a:off x="1434877" y="2377391"/>
            <a:ext cx="1388533" cy="1332089"/>
          </a:xfrm>
          <a:prstGeom prst="roundRect">
            <a:avLst/>
          </a:prstGeom>
          <a:noFill/>
          <a:ln w="53975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C46E8087-B045-6A80-C023-95B47405A383}"/>
              </a:ext>
            </a:extLst>
          </p:cNvPr>
          <p:cNvSpPr/>
          <p:nvPr/>
        </p:nvSpPr>
        <p:spPr>
          <a:xfrm flipV="1">
            <a:off x="2823410" y="3102808"/>
            <a:ext cx="1735959" cy="344205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rgbClr val="D883FF"/>
            </a:solidFill>
            <a:tailEnd type="stealth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74708-4A40-03CF-00F4-29D9B0F7C03A}"/>
                  </a:ext>
                </a:extLst>
              </p:cNvPr>
              <p:cNvSpPr txBox="1"/>
              <p:nvPr/>
            </p:nvSpPr>
            <p:spPr>
              <a:xfrm>
                <a:off x="4652211" y="2996456"/>
                <a:ext cx="7653249" cy="141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94209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,1/2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&gt;400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sz="2800" b="0" dirty="0">
                  <a:solidFill>
                    <a:srgbClr val="942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942093"/>
                    </a:solidFill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,1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,2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94209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cluster</m:t>
                        </m:r>
                      </m:e>
                    </m:d>
                    <m:r>
                      <a:rPr lang="en-US" sz="2800" b="0" i="1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&gt;1000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94209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sz="2800" dirty="0">
                  <a:solidFill>
                    <a:srgbClr val="9420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E74708-4A40-03CF-00F4-29D9B0F7C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1" y="2996456"/>
                <a:ext cx="7653249" cy="1410066"/>
              </a:xfrm>
              <a:prstGeom prst="rect">
                <a:avLst/>
              </a:prstGeom>
              <a:blipFill>
                <a:blip r:embed="rId4"/>
                <a:stretch>
                  <a:fillRect l="-165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EF6800-693A-9198-C821-34784DF23446}"/>
              </a:ext>
            </a:extLst>
          </p:cNvPr>
          <p:cNvSpPr/>
          <p:nvPr/>
        </p:nvSpPr>
        <p:spPr>
          <a:xfrm>
            <a:off x="3046557" y="3814007"/>
            <a:ext cx="1388533" cy="1332089"/>
          </a:xfrm>
          <a:prstGeom prst="roundRect">
            <a:avLst/>
          </a:prstGeom>
          <a:noFill/>
          <a:ln w="53975">
            <a:solidFill>
              <a:srgbClr val="D883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D16C6E2-D3FA-DD31-7B7E-8D84B956E5C1}"/>
              </a:ext>
            </a:extLst>
          </p:cNvPr>
          <p:cNvSpPr/>
          <p:nvPr/>
        </p:nvSpPr>
        <p:spPr>
          <a:xfrm>
            <a:off x="3545305" y="3429000"/>
            <a:ext cx="385011" cy="385006"/>
          </a:xfrm>
          <a:custGeom>
            <a:avLst/>
            <a:gdLst>
              <a:gd name="connsiteX0" fmla="*/ 0 w 801511"/>
              <a:gd name="connsiteY0" fmla="*/ 1377245 h 1377245"/>
              <a:gd name="connsiteX1" fmla="*/ 158045 w 801511"/>
              <a:gd name="connsiteY1" fmla="*/ 338667 h 1377245"/>
              <a:gd name="connsiteX2" fmla="*/ 801511 w 801511"/>
              <a:gd name="connsiteY2" fmla="*/ 0 h 137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1511" h="1377245">
                <a:moveTo>
                  <a:pt x="0" y="1377245"/>
                </a:moveTo>
                <a:cubicBezTo>
                  <a:pt x="12230" y="972726"/>
                  <a:pt x="24460" y="568208"/>
                  <a:pt x="158045" y="338667"/>
                </a:cubicBezTo>
                <a:cubicBezTo>
                  <a:pt x="291630" y="109126"/>
                  <a:pt x="546570" y="54563"/>
                  <a:pt x="801511" y="0"/>
                </a:cubicBezTo>
              </a:path>
            </a:pathLst>
          </a:custGeom>
          <a:noFill/>
          <a:ln w="34925">
            <a:solidFill>
              <a:srgbClr val="D883FF"/>
            </a:solidFill>
            <a:tailEnd type="non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8"/>
    </mc:Choice>
    <mc:Fallback xmlns="">
      <p:transition spd="slow" advTm="3078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A3F086-7ADC-2767-42E8-D5F9574A7A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4"/>
                <a:ext cx="10844463" cy="10307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&gt;1700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/>
                  <a:t> &amp;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A3F086-7ADC-2767-42E8-D5F9574A7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4"/>
                <a:ext cx="10844463" cy="1030790"/>
              </a:xfrm>
              <a:blipFill>
                <a:blip r:embed="rId2"/>
                <a:stretch>
                  <a:fillRect l="-1054" t="-58537" b="-5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5918B3-FBCC-DCE1-DDA1-EA528D20341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spectrum)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945918B3-FBCC-DCE1-DDA1-EA528D203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E03978E-C44C-7473-09D8-B933B9BD0D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7729" y="2012173"/>
            <a:ext cx="3509267" cy="4888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61BBCC-9152-31F7-2D52-F2030AB68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6343" y="2012173"/>
            <a:ext cx="3509268" cy="488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76"/>
    </mc:Choice>
    <mc:Fallback xmlns="">
      <p:transition spd="slow" advTm="5197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C42694C-998B-C74E-F811-FDE4EC5E1698}"/>
              </a:ext>
            </a:extLst>
          </p:cNvPr>
          <p:cNvSpPr/>
          <p:nvPr/>
        </p:nvSpPr>
        <p:spPr>
          <a:xfrm>
            <a:off x="1469999" y="3925112"/>
            <a:ext cx="4626001" cy="21869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15000"/>
              </a:schemeClr>
            </a:solidFill>
          </a:ln>
          <a:effectLst>
            <a:outerShdw blurRad="50800" dist="131054" dir="1860000" algn="ctr" rotWithShape="0">
              <a:srgbClr val="000000">
                <a:alpha val="62973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3BFF90-76E0-B69D-D1B4-72F1B538B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39694"/>
                <a:ext cx="11020926" cy="111100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spectrum: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signal (crystal ball) </a:t>
                </a:r>
                <a:r>
                  <a:rPr lang="en-US" sz="2400" dirty="0"/>
                  <a:t>+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background (2</a:t>
                </a:r>
                <a:r>
                  <a:rPr lang="en-US" sz="24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nd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order polynomial)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D3BFF90-76E0-B69D-D1B4-72F1B538B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39694"/>
                <a:ext cx="11020926" cy="1111001"/>
              </a:xfrm>
              <a:blipFill>
                <a:blip r:embed="rId2"/>
                <a:stretch>
                  <a:fillRect l="-806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EB1FD55-15BF-D7AB-A2D7-12304F920C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spectrum)</a:t>
                </a: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FEB1FD55-15BF-D7AB-A2D7-12304F920C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965" t="-16667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AE421E-B619-C314-FA12-0DE62A293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7244" y="439814"/>
            <a:ext cx="2621074" cy="3870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C1B27A-ED09-CAC0-4E4C-86513E69B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91" y="3693465"/>
            <a:ext cx="3583036" cy="268922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064A159-3BB4-5033-62B8-9AF07987030F}"/>
              </a:ext>
            </a:extLst>
          </p:cNvPr>
          <p:cNvSpPr/>
          <p:nvPr/>
        </p:nvSpPr>
        <p:spPr>
          <a:xfrm>
            <a:off x="1478645" y="2725274"/>
            <a:ext cx="625642" cy="4331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B51D4-3B32-69C8-7BDE-C661A7F5281A}"/>
              </a:ext>
            </a:extLst>
          </p:cNvPr>
          <p:cNvSpPr txBox="1"/>
          <p:nvPr/>
        </p:nvSpPr>
        <p:spPr>
          <a:xfrm>
            <a:off x="597068" y="3136229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S(Number of signals)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50C287-3176-FC38-27F2-A76F43462B79}"/>
              </a:ext>
            </a:extLst>
          </p:cNvPr>
          <p:cNvSpPr txBox="1"/>
          <p:nvPr/>
        </p:nvSpPr>
        <p:spPr>
          <a:xfrm>
            <a:off x="4061385" y="3158410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B(Number of backgrounds)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65A39043-FB0A-3311-7171-1C4119260C77}"/>
              </a:ext>
            </a:extLst>
          </p:cNvPr>
          <p:cNvSpPr/>
          <p:nvPr/>
        </p:nvSpPr>
        <p:spPr>
          <a:xfrm>
            <a:off x="5124452" y="2703093"/>
            <a:ext cx="625642" cy="43313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ECAB8-7122-2AD5-209F-4C99D547EC4A}"/>
                  </a:ext>
                </a:extLst>
              </p:cNvPr>
              <p:cNvSpPr txBox="1"/>
              <p:nvPr/>
            </p:nvSpPr>
            <p:spPr>
              <a:xfrm>
                <a:off x="1791465" y="3947294"/>
                <a:ext cx="3751733" cy="2013436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rgbClr val="000000">
                    <a:alpha val="10024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Efficiency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𝑡𝑟𝑢𝑡h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𝑡𝑜𝑡𝑎𝑙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Significance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0ECAB8-7122-2AD5-209F-4C99D547E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465" y="3947294"/>
                <a:ext cx="3751733" cy="20134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50800" dir="5400000" algn="ctr" rotWithShape="0">
                  <a:srgbClr val="000000">
                    <a:alpha val="10024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1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1"/>
    </mc:Choice>
    <mc:Fallback xmlns="">
      <p:transition spd="slow" advTm="6280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D122-9AE5-7BB5-2662-726A0EF3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18A04-1077-C513-36AA-B593C708B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"/>
    </mc:Choice>
    <mc:Fallback xmlns="">
      <p:transition spd="slow" advTm="102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1FA2FE-7B08-4296-959A-778EFF3F13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Single module study</a:t>
                </a:r>
              </a:p>
              <a:p>
                <a:pPr lvl="1"/>
                <a:r>
                  <a:rPr lang="en-US" dirty="0"/>
                  <a:t>Spill over effect studied for </a:t>
                </a:r>
                <a:r>
                  <a:rPr lang="en-US" dirty="0" err="1"/>
                  <a:t>LHCb</a:t>
                </a:r>
                <a:r>
                  <a:rPr lang="en-US" dirty="0"/>
                  <a:t> ECAL upgrade II.</a:t>
                </a:r>
              </a:p>
              <a:p>
                <a:pPr lvl="2"/>
                <a:r>
                  <a:rPr lang="en-US" dirty="0"/>
                  <a:t>Influence of crystal decay time and background subtraction checked</a:t>
                </a:r>
              </a:p>
              <a:p>
                <a:pPr lvl="1">
                  <a:buFont typeface="System Font Regular"/>
                  <a:buChar char="❗️"/>
                </a:pPr>
                <a:r>
                  <a:rPr lang="en-US" dirty="0"/>
                  <a:t>Other studies concerning materials, light guide and so on are ongoing!</a:t>
                </a:r>
              </a:p>
              <a:p>
                <a:r>
                  <a:rPr lang="en-US" dirty="0"/>
                  <a:t>Physics benchmark study performed</a:t>
                </a:r>
              </a:p>
              <a:p>
                <a:pPr lvl="1"/>
                <a:r>
                  <a:rPr lang="en-US" b="0" dirty="0"/>
                  <a:t>Resolved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/>
                  <a:t>reconstructed successfully </a:t>
                </a:r>
                <a:r>
                  <a:rPr lang="en-US" dirty="0"/>
                  <a:t>through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Efficiency vs significance plot prepared, Eff ~ 2%</a:t>
                </a:r>
              </a:p>
              <a:p>
                <a:pPr lvl="1">
                  <a:buFont typeface="System Font Regular"/>
                  <a:buChar char="❗️"/>
                </a:pPr>
                <a:r>
                  <a:rPr lang="en-US" dirty="0"/>
                  <a:t>Studies concerning other decay channels ongoing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1FA2FE-7B08-4296-959A-778EFF3F13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E176E2-37E6-6C2F-D436-D0284EDF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311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8"/>
    </mc:Choice>
    <mc:Fallback xmlns="">
      <p:transition spd="slow" advTm="31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"/>
    </mc:Choice>
    <mc:Fallback xmlns="">
      <p:transition spd="slow" advTm="16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27454" y="1594386"/>
            <a:ext cx="6503354" cy="451982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Run 1-3: 4×4/6×6/12×12 cm</a:t>
            </a:r>
            <a:r>
              <a:rPr lang="en-US" sz="2400" baseline="30000" dirty="0"/>
              <a:t>2</a:t>
            </a:r>
            <a:r>
              <a:rPr lang="en-US" sz="2400" dirty="0"/>
              <a:t> Shashlik</a:t>
            </a:r>
            <a:endParaRPr dirty="0"/>
          </a:p>
          <a:p>
            <a:pPr>
              <a:buFont typeface="Arial" charset="0"/>
              <a:buChar char="•"/>
            </a:pPr>
            <a:r>
              <a:rPr lang="en-US" sz="2400" b="1" i="1" u="sng" dirty="0"/>
              <a:t>Run 5 Baseline</a:t>
            </a:r>
            <a:r>
              <a:rPr lang="en-US" sz="2400" dirty="0"/>
              <a:t> of Upgrade II: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Innermost</a:t>
            </a:r>
            <a:r>
              <a:rPr lang="en-US" sz="2000" dirty="0"/>
              <a:t>: 1.5×1.5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-W + GAGG fibers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Longitudinal segmentation</a:t>
            </a:r>
            <a:r>
              <a:rPr lang="en-US" sz="1600" dirty="0"/>
              <a:t>: front and back sections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Rotated (3+3) for best energy resolution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Timing</a:t>
            </a:r>
            <a:r>
              <a:rPr lang="en-US" sz="1600" dirty="0">
                <a:solidFill>
                  <a:schemeClr val="tx1">
                    <a:alpha val="100000"/>
                  </a:schemeClr>
                </a:solidFill>
              </a:rPr>
              <a:t> capability</a:t>
            </a:r>
            <a:endParaRPr lang="zh-CN" altLang="en-US" sz="1600"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Second inner</a:t>
            </a:r>
            <a:r>
              <a:rPr lang="en-US" sz="2000" dirty="0"/>
              <a:t>: 3×3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-Pb + Poly fibers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Outer</a:t>
            </a:r>
            <a:r>
              <a:rPr lang="en-US" sz="2000" dirty="0"/>
              <a:t>: 4×4/6×6/12×12 cm</a:t>
            </a:r>
            <a:r>
              <a:rPr lang="en-US" sz="2000" baseline="30000" dirty="0"/>
              <a:t>2</a:t>
            </a:r>
            <a:r>
              <a:rPr lang="en-US" sz="2000" dirty="0"/>
              <a:t> Shashlik</a:t>
            </a:r>
            <a:endParaRPr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LHCb Upgrade II</a:t>
            </a: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6999801" y="1005391"/>
            <a:ext cx="4541346" cy="5336864"/>
            <a:chOff x="6999801" y="1005391"/>
            <a:chExt cx="4541346" cy="53368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657" y="1005391"/>
              <a:ext cx="4269490" cy="533686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999801" y="4847008"/>
              <a:ext cx="489857" cy="760567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8"/>
    </mc:Choice>
    <mc:Fallback xmlns="">
      <p:transition spd="slow" advTm="10554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27454" y="1594386"/>
            <a:ext cx="6503354" cy="451982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Run 1-3: 4×4/6×6/12×12 cm</a:t>
            </a:r>
            <a:r>
              <a:rPr lang="en-US" sz="2400" baseline="30000" dirty="0"/>
              <a:t>2</a:t>
            </a:r>
            <a:r>
              <a:rPr lang="en-US" sz="2400" dirty="0"/>
              <a:t> Shashlik</a:t>
            </a:r>
            <a:endParaRPr dirty="0"/>
          </a:p>
          <a:p>
            <a:pPr>
              <a:buFont typeface="Arial" charset="0"/>
              <a:buChar char="•"/>
            </a:pPr>
            <a:r>
              <a:rPr lang="en-US" sz="2400" b="1" i="1" u="sng" dirty="0"/>
              <a:t>Run 5 Baseline</a:t>
            </a:r>
            <a:r>
              <a:rPr lang="en-US" sz="2400" dirty="0"/>
              <a:t> of Upgrade II: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Innermost</a:t>
            </a:r>
            <a:r>
              <a:rPr lang="en-US" sz="2000" dirty="0"/>
              <a:t>: 1.5×1.5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-W + GAGG fibers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Longitudinal segmentation</a:t>
            </a:r>
            <a:r>
              <a:rPr lang="en-US" sz="1600" dirty="0"/>
              <a:t>: front and back sections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Rotated (3+3) for best energy resolution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Timing</a:t>
            </a:r>
            <a:r>
              <a:rPr lang="en-US" sz="1600" dirty="0">
                <a:solidFill>
                  <a:schemeClr val="tx1">
                    <a:alpha val="100000"/>
                  </a:schemeClr>
                </a:solidFill>
              </a:rPr>
              <a:t> capability</a:t>
            </a:r>
            <a:endParaRPr lang="zh-CN" altLang="en-US" sz="1600"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Second inner</a:t>
            </a:r>
            <a:r>
              <a:rPr lang="en-US" sz="2000" dirty="0"/>
              <a:t>: 3×3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-Pb + Poly fibers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Outer</a:t>
            </a:r>
            <a:r>
              <a:rPr lang="en-US" sz="2000" dirty="0"/>
              <a:t>: 4×4/6×6/12×12 cm</a:t>
            </a:r>
            <a:r>
              <a:rPr lang="en-US" sz="2000" baseline="30000" dirty="0"/>
              <a:t>2</a:t>
            </a:r>
            <a:r>
              <a:rPr lang="en-US" sz="2000" dirty="0"/>
              <a:t> Shashlik</a:t>
            </a:r>
            <a:endParaRPr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LHCb Upgrade II</a:t>
            </a:r>
            <a:endParaRPr/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896B4D33-DB0E-B767-640B-2CBA3D2BB6AE}"/>
              </a:ext>
            </a:extLst>
          </p:cNvPr>
          <p:cNvGrpSpPr/>
          <p:nvPr/>
        </p:nvGrpSpPr>
        <p:grpSpPr>
          <a:xfrm>
            <a:off x="6899569" y="1594386"/>
            <a:ext cx="5064977" cy="4134582"/>
            <a:chOff x="2708" y="2309885"/>
            <a:chExt cx="5425748" cy="4429082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07ED661A-5F9A-9CE2-ECE9-ABF9B29CF695}"/>
                </a:ext>
              </a:extLst>
            </p:cNvPr>
            <p:cNvGrpSpPr/>
            <p:nvPr/>
          </p:nvGrpSpPr>
          <p:grpSpPr>
            <a:xfrm>
              <a:off x="570496" y="2309885"/>
              <a:ext cx="4857960" cy="4108436"/>
              <a:chOff x="1379376" y="1836059"/>
              <a:chExt cx="4857960" cy="4108436"/>
            </a:xfrm>
          </p:grpSpPr>
          <p:sp>
            <p:nvSpPr>
              <p:cNvPr id="20" name="Rectangle 52">
                <a:extLst>
                  <a:ext uri="{FF2B5EF4-FFF2-40B4-BE49-F238E27FC236}">
                    <a16:creationId xmlns:a16="http://schemas.microsoft.com/office/drawing/2014/main" id="{BAEEE08B-76EB-5669-686D-EC2AAF4FB0F9}"/>
                  </a:ext>
                </a:extLst>
              </p:cNvPr>
              <p:cNvSpPr/>
              <p:nvPr/>
            </p:nvSpPr>
            <p:spPr>
              <a:xfrm>
                <a:off x="1379376" y="4035228"/>
                <a:ext cx="1986880" cy="1909267"/>
              </a:xfrm>
              <a:prstGeom prst="rect">
                <a:avLst/>
              </a:prstGeom>
              <a:pattFill prst="smGrid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Straight Connector 53">
                <a:extLst>
                  <a:ext uri="{FF2B5EF4-FFF2-40B4-BE49-F238E27FC236}">
                    <a16:creationId xmlns:a16="http://schemas.microsoft.com/office/drawing/2014/main" id="{E34403BA-8111-FA96-D262-8444CD176C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3917" y="1865697"/>
                <a:ext cx="1365802" cy="13658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4">
                <a:extLst>
                  <a:ext uri="{FF2B5EF4-FFF2-40B4-BE49-F238E27FC236}">
                    <a16:creationId xmlns:a16="http://schemas.microsoft.com/office/drawing/2014/main" id="{6D6B1D3C-2FF8-E65A-939F-C3B9907C6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2617" y="1865697"/>
                <a:ext cx="19771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5">
                <a:extLst>
                  <a:ext uri="{FF2B5EF4-FFF2-40B4-BE49-F238E27FC236}">
                    <a16:creationId xmlns:a16="http://schemas.microsoft.com/office/drawing/2014/main" id="{708DCA70-5996-9FA7-18CC-AF443C4C03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49718" y="1865697"/>
                <a:ext cx="0" cy="18998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6">
                <a:extLst>
                  <a:ext uri="{FF2B5EF4-FFF2-40B4-BE49-F238E27FC236}">
                    <a16:creationId xmlns:a16="http://schemas.microsoft.com/office/drawing/2014/main" id="{5A0D1D1A-B722-495B-E9F9-4DA6717944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60764" y="1836059"/>
                <a:ext cx="0" cy="1899871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7">
                <a:extLst>
                  <a:ext uri="{FF2B5EF4-FFF2-40B4-BE49-F238E27FC236}">
                    <a16:creationId xmlns:a16="http://schemas.microsoft.com/office/drawing/2014/main" id="{5326D3D1-C0BC-203D-82DE-D0D6D9B233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72617" y="3771497"/>
                <a:ext cx="1977101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8">
                <a:extLst>
                  <a:ext uri="{FF2B5EF4-FFF2-40B4-BE49-F238E27FC236}">
                    <a16:creationId xmlns:a16="http://schemas.microsoft.com/office/drawing/2014/main" id="{EE21C4F5-DD33-B22A-9543-81EE93D044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3488" y="3765568"/>
                <a:ext cx="291494" cy="275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9">
                <a:extLst>
                  <a:ext uri="{FF2B5EF4-FFF2-40B4-BE49-F238E27FC236}">
                    <a16:creationId xmlns:a16="http://schemas.microsoft.com/office/drawing/2014/main" id="{6549F012-40F4-4923-D5E3-9286BD68EC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3917" y="3765568"/>
                <a:ext cx="1365802" cy="13658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60">
                <a:extLst>
                  <a:ext uri="{FF2B5EF4-FFF2-40B4-BE49-F238E27FC236}">
                    <a16:creationId xmlns:a16="http://schemas.microsoft.com/office/drawing/2014/main" id="{4A5CB9D5-73C5-5769-336E-8BAD79BF58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3110" y="1865697"/>
                <a:ext cx="1365802" cy="13658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1">
                <a:extLst>
                  <a:ext uri="{FF2B5EF4-FFF2-40B4-BE49-F238E27FC236}">
                    <a16:creationId xmlns:a16="http://schemas.microsoft.com/office/drawing/2014/main" id="{DD7816EE-003A-9C4F-2D20-7848D2C26F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06815" y="3231500"/>
                <a:ext cx="19771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2">
                <a:extLst>
                  <a:ext uri="{FF2B5EF4-FFF2-40B4-BE49-F238E27FC236}">
                    <a16:creationId xmlns:a16="http://schemas.microsoft.com/office/drawing/2014/main" id="{8E5E39D1-502A-54C4-9ABB-96CD07FD5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94572" y="3231500"/>
                <a:ext cx="0" cy="18998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3">
                <a:extLst>
                  <a:ext uri="{FF2B5EF4-FFF2-40B4-BE49-F238E27FC236}">
                    <a16:creationId xmlns:a16="http://schemas.microsoft.com/office/drawing/2014/main" id="{7341BF7E-B28D-827B-7838-185AE72FE3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92243" y="3244752"/>
                <a:ext cx="0" cy="83130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5">
                <a:extLst>
                  <a:ext uri="{FF2B5EF4-FFF2-40B4-BE49-F238E27FC236}">
                    <a16:creationId xmlns:a16="http://schemas.microsoft.com/office/drawing/2014/main" id="{FE0E09F6-0A07-0D9B-083D-E6815CA7C8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95878" y="5134842"/>
                <a:ext cx="778816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7">
                <a:extLst>
                  <a:ext uri="{FF2B5EF4-FFF2-40B4-BE49-F238E27FC236}">
                    <a16:creationId xmlns:a16="http://schemas.microsoft.com/office/drawing/2014/main" id="{B653298F-E8CE-29D0-AFE0-AADCB9CC96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9570" y="5134841"/>
                <a:ext cx="809653" cy="8096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69">
                <a:extLst>
                  <a:ext uri="{FF2B5EF4-FFF2-40B4-BE49-F238E27FC236}">
                    <a16:creationId xmlns:a16="http://schemas.microsoft.com/office/drawing/2014/main" id="{BCA927D1-3D47-64B7-05C7-B746AB20F9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0827" y="3227134"/>
                <a:ext cx="809653" cy="8096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70">
                <a:extLst>
                  <a:ext uri="{FF2B5EF4-FFF2-40B4-BE49-F238E27FC236}">
                    <a16:creationId xmlns:a16="http://schemas.microsoft.com/office/drawing/2014/main" id="{DAF2EAA1-6584-2611-F1D2-F554C2E259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9526" y="3225573"/>
                <a:ext cx="809653" cy="8096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72">
                <a:extLst>
                  <a:ext uri="{FF2B5EF4-FFF2-40B4-BE49-F238E27FC236}">
                    <a16:creationId xmlns:a16="http://schemas.microsoft.com/office/drawing/2014/main" id="{EE7672A8-DE53-CB93-010C-51C492E4B2D7}"/>
                  </a:ext>
                </a:extLst>
              </p:cNvPr>
              <p:cNvSpPr txBox="1"/>
              <p:nvPr/>
            </p:nvSpPr>
            <p:spPr>
              <a:xfrm>
                <a:off x="2349429" y="3677356"/>
                <a:ext cx="7027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N" sz="16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Front</a:t>
                </a:r>
              </a:p>
            </p:txBody>
          </p:sp>
          <p:sp>
            <p:nvSpPr>
              <p:cNvPr id="37" name="TextBox 73">
                <a:extLst>
                  <a:ext uri="{FF2B5EF4-FFF2-40B4-BE49-F238E27FC236}">
                    <a16:creationId xmlns:a16="http://schemas.microsoft.com/office/drawing/2014/main" id="{FF04BC66-455A-C19E-1563-04F491BCBB48}"/>
                  </a:ext>
                </a:extLst>
              </p:cNvPr>
              <p:cNvSpPr txBox="1"/>
              <p:nvPr/>
            </p:nvSpPr>
            <p:spPr>
              <a:xfrm>
                <a:off x="4085883" y="1948015"/>
                <a:ext cx="641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CN" sz="1600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panose="020B0604020202020204" pitchFamily="34" charset="0"/>
                  </a:rPr>
                  <a:t>Back</a:t>
                </a:r>
              </a:p>
            </p:txBody>
          </p:sp>
          <p:cxnSp>
            <p:nvCxnSpPr>
              <p:cNvPr id="38" name="Straight Connector 75">
                <a:extLst>
                  <a:ext uri="{FF2B5EF4-FFF2-40B4-BE49-F238E27FC236}">
                    <a16:creationId xmlns:a16="http://schemas.microsoft.com/office/drawing/2014/main" id="{E02161D0-E347-18C6-A38D-94E70E0FD9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66182" y="3777426"/>
                <a:ext cx="1139889" cy="1146141"/>
              </a:xfrm>
              <a:prstGeom prst="line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76">
                <a:extLst>
                  <a:ext uri="{FF2B5EF4-FFF2-40B4-BE49-F238E27FC236}">
                    <a16:creationId xmlns:a16="http://schemas.microsoft.com/office/drawing/2014/main" id="{001F8FA0-B872-4A0F-5F7F-86A112B998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64519" y="5151251"/>
                <a:ext cx="782484" cy="788876"/>
              </a:xfrm>
              <a:prstGeom prst="line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79">
                <a:extLst>
                  <a:ext uri="{FF2B5EF4-FFF2-40B4-BE49-F238E27FC236}">
                    <a16:creationId xmlns:a16="http://schemas.microsoft.com/office/drawing/2014/main" id="{C220C8A8-0D41-A322-CB8A-BB391BC1AA51}"/>
                  </a:ext>
                </a:extLst>
              </p:cNvPr>
              <p:cNvSpPr txBox="1"/>
              <p:nvPr/>
            </p:nvSpPr>
            <p:spPr>
              <a:xfrm>
                <a:off x="4081674" y="5487521"/>
                <a:ext cx="7617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50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mm</a:t>
                </a:r>
                <a:endParaRPr lang="en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80">
                <a:extLst>
                  <a:ext uri="{FF2B5EF4-FFF2-40B4-BE49-F238E27FC236}">
                    <a16:creationId xmlns:a16="http://schemas.microsoft.com/office/drawing/2014/main" id="{61CBE3EB-0D06-4BAA-8C5A-85820A486F12}"/>
                  </a:ext>
                </a:extLst>
              </p:cNvPr>
              <p:cNvSpPr txBox="1"/>
              <p:nvPr/>
            </p:nvSpPr>
            <p:spPr>
              <a:xfrm>
                <a:off x="5372997" y="4109915"/>
                <a:ext cx="8643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100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mm</a:t>
                </a:r>
                <a:endParaRPr lang="en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2" name="Straight Connector 81">
                <a:extLst>
                  <a:ext uri="{FF2B5EF4-FFF2-40B4-BE49-F238E27FC236}">
                    <a16:creationId xmlns:a16="http://schemas.microsoft.com/office/drawing/2014/main" id="{64D6AC6E-D9F9-D3B3-7BED-3CA548FFC9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50583" y="2350970"/>
                <a:ext cx="811655" cy="81165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82">
                <a:extLst>
                  <a:ext uri="{FF2B5EF4-FFF2-40B4-BE49-F238E27FC236}">
                    <a16:creationId xmlns:a16="http://schemas.microsoft.com/office/drawing/2014/main" id="{1B4C90D5-6752-A409-BCDD-A47DA47F9C68}"/>
                  </a:ext>
                </a:extLst>
              </p:cNvPr>
              <p:cNvSpPr txBox="1"/>
              <p:nvPr/>
            </p:nvSpPr>
            <p:spPr>
              <a:xfrm flipH="1">
                <a:off x="1839310" y="2376747"/>
                <a:ext cx="3440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z</a:t>
                </a:r>
                <a:endParaRPr lang="en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4" name="Straight Connector 83">
                <a:extLst>
                  <a:ext uri="{FF2B5EF4-FFF2-40B4-BE49-F238E27FC236}">
                    <a16:creationId xmlns:a16="http://schemas.microsoft.com/office/drawing/2014/main" id="{7DA916DD-E11A-9B62-DA82-15C5B3BE87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05977" y="3023696"/>
                <a:ext cx="19771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84">
                <a:extLst>
                  <a:ext uri="{FF2B5EF4-FFF2-40B4-BE49-F238E27FC236}">
                    <a16:creationId xmlns:a16="http://schemas.microsoft.com/office/drawing/2014/main" id="{60D1A16F-038C-D8FF-F616-76D2C65C17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3734" y="3023696"/>
                <a:ext cx="0" cy="18998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85">
                <a:extLst>
                  <a:ext uri="{FF2B5EF4-FFF2-40B4-BE49-F238E27FC236}">
                    <a16:creationId xmlns:a16="http://schemas.microsoft.com/office/drawing/2014/main" id="{E11786E5-7B5B-02D5-9956-409BF9157A9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91405" y="3056826"/>
                <a:ext cx="0" cy="949935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86">
                <a:extLst>
                  <a:ext uri="{FF2B5EF4-FFF2-40B4-BE49-F238E27FC236}">
                    <a16:creationId xmlns:a16="http://schemas.microsoft.com/office/drawing/2014/main" id="{BD26E31E-2A3D-E68E-0416-412C0EDA2D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89252" y="4927038"/>
                <a:ext cx="977978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87">
                <a:extLst>
                  <a:ext uri="{FF2B5EF4-FFF2-40B4-BE49-F238E27FC236}">
                    <a16:creationId xmlns:a16="http://schemas.microsoft.com/office/drawing/2014/main" id="{4AA9E2BD-4D7B-77C0-6933-D131A20BEE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47003" y="4936782"/>
                <a:ext cx="210999" cy="210999"/>
              </a:xfrm>
              <a:prstGeom prst="line">
                <a:avLst/>
              </a:prstGeom>
              <a:ln w="19050"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88">
                <a:extLst>
                  <a:ext uri="{FF2B5EF4-FFF2-40B4-BE49-F238E27FC236}">
                    <a16:creationId xmlns:a16="http://schemas.microsoft.com/office/drawing/2014/main" id="{F06D10FC-70A3-A874-91EE-6A8F917CBC0F}"/>
                  </a:ext>
                </a:extLst>
              </p:cNvPr>
              <p:cNvSpPr txBox="1"/>
              <p:nvPr/>
            </p:nvSpPr>
            <p:spPr>
              <a:xfrm>
                <a:off x="4652502" y="4945762"/>
                <a:ext cx="6591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mm</a:t>
                </a:r>
                <a:endParaRPr lang="en-CN" sz="16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24">
              <a:extLst>
                <a:ext uri="{FF2B5EF4-FFF2-40B4-BE49-F238E27FC236}">
                  <a16:creationId xmlns:a16="http://schemas.microsoft.com/office/drawing/2014/main" id="{244390CE-652E-FE91-6D2E-8ABD517B6C71}"/>
                </a:ext>
              </a:extLst>
            </p:cNvPr>
            <p:cNvSpPr txBox="1"/>
            <p:nvPr/>
          </p:nvSpPr>
          <p:spPr>
            <a:xfrm>
              <a:off x="1606231" y="3434447"/>
              <a:ext cx="18293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CN" sz="1600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Arial" panose="020B0604020202020204" pitchFamily="34" charset="0"/>
                </a:rPr>
                <a:t>Seperation point</a:t>
              </a:r>
            </a:p>
          </p:txBody>
        </p:sp>
        <p:cxnSp>
          <p:nvCxnSpPr>
            <p:cNvPr id="11" name="Straight Connector 44">
              <a:extLst>
                <a:ext uri="{FF2B5EF4-FFF2-40B4-BE49-F238E27FC236}">
                  <a16:creationId xmlns:a16="http://schemas.microsoft.com/office/drawing/2014/main" id="{069B7F64-5B65-7413-467E-57F5739FA42B}"/>
                </a:ext>
              </a:extLst>
            </p:cNvPr>
            <p:cNvCxnSpPr>
              <a:cxnSpLocks/>
            </p:cNvCxnSpPr>
            <p:nvPr/>
          </p:nvCxnSpPr>
          <p:spPr>
            <a:xfrm>
              <a:off x="762936" y="6721475"/>
              <a:ext cx="140754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45">
              <a:extLst>
                <a:ext uri="{FF2B5EF4-FFF2-40B4-BE49-F238E27FC236}">
                  <a16:creationId xmlns:a16="http://schemas.microsoft.com/office/drawing/2014/main" id="{2CC2CD9B-BEB2-C294-EE91-A6E954EEB2A9}"/>
                </a:ext>
              </a:extLst>
            </p:cNvPr>
            <p:cNvSpPr txBox="1"/>
            <p:nvPr/>
          </p:nvSpPr>
          <p:spPr>
            <a:xfrm flipH="1">
              <a:off x="1306780" y="6338857"/>
              <a:ext cx="34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x</a:t>
              </a:r>
              <a:endParaRPr lang="en-CN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50">
              <a:extLst>
                <a:ext uri="{FF2B5EF4-FFF2-40B4-BE49-F238E27FC236}">
                  <a16:creationId xmlns:a16="http://schemas.microsoft.com/office/drawing/2014/main" id="{60A34689-57D3-A027-6165-F867E478C774}"/>
                </a:ext>
              </a:extLst>
            </p:cNvPr>
            <p:cNvSpPr txBox="1"/>
            <p:nvPr/>
          </p:nvSpPr>
          <p:spPr>
            <a:xfrm flipH="1">
              <a:off x="2708" y="5187419"/>
              <a:ext cx="3440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y</a:t>
              </a:r>
              <a:endParaRPr lang="en-CN" sz="20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51">
              <a:extLst>
                <a:ext uri="{FF2B5EF4-FFF2-40B4-BE49-F238E27FC236}">
                  <a16:creationId xmlns:a16="http://schemas.microsoft.com/office/drawing/2014/main" id="{F51C55A9-C22B-2AB9-ADF2-DC4E2481B8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388" y="4731005"/>
              <a:ext cx="0" cy="1607852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E8E4A2-9894-55CA-D3C9-FD7069508A47}"/>
              </a:ext>
            </a:extLst>
          </p:cNvPr>
          <p:cNvGrpSpPr/>
          <p:nvPr/>
        </p:nvGrpSpPr>
        <p:grpSpPr>
          <a:xfrm>
            <a:off x="607594" y="2702332"/>
            <a:ext cx="6561879" cy="1537879"/>
            <a:chOff x="763104" y="638577"/>
            <a:chExt cx="6561879" cy="153787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9FC51D17-3682-D078-3078-7C00EC641D3F}"/>
                </a:ext>
              </a:extLst>
            </p:cNvPr>
            <p:cNvSpPr/>
            <p:nvPr/>
          </p:nvSpPr>
          <p:spPr>
            <a:xfrm>
              <a:off x="763104" y="638577"/>
              <a:ext cx="5742432" cy="1537879"/>
            </a:xfrm>
            <a:prstGeom prst="roundRect">
              <a:avLst/>
            </a:prstGeom>
            <a:solidFill>
              <a:schemeClr val="accent1">
                <a:alpha val="24991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CEA3A8B-03AF-BCD3-F7E6-E7CBB1305A15}"/>
                </a:ext>
              </a:extLst>
            </p:cNvPr>
            <p:cNvCxnSpPr>
              <a:cxnSpLocks/>
              <a:stCxn id="50" idx="3"/>
            </p:cNvCxnSpPr>
            <p:nvPr/>
          </p:nvCxnSpPr>
          <p:spPr>
            <a:xfrm flipV="1">
              <a:off x="6505536" y="1311262"/>
              <a:ext cx="819447" cy="96255"/>
            </a:xfrm>
            <a:prstGeom prst="straightConnector1">
              <a:avLst/>
            </a:prstGeom>
            <a:ln w="69850">
              <a:solidFill>
                <a:schemeClr val="accent1">
                  <a:alpha val="53312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18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8"/>
    </mc:Choice>
    <mc:Fallback xmlns="">
      <p:transition spd="slow" advTm="1055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227454" y="1594386"/>
            <a:ext cx="6503354" cy="4519822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Run 1-3: 4×4/6×6/12×12 cm</a:t>
            </a:r>
            <a:r>
              <a:rPr lang="en-US" sz="2400" baseline="30000" dirty="0"/>
              <a:t>2</a:t>
            </a:r>
            <a:r>
              <a:rPr lang="en-US" sz="2400" dirty="0"/>
              <a:t> Shashlik</a:t>
            </a:r>
            <a:endParaRPr dirty="0"/>
          </a:p>
          <a:p>
            <a:pPr>
              <a:buFont typeface="Arial" charset="0"/>
              <a:buChar char="•"/>
            </a:pPr>
            <a:r>
              <a:rPr lang="en-US" sz="2400" b="1" i="1" u="sng" dirty="0"/>
              <a:t>Run 5 Baseline</a:t>
            </a:r>
            <a:r>
              <a:rPr lang="en-US" sz="2400" dirty="0"/>
              <a:t> of Upgrade II: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Innermost</a:t>
            </a:r>
            <a:r>
              <a:rPr lang="en-US" sz="2000" dirty="0"/>
              <a:t>: 1.5×1.5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-W + GAGG fibers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/>
                </a:solidFill>
              </a:rPr>
              <a:t>Longitudinal segmentation</a:t>
            </a:r>
            <a:r>
              <a:rPr lang="en-US" sz="1600" dirty="0"/>
              <a:t>: front and back sections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Rotated (3+3) for best energy resolution</a:t>
            </a:r>
          </a:p>
          <a:p>
            <a:pPr lvl="2">
              <a:buFont typeface="Wingdings" charset="2"/>
              <a:buChar char="Ø"/>
            </a:pPr>
            <a:r>
              <a:rPr lang="en-US" sz="1600" dirty="0">
                <a:solidFill>
                  <a:srgbClr val="FF0000">
                    <a:alpha val="100000"/>
                  </a:srgbClr>
                </a:solidFill>
              </a:rPr>
              <a:t>Timing</a:t>
            </a:r>
            <a:r>
              <a:rPr lang="en-US" sz="1600" dirty="0">
                <a:solidFill>
                  <a:schemeClr val="tx1">
                    <a:alpha val="100000"/>
                  </a:schemeClr>
                </a:solidFill>
              </a:rPr>
              <a:t> capability</a:t>
            </a:r>
            <a:endParaRPr lang="zh-CN" altLang="en-US" sz="1600"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Second inner</a:t>
            </a:r>
            <a:r>
              <a:rPr lang="en-US" sz="2000" dirty="0"/>
              <a:t>: 3×3 cm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SpaCal</a:t>
            </a:r>
            <a:r>
              <a:rPr lang="en-US" sz="2000" dirty="0"/>
              <a:t>-Pb + Poly fibers</a:t>
            </a:r>
            <a:endParaRPr dirty="0"/>
          </a:p>
          <a:p>
            <a:pPr lvl="1">
              <a:buFont typeface="Wingdings" charset="2"/>
              <a:buChar char="Ø"/>
            </a:pPr>
            <a:r>
              <a:rPr lang="en-US" sz="2000" dirty="0">
                <a:solidFill>
                  <a:srgbClr val="0070C0">
                    <a:alpha val="100000"/>
                  </a:srgbClr>
                </a:solidFill>
              </a:rPr>
              <a:t>Outer</a:t>
            </a:r>
            <a:r>
              <a:rPr lang="en-US" sz="2000" dirty="0"/>
              <a:t>: 4×4/6×6/12×12 cm</a:t>
            </a:r>
            <a:r>
              <a:rPr lang="en-US" sz="2000" baseline="30000" dirty="0"/>
              <a:t>2</a:t>
            </a:r>
            <a:r>
              <a:rPr lang="en-US" sz="2000" dirty="0"/>
              <a:t> Shashlik</a:t>
            </a:r>
            <a:endParaRPr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LHCb Upgrade II</a:t>
            </a: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6999801" y="1005391"/>
            <a:ext cx="4541346" cy="5336864"/>
            <a:chOff x="6999801" y="1005391"/>
            <a:chExt cx="4541346" cy="533686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657" y="1005391"/>
              <a:ext cx="4269490" cy="533686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999801" y="4847008"/>
              <a:ext cx="489857" cy="760567"/>
            </a:xfrm>
            <a:prstGeom prst="rect">
              <a:avLst/>
            </a:prstGeom>
            <a:solidFill>
              <a:schemeClr val="bg1">
                <a:alpha val="100000"/>
              </a:schemeClr>
            </a:solidFill>
            <a:ln w="0"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48"/>
    </mc:Choice>
    <mc:Fallback xmlns="">
      <p:transition spd="slow" advTm="10554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Single module study </a:t>
            </a:r>
            <a:r>
              <a:rPr lang="en-US" sz="2400" dirty="0"/>
              <a:t>(</a:t>
            </a:r>
            <a:r>
              <a:rPr lang="en-US" sz="2400" dirty="0" err="1"/>
              <a:t>SpaCal</a:t>
            </a:r>
            <a:r>
              <a:rPr lang="en-US" sz="2400" dirty="0"/>
              <a:t>-W + GAGG )</a:t>
            </a:r>
            <a:endParaRPr dirty="0"/>
          </a:p>
        </p:txBody>
      </p:sp>
      <p:sp>
        <p:nvSpPr>
          <p:cNvPr id="22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8"/>
    </mc:Choice>
    <mc:Fallback xmlns="">
      <p:transition spd="slow" advTm="453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D0A7B-7CFB-927A-4313-9763CEB30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Spill over effect</a:t>
            </a:r>
          </a:p>
        </p:txBody>
      </p:sp>
      <p:pic>
        <p:nvPicPr>
          <p:cNvPr id="4" name="图片 7">
            <a:extLst>
              <a:ext uri="{FF2B5EF4-FFF2-40B4-BE49-F238E27FC236}">
                <a16:creationId xmlns:a16="http://schemas.microsoft.com/office/drawing/2014/main" id="{159BDEF8-4DAB-E21F-33E2-2ABBDF877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867" y="1653802"/>
            <a:ext cx="6028842" cy="448071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B394BA-D1C9-077A-BE3F-E4F7FFDC9AE0}"/>
              </a:ext>
            </a:extLst>
          </p:cNvPr>
          <p:cNvCxnSpPr>
            <a:cxnSpLocks/>
          </p:cNvCxnSpPr>
          <p:nvPr/>
        </p:nvCxnSpPr>
        <p:spPr>
          <a:xfrm>
            <a:off x="6726613" y="1260088"/>
            <a:ext cx="0" cy="4874426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90D9FE-8206-EE88-1DCA-2DD8604DBFFE}"/>
              </a:ext>
            </a:extLst>
          </p:cNvPr>
          <p:cNvCxnSpPr>
            <a:cxnSpLocks/>
          </p:cNvCxnSpPr>
          <p:nvPr/>
        </p:nvCxnSpPr>
        <p:spPr>
          <a:xfrm>
            <a:off x="9801118" y="1260088"/>
            <a:ext cx="0" cy="4874426"/>
          </a:xfrm>
          <a:prstGeom prst="line">
            <a:avLst/>
          </a:prstGeom>
          <a:ln w="539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FD5C38-1536-9AF9-6053-CD4BBA70B615}"/>
              </a:ext>
            </a:extLst>
          </p:cNvPr>
          <p:cNvCxnSpPr/>
          <p:nvPr/>
        </p:nvCxnSpPr>
        <p:spPr>
          <a:xfrm flipH="1">
            <a:off x="6766369" y="1518507"/>
            <a:ext cx="9342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D2587F-D448-CDD1-6772-B30660240EC0}"/>
              </a:ext>
            </a:extLst>
          </p:cNvPr>
          <p:cNvCxnSpPr>
            <a:cxnSpLocks/>
          </p:cNvCxnSpPr>
          <p:nvPr/>
        </p:nvCxnSpPr>
        <p:spPr>
          <a:xfrm>
            <a:off x="8873465" y="1498628"/>
            <a:ext cx="894523" cy="2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91448E-E6DA-3FE2-2933-5657D275A114}"/>
              </a:ext>
            </a:extLst>
          </p:cNvPr>
          <p:cNvSpPr txBox="1"/>
          <p:nvPr/>
        </p:nvSpPr>
        <p:spPr>
          <a:xfrm>
            <a:off x="7874580" y="1260088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41FFE-9E68-8F4A-B86C-D4EF86428796}"/>
              </a:ext>
            </a:extLst>
          </p:cNvPr>
          <p:cNvSpPr txBox="1"/>
          <p:nvPr/>
        </p:nvSpPr>
        <p:spPr>
          <a:xfrm>
            <a:off x="427467" y="2762973"/>
            <a:ext cx="45416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 shape for </a:t>
            </a:r>
            <a:r>
              <a:rPr lang="en-US" sz="3200" dirty="0">
                <a:solidFill>
                  <a:srgbClr val="D88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event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dirty="0">
                <a:solidFill>
                  <a:srgbClr val="D88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476A6C7-C776-4D9E-CCC8-B7C3DE7693C0}"/>
              </a:ext>
            </a:extLst>
          </p:cNvPr>
          <p:cNvSpPr/>
          <p:nvPr/>
        </p:nvSpPr>
        <p:spPr>
          <a:xfrm>
            <a:off x="1193180" y="3233854"/>
            <a:ext cx="1293542" cy="660304"/>
          </a:xfrm>
          <a:prstGeom prst="roundRect">
            <a:avLst/>
          </a:prstGeom>
          <a:noFill/>
          <a:ln w="539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A37FF3-F4E7-442D-ECB5-D672E1C746F1}"/>
              </a:ext>
            </a:extLst>
          </p:cNvPr>
          <p:cNvCxnSpPr>
            <a:stCxn id="5" idx="2"/>
          </p:cNvCxnSpPr>
          <p:nvPr/>
        </p:nvCxnSpPr>
        <p:spPr>
          <a:xfrm>
            <a:off x="1839951" y="3894158"/>
            <a:ext cx="211873" cy="688993"/>
          </a:xfrm>
          <a:prstGeom prst="straightConnector1">
            <a:avLst/>
          </a:prstGeom>
          <a:ln w="539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3E7225F-035F-5EF1-D5A4-7C5B963CD1F1}"/>
              </a:ext>
            </a:extLst>
          </p:cNvPr>
          <p:cNvSpPr txBox="1"/>
          <p:nvPr/>
        </p:nvSpPr>
        <p:spPr>
          <a:xfrm>
            <a:off x="1673817" y="4773478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Bunch gap</a:t>
            </a:r>
          </a:p>
        </p:txBody>
      </p:sp>
    </p:spTree>
    <p:extLst>
      <p:ext uri="{BB962C8B-B14F-4D97-AF65-F5344CB8AC3E}">
        <p14:creationId xmlns:p14="http://schemas.microsoft.com/office/powerpoint/2010/main" val="19502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716"/>
    </mc:Choice>
    <mc:Fallback xmlns="">
      <p:transition spd="slow" advTm="6271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7">
            <a:extLst>
              <a:ext uri="{FF2B5EF4-FFF2-40B4-BE49-F238E27FC236}">
                <a16:creationId xmlns:a16="http://schemas.microsoft.com/office/drawing/2014/main" id="{232B52B3-4249-FE77-D58C-E6E8909D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37" y="2749103"/>
            <a:ext cx="4514653" cy="3173442"/>
          </a:xfrm>
          <a:prstGeom prst="rect">
            <a:avLst/>
          </a:prstGeom>
        </p:spPr>
      </p:pic>
      <p:sp>
        <p:nvSpPr>
          <p:cNvPr id="25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/>
              <a:t>Spill over effect</a:t>
            </a:r>
            <a:endParaRPr/>
          </a:p>
        </p:txBody>
      </p:sp>
      <p:cxnSp>
        <p:nvCxnSpPr>
          <p:cNvPr id="3" name="直线箭头连接符 12">
            <a:extLst>
              <a:ext uri="{FF2B5EF4-FFF2-40B4-BE49-F238E27FC236}">
                <a16:creationId xmlns:a16="http://schemas.microsoft.com/office/drawing/2014/main" id="{0429F6C2-B83D-0713-1FDA-D28386629BEF}"/>
              </a:ext>
            </a:extLst>
          </p:cNvPr>
          <p:cNvCxnSpPr>
            <a:cxnSpLocks/>
          </p:cNvCxnSpPr>
          <p:nvPr/>
        </p:nvCxnSpPr>
        <p:spPr>
          <a:xfrm flipV="1">
            <a:off x="5277678" y="3210768"/>
            <a:ext cx="0" cy="574123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3">
            <a:extLst>
              <a:ext uri="{FF2B5EF4-FFF2-40B4-BE49-F238E27FC236}">
                <a16:creationId xmlns:a16="http://schemas.microsoft.com/office/drawing/2014/main" id="{921FFA5D-A6B3-2128-7EFB-24DD1480BF55}"/>
              </a:ext>
            </a:extLst>
          </p:cNvPr>
          <p:cNvSpPr txBox="1"/>
          <p:nvPr/>
        </p:nvSpPr>
        <p:spPr>
          <a:xfrm>
            <a:off x="4488509" y="2749103"/>
            <a:ext cx="171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peak</a:t>
            </a:r>
            <a:endParaRPr kumimoji="1"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0">
            <a:extLst>
              <a:ext uri="{FF2B5EF4-FFF2-40B4-BE49-F238E27FC236}">
                <a16:creationId xmlns:a16="http://schemas.microsoft.com/office/drawing/2014/main" id="{C7C38CDF-9328-748C-2104-9AE7BA38F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67" y="2723426"/>
            <a:ext cx="4514652" cy="314849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6579969-E34C-1F06-C9B9-167961660C18}"/>
              </a:ext>
            </a:extLst>
          </p:cNvPr>
          <p:cNvSpPr/>
          <p:nvPr/>
        </p:nvSpPr>
        <p:spPr>
          <a:xfrm>
            <a:off x="4488509" y="3497829"/>
            <a:ext cx="1370695" cy="222815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DE36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215063-FE84-0CE5-449E-EB04CD206FE6}"/>
              </a:ext>
            </a:extLst>
          </p:cNvPr>
          <p:cNvCxnSpPr>
            <a:cxnSpLocks/>
          </p:cNvCxnSpPr>
          <p:nvPr/>
        </p:nvCxnSpPr>
        <p:spPr>
          <a:xfrm flipV="1">
            <a:off x="5859204" y="2799717"/>
            <a:ext cx="1272674" cy="698112"/>
          </a:xfrm>
          <a:prstGeom prst="line">
            <a:avLst/>
          </a:prstGeom>
          <a:ln w="38100">
            <a:solidFill>
              <a:srgbClr val="DE36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565BE5C-86BE-905A-D572-7F46B83E323D}"/>
              </a:ext>
            </a:extLst>
          </p:cNvPr>
          <p:cNvCxnSpPr>
            <a:cxnSpLocks/>
          </p:cNvCxnSpPr>
          <p:nvPr/>
        </p:nvCxnSpPr>
        <p:spPr>
          <a:xfrm flipV="1">
            <a:off x="5859204" y="5422790"/>
            <a:ext cx="1272674" cy="303196"/>
          </a:xfrm>
          <a:prstGeom prst="line">
            <a:avLst/>
          </a:prstGeom>
          <a:ln w="38100">
            <a:solidFill>
              <a:srgbClr val="DE36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9B19E6E-4F9F-81F7-739A-0A93C6CAFEFA}"/>
              </a:ext>
            </a:extLst>
          </p:cNvPr>
          <p:cNvSpPr txBox="1"/>
          <p:nvPr/>
        </p:nvSpPr>
        <p:spPr>
          <a:xfrm>
            <a:off x="377688" y="1354417"/>
            <a:ext cx="7917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pulse = tail from previous events + current event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AA694E3-8A98-9260-C979-3D2D35601E5A}"/>
              </a:ext>
            </a:extLst>
          </p:cNvPr>
          <p:cNvSpPr/>
          <p:nvPr/>
        </p:nvSpPr>
        <p:spPr>
          <a:xfrm>
            <a:off x="8395254" y="1181060"/>
            <a:ext cx="3458817" cy="836106"/>
          </a:xfrm>
          <a:prstGeom prst="roundRect">
            <a:avLst/>
          </a:prstGeom>
          <a:solidFill>
            <a:schemeClr val="bg1"/>
          </a:solidFill>
          <a:effectLst>
            <a:outerShdw blurRad="50800" dist="50800" dir="2640000" algn="ctr" rotWithShape="0">
              <a:srgbClr val="000000">
                <a:alpha val="7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Spill Over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4"/>
    </mc:Choice>
    <mc:Fallback xmlns="">
      <p:transition spd="slow" advTm="24774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842</Words>
  <Application>Microsoft Macintosh PowerPoint</Application>
  <PresentationFormat>Widescreen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等线</vt:lpstr>
      <vt:lpstr>等线 Light</vt:lpstr>
      <vt:lpstr>Microsoft YaHei</vt:lpstr>
      <vt:lpstr>System Font Regular</vt:lpstr>
      <vt:lpstr>Arial</vt:lpstr>
      <vt:lpstr>Bookman Old Style</vt:lpstr>
      <vt:lpstr>Cambria Math</vt:lpstr>
      <vt:lpstr>Consolas</vt:lpstr>
      <vt:lpstr>Courier New</vt:lpstr>
      <vt:lpstr>Georgia</vt:lpstr>
      <vt:lpstr>Times New Roman</vt:lpstr>
      <vt:lpstr>Wingdings</vt:lpstr>
      <vt:lpstr>Office 主题​​</vt:lpstr>
      <vt:lpstr>Simulation studies for LHCb ECAL upgrade</vt:lpstr>
      <vt:lpstr>Content</vt:lpstr>
      <vt:lpstr>Introduction</vt:lpstr>
      <vt:lpstr>LHCb Upgrade II</vt:lpstr>
      <vt:lpstr>LHCb Upgrade II</vt:lpstr>
      <vt:lpstr>LHCb Upgrade II</vt:lpstr>
      <vt:lpstr>Single module study (SpaCal-W + GAGG )</vt:lpstr>
      <vt:lpstr>Spill over effect</vt:lpstr>
      <vt:lpstr>Spill over effect</vt:lpstr>
      <vt:lpstr>Spill over effect</vt:lpstr>
      <vt:lpstr>Spill over effect</vt:lpstr>
      <vt:lpstr>Influence of crystal</vt:lpstr>
      <vt:lpstr>Background subtraction</vt:lpstr>
      <vt:lpstr>Time resolution</vt:lpstr>
      <vt:lpstr>Time resolution</vt:lpstr>
      <vt:lpstr>Energy resolution</vt:lpstr>
      <vt:lpstr>Energy resolution</vt:lpstr>
      <vt:lpstr>Physics benchmark study</vt:lpstr>
      <vt:lpstr>D^0→π^+ π^- π^0 study</vt:lpstr>
      <vt:lpstr>D^0→π^+ π^- π^0 (Preselection)</vt:lpstr>
      <vt:lpstr>D^0→π^+ π^- π^0 (π^0 spectrum)</vt:lpstr>
      <vt:lpstr>D^0→π^+ π^- π^0 (D^0 spectrum)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studies for LHCb ECAL upgrade</dc:title>
  <cp:lastModifiedBy>a878747334@163.com</cp:lastModifiedBy>
  <cp:revision>24</cp:revision>
  <dcterms:created xsi:type="dcterms:W3CDTF">2025-10-26T14:09:30Z</dcterms:created>
  <dcterms:modified xsi:type="dcterms:W3CDTF">2025-10-31T07:05:27Z</dcterms:modified>
</cp:coreProperties>
</file>