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9" r:id="rId2"/>
    <p:sldId id="277" r:id="rId3"/>
    <p:sldId id="1507" r:id="rId4"/>
    <p:sldId id="1504" r:id="rId5"/>
    <p:sldId id="302" r:id="rId6"/>
    <p:sldId id="311" r:id="rId7"/>
    <p:sldId id="312" r:id="rId8"/>
    <p:sldId id="1789" r:id="rId9"/>
    <p:sldId id="483" r:id="rId10"/>
    <p:sldId id="294" r:id="rId11"/>
    <p:sldId id="298" r:id="rId12"/>
    <p:sldId id="443" r:id="rId13"/>
    <p:sldId id="466" r:id="rId14"/>
    <p:sldId id="291" r:id="rId15"/>
    <p:sldId id="1505" r:id="rId16"/>
  </p:sldIdLst>
  <p:sldSz cx="12192000" cy="6858000"/>
  <p:notesSz cx="6797675" cy="987266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BF0A8EA9-E46B-4AF5-A76C-8956DBF82DCA}">
          <p14:sldIdLst>
            <p14:sldId id="279"/>
            <p14:sldId id="277"/>
            <p14:sldId id="1507"/>
            <p14:sldId id="1504"/>
            <p14:sldId id="302"/>
            <p14:sldId id="311"/>
            <p14:sldId id="312"/>
            <p14:sldId id="1789"/>
            <p14:sldId id="483"/>
            <p14:sldId id="294"/>
            <p14:sldId id="298"/>
            <p14:sldId id="443"/>
            <p14:sldId id="466"/>
            <p14:sldId id="291"/>
            <p14:sldId id="15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36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ng Chen" initials="MOU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2124"/>
    <a:srgbClr val="000099"/>
    <a:srgbClr val="FF26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47" autoAdjust="0"/>
    <p:restoredTop sz="92988" autoAdjust="0"/>
  </p:normalViewPr>
  <p:slideViewPr>
    <p:cSldViewPr>
      <p:cViewPr varScale="1">
        <p:scale>
          <a:sx n="117" d="100"/>
          <a:sy n="117" d="100"/>
        </p:scale>
        <p:origin x="233" y="65"/>
      </p:cViewPr>
      <p:guideLst>
        <p:guide orient="horz" pos="2136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59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CPU (HEP-SPEC23X1000)</a:t>
            </a:r>
            <a:endParaRPr lang="zh-CN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0.100444859264849"/>
          <c:y val="0.25608703623951601"/>
          <c:w val="0.89955514073515097"/>
          <c:h val="0.410949032717473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Pledged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11.5</c:v>
                </c:pt>
                <c:pt idx="1">
                  <c:v>11.5</c:v>
                </c:pt>
                <c:pt idx="2">
                  <c:v>11.5</c:v>
                </c:pt>
                <c:pt idx="3">
                  <c:v>11.5</c:v>
                </c:pt>
                <c:pt idx="4">
                  <c:v>11.5</c:v>
                </c:pt>
                <c:pt idx="5">
                  <c:v>11.5</c:v>
                </c:pt>
                <c:pt idx="6">
                  <c:v>11.5</c:v>
                </c:pt>
                <c:pt idx="7">
                  <c:v>11.5</c:v>
                </c:pt>
                <c:pt idx="8">
                  <c:v>11.5</c:v>
                </c:pt>
                <c:pt idx="9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74-4380-B571-5FC333FE84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Offered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16</c:v>
                </c:pt>
                <c:pt idx="1">
                  <c:v>16</c:v>
                </c:pt>
                <c:pt idx="2">
                  <c:v>16</c:v>
                </c:pt>
                <c:pt idx="3">
                  <c:v>16</c:v>
                </c:pt>
                <c:pt idx="4">
                  <c:v>16</c:v>
                </c:pt>
                <c:pt idx="5">
                  <c:v>16</c:v>
                </c:pt>
                <c:pt idx="6">
                  <c:v>16</c:v>
                </c:pt>
                <c:pt idx="7">
                  <c:v>16</c:v>
                </c:pt>
                <c:pt idx="8">
                  <c:v>129.6</c:v>
                </c:pt>
                <c:pt idx="9">
                  <c:v>129.6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74-4380-B571-5FC333FE84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8936192"/>
        <c:axId val="398936752"/>
      </c:barChart>
      <c:catAx>
        <c:axId val="398936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98936752"/>
        <c:crosses val="autoZero"/>
        <c:auto val="1"/>
        <c:lblAlgn val="ctr"/>
        <c:lblOffset val="100"/>
        <c:noMultiLvlLbl val="0"/>
      </c:catAx>
      <c:valAx>
        <c:axId val="398936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98936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 lang="zh-CN" sz="1000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CPU (HEP-SPEC23X1000)</a:t>
            </a:r>
            <a:endParaRPr lang="zh-CN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0.100444859264849"/>
          <c:y val="0.25608703623951601"/>
          <c:w val="0.89955514073515097"/>
          <c:h val="0.410949032717473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Pledged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32</c:v>
                </c:pt>
                <c:pt idx="1">
                  <c:v>67</c:v>
                </c:pt>
                <c:pt idx="2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E2-4DAE-A061-D22DDEFFC6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Offered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67</c:v>
                </c:pt>
                <c:pt idx="1">
                  <c:v>67</c:v>
                </c:pt>
                <c:pt idx="2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E2-4DAE-A061-D22DDEFFC6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8936192"/>
        <c:axId val="398936752"/>
      </c:barChart>
      <c:catAx>
        <c:axId val="398936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98936752"/>
        <c:crosses val="autoZero"/>
        <c:auto val="1"/>
        <c:lblAlgn val="ctr"/>
        <c:lblOffset val="100"/>
        <c:noMultiLvlLbl val="0"/>
      </c:catAx>
      <c:valAx>
        <c:axId val="398936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98936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 lang="zh-CN" sz="1000"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CPU (HEP-SPEC23X1000)</a:t>
            </a:r>
            <a:endParaRPr lang="zh-CN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0.100444859264849"/>
          <c:y val="0.25608703623951601"/>
          <c:w val="0.89955514073515097"/>
          <c:h val="0.410949032717473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Pledged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32</c:v>
                </c:pt>
                <c:pt idx="1">
                  <c:v>67</c:v>
                </c:pt>
                <c:pt idx="2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A1-49BA-A4A9-E95BD90F8E4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Offered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67</c:v>
                </c:pt>
                <c:pt idx="1">
                  <c:v>67</c:v>
                </c:pt>
                <c:pt idx="2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A1-49BA-A4A9-E95BD90F8E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8936192"/>
        <c:axId val="398936752"/>
      </c:barChart>
      <c:catAx>
        <c:axId val="398936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98936752"/>
        <c:crosses val="autoZero"/>
        <c:auto val="1"/>
        <c:lblAlgn val="ctr"/>
        <c:lblOffset val="100"/>
        <c:noMultiLvlLbl val="0"/>
      </c:catAx>
      <c:valAx>
        <c:axId val="398936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98936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 lang="zh-CN" sz="1000"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DISK (PB)</a:t>
            </a:r>
            <a:endParaRPr lang="zh-CN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Pledged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0062959261179116E-2"/>
                  <c:y val="-1.1098562746717209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B32-4993-B2EF-18ED47270A00}"/>
                </c:ext>
              </c:extLst>
            </c:dLbl>
            <c:dLbl>
              <c:idx val="1"/>
              <c:layout>
                <c:manualLayout>
                  <c:x val="-2.0125918522358234E-3"/>
                  <c:y val="-1.1098562746717209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B32-4993-B2EF-18ED47270A00}"/>
                </c:ext>
              </c:extLst>
            </c:dLbl>
            <c:dLbl>
              <c:idx val="2"/>
              <c:layout>
                <c:manualLayout>
                  <c:x val="-8.0503674089432934E-3"/>
                  <c:y val="-1.1098562746717209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B32-4993-B2EF-18ED47270A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0.38</c:v>
                </c:pt>
                <c:pt idx="1">
                  <c:v>3.2</c:v>
                </c:pt>
                <c:pt idx="2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B32-4993-B2EF-18ED47270A0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Offered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3.2</c:v>
                </c:pt>
                <c:pt idx="1">
                  <c:v>12.5</c:v>
                </c:pt>
                <c:pt idx="2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B32-4993-B2EF-18ED47270A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8939552"/>
        <c:axId val="398940112"/>
      </c:barChart>
      <c:catAx>
        <c:axId val="39893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98940112"/>
        <c:crosses val="autoZero"/>
        <c:auto val="1"/>
        <c:lblAlgn val="ctr"/>
        <c:lblOffset val="100"/>
        <c:noMultiLvlLbl val="0"/>
      </c:catAx>
      <c:valAx>
        <c:axId val="398940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98939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 lang="zh-CN" sz="1000"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TAPE</a:t>
            </a:r>
            <a:r>
              <a:rPr lang="en-US" baseline="0" dirty="0"/>
              <a:t> </a:t>
            </a:r>
            <a:r>
              <a:rPr lang="en-US" dirty="0"/>
              <a:t>(PB)</a:t>
            </a:r>
            <a:endParaRPr lang="zh-CN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Pledged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0062959261179116E-2"/>
                  <c:y val="-1.1098562746717209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F5A-45F3-9DA1-A28713CBAAFB}"/>
                </c:ext>
              </c:extLst>
            </c:dLbl>
            <c:dLbl>
              <c:idx val="1"/>
              <c:layout>
                <c:manualLayout>
                  <c:x val="-2.0125918522358234E-3"/>
                  <c:y val="-1.1098562746717209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F5A-45F3-9DA1-A28713CBAAFB}"/>
                </c:ext>
              </c:extLst>
            </c:dLbl>
            <c:dLbl>
              <c:idx val="2"/>
              <c:layout>
                <c:manualLayout>
                  <c:x val="-8.0503674089432934E-3"/>
                  <c:y val="-1.1098562746717209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F5A-45F3-9DA1-A28713CBAA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F5A-45F3-9DA1-A28713CBAAF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Offered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20</c:v>
                </c:pt>
                <c:pt idx="1">
                  <c:v>22.3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F5A-45F3-9DA1-A28713CBAA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8939552"/>
        <c:axId val="398940112"/>
      </c:barChart>
      <c:catAx>
        <c:axId val="39893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98940112"/>
        <c:crosses val="autoZero"/>
        <c:auto val="1"/>
        <c:lblAlgn val="ctr"/>
        <c:lblOffset val="100"/>
        <c:noMultiLvlLbl val="0"/>
      </c:catAx>
      <c:valAx>
        <c:axId val="398940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98939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 lang="zh-CN" sz="1000"/>
      </a:pPr>
      <a:endParaRPr lang="zh-C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CPU (HEP-SPEC23X1000)</a:t>
            </a:r>
            <a:endParaRPr lang="zh-CN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0.100444859264849"/>
          <c:y val="0.25608703623951601"/>
          <c:w val="0.89955514073515097"/>
          <c:h val="0.410949032717473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Pledged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11.5</c:v>
                </c:pt>
                <c:pt idx="1">
                  <c:v>11.5</c:v>
                </c:pt>
                <c:pt idx="2">
                  <c:v>11.5</c:v>
                </c:pt>
                <c:pt idx="3">
                  <c:v>11.5</c:v>
                </c:pt>
                <c:pt idx="4">
                  <c:v>11.5</c:v>
                </c:pt>
                <c:pt idx="5">
                  <c:v>11.5</c:v>
                </c:pt>
                <c:pt idx="6">
                  <c:v>11.5</c:v>
                </c:pt>
                <c:pt idx="7">
                  <c:v>11.5</c:v>
                </c:pt>
                <c:pt idx="8">
                  <c:v>11.5</c:v>
                </c:pt>
                <c:pt idx="9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83-4A66-8760-C1C11DD4B58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Offered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16</c:v>
                </c:pt>
                <c:pt idx="1">
                  <c:v>16</c:v>
                </c:pt>
                <c:pt idx="2">
                  <c:v>16</c:v>
                </c:pt>
                <c:pt idx="3">
                  <c:v>16</c:v>
                </c:pt>
                <c:pt idx="4">
                  <c:v>16</c:v>
                </c:pt>
                <c:pt idx="5">
                  <c:v>16</c:v>
                </c:pt>
                <c:pt idx="6">
                  <c:v>16</c:v>
                </c:pt>
                <c:pt idx="7">
                  <c:v>16</c:v>
                </c:pt>
                <c:pt idx="8">
                  <c:v>129.6</c:v>
                </c:pt>
                <c:pt idx="9">
                  <c:v>129.6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83-4A66-8760-C1C11DD4B5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8936192"/>
        <c:axId val="398936752"/>
      </c:barChart>
      <c:catAx>
        <c:axId val="398936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98936752"/>
        <c:crosses val="autoZero"/>
        <c:auto val="1"/>
        <c:lblAlgn val="ctr"/>
        <c:lblOffset val="100"/>
        <c:noMultiLvlLbl val="0"/>
      </c:catAx>
      <c:valAx>
        <c:axId val="398936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98936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 lang="zh-CN" sz="1000"/>
      </a:pPr>
      <a:endParaRPr lang="zh-CN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DISK (TB)</a:t>
            </a:r>
            <a:endParaRPr lang="zh-CN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Pledged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2.1556246836771223E-2"/>
                  <c:y val="-5.549278728130416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6A4-4944-9435-34AB1EC46A65}"/>
                </c:ext>
              </c:extLst>
            </c:dLbl>
            <c:dLbl>
              <c:idx val="5"/>
              <c:layout>
                <c:manualLayout>
                  <c:x val="-1.7636929230085547E-2"/>
                  <c:y val="1.81614856381259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A4-4944-9435-34AB1EC46A65}"/>
                </c:ext>
              </c:extLst>
            </c:dLbl>
            <c:dLbl>
              <c:idx val="6"/>
              <c:layout>
                <c:manualLayout>
                  <c:x val="-7.8386352133714976E-3"/>
                  <c:y val="1.81614856381259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6A4-4944-9435-34AB1EC46A65}"/>
                </c:ext>
              </c:extLst>
            </c:dLbl>
            <c:dLbl>
              <c:idx val="7"/>
              <c:layout>
                <c:manualLayout>
                  <c:x val="-1.9596588033428383E-2"/>
                  <c:y val="1.81614856381259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A4-4944-9435-34AB1EC46A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640</c:v>
                </c:pt>
                <c:pt idx="1">
                  <c:v>640</c:v>
                </c:pt>
                <c:pt idx="2">
                  <c:v>940</c:v>
                </c:pt>
                <c:pt idx="3">
                  <c:v>940</c:v>
                </c:pt>
                <c:pt idx="4">
                  <c:v>940</c:v>
                </c:pt>
                <c:pt idx="5">
                  <c:v>1050</c:v>
                </c:pt>
                <c:pt idx="6">
                  <c:v>1050</c:v>
                </c:pt>
                <c:pt idx="7">
                  <c:v>1050</c:v>
                </c:pt>
                <c:pt idx="8">
                  <c:v>1050</c:v>
                </c:pt>
                <c:pt idx="9">
                  <c:v>3240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6A4-4944-9435-34AB1EC46A6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Offered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5.878976410028371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6A4-4944-9435-34AB1EC46A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940</c:v>
                </c:pt>
                <c:pt idx="1">
                  <c:v>940</c:v>
                </c:pt>
                <c:pt idx="2">
                  <c:v>940</c:v>
                </c:pt>
                <c:pt idx="3">
                  <c:v>940</c:v>
                </c:pt>
                <c:pt idx="4">
                  <c:v>1080</c:v>
                </c:pt>
                <c:pt idx="5">
                  <c:v>1080</c:v>
                </c:pt>
                <c:pt idx="6">
                  <c:v>1080</c:v>
                </c:pt>
                <c:pt idx="7">
                  <c:v>1080</c:v>
                </c:pt>
                <c:pt idx="8">
                  <c:v>3540</c:v>
                </c:pt>
                <c:pt idx="9">
                  <c:v>3540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6A4-4944-9435-34AB1EC46A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8939552"/>
        <c:axId val="398940112"/>
      </c:barChart>
      <c:catAx>
        <c:axId val="39893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98940112"/>
        <c:crosses val="autoZero"/>
        <c:auto val="1"/>
        <c:lblAlgn val="ctr"/>
        <c:lblOffset val="100"/>
        <c:noMultiLvlLbl val="0"/>
      </c:catAx>
      <c:valAx>
        <c:axId val="398940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98939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 lang="zh-CN" sz="1000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43D90-AC6E-42E7-9FCD-B152133ABA7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43CF9-44B9-492A-AEC6-87097B54033A}" type="datetimeFigureOut">
              <a:rPr lang="zh-CN" altLang="en-US" smtClean="0"/>
              <a:t>2025/11/1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BDCB6-29AA-2347-96F9-BE98C06CC428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17EC1-A5BC-2E4D-BD73-CE0F8AFAF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37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Let’s begin with the overview of IHEP computing center.</a:t>
            </a:r>
          </a:p>
          <a:p>
            <a:r>
              <a:rPr lang="en-US" altLang="zh-CN" dirty="0"/>
              <a:t>The center is equipped with </a:t>
            </a:r>
            <a:r>
              <a:rPr lang="en-US" altLang="zh-CN" b="1" dirty="0"/>
              <a:t>58,000 CPU cores</a:t>
            </a:r>
            <a:r>
              <a:rPr lang="en-US" altLang="zh-CN" dirty="0"/>
              <a:t> and </a:t>
            </a:r>
            <a:r>
              <a:rPr lang="en-US" altLang="zh-CN" b="1" dirty="0"/>
              <a:t>250 GPU cards</a:t>
            </a:r>
            <a:r>
              <a:rPr lang="en-US" altLang="zh-CN" dirty="0"/>
              <a:t>, which serve more than ten different experiments. </a:t>
            </a:r>
          </a:p>
          <a:p>
            <a:r>
              <a:rPr kumimoji="1" lang="en-US" altLang="zh-CN" dirty="0"/>
              <a:t>The resources include HTC cluster, HPC cluster and Distributed computing sites.</a:t>
            </a:r>
          </a:p>
          <a:p>
            <a:r>
              <a:rPr kumimoji="1" lang="en-US" altLang="zh-CN" dirty="0"/>
              <a:t>Considering the high growth rate of data generation, new raw space of storage was added both for disk and tape.</a:t>
            </a:r>
          </a:p>
          <a:p>
            <a:r>
              <a:rPr kumimoji="1" lang="en-US" altLang="zh-CN" dirty="0"/>
              <a:t>Now the total disk storage reached 120PB and tape storage increased to 100PB.</a:t>
            </a:r>
          </a:p>
          <a:p>
            <a:endParaRPr kumimoji="1" lang="en-US" altLang="zh-CN" dirty="0"/>
          </a:p>
          <a:p>
            <a:r>
              <a:rPr lang="en-US" altLang="zh-CN" dirty="0"/>
              <a:t>In terms of </a:t>
            </a:r>
            <a:r>
              <a:rPr lang="en-US" altLang="zh-CN" b="1" dirty="0"/>
              <a:t>network capabilities</a:t>
            </a:r>
            <a:r>
              <a:rPr lang="en-US" altLang="zh-CN" dirty="0"/>
              <a:t>, our infrastructure is equipped to handle high data throughput: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dirty="0"/>
              <a:t>We support both </a:t>
            </a:r>
            <a:r>
              <a:rPr lang="en-US" altLang="zh-CN" b="1" dirty="0"/>
              <a:t>IPv4 and IPv6 dual stack</a:t>
            </a:r>
            <a:r>
              <a:rPr lang="en-US" altLang="zh-CN" dirty="0"/>
              <a:t> configurations.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dirty="0"/>
              <a:t>Ethernet, InfiniBand (IB), and RDMA over Converged Ethernet (ROCE) protocols are all supported, ensuring flexibility and high-speed data access.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dirty="0"/>
              <a:t>Our </a:t>
            </a:r>
            <a:r>
              <a:rPr lang="en-US" altLang="zh-CN" b="1" dirty="0" err="1"/>
              <a:t>WideAreaNetwork</a:t>
            </a:r>
            <a:r>
              <a:rPr lang="en-US" altLang="zh-CN" b="1" dirty="0"/>
              <a:t> bandwidth</a:t>
            </a:r>
            <a:r>
              <a:rPr lang="en-US" altLang="zh-CN" dirty="0"/>
              <a:t> reaches </a:t>
            </a:r>
            <a:r>
              <a:rPr lang="en-US" altLang="zh-CN" b="1" dirty="0"/>
              <a:t>100 Gbps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b="1" dirty="0"/>
              <a:t>opportunity</a:t>
            </a:r>
            <a:endParaRPr lang="en-US" altLang="zh-CN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982CE37-BF4B-4AE3-89D1-B781F20A32FD}" type="datetime1">
              <a:rPr kumimoji="1" lang="zh-CN" altLang="en-US" smtClean="0"/>
              <a:t>2025/11/1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A0B27-4EE5-6442-9424-7A0329C3AC2A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81623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17EC1-A5BC-2E4D-BD73-CE0F8AFAF0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291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Since the last report, we have expanded our LHCb Tier 1 resource,</a:t>
            </a:r>
          </a:p>
          <a:p>
            <a:endParaRPr lang="en-US" altLang="zh-CN" dirty="0"/>
          </a:p>
          <a:p>
            <a:r>
              <a:rPr lang="en-US" altLang="zh-CN" dirty="0">
                <a:effectLst/>
              </a:rPr>
              <a:t>We added 6.5PB of disk storage and 7.5PB of tape storage, and there are also 2 tape drivers will be added in this month.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17EC1-A5BC-2E4D-BD73-CE0F8AFAF0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626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17EC1-A5BC-2E4D-BD73-CE0F8AFAF0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055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B3CF9A-A1D7-A05C-40BE-580FC670B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CE8689D-F095-7E2E-56DD-BCE9D7DAD5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013A39C-6CB6-517E-B0EA-A2B1AFE2D2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6E94FC0-6724-ED32-74C6-CAE59D7BEE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17EC1-A5BC-2E4D-BD73-CE0F8AFAF0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104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3F70B3-B9B0-49CA-900E-431AA168B6C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6653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4400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3F70B3-B9B0-49CA-900E-431AA168B6C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2360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17EC1-A5BC-2E4D-BD73-CE0F8AFAF0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24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ctrTitle" hasCustomPrompt="1"/>
          </p:nvPr>
        </p:nvSpPr>
        <p:spPr>
          <a:xfrm>
            <a:off x="0" y="1967696"/>
            <a:ext cx="12192000" cy="146183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 b="1">
                <a:solidFill>
                  <a:srgbClr val="A40000"/>
                </a:solidFill>
                <a:latin typeface="+mn-lt"/>
              </a:defRPr>
            </a:lvl1pPr>
          </a:lstStyle>
          <a:p>
            <a:r>
              <a:rPr lang="en-US" altLang="zh-CN" dirty="0"/>
              <a:t>Presentation Title</a:t>
            </a:r>
            <a:endParaRPr lang="en-US" dirty="0"/>
          </a:p>
        </p:txBody>
      </p:sp>
      <p:sp>
        <p:nvSpPr>
          <p:cNvPr id="3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00481" y="4013936"/>
            <a:ext cx="4561433" cy="34081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 b="0">
                <a:solidFill>
                  <a:srgbClr val="A40000"/>
                </a:solidFill>
                <a:latin typeface="+mn-lt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/>
              <a:t>Reporter</a:t>
            </a:r>
            <a:endParaRPr lang="en-US" dirty="0"/>
          </a:p>
        </p:txBody>
      </p:sp>
      <p:sp>
        <p:nvSpPr>
          <p:cNvPr id="43" name="菱形 42"/>
          <p:cNvSpPr/>
          <p:nvPr/>
        </p:nvSpPr>
        <p:spPr>
          <a:xfrm>
            <a:off x="6003008" y="6379860"/>
            <a:ext cx="826581" cy="400110"/>
          </a:xfrm>
          <a:prstGeom prst="diamo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44" name="文本框 43"/>
          <p:cNvSpPr txBox="1"/>
          <p:nvPr/>
        </p:nvSpPr>
        <p:spPr>
          <a:xfrm>
            <a:off x="7392144" y="6525344"/>
            <a:ext cx="4687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IHEPCC</a:t>
            </a:r>
            <a:r>
              <a:rPr lang="zh-CN" altLang="en-US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&amp;</a:t>
            </a:r>
            <a:r>
              <a:rPr lang="zh-CN" altLang="en-US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NHEPSDC</a:t>
            </a:r>
            <a:endParaRPr lang="zh-CN" altLang="en-US" sz="1400" b="1" u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" y="6721454"/>
            <a:ext cx="7373721" cy="0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1300481" y="4417132"/>
            <a:ext cx="4555735" cy="373753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rgbClr val="A40000"/>
                </a:solidFill>
              </a:defRPr>
            </a:lvl1pPr>
          </a:lstStyle>
          <a:p>
            <a:pPr lvl="0"/>
            <a:r>
              <a:rPr lang="en-US" altLang="zh-CN" dirty="0"/>
              <a:t>system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2" hasCustomPrompt="1"/>
          </p:nvPr>
        </p:nvSpPr>
        <p:spPr>
          <a:xfrm>
            <a:off x="1300481" y="4853266"/>
            <a:ext cx="4555735" cy="373753"/>
          </a:xfrm>
        </p:spPr>
        <p:txBody>
          <a:bodyPr anchor="ctr">
            <a:normAutofit/>
          </a:bodyPr>
          <a:lstStyle>
            <a:lvl1pPr marL="0" indent="0">
              <a:buNone/>
              <a:defRPr sz="2400" b="0">
                <a:solidFill>
                  <a:srgbClr val="A40000"/>
                </a:solidFill>
              </a:defRPr>
            </a:lvl1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272D5C89-85A7-901B-F6D5-FFAC2E160BE3}"/>
              </a:ext>
            </a:extLst>
          </p:cNvPr>
          <p:cNvGrpSpPr/>
          <p:nvPr userDrawn="1"/>
        </p:nvGrpSpPr>
        <p:grpSpPr>
          <a:xfrm>
            <a:off x="1" y="821645"/>
            <a:ext cx="12192000" cy="87076"/>
            <a:chOff x="0" y="821645"/>
            <a:chExt cx="9191194" cy="135018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5842D2DB-9BA1-A7CE-F1D1-07294B6F9B59}"/>
                </a:ext>
              </a:extLst>
            </p:cNvPr>
            <p:cNvGrpSpPr/>
            <p:nvPr/>
          </p:nvGrpSpPr>
          <p:grpSpPr>
            <a:xfrm>
              <a:off x="0" y="836712"/>
              <a:ext cx="9191194" cy="110437"/>
              <a:chOff x="0" y="836712"/>
              <a:chExt cx="9191194" cy="110437"/>
            </a:xfrm>
          </p:grpSpPr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F0CD4746-4CB6-09A1-188E-1FC533DA37A9}"/>
                  </a:ext>
                </a:extLst>
              </p:cNvPr>
              <p:cNvSpPr/>
              <p:nvPr/>
            </p:nvSpPr>
            <p:spPr>
              <a:xfrm>
                <a:off x="922847" y="836712"/>
                <a:ext cx="8268347" cy="110436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F8613F5C-C751-68C6-9E8C-5113C8AAE224}"/>
                  </a:ext>
                </a:extLst>
              </p:cNvPr>
              <p:cNvSpPr/>
              <p:nvPr/>
            </p:nvSpPr>
            <p:spPr>
              <a:xfrm>
                <a:off x="0" y="836713"/>
                <a:ext cx="975360" cy="110436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</p:grpSp>
        <p:cxnSp>
          <p:nvCxnSpPr>
            <p:cNvPr id="5" name="直接连接符 10">
              <a:extLst>
                <a:ext uri="{FF2B5EF4-FFF2-40B4-BE49-F238E27FC236}">
                  <a16:creationId xmlns:a16="http://schemas.microsoft.com/office/drawing/2014/main" id="{9BB250C3-4149-1A4D-B2C0-8CB2A8C84DF9}"/>
                </a:ext>
              </a:extLst>
            </p:cNvPr>
            <p:cNvCxnSpPr/>
            <p:nvPr/>
          </p:nvCxnSpPr>
          <p:spPr>
            <a:xfrm flipV="1">
              <a:off x="975360" y="821645"/>
              <a:ext cx="0" cy="13501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1109" y="1232362"/>
            <a:ext cx="2819400" cy="512064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48021" y="1232362"/>
            <a:ext cx="7315200" cy="5120640"/>
          </a:xfrm>
        </p:spPr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1583499" y="116632"/>
            <a:ext cx="8544984" cy="576262"/>
          </a:xfrm>
        </p:spPr>
        <p:txBody>
          <a:bodyPr>
            <a:noAutofit/>
          </a:bodyPr>
          <a:lstStyle>
            <a:lvl5pPr marL="1873250" marR="0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 sz="4000">
                <a:latin typeface="+mj-lt"/>
              </a:defRPr>
            </a:lvl5pPr>
          </a:lstStyle>
          <a:p>
            <a:pPr marL="1873250" marR="0" lvl="4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zh-CN" b="1" dirty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B8EE22B-48A7-832D-9EE5-798FC133561E}"/>
              </a:ext>
            </a:extLst>
          </p:cNvPr>
          <p:cNvSpPr txBox="1"/>
          <p:nvPr userDrawn="1"/>
        </p:nvSpPr>
        <p:spPr>
          <a:xfrm>
            <a:off x="7392144" y="6516495"/>
            <a:ext cx="4687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IHEPCC</a:t>
            </a:r>
            <a:r>
              <a:rPr lang="zh-CN" altLang="en-US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&amp;</a:t>
            </a:r>
            <a:r>
              <a:rPr lang="zh-CN" altLang="en-US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HEPSCC</a:t>
            </a:r>
            <a:r>
              <a:rPr lang="zh-CN" altLang="en-US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&amp;</a:t>
            </a:r>
            <a:r>
              <a:rPr lang="zh-CN" altLang="en-US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NHEPSDC</a:t>
            </a:r>
            <a:endParaRPr lang="zh-CN" altLang="en-US" sz="1400" b="1" u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86F7440-9879-45B3-A3F7-656C0D786AD1}"/>
              </a:ext>
            </a:extLst>
          </p:cNvPr>
          <p:cNvSpPr txBox="1"/>
          <p:nvPr userDrawn="1"/>
        </p:nvSpPr>
        <p:spPr>
          <a:xfrm>
            <a:off x="7457388" y="6505599"/>
            <a:ext cx="4687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IHEPCC</a:t>
            </a:r>
            <a:r>
              <a:rPr lang="zh-CN" altLang="en-US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&amp;</a:t>
            </a:r>
            <a:r>
              <a:rPr lang="zh-CN" altLang="en-US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HEPSCC</a:t>
            </a:r>
            <a:r>
              <a:rPr lang="zh-CN" altLang="en-US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&amp;</a:t>
            </a:r>
            <a:r>
              <a:rPr lang="zh-CN" altLang="en-US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NHEPSDC</a:t>
            </a:r>
            <a:endParaRPr lang="zh-CN" altLang="en-US" sz="1400" b="1" u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620" y="0"/>
            <a:ext cx="12192000" cy="753209"/>
          </a:xfrm>
          <a:prstGeom prst="rect">
            <a:avLst/>
          </a:prstGeom>
          <a:noFill/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88844" y="73687"/>
            <a:ext cx="11824252" cy="590931"/>
          </a:xfrm>
          <a:noFill/>
        </p:spPr>
        <p:txBody>
          <a:bodyPr wrap="square" rtlCol="0">
            <a:normAutofit/>
          </a:bodyPr>
          <a:lstStyle>
            <a:lvl1pPr>
              <a:defRPr lang="en-US" sz="3600" b="1" baseline="0" dirty="0">
                <a:solidFill>
                  <a:schemeClr val="accent1"/>
                </a:solidFill>
                <a:latin typeface="Arial Rounded MT Bold" panose="020F0704030504030204" pitchFamily="34" charset="0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defTabSz="457200"/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3736" y="1017139"/>
            <a:ext cx="11001894" cy="497278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>
              <a:defRPr lang="zh-CN" altLang="en-US" baseline="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华文楷体" panose="02010600040101010101" pitchFamily="2" charset="-122"/>
              </a:defRPr>
            </a:lvl1pPr>
            <a:lvl2pPr>
              <a:defRPr lang="zh-CN" altLang="en-US" baseline="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华文楷体" panose="02010600040101010101" pitchFamily="2" charset="-122"/>
              </a:defRPr>
            </a:lvl2pPr>
            <a:lvl3pPr>
              <a:defRPr lang="zh-CN" altLang="en-US" baseline="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华文楷体" panose="02010600040101010101" pitchFamily="2" charset="-122"/>
              </a:defRPr>
            </a:lvl3pPr>
            <a:lvl4pPr>
              <a:defRPr lang="zh-CN" altLang="en-US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华文楷体" panose="02010600040101010101" pitchFamily="2" charset="-122"/>
              </a:defRPr>
            </a:lvl4pPr>
            <a:lvl5pPr>
              <a:defRPr lang="en-US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华文楷体" panose="02010600040101010101" pitchFamily="2" charset="-122"/>
              </a:defRPr>
            </a:lvl5pPr>
          </a:lstStyle>
          <a:p>
            <a:pPr marL="457200" lvl="0" indent="-457200">
              <a:lnSpc>
                <a:spcPct val="100000"/>
              </a:lnSpc>
            </a:pPr>
            <a:r>
              <a:rPr lang="zh-CN" altLang="en-US" dirty="0"/>
              <a:t>编辑母版文本样式</a:t>
            </a:r>
          </a:p>
          <a:p>
            <a:pPr marL="800100" lvl="1" indent="-342900">
              <a:lnSpc>
                <a:spcPct val="100000"/>
              </a:lnSpc>
            </a:pPr>
            <a:r>
              <a:rPr lang="zh-CN" altLang="en-US" dirty="0"/>
              <a:t>第二级</a:t>
            </a:r>
          </a:p>
          <a:p>
            <a:pPr marL="1257300" lvl="2" indent="-342900">
              <a:lnSpc>
                <a:spcPct val="100000"/>
              </a:lnSpc>
            </a:pPr>
            <a:r>
              <a:rPr lang="zh-CN" altLang="en-US" dirty="0"/>
              <a:t>第三级</a:t>
            </a:r>
          </a:p>
          <a:p>
            <a:pPr marL="1657350" lvl="3" indent="-285750">
              <a:lnSpc>
                <a:spcPct val="100000"/>
              </a:lnSpc>
            </a:pPr>
            <a:r>
              <a:rPr lang="zh-CN" altLang="en-US" dirty="0"/>
              <a:t>第四级</a:t>
            </a:r>
          </a:p>
          <a:p>
            <a:pPr marL="2114550" lvl="4" indent="-285750">
              <a:lnSpc>
                <a:spcPct val="100000"/>
              </a:lnSpc>
            </a:pPr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6" name="日期占位符 16"/>
          <p:cNvSpPr>
            <a:spLocks noGrp="1"/>
          </p:cNvSpPr>
          <p:nvPr>
            <p:ph type="dt" sz="half" idx="2"/>
          </p:nvPr>
        </p:nvSpPr>
        <p:spPr>
          <a:xfrm>
            <a:off x="8467" y="65851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altLang="zh-CN" smtClean="0">
                <a:solidFill>
                  <a:srgbClr val="485F8A"/>
                </a:solidFill>
                <a:latin typeface="Abadi" panose="020B0604020104020204" pitchFamily="34" charset="0"/>
              </a:defRPr>
            </a:lvl1pPr>
          </a:lstStyle>
          <a:p>
            <a:fld id="{2F716CC4-4293-4B6B-B9E4-91B00B93A469}" type="datetime1">
              <a:rPr lang="en-US" altLang="zh-CN" smtClean="0"/>
              <a:pPr/>
              <a:t>11/1/2025</a:t>
            </a:fld>
            <a:endParaRPr lang="zh-CN" altLang="en-US" dirty="0"/>
          </a:p>
        </p:txBody>
      </p:sp>
      <p:sp>
        <p:nvSpPr>
          <p:cNvPr id="7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9370080" y="65520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altLang="zh-CN" smtClean="0">
                <a:solidFill>
                  <a:schemeClr val="tx1"/>
                </a:solidFill>
                <a:latin typeface="Abadi" panose="020B0604020104020204" pitchFamily="34" charset="0"/>
              </a:defRPr>
            </a:lvl1pPr>
          </a:lstStyle>
          <a:p>
            <a:fld id="{E6B31BEF-C01E-4CA6-9D7D-67F43F13ADF2}" type="slidenum">
              <a:rPr lang="en-US" altLang="zh-CN" smtClean="0"/>
              <a:pPr/>
              <a:t>‹#›</a:t>
            </a:fld>
            <a:r>
              <a:rPr lang="en-US" altLang="zh-CN"/>
              <a:t>/31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D8BF10A-292C-4365-818D-AE431C97D5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6630821"/>
            <a:ext cx="12192000" cy="224572"/>
          </a:xfrm>
          <a:prstGeom prst="rect">
            <a:avLst/>
          </a:prstGeom>
          <a:noFill/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479DCF9-FF5F-491F-9A8A-1AD927CEAC5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96599" y="-213086"/>
            <a:ext cx="1147575" cy="114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359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80288" y="1310641"/>
            <a:ext cx="10718987" cy="480486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zh-CN" altLang="en-US" sz="3200" smtClean="0">
                <a:solidFill>
                  <a:srgbClr val="000099"/>
                </a:solidFill>
              </a:defRPr>
            </a:lvl1pPr>
            <a:lvl2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zh-CN" altLang="en-US" sz="2400" smtClean="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zh-CN" altLang="en-US" sz="2000" smtClean="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zh-CN" altLang="en-US" sz="1800" smtClean="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</a:defRPr>
            </a:lvl5pPr>
          </a:lstStyle>
          <a:p>
            <a:pPr lvl="0">
              <a:buClrTx/>
              <a:buFont typeface="Wingdings" panose="05000000000000000000" pitchFamily="2" charset="2"/>
              <a:buChar char="l"/>
            </a:pPr>
            <a:r>
              <a:rPr lang="en-US" altLang="zh-CN" dirty="0"/>
              <a:t>Click here to add text</a:t>
            </a:r>
            <a:endParaRPr lang="zh-CN" altLang="en-US" dirty="0"/>
          </a:p>
          <a:p>
            <a:pPr lvl="1">
              <a:buClrTx/>
              <a:buFont typeface="Wingdings" panose="05000000000000000000" pitchFamily="2" charset="2"/>
              <a:buChar char="n"/>
            </a:pPr>
            <a:r>
              <a:rPr lang="en-US" altLang="zh-CN" dirty="0"/>
              <a:t>Click here to add text</a:t>
            </a:r>
            <a:endParaRPr lang="zh-CN" altLang="en-US" dirty="0"/>
          </a:p>
          <a:p>
            <a:pPr lvl="2">
              <a:buClrTx/>
              <a:buFont typeface="Wingdings" panose="05000000000000000000" pitchFamily="2" charset="2"/>
              <a:buChar char="u"/>
            </a:pPr>
            <a:r>
              <a:rPr lang="en-US" altLang="zh-CN" dirty="0"/>
              <a:t>Click here to add text</a:t>
            </a:r>
            <a:endParaRPr lang="zh-CN" altLang="en-US" dirty="0"/>
          </a:p>
          <a:p>
            <a:pPr lvl="3">
              <a:buClrTx/>
              <a:buFont typeface="Wingdings" panose="05000000000000000000" pitchFamily="2" charset="2"/>
              <a:buChar char="Ø"/>
            </a:pPr>
            <a:r>
              <a:rPr lang="en-US" altLang="zh-CN" dirty="0"/>
              <a:t>Click here to add text</a:t>
            </a:r>
            <a:endParaRPr lang="zh-CN" altLang="en-US" dirty="0"/>
          </a:p>
          <a:p>
            <a:pPr lvl="4">
              <a:buClrTx/>
              <a:buFont typeface="Wingdings" panose="05000000000000000000" pitchFamily="2" charset="2"/>
              <a:buChar char="ü"/>
            </a:pPr>
            <a:r>
              <a:rPr lang="en-US" altLang="zh-CN" dirty="0"/>
              <a:t>Click here to add text</a:t>
            </a:r>
            <a:endParaRPr lang="en-US" dirty="0"/>
          </a:p>
        </p:txBody>
      </p:sp>
      <p:sp>
        <p:nvSpPr>
          <p:cNvPr id="10" name="标题 4"/>
          <p:cNvSpPr>
            <a:spLocks noGrp="1"/>
          </p:cNvSpPr>
          <p:nvPr>
            <p:ph type="title" hasCustomPrompt="1"/>
          </p:nvPr>
        </p:nvSpPr>
        <p:spPr>
          <a:xfrm>
            <a:off x="407368" y="105353"/>
            <a:ext cx="10369153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/>
              <a:t>Click here to add text</a:t>
            </a:r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BFF6A5-4234-B465-5AF9-C99B119D9E23}"/>
              </a:ext>
            </a:extLst>
          </p:cNvPr>
          <p:cNvSpPr txBox="1"/>
          <p:nvPr userDrawn="1"/>
        </p:nvSpPr>
        <p:spPr>
          <a:xfrm>
            <a:off x="7392144" y="6503332"/>
            <a:ext cx="4687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IHEPCC</a:t>
            </a:r>
            <a:r>
              <a:rPr lang="zh-CN" altLang="en-US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&amp;</a:t>
            </a:r>
            <a:r>
              <a:rPr lang="zh-CN" altLang="en-US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NHEPSDC</a:t>
            </a:r>
            <a:endParaRPr lang="zh-CN" altLang="en-US" sz="1400" b="1" u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4"/>
          <p:cNvSpPr>
            <a:spLocks noGrp="1"/>
          </p:cNvSpPr>
          <p:nvPr>
            <p:ph type="title" hasCustomPrompt="1"/>
          </p:nvPr>
        </p:nvSpPr>
        <p:spPr>
          <a:xfrm>
            <a:off x="1558637" y="105353"/>
            <a:ext cx="10515600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/>
              <a:t>Click here to add text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2439365" y="2046723"/>
            <a:ext cx="817033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No.</a:t>
            </a:r>
            <a:endParaRPr lang="zh-CN" altLang="en-US" dirty="0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1" hasCustomPrompt="1"/>
          </p:nvPr>
        </p:nvSpPr>
        <p:spPr>
          <a:xfrm>
            <a:off x="3270057" y="2046722"/>
            <a:ext cx="6318251" cy="561974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/>
              <a:t>Click here to add title</a:t>
            </a:r>
            <a:endParaRPr lang="zh-CN" altLang="en-US" dirty="0"/>
          </a:p>
        </p:txBody>
      </p:sp>
      <p:sp>
        <p:nvSpPr>
          <p:cNvPr id="16" name="文本占位符 10"/>
          <p:cNvSpPr>
            <a:spLocks noGrp="1"/>
          </p:cNvSpPr>
          <p:nvPr>
            <p:ph type="body" sz="quarter" idx="12" hasCustomPrompt="1"/>
          </p:nvPr>
        </p:nvSpPr>
        <p:spPr>
          <a:xfrm>
            <a:off x="2439365" y="2864141"/>
            <a:ext cx="817033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No.</a:t>
            </a:r>
            <a:endParaRPr lang="zh-CN" altLang="en-US" dirty="0"/>
          </a:p>
        </p:txBody>
      </p:sp>
      <p:sp>
        <p:nvSpPr>
          <p:cNvPr id="18" name="文本占位符 14"/>
          <p:cNvSpPr>
            <a:spLocks noGrp="1"/>
          </p:cNvSpPr>
          <p:nvPr>
            <p:ph type="body" sz="quarter" idx="13" hasCustomPrompt="1"/>
          </p:nvPr>
        </p:nvSpPr>
        <p:spPr>
          <a:xfrm>
            <a:off x="3270057" y="2864140"/>
            <a:ext cx="6318251" cy="561974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/>
              <a:t>Click here to add title</a:t>
            </a:r>
            <a:endParaRPr lang="zh-CN" altLang="en-US" dirty="0"/>
          </a:p>
        </p:txBody>
      </p:sp>
      <p:sp>
        <p:nvSpPr>
          <p:cNvPr id="19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2439365" y="3681558"/>
            <a:ext cx="817033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No.</a:t>
            </a:r>
            <a:endParaRPr lang="zh-CN" altLang="en-US" dirty="0"/>
          </a:p>
        </p:txBody>
      </p:sp>
      <p:sp>
        <p:nvSpPr>
          <p:cNvPr id="21" name="文本占位符 14"/>
          <p:cNvSpPr>
            <a:spLocks noGrp="1"/>
          </p:cNvSpPr>
          <p:nvPr>
            <p:ph type="body" sz="quarter" idx="15" hasCustomPrompt="1"/>
          </p:nvPr>
        </p:nvSpPr>
        <p:spPr>
          <a:xfrm>
            <a:off x="3270057" y="3681556"/>
            <a:ext cx="6318251" cy="561976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/>
              <a:t>Click here to add title</a:t>
            </a:r>
            <a:endParaRPr lang="zh-CN" altLang="en-US" dirty="0"/>
          </a:p>
        </p:txBody>
      </p:sp>
      <p:sp>
        <p:nvSpPr>
          <p:cNvPr id="22" name="文本占位符 10"/>
          <p:cNvSpPr>
            <a:spLocks noGrp="1"/>
          </p:cNvSpPr>
          <p:nvPr>
            <p:ph type="body" sz="quarter" idx="16" hasCustomPrompt="1"/>
          </p:nvPr>
        </p:nvSpPr>
        <p:spPr>
          <a:xfrm>
            <a:off x="2439365" y="4498974"/>
            <a:ext cx="817033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No.</a:t>
            </a:r>
            <a:endParaRPr lang="zh-CN" altLang="en-US" dirty="0"/>
          </a:p>
        </p:txBody>
      </p:sp>
      <p:sp>
        <p:nvSpPr>
          <p:cNvPr id="24" name="文本占位符 14"/>
          <p:cNvSpPr>
            <a:spLocks noGrp="1"/>
          </p:cNvSpPr>
          <p:nvPr>
            <p:ph type="body" sz="quarter" idx="17" hasCustomPrompt="1"/>
          </p:nvPr>
        </p:nvSpPr>
        <p:spPr>
          <a:xfrm>
            <a:off x="3270057" y="4498973"/>
            <a:ext cx="6318251" cy="561974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/>
              <a:t>Click here to add title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EB4A6F1-5D3D-4BE5-8F45-384826ADAF79}"/>
              </a:ext>
            </a:extLst>
          </p:cNvPr>
          <p:cNvSpPr txBox="1"/>
          <p:nvPr userDrawn="1"/>
        </p:nvSpPr>
        <p:spPr>
          <a:xfrm>
            <a:off x="7313372" y="6496436"/>
            <a:ext cx="4687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IHEPCC</a:t>
            </a:r>
            <a:r>
              <a:rPr lang="zh-CN" altLang="en-US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&amp;</a:t>
            </a:r>
            <a:r>
              <a:rPr lang="zh-CN" altLang="en-US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NHEPSDC</a:t>
            </a:r>
            <a:endParaRPr lang="zh-CN" altLang="en-US" sz="1400" b="1" u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9594" y="1240525"/>
            <a:ext cx="4985143" cy="5120640"/>
          </a:xfrm>
        </p:spPr>
        <p:txBody>
          <a:bodyPr anchor="t"/>
          <a:lstStyle>
            <a:lvl1pPr marL="182880" indent="-182880">
              <a:buClrTx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</a:defRPr>
            </a:lvl1pPr>
            <a:lvl2pPr marL="685800" indent="-182880">
              <a:buClrTx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</a:defRPr>
            </a:lvl2pPr>
            <a:lvl3pPr marL="1143000" indent="-182880">
              <a:buClrTx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</a:defRPr>
            </a:lvl3pPr>
            <a:lvl4pPr marL="1600200" indent="-182880">
              <a:buClrTx/>
              <a:buFont typeface="Wingdings" panose="05000000000000000000" pitchFamily="2" charset="2"/>
              <a:buChar char="Ø"/>
              <a:defRPr sz="1800">
                <a:solidFill>
                  <a:schemeClr val="tx1"/>
                </a:solidFill>
              </a:defRPr>
            </a:lvl4pPr>
            <a:lvl5pPr marL="2057400" indent="-182880">
              <a:buClrTx/>
              <a:buFont typeface="Wingdings" panose="05000000000000000000" pitchFamily="2" charset="2"/>
              <a:buChar char="ü"/>
              <a:defRPr sz="1800">
                <a:solidFill>
                  <a:schemeClr val="tx1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879" y="1240525"/>
            <a:ext cx="5025040" cy="512064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zh-CN" altLang="en-US" sz="3200" smtClean="0"/>
            </a:lvl1pPr>
            <a:lvl2pPr>
              <a:defRPr lang="zh-CN" altLang="en-US" smtClean="0"/>
            </a:lvl2pPr>
            <a:lvl3pPr>
              <a:defRPr lang="zh-CN" altLang="en-US" sz="2000" smtClean="0"/>
            </a:lvl3pPr>
            <a:lvl4pPr>
              <a:defRPr lang="zh-CN" altLang="en-US" smtClean="0"/>
            </a:lvl4pPr>
            <a:lvl5pPr>
              <a:defRPr lang="en-US" dirty="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1558637" y="105353"/>
            <a:ext cx="9649931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/>
              <a:t>Click here to add text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1B75324-1F10-49AF-B099-CD7036E0073C}"/>
              </a:ext>
            </a:extLst>
          </p:cNvPr>
          <p:cNvSpPr txBox="1"/>
          <p:nvPr userDrawn="1"/>
        </p:nvSpPr>
        <p:spPr>
          <a:xfrm>
            <a:off x="7392144" y="6505599"/>
            <a:ext cx="4687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IHEPCC</a:t>
            </a:r>
            <a:r>
              <a:rPr lang="zh-CN" altLang="en-US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&amp;</a:t>
            </a:r>
            <a:r>
              <a:rPr lang="zh-CN" altLang="en-US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HEPSCC</a:t>
            </a:r>
            <a:r>
              <a:rPr lang="zh-CN" altLang="en-US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&amp;</a:t>
            </a:r>
            <a:r>
              <a:rPr lang="zh-CN" altLang="en-US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NHEPSDC</a:t>
            </a:r>
            <a:endParaRPr lang="zh-CN" altLang="en-US" sz="1400" b="1" u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9797" y="1235858"/>
            <a:ext cx="3474720" cy="807720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797" y="2143208"/>
            <a:ext cx="3474720" cy="40233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00348" y="1235860"/>
            <a:ext cx="3474720" cy="813171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00348" y="2143208"/>
            <a:ext cx="3474720" cy="40233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3" name="标题 4"/>
          <p:cNvSpPr>
            <a:spLocks noGrp="1"/>
          </p:cNvSpPr>
          <p:nvPr>
            <p:ph type="title" hasCustomPrompt="1"/>
          </p:nvPr>
        </p:nvSpPr>
        <p:spPr>
          <a:xfrm>
            <a:off x="983432" y="66303"/>
            <a:ext cx="10515600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/>
              <a:t>Click here to add text</a:t>
            </a:r>
            <a:endParaRPr lang="zh-CN" alt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50899" y="1235860"/>
            <a:ext cx="3474720" cy="813171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11"/>
          </p:nvPr>
        </p:nvSpPr>
        <p:spPr>
          <a:xfrm>
            <a:off x="8350899" y="2143208"/>
            <a:ext cx="3474720" cy="40233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EEF2BA3-BDFD-4FA5-A10B-1A274233A1C4}"/>
              </a:ext>
            </a:extLst>
          </p:cNvPr>
          <p:cNvSpPr txBox="1"/>
          <p:nvPr userDrawn="1"/>
        </p:nvSpPr>
        <p:spPr>
          <a:xfrm>
            <a:off x="7320136" y="6505599"/>
            <a:ext cx="4687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IHEPCC</a:t>
            </a:r>
            <a:r>
              <a:rPr lang="zh-CN" altLang="en-US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&amp;</a:t>
            </a:r>
            <a:r>
              <a:rPr lang="zh-CN" altLang="en-US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HEPSCC</a:t>
            </a:r>
            <a:r>
              <a:rPr lang="zh-CN" altLang="en-US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&amp;</a:t>
            </a:r>
            <a:r>
              <a:rPr lang="zh-CN" altLang="en-US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NHEPSDC</a:t>
            </a:r>
            <a:endParaRPr lang="zh-CN" altLang="en-US" sz="1400" b="1" u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2919" y="1123839"/>
            <a:ext cx="2947483" cy="460118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1775521" y="116633"/>
            <a:ext cx="8928100" cy="5873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 sz="4000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zh-CN" b="1" dirty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  <a:p>
            <a:pPr lvl="0"/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5EA2F19-9CD6-BF3A-B424-650507116627}"/>
              </a:ext>
            </a:extLst>
          </p:cNvPr>
          <p:cNvSpPr txBox="1"/>
          <p:nvPr userDrawn="1"/>
        </p:nvSpPr>
        <p:spPr>
          <a:xfrm>
            <a:off x="7320136" y="6505599"/>
            <a:ext cx="4687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IHEPCC</a:t>
            </a:r>
            <a:r>
              <a:rPr lang="zh-CN" altLang="en-US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&amp;</a:t>
            </a:r>
            <a:r>
              <a:rPr lang="zh-CN" altLang="en-US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HEPSCC</a:t>
            </a:r>
            <a:r>
              <a:rPr lang="zh-CN" altLang="en-US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&amp;</a:t>
            </a:r>
            <a:r>
              <a:rPr lang="zh-CN" altLang="en-US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NHEPSDC</a:t>
            </a:r>
            <a:endParaRPr lang="zh-CN" altLang="en-US" sz="1400" b="1" u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1456" y="1273629"/>
            <a:ext cx="7670944" cy="51019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1" name="内容占位符 5"/>
          <p:cNvSpPr>
            <a:spLocks noGrp="1"/>
          </p:cNvSpPr>
          <p:nvPr>
            <p:ph sz="quarter" idx="13" hasCustomPrompt="1"/>
          </p:nvPr>
        </p:nvSpPr>
        <p:spPr>
          <a:xfrm>
            <a:off x="718458" y="1273629"/>
            <a:ext cx="2834217" cy="2374901"/>
          </a:xfrm>
        </p:spPr>
        <p:txBody>
          <a:bodyPr anchor="t"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altLang="zh-CN" dirty="0"/>
              <a:t>Click here to add key words</a:t>
            </a:r>
            <a:endParaRPr lang="zh-CN" altLang="en-US" dirty="0"/>
          </a:p>
        </p:txBody>
      </p:sp>
      <p:sp>
        <p:nvSpPr>
          <p:cNvPr id="12" name="内容占位符 5"/>
          <p:cNvSpPr>
            <a:spLocks noGrp="1"/>
          </p:cNvSpPr>
          <p:nvPr>
            <p:ph sz="quarter" idx="14" hasCustomPrompt="1"/>
          </p:nvPr>
        </p:nvSpPr>
        <p:spPr>
          <a:xfrm>
            <a:off x="718458" y="3840473"/>
            <a:ext cx="2834217" cy="2535092"/>
          </a:xfrm>
        </p:spPr>
        <p:txBody>
          <a:bodyPr anchor="t"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altLang="zh-CN" dirty="0"/>
              <a:t>Click here to add key words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1679510" y="116632"/>
            <a:ext cx="8642349" cy="431800"/>
          </a:xfrm>
        </p:spPr>
        <p:txBody>
          <a:bodyPr>
            <a:noAutofit/>
          </a:bodyPr>
          <a:lstStyle>
            <a:lvl5pPr marL="1873250" marR="0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 sz="4000">
                <a:latin typeface="+mj-lt"/>
              </a:defRPr>
            </a:lvl5pPr>
          </a:lstStyle>
          <a:p>
            <a:pPr marL="1873250" marR="0" lvl="4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zh-CN" b="1" dirty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77A6C2B-C98F-3EF1-CA58-F55323099C75}"/>
              </a:ext>
            </a:extLst>
          </p:cNvPr>
          <p:cNvSpPr txBox="1"/>
          <p:nvPr userDrawn="1"/>
        </p:nvSpPr>
        <p:spPr>
          <a:xfrm>
            <a:off x="7392144" y="6516495"/>
            <a:ext cx="4687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IHEPCC</a:t>
            </a:r>
            <a:r>
              <a:rPr lang="zh-CN" altLang="en-US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&amp;</a:t>
            </a:r>
            <a:r>
              <a:rPr lang="zh-CN" altLang="en-US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HEPSCC</a:t>
            </a:r>
            <a:r>
              <a:rPr lang="zh-CN" altLang="en-US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&amp;</a:t>
            </a:r>
            <a:r>
              <a:rPr lang="zh-CN" altLang="en-US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NHEPSDC</a:t>
            </a:r>
            <a:endParaRPr lang="zh-CN" altLang="en-US" sz="1400" b="1" u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603301" y="1135375"/>
            <a:ext cx="8115231" cy="5101937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dirty="0"/>
              <a:t>Click here to add picture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13" hasCustomPrompt="1"/>
          </p:nvPr>
        </p:nvSpPr>
        <p:spPr>
          <a:xfrm>
            <a:off x="413657" y="1191984"/>
            <a:ext cx="2834217" cy="2374901"/>
          </a:xfrm>
        </p:spPr>
        <p:txBody>
          <a:bodyPr anchor="t"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altLang="zh-CN" dirty="0"/>
              <a:t>Click here to add key words</a:t>
            </a:r>
            <a:endParaRPr lang="zh-CN" altLang="en-US" dirty="0"/>
          </a:p>
        </p:txBody>
      </p:sp>
      <p:sp>
        <p:nvSpPr>
          <p:cNvPr id="11" name="内容占位符 5"/>
          <p:cNvSpPr>
            <a:spLocks noGrp="1"/>
          </p:cNvSpPr>
          <p:nvPr>
            <p:ph sz="quarter" idx="14" hasCustomPrompt="1"/>
          </p:nvPr>
        </p:nvSpPr>
        <p:spPr>
          <a:xfrm>
            <a:off x="413657" y="3758828"/>
            <a:ext cx="2834217" cy="2535092"/>
          </a:xfrm>
        </p:spPr>
        <p:txBody>
          <a:bodyPr anchor="t"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altLang="zh-CN" dirty="0"/>
              <a:t>Click here to add key words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1583499" y="44624"/>
            <a:ext cx="8544984" cy="576262"/>
          </a:xfrm>
        </p:spPr>
        <p:txBody>
          <a:bodyPr>
            <a:noAutofit/>
          </a:bodyPr>
          <a:lstStyle>
            <a:lvl5pPr marL="1873250" marR="0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 sz="4000">
                <a:latin typeface="+mj-lt"/>
              </a:defRPr>
            </a:lvl5pPr>
          </a:lstStyle>
          <a:p>
            <a:pPr marL="1873250" marR="0" lvl="4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zh-CN" b="1" dirty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5F82F1E-A8B6-8333-6AD6-D0442A38E488}"/>
              </a:ext>
            </a:extLst>
          </p:cNvPr>
          <p:cNvSpPr txBox="1"/>
          <p:nvPr userDrawn="1"/>
        </p:nvSpPr>
        <p:spPr>
          <a:xfrm>
            <a:off x="7392144" y="6500747"/>
            <a:ext cx="4687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IHEPCC</a:t>
            </a:r>
            <a:r>
              <a:rPr lang="zh-CN" altLang="en-US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&amp;</a:t>
            </a:r>
            <a:r>
              <a:rPr lang="zh-CN" altLang="en-US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HEPSCC</a:t>
            </a:r>
            <a:r>
              <a:rPr lang="zh-CN" altLang="en-US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&amp;</a:t>
            </a:r>
            <a:r>
              <a:rPr lang="zh-CN" altLang="en-US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NHEPSDC</a:t>
            </a:r>
            <a:endParaRPr lang="zh-CN" altLang="en-US" sz="1400" b="1" u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1583499" y="116632"/>
            <a:ext cx="8544984" cy="576262"/>
          </a:xfrm>
        </p:spPr>
        <p:txBody>
          <a:bodyPr>
            <a:noAutofit/>
          </a:bodyPr>
          <a:lstStyle>
            <a:lvl5pPr marL="1873250" marR="0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 sz="4000">
                <a:latin typeface="+mj-lt"/>
              </a:defRPr>
            </a:lvl5pPr>
          </a:lstStyle>
          <a:p>
            <a:pPr marL="1873250" marR="0" lvl="4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zh-CN" b="1" dirty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8C00942-23E5-F50A-30F9-0EDB8F8D022C}"/>
              </a:ext>
            </a:extLst>
          </p:cNvPr>
          <p:cNvSpPr txBox="1"/>
          <p:nvPr userDrawn="1"/>
        </p:nvSpPr>
        <p:spPr>
          <a:xfrm>
            <a:off x="7392144" y="6505599"/>
            <a:ext cx="4687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IHEPCC</a:t>
            </a:r>
            <a:r>
              <a:rPr lang="zh-CN" altLang="en-US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&amp;</a:t>
            </a:r>
            <a:r>
              <a:rPr lang="zh-CN" altLang="en-US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HEPSCC</a:t>
            </a:r>
            <a:r>
              <a:rPr lang="zh-CN" altLang="en-US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&amp;</a:t>
            </a:r>
            <a:r>
              <a:rPr lang="zh-CN" altLang="en-US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NHEPSDC</a:t>
            </a:r>
            <a:endParaRPr lang="zh-CN" altLang="en-US" sz="1400" b="1" u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455" y="1880755"/>
            <a:ext cx="11152909" cy="44916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altLang="zh-CN" dirty="0"/>
              <a:t>Click here to add text</a:t>
            </a:r>
            <a:endParaRPr lang="zh-CN" altLang="en-US" dirty="0"/>
          </a:p>
          <a:p>
            <a:pPr lvl="1"/>
            <a:r>
              <a:rPr lang="en-US" altLang="zh-CN" dirty="0"/>
              <a:t>Click here to add text</a:t>
            </a:r>
            <a:endParaRPr lang="zh-CN" altLang="en-US" dirty="0"/>
          </a:p>
          <a:p>
            <a:pPr lvl="2"/>
            <a:r>
              <a:rPr lang="en-US" altLang="zh-CN" dirty="0"/>
              <a:t>Click here to add text</a:t>
            </a:r>
            <a:endParaRPr lang="zh-CN" altLang="en-US" dirty="0"/>
          </a:p>
          <a:p>
            <a:pPr lvl="3"/>
            <a:r>
              <a:rPr lang="en-US" altLang="zh-CN" dirty="0"/>
              <a:t>Click here to add text</a:t>
            </a:r>
            <a:endParaRPr lang="zh-CN" altLang="en-US" dirty="0"/>
          </a:p>
          <a:p>
            <a:pPr lvl="4"/>
            <a:r>
              <a:rPr lang="en-US" altLang="zh-CN" dirty="0"/>
              <a:t>Click here to add text</a:t>
            </a:r>
            <a:endParaRPr 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1" y="821645"/>
            <a:ext cx="12192000" cy="87076"/>
            <a:chOff x="0" y="821645"/>
            <a:chExt cx="9191194" cy="135018"/>
          </a:xfrm>
        </p:grpSpPr>
        <p:grpSp>
          <p:nvGrpSpPr>
            <p:cNvPr id="10" name="组合 9"/>
            <p:cNvGrpSpPr/>
            <p:nvPr/>
          </p:nvGrpSpPr>
          <p:grpSpPr>
            <a:xfrm>
              <a:off x="0" y="836712"/>
              <a:ext cx="9191194" cy="110437"/>
              <a:chOff x="0" y="836712"/>
              <a:chExt cx="9191194" cy="110437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922847" y="836712"/>
                <a:ext cx="8268347" cy="110436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0" y="836713"/>
                <a:ext cx="975360" cy="110436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</p:grpSp>
        <p:cxnSp>
          <p:nvCxnSpPr>
            <p:cNvPr id="11" name="直接连接符 10"/>
            <p:cNvCxnSpPr/>
            <p:nvPr/>
          </p:nvCxnSpPr>
          <p:spPr>
            <a:xfrm flipV="1">
              <a:off x="975360" y="821645"/>
              <a:ext cx="0" cy="13501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矩形 16"/>
          <p:cNvSpPr/>
          <p:nvPr/>
        </p:nvSpPr>
        <p:spPr>
          <a:xfrm>
            <a:off x="1" y="6432191"/>
            <a:ext cx="10914276" cy="442486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0909477" y="6432190"/>
            <a:ext cx="1277721" cy="442487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Slide Number Placeholder 5"/>
          <p:cNvSpPr txBox="1"/>
          <p:nvPr/>
        </p:nvSpPr>
        <p:spPr>
          <a:xfrm>
            <a:off x="10311534" y="6433915"/>
            <a:ext cx="1796516" cy="4213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lang="zh-CN" altLang="en-US" sz="2000" kern="120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71D156-31C7-4A0D-88C3-08F7D3EE48DA}" type="slidenum">
              <a:rPr lang="en-US" altLang="zh-CN" sz="1600" b="1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zh-CN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直角三角形 20"/>
          <p:cNvSpPr/>
          <p:nvPr/>
        </p:nvSpPr>
        <p:spPr>
          <a:xfrm flipV="1">
            <a:off x="10909477" y="6433915"/>
            <a:ext cx="526943" cy="421341"/>
          </a:xfrm>
          <a:prstGeom prst="rtTriangle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11445105" y="6433915"/>
            <a:ext cx="0" cy="42134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19">
            <a:extLst>
              <a:ext uri="{FF2B5EF4-FFF2-40B4-BE49-F238E27FC236}">
                <a16:creationId xmlns:a16="http://schemas.microsoft.com/office/drawing/2014/main" id="{2510C048-D8AA-49CC-86D6-67F11058FC6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20333" y="53348"/>
            <a:ext cx="658457" cy="71135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D8A16F90-75F6-462D-84CC-DF2AF7E2DA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l="5663" t="13092" r="64184" b="10171"/>
          <a:stretch/>
        </p:blipFill>
        <p:spPr>
          <a:xfrm>
            <a:off x="11478790" y="251571"/>
            <a:ext cx="593874" cy="39956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1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l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u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png"/><Relationship Id="rId3" Type="http://schemas.openxmlformats.org/officeDocument/2006/relationships/image" Target="../media/image9.tiff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svg"/><Relationship Id="rId15" Type="http://schemas.openxmlformats.org/officeDocument/2006/relationships/image" Target="../media/image21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ccess.redhat.com/security/cve/CVE-2025-21756" TargetMode="External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hyperlink" Target="https://access.redhat.com/security/cve/CVE-2025-38352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5CD034C-A949-E618-79FD-8D1183AA4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12192000" cy="68580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E0C7F895-680E-4A77-8FF2-C2E9422E1C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IHEP Site Report</a:t>
            </a:r>
            <a:endParaRPr lang="zh-CN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30B6896-D5E9-4D89-81F7-A546BEE19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Yan Xiaofei</a:t>
            </a:r>
            <a:endParaRPr lang="zh-CN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E84C7D5-5779-457E-8333-7B952C790A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On Behalf of IHEP Computing Center</a:t>
            </a:r>
            <a:endParaRPr lang="zh-CN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DCF1119-A27D-4FC2-B564-BC5B72CCA0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2025-11-01</a:t>
            </a:r>
            <a:endParaRPr lang="zh-CN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2D9F23D-545E-A6A7-D13A-CD1A69C611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994" y="512758"/>
            <a:ext cx="3663390" cy="75923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DF0A86F-5467-8506-C7A1-B2FD0FA2F9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543962"/>
            <a:ext cx="4247114" cy="75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861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>
            <a:extLst>
              <a:ext uri="{FF2B5EF4-FFF2-40B4-BE49-F238E27FC236}">
                <a16:creationId xmlns:a16="http://schemas.microsoft.com/office/drawing/2014/main" id="{E9370C61-40D3-453C-888B-6649B07EF177}"/>
              </a:ext>
            </a:extLst>
          </p:cNvPr>
          <p:cNvGrpSpPr/>
          <p:nvPr/>
        </p:nvGrpSpPr>
        <p:grpSpPr>
          <a:xfrm>
            <a:off x="3578906" y="1351466"/>
            <a:ext cx="4056246" cy="2263284"/>
            <a:chOff x="3551923" y="1281427"/>
            <a:chExt cx="5123602" cy="2803308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413410CD-8F03-62ED-184A-9D5A788F8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51923" y="1639160"/>
              <a:ext cx="4565040" cy="224342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8530A136-A3CE-41AE-5869-07D538AE4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8156" y="2680161"/>
              <a:ext cx="1861484" cy="1404574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8EF5D80A-0471-3AC1-1D0A-5B4A560EBDC6}"/>
                </a:ext>
              </a:extLst>
            </p:cNvPr>
            <p:cNvSpPr/>
            <p:nvPr/>
          </p:nvSpPr>
          <p:spPr>
            <a:xfrm>
              <a:off x="3905068" y="1281427"/>
              <a:ext cx="4770457" cy="38121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1400" b="0" cap="none" spc="0" dirty="0">
                  <a:ln w="0"/>
                  <a:solidFill>
                    <a:srgbClr val="212124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0"/>
                  <a:cs typeface="Arial" panose="020B0604020202020204" pitchFamily="34" charset="0"/>
                </a:rPr>
                <a:t>2. Register </a:t>
              </a:r>
              <a:r>
                <a:rPr lang="en-US" altLang="zh-CN" sz="1400" dirty="0">
                  <a:ln w="0"/>
                  <a:solidFill>
                    <a:srgbClr val="212124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0"/>
                  <a:cs typeface="Arial" panose="020B0604020202020204" pitchFamily="34" charset="0"/>
                </a:rPr>
                <a:t>at</a:t>
              </a:r>
              <a:r>
                <a:rPr lang="en-US" altLang="zh-CN" sz="1400" b="0" cap="none" spc="0" dirty="0">
                  <a:ln w="0"/>
                  <a:solidFill>
                    <a:srgbClr val="212124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0"/>
                  <a:cs typeface="Arial" panose="020B0604020202020204" pitchFamily="34" charset="0"/>
                </a:rPr>
                <a:t> ccsinfo.ihep.ac.cn</a:t>
              </a:r>
            </a:p>
          </p:txBody>
        </p:sp>
      </p:grpSp>
      <p:sp>
        <p:nvSpPr>
          <p:cNvPr id="3" name="标题 2">
            <a:extLst>
              <a:ext uri="{FF2B5EF4-FFF2-40B4-BE49-F238E27FC236}">
                <a16:creationId xmlns:a16="http://schemas.microsoft.com/office/drawing/2014/main" id="{215C1EB7-FBA5-73D2-40A9-C905E5EAB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Solution for T2/T3 SE access</a:t>
            </a:r>
            <a:endParaRPr lang="zh-CN" altLang="en-US" dirty="0"/>
          </a:p>
        </p:txBody>
      </p:sp>
      <p:sp>
        <p:nvSpPr>
          <p:cNvPr id="6" name="箭头: 下 5">
            <a:extLst>
              <a:ext uri="{FF2B5EF4-FFF2-40B4-BE49-F238E27FC236}">
                <a16:creationId xmlns:a16="http://schemas.microsoft.com/office/drawing/2014/main" id="{24B59C66-FD34-6203-CD88-74CFB06E497F}"/>
              </a:ext>
            </a:extLst>
          </p:cNvPr>
          <p:cNvSpPr/>
          <p:nvPr/>
        </p:nvSpPr>
        <p:spPr>
          <a:xfrm rot="16200000">
            <a:off x="8406710" y="2266308"/>
            <a:ext cx="245533" cy="677662"/>
          </a:xfrm>
          <a:prstGeom prst="downArrow">
            <a:avLst>
              <a:gd name="adj1" fmla="val 29311"/>
              <a:gd name="adj2" fmla="val 65517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1EC9BFD-6887-7A54-466F-DF580E686659}"/>
              </a:ext>
            </a:extLst>
          </p:cNvPr>
          <p:cNvSpPr/>
          <p:nvPr/>
        </p:nvSpPr>
        <p:spPr>
          <a:xfrm>
            <a:off x="4103791" y="912851"/>
            <a:ext cx="334578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400" b="0" cap="none" spc="0" dirty="0">
                <a:ln w="0"/>
                <a:solidFill>
                  <a:srgbClr val="4472C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T2 </a:t>
            </a:r>
            <a:r>
              <a:rPr lang="en-US" altLang="zh-CN" sz="2400" dirty="0">
                <a:ln w="0"/>
                <a:solidFill>
                  <a:srgbClr val="4472C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jobs access</a:t>
            </a:r>
            <a:r>
              <a:rPr lang="en-US" altLang="zh-CN" sz="2400" b="0" cap="none" spc="0" dirty="0">
                <a:ln w="0"/>
                <a:solidFill>
                  <a:srgbClr val="4472C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 T3 SE</a:t>
            </a:r>
            <a:endParaRPr lang="zh-CN" altLang="en-US" sz="2400" b="0" cap="none" spc="0" dirty="0">
              <a:ln w="0"/>
              <a:solidFill>
                <a:srgbClr val="4472C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箭头: 下 9">
            <a:extLst>
              <a:ext uri="{FF2B5EF4-FFF2-40B4-BE49-F238E27FC236}">
                <a16:creationId xmlns:a16="http://schemas.microsoft.com/office/drawing/2014/main" id="{0C741B7B-7E84-B739-2E1C-62D9C255AC32}"/>
              </a:ext>
            </a:extLst>
          </p:cNvPr>
          <p:cNvSpPr/>
          <p:nvPr/>
        </p:nvSpPr>
        <p:spPr>
          <a:xfrm rot="16200000">
            <a:off x="4558923" y="5101519"/>
            <a:ext cx="245533" cy="677662"/>
          </a:xfrm>
          <a:prstGeom prst="downArrow">
            <a:avLst>
              <a:gd name="adj1" fmla="val 29311"/>
              <a:gd name="adj2" fmla="val 65517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9CFEF1E2-16AB-CCB5-9477-E99A7EAE69A1}"/>
              </a:ext>
            </a:extLst>
          </p:cNvPr>
          <p:cNvSpPr/>
          <p:nvPr/>
        </p:nvSpPr>
        <p:spPr>
          <a:xfrm>
            <a:off x="6240016" y="5305872"/>
            <a:ext cx="56886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$ </a:t>
            </a:r>
            <a:r>
              <a:rPr lang="en-US" altLang="zh-CN" dirty="0" err="1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voms</a:t>
            </a:r>
            <a:r>
              <a:rPr lang="en-US" altLang="zh-CN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-proxy-</a:t>
            </a:r>
            <a:r>
              <a:rPr lang="en-US" altLang="zh-CN" dirty="0" err="1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init</a:t>
            </a:r>
            <a:endParaRPr lang="en-US" altLang="zh-CN" dirty="0">
              <a:ln w="0"/>
              <a:solidFill>
                <a:schemeClr val="accent3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$ cp /</a:t>
            </a:r>
            <a:r>
              <a:rPr lang="en-US" altLang="zh-CN" dirty="0" err="1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tmp</a:t>
            </a:r>
            <a:r>
              <a:rPr lang="en-US" altLang="zh-CN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/x509up_u${UID} $HOME/</a:t>
            </a:r>
          </a:p>
          <a:p>
            <a:r>
              <a:rPr lang="en-US" altLang="zh-CN" b="0" cap="none" spc="0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$ </a:t>
            </a:r>
            <a:r>
              <a:rPr lang="en-US" altLang="zh-CN" b="0" cap="none" spc="0" dirty="0" err="1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zh-CN" dirty="0" err="1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ep_sub</a:t>
            </a:r>
            <a:r>
              <a:rPr lang="en-US" altLang="zh-CN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… -cert x509 –in $HOME/x509up_u${UID} </a:t>
            </a:r>
          </a:p>
          <a:p>
            <a:endParaRPr lang="zh-CN" altLang="en-US" b="0" cap="none" spc="0" dirty="0">
              <a:ln w="0"/>
              <a:solidFill>
                <a:schemeClr val="accent3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3FE244EF-B081-4CB4-AEF4-D590916AD32F}"/>
              </a:ext>
            </a:extLst>
          </p:cNvPr>
          <p:cNvGrpSpPr/>
          <p:nvPr/>
        </p:nvGrpSpPr>
        <p:grpSpPr>
          <a:xfrm>
            <a:off x="1746048" y="5255931"/>
            <a:ext cx="2320214" cy="1063786"/>
            <a:chOff x="774771" y="4693910"/>
            <a:chExt cx="2833984" cy="1625807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44739731-CE02-ACD0-6336-C18B0A0721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4771" y="4693910"/>
              <a:ext cx="590931" cy="590931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E2C9FB4-BD78-4801-98EA-1EA98A4D42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682" y="5011512"/>
              <a:ext cx="942353" cy="569980"/>
            </a:xfrm>
            <a:prstGeom prst="rect">
              <a:avLst/>
            </a:prstGeom>
          </p:spPr>
        </p:pic>
        <p:pic>
          <p:nvPicPr>
            <p:cNvPr id="19" name="Picture 6" descr="The server Vector Icons free download in SVG, PNG Format">
              <a:extLst>
                <a:ext uri="{FF2B5EF4-FFF2-40B4-BE49-F238E27FC236}">
                  <a16:creationId xmlns:a16="http://schemas.microsoft.com/office/drawing/2014/main" id="{02DE799B-D678-EC08-DCC2-44A92E8261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5944" y="4946906"/>
              <a:ext cx="1372811" cy="13728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0FE3C583-4778-DFAE-6C45-2299A099B9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2189" y="5314165"/>
            <a:ext cx="587044" cy="587044"/>
          </a:xfrm>
          <a:prstGeom prst="rect">
            <a:avLst/>
          </a:prstGeom>
        </p:spPr>
      </p:pic>
      <p:sp>
        <p:nvSpPr>
          <p:cNvPr id="22" name="箭头: 上弧形 21">
            <a:extLst>
              <a:ext uri="{FF2B5EF4-FFF2-40B4-BE49-F238E27FC236}">
                <a16:creationId xmlns:a16="http://schemas.microsoft.com/office/drawing/2014/main" id="{2411A7AD-54EC-0BAE-9C39-D279977C032C}"/>
              </a:ext>
            </a:extLst>
          </p:cNvPr>
          <p:cNvSpPr/>
          <p:nvPr/>
        </p:nvSpPr>
        <p:spPr>
          <a:xfrm rot="835185">
            <a:off x="2646387" y="5219367"/>
            <a:ext cx="677663" cy="29673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A5177AD5-A97A-75E7-810D-748A35C76E19}"/>
              </a:ext>
            </a:extLst>
          </p:cNvPr>
          <p:cNvSpPr/>
          <p:nvPr/>
        </p:nvSpPr>
        <p:spPr>
          <a:xfrm>
            <a:off x="2504351" y="6142591"/>
            <a:ext cx="155844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400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lxlogin.ihep.ac.cn</a:t>
            </a:r>
            <a:endParaRPr lang="zh-CN" altLang="en-US" sz="1400" b="0" cap="none" spc="0" dirty="0">
              <a:ln w="0"/>
              <a:solidFill>
                <a:schemeClr val="accent3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415E9C8B-4260-F80F-28A8-75F036A3ED95}"/>
              </a:ext>
            </a:extLst>
          </p:cNvPr>
          <p:cNvSpPr/>
          <p:nvPr/>
        </p:nvSpPr>
        <p:spPr>
          <a:xfrm>
            <a:off x="4558696" y="4268772"/>
            <a:ext cx="282160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000" b="0" cap="none" spc="0" dirty="0">
                <a:ln w="0"/>
                <a:solidFill>
                  <a:srgbClr val="4472C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T3 </a:t>
            </a:r>
            <a:r>
              <a:rPr lang="en-US" altLang="zh-CN" sz="2000" dirty="0">
                <a:ln w="0"/>
                <a:solidFill>
                  <a:srgbClr val="4472C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jobs access</a:t>
            </a:r>
            <a:r>
              <a:rPr lang="en-US" altLang="zh-CN" sz="2000" b="0" cap="none" spc="0" dirty="0">
                <a:ln w="0"/>
                <a:solidFill>
                  <a:srgbClr val="4472C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 T2 SE</a:t>
            </a:r>
            <a:endParaRPr lang="zh-CN" altLang="en-US" sz="2000" b="0" cap="none" spc="0" dirty="0">
              <a:ln w="0"/>
              <a:solidFill>
                <a:srgbClr val="4472C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69E974E2-A409-B837-0CE9-A9485EDB6D17}"/>
              </a:ext>
            </a:extLst>
          </p:cNvPr>
          <p:cNvSpPr txBox="1"/>
          <p:nvPr/>
        </p:nvSpPr>
        <p:spPr>
          <a:xfrm>
            <a:off x="6670304" y="1586781"/>
            <a:ext cx="5339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0" cap="none" spc="0" dirty="0">
                <a:ln w="0"/>
                <a:solidFill>
                  <a:srgbClr val="4472C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1</a:t>
            </a:r>
            <a:endParaRPr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E28E82B6-FD9E-4596-7BA4-8251476448ED}"/>
              </a:ext>
            </a:extLst>
          </p:cNvPr>
          <p:cNvSpPr txBox="1"/>
          <p:nvPr/>
        </p:nvSpPr>
        <p:spPr>
          <a:xfrm>
            <a:off x="4564418" y="2405826"/>
            <a:ext cx="5339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n w="0"/>
                <a:solidFill>
                  <a:srgbClr val="4472C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2</a:t>
            </a:r>
            <a:endParaRPr lang="zh-CN" altLang="en-US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E83CD650-E1F9-E861-C01E-3E5BDA809F1F}"/>
              </a:ext>
            </a:extLst>
          </p:cNvPr>
          <p:cNvSpPr txBox="1"/>
          <p:nvPr/>
        </p:nvSpPr>
        <p:spPr>
          <a:xfrm>
            <a:off x="5248563" y="2848923"/>
            <a:ext cx="5339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n w="0"/>
                <a:solidFill>
                  <a:srgbClr val="4472C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3</a:t>
            </a:r>
            <a:endParaRPr lang="zh-CN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ABB3485B-871C-6315-25E6-147918B270AE}"/>
              </a:ext>
            </a:extLst>
          </p:cNvPr>
          <p:cNvSpPr/>
          <p:nvPr/>
        </p:nvSpPr>
        <p:spPr>
          <a:xfrm>
            <a:off x="1614526" y="4878783"/>
            <a:ext cx="3216865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rgbClr val="2121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1. Upload cert to login node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99C524A-14C7-0261-328D-D52F92FD9CCC}"/>
              </a:ext>
            </a:extLst>
          </p:cNvPr>
          <p:cNvSpPr/>
          <p:nvPr/>
        </p:nvSpPr>
        <p:spPr>
          <a:xfrm>
            <a:off x="6970327" y="4873013"/>
            <a:ext cx="3267776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dirty="0">
                <a:ln w="0"/>
                <a:solidFill>
                  <a:srgbClr val="2121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2. Submit jobs with cert proxy</a:t>
            </a:r>
            <a:endParaRPr lang="en-US" altLang="zh-CN" sz="1400" b="0" cap="none" spc="0" dirty="0">
              <a:ln w="0"/>
              <a:solidFill>
                <a:srgbClr val="21212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B633043B-A122-4C68-9885-27721F76C78E}"/>
              </a:ext>
            </a:extLst>
          </p:cNvPr>
          <p:cNvGrpSpPr/>
          <p:nvPr/>
        </p:nvGrpSpPr>
        <p:grpSpPr>
          <a:xfrm>
            <a:off x="0" y="1340768"/>
            <a:ext cx="3415157" cy="2126341"/>
            <a:chOff x="-34786" y="1119697"/>
            <a:chExt cx="3817249" cy="2524494"/>
          </a:xfrm>
        </p:grpSpPr>
        <p:sp>
          <p:nvSpPr>
            <p:cNvPr id="5" name="箭头: 下 4">
              <a:extLst>
                <a:ext uri="{FF2B5EF4-FFF2-40B4-BE49-F238E27FC236}">
                  <a16:creationId xmlns:a16="http://schemas.microsoft.com/office/drawing/2014/main" id="{4A9C0670-283C-8F76-BF2D-EFEA49DB883F}"/>
                </a:ext>
              </a:extLst>
            </p:cNvPr>
            <p:cNvSpPr/>
            <p:nvPr/>
          </p:nvSpPr>
          <p:spPr>
            <a:xfrm rot="16200000">
              <a:off x="2571316" y="2690051"/>
              <a:ext cx="245533" cy="677662"/>
            </a:xfrm>
            <a:prstGeom prst="downArrow">
              <a:avLst>
                <a:gd name="adj1" fmla="val 29311"/>
                <a:gd name="adj2" fmla="val 65517"/>
              </a:avLst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1D812256-645C-37E2-A31A-58CCA8C2FAF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94405" y="2303867"/>
              <a:ext cx="1340324" cy="1340324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1827B49E-C056-CBA9-9533-EFBE3D7D8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108" y="1867627"/>
              <a:ext cx="942353" cy="56998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E4E664D5-204B-4133-053D-EA93EB4A9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4534" y="1586781"/>
              <a:ext cx="590931" cy="590931"/>
            </a:xfrm>
            <a:prstGeom prst="rect">
              <a:avLst/>
            </a:prstGeom>
          </p:spPr>
        </p:pic>
        <p:sp>
          <p:nvSpPr>
            <p:cNvPr id="23" name="箭头: 上弧形 22">
              <a:extLst>
                <a:ext uri="{FF2B5EF4-FFF2-40B4-BE49-F238E27FC236}">
                  <a16:creationId xmlns:a16="http://schemas.microsoft.com/office/drawing/2014/main" id="{132586A8-7B21-2C9E-1A7E-57A29BB83886}"/>
                </a:ext>
              </a:extLst>
            </p:cNvPr>
            <p:cNvSpPr/>
            <p:nvPr/>
          </p:nvSpPr>
          <p:spPr>
            <a:xfrm rot="3915471">
              <a:off x="1954255" y="2068455"/>
              <a:ext cx="677663" cy="296737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4E93E039-EF02-133E-E029-9C035072E5C4}"/>
                </a:ext>
              </a:extLst>
            </p:cNvPr>
            <p:cNvSpPr/>
            <p:nvPr/>
          </p:nvSpPr>
          <p:spPr>
            <a:xfrm>
              <a:off x="-34786" y="1119697"/>
              <a:ext cx="3817249" cy="36540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1400" b="0" cap="none" spc="0" dirty="0">
                  <a:ln w="0"/>
                  <a:solidFill>
                    <a:srgbClr val="212124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0"/>
                  <a:cs typeface="Arial" panose="020B0604020202020204" pitchFamily="34" charset="0"/>
                </a:rPr>
                <a:t>1. </a:t>
              </a:r>
              <a:r>
                <a:rPr lang="en-US" altLang="zh-CN" sz="1400" dirty="0">
                  <a:ln w="0"/>
                  <a:solidFill>
                    <a:srgbClr val="212124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0"/>
                  <a:cs typeface="Arial" panose="020B0604020202020204" pitchFamily="34" charset="0"/>
                </a:rPr>
                <a:t>upload</a:t>
              </a:r>
              <a:r>
                <a:rPr lang="en-US" altLang="zh-CN" sz="1400" b="0" cap="none" spc="0" dirty="0">
                  <a:ln w="0"/>
                  <a:solidFill>
                    <a:srgbClr val="212124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0"/>
                  <a:cs typeface="Arial" panose="020B0604020202020204" pitchFamily="34" charset="0"/>
                </a:rPr>
                <a:t> certificate to browser</a:t>
              </a: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04E9B78E-A609-4FAF-8900-C6E565678279}"/>
              </a:ext>
            </a:extLst>
          </p:cNvPr>
          <p:cNvGrpSpPr/>
          <p:nvPr/>
        </p:nvGrpSpPr>
        <p:grpSpPr>
          <a:xfrm>
            <a:off x="8610524" y="1351466"/>
            <a:ext cx="3477626" cy="1836055"/>
            <a:chOff x="8635654" y="1900713"/>
            <a:chExt cx="3477626" cy="1836055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3AE2CBEC-9CB6-BD56-6A7A-0A8E83F0E497}"/>
                </a:ext>
              </a:extLst>
            </p:cNvPr>
            <p:cNvSpPr/>
            <p:nvPr/>
          </p:nvSpPr>
          <p:spPr>
            <a:xfrm>
              <a:off x="9394266" y="3028882"/>
              <a:ext cx="2719014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altLang="zh-CN" sz="2000" dirty="0">
                  <a:ln w="0"/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$ </a:t>
              </a:r>
              <a:r>
                <a:rPr lang="en-US" altLang="zh-CN" sz="2000" dirty="0" err="1">
                  <a:ln w="0"/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voms</a:t>
              </a:r>
              <a:r>
                <a:rPr lang="en-US" altLang="zh-CN" sz="2000" dirty="0">
                  <a:ln w="0"/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-proxy-</a:t>
              </a:r>
              <a:r>
                <a:rPr lang="en-US" altLang="zh-CN" sz="2000" dirty="0" err="1">
                  <a:ln w="0"/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init</a:t>
              </a:r>
              <a:endParaRPr lang="zh-CN" altLang="en-US" sz="2000" b="0" cap="none" spc="0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altLang="zh-CN" sz="2000" b="0" cap="none" spc="0" dirty="0">
                  <a:ln w="0"/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$ WLCG command</a:t>
              </a:r>
              <a:endParaRPr lang="zh-CN" altLang="en-US" sz="2000" b="0" cap="none" spc="0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F6098C18-E00C-FA44-E2B1-C6BFAC27D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002364" y="2177712"/>
              <a:ext cx="830997" cy="830997"/>
            </a:xfrm>
            <a:prstGeom prst="rect">
              <a:avLst/>
            </a:prstGeom>
          </p:spPr>
        </p:pic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B1DE8293-2C47-00FB-2C94-97EA262C1B93}"/>
                </a:ext>
              </a:extLst>
            </p:cNvPr>
            <p:cNvSpPr/>
            <p:nvPr/>
          </p:nvSpPr>
          <p:spPr>
            <a:xfrm>
              <a:off x="8635654" y="1900713"/>
              <a:ext cx="3477626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1200" dirty="0">
                  <a:ln w="0"/>
                  <a:solidFill>
                    <a:srgbClr val="212124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0"/>
                  <a:cs typeface="Arial" panose="020B0604020202020204" pitchFamily="34" charset="0"/>
                </a:rPr>
                <a:t>3</a:t>
              </a:r>
              <a:r>
                <a:rPr lang="en-US" altLang="zh-CN" sz="1200" b="0" cap="none" spc="0" dirty="0">
                  <a:ln w="0"/>
                  <a:solidFill>
                    <a:srgbClr val="212124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0"/>
                  <a:cs typeface="Arial" panose="020B0604020202020204" pitchFamily="34" charset="0"/>
                </a:rPr>
                <a:t>. Submit </a:t>
              </a:r>
              <a:r>
                <a:rPr lang="en-US" altLang="zh-CN" sz="1400" b="0" cap="none" spc="0" dirty="0">
                  <a:ln w="0"/>
                  <a:solidFill>
                    <a:srgbClr val="212124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0"/>
                  <a:cs typeface="Arial" panose="020B0604020202020204" pitchFamily="34" charset="0"/>
                </a:rPr>
                <a:t>jobs</a:t>
              </a:r>
              <a:r>
                <a:rPr lang="en-US" altLang="zh-CN" sz="1200" b="0" cap="none" spc="0" dirty="0">
                  <a:ln w="0"/>
                  <a:solidFill>
                    <a:srgbClr val="212124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0"/>
                  <a:cs typeface="Arial" panose="020B0604020202020204" pitchFamily="34" charset="0"/>
                </a:rPr>
                <a:t> by WLCG command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3372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F024F8A9-2E5D-34BB-7F6C-1B00D2F51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Solution for T2/T3 SE access</a:t>
            </a:r>
            <a:endParaRPr lang="zh-CN" altLang="en-US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88FEF22A-3AD6-827D-8DA9-D660BF841568}"/>
              </a:ext>
            </a:extLst>
          </p:cNvPr>
          <p:cNvGrpSpPr/>
          <p:nvPr/>
        </p:nvGrpSpPr>
        <p:grpSpPr>
          <a:xfrm>
            <a:off x="88348" y="891948"/>
            <a:ext cx="8276650" cy="5722047"/>
            <a:chOff x="1790701" y="831153"/>
            <a:chExt cx="8276650" cy="5722047"/>
          </a:xfrm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9EF05FCB-F0D3-FCDA-A9C0-B7A5553B671B}"/>
                </a:ext>
              </a:extLst>
            </p:cNvPr>
            <p:cNvSpPr/>
            <p:nvPr/>
          </p:nvSpPr>
          <p:spPr>
            <a:xfrm>
              <a:off x="1790701" y="2154947"/>
              <a:ext cx="3310466" cy="3786535"/>
            </a:xfrm>
            <a:prstGeom prst="roundRect">
              <a:avLst>
                <a:gd name="adj" fmla="val 6693"/>
              </a:avLst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箭头: 上弧形 5">
              <a:extLst>
                <a:ext uri="{FF2B5EF4-FFF2-40B4-BE49-F238E27FC236}">
                  <a16:creationId xmlns:a16="http://schemas.microsoft.com/office/drawing/2014/main" id="{5FD11C1E-3F18-8817-7E96-357EAFE1B04F}"/>
                </a:ext>
              </a:extLst>
            </p:cNvPr>
            <p:cNvSpPr/>
            <p:nvPr/>
          </p:nvSpPr>
          <p:spPr>
            <a:xfrm rot="10800000">
              <a:off x="3248025" y="5319341"/>
              <a:ext cx="5519204" cy="1069917"/>
            </a:xfrm>
            <a:prstGeom prst="curvedDownArrow">
              <a:avLst>
                <a:gd name="adj1" fmla="val 11945"/>
                <a:gd name="adj2" fmla="val 23473"/>
                <a:gd name="adj3" fmla="val 16619"/>
              </a:avLst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44C40B53-15A8-E51C-7B48-2C89A9A627B1}"/>
                </a:ext>
              </a:extLst>
            </p:cNvPr>
            <p:cNvSpPr/>
            <p:nvPr/>
          </p:nvSpPr>
          <p:spPr>
            <a:xfrm>
              <a:off x="6756885" y="2154946"/>
              <a:ext cx="3310466" cy="3786536"/>
            </a:xfrm>
            <a:prstGeom prst="roundRect">
              <a:avLst>
                <a:gd name="adj" fmla="val 6693"/>
              </a:avLst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256DE478-2179-4D0F-A483-FBE9708B6FC5}"/>
                </a:ext>
              </a:extLst>
            </p:cNvPr>
            <p:cNvCxnSpPr>
              <a:cxnSpLocks/>
            </p:cNvCxnSpPr>
            <p:nvPr/>
          </p:nvCxnSpPr>
          <p:spPr>
            <a:xfrm>
              <a:off x="5905500" y="853016"/>
              <a:ext cx="0" cy="5700184"/>
            </a:xfrm>
            <a:prstGeom prst="line">
              <a:avLst/>
            </a:prstGeom>
            <a:ln w="9525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0856D086-8A33-2A0E-4A43-74ECB9CAB9F5}"/>
                </a:ext>
              </a:extLst>
            </p:cNvPr>
            <p:cNvSpPr/>
            <p:nvPr/>
          </p:nvSpPr>
          <p:spPr>
            <a:xfrm>
              <a:off x="2243668" y="3816351"/>
              <a:ext cx="2404532" cy="1507066"/>
            </a:xfrm>
            <a:prstGeom prst="roundRect">
              <a:avLst>
                <a:gd name="adj" fmla="val 19493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 Black" panose="020B0A04020102020204" pitchFamily="34" charset="0"/>
              </a:endParaRPr>
            </a:p>
          </p:txBody>
        </p: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1150A424-7B81-11ED-6349-150D185574B8}"/>
                </a:ext>
              </a:extLst>
            </p:cNvPr>
            <p:cNvGrpSpPr/>
            <p:nvPr/>
          </p:nvGrpSpPr>
          <p:grpSpPr>
            <a:xfrm>
              <a:off x="6845001" y="3816349"/>
              <a:ext cx="3134232" cy="1507063"/>
              <a:chOff x="6847967" y="4274077"/>
              <a:chExt cx="3134232" cy="992188"/>
            </a:xfrm>
          </p:grpSpPr>
          <p:sp>
            <p:nvSpPr>
              <p:cNvPr id="29" name="矩形: 圆角 28">
                <a:extLst>
                  <a:ext uri="{FF2B5EF4-FFF2-40B4-BE49-F238E27FC236}">
                    <a16:creationId xmlns:a16="http://schemas.microsoft.com/office/drawing/2014/main" id="{E2A8CCF9-96B8-0F10-6E71-A9E4C8B78745}"/>
                  </a:ext>
                </a:extLst>
              </p:cNvPr>
              <p:cNvSpPr/>
              <p:nvPr/>
            </p:nvSpPr>
            <p:spPr>
              <a:xfrm>
                <a:off x="6847967" y="4274077"/>
                <a:ext cx="1449366" cy="992187"/>
              </a:xfrm>
              <a:prstGeom prst="roundRect">
                <a:avLst>
                  <a:gd name="adj" fmla="val 19493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30" name="矩形: 圆角 29">
                <a:extLst>
                  <a:ext uri="{FF2B5EF4-FFF2-40B4-BE49-F238E27FC236}">
                    <a16:creationId xmlns:a16="http://schemas.microsoft.com/office/drawing/2014/main" id="{C0049229-1B79-AA12-AAAC-C1752B3A7D8F}"/>
                  </a:ext>
                </a:extLst>
              </p:cNvPr>
              <p:cNvSpPr/>
              <p:nvPr/>
            </p:nvSpPr>
            <p:spPr>
              <a:xfrm>
                <a:off x="7810499" y="4274078"/>
                <a:ext cx="2171700" cy="992187"/>
              </a:xfrm>
              <a:prstGeom prst="roundRect">
                <a:avLst>
                  <a:gd name="adj" fmla="val 21200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 Black" panose="020B0A04020102020204" pitchFamily="34" charset="0"/>
                </a:endParaRPr>
              </a:p>
            </p:txBody>
          </p:sp>
        </p:grp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2BF9D73C-389F-787F-98B3-319AD1CA0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546" y="4363373"/>
              <a:ext cx="1958002" cy="41301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6FB4E788-E3AF-B24F-7FDF-E80BEAB34A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1896" y="4073790"/>
              <a:ext cx="2248071" cy="992187"/>
            </a:xfrm>
            <a:prstGeom prst="rect">
              <a:avLst/>
            </a:prstGeom>
          </p:spPr>
        </p:pic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DB9EDAD7-F956-520E-7C17-B96B64F08D55}"/>
                </a:ext>
              </a:extLst>
            </p:cNvPr>
            <p:cNvSpPr/>
            <p:nvPr/>
          </p:nvSpPr>
          <p:spPr>
            <a:xfrm>
              <a:off x="3032997" y="2575378"/>
              <a:ext cx="825867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3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T2</a:t>
              </a:r>
              <a:endParaRPr lang="zh-CN" altLang="en-US" sz="3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5E7D3D7A-3983-7FAE-E0DE-097D133C9CE0}"/>
                </a:ext>
              </a:extLst>
            </p:cNvPr>
            <p:cNvSpPr/>
            <p:nvPr/>
          </p:nvSpPr>
          <p:spPr>
            <a:xfrm>
              <a:off x="7949830" y="2580796"/>
              <a:ext cx="825867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3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T3</a:t>
              </a:r>
              <a:endParaRPr lang="zh-CN" altLang="en-US" sz="3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BDBC3295-4E48-6841-DFC5-4C5F6AEE0B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7031" y="4186848"/>
              <a:ext cx="766066" cy="766066"/>
            </a:xfrm>
            <a:prstGeom prst="rect">
              <a:avLst/>
            </a:prstGeom>
          </p:spPr>
        </p:pic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DBB3F08A-E71C-4A58-F195-D25E57F3BDCB}"/>
                </a:ext>
              </a:extLst>
            </p:cNvPr>
            <p:cNvSpPr/>
            <p:nvPr/>
          </p:nvSpPr>
          <p:spPr>
            <a:xfrm>
              <a:off x="6838330" y="3382316"/>
              <a:ext cx="595035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SE</a:t>
              </a:r>
              <a:endParaRPr lang="zh-CN" altLang="en-US" sz="2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81FD3180-EFFA-0F91-DCA2-4C7B249AA91F}"/>
                </a:ext>
              </a:extLst>
            </p:cNvPr>
            <p:cNvSpPr/>
            <p:nvPr/>
          </p:nvSpPr>
          <p:spPr>
            <a:xfrm>
              <a:off x="2239415" y="3354684"/>
              <a:ext cx="595035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SE</a:t>
              </a:r>
              <a:endParaRPr lang="zh-CN" altLang="en-US" sz="2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F3E478CA-D2E4-1ED8-21C4-A499F80E7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2552" y="5841283"/>
              <a:ext cx="879561" cy="532000"/>
            </a:xfrm>
            <a:prstGeom prst="rect">
              <a:avLst/>
            </a:prstGeom>
          </p:spPr>
        </p:pic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5B4BF433-A85D-EEEF-3204-966B037C619D}"/>
                </a:ext>
              </a:extLst>
            </p:cNvPr>
            <p:cNvSpPr/>
            <p:nvPr/>
          </p:nvSpPr>
          <p:spPr>
            <a:xfrm>
              <a:off x="5922613" y="1439276"/>
              <a:ext cx="163217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400" dirty="0" err="1">
                  <a:ln w="0"/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altLang="zh-CN" sz="2400" b="0" cap="none" spc="0" dirty="0" err="1">
                  <a:ln w="0"/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ep_sub</a:t>
              </a:r>
              <a:r>
                <a:rPr lang="en-US" altLang="zh-CN" sz="2400" b="0" cap="none" spc="0" dirty="0">
                  <a:ln w="0"/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+</a:t>
              </a:r>
              <a:endParaRPr lang="zh-CN" altLang="en-US" sz="2400" b="0" cap="none" spc="0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箭头: 右 19">
              <a:extLst>
                <a:ext uri="{FF2B5EF4-FFF2-40B4-BE49-F238E27FC236}">
                  <a16:creationId xmlns:a16="http://schemas.microsoft.com/office/drawing/2014/main" id="{C696196F-A4F0-70E6-C769-E712389A9AEA}"/>
                </a:ext>
              </a:extLst>
            </p:cNvPr>
            <p:cNvSpPr/>
            <p:nvPr/>
          </p:nvSpPr>
          <p:spPr>
            <a:xfrm>
              <a:off x="5101167" y="4363373"/>
              <a:ext cx="1649398" cy="277684"/>
            </a:xfrm>
            <a:prstGeom prst="rightArrow">
              <a:avLst>
                <a:gd name="adj1" fmla="val 28738"/>
                <a:gd name="adj2" fmla="val 59813"/>
              </a:avLst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8DD5BFA0-672C-7AA0-32D8-A57D20D0B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2991" y="4527566"/>
              <a:ext cx="879561" cy="532000"/>
            </a:xfrm>
            <a:prstGeom prst="rect">
              <a:avLst/>
            </a:prstGeom>
          </p:spPr>
        </p:pic>
        <p:sp>
          <p:nvSpPr>
            <p:cNvPr id="22" name="箭头: 下 21">
              <a:extLst>
                <a:ext uri="{FF2B5EF4-FFF2-40B4-BE49-F238E27FC236}">
                  <a16:creationId xmlns:a16="http://schemas.microsoft.com/office/drawing/2014/main" id="{3A630AE1-69F8-C1E6-5BE5-DDC53F77CF39}"/>
                </a:ext>
              </a:extLst>
            </p:cNvPr>
            <p:cNvSpPr/>
            <p:nvPr/>
          </p:nvSpPr>
          <p:spPr>
            <a:xfrm>
              <a:off x="8289351" y="1371211"/>
              <a:ext cx="245533" cy="764092"/>
            </a:xfrm>
            <a:prstGeom prst="downArrow">
              <a:avLst>
                <a:gd name="adj1" fmla="val 29311"/>
                <a:gd name="adj2" fmla="val 65517"/>
              </a:avLst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箭头: 下 22">
              <a:extLst>
                <a:ext uri="{FF2B5EF4-FFF2-40B4-BE49-F238E27FC236}">
                  <a16:creationId xmlns:a16="http://schemas.microsoft.com/office/drawing/2014/main" id="{5F8B245A-1E73-B98E-9028-662AB4571DAE}"/>
                </a:ext>
              </a:extLst>
            </p:cNvPr>
            <p:cNvSpPr/>
            <p:nvPr/>
          </p:nvSpPr>
          <p:spPr>
            <a:xfrm>
              <a:off x="3323163" y="1371211"/>
              <a:ext cx="245533" cy="764092"/>
            </a:xfrm>
            <a:prstGeom prst="downArrow">
              <a:avLst>
                <a:gd name="adj1" fmla="val 29311"/>
                <a:gd name="adj2" fmla="val 65517"/>
              </a:avLst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DCF72CCB-BF64-F8A7-1EE1-2864457B3F59}"/>
                </a:ext>
              </a:extLst>
            </p:cNvPr>
            <p:cNvSpPr/>
            <p:nvPr/>
          </p:nvSpPr>
          <p:spPr>
            <a:xfrm>
              <a:off x="3590431" y="1439276"/>
              <a:ext cx="1107996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400" b="0" cap="none" spc="0" dirty="0">
                  <a:ln w="0"/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WLCG</a:t>
              </a:r>
              <a:endParaRPr lang="zh-CN" altLang="en-US" sz="2400" b="0" cap="none" spc="0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D8474CF7-2872-F59A-0574-B61A91F9A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546" y="1371211"/>
              <a:ext cx="879561" cy="532000"/>
            </a:xfrm>
            <a:prstGeom prst="rect">
              <a:avLst/>
            </a:prstGeom>
          </p:spPr>
        </p:pic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F701E222-A3E3-D46F-74DF-10EF1923C589}"/>
                </a:ext>
              </a:extLst>
            </p:cNvPr>
            <p:cNvSpPr/>
            <p:nvPr/>
          </p:nvSpPr>
          <p:spPr>
            <a:xfrm>
              <a:off x="2959044" y="848957"/>
              <a:ext cx="936475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400" b="0" cap="none" spc="0" dirty="0">
                  <a:ln w="0"/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JOBs</a:t>
              </a:r>
              <a:endParaRPr lang="zh-CN" altLang="en-US" sz="2400" b="0" cap="none" spc="0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6B5FE216-C4DE-B822-0DF9-841E85EEB437}"/>
                </a:ext>
              </a:extLst>
            </p:cNvPr>
            <p:cNvSpPr/>
            <p:nvPr/>
          </p:nvSpPr>
          <p:spPr>
            <a:xfrm>
              <a:off x="7943880" y="831153"/>
              <a:ext cx="936475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400" b="0" cap="none" spc="0" dirty="0">
                  <a:ln w="0"/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JOBs</a:t>
              </a:r>
              <a:endParaRPr lang="zh-CN" altLang="en-US" sz="2400" b="0" cap="none" spc="0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1" name="图片 30">
            <a:extLst>
              <a:ext uri="{FF2B5EF4-FFF2-40B4-BE49-F238E27FC236}">
                <a16:creationId xmlns:a16="http://schemas.microsoft.com/office/drawing/2014/main" id="{8D37E2E9-516F-05F7-9DD3-9E28A9FBA8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91186" y="3618528"/>
            <a:ext cx="1252711" cy="835140"/>
          </a:xfrm>
          <a:prstGeom prst="rect">
            <a:avLst/>
          </a:prstGeom>
        </p:spPr>
      </p:pic>
      <p:sp>
        <p:nvSpPr>
          <p:cNvPr id="32" name="矩形 31">
            <a:extLst>
              <a:ext uri="{FF2B5EF4-FFF2-40B4-BE49-F238E27FC236}">
                <a16:creationId xmlns:a16="http://schemas.microsoft.com/office/drawing/2014/main" id="{3245E6C1-52DE-D156-1774-9FBAAC3E9573}"/>
              </a:ext>
            </a:extLst>
          </p:cNvPr>
          <p:cNvSpPr/>
          <p:nvPr/>
        </p:nvSpPr>
        <p:spPr>
          <a:xfrm>
            <a:off x="11032704" y="3692150"/>
            <a:ext cx="72808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000" b="1" cap="none" spc="0" dirty="0">
                <a:ln w="0"/>
                <a:solidFill>
                  <a:srgbClr val="E991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CCS</a:t>
            </a:r>
            <a:endParaRPr lang="zh-CN" altLang="en-US" sz="2000" b="1" cap="none" spc="0" dirty="0">
              <a:ln w="0"/>
              <a:solidFill>
                <a:srgbClr val="E991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050F1103-226F-65A2-8C7E-AEFD6A11F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807" y="2348502"/>
            <a:ext cx="766066" cy="766066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4B5BEC99-154B-2EA6-365B-6CF2A2F245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114" y="5894542"/>
            <a:ext cx="1597872" cy="337051"/>
          </a:xfrm>
          <a:prstGeom prst="rect">
            <a:avLst/>
          </a:prstGeom>
        </p:spPr>
      </p:pic>
      <p:sp>
        <p:nvSpPr>
          <p:cNvPr id="35" name="箭头: 下 34">
            <a:extLst>
              <a:ext uri="{FF2B5EF4-FFF2-40B4-BE49-F238E27FC236}">
                <a16:creationId xmlns:a16="http://schemas.microsoft.com/office/drawing/2014/main" id="{7E31A17A-4203-28EA-6540-7D20F3ACABA7}"/>
              </a:ext>
            </a:extLst>
          </p:cNvPr>
          <p:cNvSpPr/>
          <p:nvPr/>
        </p:nvSpPr>
        <p:spPr>
          <a:xfrm>
            <a:off x="10255073" y="3166911"/>
            <a:ext cx="245533" cy="462464"/>
          </a:xfrm>
          <a:prstGeom prst="downArrow">
            <a:avLst>
              <a:gd name="adj1" fmla="val 29311"/>
              <a:gd name="adj2" fmla="val 65517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箭头: 下 35">
            <a:extLst>
              <a:ext uri="{FF2B5EF4-FFF2-40B4-BE49-F238E27FC236}">
                <a16:creationId xmlns:a16="http://schemas.microsoft.com/office/drawing/2014/main" id="{BE3615A5-AC8F-3CF0-BC47-0301260B83CD}"/>
              </a:ext>
            </a:extLst>
          </p:cNvPr>
          <p:cNvSpPr/>
          <p:nvPr/>
        </p:nvSpPr>
        <p:spPr>
          <a:xfrm>
            <a:off x="10255072" y="4399331"/>
            <a:ext cx="245533" cy="462464"/>
          </a:xfrm>
          <a:prstGeom prst="downArrow">
            <a:avLst>
              <a:gd name="adj1" fmla="val 29311"/>
              <a:gd name="adj2" fmla="val 65517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EC0EEBD0-DB22-E633-E92A-0B20B9CB39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324" y="1204691"/>
            <a:ext cx="879561" cy="532000"/>
          </a:xfrm>
          <a:prstGeom prst="rect">
            <a:avLst/>
          </a:prstGeom>
        </p:spPr>
      </p:pic>
      <p:sp>
        <p:nvSpPr>
          <p:cNvPr id="38" name="箭头: 下 37">
            <a:extLst>
              <a:ext uri="{FF2B5EF4-FFF2-40B4-BE49-F238E27FC236}">
                <a16:creationId xmlns:a16="http://schemas.microsoft.com/office/drawing/2014/main" id="{E80FCECB-AD35-3C09-80A0-54FC32C8ECD1}"/>
              </a:ext>
            </a:extLst>
          </p:cNvPr>
          <p:cNvSpPr/>
          <p:nvPr/>
        </p:nvSpPr>
        <p:spPr>
          <a:xfrm>
            <a:off x="10249027" y="1833695"/>
            <a:ext cx="245533" cy="462464"/>
          </a:xfrm>
          <a:prstGeom prst="downArrow">
            <a:avLst>
              <a:gd name="adj1" fmla="val 29311"/>
              <a:gd name="adj2" fmla="val 65517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箭头: 下 38">
            <a:extLst>
              <a:ext uri="{FF2B5EF4-FFF2-40B4-BE49-F238E27FC236}">
                <a16:creationId xmlns:a16="http://schemas.microsoft.com/office/drawing/2014/main" id="{B6988AC6-8CB1-8474-E205-7CC2FEB4698B}"/>
              </a:ext>
            </a:extLst>
          </p:cNvPr>
          <p:cNvSpPr/>
          <p:nvPr/>
        </p:nvSpPr>
        <p:spPr>
          <a:xfrm>
            <a:off x="10243541" y="5365579"/>
            <a:ext cx="245533" cy="462464"/>
          </a:xfrm>
          <a:prstGeom prst="downArrow">
            <a:avLst>
              <a:gd name="adj1" fmla="val 29311"/>
              <a:gd name="adj2" fmla="val 65517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992F287F-A5B1-9269-4D82-43453A1C26B1}"/>
              </a:ext>
            </a:extLst>
          </p:cNvPr>
          <p:cNvSpPr/>
          <p:nvPr/>
        </p:nvSpPr>
        <p:spPr>
          <a:xfrm>
            <a:off x="9647114" y="4829430"/>
            <a:ext cx="146706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AFS user</a:t>
            </a:r>
            <a:endParaRPr lang="zh-CN" altLang="en-US" sz="2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图片 40">
            <a:extLst>
              <a:ext uri="{FF2B5EF4-FFF2-40B4-BE49-F238E27FC236}">
                <a16:creationId xmlns:a16="http://schemas.microsoft.com/office/drawing/2014/main" id="{9997E093-2DB2-BC3E-4F52-74A37B4DCD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694" y="1203721"/>
            <a:ext cx="879561" cy="532000"/>
          </a:xfrm>
          <a:prstGeom prst="rect">
            <a:avLst/>
          </a:prstGeom>
        </p:spPr>
      </p:pic>
      <p:sp>
        <p:nvSpPr>
          <p:cNvPr id="42" name="箭头: 下 41">
            <a:extLst>
              <a:ext uri="{FF2B5EF4-FFF2-40B4-BE49-F238E27FC236}">
                <a16:creationId xmlns:a16="http://schemas.microsoft.com/office/drawing/2014/main" id="{B1E51B9D-AFA6-BADA-28E1-2D9811590C4C}"/>
              </a:ext>
            </a:extLst>
          </p:cNvPr>
          <p:cNvSpPr/>
          <p:nvPr/>
        </p:nvSpPr>
        <p:spPr>
          <a:xfrm>
            <a:off x="9036532" y="1858338"/>
            <a:ext cx="245533" cy="462464"/>
          </a:xfrm>
          <a:prstGeom prst="downArrow">
            <a:avLst>
              <a:gd name="adj1" fmla="val 29311"/>
              <a:gd name="adj2" fmla="val 65517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F12F9EEE-DE2F-9ABD-CF99-168213EA55F3}"/>
              </a:ext>
            </a:extLst>
          </p:cNvPr>
          <p:cNvSpPr/>
          <p:nvPr/>
        </p:nvSpPr>
        <p:spPr>
          <a:xfrm>
            <a:off x="8470978" y="2483034"/>
            <a:ext cx="136768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400" dirty="0" err="1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zh-CN" sz="2400" b="0" cap="none" spc="0" dirty="0" err="1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ep_sub</a:t>
            </a:r>
            <a:endParaRPr lang="zh-CN" altLang="en-US" sz="2400" b="0" cap="none" spc="0" dirty="0">
              <a:ln w="0"/>
              <a:solidFill>
                <a:schemeClr val="accent3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箭头: 下 43">
            <a:extLst>
              <a:ext uri="{FF2B5EF4-FFF2-40B4-BE49-F238E27FC236}">
                <a16:creationId xmlns:a16="http://schemas.microsoft.com/office/drawing/2014/main" id="{DE3FE0AB-D8EB-0D90-04CF-56FBEC87E2D6}"/>
              </a:ext>
            </a:extLst>
          </p:cNvPr>
          <p:cNvSpPr/>
          <p:nvPr/>
        </p:nvSpPr>
        <p:spPr>
          <a:xfrm>
            <a:off x="9036686" y="3156064"/>
            <a:ext cx="245533" cy="462464"/>
          </a:xfrm>
          <a:prstGeom prst="downArrow">
            <a:avLst>
              <a:gd name="adj1" fmla="val 29311"/>
              <a:gd name="adj2" fmla="val 65517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61EB798F-AD5D-9E7E-44B9-29179E34CB8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170" y="3805024"/>
            <a:ext cx="1145298" cy="505478"/>
          </a:xfrm>
          <a:prstGeom prst="rect">
            <a:avLst/>
          </a:prstGeom>
        </p:spPr>
      </p:pic>
      <p:sp>
        <p:nvSpPr>
          <p:cNvPr id="46" name="矩形 45">
            <a:extLst>
              <a:ext uri="{FF2B5EF4-FFF2-40B4-BE49-F238E27FC236}">
                <a16:creationId xmlns:a16="http://schemas.microsoft.com/office/drawing/2014/main" id="{75245099-0D3C-3C63-7E71-2A88C0F799CB}"/>
              </a:ext>
            </a:extLst>
          </p:cNvPr>
          <p:cNvSpPr/>
          <p:nvPr/>
        </p:nvSpPr>
        <p:spPr>
          <a:xfrm>
            <a:off x="9748145" y="3820775"/>
            <a:ext cx="137730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Mapping by</a:t>
            </a:r>
            <a:endParaRPr lang="zh-CN" altLang="en-US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图片 46">
            <a:extLst>
              <a:ext uri="{FF2B5EF4-FFF2-40B4-BE49-F238E27FC236}">
                <a16:creationId xmlns:a16="http://schemas.microsoft.com/office/drawing/2014/main" id="{C77B1E28-4556-7E58-BC9D-17C68B0B23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833" y="1454040"/>
            <a:ext cx="879561" cy="5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646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F70AE1-D5A3-460C-B130-B98A43100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Resource Transition </a:t>
            </a:r>
            <a:r>
              <a:rPr lang="en-US" altLang="zh-CN" dirty="0">
                <a:ea typeface="Calibri" panose="020F0502020204030204" pitchFamily="34" charset="0"/>
              </a:rPr>
              <a:t>B</a:t>
            </a:r>
            <a:r>
              <a:rPr lang="en-US" altLang="zh-CN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etween DCI and Local Clusters at IHEP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9B147B-E734-426B-AB9E-3A1614677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455" y="1126802"/>
            <a:ext cx="11555452" cy="5400852"/>
          </a:xfrm>
        </p:spPr>
        <p:txBody>
          <a:bodyPr/>
          <a:lstStyle/>
          <a:p>
            <a:r>
              <a:rPr lang="en-US" altLang="zh-CN" sz="2800" dirty="0"/>
              <a:t>Motivation </a:t>
            </a:r>
          </a:p>
          <a:p>
            <a:pPr lvl="1"/>
            <a:r>
              <a:rPr lang="en-US" altLang="zh-CN" sz="2400" b="0" i="0" dirty="0">
                <a:solidFill>
                  <a:srgbClr val="24292F"/>
                </a:solidFill>
                <a:effectLst/>
                <a:latin typeface="Noto Sans SC"/>
              </a:rPr>
              <a:t>IHEP has been running grid site and local cluster separately  and serving more than 10 HEP Exp</a:t>
            </a:r>
            <a:r>
              <a:rPr lang="en-US" altLang="zh-CN" sz="2400" dirty="0">
                <a:solidFill>
                  <a:srgbClr val="24292F"/>
                </a:solidFill>
                <a:latin typeface="Noto Sans SC"/>
              </a:rPr>
              <a:t>.</a:t>
            </a:r>
            <a:r>
              <a:rPr lang="en-US" altLang="zh-CN" sz="2400" b="0" i="0" dirty="0">
                <a:solidFill>
                  <a:srgbClr val="24292F"/>
                </a:solidFill>
                <a:effectLst/>
                <a:latin typeface="Noto Sans SC"/>
              </a:rPr>
              <a:t> </a:t>
            </a:r>
          </a:p>
          <a:p>
            <a:pPr lvl="2"/>
            <a:r>
              <a:rPr lang="en-US" altLang="zh-CN" sz="2000" b="0" i="0" dirty="0">
                <a:solidFill>
                  <a:srgbClr val="24292F"/>
                </a:solidFill>
                <a:effectLst/>
                <a:latin typeface="Noto Sans SC"/>
              </a:rPr>
              <a:t>Run the grid site as the IHEP JUNO DCI </a:t>
            </a:r>
            <a:endParaRPr lang="en-US" altLang="zh-CN" sz="2000" dirty="0">
              <a:solidFill>
                <a:srgbClr val="24292F"/>
              </a:solidFill>
              <a:latin typeface="Noto Sans SC"/>
            </a:endParaRPr>
          </a:p>
          <a:p>
            <a:pPr lvl="2"/>
            <a:r>
              <a:rPr lang="en-US" altLang="zh-CN" sz="2000" b="0" i="0" dirty="0">
                <a:solidFill>
                  <a:srgbClr val="24292F"/>
                </a:solidFill>
                <a:effectLst/>
                <a:latin typeface="Noto Sans SC"/>
              </a:rPr>
              <a:t>A  large HTC local cluster shared among multip</a:t>
            </a:r>
            <a:r>
              <a:rPr lang="en-US" altLang="zh-CN" sz="2000" dirty="0">
                <a:solidFill>
                  <a:srgbClr val="24292F"/>
                </a:solidFill>
                <a:latin typeface="Noto Sans SC"/>
              </a:rPr>
              <a:t>le Exp. including </a:t>
            </a:r>
            <a:r>
              <a:rPr lang="en-US" altLang="zh-CN" sz="2000" b="0" i="0" dirty="0">
                <a:solidFill>
                  <a:srgbClr val="24292F"/>
                </a:solidFill>
                <a:effectLst/>
                <a:latin typeface="Noto Sans SC"/>
              </a:rPr>
              <a:t>JUNO, BES, DYW etc.</a:t>
            </a:r>
          </a:p>
          <a:p>
            <a:pPr lvl="3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en-US" altLang="zh-CN" sz="1800" dirty="0">
                <a:solidFill>
                  <a:srgbClr val="24292F"/>
                </a:solidFill>
                <a:latin typeface="Noto Sans SC"/>
              </a:rPr>
              <a:t>Job slots quota of each Exp. is depended on the resource contributed by the Exp</a:t>
            </a:r>
            <a:endParaRPr lang="en-US" altLang="zh-CN" sz="1800" dirty="0"/>
          </a:p>
          <a:p>
            <a:pPr lvl="1"/>
            <a:r>
              <a:rPr lang="en-US" altLang="zh-CN" sz="2400" b="0" i="0" dirty="0">
                <a:solidFill>
                  <a:srgbClr val="24292F"/>
                </a:solidFill>
                <a:effectLst/>
                <a:latin typeface="Noto Sans SC"/>
              </a:rPr>
              <a:t>The job slots utilization of IHEP DCI </a:t>
            </a:r>
            <a:r>
              <a:rPr lang="en-US" altLang="zh-CN" sz="2400" dirty="0">
                <a:solidFill>
                  <a:srgbClr val="24292F"/>
                </a:solidFill>
                <a:latin typeface="Noto Sans SC"/>
              </a:rPr>
              <a:t>and local cluster </a:t>
            </a:r>
            <a:r>
              <a:rPr lang="en-US" altLang="zh-CN" sz="2400" b="0" i="0" dirty="0">
                <a:solidFill>
                  <a:srgbClr val="0D0D0D"/>
                </a:solidFill>
                <a:effectLst/>
                <a:latin typeface="Söhne"/>
              </a:rPr>
              <a:t>fluctuates</a:t>
            </a:r>
            <a:r>
              <a:rPr lang="en-US" altLang="zh-CN" sz="2400" dirty="0">
                <a:solidFill>
                  <a:srgbClr val="24292F"/>
                </a:solidFill>
                <a:latin typeface="Noto Sans SC"/>
              </a:rPr>
              <a:t> frequently</a:t>
            </a:r>
          </a:p>
          <a:p>
            <a:pPr lvl="2"/>
            <a:r>
              <a:rPr lang="en-US" altLang="zh-CN" sz="2000" dirty="0">
                <a:solidFill>
                  <a:srgbClr val="24292F"/>
                </a:solidFill>
                <a:latin typeface="Noto Sans SC"/>
              </a:rPr>
              <a:t>Example: </a:t>
            </a:r>
            <a:r>
              <a:rPr lang="en-US" altLang="zh-CN" sz="2000" dirty="0">
                <a:solidFill>
                  <a:srgbClr val="0D0D0D"/>
                </a:solidFill>
                <a:latin typeface="Söhne"/>
              </a:rPr>
              <a:t> the </a:t>
            </a:r>
            <a:r>
              <a:rPr lang="en-US" altLang="zh-CN" sz="2000" b="0" i="0" dirty="0">
                <a:solidFill>
                  <a:srgbClr val="0D0D0D"/>
                </a:solidFill>
                <a:effectLst/>
                <a:latin typeface="Söhne"/>
              </a:rPr>
              <a:t>DCI  experiences heavy usage while the cluster remains idle, and vice versa</a:t>
            </a:r>
          </a:p>
          <a:p>
            <a:pPr lvl="1"/>
            <a:r>
              <a:rPr lang="en-US" altLang="zh-CN" sz="2400" dirty="0">
                <a:solidFill>
                  <a:srgbClr val="24292F"/>
                </a:solidFill>
                <a:latin typeface="Noto Sans SC"/>
              </a:rPr>
              <a:t>Switch additional JUNO job slots between DCI and local cluster</a:t>
            </a:r>
            <a:endParaRPr lang="en-US" altLang="zh-CN" sz="2800" dirty="0">
              <a:solidFill>
                <a:srgbClr val="24292F"/>
              </a:solidFill>
              <a:latin typeface="Noto Sans SC"/>
            </a:endParaRPr>
          </a:p>
          <a:p>
            <a:pPr lvl="2"/>
            <a:r>
              <a:rPr lang="en-US" altLang="zh-CN" sz="2000" dirty="0">
                <a:solidFill>
                  <a:srgbClr val="24292F"/>
                </a:solidFill>
                <a:latin typeface="Noto Sans SC"/>
              </a:rPr>
              <a:t>Provides more resource to the peak usage needed by the  grid site/local cluster</a:t>
            </a:r>
          </a:p>
          <a:p>
            <a:pPr lvl="2"/>
            <a:r>
              <a:rPr lang="en-US" altLang="zh-CN" sz="2000" dirty="0">
                <a:solidFill>
                  <a:srgbClr val="24292F"/>
                </a:solidFill>
                <a:latin typeface="Noto Sans SC"/>
              </a:rPr>
              <a:t>Promote the overall job slots utilization of IHEP JUNO computing platform</a:t>
            </a:r>
            <a:endParaRPr lang="en-US" altLang="zh-CN" sz="20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F5FB2E6-F0B6-403E-ADE7-2DA823ECB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737600" y="6299054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46DA2A-0A7F-49D5-B392-17A051B5A1AA}" type="slidenum">
              <a:rPr lang="zh-CN" altLang="en-US" smtClean="0"/>
              <a:pPr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91216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CEE67C-2A36-418E-A324-A9549C816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Workflow of Resource </a:t>
            </a:r>
            <a:r>
              <a:rPr lang="en-US" altLang="zh-CN" dirty="0">
                <a:ea typeface="Calibri" panose="020F0502020204030204" pitchFamily="34" charset="0"/>
              </a:rPr>
              <a:t>T</a:t>
            </a:r>
            <a:r>
              <a:rPr lang="en-US" altLang="zh-CN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ransition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D60E25E-69E4-4C53-967C-E9C157495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455" y="1151906"/>
            <a:ext cx="6914748" cy="5604348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dirty="0"/>
              <a:t>Create a “glidein job”</a:t>
            </a:r>
          </a:p>
          <a:p>
            <a:pPr lvl="1"/>
            <a:r>
              <a:rPr lang="en-US" altLang="zh-CN" dirty="0"/>
              <a:t>It contains the details and configuration information of the scheme for connecting Grid nodes to the IHEP local cluster</a:t>
            </a:r>
          </a:p>
          <a:p>
            <a:r>
              <a:rPr lang="en-US" altLang="zh-CN" dirty="0"/>
              <a:t>Submit a grid job to run the “glidein job” to CE</a:t>
            </a:r>
          </a:p>
          <a:p>
            <a:pPr lvl="1"/>
            <a:r>
              <a:rPr lang="en-US" altLang="zh-CN" dirty="0"/>
              <a:t>CE will configure relevant parameters for the glidein job</a:t>
            </a:r>
          </a:p>
          <a:p>
            <a:pPr lvl="2"/>
            <a:r>
              <a:rPr lang="en-US" altLang="zh-CN" sz="1800" dirty="0"/>
              <a:t>Set the requirement attributes of the job</a:t>
            </a:r>
          </a:p>
          <a:p>
            <a:r>
              <a:rPr lang="en-US" altLang="zh-CN" dirty="0"/>
              <a:t>Run the glidein job on the grid  worker nodes</a:t>
            </a:r>
          </a:p>
          <a:p>
            <a:pPr lvl="1"/>
            <a:r>
              <a:rPr lang="en-US" altLang="zh-CN" dirty="0"/>
              <a:t>Start a computing service for IHEP local cluster</a:t>
            </a:r>
          </a:p>
          <a:p>
            <a:pPr lvl="2"/>
            <a:r>
              <a:rPr lang="en-US" altLang="zh-CN" sz="1800" dirty="0"/>
              <a:t>Ensure environmental consistency through containers</a:t>
            </a:r>
          </a:p>
          <a:p>
            <a:r>
              <a:rPr lang="en-US" altLang="zh-CN" dirty="0"/>
              <a:t>Report the resource to local pool</a:t>
            </a:r>
          </a:p>
          <a:p>
            <a:pPr lvl="1"/>
            <a:r>
              <a:rPr lang="en-US" altLang="zh-CN" dirty="0"/>
              <a:t>Local cluster jobs can be scheduled to glidein job slots running on grid nodes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A6424AC-FD42-4079-968F-D2B5E00BC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737600" y="6299054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46DA2A-0A7F-49D5-B392-17A051B5A1AA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pic>
        <p:nvPicPr>
          <p:cNvPr id="1038" name="Picture 14">
            <a:extLst>
              <a:ext uri="{FF2B5EF4-FFF2-40B4-BE49-F238E27FC236}">
                <a16:creationId xmlns:a16="http://schemas.microsoft.com/office/drawing/2014/main" id="{2C371A0F-FFE4-657D-11EB-92A8FC2BA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931" y="1634625"/>
            <a:ext cx="5526069" cy="504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516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F4F01827-91D7-A79C-3510-FF9681A9B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1052736"/>
            <a:ext cx="11148360" cy="5070687"/>
          </a:xfr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r>
              <a:rPr lang="en-US" altLang="zh-CN" dirty="0"/>
              <a:t>IHEP-CC has been running NGI_CHINA and all 4 LHC  grid sites with close cooperation of Chinese LHC </a:t>
            </a:r>
            <a:r>
              <a:rPr lang="en-US" altLang="zh-CN" dirty="0" err="1"/>
              <a:t>phycists</a:t>
            </a:r>
            <a:endParaRPr lang="en-US" altLang="zh-CN" dirty="0"/>
          </a:p>
          <a:p>
            <a:pPr lvl="1"/>
            <a:r>
              <a:rPr lang="en-US" altLang="zh-CN" dirty="0"/>
              <a:t>NGI_CHINA start at 2014</a:t>
            </a:r>
          </a:p>
          <a:p>
            <a:pPr lvl="1"/>
            <a:r>
              <a:rPr lang="en-US" altLang="zh-CN" dirty="0" err="1"/>
              <a:t>LHCb</a:t>
            </a:r>
            <a:r>
              <a:rPr lang="en-US" altLang="zh-CN" dirty="0"/>
              <a:t> T1  and Alice T2 in production in 2024</a:t>
            </a:r>
          </a:p>
          <a:p>
            <a:pPr lvl="1"/>
            <a:r>
              <a:rPr lang="en-US" altLang="zh-CN" dirty="0"/>
              <a:t>Atlas and CMS grid sites have been running since 2006</a:t>
            </a:r>
          </a:p>
          <a:p>
            <a:r>
              <a:rPr lang="en-US" altLang="zh-CN" dirty="0"/>
              <a:t>IHEP-CC has been doing best to support LHC computing</a:t>
            </a:r>
          </a:p>
          <a:p>
            <a:pPr lvl="1"/>
            <a:r>
              <a:rPr lang="en-US" altLang="zh-CN" dirty="0"/>
              <a:t>Apply funds to upgrade ATLAS/CMS grid site</a:t>
            </a:r>
          </a:p>
          <a:p>
            <a:pPr lvl="1"/>
            <a:r>
              <a:rPr lang="en-US" altLang="zh-CN" dirty="0"/>
              <a:t>Help Lanzhou Univ. to build and maintain the </a:t>
            </a:r>
            <a:r>
              <a:rPr lang="en-US" altLang="zh-CN" dirty="0" err="1"/>
              <a:t>LHCb</a:t>
            </a:r>
            <a:r>
              <a:rPr lang="en-US" altLang="zh-CN" dirty="0"/>
              <a:t> grid site</a:t>
            </a:r>
          </a:p>
          <a:p>
            <a:r>
              <a:rPr lang="en-US" altLang="zh-CN" dirty="0"/>
              <a:t>Provides more functions for the LHC </a:t>
            </a:r>
            <a:r>
              <a:rPr lang="en-US" altLang="zh-CN" dirty="0" err="1"/>
              <a:t>physcists</a:t>
            </a:r>
            <a:r>
              <a:rPr lang="en-US" altLang="zh-CN" dirty="0"/>
              <a:t>.</a:t>
            </a:r>
          </a:p>
          <a:p>
            <a:pPr lvl="1"/>
            <a:r>
              <a:rPr lang="en-US" altLang="zh-CN" dirty="0"/>
              <a:t>A solution to access T2/T3 storage based on Exp. Requirement</a:t>
            </a:r>
          </a:p>
          <a:p>
            <a:pPr lvl="1"/>
            <a:r>
              <a:rPr lang="en-US" altLang="zh-CN" dirty="0"/>
              <a:t>Resource Transition Between Grid and Local Clusters</a:t>
            </a:r>
          </a:p>
          <a:p>
            <a:pPr lvl="1"/>
            <a:r>
              <a:rPr lang="en-US" altLang="zh-CN" dirty="0"/>
              <a:t>More functions would be added</a:t>
            </a:r>
          </a:p>
          <a:p>
            <a:r>
              <a:rPr lang="en-US" altLang="zh-CN" dirty="0"/>
              <a:t>Contact persons from IHEP-CC for each Exp.</a:t>
            </a:r>
          </a:p>
          <a:p>
            <a:pPr lvl="1"/>
            <a:r>
              <a:rPr lang="en-US" altLang="zh-CN" dirty="0"/>
              <a:t>Alice: Ran Du  (duran@ihep.ac.cn)</a:t>
            </a:r>
          </a:p>
          <a:p>
            <a:pPr lvl="1"/>
            <a:r>
              <a:rPr lang="en-US" altLang="zh-CN" dirty="0"/>
              <a:t>ATLAS: </a:t>
            </a:r>
            <a:r>
              <a:rPr lang="en-US" altLang="zh-CN" dirty="0" err="1"/>
              <a:t>Xiaofei</a:t>
            </a:r>
            <a:r>
              <a:rPr lang="en-US" altLang="zh-CN" dirty="0"/>
              <a:t> Yan (yanxf@ihep.ac.cn)</a:t>
            </a:r>
          </a:p>
          <a:p>
            <a:pPr lvl="1"/>
            <a:r>
              <a:rPr lang="en-US" altLang="zh-CN" dirty="0"/>
              <a:t>CMS: </a:t>
            </a:r>
            <a:r>
              <a:rPr lang="en-US" altLang="zh-CN" dirty="0" err="1"/>
              <a:t>Xuantong</a:t>
            </a:r>
            <a:r>
              <a:rPr lang="en-US" altLang="zh-CN" dirty="0"/>
              <a:t> Zhang (zhangxuantong@ihep.ac.cn)</a:t>
            </a:r>
          </a:p>
          <a:p>
            <a:pPr lvl="1"/>
            <a:r>
              <a:rPr lang="en-US" altLang="zh-CN" dirty="0" err="1"/>
              <a:t>LHCb</a:t>
            </a:r>
            <a:r>
              <a:rPr lang="en-US" altLang="zh-CN" dirty="0"/>
              <a:t>: </a:t>
            </a:r>
            <a:r>
              <a:rPr lang="en-US" altLang="zh-CN" dirty="0" err="1"/>
              <a:t>Xiaowei</a:t>
            </a:r>
            <a:r>
              <a:rPr lang="en-US" altLang="zh-CN" dirty="0"/>
              <a:t> Jiang (jiangxw@ihep.ac.cn)</a:t>
            </a:r>
          </a:p>
          <a:p>
            <a:pPr lvl="1"/>
            <a:endParaRPr lang="en-US" altLang="zh-CN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126DA270-CB96-22D0-825A-4F6D55CE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A37ED2-F035-94B4-9702-7AB5C0297434}"/>
              </a:ext>
            </a:extLst>
          </p:cNvPr>
          <p:cNvSpPr txBox="1"/>
          <p:nvPr/>
        </p:nvSpPr>
        <p:spPr>
          <a:xfrm>
            <a:off x="7320136" y="4005064"/>
            <a:ext cx="45871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i="1" dirty="0">
                <a:solidFill>
                  <a:srgbClr val="FF0000"/>
                </a:solidFill>
              </a:rPr>
              <a:t>Thanks!</a:t>
            </a:r>
          </a:p>
          <a:p>
            <a:pPr algn="ctr"/>
            <a:r>
              <a:rPr lang="en-US" altLang="zh-CN" sz="5400" b="1" i="1" dirty="0">
                <a:solidFill>
                  <a:srgbClr val="FF0000"/>
                </a:solidFill>
              </a:rPr>
              <a:t>Q&amp;A</a:t>
            </a:r>
            <a:endParaRPr lang="zh-CN" altLang="en-US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32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8C0DCE67-DE08-4FDA-8247-85AC92B66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CN" sz="4800" dirty="0"/>
          </a:p>
          <a:p>
            <a:pPr marL="0" indent="0" algn="ctr">
              <a:buNone/>
            </a:pPr>
            <a:endParaRPr lang="en-US" altLang="zh-CN" sz="4800" dirty="0"/>
          </a:p>
          <a:p>
            <a:pPr marL="0" indent="0" algn="ctr">
              <a:buNone/>
            </a:pPr>
            <a:r>
              <a:rPr lang="en-US" altLang="zh-CN" sz="4800" dirty="0"/>
              <a:t>Thanks</a:t>
            </a:r>
            <a:endParaRPr lang="zh-CN" altLang="en-US" sz="48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A6A9B89F-073F-428E-8833-68F36D90C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2111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A9A1DC-A32F-4619-A8C0-8D475BFF2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101129"/>
            <a:ext cx="10515600" cy="663575"/>
          </a:xfrm>
        </p:spPr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165B7CF-B693-4922-91B5-57BB38AB6B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56996" y="1315439"/>
            <a:ext cx="817033" cy="561975"/>
          </a:xfrm>
        </p:spPr>
        <p:txBody>
          <a:bodyPr/>
          <a:lstStyle/>
          <a:p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1B533E6-C8B3-4811-B4BC-50776F7FFA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87688" y="1315438"/>
            <a:ext cx="6318251" cy="561974"/>
          </a:xfrm>
        </p:spPr>
        <p:txBody>
          <a:bodyPr/>
          <a:lstStyle/>
          <a:p>
            <a:r>
              <a:rPr lang="en-US" altLang="zh-CN" dirty="0"/>
              <a:t>Overview of NGI_CHINA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D2A7F3B-4E0A-44D9-91C6-6161FE10AD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56996" y="2775657"/>
            <a:ext cx="817033" cy="561975"/>
          </a:xfrm>
        </p:spPr>
        <p:txBody>
          <a:bodyPr/>
          <a:lstStyle/>
          <a:p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5E3FBC8D-D5C6-417C-BAFB-61B6C3F6AD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87688" y="2775656"/>
            <a:ext cx="6318251" cy="561974"/>
          </a:xfrm>
        </p:spPr>
        <p:txBody>
          <a:bodyPr/>
          <a:lstStyle/>
          <a:p>
            <a:r>
              <a:rPr lang="en-US" altLang="zh-CN" dirty="0"/>
              <a:t>Grid Site at IHEP-CC</a:t>
            </a:r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D10AF7D9-2A98-4E3B-ADB6-6CB9DEDFD7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56996" y="3520371"/>
            <a:ext cx="817033" cy="561975"/>
          </a:xfrm>
        </p:spPr>
        <p:txBody>
          <a:bodyPr/>
          <a:lstStyle/>
          <a:p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D7E1CEF8-9BE6-4B2F-9775-6DB36F495C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87688" y="3520369"/>
            <a:ext cx="6318251" cy="561976"/>
          </a:xfrm>
        </p:spPr>
        <p:txBody>
          <a:bodyPr>
            <a:normAutofit/>
          </a:bodyPr>
          <a:lstStyle/>
          <a:p>
            <a:r>
              <a:rPr lang="en-US" altLang="zh-CN" dirty="0"/>
              <a:t>A solution to Access Storage of Grid T2/T3 </a:t>
            </a:r>
          </a:p>
        </p:txBody>
      </p:sp>
      <p:sp>
        <p:nvSpPr>
          <p:cNvPr id="13" name="文本占位符 8">
            <a:extLst>
              <a:ext uri="{FF2B5EF4-FFF2-40B4-BE49-F238E27FC236}">
                <a16:creationId xmlns:a16="http://schemas.microsoft.com/office/drawing/2014/main" id="{1990CF01-C481-BEC2-4BF8-B5BD4B277C72}"/>
              </a:ext>
            </a:extLst>
          </p:cNvPr>
          <p:cNvSpPr txBox="1">
            <a:spLocks/>
          </p:cNvSpPr>
          <p:nvPr/>
        </p:nvSpPr>
        <p:spPr>
          <a:xfrm>
            <a:off x="2456996" y="4980588"/>
            <a:ext cx="817033" cy="561975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 sz="2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14" name="文本占位符 9">
            <a:extLst>
              <a:ext uri="{FF2B5EF4-FFF2-40B4-BE49-F238E27FC236}">
                <a16:creationId xmlns:a16="http://schemas.microsoft.com/office/drawing/2014/main" id="{276D33E5-E5E5-D94D-8D2C-6F3F42ED58E9}"/>
              </a:ext>
            </a:extLst>
          </p:cNvPr>
          <p:cNvSpPr txBox="1">
            <a:spLocks/>
          </p:cNvSpPr>
          <p:nvPr/>
        </p:nvSpPr>
        <p:spPr>
          <a:xfrm>
            <a:off x="3287688" y="4980587"/>
            <a:ext cx="6318251" cy="56197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Summary</a:t>
            </a:r>
          </a:p>
        </p:txBody>
      </p:sp>
      <p:sp>
        <p:nvSpPr>
          <p:cNvPr id="11" name="文本占位符 2">
            <a:extLst>
              <a:ext uri="{FF2B5EF4-FFF2-40B4-BE49-F238E27FC236}">
                <a16:creationId xmlns:a16="http://schemas.microsoft.com/office/drawing/2014/main" id="{5F441012-ABC1-44BC-B957-A25CBDC9E38B}"/>
              </a:ext>
            </a:extLst>
          </p:cNvPr>
          <p:cNvSpPr txBox="1">
            <a:spLocks/>
          </p:cNvSpPr>
          <p:nvPr/>
        </p:nvSpPr>
        <p:spPr>
          <a:xfrm>
            <a:off x="2456996" y="2045549"/>
            <a:ext cx="817033" cy="561975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 sz="2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2" name="文本占位符 3">
            <a:extLst>
              <a:ext uri="{FF2B5EF4-FFF2-40B4-BE49-F238E27FC236}">
                <a16:creationId xmlns:a16="http://schemas.microsoft.com/office/drawing/2014/main" id="{252F00D6-12F3-448D-850B-52018B92438F}"/>
              </a:ext>
            </a:extLst>
          </p:cNvPr>
          <p:cNvSpPr txBox="1">
            <a:spLocks/>
          </p:cNvSpPr>
          <p:nvPr/>
        </p:nvSpPr>
        <p:spPr>
          <a:xfrm>
            <a:off x="3287688" y="2045548"/>
            <a:ext cx="6318251" cy="56197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Overview of IHEP-CC </a:t>
            </a:r>
          </a:p>
        </p:txBody>
      </p:sp>
      <p:sp>
        <p:nvSpPr>
          <p:cNvPr id="15" name="文本占位符 6">
            <a:extLst>
              <a:ext uri="{FF2B5EF4-FFF2-40B4-BE49-F238E27FC236}">
                <a16:creationId xmlns:a16="http://schemas.microsoft.com/office/drawing/2014/main" id="{DF4953F3-55D8-4C2B-B901-6AC47477621B}"/>
              </a:ext>
            </a:extLst>
          </p:cNvPr>
          <p:cNvSpPr txBox="1">
            <a:spLocks/>
          </p:cNvSpPr>
          <p:nvPr/>
        </p:nvSpPr>
        <p:spPr>
          <a:xfrm>
            <a:off x="2456996" y="4235874"/>
            <a:ext cx="817033" cy="561975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 sz="2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16" name="文本占位符 7">
            <a:extLst>
              <a:ext uri="{FF2B5EF4-FFF2-40B4-BE49-F238E27FC236}">
                <a16:creationId xmlns:a16="http://schemas.microsoft.com/office/drawing/2014/main" id="{40521326-E2DD-4120-941C-485332E9943B}"/>
              </a:ext>
            </a:extLst>
          </p:cNvPr>
          <p:cNvSpPr txBox="1">
            <a:spLocks/>
          </p:cNvSpPr>
          <p:nvPr/>
        </p:nvSpPr>
        <p:spPr>
          <a:xfrm>
            <a:off x="3287688" y="4235872"/>
            <a:ext cx="6318251" cy="56197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/>
              <a:t>A solution to Access Storage of Grid T2/T3 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13802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NGI_CHINA</a:t>
            </a:r>
            <a:r>
              <a:rPr kumimoji="1" lang="zh-CN" altLang="en-US" dirty="0"/>
              <a:t>  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/>
          <a:lstStyle>
            <a:defPPr>
              <a:defRPr lang="zh-CN"/>
            </a:defPPr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B0D60D8D-AE40-4F53-9953-6017D6F5ACC1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79377" y="1484784"/>
            <a:ext cx="511256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000000"/>
                </a:solidFill>
              </a:rPr>
              <a:t>National Grid Initiatives</a:t>
            </a:r>
            <a:r>
              <a:rPr lang="en-US" altLang="zh-CN" dirty="0">
                <a:solidFill>
                  <a:srgbClr val="000000"/>
                </a:solidFill>
              </a:rPr>
              <a:t> or </a:t>
            </a:r>
            <a:r>
              <a:rPr lang="en-US" altLang="zh-CN" b="1" dirty="0">
                <a:solidFill>
                  <a:srgbClr val="000000"/>
                </a:solidFill>
              </a:rPr>
              <a:t>Infrastructures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Set up by individual countries to manage the computing resources.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Reginal operation center of EGI &amp; WLCG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Central of the China LHC computing.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/>
              <a:t>Contributes a number of sites to the grid infrastructure.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b="1" dirty="0"/>
              <a:t>BEIJING-T1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b="1" dirty="0"/>
              <a:t>BEIJING-LCG2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b="1" dirty="0"/>
              <a:t>LZU-T2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b="1" dirty="0"/>
              <a:t>CSTCLOUD-EGI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b="1" dirty="0"/>
              <a:t>CENI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b="1" dirty="0"/>
              <a:t>HK-LCG2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b="1" dirty="0"/>
              <a:t>Others were deprecated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/>
              <a:t>Support For Tier1 &amp; Tier2 daily operations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/>
              <a:t>Yearly review of all resources</a:t>
            </a:r>
            <a:endParaRPr lang="zh-CN" altLang="en-US" b="1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4277491-57E7-4C1F-AC68-EB1C63C8A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986" y="-27384"/>
            <a:ext cx="66970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667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78933" y="937123"/>
            <a:ext cx="5280443" cy="5920877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altLang="zh-CN" dirty="0"/>
              <a:t>IHEP CC at main </a:t>
            </a:r>
            <a:r>
              <a:rPr lang="en-US" altLang="zh-CN" dirty="0" err="1"/>
              <a:t>compus</a:t>
            </a:r>
            <a:r>
              <a:rPr lang="en-US" altLang="zh-CN" dirty="0"/>
              <a:t> of IHEP :</a:t>
            </a:r>
          </a:p>
          <a:p>
            <a:pPr lvl="1"/>
            <a:r>
              <a:rPr lang="en-US" altLang="zh-CN" dirty="0"/>
              <a:t>Local cluster: HTC,HPC</a:t>
            </a:r>
          </a:p>
          <a:p>
            <a:pPr lvl="1"/>
            <a:r>
              <a:rPr lang="en-US" altLang="zh-CN" b="1" dirty="0">
                <a:solidFill>
                  <a:srgbClr val="C00000"/>
                </a:solidFill>
              </a:rPr>
              <a:t>Grid site</a:t>
            </a:r>
          </a:p>
          <a:p>
            <a:r>
              <a:rPr lang="en-US" altLang="zh-CN" dirty="0"/>
              <a:t>CSNS at Dongguan</a:t>
            </a:r>
          </a:p>
          <a:p>
            <a:pPr lvl="1"/>
            <a:r>
              <a:rPr lang="en-US" altLang="zh-CN" dirty="0"/>
              <a:t>Local cluster: HPC</a:t>
            </a:r>
          </a:p>
          <a:p>
            <a:r>
              <a:rPr lang="en-US" altLang="zh-CN" dirty="0"/>
              <a:t>HEPS at </a:t>
            </a:r>
            <a:r>
              <a:rPr lang="en-US" altLang="zh-CN" dirty="0" err="1"/>
              <a:t>Huairou</a:t>
            </a:r>
            <a:r>
              <a:rPr lang="en-US" altLang="zh-CN" dirty="0"/>
              <a:t> of Beijing: to be ready</a:t>
            </a:r>
          </a:p>
          <a:p>
            <a:pPr lvl="1"/>
            <a:r>
              <a:rPr lang="en-US" altLang="zh-CN" dirty="0"/>
              <a:t>Interactive</a:t>
            </a:r>
          </a:p>
          <a:p>
            <a:pPr lvl="1"/>
            <a:r>
              <a:rPr lang="en-US" altLang="zh-CN" dirty="0"/>
              <a:t>Local cluster: </a:t>
            </a:r>
            <a:r>
              <a:rPr lang="en-US" altLang="zh-CN" dirty="0" err="1"/>
              <a:t>slurm</a:t>
            </a:r>
            <a:endParaRPr lang="en-US" altLang="zh-CN" dirty="0"/>
          </a:p>
          <a:p>
            <a:r>
              <a:rPr lang="en-US" altLang="zh-CN" dirty="0"/>
              <a:t>Remote sites:</a:t>
            </a:r>
          </a:p>
          <a:p>
            <a:pPr lvl="1"/>
            <a:r>
              <a:rPr lang="en-US" altLang="zh-CN" dirty="0"/>
              <a:t>Cluster running for Exp. </a:t>
            </a:r>
          </a:p>
          <a:p>
            <a:r>
              <a:rPr lang="en-US" altLang="zh-CN" dirty="0"/>
              <a:t>Network</a:t>
            </a:r>
          </a:p>
          <a:p>
            <a:pPr lvl="1"/>
            <a:r>
              <a:rPr lang="en-US" altLang="zh-CN" dirty="0"/>
              <a:t>WAN Bandwidth: 100 Gbps</a:t>
            </a:r>
          </a:p>
          <a:p>
            <a:pPr lvl="1"/>
            <a:r>
              <a:rPr lang="en-US" altLang="zh-CN" dirty="0"/>
              <a:t>IHEPCC-HEPS: 100Gbps</a:t>
            </a:r>
          </a:p>
          <a:p>
            <a:pPr lvl="1"/>
            <a:r>
              <a:rPr lang="en-US" altLang="zh-CN" dirty="0"/>
              <a:t>IHEPCC-CSNS: 20G</a:t>
            </a:r>
          </a:p>
          <a:p>
            <a:pPr lvl="1"/>
            <a:endParaRPr lang="en-US" altLang="zh-CN" dirty="0"/>
          </a:p>
        </p:txBody>
      </p:sp>
      <p:sp>
        <p:nvSpPr>
          <p:cNvPr id="121" name="标题 1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Overview of IHEP Computing Center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551613"/>
            <a:ext cx="2743200" cy="365125"/>
          </a:xfrm>
          <a:prstGeom prst="rect">
            <a:avLst/>
          </a:prstGeom>
        </p:spPr>
        <p:txBody>
          <a:bodyPr/>
          <a:lstStyle/>
          <a:p>
            <a:fld id="{E6B31BEF-C01E-4CA6-9D7D-67F43F13ADF2}" type="slidenum">
              <a:rPr lang="en-US" altLang="zh-CN" smtClean="0"/>
              <a:t>4</a:t>
            </a:fld>
            <a:r>
              <a:rPr lang="en-US" altLang="zh-CN" dirty="0"/>
              <a:t>/31</a:t>
            </a:r>
            <a:endParaRPr lang="en-US" dirty="0"/>
          </a:p>
        </p:txBody>
      </p:sp>
      <p:pic>
        <p:nvPicPr>
          <p:cNvPr id="28" name="内容占位符 3">
            <a:extLst>
              <a:ext uri="{FF2B5EF4-FFF2-40B4-BE49-F238E27FC236}">
                <a16:creationId xmlns:a16="http://schemas.microsoft.com/office/drawing/2014/main" id="{3E828325-27BF-CC4D-965A-44AEEAAA5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159" y="888992"/>
            <a:ext cx="6434841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组合 28">
            <a:extLst>
              <a:ext uri="{FF2B5EF4-FFF2-40B4-BE49-F238E27FC236}">
                <a16:creationId xmlns:a16="http://schemas.microsoft.com/office/drawing/2014/main" id="{46314190-ACD3-0549-AE27-53EA607A589F}"/>
              </a:ext>
            </a:extLst>
          </p:cNvPr>
          <p:cNvGrpSpPr/>
          <p:nvPr/>
        </p:nvGrpSpPr>
        <p:grpSpPr>
          <a:xfrm>
            <a:off x="5723310" y="2215923"/>
            <a:ext cx="5876244" cy="3882596"/>
            <a:chOff x="509138" y="2028052"/>
            <a:chExt cx="6576313" cy="4242033"/>
          </a:xfrm>
        </p:grpSpPr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55028383-9F2F-034C-91B2-53452EB64B17}"/>
                </a:ext>
              </a:extLst>
            </p:cNvPr>
            <p:cNvGrpSpPr/>
            <p:nvPr/>
          </p:nvGrpSpPr>
          <p:grpSpPr>
            <a:xfrm>
              <a:off x="1162147" y="2353205"/>
              <a:ext cx="4845853" cy="3271077"/>
              <a:chOff x="1180259" y="2215092"/>
              <a:chExt cx="4845853" cy="3271077"/>
            </a:xfrm>
          </p:grpSpPr>
          <p:pic>
            <p:nvPicPr>
              <p:cNvPr id="39" name="图形 38" descr="标记">
                <a:extLst>
                  <a:ext uri="{FF2B5EF4-FFF2-40B4-BE49-F238E27FC236}">
                    <a16:creationId xmlns:a16="http://schemas.microsoft.com/office/drawing/2014/main" id="{E83C431E-CDD7-3E49-BA8D-F5044F90A2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180259" y="3471211"/>
                <a:ext cx="380198" cy="380198"/>
              </a:xfrm>
              <a:prstGeom prst="rect">
                <a:avLst/>
              </a:prstGeom>
            </p:spPr>
          </p:pic>
          <p:pic>
            <p:nvPicPr>
              <p:cNvPr id="40" name="图形 39" descr="标记">
                <a:extLst>
                  <a:ext uri="{FF2B5EF4-FFF2-40B4-BE49-F238E27FC236}">
                    <a16:creationId xmlns:a16="http://schemas.microsoft.com/office/drawing/2014/main" id="{7060C47D-EA09-AB4D-B36F-25337D4284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612100" y="3920391"/>
                <a:ext cx="380198" cy="380198"/>
              </a:xfrm>
              <a:prstGeom prst="rect">
                <a:avLst/>
              </a:prstGeom>
            </p:spPr>
          </p:pic>
          <p:pic>
            <p:nvPicPr>
              <p:cNvPr id="41" name="图形 40" descr="标记">
                <a:extLst>
                  <a:ext uri="{FF2B5EF4-FFF2-40B4-BE49-F238E27FC236}">
                    <a16:creationId xmlns:a16="http://schemas.microsoft.com/office/drawing/2014/main" id="{CF82AF25-30F5-AC4B-B51B-12CA47B63F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580577" y="2273236"/>
                <a:ext cx="380198" cy="380198"/>
              </a:xfrm>
              <a:prstGeom prst="rect">
                <a:avLst/>
              </a:prstGeom>
            </p:spPr>
          </p:pic>
          <p:pic>
            <p:nvPicPr>
              <p:cNvPr id="42" name="图形 41" descr="标记">
                <a:extLst>
                  <a:ext uri="{FF2B5EF4-FFF2-40B4-BE49-F238E27FC236}">
                    <a16:creationId xmlns:a16="http://schemas.microsoft.com/office/drawing/2014/main" id="{36893B1F-7752-D548-AF1B-AE6F3A5A89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645914" y="2215092"/>
                <a:ext cx="380198" cy="380198"/>
              </a:xfrm>
              <a:prstGeom prst="rect">
                <a:avLst/>
              </a:prstGeom>
            </p:spPr>
          </p:pic>
          <p:pic>
            <p:nvPicPr>
              <p:cNvPr id="43" name="图形 42" descr="标记">
                <a:extLst>
                  <a:ext uri="{FF2B5EF4-FFF2-40B4-BE49-F238E27FC236}">
                    <a16:creationId xmlns:a16="http://schemas.microsoft.com/office/drawing/2014/main" id="{E483599D-E586-2A40-99E1-1B3AC6CE15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432444" y="3785434"/>
                <a:ext cx="380198" cy="380198"/>
              </a:xfrm>
              <a:prstGeom prst="rect">
                <a:avLst/>
              </a:prstGeom>
            </p:spPr>
          </p:pic>
          <p:pic>
            <p:nvPicPr>
              <p:cNvPr id="44" name="图形 43" descr="标记">
                <a:extLst>
                  <a:ext uri="{FF2B5EF4-FFF2-40B4-BE49-F238E27FC236}">
                    <a16:creationId xmlns:a16="http://schemas.microsoft.com/office/drawing/2014/main" id="{7F634334-3E4C-1F4B-B518-577E86F8C1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345466" y="5000282"/>
                <a:ext cx="380198" cy="380198"/>
              </a:xfrm>
              <a:prstGeom prst="rect">
                <a:avLst/>
              </a:prstGeom>
            </p:spPr>
          </p:pic>
          <p:pic>
            <p:nvPicPr>
              <p:cNvPr id="45" name="图形 44" descr="标记">
                <a:extLst>
                  <a:ext uri="{FF2B5EF4-FFF2-40B4-BE49-F238E27FC236}">
                    <a16:creationId xmlns:a16="http://schemas.microsoft.com/office/drawing/2014/main" id="{DE653E41-DD1F-D44A-9383-469429E172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400104" y="5052537"/>
                <a:ext cx="380198" cy="380198"/>
              </a:xfrm>
              <a:prstGeom prst="rect">
                <a:avLst/>
              </a:prstGeom>
            </p:spPr>
          </p:pic>
          <p:pic>
            <p:nvPicPr>
              <p:cNvPr id="46" name="图形 45" descr="标记">
                <a:extLst>
                  <a:ext uri="{FF2B5EF4-FFF2-40B4-BE49-F238E27FC236}">
                    <a16:creationId xmlns:a16="http://schemas.microsoft.com/office/drawing/2014/main" id="{6C88A0ED-572A-B047-BFE9-53C27CAB68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204166" y="5105971"/>
                <a:ext cx="380198" cy="380198"/>
              </a:xfrm>
              <a:prstGeom prst="rect">
                <a:avLst/>
              </a:prstGeom>
            </p:spPr>
          </p:pic>
        </p:grpSp>
        <p:sp>
          <p:nvSpPr>
            <p:cNvPr id="31" name="可选流程 30">
              <a:extLst>
                <a:ext uri="{FF2B5EF4-FFF2-40B4-BE49-F238E27FC236}">
                  <a16:creationId xmlns:a16="http://schemas.microsoft.com/office/drawing/2014/main" id="{390C0C43-5F75-554A-B8A8-7E21C1647925}"/>
                </a:ext>
              </a:extLst>
            </p:cNvPr>
            <p:cNvSpPr/>
            <p:nvPr/>
          </p:nvSpPr>
          <p:spPr bwMode="auto">
            <a:xfrm>
              <a:off x="6373047" y="2265475"/>
              <a:ext cx="712404" cy="260894"/>
            </a:xfrm>
            <a:prstGeom prst="flowChartAlternateProcess">
              <a:avLst/>
            </a:prstGeom>
            <a:solidFill>
              <a:srgbClr val="22A5F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5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幼圆" charset="0"/>
                  <a:cs typeface="幼圆" charset="0"/>
                </a:rPr>
                <a:t>HEPS</a:t>
              </a:r>
              <a:endParaRPr lang="zh-CN" altLang="en-US" sz="105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幼圆" charset="0"/>
                <a:cs typeface="幼圆" charset="0"/>
              </a:endParaRPr>
            </a:p>
          </p:txBody>
        </p:sp>
        <p:sp>
          <p:nvSpPr>
            <p:cNvPr id="32" name="可选流程 31">
              <a:extLst>
                <a:ext uri="{FF2B5EF4-FFF2-40B4-BE49-F238E27FC236}">
                  <a16:creationId xmlns:a16="http://schemas.microsoft.com/office/drawing/2014/main" id="{ED40FF66-12B5-2D46-99DD-DD9C9CEBFA87}"/>
                </a:ext>
              </a:extLst>
            </p:cNvPr>
            <p:cNvSpPr/>
            <p:nvPr/>
          </p:nvSpPr>
          <p:spPr bwMode="auto">
            <a:xfrm>
              <a:off x="4002217" y="2028052"/>
              <a:ext cx="1454919" cy="380198"/>
            </a:xfrm>
            <a:prstGeom prst="flowChartAlternateProcess">
              <a:avLst/>
            </a:prstGeom>
            <a:solidFill>
              <a:srgbClr val="22A5F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5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幼圆" charset="0"/>
                  <a:cs typeface="幼圆" charset="0"/>
                </a:rPr>
                <a:t> BEPCII/BESIII</a:t>
              </a:r>
            </a:p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5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幼圆" charset="0"/>
                  <a:cs typeface="幼圆" charset="0"/>
                </a:rPr>
                <a:t>BSRF</a:t>
              </a:r>
              <a:endParaRPr lang="zh-CN" altLang="en-US" sz="105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幼圆" charset="0"/>
                <a:cs typeface="幼圆" charset="0"/>
              </a:endParaRPr>
            </a:p>
          </p:txBody>
        </p:sp>
        <p:sp>
          <p:nvSpPr>
            <p:cNvPr id="33" name="可选流程 32">
              <a:extLst>
                <a:ext uri="{FF2B5EF4-FFF2-40B4-BE49-F238E27FC236}">
                  <a16:creationId xmlns:a16="http://schemas.microsoft.com/office/drawing/2014/main" id="{312A331C-9153-8F40-9E0B-9EB0B5115A35}"/>
                </a:ext>
              </a:extLst>
            </p:cNvPr>
            <p:cNvSpPr/>
            <p:nvPr/>
          </p:nvSpPr>
          <p:spPr bwMode="auto">
            <a:xfrm>
              <a:off x="509138" y="3793099"/>
              <a:ext cx="712404" cy="260894"/>
            </a:xfrm>
            <a:prstGeom prst="flowChartAlternateProcess">
              <a:avLst/>
            </a:prstGeom>
            <a:solidFill>
              <a:srgbClr val="22A5F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5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幼圆" charset="0"/>
                  <a:cs typeface="幼圆" charset="0"/>
                </a:rPr>
                <a:t>AliCPT</a:t>
              </a:r>
              <a:endParaRPr lang="zh-CN" altLang="en-US" sz="105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幼圆" charset="0"/>
                <a:cs typeface="幼圆" charset="0"/>
              </a:endParaRPr>
            </a:p>
          </p:txBody>
        </p:sp>
        <p:sp>
          <p:nvSpPr>
            <p:cNvPr id="34" name="可选流程 33">
              <a:extLst>
                <a:ext uri="{FF2B5EF4-FFF2-40B4-BE49-F238E27FC236}">
                  <a16:creationId xmlns:a16="http://schemas.microsoft.com/office/drawing/2014/main" id="{C0C07EF8-1435-1541-AF4E-EA6D8231ABB9}"/>
                </a:ext>
              </a:extLst>
            </p:cNvPr>
            <p:cNvSpPr/>
            <p:nvPr/>
          </p:nvSpPr>
          <p:spPr bwMode="auto">
            <a:xfrm>
              <a:off x="3000374" y="4422556"/>
              <a:ext cx="973810" cy="260894"/>
            </a:xfrm>
            <a:prstGeom prst="flowChartAlternateProcess">
              <a:avLst/>
            </a:prstGeom>
            <a:solidFill>
              <a:srgbClr val="22A5F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5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幼圆" charset="0"/>
                  <a:cs typeface="幼圆" charset="0"/>
                </a:rPr>
                <a:t>LHAASO</a:t>
              </a:r>
              <a:endParaRPr lang="zh-CN" altLang="en-US" sz="105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幼圆" charset="0"/>
                <a:cs typeface="幼圆" charset="0"/>
              </a:endParaRPr>
            </a:p>
          </p:txBody>
        </p:sp>
        <p:sp>
          <p:nvSpPr>
            <p:cNvPr id="35" name="可选流程 34">
              <a:extLst>
                <a:ext uri="{FF2B5EF4-FFF2-40B4-BE49-F238E27FC236}">
                  <a16:creationId xmlns:a16="http://schemas.microsoft.com/office/drawing/2014/main" id="{780F92B2-FA62-8949-B038-13A1D941AB7E}"/>
                </a:ext>
              </a:extLst>
            </p:cNvPr>
            <p:cNvSpPr/>
            <p:nvPr/>
          </p:nvSpPr>
          <p:spPr bwMode="auto">
            <a:xfrm>
              <a:off x="1991165" y="4308255"/>
              <a:ext cx="712404" cy="260894"/>
            </a:xfrm>
            <a:prstGeom prst="flowChartAlternateProcess">
              <a:avLst/>
            </a:prstGeom>
            <a:solidFill>
              <a:srgbClr val="22A5F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5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幼圆" charset="0"/>
                  <a:cs typeface="幼圆" charset="0"/>
                </a:rPr>
                <a:t>AS𝛾</a:t>
              </a:r>
              <a:endParaRPr lang="zh-CN" altLang="en-US" sz="105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幼圆" charset="0"/>
                <a:cs typeface="幼圆" charset="0"/>
              </a:endParaRPr>
            </a:p>
          </p:txBody>
        </p:sp>
        <p:sp>
          <p:nvSpPr>
            <p:cNvPr id="36" name="可选流程 35">
              <a:extLst>
                <a:ext uri="{FF2B5EF4-FFF2-40B4-BE49-F238E27FC236}">
                  <a16:creationId xmlns:a16="http://schemas.microsoft.com/office/drawing/2014/main" id="{42F77E27-DC34-9E4A-890E-0B44847E7BB2}"/>
                </a:ext>
              </a:extLst>
            </p:cNvPr>
            <p:cNvSpPr/>
            <p:nvPr/>
          </p:nvSpPr>
          <p:spPr bwMode="auto">
            <a:xfrm>
              <a:off x="4346952" y="5327743"/>
              <a:ext cx="712404" cy="260894"/>
            </a:xfrm>
            <a:prstGeom prst="flowChartAlternateProcess">
              <a:avLst/>
            </a:prstGeom>
            <a:solidFill>
              <a:srgbClr val="22A5F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5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幼圆" charset="0"/>
                  <a:cs typeface="幼圆" charset="0"/>
                </a:rPr>
                <a:t>JUNO</a:t>
              </a:r>
              <a:endParaRPr lang="zh-CN" altLang="en-US" sz="105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幼圆" charset="0"/>
                <a:cs typeface="幼圆" charset="0"/>
              </a:endParaRPr>
            </a:p>
          </p:txBody>
        </p:sp>
        <p:sp>
          <p:nvSpPr>
            <p:cNvPr id="37" name="可选流程 36">
              <a:extLst>
                <a:ext uri="{FF2B5EF4-FFF2-40B4-BE49-F238E27FC236}">
                  <a16:creationId xmlns:a16="http://schemas.microsoft.com/office/drawing/2014/main" id="{76C591DF-E0D1-294E-9D44-367488894876}"/>
                </a:ext>
              </a:extLst>
            </p:cNvPr>
            <p:cNvSpPr/>
            <p:nvPr/>
          </p:nvSpPr>
          <p:spPr bwMode="auto">
            <a:xfrm>
              <a:off x="5816827" y="6009191"/>
              <a:ext cx="977201" cy="260894"/>
            </a:xfrm>
            <a:prstGeom prst="flowChartAlternateProcess">
              <a:avLst/>
            </a:prstGeom>
            <a:solidFill>
              <a:srgbClr val="22A5F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5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幼圆" charset="0"/>
                  <a:cs typeface="幼圆" charset="0"/>
                </a:rPr>
                <a:t>Daya</a:t>
              </a:r>
              <a:r>
                <a:rPr lang="en-US" altLang="zh-CN" sz="105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幼圆" charset="0"/>
                  <a:cs typeface="幼圆" charset="0"/>
                </a:rPr>
                <a:t> Bay</a:t>
              </a:r>
              <a:endParaRPr lang="zh-CN" altLang="en-US" sz="105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幼圆" charset="0"/>
                <a:cs typeface="幼圆" charset="0"/>
              </a:endParaRPr>
            </a:p>
          </p:txBody>
        </p:sp>
        <p:sp>
          <p:nvSpPr>
            <p:cNvPr id="38" name="可选流程 37">
              <a:extLst>
                <a:ext uri="{FF2B5EF4-FFF2-40B4-BE49-F238E27FC236}">
                  <a16:creationId xmlns:a16="http://schemas.microsoft.com/office/drawing/2014/main" id="{0ACB7E89-3190-394E-96A3-E0255DE2E5B4}"/>
                </a:ext>
              </a:extLst>
            </p:cNvPr>
            <p:cNvSpPr/>
            <p:nvPr/>
          </p:nvSpPr>
          <p:spPr bwMode="auto">
            <a:xfrm>
              <a:off x="4965461" y="4820191"/>
              <a:ext cx="977202" cy="312317"/>
            </a:xfrm>
            <a:prstGeom prst="flowChartAlternateProcess">
              <a:avLst/>
            </a:prstGeom>
            <a:solidFill>
              <a:srgbClr val="22A5F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5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幼圆" charset="0"/>
                  <a:cs typeface="幼圆" charset="0"/>
                </a:rPr>
                <a:t>CSNS</a:t>
              </a:r>
            </a:p>
          </p:txBody>
        </p:sp>
      </p:grpSp>
      <p:sp>
        <p:nvSpPr>
          <p:cNvPr id="47" name="object 45">
            <a:extLst>
              <a:ext uri="{FF2B5EF4-FFF2-40B4-BE49-F238E27FC236}">
                <a16:creationId xmlns:a16="http://schemas.microsoft.com/office/drawing/2014/main" id="{D6216354-20F9-A243-909C-586C6F4D07ED}"/>
              </a:ext>
            </a:extLst>
          </p:cNvPr>
          <p:cNvSpPr/>
          <p:nvPr/>
        </p:nvSpPr>
        <p:spPr>
          <a:xfrm>
            <a:off x="10550596" y="2760351"/>
            <a:ext cx="1074419" cy="754379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id="{01CE29C8-FACF-AF4E-B017-2028FBA48E3C}"/>
              </a:ext>
            </a:extLst>
          </p:cNvPr>
          <p:cNvSpPr/>
          <p:nvPr/>
        </p:nvSpPr>
        <p:spPr>
          <a:xfrm>
            <a:off x="9348914" y="2688901"/>
            <a:ext cx="918971" cy="690372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33">
            <a:extLst>
              <a:ext uri="{FF2B5EF4-FFF2-40B4-BE49-F238E27FC236}">
                <a16:creationId xmlns:a16="http://schemas.microsoft.com/office/drawing/2014/main" id="{C108974B-405A-894C-AB34-F05378272365}"/>
              </a:ext>
            </a:extLst>
          </p:cNvPr>
          <p:cNvSpPr/>
          <p:nvPr/>
        </p:nvSpPr>
        <p:spPr>
          <a:xfrm>
            <a:off x="10465980" y="5111821"/>
            <a:ext cx="926591" cy="693419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47">
            <a:extLst>
              <a:ext uri="{FF2B5EF4-FFF2-40B4-BE49-F238E27FC236}">
                <a16:creationId xmlns:a16="http://schemas.microsoft.com/office/drawing/2014/main" id="{C5955DBE-5719-BD49-A855-BD075BC3C6D2}"/>
              </a:ext>
            </a:extLst>
          </p:cNvPr>
          <p:cNvSpPr/>
          <p:nvPr/>
        </p:nvSpPr>
        <p:spPr>
          <a:xfrm>
            <a:off x="8988448" y="5570491"/>
            <a:ext cx="1048511" cy="762000"/>
          </a:xfrm>
          <a:prstGeom prst="rect">
            <a:avLst/>
          </a:prstGeom>
          <a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20">
            <a:extLst>
              <a:ext uri="{FF2B5EF4-FFF2-40B4-BE49-F238E27FC236}">
                <a16:creationId xmlns:a16="http://schemas.microsoft.com/office/drawing/2014/main" id="{ED561550-2CD5-9F4B-8E12-97210E04A029}"/>
              </a:ext>
            </a:extLst>
          </p:cNvPr>
          <p:cNvSpPr/>
          <p:nvPr/>
        </p:nvSpPr>
        <p:spPr>
          <a:xfrm>
            <a:off x="7922682" y="4692207"/>
            <a:ext cx="957072" cy="736092"/>
          </a:xfrm>
          <a:prstGeom prst="rect">
            <a:avLst/>
          </a:prstGeom>
          <a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24">
            <a:extLst>
              <a:ext uri="{FF2B5EF4-FFF2-40B4-BE49-F238E27FC236}">
                <a16:creationId xmlns:a16="http://schemas.microsoft.com/office/drawing/2014/main" id="{66B82DA6-E423-9843-B82C-EE7AC7E2FDEE}"/>
              </a:ext>
            </a:extLst>
          </p:cNvPr>
          <p:cNvSpPr/>
          <p:nvPr/>
        </p:nvSpPr>
        <p:spPr>
          <a:xfrm>
            <a:off x="5819003" y="3019609"/>
            <a:ext cx="960120" cy="719327"/>
          </a:xfrm>
          <a:prstGeom prst="rect">
            <a:avLst/>
          </a:prstGeom>
          <a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15">
            <a:extLst>
              <a:ext uri="{FF2B5EF4-FFF2-40B4-BE49-F238E27FC236}">
                <a16:creationId xmlns:a16="http://schemas.microsoft.com/office/drawing/2014/main" id="{A06B2205-161E-C142-A9D8-7CCF05FBB41D}"/>
              </a:ext>
            </a:extLst>
          </p:cNvPr>
          <p:cNvSpPr/>
          <p:nvPr/>
        </p:nvSpPr>
        <p:spPr>
          <a:xfrm>
            <a:off x="6713369" y="4589500"/>
            <a:ext cx="960119" cy="717803"/>
          </a:xfrm>
          <a:prstGeom prst="rect">
            <a:avLst/>
          </a:prstGeom>
          <a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object 44">
            <a:extLst>
              <a:ext uri="{FF2B5EF4-FFF2-40B4-BE49-F238E27FC236}">
                <a16:creationId xmlns:a16="http://schemas.microsoft.com/office/drawing/2014/main" id="{FD5B29AB-FA8A-3341-B727-FD45D9422AE4}"/>
              </a:ext>
            </a:extLst>
          </p:cNvPr>
          <p:cNvSpPr/>
          <p:nvPr/>
        </p:nvSpPr>
        <p:spPr>
          <a:xfrm>
            <a:off x="8359076" y="827211"/>
            <a:ext cx="1979676" cy="1188720"/>
          </a:xfrm>
          <a:prstGeom prst="rect">
            <a:avLst/>
          </a:prstGeom>
          <a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36">
            <a:extLst>
              <a:ext uri="{FF2B5EF4-FFF2-40B4-BE49-F238E27FC236}">
                <a16:creationId xmlns:a16="http://schemas.microsoft.com/office/drawing/2014/main" id="{75E70A03-74E4-0446-9AC3-0B50D6E7EA2B}"/>
              </a:ext>
            </a:extLst>
          </p:cNvPr>
          <p:cNvSpPr/>
          <p:nvPr/>
        </p:nvSpPr>
        <p:spPr>
          <a:xfrm>
            <a:off x="7857364" y="1010835"/>
            <a:ext cx="1239012" cy="928115"/>
          </a:xfrm>
          <a:prstGeom prst="rect">
            <a:avLst/>
          </a:prstGeom>
          <a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6" name="图片 24">
            <a:extLst>
              <a:ext uri="{FF2B5EF4-FFF2-40B4-BE49-F238E27FC236}">
                <a16:creationId xmlns:a16="http://schemas.microsoft.com/office/drawing/2014/main" id="{7354FE21-9154-954C-8376-CCDFF9E2C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/>
        </p:blipFill>
        <p:spPr bwMode="auto">
          <a:xfrm>
            <a:off x="6484866" y="1062428"/>
            <a:ext cx="960119" cy="718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可选流程 27">
            <a:extLst>
              <a:ext uri="{FF2B5EF4-FFF2-40B4-BE49-F238E27FC236}">
                <a16:creationId xmlns:a16="http://schemas.microsoft.com/office/drawing/2014/main" id="{85015B04-D20F-304D-8CB4-1D328E34F7AA}"/>
              </a:ext>
            </a:extLst>
          </p:cNvPr>
          <p:cNvSpPr/>
          <p:nvPr/>
        </p:nvSpPr>
        <p:spPr bwMode="auto">
          <a:xfrm>
            <a:off x="6614988" y="780576"/>
            <a:ext cx="636566" cy="238788"/>
          </a:xfrm>
          <a:prstGeom prst="flowChartAlternateProcess">
            <a:avLst/>
          </a:prstGeom>
          <a:solidFill>
            <a:srgbClr val="22A5F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5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幼圆" charset="0"/>
                <a:cs typeface="幼圆" charset="0"/>
              </a:rPr>
              <a:t>Herd</a:t>
            </a:r>
            <a:endParaRPr lang="zh-CN" altLang="en-US" sz="105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幼圆" charset="0"/>
              <a:cs typeface="幼圆" charset="0"/>
            </a:endParaRPr>
          </a:p>
        </p:txBody>
      </p:sp>
      <p:sp>
        <p:nvSpPr>
          <p:cNvPr id="58" name="可选流程 27">
            <a:extLst>
              <a:ext uri="{FF2B5EF4-FFF2-40B4-BE49-F238E27FC236}">
                <a16:creationId xmlns:a16="http://schemas.microsoft.com/office/drawing/2014/main" id="{627310A2-B88D-074B-ABDD-BD69BCDA0AD5}"/>
              </a:ext>
            </a:extLst>
          </p:cNvPr>
          <p:cNvSpPr/>
          <p:nvPr/>
        </p:nvSpPr>
        <p:spPr bwMode="auto">
          <a:xfrm>
            <a:off x="8302538" y="921137"/>
            <a:ext cx="636566" cy="238788"/>
          </a:xfrm>
          <a:prstGeom prst="flowChartAlternateProcess">
            <a:avLst/>
          </a:prstGeom>
          <a:solidFill>
            <a:srgbClr val="22A5F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5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幼圆" charset="0"/>
                <a:cs typeface="幼圆" charset="0"/>
              </a:rPr>
              <a:t>HXMT</a:t>
            </a:r>
            <a:endParaRPr lang="zh-CN" altLang="en-US" sz="105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幼圆" charset="0"/>
              <a:cs typeface="幼圆" charset="0"/>
            </a:endParaRPr>
          </a:p>
        </p:txBody>
      </p:sp>
      <p:sp>
        <p:nvSpPr>
          <p:cNvPr id="59" name="可选流程 27">
            <a:extLst>
              <a:ext uri="{FF2B5EF4-FFF2-40B4-BE49-F238E27FC236}">
                <a16:creationId xmlns:a16="http://schemas.microsoft.com/office/drawing/2014/main" id="{A41BE0CC-4199-1745-AF06-6926DB3AFC43}"/>
              </a:ext>
            </a:extLst>
          </p:cNvPr>
          <p:cNvSpPr/>
          <p:nvPr/>
        </p:nvSpPr>
        <p:spPr bwMode="auto">
          <a:xfrm>
            <a:off x="9642586" y="1011884"/>
            <a:ext cx="636566" cy="238788"/>
          </a:xfrm>
          <a:prstGeom prst="flowChartAlternateProcess">
            <a:avLst/>
          </a:prstGeom>
          <a:solidFill>
            <a:srgbClr val="22A5F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5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幼圆" charset="0"/>
                <a:cs typeface="幼圆" charset="0"/>
              </a:rPr>
              <a:t>Gecam</a:t>
            </a:r>
            <a:endParaRPr lang="zh-CN" altLang="en-US" sz="105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幼圆" charset="0"/>
              <a:cs typeface="幼圆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1">
            <a:extLst>
              <a:ext uri="{FF2B5EF4-FFF2-40B4-BE49-F238E27FC236}">
                <a16:creationId xmlns:a16="http://schemas.microsoft.com/office/drawing/2014/main" id="{40CA2996-0EC8-4D82-8264-FFAA32F53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052736"/>
            <a:ext cx="11449272" cy="396044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altLang="zh-CN" sz="2800" dirty="0"/>
              <a:t>Tier 1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en-US" altLang="zh-CN" sz="2200" dirty="0"/>
              <a:t>Beijing T1 for</a:t>
            </a:r>
            <a:r>
              <a:rPr lang="zh-CN" altLang="en-US" sz="2200" dirty="0"/>
              <a:t> </a:t>
            </a:r>
            <a:r>
              <a:rPr lang="en-US" altLang="zh-CN" sz="2200" dirty="0"/>
              <a:t>LHCb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altLang="zh-CN" sz="2800" dirty="0"/>
              <a:t>Tier 2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en-US" altLang="zh-CN" sz="2200" dirty="0"/>
              <a:t>IHEP sites for ATLAS, ALICE, BELLEII, CMS</a:t>
            </a:r>
          </a:p>
          <a:p>
            <a:pPr marL="502920" lvl="1" indent="0">
              <a:lnSpc>
                <a:spcPct val="130000"/>
              </a:lnSpc>
              <a:spcBef>
                <a:spcPts val="0"/>
              </a:spcBef>
              <a:buNone/>
            </a:pPr>
            <a:endParaRPr lang="en-US" altLang="zh-CN" dirty="0"/>
          </a:p>
        </p:txBody>
      </p:sp>
      <p:sp>
        <p:nvSpPr>
          <p:cNvPr id="9" name="标题 2">
            <a:extLst>
              <a:ext uri="{FF2B5EF4-FFF2-40B4-BE49-F238E27FC236}">
                <a16:creationId xmlns:a16="http://schemas.microsoft.com/office/drawing/2014/main" id="{0248B74B-2034-404C-9C75-96D4C0236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105353"/>
            <a:ext cx="10369153" cy="663575"/>
          </a:xfrm>
        </p:spPr>
        <p:txBody>
          <a:bodyPr/>
          <a:lstStyle/>
          <a:p>
            <a:r>
              <a:rPr lang="en-US" altLang="zh-CN" dirty="0"/>
              <a:t>Grid Sites - Statistics</a:t>
            </a:r>
            <a:endParaRPr lang="zh-CN" altLang="en-US" dirty="0"/>
          </a:p>
        </p:txBody>
      </p:sp>
      <p:graphicFrame>
        <p:nvGraphicFramePr>
          <p:cNvPr id="5" name="图表 4">
            <a:extLst>
              <a:ext uri="{FF2B5EF4-FFF2-40B4-BE49-F238E27FC236}">
                <a16:creationId xmlns:a16="http://schemas.microsoft.com/office/drawing/2014/main" id="{8435DC9B-08C6-41B9-AF1B-CD648B12C2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6135748"/>
              </p:ext>
            </p:extLst>
          </p:nvPr>
        </p:nvGraphicFramePr>
        <p:xfrm>
          <a:off x="5682526" y="3978142"/>
          <a:ext cx="6480720" cy="2097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图表 6">
            <a:extLst>
              <a:ext uri="{FF2B5EF4-FFF2-40B4-BE49-F238E27FC236}">
                <a16:creationId xmlns:a16="http://schemas.microsoft.com/office/drawing/2014/main" id="{ACB3FE12-DF2D-4DD2-8AC4-0CB576BAA6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3059643"/>
              </p:ext>
            </p:extLst>
          </p:nvPr>
        </p:nvGraphicFramePr>
        <p:xfrm>
          <a:off x="129048" y="3978142"/>
          <a:ext cx="5349216" cy="2097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文本框 10">
            <a:extLst>
              <a:ext uri="{FF2B5EF4-FFF2-40B4-BE49-F238E27FC236}">
                <a16:creationId xmlns:a16="http://schemas.microsoft.com/office/drawing/2014/main" id="{6C2449B2-07BF-4463-B3D7-A1D6A99C325C}"/>
              </a:ext>
            </a:extLst>
          </p:cNvPr>
          <p:cNvSpPr txBox="1"/>
          <p:nvPr/>
        </p:nvSpPr>
        <p:spPr>
          <a:xfrm>
            <a:off x="1867552" y="6134525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rgbClr val="2F5597"/>
                </a:solidFill>
              </a:rPr>
              <a:t>IHEP Tier 1 Site resources</a:t>
            </a:r>
            <a:endParaRPr lang="zh-CN" altLang="en-US" sz="1200" b="1" dirty="0">
              <a:solidFill>
                <a:srgbClr val="2F5597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C315B17-58E2-4CEC-AEDC-1DDC3F82A908}"/>
              </a:ext>
            </a:extLst>
          </p:cNvPr>
          <p:cNvSpPr txBox="1"/>
          <p:nvPr/>
        </p:nvSpPr>
        <p:spPr>
          <a:xfrm>
            <a:off x="8256240" y="6134526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rgbClr val="2F5597"/>
                </a:solidFill>
              </a:rPr>
              <a:t>IHEP Tier 2 Site resources</a:t>
            </a:r>
            <a:endParaRPr lang="zh-CN" altLang="en-US" sz="1200" b="1" dirty="0">
              <a:solidFill>
                <a:srgbClr val="2F5597"/>
              </a:solidFill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DC7C7AFE-542A-42DC-BD12-013C61535F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8128" y="940344"/>
            <a:ext cx="4247025" cy="299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85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内容占位符 1">
            <a:extLst>
              <a:ext uri="{FF2B5EF4-FFF2-40B4-BE49-F238E27FC236}">
                <a16:creationId xmlns:a16="http://schemas.microsoft.com/office/drawing/2014/main" id="{D39C8B15-60FE-44B6-8E4A-1383A2E36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069237"/>
            <a:ext cx="11305256" cy="5094188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altLang="zh-CN" sz="2400" dirty="0"/>
              <a:t>Complete the resource expansion at the end of 2024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altLang="zh-CN" sz="2400" dirty="0"/>
              <a:t>The resources  provided for LHCb Beijing Tier-1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en-US" altLang="zh-CN" sz="2000" dirty="0"/>
              <a:t>Computing:  40 worker nodes (Intel &amp; AMD) with 3216 CPU cores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en-US" altLang="zh-CN" sz="2000" dirty="0"/>
              <a:t>Disk storage:  </a:t>
            </a:r>
            <a:r>
              <a:rPr lang="en-US" altLang="zh-CN" sz="2000"/>
              <a:t>12.5 PB</a:t>
            </a:r>
            <a:endParaRPr lang="en-US" altLang="zh-CN" sz="2000" dirty="0"/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en-US" altLang="zh-CN" sz="2000" dirty="0"/>
              <a:t>Tape storage:</a:t>
            </a:r>
          </a:p>
          <a:p>
            <a:pPr lvl="2">
              <a:lnSpc>
                <a:spcPct val="130000"/>
              </a:lnSpc>
              <a:spcBef>
                <a:spcPts val="0"/>
              </a:spcBef>
            </a:pPr>
            <a:r>
              <a:rPr lang="en-US" altLang="zh-CN" sz="1800" dirty="0"/>
              <a:t>6 drivers (IBM) and </a:t>
            </a:r>
            <a:r>
              <a:rPr lang="en-US" altLang="zh-CN" sz="1800" b="1" dirty="0">
                <a:solidFill>
                  <a:srgbClr val="C00000"/>
                </a:solidFill>
              </a:rPr>
              <a:t>2 drivers more than last report</a:t>
            </a:r>
          </a:p>
          <a:p>
            <a:pPr lvl="2">
              <a:lnSpc>
                <a:spcPct val="130000"/>
              </a:lnSpc>
              <a:spcBef>
                <a:spcPts val="0"/>
              </a:spcBef>
            </a:pPr>
            <a:r>
              <a:rPr lang="en-US" altLang="zh-CN" sz="1800" dirty="0"/>
              <a:t>22.3 PB (</a:t>
            </a:r>
            <a:r>
              <a:rPr lang="en-US" altLang="zh-CN" sz="1800" b="1" dirty="0">
                <a:solidFill>
                  <a:srgbClr val="C00000"/>
                </a:solidFill>
              </a:rPr>
              <a:t>10 PB more than last report</a:t>
            </a:r>
            <a:r>
              <a:rPr lang="en-US" altLang="zh-CN" sz="1800" dirty="0"/>
              <a:t>)</a:t>
            </a:r>
          </a:p>
        </p:txBody>
      </p:sp>
      <p:sp>
        <p:nvSpPr>
          <p:cNvPr id="13" name="标题 2">
            <a:extLst>
              <a:ext uri="{FF2B5EF4-FFF2-40B4-BE49-F238E27FC236}">
                <a16:creationId xmlns:a16="http://schemas.microsoft.com/office/drawing/2014/main" id="{D6874E00-7888-4391-8B0F-B9A2C4945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105353"/>
            <a:ext cx="10369153" cy="663575"/>
          </a:xfrm>
        </p:spPr>
        <p:txBody>
          <a:bodyPr/>
          <a:lstStyle/>
          <a:p>
            <a:r>
              <a:rPr lang="en-US" altLang="zh-CN" dirty="0"/>
              <a:t>Grid Sites - LHCb Beijing Tier-1 Site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E1CE0F2-DD9B-464F-976F-DA2C8E076E84}"/>
              </a:ext>
            </a:extLst>
          </p:cNvPr>
          <p:cNvSpPr txBox="1"/>
          <p:nvPr/>
        </p:nvSpPr>
        <p:spPr>
          <a:xfrm>
            <a:off x="3719845" y="6063204"/>
            <a:ext cx="25439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Data Volume of Write In 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ACB9A9A-D67C-45FA-B98E-095FDE550F44}"/>
              </a:ext>
            </a:extLst>
          </p:cNvPr>
          <p:cNvSpPr txBox="1"/>
          <p:nvPr/>
        </p:nvSpPr>
        <p:spPr>
          <a:xfrm>
            <a:off x="695400" y="6058918"/>
            <a:ext cx="2880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Data Volume of Write out </a:t>
            </a:r>
            <a:endParaRPr lang="zh-CN" altLang="en-US" dirty="0"/>
          </a:p>
        </p:txBody>
      </p:sp>
      <p:graphicFrame>
        <p:nvGraphicFramePr>
          <p:cNvPr id="10" name="图表 9">
            <a:extLst>
              <a:ext uri="{FF2B5EF4-FFF2-40B4-BE49-F238E27FC236}">
                <a16:creationId xmlns:a16="http://schemas.microsoft.com/office/drawing/2014/main" id="{C99A6B23-0E70-4EB0-B45E-657601A1F0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2681317"/>
              </p:ext>
            </p:extLst>
          </p:nvPr>
        </p:nvGraphicFramePr>
        <p:xfrm>
          <a:off x="8112224" y="1047630"/>
          <a:ext cx="3960440" cy="1406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图表 10">
            <a:extLst>
              <a:ext uri="{FF2B5EF4-FFF2-40B4-BE49-F238E27FC236}">
                <a16:creationId xmlns:a16="http://schemas.microsoft.com/office/drawing/2014/main" id="{96E6C820-0593-4752-9EAD-4DF597A7B0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4765700"/>
              </p:ext>
            </p:extLst>
          </p:nvPr>
        </p:nvGraphicFramePr>
        <p:xfrm>
          <a:off x="8112224" y="2598355"/>
          <a:ext cx="3960440" cy="1406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图片 2">
            <a:extLst>
              <a:ext uri="{FF2B5EF4-FFF2-40B4-BE49-F238E27FC236}">
                <a16:creationId xmlns:a16="http://schemas.microsoft.com/office/drawing/2014/main" id="{F9A2C557-22EB-4996-A267-38E52CC249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3933056"/>
            <a:ext cx="2820749" cy="206960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C5BAC7E-1C9C-49F0-937A-B27672B20A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383" y="3956598"/>
            <a:ext cx="2869102" cy="2102320"/>
          </a:xfrm>
          <a:prstGeom prst="rect">
            <a:avLst/>
          </a:prstGeom>
        </p:spPr>
      </p:pic>
      <p:graphicFrame>
        <p:nvGraphicFramePr>
          <p:cNvPr id="21" name="图表 20">
            <a:extLst>
              <a:ext uri="{FF2B5EF4-FFF2-40B4-BE49-F238E27FC236}">
                <a16:creationId xmlns:a16="http://schemas.microsoft.com/office/drawing/2014/main" id="{AE1A71BB-1B22-41A3-B5A9-C69E760CAB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1291590"/>
              </p:ext>
            </p:extLst>
          </p:nvPr>
        </p:nvGraphicFramePr>
        <p:xfrm>
          <a:off x="8131968" y="4380890"/>
          <a:ext cx="3960440" cy="1406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670300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2">
            <a:extLst>
              <a:ext uri="{FF2B5EF4-FFF2-40B4-BE49-F238E27FC236}">
                <a16:creationId xmlns:a16="http://schemas.microsoft.com/office/drawing/2014/main" id="{D6874E00-7888-4391-8B0F-B9A2C4945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105353"/>
            <a:ext cx="10369153" cy="663575"/>
          </a:xfrm>
        </p:spPr>
        <p:txBody>
          <a:bodyPr/>
          <a:lstStyle/>
          <a:p>
            <a:r>
              <a:rPr lang="en-US" altLang="zh-CN" dirty="0"/>
              <a:t>Grid Sites - Tier-2 Site at IHEP</a:t>
            </a:r>
            <a:endParaRPr lang="zh-CN" altLang="en-US" dirty="0"/>
          </a:p>
        </p:txBody>
      </p:sp>
      <p:sp>
        <p:nvSpPr>
          <p:cNvPr id="2" name="内容占位符 1">
            <a:extLst>
              <a:ext uri="{FF2B5EF4-FFF2-40B4-BE49-F238E27FC236}">
                <a16:creationId xmlns:a16="http://schemas.microsoft.com/office/drawing/2014/main" id="{A228D91E-8BA7-3C3E-17DD-5BDC1584A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069975"/>
            <a:ext cx="4535884" cy="509587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CPU: 4608 cores with ~129k HS23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ALICE T2:    1152 Cores  32.4k HS23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ATLAS T2:</a:t>
            </a: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 1728 Cores  48.6k HS23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CMS T2:      1728 Cores  48.6k HS23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Disk Storage: 3.54 PB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ALICE T2:    0.84 PB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ATLAS T2:</a:t>
            </a: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 1 PB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CMS T2:      1.7 PB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rgbClr val="ECAE14"/>
              </a:buClr>
              <a:buSzPct val="110000"/>
              <a:buFontTx/>
              <a:buChar char="•"/>
            </a:pPr>
            <a:r>
              <a:rPr lang="en-US" altLang="zh-CN" sz="2000" dirty="0"/>
              <a:t>ATLAS Beijing T2 resource upgraded in 2024</a:t>
            </a:r>
            <a:endParaRPr lang="en-US" altLang="zh-CN" sz="1600" dirty="0"/>
          </a:p>
          <a:p>
            <a:pPr lvl="1">
              <a:lnSpc>
                <a:spcPct val="110000"/>
              </a:lnSpc>
              <a:spcBef>
                <a:spcPct val="20000"/>
              </a:spcBef>
              <a:buClr>
                <a:srgbClr val="ECAE14"/>
              </a:buClr>
              <a:buSzPct val="110000"/>
              <a:buFontTx/>
              <a:buChar char="•"/>
            </a:pPr>
            <a:r>
              <a:rPr lang="en-US" altLang="zh-CN" sz="1600" dirty="0"/>
              <a:t>replaced old resources provisioned in 2011 and 2015.</a:t>
            </a:r>
          </a:p>
          <a:p>
            <a:pPr lvl="2">
              <a:lnSpc>
                <a:spcPct val="110000"/>
              </a:lnSpc>
              <a:spcBef>
                <a:spcPct val="20000"/>
              </a:spcBef>
              <a:buClr>
                <a:srgbClr val="ECAE14"/>
              </a:buClr>
              <a:buSzPct val="110000"/>
              <a:buFontTx/>
              <a:buChar char="•"/>
            </a:pPr>
            <a:r>
              <a:rPr lang="en-US" altLang="zh-CN" sz="1400" dirty="0"/>
              <a:t>8k HS23, 400 TB for ATLAS.</a:t>
            </a:r>
          </a:p>
          <a:p>
            <a:pPr lvl="2">
              <a:lnSpc>
                <a:spcPct val="110000"/>
              </a:lnSpc>
              <a:spcBef>
                <a:spcPct val="20000"/>
              </a:spcBef>
              <a:buClr>
                <a:srgbClr val="ECAE14"/>
              </a:buClr>
              <a:buSzPct val="110000"/>
              <a:buFontTx/>
              <a:buChar char="•"/>
            </a:pPr>
            <a:r>
              <a:rPr lang="en-US" altLang="zh-CN" sz="1400" dirty="0"/>
              <a:t>8k HS23, 600 TB for CMS.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  <a:buClr>
                <a:srgbClr val="ECAE14"/>
              </a:buClr>
              <a:buSzPct val="110000"/>
              <a:buFontTx/>
              <a:buChar char="•"/>
            </a:pPr>
            <a:r>
              <a:rPr lang="en-US" altLang="zh-CN" sz="1600" dirty="0"/>
              <a:t>Upgrades</a:t>
            </a:r>
            <a:r>
              <a:rPr lang="zh-CN" altLang="en-US" sz="1600" dirty="0"/>
              <a:t> </a:t>
            </a:r>
            <a:r>
              <a:rPr lang="en-US" altLang="zh-CN" sz="1600" dirty="0"/>
              <a:t>has been</a:t>
            </a:r>
            <a:r>
              <a:rPr lang="zh-CN" altLang="en-US" sz="1600" dirty="0"/>
              <a:t> </a:t>
            </a:r>
            <a:r>
              <a:rPr lang="en-US" altLang="zh-CN" sz="1600" dirty="0"/>
              <a:t>done</a:t>
            </a:r>
            <a:r>
              <a:rPr lang="zh-CN" altLang="en-US" sz="1600" dirty="0"/>
              <a:t> </a:t>
            </a:r>
            <a:r>
              <a:rPr lang="en-US" altLang="zh-CN" sz="1600" dirty="0"/>
              <a:t>in</a:t>
            </a:r>
            <a:r>
              <a:rPr lang="zh-CN" altLang="en-US" sz="1600" dirty="0"/>
              <a:t> </a:t>
            </a:r>
            <a:r>
              <a:rPr lang="en-US" altLang="zh-CN" sz="1600" dirty="0"/>
              <a:t>2024.</a:t>
            </a:r>
          </a:p>
          <a:p>
            <a:pPr lvl="2">
              <a:lnSpc>
                <a:spcPct val="110000"/>
              </a:lnSpc>
              <a:spcBef>
                <a:spcPct val="20000"/>
              </a:spcBef>
              <a:buClr>
                <a:srgbClr val="ECAE14"/>
              </a:buClr>
              <a:buSzPct val="110000"/>
              <a:buFontTx/>
              <a:buChar char="•"/>
            </a:pPr>
            <a:r>
              <a:rPr lang="en-US" altLang="zh-CN" sz="1400" dirty="0"/>
              <a:t>Add 48.6k HS23 and 1.12 PB for ATLAS.</a:t>
            </a:r>
          </a:p>
          <a:p>
            <a:pPr lvl="2">
              <a:lnSpc>
                <a:spcPct val="110000"/>
              </a:lnSpc>
              <a:spcBef>
                <a:spcPct val="20000"/>
              </a:spcBef>
              <a:buClr>
                <a:srgbClr val="ECAE14"/>
              </a:buClr>
              <a:buSzPct val="110000"/>
              <a:buFontTx/>
              <a:buChar char="•"/>
            </a:pPr>
            <a:r>
              <a:rPr lang="en-US" altLang="zh-CN" sz="1400" dirty="0"/>
              <a:t>Add 48.6k HS23 and 1.12 PB for CMS.</a:t>
            </a:r>
            <a:endParaRPr lang="en-US" altLang="zh-CN" sz="18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altLang="zh-CN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图表 2">
            <a:extLst>
              <a:ext uri="{FF2B5EF4-FFF2-40B4-BE49-F238E27FC236}">
                <a16:creationId xmlns:a16="http://schemas.microsoft.com/office/drawing/2014/main" id="{DE59FC09-BCDD-7555-3F37-3231AD8354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3320103"/>
              </p:ext>
            </p:extLst>
          </p:nvPr>
        </p:nvGraphicFramePr>
        <p:xfrm>
          <a:off x="4943872" y="1319317"/>
          <a:ext cx="6480720" cy="2097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图表 3">
            <a:extLst>
              <a:ext uri="{FF2B5EF4-FFF2-40B4-BE49-F238E27FC236}">
                <a16:creationId xmlns:a16="http://schemas.microsoft.com/office/drawing/2014/main" id="{16717170-7A29-6F67-7982-C63207109F1E}"/>
              </a:ext>
            </a:extLst>
          </p:cNvPr>
          <p:cNvGraphicFramePr/>
          <p:nvPr/>
        </p:nvGraphicFramePr>
        <p:xfrm>
          <a:off x="4943872" y="3726976"/>
          <a:ext cx="6480720" cy="2097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05946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8F4C3D-C0B7-885F-0A34-D41D730D32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5FD27D4-EA0A-AF6F-E156-7184FF4D2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307" y="1052736"/>
            <a:ext cx="11866693" cy="5112568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CN" sz="2800" dirty="0"/>
              <a:t> </a:t>
            </a:r>
            <a:r>
              <a:rPr lang="en-US" altLang="zh-CN" sz="2000" dirty="0"/>
              <a:t>OS upgraded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CN" sz="1600" dirty="0"/>
              <a:t>Upgrade from CentOS 7.9 to AlmaLinux 9.4</a:t>
            </a:r>
            <a:r>
              <a:rPr lang="zh-CN" altLang="en-US" sz="1600" dirty="0"/>
              <a:t> </a:t>
            </a:r>
            <a:r>
              <a:rPr lang="en-US" altLang="zh-CN" sz="1600" dirty="0"/>
              <a:t>in</a:t>
            </a:r>
            <a:r>
              <a:rPr lang="zh-CN" altLang="en-US" sz="1600" dirty="0"/>
              <a:t> </a:t>
            </a:r>
            <a:r>
              <a:rPr lang="en-US" altLang="zh-CN" sz="1600" dirty="0"/>
              <a:t>2024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CN" sz="1600" dirty="0"/>
              <a:t>Upgrade to AlmaLinux 9.6 in May 2025 for </a:t>
            </a:r>
            <a:r>
              <a:rPr lang="zh-CN" altLang="zh-CN" sz="16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CVE-2025-21756</a:t>
            </a:r>
            <a:r>
              <a:rPr lang="zh-CN" altLang="zh-CN" sz="1600" dirty="0"/>
              <a:t> </a:t>
            </a:r>
            <a:endParaRPr lang="en-US" altLang="zh-CN" sz="1600" dirty="0"/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CN" sz="1600" dirty="0"/>
              <a:t>Upgrade to  latest kernel version for </a:t>
            </a:r>
            <a:r>
              <a:rPr lang="en-US" altLang="zh-CN" sz="16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CVE-2025-38352</a:t>
            </a:r>
            <a:endParaRPr lang="en-US" altLang="zh-CN" sz="1600" dirty="0"/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CN" sz="2000" dirty="0"/>
              <a:t> All Tier-1 and Tier-2 sites are using the same middleware technologies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CN" sz="2000" dirty="0"/>
              <a:t> Managed by foreman + puppet system.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0DC49543-D67D-0947-589D-222692472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Site Operations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34622EE-F6BB-2B4B-E7F9-89EE1BCBF7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3632" y="4002567"/>
            <a:ext cx="3822612" cy="216024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64BCDD6-2BBC-BE95-FAC3-C6C4C9F3BDB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2" y="4093267"/>
            <a:ext cx="3744416" cy="213512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573F777-300F-8EC5-F099-5C87BDE74D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0731" y="1522132"/>
            <a:ext cx="5351177" cy="133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336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7184593-4485-424F-AF98-B20FF9B36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451" y="1109484"/>
            <a:ext cx="6943669" cy="4804867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zh-CN" dirty="0"/>
              <a:t>International network link upgraded to 100Gbps in 2023</a:t>
            </a:r>
          </a:p>
          <a:p>
            <a:pPr lvl="1">
              <a:lnSpc>
                <a:spcPct val="120000"/>
              </a:lnSpc>
            </a:pPr>
            <a:r>
              <a:rPr lang="en-US" altLang="zh-CN" dirty="0"/>
              <a:t>With the help from CSTNET, GEANT and CERN</a:t>
            </a:r>
          </a:p>
          <a:p>
            <a:pPr lvl="1">
              <a:lnSpc>
                <a:spcPct val="120000"/>
              </a:lnSpc>
            </a:pPr>
            <a:r>
              <a:rPr lang="en-US" altLang="zh-CN" dirty="0"/>
              <a:t>The data transfer test showed the peak performance between IHEP and Europe reach to 50Gbps</a:t>
            </a:r>
          </a:p>
          <a:p>
            <a:pPr lvl="1">
              <a:lnSpc>
                <a:spcPct val="120000"/>
              </a:lnSpc>
            </a:pPr>
            <a:r>
              <a:rPr lang="en-US" altLang="zh-CN" dirty="0"/>
              <a:t>LHCOPN for Tier 1</a:t>
            </a:r>
          </a:p>
          <a:p>
            <a:pPr lvl="1">
              <a:lnSpc>
                <a:spcPct val="120000"/>
              </a:lnSpc>
            </a:pPr>
            <a:r>
              <a:rPr lang="en-US" altLang="zh-CN" dirty="0"/>
              <a:t>LHCONE for Tier 2</a:t>
            </a:r>
          </a:p>
          <a:p>
            <a:pPr>
              <a:lnSpc>
                <a:spcPct val="120000"/>
              </a:lnSpc>
            </a:pPr>
            <a:r>
              <a:rPr lang="en-US" altLang="zh-CN" dirty="0"/>
              <a:t>Dedicated links between IHEP and domestic remote sites</a:t>
            </a:r>
          </a:p>
          <a:p>
            <a:pPr lvl="1">
              <a:lnSpc>
                <a:spcPct val="120000"/>
              </a:lnSpc>
            </a:pPr>
            <a:r>
              <a:rPr lang="en-US" altLang="zh-CN" dirty="0"/>
              <a:t>HEPS-IHEP: 100 Gbps</a:t>
            </a:r>
          </a:p>
          <a:p>
            <a:pPr lvl="1">
              <a:lnSpc>
                <a:spcPct val="120000"/>
              </a:lnSpc>
            </a:pPr>
            <a:r>
              <a:rPr lang="en-US" altLang="zh-CN" dirty="0"/>
              <a:t>CSNS-IHEP: 20 Gbps</a:t>
            </a:r>
          </a:p>
          <a:p>
            <a:pPr lvl="1">
              <a:lnSpc>
                <a:spcPct val="120000"/>
              </a:lnSpc>
            </a:pPr>
            <a:r>
              <a:rPr lang="en-US" altLang="zh-CN" dirty="0"/>
              <a:t>Lanzhou Univ-IHEP: 2 Gbps</a:t>
            </a:r>
          </a:p>
          <a:p>
            <a:pPr lvl="1">
              <a:lnSpc>
                <a:spcPct val="120000"/>
              </a:lnSpc>
            </a:pPr>
            <a:r>
              <a:rPr lang="en-US" altLang="zh-CN" dirty="0"/>
              <a:t>…..</a:t>
            </a:r>
            <a:endParaRPr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A8F572E-2B86-44EE-9E6D-55830B07C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International Network of IHEP 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26ABA4E-719F-47CC-9B86-EA89AF72740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551613"/>
            <a:ext cx="2743200" cy="365125"/>
          </a:xfrm>
          <a:prstGeom prst="rect">
            <a:avLst/>
          </a:prstGeom>
        </p:spPr>
        <p:txBody>
          <a:bodyPr/>
          <a:lstStyle/>
          <a:p>
            <a:fld id="{E6B31BEF-C01E-4CA6-9D7D-67F43F13ADF2}" type="slidenum">
              <a:rPr lang="en-US" altLang="zh-CN" smtClean="0"/>
              <a:pPr/>
              <a:t>9</a:t>
            </a:fld>
            <a:r>
              <a:rPr lang="en-US" altLang="zh-CN"/>
              <a:t>/31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F41CEF3-9DFA-4D32-AD38-BF2748A54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725" y="3429000"/>
            <a:ext cx="3390709" cy="291792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71424ED-D1F5-4B29-8544-5EBB2D391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725" y="1248355"/>
            <a:ext cx="3617221" cy="184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985650"/>
      </p:ext>
    </p:extLst>
  </p:cSld>
  <p:clrMapOvr>
    <a:masterClrMapping/>
  </p:clrMapOvr>
</p:sld>
</file>

<file path=ppt/theme/theme1.xml><?xml version="1.0" encoding="utf-8"?>
<a:theme xmlns:a="http://schemas.openxmlformats.org/drawingml/2006/main" name="2nd meeting of HEPS-TF International Advisory Committee">
  <a:themeElements>
    <a:clrScheme name="黄色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HEPSTF">
      <a:majorFont>
        <a:latin typeface="Times New Roman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框架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15367</TotalTime>
  <Words>1309</Words>
  <Application>Microsoft Office PowerPoint</Application>
  <PresentationFormat>宽屏</PresentationFormat>
  <Paragraphs>229</Paragraphs>
  <Slides>15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8" baseType="lpstr">
      <vt:lpstr>Noto Sans SC</vt:lpstr>
      <vt:lpstr>Söhne</vt:lpstr>
      <vt:lpstr>Abadi</vt:lpstr>
      <vt:lpstr>Arial</vt:lpstr>
      <vt:lpstr>Arial Black</vt:lpstr>
      <vt:lpstr>Arial Rounded MT Bold</vt:lpstr>
      <vt:lpstr>Calibri</vt:lpstr>
      <vt:lpstr>Comic Sans MS</vt:lpstr>
      <vt:lpstr>Rockwell Extra Bold</vt:lpstr>
      <vt:lpstr>Times New Roman</vt:lpstr>
      <vt:lpstr>Wingdings</vt:lpstr>
      <vt:lpstr>Wingdings 2</vt:lpstr>
      <vt:lpstr>2nd meeting of HEPS-TF International Advisory Committee</vt:lpstr>
      <vt:lpstr>IHEP Site Report</vt:lpstr>
      <vt:lpstr>Outline</vt:lpstr>
      <vt:lpstr>NGI_CHINA  </vt:lpstr>
      <vt:lpstr>Overview of IHEP Computing Center</vt:lpstr>
      <vt:lpstr>Grid Sites - Statistics</vt:lpstr>
      <vt:lpstr>Grid Sites - LHCb Beijing Tier-1 Site</vt:lpstr>
      <vt:lpstr>Grid Sites - Tier-2 Site at IHEP</vt:lpstr>
      <vt:lpstr>Site Operations</vt:lpstr>
      <vt:lpstr>International Network of IHEP </vt:lpstr>
      <vt:lpstr>Solution for T2/T3 SE access</vt:lpstr>
      <vt:lpstr>Solution for T2/T3 SE access</vt:lpstr>
      <vt:lpstr>Resource Transition Between DCI and Local Clusters at IHEP</vt:lpstr>
      <vt:lpstr>Workflow of Resource Transition</vt:lpstr>
      <vt:lpstr>Summary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Ning ZHAO</dc:creator>
  <cp:lastModifiedBy>Xiaofei Yan</cp:lastModifiedBy>
  <cp:revision>791</cp:revision>
  <dcterms:created xsi:type="dcterms:W3CDTF">2018-11-27T08:21:00Z</dcterms:created>
  <dcterms:modified xsi:type="dcterms:W3CDTF">2025-11-01T06:04:48Z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723300DAC6F8427AB0B96CEBFA88937E</vt:lpwstr>
  </property>
</Properties>
</file>