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09" r:id="rId1"/>
  </p:sldMasterIdLst>
  <p:notesMasterIdLst>
    <p:notesMasterId r:id="rId13"/>
  </p:notesMasterIdLst>
  <p:handoutMasterIdLst>
    <p:handoutMasterId r:id="rId14"/>
  </p:handoutMasterIdLst>
  <p:sldIdLst>
    <p:sldId id="261" r:id="rId2"/>
    <p:sldId id="282" r:id="rId3"/>
    <p:sldId id="288" r:id="rId4"/>
    <p:sldId id="290" r:id="rId5"/>
    <p:sldId id="283" r:id="rId6"/>
    <p:sldId id="285" r:id="rId7"/>
    <p:sldId id="286" r:id="rId8"/>
    <p:sldId id="287" r:id="rId9"/>
    <p:sldId id="293" r:id="rId10"/>
    <p:sldId id="271" r:id="rId11"/>
    <p:sldId id="292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CBE1"/>
    <a:srgbClr val="02FF00"/>
    <a:srgbClr val="9999FF"/>
    <a:srgbClr val="3333D5"/>
    <a:srgbClr val="12346D"/>
    <a:srgbClr val="F5BB93"/>
    <a:srgbClr val="7DA4C5"/>
    <a:srgbClr val="EFB7A3"/>
    <a:srgbClr val="578AB4"/>
    <a:srgbClr val="EAB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30" autoAdjust="0"/>
    <p:restoredTop sz="94348" autoAdjust="0"/>
  </p:normalViewPr>
  <p:slideViewPr>
    <p:cSldViewPr snapToGrid="0" snapToObjects="1">
      <p:cViewPr varScale="1">
        <p:scale>
          <a:sx n="112" d="100"/>
          <a:sy n="112" d="100"/>
        </p:scale>
        <p:origin x="68" y="64"/>
      </p:cViewPr>
      <p:guideLst/>
    </p:cSldViewPr>
  </p:slideViewPr>
  <p:outlineViewPr>
    <p:cViewPr>
      <p:scale>
        <a:sx n="33" d="100"/>
        <a:sy n="33" d="100"/>
      </p:scale>
      <p:origin x="0" y="-3507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3051" y="5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06A2638-18A0-4B1D-9F5C-5FEDE89FF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8CB93D7-F367-43E4-97DF-54A08F4C32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A8D00-6234-4002-AC65-6C26E528A323}" type="datetimeFigureOut">
              <a:rPr lang="zh-CN" altLang="en-US" smtClean="0"/>
              <a:t>2025/10/31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9328160-D89E-420A-95AD-92F2924D37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3BA2E4-2CC6-4309-A024-C1615E792B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23A1F-98B8-4253-A101-6A4562FB83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830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A6BE1A-EBEC-6E4F-B3D0-9EEBE2490507}" type="datetimeFigureOut">
              <a:rPr kumimoji="1" lang="zh-CN" altLang="en-US" smtClean="0"/>
              <a:t>2025/10/31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A0B27-4EE5-6442-9424-7A0329C3AC2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6010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FA0B27-4EE5-6442-9424-7A0329C3AC2A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754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9A9AFC9-AB3B-4398-A722-7E52D7DEF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670879"/>
            <a:ext cx="10515600" cy="1640371"/>
          </a:xfrm>
        </p:spPr>
        <p:txBody>
          <a:bodyPr anchor="ctr"/>
          <a:lstStyle>
            <a:lvl1pPr algn="l">
              <a:defRPr sz="6000"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1BCE3E1-E99F-49E9-A5D0-399B62628E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311251"/>
            <a:ext cx="10515600" cy="1778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3" name="图片 2" descr="图片包含 游戏机, 桌子&#10;&#10;描述已自动生成">
            <a:extLst>
              <a:ext uri="{FF2B5EF4-FFF2-40B4-BE49-F238E27FC236}">
                <a16:creationId xmlns:a16="http://schemas.microsoft.com/office/drawing/2014/main" id="{B826BCA7-96DC-1D99-52B4-2209F4C57B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700"/>
            <a:ext cx="12192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6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640371"/>
          </a:xfrm>
        </p:spPr>
        <p:txBody>
          <a:bodyPr anchor="b"/>
          <a:lstStyle>
            <a:lvl1pPr>
              <a:defRPr sz="6000"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5266607"/>
            <a:ext cx="10515600" cy="8230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4" name="图片 3" descr="图片包含 游戏机, 桌子&#10;&#10;描述已自动生成">
            <a:extLst>
              <a:ext uri="{FF2B5EF4-FFF2-40B4-BE49-F238E27FC236}">
                <a16:creationId xmlns:a16="http://schemas.microsoft.com/office/drawing/2014/main" id="{E1366A72-9DE8-C8D6-CB21-DD14E4042E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700"/>
            <a:ext cx="121920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2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54785E7-1D79-4FB7-9072-92B6BBA40A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753209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F8157B1-1B6B-465E-8A0B-2D9BB81E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57269"/>
            <a:ext cx="11824252" cy="62376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2346D"/>
                </a:solidFill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673" y="1204175"/>
            <a:ext cx="11001894" cy="4972787"/>
          </a:xfrm>
        </p:spPr>
        <p:txBody>
          <a:bodyPr/>
          <a:lstStyle>
            <a:lvl1pPr marL="342900" indent="-342900">
              <a:buClr>
                <a:srgbClr val="7F7F7F"/>
              </a:buClr>
              <a:buSzPct val="100000"/>
              <a:buFont typeface="Source Sans Pro" panose="020B0503030403020204" pitchFamily="34" charset="0"/>
              <a:buChar char="◉"/>
              <a:defRPr sz="2400">
                <a:latin typeface="+mj-lt"/>
                <a:ea typeface="+mj-ea"/>
              </a:defRPr>
            </a:lvl1pPr>
            <a:lvl2pPr>
              <a:buClr>
                <a:srgbClr val="7F7F7F"/>
              </a:buClr>
              <a:defRPr sz="2000">
                <a:latin typeface="+mn-lt"/>
                <a:ea typeface="+mn-ea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62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2427B34-B4C5-04F7-04F9-4C2473026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0"/>
            <a:ext cx="12192000" cy="75320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2673" y="1204175"/>
            <a:ext cx="5282738" cy="4971600"/>
          </a:xfrm>
        </p:spPr>
        <p:txBody>
          <a:bodyPr/>
          <a:lstStyle>
            <a:lvl1pPr marL="342900" indent="-342900" algn="l">
              <a:buClr>
                <a:srgbClr val="7F7F7F"/>
              </a:buClr>
              <a:buFont typeface="Source Sans Pro" panose="020B0503030403020204" pitchFamily="34" charset="0"/>
              <a:buChar char="◉"/>
              <a:defRPr sz="2400">
                <a:latin typeface="+mj-lt"/>
                <a:ea typeface="+mj-ea"/>
              </a:defRPr>
            </a:lvl1pPr>
            <a:lvl2pPr>
              <a:buClr>
                <a:srgbClr val="7F7F7F"/>
              </a:buClr>
              <a:defRPr sz="2000"/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6591" y="1204175"/>
            <a:ext cx="5297976" cy="4971600"/>
          </a:xfrm>
        </p:spPr>
        <p:txBody>
          <a:bodyPr/>
          <a:lstStyle>
            <a:lvl1pPr marL="342900" indent="-342900" algn="l">
              <a:buClr>
                <a:srgbClr val="7F7F7F"/>
              </a:buClr>
              <a:buSzPct val="100000"/>
              <a:buFont typeface="Source Sans Pro" panose="020B0503030403020204" pitchFamily="34" charset="0"/>
              <a:buChar char="◉"/>
              <a:defRPr sz="2400">
                <a:latin typeface="+mj-lt"/>
                <a:ea typeface="+mj-ea"/>
              </a:defRPr>
            </a:lvl1pPr>
            <a:lvl2pPr>
              <a:buClr>
                <a:srgbClr val="7F7F7F"/>
              </a:buClr>
              <a:defRPr sz="2000"/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EE5160-AA82-4BB5-856D-F7C0B88B8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57269"/>
            <a:ext cx="11824252" cy="623768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2346D"/>
                </a:solidFill>
                <a:latin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03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16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D898F1EE-FA75-41E7-AB2E-CBE8F6B67F03}"/>
              </a:ext>
            </a:extLst>
          </p:cNvPr>
          <p:cNvSpPr/>
          <p:nvPr userDrawn="1"/>
        </p:nvSpPr>
        <p:spPr>
          <a:xfrm>
            <a:off x="4056000" y="6644286"/>
            <a:ext cx="4080000" cy="220133"/>
          </a:xfrm>
          <a:prstGeom prst="rect">
            <a:avLst/>
          </a:prstGeom>
          <a:solidFill>
            <a:srgbClr val="9EC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b="1" dirty="0">
                <a:solidFill>
                  <a:schemeClr val="bg1"/>
                </a:solidFill>
                <a:latin typeface="+mn-lt"/>
              </a:rPr>
              <a:t>ALICE</a:t>
            </a:r>
            <a:r>
              <a:rPr kumimoji="1" lang="zh-CN" altLang="en-US" sz="1100" b="1" dirty="0">
                <a:solidFill>
                  <a:schemeClr val="bg1"/>
                </a:solidFill>
                <a:latin typeface="+mn-lt"/>
              </a:rPr>
              <a:t>网格计算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074FD4-D88E-4AE3-ADD9-49CC278BBA59}"/>
              </a:ext>
            </a:extLst>
          </p:cNvPr>
          <p:cNvSpPr/>
          <p:nvPr userDrawn="1"/>
        </p:nvSpPr>
        <p:spPr>
          <a:xfrm>
            <a:off x="0" y="6644285"/>
            <a:ext cx="4080000" cy="220134"/>
          </a:xfrm>
          <a:prstGeom prst="rect">
            <a:avLst/>
          </a:prstGeom>
          <a:solidFill>
            <a:srgbClr val="EFB7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1100" b="1" dirty="0">
                <a:latin typeface="+mn-lt"/>
              </a:rPr>
              <a:t>Status of</a:t>
            </a:r>
            <a:r>
              <a:rPr lang="zh-CN" altLang="en-US" sz="1100" b="1" dirty="0">
                <a:latin typeface="+mn-lt"/>
              </a:rPr>
              <a:t> </a:t>
            </a:r>
            <a:r>
              <a:rPr lang="en-US" altLang="zh-CN" sz="1100" b="1" dirty="0">
                <a:latin typeface="+mn-lt"/>
              </a:rPr>
              <a:t>ALICE</a:t>
            </a:r>
            <a:r>
              <a:rPr lang="zh-CN" altLang="en-US" sz="1100" b="1" dirty="0">
                <a:latin typeface="+mn-lt"/>
              </a:rPr>
              <a:t> </a:t>
            </a:r>
            <a:r>
              <a:rPr lang="en-US" altLang="zh-CN" sz="1100" b="1" dirty="0">
                <a:latin typeface="+mn-lt"/>
              </a:rPr>
              <a:t>Computing</a:t>
            </a:r>
            <a:r>
              <a:rPr lang="zh-CN" altLang="en-US" sz="1100" b="1" dirty="0">
                <a:latin typeface="+mn-lt"/>
              </a:rPr>
              <a:t> </a:t>
            </a:r>
            <a:endParaRPr lang="en-US" altLang="zh-CN" sz="1100" b="1" dirty="0">
              <a:latin typeface="+mn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22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B83107EC-2FB8-4F1E-B09A-A21C2B698326}"/>
              </a:ext>
            </a:extLst>
          </p:cNvPr>
          <p:cNvSpPr txBox="1">
            <a:spLocks/>
          </p:cNvSpPr>
          <p:nvPr userDrawn="1"/>
        </p:nvSpPr>
        <p:spPr>
          <a:xfrm>
            <a:off x="9770772" y="6637866"/>
            <a:ext cx="1362187" cy="2201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E13B0A3-4387-45B1-95C5-2AC2421CF37F}"/>
              </a:ext>
            </a:extLst>
          </p:cNvPr>
          <p:cNvSpPr/>
          <p:nvPr userDrawn="1"/>
        </p:nvSpPr>
        <p:spPr>
          <a:xfrm>
            <a:off x="8136000" y="6644285"/>
            <a:ext cx="4056000" cy="220133"/>
          </a:xfrm>
          <a:prstGeom prst="rect">
            <a:avLst/>
          </a:prstGeom>
          <a:solidFill>
            <a:srgbClr val="7DA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100" b="1" dirty="0">
                <a:latin typeface="+mn-lt"/>
              </a:rPr>
              <a:t>2025-Nov-01</a:t>
            </a:r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D59F49B5-38DD-44A7-8382-FAA6441453C1}"/>
              </a:ext>
            </a:extLst>
          </p:cNvPr>
          <p:cNvSpPr txBox="1">
            <a:spLocks/>
          </p:cNvSpPr>
          <p:nvPr userDrawn="1"/>
        </p:nvSpPr>
        <p:spPr>
          <a:xfrm>
            <a:off x="11353800" y="6644285"/>
            <a:ext cx="814200" cy="206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1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</a:t>
            </a:r>
            <a:fld id="{4F42B4B9-4F4F-DC40-8BF5-0036F3636617}" type="slidenum">
              <a:rPr lang="en-US" sz="1100" b="1" smtClean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pPr algn="r"/>
              <a:t>‹#›</a:t>
            </a:fld>
            <a:r>
              <a:rPr lang="en-US" sz="1100" b="1" dirty="0">
                <a:solidFill>
                  <a:schemeClr val="bg1"/>
                </a:solidFill>
                <a:latin typeface="+mj-lt"/>
                <a:ea typeface="Source Sans Pro" panose="020B0503030403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80253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2" r:id="rId2"/>
    <p:sldLayoutId id="2147483717" r:id="rId3"/>
    <p:sldLayoutId id="2147483718" r:id="rId4"/>
    <p:sldLayoutId id="2147483716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hep.ac.cn/event/26351/contributions/202507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F0701-45BA-423C-B9FC-0FF19407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2674721"/>
            <a:ext cx="10997161" cy="177643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CN" sz="4800" dirty="0"/>
              <a:t>Status</a:t>
            </a:r>
            <a:r>
              <a:rPr lang="zh-CN" altLang="en-US" sz="4800" dirty="0"/>
              <a:t> </a:t>
            </a:r>
            <a:r>
              <a:rPr lang="en-US" altLang="zh-CN" sz="4800" dirty="0"/>
              <a:t>of ALICE Computing</a:t>
            </a:r>
            <a:endParaRPr lang="zh-CN" altLang="en-US" sz="4800" dirty="0">
              <a:latin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4497CC2-139B-455F-936C-8FA60774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49" y="4451151"/>
            <a:ext cx="10515600" cy="144686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dirty="0" err="1">
                <a:ea typeface="Lato Heavy" panose="020F0502020204030203" pitchFamily="34" charset="0"/>
                <a:cs typeface="Lato Heavy" panose="020F0502020204030203" pitchFamily="34" charset="0"/>
              </a:rPr>
              <a:t>Qiye</a:t>
            </a:r>
            <a:r>
              <a:rPr lang="en-US" altLang="zh-CN" sz="2800" dirty="0">
                <a:ea typeface="Lato Heavy" panose="020F0502020204030203" pitchFamily="34" charset="0"/>
                <a:cs typeface="Lato Heavy" panose="020F0502020204030203" pitchFamily="34" charset="0"/>
              </a:rPr>
              <a:t> Shou, Fudan University</a:t>
            </a:r>
          </a:p>
          <a:p>
            <a:pPr>
              <a:lnSpc>
                <a:spcPct val="80000"/>
              </a:lnSpc>
            </a:pPr>
            <a:r>
              <a:rPr lang="en-US" altLang="zh-CN" sz="2800" dirty="0">
                <a:ea typeface="Lato Heavy" panose="020F0502020204030203" pitchFamily="34" charset="0"/>
                <a:cs typeface="Lato Heavy" panose="020F0502020204030203" pitchFamily="34" charset="0"/>
              </a:rPr>
              <a:t>Ran Du, Xiao Han, Computing Center, IHEP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2B7ECF1E-C08F-4106-8524-EB7EE7EC0CED}"/>
              </a:ext>
            </a:extLst>
          </p:cNvPr>
          <p:cNvSpPr txBox="1">
            <a:spLocks/>
          </p:cNvSpPr>
          <p:nvPr/>
        </p:nvSpPr>
        <p:spPr>
          <a:xfrm>
            <a:off x="831850" y="5512405"/>
            <a:ext cx="10515600" cy="1038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zh-CN" sz="2000" dirty="0"/>
              <a:t>2025-Nov-01</a:t>
            </a:r>
            <a:endParaRPr lang="zh-CN" altLang="en-US" sz="2000" dirty="0"/>
          </a:p>
          <a:p>
            <a:pPr>
              <a:lnSpc>
                <a:spcPct val="80000"/>
              </a:lnSpc>
            </a:pP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53220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67DE09-5935-136A-47CE-62FF6EA6A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8476"/>
            <a:ext cx="10515600" cy="2076884"/>
          </a:xfrm>
        </p:spPr>
        <p:txBody>
          <a:bodyPr>
            <a:noAutofit/>
          </a:bodyPr>
          <a:lstStyle/>
          <a:p>
            <a:pPr algn="ctr"/>
            <a:br>
              <a:rPr lang="en" altLang="zh-CN" sz="4400" dirty="0"/>
            </a:br>
            <a:br>
              <a:rPr lang="en" altLang="zh-CN" sz="4400" dirty="0"/>
            </a:br>
            <a:br>
              <a:rPr kumimoji="1" lang="en-US" altLang="zh-CN" sz="4400" dirty="0"/>
            </a:br>
            <a:r>
              <a:rPr kumimoji="1" lang="en-US" altLang="zh-CN" sz="4400" dirty="0"/>
              <a:t>Thanks &amp; Questions</a:t>
            </a:r>
            <a:endParaRPr kumimoji="1"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291003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5F84A-5D92-03EF-BBE1-244C825F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Backup: ALICE computing resource plan</a:t>
            </a:r>
            <a:endParaRPr kumimoji="1"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DD53A28-31C9-104C-BE13-D59FD784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147" y="933082"/>
            <a:ext cx="8391646" cy="537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87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6F8275-F2C4-667B-1820-81FEC6643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Outline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815755-68FE-7D70-FE5E-8D4A431AC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53" y="1025270"/>
            <a:ext cx="11001894" cy="497278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en-US" altLang="zh-CN" dirty="0"/>
              <a:t>The China ALICE group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The ALICE Tier2 Site at IHEP</a:t>
            </a:r>
          </a:p>
          <a:p>
            <a:pPr>
              <a:lnSpc>
                <a:spcPct val="150000"/>
              </a:lnSpc>
            </a:pPr>
            <a:r>
              <a:rPr kumimoji="1" lang="en-US" altLang="zh-CN" dirty="0"/>
              <a:t>Summary</a:t>
            </a:r>
          </a:p>
          <a:p>
            <a:pPr>
              <a:lnSpc>
                <a:spcPct val="150000"/>
              </a:lnSpc>
            </a:pP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75756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1DFB7-E82B-F46B-C184-3909AB2F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China ALICE Group</a:t>
            </a:r>
            <a:endParaRPr kumimoji="1" lang="zh-CN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DBB2AE5-2FDF-0C43-9D47-0D60C0984183}"/>
              </a:ext>
            </a:extLst>
          </p:cNvPr>
          <p:cNvSpPr/>
          <p:nvPr/>
        </p:nvSpPr>
        <p:spPr>
          <a:xfrm>
            <a:off x="6331504" y="1281647"/>
            <a:ext cx="57792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Central China Normal University (Wuhan)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also a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member of LHCb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China University of Geosciences (Wuhan)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China Institute of Atomic Energy (Beijing)</a:t>
            </a:r>
          </a:p>
          <a:p>
            <a:pPr marL="285750" indent="-285750">
              <a:buFont typeface="Wingdings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Fudan University (Shanghai)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also a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member of CMS</a:t>
            </a:r>
          </a:p>
          <a:p>
            <a:pPr marL="285750" indent="-285750">
              <a:buFont typeface="Wingdings" pitchFamily="2" charset="2"/>
              <a:buChar char="Ø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University of Science and Technology of China (Hefei)</a:t>
            </a:r>
          </a:p>
          <a:p>
            <a:pPr lvl="1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also a 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member of ATLAS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, CMS</a:t>
            </a:r>
          </a:p>
          <a:p>
            <a:pPr lvl="1"/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zh-CN" alt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Chinese Academy of Sciences</a:t>
            </a:r>
          </a:p>
          <a:p>
            <a:pPr marL="742950" lvl="1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Shandong University</a:t>
            </a:r>
          </a:p>
          <a:p>
            <a:pPr>
              <a:buClr>
                <a:schemeClr val="tx1"/>
              </a:buClr>
            </a:pPr>
            <a:endParaRPr lang="en-US" altLang="zh-CN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E2482DC-50A2-B3CA-3ACE-CEB07190351E}"/>
              </a:ext>
            </a:extLst>
          </p:cNvPr>
          <p:cNvGrpSpPr/>
          <p:nvPr/>
        </p:nvGrpSpPr>
        <p:grpSpPr>
          <a:xfrm>
            <a:off x="178684" y="1281649"/>
            <a:ext cx="5907756" cy="4524314"/>
            <a:chOff x="690880" y="1538287"/>
            <a:chExt cx="5405720" cy="426767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10034AF-9F75-A549-A06C-14A6A69B8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0880" y="1538287"/>
              <a:ext cx="5405720" cy="42676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DF89E948-3C5E-864E-BE4F-31187E81FD69}"/>
                </a:ext>
              </a:extLst>
            </p:cNvPr>
            <p:cNvSpPr/>
            <p:nvPr/>
          </p:nvSpPr>
          <p:spPr>
            <a:xfrm>
              <a:off x="2906496" y="3408886"/>
              <a:ext cx="869034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Wuhan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2E0882E5-B62C-0149-8BA8-D0490DEA4C0C}"/>
                </a:ext>
              </a:extLst>
            </p:cNvPr>
            <p:cNvSpPr/>
            <p:nvPr/>
          </p:nvSpPr>
          <p:spPr>
            <a:xfrm>
              <a:off x="2999630" y="2871800"/>
              <a:ext cx="869034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Hefei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FB7D44E-4F3A-1E4F-A10A-2FC5AC506D7E}"/>
                </a:ext>
              </a:extLst>
            </p:cNvPr>
            <p:cNvSpPr/>
            <p:nvPr/>
          </p:nvSpPr>
          <p:spPr>
            <a:xfrm>
              <a:off x="4053023" y="3571095"/>
              <a:ext cx="1046562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Shanghai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2474AABB-7DF5-F64F-89AA-967F6F8D81EB}"/>
                </a:ext>
              </a:extLst>
            </p:cNvPr>
            <p:cNvSpPr/>
            <p:nvPr/>
          </p:nvSpPr>
          <p:spPr>
            <a:xfrm>
              <a:off x="4074668" y="2358652"/>
              <a:ext cx="819011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rPr>
                <a:t>Beijing</a:t>
              </a: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AF056EE-E8AE-B24D-A465-EDDB8297C156}"/>
                </a:ext>
              </a:extLst>
            </p:cNvPr>
            <p:cNvSpPr/>
            <p:nvPr/>
          </p:nvSpPr>
          <p:spPr>
            <a:xfrm>
              <a:off x="3955571" y="2818073"/>
              <a:ext cx="98975" cy="989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ECFB90A4-1B5A-F54F-B02D-B9DEC215517C}"/>
                </a:ext>
              </a:extLst>
            </p:cNvPr>
            <p:cNvSpPr/>
            <p:nvPr/>
          </p:nvSpPr>
          <p:spPr>
            <a:xfrm>
              <a:off x="4139600" y="3310236"/>
              <a:ext cx="98975" cy="989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5B8158-5DBD-3041-8CC5-7A85D3477D39}"/>
                </a:ext>
              </a:extLst>
            </p:cNvPr>
            <p:cNvSpPr/>
            <p:nvPr/>
          </p:nvSpPr>
          <p:spPr>
            <a:xfrm>
              <a:off x="3990369" y="3260214"/>
              <a:ext cx="98975" cy="989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2E67575-0FFB-0747-A7CB-203D96C9AAE0}"/>
                </a:ext>
              </a:extLst>
            </p:cNvPr>
            <p:cNvSpPr/>
            <p:nvPr/>
          </p:nvSpPr>
          <p:spPr>
            <a:xfrm>
              <a:off x="3825683" y="3359400"/>
              <a:ext cx="98975" cy="98975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0DA41F8D-6865-9A41-82AF-DA0CDA98813D}"/>
                </a:ext>
              </a:extLst>
            </p:cNvPr>
            <p:cNvSpPr txBox="1"/>
            <p:nvPr/>
          </p:nvSpPr>
          <p:spPr>
            <a:xfrm>
              <a:off x="854804" y="1661051"/>
              <a:ext cx="2358059" cy="958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zh-CN" sz="2000" dirty="0"/>
                <a:t>China</a:t>
              </a:r>
            </a:p>
            <a:p>
              <a:r>
                <a:rPr kumimoji="1" lang="en-US" altLang="zh-CN" sz="2000" dirty="0"/>
                <a:t>7 (</a:t>
              </a:r>
              <a:r>
                <a:rPr kumimoji="1" lang="en-US" altLang="zh-CN" sz="2000" b="1" dirty="0"/>
                <a:t>5</a:t>
              </a:r>
              <a:r>
                <a:rPr kumimoji="1" lang="en-US" altLang="zh-CN" sz="2000" b="1" dirty="0">
                  <a:solidFill>
                    <a:srgbClr val="FF0000"/>
                  </a:solidFill>
                </a:rPr>
                <a:t>+2</a:t>
              </a:r>
              <a:r>
                <a:rPr kumimoji="1" lang="en-US" altLang="zh-CN" sz="2000" dirty="0"/>
                <a:t>) institutes</a:t>
              </a:r>
            </a:p>
            <a:p>
              <a:r>
                <a:rPr kumimoji="1" lang="en-US" altLang="zh-CN" sz="2000" dirty="0"/>
                <a:t>101(98</a:t>
              </a:r>
              <a:r>
                <a:rPr kumimoji="1" lang="en-US" altLang="zh-CN" sz="2000" b="1" dirty="0">
                  <a:solidFill>
                    <a:srgbClr val="FF0000"/>
                  </a:solidFill>
                </a:rPr>
                <a:t>+3</a:t>
              </a:r>
              <a:r>
                <a:rPr kumimoji="1" lang="en-US" altLang="zh-CN" sz="2000" dirty="0"/>
                <a:t>) members</a:t>
              </a:r>
              <a:endParaRPr kumimoji="1" lang="zh-CN" altLang="en-US" sz="2000" dirty="0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D973119C-AC42-BB44-9533-EBC0B0D7F002}"/>
              </a:ext>
            </a:extLst>
          </p:cNvPr>
          <p:cNvSpPr txBox="1"/>
          <p:nvPr/>
        </p:nvSpPr>
        <p:spPr>
          <a:xfrm>
            <a:off x="6970275" y="5887242"/>
            <a:ext cx="402798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dirty="0"/>
              <a:t>ALICE general introduction: </a:t>
            </a:r>
            <a:br>
              <a:rPr kumimoji="1" lang="en-US" altLang="zh-CN" dirty="0"/>
            </a:br>
            <a:r>
              <a:rPr kumimoji="1" lang="en-US" altLang="zh-CN" dirty="0" err="1"/>
              <a:t>Zhongbao</a:t>
            </a:r>
            <a:r>
              <a:rPr kumimoji="1" lang="en-US" altLang="zh-CN" dirty="0"/>
              <a:t> Yin’s talk on Thu (</a:t>
            </a:r>
            <a:r>
              <a:rPr kumimoji="1" lang="en-US" altLang="zh-CN" dirty="0">
                <a:hlinkClick r:id="rId3"/>
              </a:rPr>
              <a:t>link</a:t>
            </a:r>
            <a:r>
              <a:rPr kumimoji="1" lang="en-US" altLang="zh-CN" dirty="0"/>
              <a:t>)</a:t>
            </a:r>
            <a:endParaRPr kumimoji="1" lang="zh-CN" altLang="en-US" dirty="0"/>
          </a:p>
        </p:txBody>
      </p:sp>
      <p:sp>
        <p:nvSpPr>
          <p:cNvPr id="4" name="椭圆 3">
            <a:extLst>
              <a:ext uri="{FF2B5EF4-FFF2-40B4-BE49-F238E27FC236}">
                <a16:creationId xmlns:a16="http://schemas.microsoft.com/office/drawing/2014/main" id="{9E2A1DC9-16F3-52C9-5811-94D1A610378D}"/>
              </a:ext>
            </a:extLst>
          </p:cNvPr>
          <p:cNvSpPr/>
          <p:nvPr/>
        </p:nvSpPr>
        <p:spPr>
          <a:xfrm>
            <a:off x="3929740" y="2805876"/>
            <a:ext cx="108167" cy="10492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6745E8-8447-E02D-53C4-68413B0CF3C2}"/>
              </a:ext>
            </a:extLst>
          </p:cNvPr>
          <p:cNvSpPr/>
          <p:nvPr/>
        </p:nvSpPr>
        <p:spPr>
          <a:xfrm>
            <a:off x="4090089" y="2669507"/>
            <a:ext cx="949742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Qingdao</a:t>
            </a:r>
          </a:p>
        </p:txBody>
      </p:sp>
    </p:spTree>
    <p:extLst>
      <p:ext uri="{BB962C8B-B14F-4D97-AF65-F5344CB8AC3E}">
        <p14:creationId xmlns:p14="http://schemas.microsoft.com/office/powerpoint/2010/main" val="373882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1DFB7-E82B-F46B-C184-3909AB2F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The China ALICE T2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842FAF-A254-A8C4-DBE6-443EE7B48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53" y="1204302"/>
            <a:ext cx="11001894" cy="4189629"/>
          </a:xfrm>
        </p:spPr>
        <p:txBody>
          <a:bodyPr>
            <a:normAutofit/>
          </a:bodyPr>
          <a:lstStyle/>
          <a:p>
            <a:r>
              <a:rPr kumimoji="1" lang="en-US" altLang="zh-CN" sz="2800" dirty="0"/>
              <a:t>Since late 2023, a new ALICE T2 has been established in IHEP, Beijing, where the clusters of the other 3 LHC experiments </a:t>
            </a:r>
            <a:r>
              <a:rPr lang="en" altLang="zh-CN" sz="2800" dirty="0"/>
              <a:t>are also located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/>
              <a:t>Up to now,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2.8%</a:t>
            </a:r>
            <a:r>
              <a:rPr kumimoji="1" lang="en-US" altLang="zh-CN" sz="2800" dirty="0"/>
              <a:t> (15 M&amp;O) obligation, corresponding to: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zh-CN" sz="2800" dirty="0"/>
              <a:t>CPU: </a:t>
            </a:r>
            <a:r>
              <a:rPr kumimoji="1" lang="en-US" altLang="zh-CN" sz="2800" b="1" dirty="0"/>
              <a:t>42,897.2 </a:t>
            </a:r>
            <a:r>
              <a:rPr kumimoji="1" lang="en-US" altLang="zh-CN" sz="2800" dirty="0"/>
              <a:t>HS23 ( 30,000.0 HS23 pledged in 2025)</a:t>
            </a:r>
          </a:p>
          <a:p>
            <a:pPr lvl="1">
              <a:buFont typeface="Wingdings" pitchFamily="2" charset="2"/>
              <a:buChar char="Ø"/>
            </a:pPr>
            <a:r>
              <a:rPr kumimoji="1" lang="en-US" altLang="zh-CN" sz="2800" dirty="0"/>
              <a:t>Disk: </a:t>
            </a:r>
            <a:r>
              <a:rPr kumimoji="1" lang="en-US" altLang="zh-CN" sz="2800" b="1" dirty="0"/>
              <a:t>5,018.7 </a:t>
            </a:r>
            <a:r>
              <a:rPr kumimoji="1" lang="en-US" altLang="zh-CN" sz="2800" dirty="0"/>
              <a:t>TB  ( 840.0 TB pledged in 2025)</a:t>
            </a:r>
          </a:p>
          <a:p>
            <a:endParaRPr kumimoji="1" lang="en-US" altLang="zh-CN" sz="2800" dirty="0"/>
          </a:p>
          <a:p>
            <a:r>
              <a:rPr kumimoji="1" lang="en-US" altLang="zh-CN" sz="2800" dirty="0"/>
              <a:t>Disk resources will be invested/increased in 2025-2026</a:t>
            </a:r>
          </a:p>
        </p:txBody>
      </p:sp>
    </p:spTree>
    <p:extLst>
      <p:ext uri="{BB962C8B-B14F-4D97-AF65-F5344CB8AC3E}">
        <p14:creationId xmlns:p14="http://schemas.microsoft.com/office/powerpoint/2010/main" val="74202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57B69E-6062-17CD-81ED-80C79A313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Tier2</a:t>
            </a:r>
            <a:r>
              <a:rPr kumimoji="1" lang="zh-CN" altLang="en-US" dirty="0"/>
              <a:t> </a:t>
            </a:r>
            <a:r>
              <a:rPr kumimoji="1" lang="en-US" altLang="zh-CN" dirty="0"/>
              <a:t>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 – Site Information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EC0B38-60A3-79DD-02B8-FF4BA884F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The</a:t>
            </a:r>
            <a:r>
              <a:rPr kumimoji="1" lang="zh-CN" altLang="en-US" dirty="0"/>
              <a:t> </a:t>
            </a:r>
            <a:r>
              <a:rPr kumimoji="1" lang="en-US" altLang="zh-CN" dirty="0"/>
              <a:t>first</a:t>
            </a:r>
            <a:r>
              <a:rPr kumimoji="1" lang="zh-CN" altLang="en-US" dirty="0"/>
              <a:t> </a:t>
            </a:r>
            <a:r>
              <a:rPr kumimoji="1" lang="en-US" altLang="zh-CN" dirty="0"/>
              <a:t>large-scale ALICE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Tier2</a:t>
            </a:r>
            <a:r>
              <a:rPr kumimoji="1" lang="zh-CN" altLang="en-US" dirty="0"/>
              <a:t> </a:t>
            </a:r>
            <a:r>
              <a:rPr kumimoji="1" lang="en-US" altLang="zh-CN" dirty="0"/>
              <a:t>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in</a:t>
            </a:r>
            <a:r>
              <a:rPr kumimoji="1" lang="zh-CN" altLang="en-US" dirty="0"/>
              <a:t> </a:t>
            </a:r>
            <a:r>
              <a:rPr kumimoji="1" lang="en-US" altLang="zh-CN" dirty="0"/>
              <a:t>China, in full production since Oct. 2024</a:t>
            </a:r>
          </a:p>
          <a:p>
            <a:pPr marL="457200" lvl="1" indent="0">
              <a:buNone/>
            </a:pP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Resources are provided by Fudan University</a:t>
            </a:r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/>
              <a:t>Site management by IHEP, </a:t>
            </a:r>
            <a:r>
              <a:rPr kumimoji="1" lang="en-US" altLang="zh-CN" b="1" dirty="0">
                <a:solidFill>
                  <a:srgbClr val="FF0000"/>
                </a:solidFill>
              </a:rPr>
              <a:t>site rank( 2/49 )</a:t>
            </a:r>
            <a:r>
              <a:rPr kumimoji="1" lang="zh-CN" altLang="en-US" b="1" dirty="0">
                <a:solidFill>
                  <a:srgbClr val="FF0000"/>
                </a:solidFill>
              </a:rPr>
              <a:t> </a:t>
            </a:r>
            <a:r>
              <a:rPr kumimoji="1" lang="en-US" altLang="zh-CN" dirty="0"/>
              <a:t>since</a:t>
            </a:r>
            <a:r>
              <a:rPr kumimoji="1" lang="zh-CN" altLang="en-US" dirty="0"/>
              <a:t> </a:t>
            </a:r>
            <a:r>
              <a:rPr kumimoji="1" lang="en-US" altLang="zh-CN" dirty="0"/>
              <a:t>Oct. 2024</a:t>
            </a:r>
          </a:p>
          <a:p>
            <a:pPr lvl="1"/>
            <a:endParaRPr kumimoji="1" lang="en-US" altLang="zh-CN" dirty="0"/>
          </a:p>
          <a:p>
            <a:endParaRPr kumimoji="1" lang="zh-CN" alt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F7B2A09C-EC54-9733-2A43-3AD3F4754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381330"/>
              </p:ext>
            </p:extLst>
          </p:nvPr>
        </p:nvGraphicFramePr>
        <p:xfrm>
          <a:off x="1018209" y="1958904"/>
          <a:ext cx="1014343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1145">
                  <a:extLst>
                    <a:ext uri="{9D8B030D-6E8A-4147-A177-3AD203B41FA5}">
                      <a16:colId xmlns:a16="http://schemas.microsoft.com/office/drawing/2014/main" val="73642854"/>
                    </a:ext>
                  </a:extLst>
                </a:gridCol>
                <a:gridCol w="3381145">
                  <a:extLst>
                    <a:ext uri="{9D8B030D-6E8A-4147-A177-3AD203B41FA5}">
                      <a16:colId xmlns:a16="http://schemas.microsoft.com/office/drawing/2014/main" val="564497742"/>
                    </a:ext>
                  </a:extLst>
                </a:gridCol>
                <a:gridCol w="3381145">
                  <a:extLst>
                    <a:ext uri="{9D8B030D-6E8A-4147-A177-3AD203B41FA5}">
                      <a16:colId xmlns:a16="http://schemas.microsoft.com/office/drawing/2014/main" val="2440159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Computing Element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Storage Element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OS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7883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HTCondor</a:t>
                      </a:r>
                      <a:r>
                        <a:rPr lang="en-US" altLang="zh-CN" dirty="0"/>
                        <a:t> CE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EOS SE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/>
                        <a:t>AlmaLinux</a:t>
                      </a:r>
                      <a:r>
                        <a:rPr lang="en-US" altLang="zh-CN" dirty="0"/>
                        <a:t> 9.4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2777663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0F5537AE-3C68-92C0-D53E-20CBA126D2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889671"/>
              </p:ext>
            </p:extLst>
          </p:nvPr>
        </p:nvGraphicFramePr>
        <p:xfrm>
          <a:off x="1018208" y="3235707"/>
          <a:ext cx="10143434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1717">
                  <a:extLst>
                    <a:ext uri="{9D8B030D-6E8A-4147-A177-3AD203B41FA5}">
                      <a16:colId xmlns:a16="http://schemas.microsoft.com/office/drawing/2014/main" val="3291091522"/>
                    </a:ext>
                  </a:extLst>
                </a:gridCol>
                <a:gridCol w="5071717">
                  <a:extLst>
                    <a:ext uri="{9D8B030D-6E8A-4147-A177-3AD203B41FA5}">
                      <a16:colId xmlns:a16="http://schemas.microsoft.com/office/drawing/2014/main" val="12766947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dirty="0"/>
                        <a:t>CPU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Cores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Disk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Storage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241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1152, AMD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800 TB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683198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C741C83F-90C2-5B24-2197-E175AFD76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51" y="4675073"/>
            <a:ext cx="10143434" cy="19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0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0C8A21-AE0C-D954-9067-ECFD07397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</a:t>
            </a:r>
            <a:r>
              <a:rPr kumimoji="1" lang="zh-CN" altLang="en-US" dirty="0"/>
              <a:t> </a:t>
            </a:r>
            <a:r>
              <a:rPr kumimoji="1" lang="en-US" altLang="zh-CN" dirty="0"/>
              <a:t>Tier2</a:t>
            </a:r>
            <a:r>
              <a:rPr kumimoji="1" lang="zh-CN" altLang="en-US" dirty="0"/>
              <a:t> </a:t>
            </a:r>
            <a:r>
              <a:rPr kumimoji="1" lang="en-US" altLang="zh-CN" dirty="0"/>
              <a:t>Site</a:t>
            </a:r>
            <a:r>
              <a:rPr kumimoji="1" lang="zh-CN" altLang="en-US" dirty="0"/>
              <a:t> </a:t>
            </a:r>
            <a:r>
              <a:rPr kumimoji="1" lang="en-US" altLang="zh-CN" dirty="0"/>
              <a:t>at</a:t>
            </a:r>
            <a:r>
              <a:rPr kumimoji="1" lang="zh-CN" altLang="en-US" dirty="0"/>
              <a:t> </a:t>
            </a:r>
            <a:r>
              <a:rPr kumimoji="1" lang="en-US" altLang="zh-CN" dirty="0"/>
              <a:t>IHEP - Jobs 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E250EE-84F0-FD56-B138-7D77D2197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253" y="1322122"/>
            <a:ext cx="11001894" cy="505355"/>
          </a:xfrm>
        </p:spPr>
        <p:txBody>
          <a:bodyPr/>
          <a:lstStyle/>
          <a:p>
            <a:r>
              <a:rPr kumimoji="1" lang="en-US" altLang="zh-CN" dirty="0"/>
              <a:t>724,203 jobs are done, ratio of success reaches 80.89%</a:t>
            </a:r>
            <a:endParaRPr kumimoji="1"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2AF7A82-BD2E-AABF-67A5-E73EAEDF7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4" y="1882637"/>
            <a:ext cx="5834390" cy="34208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90768E0-39AD-190E-CA67-AEE7177A7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267" y="1892797"/>
            <a:ext cx="5862373" cy="34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75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AE2276-DC48-9730-CF8B-26CB2E5B0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 Tier2 Site at IHEP - Storage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80F8C7-04E8-9161-0DA7-DA6D1DE66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053" y="810389"/>
            <a:ext cx="11001894" cy="929960"/>
          </a:xfrm>
        </p:spPr>
        <p:txBody>
          <a:bodyPr>
            <a:normAutofit/>
          </a:bodyPr>
          <a:lstStyle/>
          <a:p>
            <a:r>
              <a:rPr kumimoji="1" lang="en-US" altLang="zh-CN" dirty="0"/>
              <a:t> 727.6 TB storage space used with 1,735,196 files</a:t>
            </a:r>
            <a:endParaRPr kumimoji="1"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677E204-D151-C681-1718-BA508941A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1275369"/>
            <a:ext cx="10419080" cy="537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08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5F84A-5D92-03EF-BBE1-244C825FE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Alice Tier2 Site at IHEP – Data Transfer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0AC954C-A9B0-EF83-A028-6D301982F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493" y="776843"/>
            <a:ext cx="11001894" cy="916011"/>
          </a:xfrm>
        </p:spPr>
        <p:txBody>
          <a:bodyPr/>
          <a:lstStyle/>
          <a:p>
            <a:r>
              <a:rPr kumimoji="1" lang="en-US" altLang="zh-CN" dirty="0"/>
              <a:t>262.3 TB downloaded with max throughput 3.7 GB/s</a:t>
            </a:r>
          </a:p>
          <a:p>
            <a:r>
              <a:rPr kumimoji="1" lang="en-US" altLang="zh-CN" dirty="0"/>
              <a:t>6.8 PB uploaded with max throughput 12.2 GB/s</a:t>
            </a:r>
            <a:endParaRPr kumimoji="1"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9E421C-AE20-2084-C73E-4DC0DA61D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2" y="1692854"/>
            <a:ext cx="10667337" cy="482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0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DEBF0-0CD4-2596-C2D7-B8DDC9BF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Summary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E1AB2E-2B41-A724-FB01-28F86DC4E4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" altLang="zh-CN" dirty="0"/>
              <a:t>Alice China Group has added two new partner institutions</a:t>
            </a:r>
            <a:r>
              <a:rPr lang="en-US" altLang="zh-CN" dirty="0"/>
              <a:t>.</a:t>
            </a:r>
          </a:p>
          <a:p>
            <a:r>
              <a:rPr kumimoji="1" lang="en-US" altLang="zh-CN" dirty="0"/>
              <a:t>The Alice IHEP site </a:t>
            </a:r>
            <a:r>
              <a:rPr kumimoji="1" lang="en" altLang="zh-CN" dirty="0"/>
              <a:t>is</a:t>
            </a:r>
            <a:r>
              <a:rPr lang="en" altLang="zh-CN" dirty="0"/>
              <a:t> operated in an orderly and stable manner.</a:t>
            </a:r>
          </a:p>
          <a:p>
            <a:r>
              <a:rPr lang="en" altLang="zh-CN" dirty="0"/>
              <a:t>It is planned to expand storage resources according to the MOU in 2026.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57457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Lato Heavy"/>
        <a:ea typeface="思源黑体 CN Medium"/>
        <a:cs typeface=""/>
      </a:majorFont>
      <a:minorFont>
        <a:latin typeface="Lato SemiLight"/>
        <a:ea typeface="思源黑体 C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scussion" id="{CED4561F-60F5-0C45-84C7-532EC4380226}" vid="{A947B25F-759D-734E-87F9-2B5657281E9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主题​​</Template>
  <TotalTime>10433</TotalTime>
  <Words>386</Words>
  <Application>Microsoft Office PowerPoint</Application>
  <PresentationFormat>宽屏</PresentationFormat>
  <Paragraphs>73</Paragraphs>
  <Slides>11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9" baseType="lpstr">
      <vt:lpstr>Lato Heavy</vt:lpstr>
      <vt:lpstr>Lato SemiLight</vt:lpstr>
      <vt:lpstr>等线</vt:lpstr>
      <vt:lpstr>Arial</vt:lpstr>
      <vt:lpstr>Lato Black</vt:lpstr>
      <vt:lpstr>Source Sans Pro</vt:lpstr>
      <vt:lpstr>Wingdings</vt:lpstr>
      <vt:lpstr>Office 主题​​</vt:lpstr>
      <vt:lpstr>Status of ALICE Computing</vt:lpstr>
      <vt:lpstr>Outline</vt:lpstr>
      <vt:lpstr>The China ALICE Group</vt:lpstr>
      <vt:lpstr>The China ALICE T2</vt:lpstr>
      <vt:lpstr>Alice Tier2 Site at IHEP – Site Information</vt:lpstr>
      <vt:lpstr>Alice Tier2 Site at IHEP - Jobs </vt:lpstr>
      <vt:lpstr>Alice Tier2 Site at IHEP - Storage</vt:lpstr>
      <vt:lpstr>Alice Tier2 Site at IHEP – Data Transfer</vt:lpstr>
      <vt:lpstr>Summary</vt:lpstr>
      <vt:lpstr>   Thanks &amp; Questions</vt:lpstr>
      <vt:lpstr>Backup: ALICE computing resource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AI计算平台规划</dc:title>
  <dc:creator>然 杜</dc:creator>
  <cp:lastModifiedBy>Xiao Han</cp:lastModifiedBy>
  <cp:revision>180</cp:revision>
  <cp:lastPrinted>2018-10-09T13:01:25Z</cp:lastPrinted>
  <dcterms:created xsi:type="dcterms:W3CDTF">2024-02-20T07:14:35Z</dcterms:created>
  <dcterms:modified xsi:type="dcterms:W3CDTF">2025-11-01T03:44:17Z</dcterms:modified>
</cp:coreProperties>
</file>