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1770" r:id="rId5"/>
    <p:sldId id="1833" r:id="rId6"/>
    <p:sldId id="1790" r:id="rId7"/>
    <p:sldId id="1791" r:id="rId8"/>
    <p:sldId id="1792" r:id="rId9"/>
    <p:sldId id="1793" r:id="rId10"/>
    <p:sldId id="1794" r:id="rId11"/>
    <p:sldId id="1837" r:id="rId12"/>
    <p:sldId id="1796" r:id="rId13"/>
    <p:sldId id="1797" r:id="rId14"/>
    <p:sldId id="1786" r:id="rId15"/>
    <p:sldId id="1841" r:id="rId16"/>
    <p:sldId id="1787" r:id="rId17"/>
    <p:sldId id="1843" r:id="rId18"/>
    <p:sldId id="184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3453" userDrawn="1">
          <p15:clr>
            <a:srgbClr val="A4A3A4"/>
          </p15:clr>
        </p15:guide>
        <p15:guide id="6" orient="horz" pos="4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97"/>
    <a:srgbClr val="9437FF"/>
    <a:srgbClr val="0432FF"/>
    <a:srgbClr val="FF40FF"/>
    <a:srgbClr val="F2F2F2"/>
    <a:srgbClr val="1970C0"/>
    <a:srgbClr val="942093"/>
    <a:srgbClr val="FFFF00"/>
    <a:srgbClr val="FFD9D9"/>
    <a:srgbClr val="E8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5" autoAdjust="0"/>
    <p:restoredTop sz="94703"/>
  </p:normalViewPr>
  <p:slideViewPr>
    <p:cSldViewPr snapToGrid="0" showGuides="1">
      <p:cViewPr varScale="1">
        <p:scale>
          <a:sx n="95" d="100"/>
          <a:sy n="95" d="100"/>
        </p:scale>
        <p:origin x="184" y="1784"/>
      </p:cViewPr>
      <p:guideLst>
        <p:guide orient="horz" pos="2160"/>
        <p:guide pos="3840"/>
        <p:guide pos="325"/>
        <p:guide pos="7401"/>
        <p:guide orient="horz" pos="3453"/>
        <p:guide orient="horz" pos="4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7953-FC7B-4B7A-921C-466D2E7EA847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6E70B-E679-4D09-8382-0A87EE1C1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indent="-144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Nonperturbative multi-body systems make theoretical modeling a challenge.</a:t>
            </a:r>
          </a:p>
          <a:p>
            <a:pPr marL="144000" indent="-144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Nature of XYZ remain a mystery, looking for </a:t>
            </a:r>
            <a:r>
              <a:rPr lang="en-US" sz="10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experimental input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E70B-E679-4D09-8382-0A87EE1C17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25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8E21B-1C23-668F-F27E-EE438C594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C89D50-EA90-23B8-D0C6-CDF6899B7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B9389-6950-C838-C915-FD118967F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BF3CF-EA61-6A91-9CFE-0F1873753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E70B-E679-4D09-8382-0A87EE1C17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11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93C68-0F6C-15E0-0239-5F43045B2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27BC9-95A4-26D1-379B-D3A08B4A6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47DE4-22E1-B259-4BB4-0EB5DC2CC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34DCE-5CAD-E4CF-5305-67114BC56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E70B-E679-4D09-8382-0A87EE1C17C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77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E70B-E679-4D09-8382-0A87EE1C17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29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0E856-9083-ED0B-21EF-EEB65C133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42675A-24C8-1248-0D11-420CBE068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2548D-A658-876E-E38F-A2BB0442C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E41EE-C480-B90C-5F50-0669243CA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E70B-E679-4D09-8382-0A87EE1C17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06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CD99E-42E1-11E1-2AE5-A6BAE08F0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BC4FC-91B9-5755-EF6C-C6D66AFB6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6494A-8518-47D1-0987-E1411FA28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89D0-418A-4B61-1F50-193B6F4CB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E70B-E679-4D09-8382-0A87EE1C17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2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CA886-D246-1DB7-0F51-C80389773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B8CF35-ADD3-04E9-3B69-193F13798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25181-A912-450E-D8AC-C9A86B1CA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23D7A-0334-82D3-8B43-F118C823C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E70B-E679-4D09-8382-0A87EE1C17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9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E6EBE-E651-2045-9CCD-714305015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E81A2-CBE6-7E5D-5CBB-143F0492C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7FC97-E39A-929B-979D-5628B535B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94DBA-9BF3-BFA5-6C78-C884180E0C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E70B-E679-4D09-8382-0A87EE1C17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1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0C27E-DCEE-E993-4C91-B5F295496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EA7627-2C67-0DF1-0BF0-DC3159075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A05886-B2C9-D99C-51CE-0E9250DFA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02DBF-FA24-2A3B-50CC-FA32DFB4A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E70B-E679-4D09-8382-0A87EE1C17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19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9E141-140C-C3EA-E69B-4CCA720DB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6C3C2-F763-14DD-F7A4-F0D8AE5E5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BE54D-9E64-2C60-D1E4-CCB94B3C7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39396-682C-50BE-53AD-951C03408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E70B-E679-4D09-8382-0A87EE1C17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7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DB376-E0D2-0F14-78B3-CB7B5B13C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43328-5B0D-DBEA-10C1-4FA5AB22A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5351D-02A4-B7B7-F1B4-1AB8B3BBF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6F7BA-5B9E-A00B-535F-285853931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E70B-E679-4D09-8382-0A87EE1C17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60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27E592ED-13B3-BCAF-0202-79DE29D75B68}"/>
              </a:ext>
            </a:extLst>
          </p:cNvPr>
          <p:cNvSpPr/>
          <p:nvPr userDrawn="1"/>
        </p:nvSpPr>
        <p:spPr>
          <a:xfrm>
            <a:off x="0" y="6506159"/>
            <a:ext cx="12192000" cy="351841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451FAA-81DB-539B-0566-70C1DFEC0C1B}"/>
              </a:ext>
            </a:extLst>
          </p:cNvPr>
          <p:cNvSpPr txBox="1">
            <a:spLocks/>
          </p:cNvSpPr>
          <p:nvPr userDrawn="1"/>
        </p:nvSpPr>
        <p:spPr>
          <a:xfrm>
            <a:off x="-16693" y="6544939"/>
            <a:ext cx="13642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Yilin Zhou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2AE167-D5A0-952A-8645-2D7F1D15B4B3}"/>
              </a:ext>
            </a:extLst>
          </p:cNvPr>
          <p:cNvSpPr txBox="1">
            <a:spLocks/>
          </p:cNvSpPr>
          <p:nvPr userDrawn="1"/>
        </p:nvSpPr>
        <p:spPr>
          <a:xfrm>
            <a:off x="11686257" y="6550223"/>
            <a:ext cx="5224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200" smtClean="0">
                <a:solidFill>
                  <a:schemeClr val="tx1"/>
                </a:solidFill>
                <a:latin typeface="+mj-ea"/>
                <a:ea typeface="+mj-ea"/>
              </a:rPr>
              <a:pPr/>
              <a:t>‹#›</a:t>
            </a:fld>
            <a:endParaRPr lang="en-CN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26419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91EC85-EED0-0C01-3108-83890B45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0DCF6C-3DE6-75B3-AFC3-2AA07E79F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B0EE30-8D63-DF49-6107-DF390CF7D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B0DD-0165-44F8-9571-6C1951A334B8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53C632-CA68-E0CF-1164-FACB106E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DCA81F-47D7-2F7F-CF1B-71A2031D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9162-C7E2-40A2-BAC5-C9CD46B7B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47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BA7D0B-950D-9463-FF8F-4CE712067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53764E-CC97-2276-C2AE-57073627D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022911-10D7-3AF6-4DD9-5492325B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B0DD-0165-44F8-9571-6C1951A334B8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6E5A20-B95E-BB52-12C9-0D4B4155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BAC41D-8FCD-8D85-E0C0-6CF57DDF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9162-C7E2-40A2-BAC5-C9CD46B7B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79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F794-7307-4408-76C1-18FDE161E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53942-E72C-9FAC-ADD7-4DC6E1A88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BD8BEA-6D4F-D615-AE1C-F44ACD4A7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05437"/>
            <a:ext cx="3442252" cy="365125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Yilin Zhou</a:t>
            </a:r>
            <a:endParaRPr lang="zh-CN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5FCAF0-7741-6B0C-B469-8F21AF02F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2252" y="6505437"/>
            <a:ext cx="5582478" cy="365125"/>
          </a:xfrm>
          <a:prstGeom prst="rect">
            <a:avLst/>
          </a:prstGeom>
          <a:solidFill>
            <a:srgbClr val="0D9CE2"/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2FD460-CF4F-D8FE-4FB0-56B61AD2A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4730" y="6505436"/>
            <a:ext cx="3167272" cy="365125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3CEBE5D-4745-F74E-B6CA-CF211AB1145F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矩形 10">
            <a:extLst>
              <a:ext uri="{FF2B5EF4-FFF2-40B4-BE49-F238E27FC236}">
                <a16:creationId xmlns:a16="http://schemas.microsoft.com/office/drawing/2014/main" id="{714E0DB1-00FF-1B45-ABC2-F7CB05F7F846}"/>
              </a:ext>
            </a:extLst>
          </p:cNvPr>
          <p:cNvSpPr/>
          <p:nvPr userDrawn="1"/>
        </p:nvSpPr>
        <p:spPr>
          <a:xfrm>
            <a:off x="2" y="167780"/>
            <a:ext cx="1397726" cy="2873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3">
            <a:extLst>
              <a:ext uri="{FF2B5EF4-FFF2-40B4-BE49-F238E27FC236}">
                <a16:creationId xmlns:a16="http://schemas.microsoft.com/office/drawing/2014/main" id="{FF62843C-8DB8-3988-5C7D-1B78C63DF952}"/>
              </a:ext>
            </a:extLst>
          </p:cNvPr>
          <p:cNvSpPr/>
          <p:nvPr userDrawn="1"/>
        </p:nvSpPr>
        <p:spPr>
          <a:xfrm>
            <a:off x="10794272" y="167780"/>
            <a:ext cx="1397728" cy="2873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80530D0B-614F-B4E2-4E09-AA89FB95568D}"/>
              </a:ext>
            </a:extLst>
          </p:cNvPr>
          <p:cNvSpPr/>
          <p:nvPr userDrawn="1"/>
        </p:nvSpPr>
        <p:spPr>
          <a:xfrm>
            <a:off x="1348033" y="88333"/>
            <a:ext cx="955519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1668B9"/>
                </a:solidFill>
                <a:latin typeface="Gill Sans MT" panose="020B0502020104020203" pitchFamily="34" charset="77"/>
              </a:rPr>
              <a:t>Global Scientific Research Funding Program — Major Scientific Facility (CERN)</a:t>
            </a:r>
            <a:endParaRPr lang="en" altLang="zh-CN" sz="2300" dirty="0">
              <a:solidFill>
                <a:srgbClr val="1668B9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168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9ACA-FEFF-054E-8023-DEDCCF94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Grantha Sangam MN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0F3A-EEB1-0F0D-2CCE-B4BD3BC2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5A814-39B1-DB4B-0C4C-51E2E211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Yilin Zhou</a:t>
            </a:r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3A1E-45F0-E7AE-9017-17FC8CC3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F818-971B-6BD3-6C28-63EE6AB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56079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2844-6864-AA1D-36A2-562210A3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E0906-7D35-CC8F-5134-8F7D0E91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0882-4D94-E106-4882-5982597C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Yilin Zhou</a:t>
            </a:r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66153-646C-A1D2-86DD-3978BDAA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AD377-FC2F-2015-0232-88E1CB70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906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B425-8976-202E-66C4-750707E8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7090-CA3F-A540-BB70-6B8472DF8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D6961-F2E7-6FF1-DDD3-881437A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649C6-97F0-9F0F-8179-9F12B049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Yilin Zhou</a:t>
            </a:r>
            <a:endParaRPr lang="en-C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501D0-FFC7-3A5C-9147-FBA5AA40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4DA5D-5548-9A50-4C36-01F15C07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35523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1711E-B2D8-9FCE-58D8-BEBBBD10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F0C2C-B3B6-9A44-FE93-72422545C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EECEE-6046-F3D1-EB74-0E69998EF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C3EA9-B624-4C9A-0521-24618991F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A49B9-5395-08E6-FA48-5BFC12406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68D07-E805-F53A-03F0-D4DEB206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Yilin Zhou</a:t>
            </a:r>
            <a:endParaRPr lang="en-C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E9A3B-149E-8A03-3371-E0592BBB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1C563-D152-D0B4-245C-1B91AE72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461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8761-5D08-327B-FEC7-4B8086AB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878"/>
            <a:ext cx="12192000" cy="36512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25D9B-8C6F-60E2-3BFC-DC38C556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</p:spPr>
        <p:txBody>
          <a:bodyPr/>
          <a:lstStyle/>
          <a:p>
            <a:r>
              <a:rPr lang="en-US" dirty="0"/>
              <a:t>Yilin Zhou</a:t>
            </a:r>
            <a:endParaRPr lang="en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E9D86-A2E4-249F-934D-16829FBC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</p:spPr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ADA51-5942-C6C5-B631-8132203E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50" y="6569999"/>
            <a:ext cx="3442252" cy="295200"/>
          </a:xfrm>
        </p:spPr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68785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1DB59-08B8-96CE-246B-BA1D2751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Yilin Zhou</a:t>
            </a:r>
            <a:endParaRPr lang="en-C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97681-2434-D929-4DC5-7B36DD26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41C5-BAB3-F265-2DB3-E631BFA5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04781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DCF9-7E8C-C478-CA01-FE0819A1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0756-8C58-52DE-0077-19EE737EC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EEFFC-760E-7D04-5C1A-B6D8ECA42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5865F-D3BD-46D1-09DF-53EA4DC8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Yilin Zhou</a:t>
            </a:r>
            <a:endParaRPr lang="en-C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994DA-04A5-B19B-8230-BF167E3E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29DBB-9D8D-AF6B-74E3-FBF7C44C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4463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6ECCF9-FD75-19D8-D965-6C91A8CA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D1732-EB5E-59F3-E773-79CA29FC3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395C18-601C-D688-04B4-D794A7D5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B0DD-0165-44F8-9571-6C1951A334B8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C79FBF-1AF0-F325-95C8-1D8ED92F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D00B60-CD4A-0B9B-7678-40AC4596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9162-C7E2-40A2-BAC5-C9CD46B7B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5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5F55-2E5A-4AD8-97FA-FEADE1FA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86387-8BAD-42E2-7E0A-197227E4F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65E2F-B4AB-535D-46E5-B7EFFD647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A2DF4-6FE2-09EB-CF50-61F326C5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Yilin Zhou</a:t>
            </a:r>
            <a:endParaRPr lang="en-C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36EC4-0702-848F-5CF7-E5721F77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38FB-E3CA-9D39-1915-8A42CC5C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71586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2F5E-F111-F440-453D-6C78C519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D151A-FCD4-28AE-4CB2-B2D06583F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EADAB-00C8-89BD-ECED-976364EE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Yilin Zhou</a:t>
            </a:r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4380-1A86-AA69-1C48-D911EC63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C6DD-7955-AC8A-A751-794AA0B1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8370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1E2DF-2982-BFB3-F343-D33E4B95B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817DF-FF63-A72E-145C-CE6A8AAEA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BF22E-A2F9-4BAB-7AF6-79881ED2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Yilin Zhou</a:t>
            </a:r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F44E-5AB3-4D0E-30F8-AE240C7F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0185-57C5-5C2E-8C37-42F90BE9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33928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0F3A-EEB1-0F0D-2CCE-B4BD3BC2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5A814-39B1-DB4B-0C4C-51E2E211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Yilin Zhou</a:t>
            </a:r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3A1E-45F0-E7AE-9017-17FC8CC3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F818-971B-6BD3-6C28-63EE6AB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46639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7090-CA3F-A540-BB70-6B8472DF8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D6961-F2E7-6FF1-DDD3-881437A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649C6-97F0-9F0F-8179-9F12B049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Yilin Zhou</a:t>
            </a:r>
            <a:endParaRPr lang="en-C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501D0-FFC7-3A5C-9147-FBA5AA40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4DA5D-5548-9A50-4C36-01F15C07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9951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F3EC8-C2B8-B3AC-4D62-501E1118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565C-85A9-5025-51A3-F9E143B18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E90A7E-B7DE-EE22-0163-1CCE0760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B0DD-0165-44F8-9571-6C1951A334B8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33627D-4EAD-5E30-2FBC-9A85EC64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9F31C1-11AE-8042-B2AA-91E6A816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9162-C7E2-40A2-BAC5-C9CD46B7B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33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BD561-2853-C733-A41E-83E88B1D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BA265-5619-3748-D05F-EE0BD8E6F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68E479-ED1A-2081-149B-95505D99C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68B2C6-6ECC-B329-FA83-06FB3856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B0DD-0165-44F8-9571-6C1951A334B8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2B6002-5E3F-C795-FBEF-CE1767A1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BE9589-9B1D-FD5D-52D8-1222ACA7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9162-C7E2-40A2-BAC5-C9CD46B7B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52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2D3C5E-792C-29F7-EE85-09BE7841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E200B0-430B-CA67-5F1F-DEBB42F8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2CA6D1-7518-B61D-2C80-E928CA5BB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2FBDD3-3985-5E5C-16ED-3E3013ECA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4DE8A9-528A-9603-1A0B-291DFADDC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3E71B26-2E39-02DD-D091-028D6311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B0DD-0165-44F8-9571-6C1951A334B8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E883BB-D544-3B76-D749-F125910C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343F8A-98AC-9220-E9A2-E65B8AA9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9162-C7E2-40A2-BAC5-C9CD46B7B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3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7C19A-AECE-61FD-1F84-24FD54D1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157AE3-B0AA-3721-44FA-2F06E5B2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B0DD-0165-44F8-9571-6C1951A334B8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AA7FB4-877A-617E-C211-052862A7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464156-75BF-8B45-A179-D7A133D9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9162-C7E2-40A2-BAC5-C9CD46B7B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59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AEA466-E024-E7CD-F6BA-D0954382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B0DD-0165-44F8-9571-6C1951A334B8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6CD16E-2B32-1D6F-CEE0-DEAD4755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0A4769-8A50-4C47-1501-BF2EBD09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9162-C7E2-40A2-BAC5-C9CD46B7B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67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BDF2C-C897-9BA8-8E2B-585222FC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99A435-2C67-48F1-FD23-48D18470A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C2491B-ECAB-7809-9D93-83C681320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B0692A-7ED9-56D0-1436-6DBD681E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B0DD-0165-44F8-9571-6C1951A334B8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E8B2FE-7BB2-3568-25EB-5F8D9DDC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285C24-5B9B-CE63-7D4C-1A1F8318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9162-C7E2-40A2-BAC5-C9CD46B7B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46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BF2A9-5267-83A2-5D32-EAF6D472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2F39B9C-5910-9FEB-A0AB-694160DF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94B4F0-92E0-73D1-B63D-0E6A57590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7420CA-B6FB-890E-E9D4-6134D48B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B0DD-0165-44F8-9571-6C1951A334B8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76273A-24F6-0955-A2A7-3DBD99BF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91F914-8D79-8377-C31D-6E79C12E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9162-C7E2-40A2-BAC5-C9CD46B7B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68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44D2FC-9601-A667-38C1-C8489766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F8403F-3F1F-2D45-95C9-BB61812B7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75C4CC-1C5D-67F4-8C1B-7F88B7978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B0DD-0165-44F8-9571-6C1951A334B8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35E50-7C40-11C4-FBB0-214066991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4057FA-F366-5A22-4E35-52637788E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19162-C7E2-40A2-BAC5-C9CD46B7B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91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B8C33-24B0-CEF1-082D-C6E2065D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878"/>
            <a:ext cx="12192000" cy="365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0">
                <a:srgbClr val="0070C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24ECC-FC05-CB8F-3BB5-AE3A76E6B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28739-36C7-5A2D-70C0-16FE608C5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3442252" cy="2880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Yilin Zhou</a:t>
            </a:r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3743A-37BC-A520-98D0-B2141A534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  <a:solidFill>
            <a:srgbClr val="0D9CE2"/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8D52A-EC66-7E9A-6538-517C0B555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B3CEBE5D-4745-F74E-B6CA-CF211AB1145F}" type="slidenum">
              <a:rPr lang="en-CN" smtClean="0"/>
              <a:pPr/>
              <a:t>‹#›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17435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2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9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26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1A7818D-7AFF-BC19-1D61-6BE1A76538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4EC51BB-43D4-E356-5787-44C9540184D2}"/>
              </a:ext>
            </a:extLst>
          </p:cNvPr>
          <p:cNvSpPr/>
          <p:nvPr/>
        </p:nvSpPr>
        <p:spPr>
          <a:xfrm>
            <a:off x="0" y="6506159"/>
            <a:ext cx="12192000" cy="351841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latin typeface="+mn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903EA60-655E-6D07-072D-7F651176DE42}"/>
              </a:ext>
            </a:extLst>
          </p:cNvPr>
          <p:cNvSpPr/>
          <p:nvPr/>
        </p:nvSpPr>
        <p:spPr>
          <a:xfrm>
            <a:off x="17585" y="254024"/>
            <a:ext cx="12192000" cy="2215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Observation of a family of all-charm tetraquarks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at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CMS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ea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25EA59F3-7DD6-DEBD-0158-5C76F55392B2}"/>
              </a:ext>
            </a:extLst>
          </p:cNvPr>
          <p:cNvSpPr/>
          <p:nvPr/>
        </p:nvSpPr>
        <p:spPr>
          <a:xfrm>
            <a:off x="0" y="2723798"/>
            <a:ext cx="12192000" cy="125739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0691CAE4-55D0-EF65-94FB-BAF6A5A8CB1F}"/>
              </a:ext>
            </a:extLst>
          </p:cNvPr>
          <p:cNvSpPr txBox="1">
            <a:spLocks/>
          </p:cNvSpPr>
          <p:nvPr/>
        </p:nvSpPr>
        <p:spPr>
          <a:xfrm>
            <a:off x="-16693" y="6546020"/>
            <a:ext cx="1181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Yilin Zhou</a:t>
            </a:r>
            <a:endParaRPr lang="zh-CN" altLang="en-US" sz="1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33E60DA0-98ED-BEA8-2F54-CC967FE457F4}"/>
              </a:ext>
            </a:extLst>
          </p:cNvPr>
          <p:cNvSpPr txBox="1">
            <a:spLocks/>
          </p:cNvSpPr>
          <p:nvPr/>
        </p:nvSpPr>
        <p:spPr>
          <a:xfrm>
            <a:off x="5126893" y="6546020"/>
            <a:ext cx="1938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CLHCP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2025</a:t>
            </a:r>
            <a:endParaRPr lang="zh-CN" altLang="en-US" sz="1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EFD1B2E2-E965-541F-C459-B7EE564A131A}"/>
              </a:ext>
            </a:extLst>
          </p:cNvPr>
          <p:cNvSpPr txBox="1">
            <a:spLocks/>
          </p:cNvSpPr>
          <p:nvPr/>
        </p:nvSpPr>
        <p:spPr>
          <a:xfrm>
            <a:off x="11686257" y="6546020"/>
            <a:ext cx="5224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200" smtClean="0">
                <a:solidFill>
                  <a:schemeClr val="tx1"/>
                </a:solidFill>
                <a:latin typeface="+mn-ea"/>
                <a:ea typeface="+mn-ea"/>
              </a:rPr>
              <a:pPr/>
              <a:t>1</a:t>
            </a:fld>
            <a:endParaRPr lang="en-CN" sz="1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8541DD2-ACC1-D503-EDEB-4D4EAE54495B}"/>
              </a:ext>
            </a:extLst>
          </p:cNvPr>
          <p:cNvGrpSpPr/>
          <p:nvPr/>
        </p:nvGrpSpPr>
        <p:grpSpPr>
          <a:xfrm>
            <a:off x="1604048" y="2959371"/>
            <a:ext cx="8967209" cy="485703"/>
            <a:chOff x="3625851" y="3752086"/>
            <a:chExt cx="7231347" cy="485703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011FF5A-5A5A-F277-D29E-7CAAC458139D}"/>
                </a:ext>
              </a:extLst>
            </p:cNvPr>
            <p:cNvSpPr/>
            <p:nvPr/>
          </p:nvSpPr>
          <p:spPr>
            <a:xfrm>
              <a:off x="4044950" y="3752086"/>
              <a:ext cx="6701348" cy="4857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>
              <a:outerShdw blurRad="127000" dist="38100" dir="2700000" algn="tl" rotWithShape="0">
                <a:schemeClr val="accent1"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id="{0C3F1F2D-6DB3-5118-BD73-2ABFB4B75EA4}"/>
                </a:ext>
              </a:extLst>
            </p:cNvPr>
            <p:cNvSpPr/>
            <p:nvPr/>
          </p:nvSpPr>
          <p:spPr>
            <a:xfrm>
              <a:off x="3625851" y="3752086"/>
              <a:ext cx="1357365" cy="485703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254000" dist="38100" dir="2700000" algn="tl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r>
                <a:rPr lang="en-US" altLang="zh-CN" sz="2000" b="1" dirty="0">
                  <a:latin typeface="+mj-ea"/>
                  <a:ea typeface="+mj-ea"/>
                </a:rPr>
                <a:t>Speaker</a:t>
              </a:r>
              <a:endParaRPr lang="en" altLang="zh-CN" sz="2000" dirty="0">
                <a:latin typeface="+mj-ea"/>
                <a:ea typeface="+mj-ea"/>
              </a:endParaRPr>
            </a:p>
          </p:txBody>
        </p:sp>
        <p:sp>
          <p:nvSpPr>
            <p:cNvPr id="15" name="文本框 55">
              <a:extLst>
                <a:ext uri="{FF2B5EF4-FFF2-40B4-BE49-F238E27FC236}">
                  <a16:creationId xmlns:a16="http://schemas.microsoft.com/office/drawing/2014/main" id="{1470FD88-5F71-22FE-0D85-9119BCAD963F}"/>
                </a:ext>
              </a:extLst>
            </p:cNvPr>
            <p:cNvSpPr txBox="1"/>
            <p:nvPr/>
          </p:nvSpPr>
          <p:spPr>
            <a:xfrm>
              <a:off x="5094114" y="3796472"/>
              <a:ext cx="57630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Yilin</a:t>
              </a:r>
              <a:r>
                <a:rPr kumimoji="1" lang="zh-CN" altLang="en-US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kumimoji="1" lang="en-US" altLang="zh-CN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Zhou	</a:t>
              </a:r>
              <a:r>
                <a:rPr kumimoji="1" lang="en-US" altLang="zh-CN" sz="1600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(Fudan</a:t>
              </a:r>
              <a:r>
                <a:rPr kumimoji="1" lang="zh-CN" altLang="en-US" sz="1600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kumimoji="1" lang="en-US" altLang="zh-CN" sz="1600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University</a:t>
              </a:r>
              <a:r>
                <a:rPr kumimoji="1" lang="zh-CN" altLang="en-US" sz="1600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kumimoji="1" lang="en-US" altLang="zh-CN" sz="1600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&amp;</a:t>
              </a:r>
              <a:r>
                <a:rPr kumimoji="1" lang="zh-CN" altLang="en-US" sz="1600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kumimoji="1" lang="en-US" altLang="zh-CN" sz="1600" b="1" dirty="0">
                  <a:solidFill>
                    <a:schemeClr val="accent1"/>
                  </a:solidFill>
                  <a:latin typeface="+mj-ea"/>
                  <a:ea typeface="+mj-ea"/>
                  <a:cs typeface="+mn-ea"/>
                  <a:sym typeface="+mn-lt"/>
                </a:rPr>
                <a:t>Nanjing Normal University)</a:t>
              </a:r>
              <a:endPara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011C167-A5CE-670F-F22E-93C37FA9B3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6693" y="4006580"/>
            <a:ext cx="12208693" cy="2474192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D4D39745-FEB7-6995-AAB6-3B0EE5B5A3DB}"/>
              </a:ext>
            </a:extLst>
          </p:cNvPr>
          <p:cNvSpPr txBox="1"/>
          <p:nvPr/>
        </p:nvSpPr>
        <p:spPr>
          <a:xfrm>
            <a:off x="3850124" y="3600550"/>
            <a:ext cx="4491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latin typeface="+mn-ea"/>
                <a:cs typeface="+mn-ea"/>
              </a:rPr>
              <a:t>Xinxiang,</a:t>
            </a:r>
            <a:r>
              <a:rPr lang="zh-CN" altLang="en-US" sz="1600" b="1" dirty="0">
                <a:latin typeface="+mn-ea"/>
                <a:cs typeface="+mn-ea"/>
              </a:rPr>
              <a:t>  </a:t>
            </a:r>
            <a:r>
              <a:rPr lang="en-US" altLang="zh-CN" sz="1600" b="1" dirty="0">
                <a:latin typeface="+mn-ea"/>
                <a:cs typeface="+mn-ea"/>
              </a:rPr>
              <a:t>October 31</a:t>
            </a:r>
            <a:r>
              <a:rPr lang="en" altLang="zh-CN" sz="1600" b="1" dirty="0">
                <a:latin typeface="+mn-ea"/>
                <a:cs typeface="+mn-ea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17545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46A0A-93DF-2E86-D236-7B3591308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1">
            <a:extLst>
              <a:ext uri="{FF2B5EF4-FFF2-40B4-BE49-F238E27FC236}">
                <a16:creationId xmlns:a16="http://schemas.microsoft.com/office/drawing/2014/main" id="{72823F07-AE8B-A28F-4B7E-BA14D7C13801}"/>
              </a:ext>
            </a:extLst>
          </p:cNvPr>
          <p:cNvSpPr/>
          <p:nvPr/>
        </p:nvSpPr>
        <p:spPr>
          <a:xfrm>
            <a:off x="735106" y="755479"/>
            <a:ext cx="4766841" cy="3988106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15">
            <a:extLst>
              <a:ext uri="{FF2B5EF4-FFF2-40B4-BE49-F238E27FC236}">
                <a16:creationId xmlns:a16="http://schemas.microsoft.com/office/drawing/2014/main" id="{973569E9-B555-0B9C-C297-C0AF3D6EF890}"/>
              </a:ext>
            </a:extLst>
          </p:cNvPr>
          <p:cNvSpPr/>
          <p:nvPr/>
        </p:nvSpPr>
        <p:spPr>
          <a:xfrm>
            <a:off x="735106" y="755479"/>
            <a:ext cx="4766841" cy="318229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CMS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Run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2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sym typeface="+mn-lt"/>
              </a:rPr>
              <a:t>noninterference fit result</a:t>
            </a:r>
            <a:endParaRPr lang="en" altLang="zh-CN" sz="1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ED5E2BBB-AAD9-9C23-C1C3-930F5E328709}"/>
              </a:ext>
            </a:extLst>
          </p:cNvPr>
          <p:cNvSpPr/>
          <p:nvPr/>
        </p:nvSpPr>
        <p:spPr>
          <a:xfrm>
            <a:off x="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b="1" dirty="0">
                <a:solidFill>
                  <a:prstClr val="white"/>
                </a:solidFill>
                <a:latin typeface="+mj-ea"/>
              </a:rPr>
              <a:t>𝐽/𝜓𝐽/𝜓</a:t>
            </a:r>
            <a:r>
              <a:rPr lang="en-US" altLang="zh-CN" b="1" dirty="0">
                <a:solidFill>
                  <a:prstClr val="white"/>
                </a:solidFill>
                <a:latin typeface="+mj-ea"/>
              </a:rPr>
              <a:t>:</a:t>
            </a:r>
            <a:r>
              <a:rPr lang="en-US" b="1" dirty="0">
                <a:solidFill>
                  <a:prstClr val="white"/>
                </a:solidFill>
                <a:latin typeface="+mj-ea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Run 2+3</a:t>
            </a:r>
            <a:r>
              <a:rPr lang="zh-CN" altLang="en-US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noninterference fit result</a:t>
            </a:r>
            <a:endParaRPr lang="en" altLang="zh-CN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36" name="矩形: 圆角 1">
            <a:extLst>
              <a:ext uri="{FF2B5EF4-FFF2-40B4-BE49-F238E27FC236}">
                <a16:creationId xmlns:a16="http://schemas.microsoft.com/office/drawing/2014/main" id="{E90751B6-CF17-88BD-4413-B3BA0389AA1F}"/>
              </a:ext>
            </a:extLst>
          </p:cNvPr>
          <p:cNvSpPr/>
          <p:nvPr/>
        </p:nvSpPr>
        <p:spPr>
          <a:xfrm>
            <a:off x="6590485" y="755479"/>
            <a:ext cx="4766841" cy="3988106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圆角 15">
            <a:extLst>
              <a:ext uri="{FF2B5EF4-FFF2-40B4-BE49-F238E27FC236}">
                <a16:creationId xmlns:a16="http://schemas.microsoft.com/office/drawing/2014/main" id="{A5C95FA8-A1AD-0060-CBB2-30700CC6D927}"/>
              </a:ext>
            </a:extLst>
          </p:cNvPr>
          <p:cNvSpPr/>
          <p:nvPr/>
        </p:nvSpPr>
        <p:spPr>
          <a:xfrm>
            <a:off x="6590485" y="755479"/>
            <a:ext cx="4766841" cy="318229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CMS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Run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2+3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sym typeface="+mn-lt"/>
              </a:rPr>
              <a:t>noninterference fit result</a:t>
            </a:r>
            <a:endParaRPr lang="en" altLang="zh-CN" sz="1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" name="矩形: 圆角 65">
            <a:extLst>
              <a:ext uri="{FF2B5EF4-FFF2-40B4-BE49-F238E27FC236}">
                <a16:creationId xmlns:a16="http://schemas.microsoft.com/office/drawing/2014/main" id="{E0A8D30E-C381-3023-157A-FE1679C02C6B}"/>
              </a:ext>
            </a:extLst>
          </p:cNvPr>
          <p:cNvSpPr/>
          <p:nvPr/>
        </p:nvSpPr>
        <p:spPr>
          <a:xfrm>
            <a:off x="735106" y="5073844"/>
            <a:ext cx="10622220" cy="1275069"/>
          </a:xfrm>
          <a:prstGeom prst="roundRect">
            <a:avLst>
              <a:gd name="adj" fmla="val 3140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D90F87-C690-89C4-919E-B3AA58CD6C5D}"/>
              </a:ext>
            </a:extLst>
          </p:cNvPr>
          <p:cNvSpPr txBox="1">
            <a:spLocks/>
          </p:cNvSpPr>
          <p:nvPr/>
        </p:nvSpPr>
        <p:spPr>
          <a:xfrm>
            <a:off x="4126213" y="6546020"/>
            <a:ext cx="393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𝐽/𝜓𝐽/𝜓 updated result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334DA-61ED-D5DE-8353-54F41D26B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17" y="1245041"/>
            <a:ext cx="4443137" cy="3327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F622F8-D790-0787-8EA9-A9A94EBD4B3C}"/>
              </a:ext>
            </a:extLst>
          </p:cNvPr>
          <p:cNvSpPr txBox="1"/>
          <p:nvPr/>
        </p:nvSpPr>
        <p:spPr>
          <a:xfrm>
            <a:off x="2455130" y="1392174"/>
            <a:ext cx="1435433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b="1" i="1" dirty="0">
                <a:latin typeface="Gill Sans MT" panose="020B0502020104020203" pitchFamily="34" charset="77"/>
              </a:rPr>
              <a:t>Run</a:t>
            </a:r>
            <a:r>
              <a:rPr lang="zh-CN" altLang="en-US" sz="1400" b="1" i="1" dirty="0">
                <a:latin typeface="Gill Sans MT" panose="020B0502020104020203" pitchFamily="34" charset="77"/>
              </a:rPr>
              <a:t> </a:t>
            </a:r>
            <a:r>
              <a:rPr lang="en-US" altLang="zh-CN" sz="1400" b="1" i="1" dirty="0">
                <a:latin typeface="Gill Sans MT" panose="020B0502020104020203" pitchFamily="34" charset="77"/>
              </a:rPr>
              <a:t>2</a:t>
            </a:r>
            <a:r>
              <a:rPr lang="zh-CN" altLang="en-US" sz="1400" b="1" i="1" dirty="0">
                <a:latin typeface="Gill Sans MT" panose="020B0502020104020203" pitchFamily="34" charset="77"/>
              </a:rPr>
              <a:t> </a:t>
            </a:r>
            <a:r>
              <a:rPr lang="en-US" altLang="zh-CN" sz="1400" b="1" i="1" dirty="0">
                <a:latin typeface="Gill Sans MT" panose="020B0502020104020203" pitchFamily="34" charset="77"/>
              </a:rPr>
              <a:t>No-</a:t>
            </a:r>
            <a:r>
              <a:rPr lang="en-US" altLang="zh-CN" sz="1400" b="1" i="1" dirty="0" err="1">
                <a:latin typeface="Gill Sans MT" panose="020B0502020104020203" pitchFamily="34" charset="77"/>
              </a:rPr>
              <a:t>Interf</a:t>
            </a:r>
            <a:endParaRPr lang="en-CN" sz="1400" b="1" i="1" dirty="0">
              <a:latin typeface="Gill Sans MT" panose="020B0502020104020203" pitchFamily="34" charset="77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E4BEF92C-16C4-6C90-8917-AB9A462FAA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45094" y="1208138"/>
            <a:ext cx="4328569" cy="34010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12B316-F3C9-0F52-71B0-622073E9C781}"/>
              </a:ext>
            </a:extLst>
          </p:cNvPr>
          <p:cNvSpPr txBox="1"/>
          <p:nvPr/>
        </p:nvSpPr>
        <p:spPr>
          <a:xfrm>
            <a:off x="8351549" y="1403208"/>
            <a:ext cx="16282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Run</a:t>
            </a:r>
            <a:r>
              <a:rPr lang="zh-CN" altLang="en-US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2+3</a:t>
            </a:r>
            <a:r>
              <a:rPr lang="zh-CN" altLang="en-US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No-</a:t>
            </a:r>
            <a:r>
              <a:rPr lang="en-US" altLang="zh-CN" sz="1400" b="1" i="1" dirty="0" err="1">
                <a:solidFill>
                  <a:srgbClr val="0432FF"/>
                </a:solidFill>
                <a:latin typeface="Gill Sans MT" panose="020B0502020104020203" pitchFamily="34" charset="77"/>
              </a:rPr>
              <a:t>Interf</a:t>
            </a:r>
            <a:endParaRPr lang="en-CN" sz="1400" b="1" i="1" dirty="0">
              <a:solidFill>
                <a:srgbClr val="0432FF"/>
              </a:solidFill>
              <a:latin typeface="Gill Sans MT" panose="020B0502020104020203" pitchFamily="34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306A75-94BA-129D-8C34-E77E883EDBF2}"/>
              </a:ext>
            </a:extLst>
          </p:cNvPr>
          <p:cNvSpPr/>
          <p:nvPr/>
        </p:nvSpPr>
        <p:spPr>
          <a:xfrm>
            <a:off x="2025867" y="3531632"/>
            <a:ext cx="190191" cy="688132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56878EC-7F21-454C-27E2-953294438AA2}"/>
              </a:ext>
            </a:extLst>
          </p:cNvPr>
          <p:cNvSpPr/>
          <p:nvPr/>
        </p:nvSpPr>
        <p:spPr>
          <a:xfrm>
            <a:off x="2566992" y="3531632"/>
            <a:ext cx="158493" cy="688874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E3932F3-8D0C-E4C0-4B2E-8907CC04718D}"/>
              </a:ext>
            </a:extLst>
          </p:cNvPr>
          <p:cNvSpPr/>
          <p:nvPr/>
        </p:nvSpPr>
        <p:spPr>
          <a:xfrm>
            <a:off x="2025867" y="1854248"/>
            <a:ext cx="190191" cy="896873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0A064E-6E57-B28A-9404-52A67AB095A2}"/>
              </a:ext>
            </a:extLst>
          </p:cNvPr>
          <p:cNvSpPr/>
          <p:nvPr/>
        </p:nvSpPr>
        <p:spPr>
          <a:xfrm>
            <a:off x="2566992" y="2246877"/>
            <a:ext cx="158493" cy="688874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F70ED9A-F80B-6E6B-5EA1-02C06656FE14}"/>
              </a:ext>
            </a:extLst>
          </p:cNvPr>
          <p:cNvSpPr/>
          <p:nvPr/>
        </p:nvSpPr>
        <p:spPr>
          <a:xfrm>
            <a:off x="7974104" y="2014772"/>
            <a:ext cx="190191" cy="600515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0AAA3DF-D20A-4568-B324-869D521C8F5A}"/>
              </a:ext>
            </a:extLst>
          </p:cNvPr>
          <p:cNvSpPr/>
          <p:nvPr/>
        </p:nvSpPr>
        <p:spPr>
          <a:xfrm>
            <a:off x="7974104" y="3599497"/>
            <a:ext cx="190191" cy="665670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FBE5A0-E1D1-AB2E-81E7-E5FB6A6A171B}"/>
              </a:ext>
            </a:extLst>
          </p:cNvPr>
          <p:cNvSpPr/>
          <p:nvPr/>
        </p:nvSpPr>
        <p:spPr>
          <a:xfrm>
            <a:off x="8489741" y="2258817"/>
            <a:ext cx="158493" cy="412082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EDC4F64-5F4A-AC13-0B9E-E1C6CAB5B311}"/>
              </a:ext>
            </a:extLst>
          </p:cNvPr>
          <p:cNvSpPr/>
          <p:nvPr/>
        </p:nvSpPr>
        <p:spPr>
          <a:xfrm>
            <a:off x="8489741" y="3594294"/>
            <a:ext cx="158493" cy="665670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8FFFC4B-282E-9077-397B-614A6205A694}"/>
              </a:ext>
            </a:extLst>
          </p:cNvPr>
          <p:cNvSpPr/>
          <p:nvPr/>
        </p:nvSpPr>
        <p:spPr>
          <a:xfrm>
            <a:off x="7107493" y="4034443"/>
            <a:ext cx="161663" cy="316986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DA7A9F-F0F7-07B9-5845-67642C203723}"/>
              </a:ext>
            </a:extLst>
          </p:cNvPr>
          <p:cNvSpPr txBox="1"/>
          <p:nvPr/>
        </p:nvSpPr>
        <p:spPr>
          <a:xfrm>
            <a:off x="886200" y="5165037"/>
            <a:ext cx="9231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200" b="1" dirty="0">
                <a:latin typeface="Gill Sans MT" panose="020B0502020104020203" pitchFamily="34" charset="77"/>
              </a:rPr>
              <a:t>Dips poorly described — </a:t>
            </a:r>
            <a:r>
              <a:rPr lang="en-US" sz="2200" b="1" i="1" dirty="0">
                <a:solidFill>
                  <a:srgbClr val="9437FF"/>
                </a:solidFill>
                <a:latin typeface="Gill Sans MT" panose="020B0502020104020203" pitchFamily="34" charset="77"/>
              </a:rPr>
              <a:t>no</a:t>
            </a:r>
            <a:r>
              <a:rPr lang="en-US" altLang="zh-CN" sz="2200" b="1" i="1" dirty="0">
                <a:solidFill>
                  <a:srgbClr val="9437FF"/>
                </a:solidFill>
                <a:latin typeface="Gill Sans MT" panose="020B0502020104020203" pitchFamily="34" charset="77"/>
              </a:rPr>
              <a:t>-</a:t>
            </a:r>
            <a:r>
              <a:rPr lang="en-US" altLang="zh-CN" sz="2200" b="1" i="1" dirty="0" err="1">
                <a:solidFill>
                  <a:srgbClr val="9437FF"/>
                </a:solidFill>
                <a:latin typeface="Gill Sans MT" panose="020B0502020104020203" pitchFamily="34" charset="77"/>
              </a:rPr>
              <a:t>I</a:t>
            </a:r>
            <a:r>
              <a:rPr lang="en-US" sz="2200" b="1" i="1" dirty="0" err="1">
                <a:solidFill>
                  <a:srgbClr val="9437FF"/>
                </a:solidFill>
                <a:latin typeface="Gill Sans MT" panose="020B0502020104020203" pitchFamily="34" charset="77"/>
              </a:rPr>
              <a:t>nterf</a:t>
            </a:r>
            <a:r>
              <a:rPr lang="en-US" altLang="zh-CN" sz="2200" b="1" i="1" dirty="0">
                <a:solidFill>
                  <a:srgbClr val="9437FF"/>
                </a:solidFill>
                <a:latin typeface="Gill Sans MT" panose="020B0502020104020203" pitchFamily="34" charset="77"/>
              </a:rPr>
              <a:t>.</a:t>
            </a:r>
            <a:r>
              <a:rPr lang="en-US" sz="2200" b="1" i="1" dirty="0">
                <a:solidFill>
                  <a:srgbClr val="9437FF"/>
                </a:solidFill>
                <a:latin typeface="Gill Sans MT" panose="020B0502020104020203" pitchFamily="34" charset="77"/>
              </a:rPr>
              <a:t> model no longer sufficient</a:t>
            </a:r>
            <a:r>
              <a:rPr lang="zh-CN" altLang="en-US" sz="2200" b="1" i="1" dirty="0">
                <a:solidFill>
                  <a:srgbClr val="9437FF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200" b="1" i="1" dirty="0">
                <a:solidFill>
                  <a:srgbClr val="9437FF"/>
                </a:solidFill>
                <a:latin typeface="Gill Sans MT" panose="020B0502020104020203" pitchFamily="34" charset="77"/>
              </a:rPr>
              <a:t>!</a:t>
            </a:r>
            <a:endParaRPr lang="en-CN" sz="2200" b="1" i="1" dirty="0">
              <a:solidFill>
                <a:srgbClr val="9437FF"/>
              </a:solidFill>
              <a:latin typeface="Gill Sans MT" panose="020B0502020104020203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7C876-3B2E-CD53-6235-45F075476BCB}"/>
              </a:ext>
            </a:extLst>
          </p:cNvPr>
          <p:cNvSpPr txBox="1"/>
          <p:nvPr/>
        </p:nvSpPr>
        <p:spPr>
          <a:xfrm>
            <a:off x="3631855" y="5793962"/>
            <a:ext cx="76737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latin typeface="Gill Sans MT" panose="020B0502020104020203" pitchFamily="34" charset="77"/>
              </a:rPr>
              <a:t>Let’s now look at the fit results including interference</a:t>
            </a:r>
            <a:endParaRPr lang="en-CN" sz="2200" b="1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57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B58CE-0C0E-3F69-87FE-5B57C0B79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8120BE57-333B-4B03-5577-0C4628F1ED3B}"/>
              </a:ext>
            </a:extLst>
          </p:cNvPr>
          <p:cNvSpPr/>
          <p:nvPr/>
        </p:nvSpPr>
        <p:spPr>
          <a:xfrm>
            <a:off x="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b="1" dirty="0">
                <a:solidFill>
                  <a:prstClr val="white"/>
                </a:solidFill>
                <a:latin typeface="+mj-ea"/>
              </a:rPr>
              <a:t>𝐽/𝜓𝐽/𝜓</a:t>
            </a:r>
            <a:r>
              <a:rPr lang="en-US" altLang="zh-CN" b="1" dirty="0">
                <a:solidFill>
                  <a:prstClr val="white"/>
                </a:solidFill>
                <a:latin typeface="+mj-ea"/>
              </a:rPr>
              <a:t>:</a:t>
            </a:r>
            <a:r>
              <a:rPr lang="en-US" b="1" dirty="0">
                <a:solidFill>
                  <a:prstClr val="white"/>
                </a:solidFill>
                <a:latin typeface="+mj-ea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Run 3</a:t>
            </a:r>
            <a:r>
              <a:rPr lang="zh-CN" altLang="en-US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interference fit result</a:t>
            </a:r>
            <a:endParaRPr lang="en" altLang="zh-CN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36" name="矩形: 圆角 1">
            <a:extLst>
              <a:ext uri="{FF2B5EF4-FFF2-40B4-BE49-F238E27FC236}">
                <a16:creationId xmlns:a16="http://schemas.microsoft.com/office/drawing/2014/main" id="{3ED3C50B-C98A-FF45-3060-BBB7C0CF0CBC}"/>
              </a:ext>
            </a:extLst>
          </p:cNvPr>
          <p:cNvSpPr/>
          <p:nvPr/>
        </p:nvSpPr>
        <p:spPr>
          <a:xfrm>
            <a:off x="158696" y="682085"/>
            <a:ext cx="11841857" cy="3988106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圆角 15">
            <a:extLst>
              <a:ext uri="{FF2B5EF4-FFF2-40B4-BE49-F238E27FC236}">
                <a16:creationId xmlns:a16="http://schemas.microsoft.com/office/drawing/2014/main" id="{E47D2C16-559A-C41E-55D3-5F72114BF932}"/>
              </a:ext>
            </a:extLst>
          </p:cNvPr>
          <p:cNvSpPr/>
          <p:nvPr/>
        </p:nvSpPr>
        <p:spPr>
          <a:xfrm>
            <a:off x="158696" y="682085"/>
            <a:ext cx="11841857" cy="318229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CMS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Run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3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sym typeface="+mn-lt"/>
              </a:rPr>
              <a:t>interference fit result</a:t>
            </a:r>
            <a:endParaRPr lang="en" altLang="zh-CN" sz="1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180988F-49F1-65E7-E206-7F68DF991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84" y="1038305"/>
            <a:ext cx="4418780" cy="3488509"/>
          </a:xfrm>
          <a:prstGeom prst="rect">
            <a:avLst/>
          </a:prstGeom>
          <a:effectLst/>
        </p:spPr>
      </p:pic>
      <p:sp>
        <p:nvSpPr>
          <p:cNvPr id="39" name="文本框 9">
            <a:extLst>
              <a:ext uri="{FF2B5EF4-FFF2-40B4-BE49-F238E27FC236}">
                <a16:creationId xmlns:a16="http://schemas.microsoft.com/office/drawing/2014/main" id="{E6BC2AC7-ED99-681D-F8B8-8494BE591BB3}"/>
              </a:ext>
            </a:extLst>
          </p:cNvPr>
          <p:cNvSpPr txBox="1"/>
          <p:nvPr/>
        </p:nvSpPr>
        <p:spPr>
          <a:xfrm>
            <a:off x="1379097" y="1330748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12.9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10">
            <a:extLst>
              <a:ext uri="{FF2B5EF4-FFF2-40B4-BE49-F238E27FC236}">
                <a16:creationId xmlns:a16="http://schemas.microsoft.com/office/drawing/2014/main" id="{009ED525-B054-CBB1-5267-B8C7A96C006A}"/>
              </a:ext>
            </a:extLst>
          </p:cNvPr>
          <p:cNvSpPr txBox="1"/>
          <p:nvPr/>
        </p:nvSpPr>
        <p:spPr>
          <a:xfrm>
            <a:off x="1923786" y="1669302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文本框 11">
            <a:extLst>
              <a:ext uri="{FF2B5EF4-FFF2-40B4-BE49-F238E27FC236}">
                <a16:creationId xmlns:a16="http://schemas.microsoft.com/office/drawing/2014/main" id="{595826F8-7762-E546-0DA8-766E6B7076D9}"/>
              </a:ext>
            </a:extLst>
          </p:cNvPr>
          <p:cNvSpPr txBox="1"/>
          <p:nvPr/>
        </p:nvSpPr>
        <p:spPr>
          <a:xfrm>
            <a:off x="804640" y="1107945"/>
            <a:ext cx="85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kumimoji="1" lang="en-US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1" lang="en-US" altLang="zh-CN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文本框 1">
            <a:extLst>
              <a:ext uri="{FF2B5EF4-FFF2-40B4-BE49-F238E27FC236}">
                <a16:creationId xmlns:a16="http://schemas.microsoft.com/office/drawing/2014/main" id="{BA14822C-584C-0796-08B5-0228ACB5E30F}"/>
              </a:ext>
            </a:extLst>
          </p:cNvPr>
          <p:cNvSpPr txBox="1"/>
          <p:nvPr/>
        </p:nvSpPr>
        <p:spPr>
          <a:xfrm>
            <a:off x="741501" y="2369569"/>
            <a:ext cx="1275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Dip1:</a:t>
            </a:r>
            <a:r>
              <a:rPr kumimoji="1" lang="zh-CN" altLang="en-US" sz="14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4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8.4</a:t>
            </a:r>
            <a:r>
              <a:rPr lang="el-GR" altLang="zh-CN" sz="14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4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文本框 5">
            <a:extLst>
              <a:ext uri="{FF2B5EF4-FFF2-40B4-BE49-F238E27FC236}">
                <a16:creationId xmlns:a16="http://schemas.microsoft.com/office/drawing/2014/main" id="{54C05E0B-1C75-BFFF-39B3-854376831C75}"/>
              </a:ext>
            </a:extLst>
          </p:cNvPr>
          <p:cNvSpPr txBox="1"/>
          <p:nvPr/>
        </p:nvSpPr>
        <p:spPr>
          <a:xfrm>
            <a:off x="1572123" y="2467115"/>
            <a:ext cx="1275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Dip2:</a:t>
            </a:r>
            <a:r>
              <a:rPr kumimoji="1" lang="zh-CN" altLang="en-US" sz="14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4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</a:t>
            </a:r>
            <a:r>
              <a:rPr lang="el-GR" altLang="zh-CN" sz="14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4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: 圆角 65">
            <a:extLst>
              <a:ext uri="{FF2B5EF4-FFF2-40B4-BE49-F238E27FC236}">
                <a16:creationId xmlns:a16="http://schemas.microsoft.com/office/drawing/2014/main" id="{704573EB-D4DA-EBAF-A150-40CC01280F44}"/>
              </a:ext>
            </a:extLst>
          </p:cNvPr>
          <p:cNvSpPr/>
          <p:nvPr/>
        </p:nvSpPr>
        <p:spPr>
          <a:xfrm>
            <a:off x="158697" y="4888526"/>
            <a:ext cx="11841857" cy="1460387"/>
          </a:xfrm>
          <a:prstGeom prst="roundRect">
            <a:avLst>
              <a:gd name="adj" fmla="val 3140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E0E15-8D85-D712-0D73-8DD02C22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284" y="1669302"/>
            <a:ext cx="3368009" cy="2458259"/>
          </a:xfrm>
          <a:prstGeom prst="rect">
            <a:avLst/>
          </a:prstGeom>
        </p:spPr>
      </p:pic>
      <p:sp>
        <p:nvSpPr>
          <p:cNvPr id="5" name="文本框 11">
            <a:extLst>
              <a:ext uri="{FF2B5EF4-FFF2-40B4-BE49-F238E27FC236}">
                <a16:creationId xmlns:a16="http://schemas.microsoft.com/office/drawing/2014/main" id="{5E7F6A71-400D-E167-1536-9320E9F0A508}"/>
              </a:ext>
            </a:extLst>
          </p:cNvPr>
          <p:cNvSpPr txBox="1"/>
          <p:nvPr/>
        </p:nvSpPr>
        <p:spPr>
          <a:xfrm>
            <a:off x="405535" y="4986679"/>
            <a:ext cx="7573807" cy="1141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400" b="1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Confirm</a:t>
            </a:r>
            <a:r>
              <a:rPr lang="en" altLang="zh-CN" sz="2400" b="1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 Run II results with Run III data only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All</a:t>
            </a:r>
            <a:r>
              <a:rPr lang="zh-CN" altLang="en-US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states</a:t>
            </a:r>
            <a:r>
              <a:rPr lang="zh-CN" altLang="en-US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and</a:t>
            </a:r>
            <a:r>
              <a:rPr lang="zh-CN" altLang="en-US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dips</a:t>
            </a:r>
            <a:r>
              <a:rPr lang="zh-CN" altLang="en-US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above</a:t>
            </a:r>
            <a:r>
              <a:rPr lang="zh-CN" altLang="en-US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" altLang="zh-CN" sz="2400" b="1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5</a:t>
            </a:r>
            <a:r>
              <a:rPr lang="el-GR" altLang="zh-CN" sz="24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zh-CN" altLang="en-US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!</a:t>
            </a:r>
            <a:endParaRPr lang="en" altLang="zh-CN" sz="2400" b="1" dirty="0">
              <a:solidFill>
                <a:srgbClr val="0432FF"/>
              </a:solidFill>
              <a:effectLst/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A945B-7577-7EB3-8096-85BA4D41FD67}"/>
              </a:ext>
            </a:extLst>
          </p:cNvPr>
          <p:cNvSpPr txBox="1"/>
          <p:nvPr/>
        </p:nvSpPr>
        <p:spPr>
          <a:xfrm>
            <a:off x="5222215" y="5787609"/>
            <a:ext cx="3586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1" dirty="0">
                <a:solidFill>
                  <a:srgbClr val="1F497D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---already</a:t>
            </a:r>
            <a:r>
              <a:rPr lang="zh-CN" altLang="en-US" sz="1800" b="1" i="1" dirty="0">
                <a:solidFill>
                  <a:srgbClr val="1F497D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800" b="1" i="1" dirty="0">
                <a:solidFill>
                  <a:srgbClr val="1F497D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achieve our</a:t>
            </a:r>
            <a:r>
              <a:rPr lang="zh-CN" altLang="en-US" sz="1800" b="1" i="1" dirty="0">
                <a:solidFill>
                  <a:srgbClr val="1F497D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800" b="1" i="1" dirty="0">
                <a:solidFill>
                  <a:srgbClr val="1F497D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goals!</a:t>
            </a:r>
            <a:endParaRPr lang="en" altLang="zh-CN" sz="1800" b="1" i="1" dirty="0">
              <a:solidFill>
                <a:srgbClr val="1F497D"/>
              </a:solidFill>
              <a:effectLst/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45AEE-183E-0D38-1582-3108229AAB85}"/>
              </a:ext>
            </a:extLst>
          </p:cNvPr>
          <p:cNvSpPr txBox="1"/>
          <p:nvPr/>
        </p:nvSpPr>
        <p:spPr>
          <a:xfrm>
            <a:off x="7249627" y="5188048"/>
            <a:ext cx="3118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1" i="1" dirty="0">
                <a:solidFill>
                  <a:srgbClr val="1F497D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---</a:t>
            </a:r>
            <a:r>
              <a:rPr lang="en-US" altLang="zh-CN" b="1" i="1" dirty="0">
                <a:solidFill>
                  <a:srgbClr val="1F497D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w</a:t>
            </a:r>
            <a:r>
              <a:rPr lang="en" altLang="zh-CN" b="1" i="1" dirty="0" err="1">
                <a:solidFill>
                  <a:srgbClr val="1F497D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ith</a:t>
            </a:r>
            <a:r>
              <a:rPr lang="en" altLang="zh-CN" b="1" i="1" dirty="0">
                <a:solidFill>
                  <a:srgbClr val="1F497D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better precision!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88D944-A48C-CDA1-8D41-5FCD9A96F95D}"/>
              </a:ext>
            </a:extLst>
          </p:cNvPr>
          <p:cNvSpPr txBox="1">
            <a:spLocks/>
          </p:cNvSpPr>
          <p:nvPr/>
        </p:nvSpPr>
        <p:spPr>
          <a:xfrm>
            <a:off x="4126213" y="6546020"/>
            <a:ext cx="393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𝐽/𝜓𝐽/𝜓 updated result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073F03-00F4-B351-4B64-46A9E7D2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165" y="1038305"/>
            <a:ext cx="3499860" cy="26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D6E4-9EF1-A7AB-268E-705ADB0B3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44B506C5-F2C9-1ED9-A1B3-D6323A4418D3}"/>
              </a:ext>
            </a:extLst>
          </p:cNvPr>
          <p:cNvSpPr/>
          <p:nvPr/>
        </p:nvSpPr>
        <p:spPr>
          <a:xfrm>
            <a:off x="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b="1" dirty="0">
                <a:solidFill>
                  <a:prstClr val="white"/>
                </a:solidFill>
                <a:latin typeface="+mj-ea"/>
              </a:rPr>
              <a:t>𝐽/𝜓𝐽/𝜓</a:t>
            </a:r>
            <a:r>
              <a:rPr lang="en-US" altLang="zh-CN" b="1" dirty="0">
                <a:solidFill>
                  <a:prstClr val="white"/>
                </a:solidFill>
                <a:latin typeface="+mj-ea"/>
              </a:rPr>
              <a:t>:</a:t>
            </a:r>
            <a:r>
              <a:rPr lang="en-US" b="1" dirty="0">
                <a:solidFill>
                  <a:prstClr val="white"/>
                </a:solidFill>
                <a:latin typeface="+mj-ea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Run 2+3</a:t>
            </a:r>
            <a:r>
              <a:rPr lang="zh-CN" altLang="en-US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interference fit result</a:t>
            </a:r>
            <a:endParaRPr lang="en" altLang="zh-CN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36" name="矩形: 圆角 1">
            <a:extLst>
              <a:ext uri="{FF2B5EF4-FFF2-40B4-BE49-F238E27FC236}">
                <a16:creationId xmlns:a16="http://schemas.microsoft.com/office/drawing/2014/main" id="{1C480CBC-ACF0-474D-66C4-068C06F23A57}"/>
              </a:ext>
            </a:extLst>
          </p:cNvPr>
          <p:cNvSpPr/>
          <p:nvPr/>
        </p:nvSpPr>
        <p:spPr>
          <a:xfrm>
            <a:off x="52899" y="673120"/>
            <a:ext cx="12083683" cy="3988106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圆角 15">
            <a:extLst>
              <a:ext uri="{FF2B5EF4-FFF2-40B4-BE49-F238E27FC236}">
                <a16:creationId xmlns:a16="http://schemas.microsoft.com/office/drawing/2014/main" id="{FCE7D0FC-DEC1-BAD9-672F-C6E892715EF4}"/>
              </a:ext>
            </a:extLst>
          </p:cNvPr>
          <p:cNvSpPr/>
          <p:nvPr/>
        </p:nvSpPr>
        <p:spPr>
          <a:xfrm>
            <a:off x="52899" y="673120"/>
            <a:ext cx="12083683" cy="318229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CMS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Run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2+3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sym typeface="+mn-lt"/>
              </a:rPr>
              <a:t>interference fit result</a:t>
            </a:r>
            <a:endParaRPr lang="en" altLang="zh-CN" sz="1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F0324D7-E36F-901F-5FCC-ABBCE121F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00" y="1083923"/>
            <a:ext cx="4418780" cy="3484728"/>
          </a:xfrm>
          <a:prstGeom prst="rect">
            <a:avLst/>
          </a:prstGeom>
          <a:effectLst/>
        </p:spPr>
      </p:pic>
      <p:sp>
        <p:nvSpPr>
          <p:cNvPr id="2" name="矩形: 圆角 65">
            <a:extLst>
              <a:ext uri="{FF2B5EF4-FFF2-40B4-BE49-F238E27FC236}">
                <a16:creationId xmlns:a16="http://schemas.microsoft.com/office/drawing/2014/main" id="{E937C33E-E4D0-1779-398E-AEEABEEACD2D}"/>
              </a:ext>
            </a:extLst>
          </p:cNvPr>
          <p:cNvSpPr/>
          <p:nvPr/>
        </p:nvSpPr>
        <p:spPr>
          <a:xfrm>
            <a:off x="158697" y="4803174"/>
            <a:ext cx="11977885" cy="1545740"/>
          </a:xfrm>
          <a:prstGeom prst="roundRect">
            <a:avLst>
              <a:gd name="adj" fmla="val 3140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1E95DEEE-2AF2-351C-65D2-1C84874E3FE9}"/>
              </a:ext>
            </a:extLst>
          </p:cNvPr>
          <p:cNvSpPr txBox="1"/>
          <p:nvPr/>
        </p:nvSpPr>
        <p:spPr>
          <a:xfrm>
            <a:off x="1533906" y="1430348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27378268-99BB-9675-28BC-20F2B2359824}"/>
              </a:ext>
            </a:extLst>
          </p:cNvPr>
          <p:cNvSpPr txBox="1"/>
          <p:nvPr/>
        </p:nvSpPr>
        <p:spPr>
          <a:xfrm>
            <a:off x="1991467" y="1805311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E2EBED8F-723A-3F16-0822-3BE71C8B0CD3}"/>
              </a:ext>
            </a:extLst>
          </p:cNvPr>
          <p:cNvSpPr txBox="1"/>
          <p:nvPr/>
        </p:nvSpPr>
        <p:spPr>
          <a:xfrm>
            <a:off x="990456" y="1195825"/>
            <a:ext cx="85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FFFBC928-99E2-A152-18E5-959BD985AC0C}"/>
              </a:ext>
            </a:extLst>
          </p:cNvPr>
          <p:cNvSpPr txBox="1"/>
          <p:nvPr/>
        </p:nvSpPr>
        <p:spPr>
          <a:xfrm>
            <a:off x="713489" y="2378388"/>
            <a:ext cx="1275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Dip1:</a:t>
            </a:r>
            <a:r>
              <a:rPr kumimoji="1" lang="zh-CN" altLang="en-US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5">
            <a:extLst>
              <a:ext uri="{FF2B5EF4-FFF2-40B4-BE49-F238E27FC236}">
                <a16:creationId xmlns:a16="http://schemas.microsoft.com/office/drawing/2014/main" id="{5EB07AD0-1B52-DC36-3A75-FC052BCED9F7}"/>
              </a:ext>
            </a:extLst>
          </p:cNvPr>
          <p:cNvSpPr txBox="1"/>
          <p:nvPr/>
        </p:nvSpPr>
        <p:spPr>
          <a:xfrm>
            <a:off x="1630550" y="2533145"/>
            <a:ext cx="1275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Dip2:</a:t>
            </a:r>
            <a:r>
              <a:rPr kumimoji="1" lang="zh-CN" altLang="en-US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CE63F0-8AA8-896F-76C1-2D0C16E5E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495" y="1083923"/>
            <a:ext cx="3139987" cy="2685995"/>
          </a:xfrm>
          <a:prstGeom prst="rect">
            <a:avLst/>
          </a:prstGeom>
        </p:spPr>
      </p:pic>
      <p:pic>
        <p:nvPicPr>
          <p:cNvPr id="15" name="table">
            <a:extLst>
              <a:ext uri="{FF2B5EF4-FFF2-40B4-BE49-F238E27FC236}">
                <a16:creationId xmlns:a16="http://schemas.microsoft.com/office/drawing/2014/main" id="{DC7AC490-58BA-9F3E-9ED2-6F7B8B719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173" y="1250326"/>
            <a:ext cx="4559409" cy="2136404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C1D43715-32F2-6B3D-3ECD-5FF7A64028E5}"/>
              </a:ext>
            </a:extLst>
          </p:cNvPr>
          <p:cNvSpPr txBox="1"/>
          <p:nvPr/>
        </p:nvSpPr>
        <p:spPr>
          <a:xfrm>
            <a:off x="303598" y="4895749"/>
            <a:ext cx="8956943" cy="13647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380"/>
              </a:lnSpc>
              <a:buFont typeface="Wingdings" pitchFamily="2" charset="2"/>
              <a:buChar char="Ø"/>
            </a:pPr>
            <a:r>
              <a:rPr lang="en" altLang="zh-CN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All</a:t>
            </a:r>
            <a:r>
              <a:rPr lang="zh-CN" altLang="en-US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states</a:t>
            </a:r>
            <a:r>
              <a:rPr lang="zh-CN" altLang="en-US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and</a:t>
            </a:r>
            <a:r>
              <a:rPr lang="zh-CN" altLang="en-US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dips</a:t>
            </a:r>
            <a:r>
              <a:rPr lang="zh-CN" altLang="en-US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well</a:t>
            </a:r>
            <a:r>
              <a:rPr lang="zh-CN" altLang="en-US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above</a:t>
            </a:r>
            <a:r>
              <a:rPr lang="zh-CN" altLang="en-US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5</a:t>
            </a:r>
            <a:r>
              <a:rPr lang="el-GR" altLang="zh-CN" sz="24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zh-CN" altLang="en-US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!</a:t>
            </a:r>
          </a:p>
          <a:p>
            <a:pPr marL="342900" indent="-342900">
              <a:lnSpc>
                <a:spcPts val="3380"/>
              </a:lnSpc>
              <a:buFont typeface="Wingdings" pitchFamily="2" charset="2"/>
              <a:buChar char="Ø"/>
            </a:pPr>
            <a:r>
              <a:rPr lang="en-US" altLang="zh-CN" sz="2400" b="1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Quantum </a:t>
            </a:r>
            <a:r>
              <a:rPr lang="en-US" altLang="zh-CN" sz="2400" b="1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interference among structures validated!</a:t>
            </a:r>
          </a:p>
          <a:p>
            <a:pPr marL="342900" indent="-342900">
              <a:lnSpc>
                <a:spcPts val="3380"/>
              </a:lnSpc>
              <a:buFont typeface="Wingdings" pitchFamily="2" charset="2"/>
              <a:buChar char="Ø"/>
            </a:pPr>
            <a:r>
              <a:rPr lang="en-US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With improved precision</a:t>
            </a:r>
            <a:r>
              <a:rPr lang="en-US" altLang="zh-CN" sz="2400" dirty="0">
                <a:latin typeface="Gill Sans MT" panose="020B0502020104020203" pitchFamily="34" charset="77"/>
                <a:cs typeface="Calibri" panose="020F0502020204030204" pitchFamily="34" charset="0"/>
              </a:rPr>
              <a:t>,</a:t>
            </a:r>
            <a:r>
              <a:rPr lang="zh-CN" altLang="en-US" sz="2400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l</a:t>
            </a:r>
            <a:r>
              <a:rPr lang="en-US" sz="24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arge mass </a:t>
            </a:r>
            <a:r>
              <a:rPr lang="en-US" sz="2400" b="1" dirty="0" err="1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splittings</a:t>
            </a:r>
            <a:r>
              <a:rPr lang="en-US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 persist </a:t>
            </a:r>
            <a:endParaRPr lang="en-US" altLang="zh-CN" sz="2400" b="1" dirty="0">
              <a:solidFill>
                <a:srgbClr val="0432FF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70CF22C-B711-1D24-E1A2-B877997CA212}"/>
              </a:ext>
            </a:extLst>
          </p:cNvPr>
          <p:cNvSpPr txBox="1"/>
          <p:nvPr/>
        </p:nvSpPr>
        <p:spPr>
          <a:xfrm>
            <a:off x="6259207" y="3689543"/>
            <a:ext cx="5620193" cy="914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200"/>
              </a:lnSpc>
              <a:buFont typeface="Wingdings" pitchFamily="2" charset="2"/>
              <a:buChar char="v"/>
            </a:pPr>
            <a:r>
              <a:rPr lang="en-US" altLang="zh-CN" sz="1500" b="1" dirty="0">
                <a:latin typeface="Gill Sans MT" panose="020B0502020104020203" pitchFamily="34" charset="77"/>
                <a:cs typeface="Calibri" panose="020F0502020204030204" pitchFamily="34" charset="0"/>
              </a:rPr>
              <a:t>VS.</a:t>
            </a:r>
            <a:r>
              <a:rPr lang="zh-CN" altLang="en-US" sz="15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b="1" dirty="0">
                <a:latin typeface="Gill Sans MT" panose="020B0502020104020203" pitchFamily="34" charset="77"/>
                <a:cs typeface="Calibri" panose="020F0502020204030204" pitchFamily="34" charset="0"/>
              </a:rPr>
              <a:t>Run</a:t>
            </a:r>
            <a:r>
              <a:rPr lang="zh-CN" altLang="en-US" sz="15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b="1" dirty="0">
                <a:latin typeface="Gill Sans MT" panose="020B0502020104020203" pitchFamily="34" charset="77"/>
                <a:cs typeface="Calibri" panose="020F0502020204030204" pitchFamily="34" charset="0"/>
              </a:rPr>
              <a:t>II</a:t>
            </a:r>
            <a:r>
              <a:rPr lang="zh-CN" altLang="en-US" sz="15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b="1" dirty="0">
                <a:latin typeface="Gill Sans MT" panose="020B0502020104020203" pitchFamily="34" charset="77"/>
                <a:cs typeface="Calibri" panose="020F0502020204030204" pitchFamily="34" charset="0"/>
              </a:rPr>
              <a:t>result:</a:t>
            </a:r>
          </a:p>
          <a:p>
            <a:pPr marL="800100" lvl="1" indent="-342900">
              <a:lnSpc>
                <a:spcPts val="2200"/>
              </a:lnSpc>
              <a:buFont typeface="Wingdings" pitchFamily="2" charset="2"/>
              <a:buChar char="ü"/>
            </a:pPr>
            <a:r>
              <a:rPr lang="en-US" altLang="zh-CN" sz="1500" b="1" dirty="0">
                <a:latin typeface="Gill Sans MT" panose="020B0502020104020203" pitchFamily="34" charset="77"/>
                <a:cs typeface="Calibri" panose="020F0502020204030204" pitchFamily="34" charset="0"/>
              </a:rPr>
              <a:t>Statistical uncertainty </a:t>
            </a:r>
            <a:r>
              <a:rPr lang="en-US" altLang="zh-CN" sz="1500" dirty="0">
                <a:latin typeface="Gill Sans MT" panose="020B0502020104020203" pitchFamily="34" charset="77"/>
                <a:cs typeface="Calibri" panose="020F0502020204030204" pitchFamily="34" charset="0"/>
              </a:rPr>
              <a:t>reduced</a:t>
            </a:r>
            <a:r>
              <a:rPr lang="zh-CN" altLang="en-US" sz="1500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dirty="0">
                <a:latin typeface="Gill Sans MT" panose="020B0502020104020203" pitchFamily="34" charset="77"/>
                <a:cs typeface="Calibri" panose="020F0502020204030204" pitchFamily="34" charset="0"/>
              </a:rPr>
              <a:t>by</a:t>
            </a:r>
            <a:r>
              <a:rPr lang="zh-CN" altLang="en-US" sz="1500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</a:t>
            </a:r>
            <a:r>
              <a:rPr lang="zh-CN" altLang="en-US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factor</a:t>
            </a:r>
            <a:r>
              <a:rPr lang="zh-CN" altLang="en-US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of</a:t>
            </a:r>
            <a:r>
              <a:rPr lang="zh-CN" altLang="en-US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3</a:t>
            </a:r>
          </a:p>
          <a:p>
            <a:pPr marL="800100" lvl="1" indent="-342900">
              <a:lnSpc>
                <a:spcPts val="2200"/>
              </a:lnSpc>
              <a:buFont typeface="Wingdings" pitchFamily="2" charset="2"/>
              <a:buChar char="ü"/>
            </a:pPr>
            <a:r>
              <a:rPr lang="en-US" altLang="zh-CN" sz="1500" b="1" dirty="0">
                <a:latin typeface="Gill Sans MT" panose="020B0502020104020203" pitchFamily="34" charset="77"/>
                <a:cs typeface="Calibri" panose="020F0502020204030204" pitchFamily="34" charset="0"/>
              </a:rPr>
              <a:t>Systematic uncertainty</a:t>
            </a:r>
            <a:r>
              <a:rPr lang="zh-CN" altLang="en-US" sz="15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dirty="0">
                <a:latin typeface="Gill Sans MT" panose="020B0502020104020203" pitchFamily="34" charset="77"/>
                <a:cs typeface="Calibri" panose="020F0502020204030204" pitchFamily="34" charset="0"/>
              </a:rPr>
              <a:t>reduced</a:t>
            </a:r>
            <a:r>
              <a:rPr lang="zh-CN" altLang="en-US" sz="1500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dirty="0">
                <a:latin typeface="Gill Sans MT" panose="020B0502020104020203" pitchFamily="34" charset="77"/>
                <a:cs typeface="Calibri" panose="020F0502020204030204" pitchFamily="34" charset="0"/>
              </a:rPr>
              <a:t>by</a:t>
            </a:r>
            <a:r>
              <a:rPr lang="zh-CN" altLang="en-US" sz="1500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dirty="0">
                <a:latin typeface="Gill Sans MT" panose="020B0502020104020203" pitchFamily="34" charset="77"/>
                <a:cs typeface="Calibri" panose="020F0502020204030204" pitchFamily="34" charset="0"/>
              </a:rPr>
              <a:t>about</a:t>
            </a:r>
            <a:r>
              <a:rPr lang="zh-CN" altLang="en-US" sz="1500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</a:t>
            </a:r>
            <a:r>
              <a:rPr lang="zh-CN" altLang="en-US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factor</a:t>
            </a:r>
            <a:r>
              <a:rPr lang="zh-CN" altLang="en-US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of</a:t>
            </a:r>
            <a:r>
              <a:rPr lang="zh-CN" altLang="en-US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5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086626C-DE4B-8307-1A93-2C8EE0D04A15}"/>
              </a:ext>
            </a:extLst>
          </p:cNvPr>
          <p:cNvSpPr txBox="1">
            <a:spLocks/>
          </p:cNvSpPr>
          <p:nvPr/>
        </p:nvSpPr>
        <p:spPr>
          <a:xfrm>
            <a:off x="4126213" y="6546020"/>
            <a:ext cx="393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𝐽/𝜓𝐽/𝜓 updated result</a:t>
            </a:r>
          </a:p>
        </p:txBody>
      </p:sp>
    </p:spTree>
    <p:extLst>
      <p:ext uri="{BB962C8B-B14F-4D97-AF65-F5344CB8AC3E}">
        <p14:creationId xmlns:p14="http://schemas.microsoft.com/office/powerpoint/2010/main" val="25071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0F9A1-A8CB-BCF3-9B06-927BE6739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0458F27F-30A5-7DE1-D3B9-D3229EBDA291}"/>
              </a:ext>
            </a:extLst>
          </p:cNvPr>
          <p:cNvSpPr/>
          <p:nvPr/>
        </p:nvSpPr>
        <p:spPr>
          <a:xfrm>
            <a:off x="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Summary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98A46A-977F-147C-8F9F-457EF8F0E621}"/>
              </a:ext>
            </a:extLst>
          </p:cNvPr>
          <p:cNvSpPr txBox="1">
            <a:spLocks/>
          </p:cNvSpPr>
          <p:nvPr/>
        </p:nvSpPr>
        <p:spPr>
          <a:xfrm>
            <a:off x="2255520" y="6546020"/>
            <a:ext cx="7680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F4E475A-1BA8-A687-62BF-312CBD7B0F74}"/>
              </a:ext>
            </a:extLst>
          </p:cNvPr>
          <p:cNvSpPr/>
          <p:nvPr/>
        </p:nvSpPr>
        <p:spPr>
          <a:xfrm>
            <a:off x="479425" y="599338"/>
            <a:ext cx="11233149" cy="5355598"/>
          </a:xfrm>
          <a:prstGeom prst="roundRect">
            <a:avLst>
              <a:gd name="adj" fmla="val 1392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CDF20975-1166-4E2C-1DC2-6DFB2BE8BE12}"/>
              </a:ext>
            </a:extLst>
          </p:cNvPr>
          <p:cNvSpPr/>
          <p:nvPr/>
        </p:nvSpPr>
        <p:spPr>
          <a:xfrm>
            <a:off x="479425" y="599338"/>
            <a:ext cx="11233150" cy="1053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DB8D9F-BDEA-4795-F29B-F266C475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51" y="758549"/>
            <a:ext cx="9355695" cy="51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4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8D4AE-1834-58BC-516D-F74F70DA7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FD4AB859-A868-0DCF-4148-A9DE7BFDD225}"/>
              </a:ext>
            </a:extLst>
          </p:cNvPr>
          <p:cNvSpPr/>
          <p:nvPr/>
        </p:nvSpPr>
        <p:spPr>
          <a:xfrm>
            <a:off x="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Summary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BB730EC-A7F1-C841-F77A-EB9EBF129043}"/>
              </a:ext>
            </a:extLst>
          </p:cNvPr>
          <p:cNvSpPr txBox="1">
            <a:spLocks/>
          </p:cNvSpPr>
          <p:nvPr/>
        </p:nvSpPr>
        <p:spPr>
          <a:xfrm>
            <a:off x="2255520" y="6546020"/>
            <a:ext cx="7680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2765B78-A282-3B82-3195-F43870728927}"/>
              </a:ext>
            </a:extLst>
          </p:cNvPr>
          <p:cNvSpPr/>
          <p:nvPr/>
        </p:nvSpPr>
        <p:spPr>
          <a:xfrm>
            <a:off x="479425" y="599338"/>
            <a:ext cx="11233149" cy="5355598"/>
          </a:xfrm>
          <a:prstGeom prst="roundRect">
            <a:avLst>
              <a:gd name="adj" fmla="val 1392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3882B1B7-BF11-5FF5-67D6-A55CB9DE492F}"/>
              </a:ext>
            </a:extLst>
          </p:cNvPr>
          <p:cNvSpPr/>
          <p:nvPr/>
        </p:nvSpPr>
        <p:spPr>
          <a:xfrm>
            <a:off x="479425" y="599338"/>
            <a:ext cx="11233150" cy="1053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A869F-1D31-4C3E-C064-29B671BBD955}"/>
              </a:ext>
            </a:extLst>
          </p:cNvPr>
          <p:cNvSpPr txBox="1"/>
          <p:nvPr/>
        </p:nvSpPr>
        <p:spPr>
          <a:xfrm>
            <a:off x="1430839" y="738002"/>
            <a:ext cx="9298918" cy="4320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800" b="1" dirty="0">
                <a:solidFill>
                  <a:schemeClr val="tx1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</a:t>
            </a:r>
            <a:r>
              <a:rPr lang="en" altLang="zh-CN" sz="2800" b="1" dirty="0">
                <a:solidFill>
                  <a:schemeClr val="tx1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family of all-charm tetraquarks</a:t>
            </a:r>
            <a:endParaRPr lang="en-US" altLang="zh-CN" sz="2800" b="1" dirty="0">
              <a:solidFill>
                <a:schemeClr val="tx1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" altLang="zh-CN" sz="2400" dirty="0">
                <a:latin typeface="Gill Sans MT" panose="020B0502020104020203" pitchFamily="34" charset="77"/>
                <a:cs typeface="Times New Roman" panose="02020603050405020304" pitchFamily="18" charset="0"/>
              </a:rPr>
              <a:t>X(6600), X(6900), </a:t>
            </a:r>
            <a:r>
              <a:rPr lang="en-US" altLang="zh-CN" sz="2400" dirty="0">
                <a:latin typeface="Gill Sans MT" panose="020B0502020104020203" pitchFamily="34" charset="77"/>
                <a:cs typeface="Times New Roman" panose="02020603050405020304" pitchFamily="18" charset="0"/>
              </a:rPr>
              <a:t>and</a:t>
            </a:r>
            <a:r>
              <a:rPr lang="zh-CN" altLang="en-US" sz="24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X(7100)</a:t>
            </a:r>
            <a:r>
              <a:rPr lang="zh-CN" altLang="en-US" sz="2400" b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well</a:t>
            </a:r>
            <a:r>
              <a:rPr lang="zh-CN" altLang="en-US" sz="24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above</a:t>
            </a:r>
            <a:r>
              <a:rPr lang="zh-CN" altLang="en-US" sz="24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" altLang="zh-CN" sz="24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5</a:t>
            </a:r>
            <a:r>
              <a:rPr lang="el-GR" altLang="zh-CN" sz="2400" dirty="0">
                <a:solidFill>
                  <a:srgbClr val="0432FF"/>
                </a:solidFill>
                <a:cs typeface="Times New Roman" panose="02020603050405020304" pitchFamily="18" charset="0"/>
              </a:rPr>
              <a:t>σ</a:t>
            </a:r>
            <a:endParaRPr lang="en-US" altLang="zh-CN" sz="2400" dirty="0">
              <a:solidFill>
                <a:srgbClr val="0432FF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endParaRPr lang="en-US" altLang="zh-CN" sz="2400" dirty="0">
              <a:solidFill>
                <a:srgbClr val="0432FF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" altLang="zh-CN" sz="2400" dirty="0">
                <a:latin typeface="Gill Sans MT" panose="020B0502020104020203" pitchFamily="34" charset="77"/>
                <a:cs typeface="Times New Roman" panose="02020603050405020304" pitchFamily="18" charset="0"/>
              </a:rPr>
              <a:t>Quantum interference among structures</a:t>
            </a:r>
            <a:r>
              <a:rPr lang="zh-CN" altLang="en-US" sz="24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" altLang="zh-CN" sz="2400" dirty="0">
                <a:latin typeface="Gill Sans MT" panose="020B0502020104020203" pitchFamily="34" charset="77"/>
                <a:cs typeface="Times New Roman" panose="02020603050405020304" pitchFamily="18" charset="0"/>
              </a:rPr>
              <a:t>validated</a:t>
            </a:r>
            <a:r>
              <a:rPr lang="zh-CN" altLang="en-US" sz="24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well</a:t>
            </a:r>
            <a:r>
              <a:rPr lang="zh-CN" altLang="en-US" sz="24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above</a:t>
            </a:r>
            <a:r>
              <a:rPr lang="zh-CN" altLang="en-US" sz="24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" altLang="zh-CN" sz="24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5</a:t>
            </a:r>
            <a:r>
              <a:rPr lang="el-GR" altLang="zh-CN" sz="2400" dirty="0">
                <a:solidFill>
                  <a:srgbClr val="0432FF"/>
                </a:solidFill>
                <a:cs typeface="Times New Roman" panose="02020603050405020304" pitchFamily="18" charset="0"/>
              </a:rPr>
              <a:t>σ</a:t>
            </a:r>
            <a:endParaRPr lang="en-US" altLang="zh-CN" sz="2400" dirty="0">
              <a:solidFill>
                <a:srgbClr val="0432FF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§"/>
            </a:pPr>
            <a:endParaRPr lang="en-CN" altLang="zh-CN" sz="2400" dirty="0">
              <a:solidFill>
                <a:srgbClr val="0432FF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" altLang="zh-CN" sz="2400" dirty="0">
                <a:latin typeface="Gill Sans MT" panose="020B0502020104020203" pitchFamily="34" charset="77"/>
                <a:cs typeface="Times New Roman" panose="02020603050405020304" pitchFamily="18" charset="0"/>
              </a:rPr>
              <a:t>Large mass </a:t>
            </a:r>
            <a:r>
              <a:rPr lang="en" altLang="zh-CN" sz="2400" dirty="0" err="1">
                <a:latin typeface="Gill Sans MT" panose="020B0502020104020203" pitchFamily="34" charset="77"/>
                <a:cs typeface="Times New Roman" panose="02020603050405020304" pitchFamily="18" charset="0"/>
              </a:rPr>
              <a:t>splittings</a:t>
            </a:r>
            <a:r>
              <a:rPr lang="en" altLang="zh-CN" sz="2400" dirty="0">
                <a:latin typeface="Gill Sans MT" panose="020B0502020104020203" pitchFamily="34" charset="77"/>
                <a:cs typeface="Times New Roman" panose="02020603050405020304" pitchFamily="18" charset="0"/>
              </a:rPr>
              <a:t>, more precisely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2CD60-0F75-FECE-DF88-9D5C096DB6CF}"/>
              </a:ext>
            </a:extLst>
          </p:cNvPr>
          <p:cNvSpPr txBox="1"/>
          <p:nvPr/>
        </p:nvSpPr>
        <p:spPr>
          <a:xfrm>
            <a:off x="9856731" y="5882088"/>
            <a:ext cx="2118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4590F"/>
                </a:solidFill>
                <a:effectLst/>
                <a:latin typeface="Calibri" panose="020F0502020204030204" pitchFamily="34" charset="0"/>
              </a:rPr>
              <a:t>THANKS! </a:t>
            </a:r>
            <a:endParaRPr lang="en-US" sz="36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AEEEE-2045-D3DC-E680-A9E4E6343CF7}"/>
              </a:ext>
            </a:extLst>
          </p:cNvPr>
          <p:cNvSpPr txBox="1"/>
          <p:nvPr/>
        </p:nvSpPr>
        <p:spPr>
          <a:xfrm>
            <a:off x="2252868" y="4995551"/>
            <a:ext cx="3317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4097"/>
                </a:solidFill>
                <a:latin typeface="Gill Sans MT" panose="020B0502020104020203" pitchFamily="34" charset="77"/>
              </a:rPr>
              <a:t>==&gt; radial family of states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9C4495-A1E1-0496-5D0D-45DB6C580CA7}"/>
                  </a:ext>
                </a:extLst>
              </p:cNvPr>
              <p:cNvSpPr txBox="1"/>
              <p:nvPr/>
            </p:nvSpPr>
            <p:spPr>
              <a:xfrm>
                <a:off x="2252868" y="3565643"/>
                <a:ext cx="6500002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4097"/>
                    </a:solidFill>
                    <a:effectLst/>
                    <a:latin typeface="Gill Sans MT" panose="020B0502020104020203" pitchFamily="34" charset="77"/>
                  </a:rPr>
                  <a:t>==&gt; States have common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N" sz="2000" b="1" i="1">
                            <a:solidFill>
                              <a:srgbClr val="00409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004097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004097"/>
                            </a:solidFill>
                            <a:latin typeface="Cambria Math" panose="02040503050406030204" pitchFamily="18" charset="0"/>
                          </a:rPr>
                          <m:t>𝑷𝑪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004097"/>
                  </a:solidFill>
                  <a:effectLst/>
                  <a:latin typeface="Gill Sans MT" panose="020B0502020104020203" pitchFamily="34" charset="77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9C4495-A1E1-0496-5D0D-45DB6C580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68" y="3565643"/>
                <a:ext cx="6500002" cy="407099"/>
              </a:xfrm>
              <a:prstGeom prst="rect">
                <a:avLst/>
              </a:prstGeom>
              <a:blipFill>
                <a:blip r:embed="rId2"/>
                <a:stretch>
                  <a:fillRect l="-975" t="-6061" b="-272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AE9F806-00C5-9608-2F95-CAD73B970B71}"/>
              </a:ext>
            </a:extLst>
          </p:cNvPr>
          <p:cNvSpPr txBox="1"/>
          <p:nvPr/>
        </p:nvSpPr>
        <p:spPr>
          <a:xfrm>
            <a:off x="2252868" y="2182245"/>
            <a:ext cx="5961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4097"/>
                </a:solidFill>
                <a:latin typeface="Gill Sans MT" panose="020B0502020104020203" pitchFamily="34" charset="77"/>
              </a:rPr>
              <a:t>==&gt; Multiple states makes comparisons possible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D0CD9D-48A9-62E6-F163-8EF45C8FFCE1}"/>
              </a:ext>
            </a:extLst>
          </p:cNvPr>
          <p:cNvSpPr txBox="1"/>
          <p:nvPr/>
        </p:nvSpPr>
        <p:spPr>
          <a:xfrm>
            <a:off x="479425" y="5491148"/>
            <a:ext cx="11233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System Font Regular"/>
              <a:buChar char="🧩"/>
            </a:pPr>
            <a:r>
              <a:rPr lang="en-CN" altLang="zh-CN" sz="2400" b="1" i="1" dirty="0">
                <a:solidFill>
                  <a:srgbClr val="FF40FF"/>
                </a:solidFill>
                <a:effectLst/>
                <a:latin typeface="Gill Sans MT" panose="020B0502020104020203" pitchFamily="34" charset="77"/>
                <a:ea typeface="Kai" pitchFamily="2" charset="-122"/>
                <a:cs typeface="Times New Roman" panose="02020603050405020304" pitchFamily="18" charset="0"/>
              </a:rPr>
              <a:t>CMS</a:t>
            </a:r>
            <a:r>
              <a:rPr lang="zh-CN" altLang="en-US" sz="2400" b="1" i="1" dirty="0">
                <a:solidFill>
                  <a:srgbClr val="FF40FF"/>
                </a:solidFill>
                <a:effectLst/>
                <a:latin typeface="Gill Sans MT" panose="020B0502020104020203" pitchFamily="34" charset="77"/>
                <a:ea typeface="Kai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40FF"/>
                </a:solidFill>
                <a:latin typeface="Gill Sans MT" panose="020B0502020104020203" pitchFamily="34" charset="77"/>
              </a:rPr>
              <a:t>is painting a coherent picture of </a:t>
            </a:r>
            <a:r>
              <a:rPr lang="en" altLang="zh-CN" sz="2400" b="1" i="1" dirty="0">
                <a:solidFill>
                  <a:srgbClr val="FF40FF"/>
                </a:solidFill>
                <a:latin typeface="Gill Sans MT" panose="020B0502020104020203" pitchFamily="34" charset="77"/>
              </a:rPr>
              <a:t>all-charm tetraquark</a:t>
            </a:r>
            <a:r>
              <a:rPr lang="zh-CN" altLang="en-US" sz="2400" b="1" i="1" dirty="0">
                <a:solidFill>
                  <a:srgbClr val="FF40FF"/>
                </a:solidFill>
                <a:latin typeface="Gill Sans MT" panose="020B0502020104020203" pitchFamily="34" charset="77"/>
              </a:rPr>
              <a:t> </a:t>
            </a:r>
            <a:r>
              <a:rPr lang="en-US" sz="2400" b="1" i="1" dirty="0">
                <a:solidFill>
                  <a:srgbClr val="FF40FF"/>
                </a:solidFill>
                <a:latin typeface="Gill Sans MT" panose="020B0502020104020203" pitchFamily="34" charset="77"/>
              </a:rPr>
              <a:t>structures</a:t>
            </a:r>
            <a:r>
              <a:rPr lang="en-US" altLang="zh-CN" sz="2400" b="1" i="1" dirty="0">
                <a:solidFill>
                  <a:srgbClr val="FF40FF"/>
                </a:solidFill>
                <a:latin typeface="Gill Sans MT" panose="020B0502020104020203" pitchFamily="34" charset="77"/>
              </a:rPr>
              <a:t>!</a:t>
            </a:r>
            <a:endParaRPr lang="en-CN" sz="2400" b="1" i="1" dirty="0">
              <a:solidFill>
                <a:srgbClr val="FF40FF"/>
              </a:solidFill>
              <a:latin typeface="Gill Sans MT" panose="020B05020201040202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714AE-D06F-FBD1-3DB0-741822766E11}"/>
              </a:ext>
            </a:extLst>
          </p:cNvPr>
          <p:cNvSpPr txBox="1"/>
          <p:nvPr/>
        </p:nvSpPr>
        <p:spPr>
          <a:xfrm>
            <a:off x="1462243" y="4035135"/>
            <a:ext cx="896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spin-parity reveals their J</a:t>
            </a:r>
            <a:r>
              <a:rPr lang="en-US" b="1" i="1" baseline="30000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b="1" i="1" baseline="30000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 </a:t>
            </a:r>
            <a:r>
              <a:rPr lang="en-US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(Details in poster by Xining</a:t>
            </a:r>
            <a:r>
              <a:rPr lang="zh-CN" altLang="en-US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Wang)</a:t>
            </a:r>
            <a:endParaRPr lang="en-US" b="1" i="1" dirty="0">
              <a:solidFill>
                <a:srgbClr val="943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5893A-3F03-4D8A-952A-89B1E9560871}"/>
              </a:ext>
            </a:extLst>
          </p:cNvPr>
          <p:cNvSpPr txBox="1"/>
          <p:nvPr/>
        </p:nvSpPr>
        <p:spPr>
          <a:xfrm>
            <a:off x="653900" y="2599956"/>
            <a:ext cx="1088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tudied </a:t>
            </a:r>
            <a:r>
              <a:rPr lang="en-US" b="1" dirty="0">
                <a:solidFill>
                  <a:srgbClr val="9437FF"/>
                </a:solidFill>
                <a:latin typeface="+mj-ea"/>
              </a:rPr>
              <a:t>𝐽/𝜓𝜓</a:t>
            </a:r>
            <a:r>
              <a:rPr lang="en-US" altLang="zh-CN" b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(2S)</a:t>
            </a:r>
            <a:r>
              <a:rPr lang="en-US" b="1" dirty="0">
                <a:solidFill>
                  <a:srgbClr val="9437FF"/>
                </a:solidFill>
                <a:latin typeface="+mj-ea"/>
              </a:rPr>
              <a:t> </a:t>
            </a:r>
            <a:r>
              <a:rPr lang="en-US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zh-CN" altLang="en-US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Run2+3 data</a:t>
            </a:r>
            <a:r>
              <a:rPr lang="zh-CN" altLang="en-US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zh-CN" altLang="en-US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talk by </a:t>
            </a:r>
            <a:r>
              <a:rPr lang="en-US" sz="1600" b="1" i="1" dirty="0" err="1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Jingqing</a:t>
            </a:r>
            <a:r>
              <a:rPr lang="en-US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</a:t>
            </a:r>
            <a:r>
              <a:rPr lang="zh-CN" altLang="en-US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Liangliang’s</a:t>
            </a:r>
            <a:r>
              <a:rPr lang="zh-CN" altLang="en-US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</a:t>
            </a:r>
            <a:r>
              <a:rPr lang="en-US" sz="1600" b="1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i="1" dirty="0">
              <a:solidFill>
                <a:srgbClr val="943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2" grpId="0"/>
      <p:bldP spid="1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EA18A-1A31-E4E5-92D0-041F8E226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4AE7EE6-1010-A8A2-C9B2-7F1C91B1BA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46FA42D6-3BFA-B042-64EB-25C1ED8139E0}"/>
              </a:ext>
            </a:extLst>
          </p:cNvPr>
          <p:cNvSpPr/>
          <p:nvPr/>
        </p:nvSpPr>
        <p:spPr>
          <a:xfrm>
            <a:off x="0" y="6506159"/>
            <a:ext cx="12192000" cy="351841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5E04503-32BE-5A3D-FFF1-ACFA1A75675A}"/>
              </a:ext>
            </a:extLst>
          </p:cNvPr>
          <p:cNvSpPr/>
          <p:nvPr/>
        </p:nvSpPr>
        <p:spPr>
          <a:xfrm>
            <a:off x="0" y="1863925"/>
            <a:ext cx="12192000" cy="2215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ea"/>
              </a:rPr>
              <a:t>BACKUP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B1D9C060-5EB8-90D7-B169-05BC4CA5DEF3}"/>
              </a:ext>
            </a:extLst>
          </p:cNvPr>
          <p:cNvSpPr txBox="1">
            <a:spLocks/>
          </p:cNvSpPr>
          <p:nvPr/>
        </p:nvSpPr>
        <p:spPr>
          <a:xfrm>
            <a:off x="-16693" y="6546020"/>
            <a:ext cx="120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</a:rPr>
              <a:t>Yilin Zhou</a:t>
            </a: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97BBEF73-9757-9161-392B-872CD5AFA1FE}"/>
              </a:ext>
            </a:extLst>
          </p:cNvPr>
          <p:cNvSpPr txBox="1">
            <a:spLocks/>
          </p:cNvSpPr>
          <p:nvPr/>
        </p:nvSpPr>
        <p:spPr>
          <a:xfrm>
            <a:off x="11686257" y="6546020"/>
            <a:ext cx="5224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EBE5D-4745-F74E-B6CA-CF211AB1145F}" type="slidenum">
              <a:rPr kumimoji="1" lang="en-C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7834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F1B3C-92D9-FD42-8031-2D138C0D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A28C2E74-2FBD-7245-6AFB-1B51E847CB78}"/>
              </a:ext>
            </a:extLst>
          </p:cNvPr>
          <p:cNvSpPr/>
          <p:nvPr/>
        </p:nvSpPr>
        <p:spPr>
          <a:xfrm>
            <a:off x="-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b="1" dirty="0">
                <a:solidFill>
                  <a:prstClr val="white"/>
                </a:solidFill>
                <a:latin typeface="+mj-ea"/>
              </a:rPr>
              <a:t> 𝐽/𝜓𝐽/𝜓 Run II &amp; III interference fit result</a:t>
            </a:r>
            <a:endParaRPr lang="en" altLang="zh-CN" b="1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11" name="矩形: 圆角 1">
            <a:extLst>
              <a:ext uri="{FF2B5EF4-FFF2-40B4-BE49-F238E27FC236}">
                <a16:creationId xmlns:a16="http://schemas.microsoft.com/office/drawing/2014/main" id="{52CDB6C4-BAD3-46F3-C3C3-82262BE7BFCE}"/>
              </a:ext>
            </a:extLst>
          </p:cNvPr>
          <p:cNvSpPr/>
          <p:nvPr/>
        </p:nvSpPr>
        <p:spPr>
          <a:xfrm>
            <a:off x="169632" y="1447956"/>
            <a:ext cx="5071585" cy="3873510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5">
            <a:extLst>
              <a:ext uri="{FF2B5EF4-FFF2-40B4-BE49-F238E27FC236}">
                <a16:creationId xmlns:a16="http://schemas.microsoft.com/office/drawing/2014/main" id="{4EE3D1BE-79EC-2463-6901-FA985FFC4F54}"/>
              </a:ext>
            </a:extLst>
          </p:cNvPr>
          <p:cNvSpPr/>
          <p:nvPr/>
        </p:nvSpPr>
        <p:spPr>
          <a:xfrm>
            <a:off x="169632" y="1447956"/>
            <a:ext cx="5071585" cy="399346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CMS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Run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2+3</a:t>
            </a:r>
            <a:endParaRPr lang="en" altLang="zh-CN" sz="1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9C630D3-FA54-6F43-BECA-7B0F8D0256AC}"/>
              </a:ext>
            </a:extLst>
          </p:cNvPr>
          <p:cNvSpPr txBox="1">
            <a:spLocks/>
          </p:cNvSpPr>
          <p:nvPr/>
        </p:nvSpPr>
        <p:spPr>
          <a:xfrm>
            <a:off x="4126213" y="6546020"/>
            <a:ext cx="393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 BACKUP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25BA66-7B1B-52DC-D50A-384858C8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944" y="2074137"/>
            <a:ext cx="6434368" cy="2709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F63119-A841-6ACB-4B73-B4C00B8A0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138" y="1875670"/>
            <a:ext cx="4418780" cy="3484728"/>
          </a:xfrm>
          <a:prstGeom prst="rect">
            <a:avLst/>
          </a:prstGeom>
          <a:effectLst/>
        </p:spPr>
      </p:pic>
      <p:sp>
        <p:nvSpPr>
          <p:cNvPr id="15" name="文本框 9">
            <a:extLst>
              <a:ext uri="{FF2B5EF4-FFF2-40B4-BE49-F238E27FC236}">
                <a16:creationId xmlns:a16="http://schemas.microsoft.com/office/drawing/2014/main" id="{705B9750-EFFB-A451-0A86-B0800091958A}"/>
              </a:ext>
            </a:extLst>
          </p:cNvPr>
          <p:cNvSpPr txBox="1"/>
          <p:nvPr/>
        </p:nvSpPr>
        <p:spPr>
          <a:xfrm>
            <a:off x="2055544" y="2222095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54D50C1-0D13-B39B-42A1-4181EBEEBF28}"/>
              </a:ext>
            </a:extLst>
          </p:cNvPr>
          <p:cNvSpPr txBox="1"/>
          <p:nvPr/>
        </p:nvSpPr>
        <p:spPr>
          <a:xfrm>
            <a:off x="2513105" y="2597058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1">
            <a:extLst>
              <a:ext uri="{FF2B5EF4-FFF2-40B4-BE49-F238E27FC236}">
                <a16:creationId xmlns:a16="http://schemas.microsoft.com/office/drawing/2014/main" id="{19F0C063-2C24-B092-FD52-7D9CFE80B21F}"/>
              </a:ext>
            </a:extLst>
          </p:cNvPr>
          <p:cNvSpPr txBox="1"/>
          <p:nvPr/>
        </p:nvSpPr>
        <p:spPr>
          <a:xfrm>
            <a:off x="1512094" y="1987572"/>
            <a:ext cx="85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E79F60A5-1258-7BC0-03E1-F90E8F97972B}"/>
              </a:ext>
            </a:extLst>
          </p:cNvPr>
          <p:cNvSpPr txBox="1"/>
          <p:nvPr/>
        </p:nvSpPr>
        <p:spPr>
          <a:xfrm>
            <a:off x="1235127" y="3170135"/>
            <a:ext cx="1275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Dip1:</a:t>
            </a:r>
            <a:r>
              <a:rPr kumimoji="1" lang="zh-CN" altLang="en-US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5">
            <a:extLst>
              <a:ext uri="{FF2B5EF4-FFF2-40B4-BE49-F238E27FC236}">
                <a16:creationId xmlns:a16="http://schemas.microsoft.com/office/drawing/2014/main" id="{477B4B7E-2D9D-B0F1-AECA-801E9B9EABA8}"/>
              </a:ext>
            </a:extLst>
          </p:cNvPr>
          <p:cNvSpPr txBox="1"/>
          <p:nvPr/>
        </p:nvSpPr>
        <p:spPr>
          <a:xfrm>
            <a:off x="2152188" y="3324892"/>
            <a:ext cx="1275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Dip2:</a:t>
            </a:r>
            <a:r>
              <a:rPr kumimoji="1" lang="zh-CN" altLang="en-US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altLang="zh-CN" sz="16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kumimoji="1" lang="zh-CN" altLang="en-US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0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5BA3C-95A3-DB6A-8D32-1B6AD5718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4BE214F9-E251-22B7-5B92-15D260284FAC}"/>
              </a:ext>
            </a:extLst>
          </p:cNvPr>
          <p:cNvSpPr/>
          <p:nvPr/>
        </p:nvSpPr>
        <p:spPr>
          <a:xfrm>
            <a:off x="-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b="1" dirty="0">
                <a:solidFill>
                  <a:prstClr val="white"/>
                </a:solidFill>
                <a:latin typeface="+mj-ea"/>
              </a:rPr>
              <a:t> 𝐽/𝜓𝜓(2S) Run II &amp; III interference fit result</a:t>
            </a:r>
            <a:endParaRPr lang="en" altLang="zh-CN" b="1" dirty="0">
              <a:solidFill>
                <a:prstClr val="white"/>
              </a:solidFill>
              <a:latin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858A60-DAAA-2540-0A83-04CF12C87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89" y="803591"/>
            <a:ext cx="5763573" cy="2078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72EC9A-0B02-93EC-227E-A5CFD27FD356}"/>
              </a:ext>
            </a:extLst>
          </p:cNvPr>
          <p:cNvSpPr txBox="1"/>
          <p:nvPr/>
        </p:nvSpPr>
        <p:spPr>
          <a:xfrm>
            <a:off x="719738" y="5621162"/>
            <a:ext cx="5550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>
                <a:latin typeface="Calibri" panose="020F0502020204030204" pitchFamily="34" charset="0"/>
                <a:cs typeface="Calibri" panose="020F0502020204030204" pitchFamily="34" charset="0"/>
              </a:rPr>
              <a:t>ATLAS only</a:t>
            </a:r>
            <a:r>
              <a:rPr lang="zh-CN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i="1" dirty="0">
                <a:latin typeface="Calibri" panose="020F0502020204030204" pitchFamily="34" charset="0"/>
                <a:cs typeface="Calibri" panose="020F0502020204030204" pitchFamily="34" charset="0"/>
              </a:rPr>
              <a:t>claim </a:t>
            </a:r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X(6900)</a:t>
            </a:r>
            <a:r>
              <a:rPr lang="en-US" altLang="zh-CN" sz="1800" i="1" dirty="0">
                <a:latin typeface="Calibri" panose="020F0502020204030204" pitchFamily="34" charset="0"/>
                <a:cs typeface="Calibri" panose="020F0502020204030204" pitchFamily="34" charset="0"/>
              </a:rPr>
              <a:t> 4.7σ</a:t>
            </a:r>
            <a:r>
              <a:rPr lang="zh-CN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i="1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𝐽/𝜓𝜓(𝟐𝐒)</a:t>
            </a:r>
            <a:r>
              <a:rPr lang="en-US" altLang="zh-CN" sz="1800" i="1" dirty="0">
                <a:latin typeface="Calibri" panose="020F0502020204030204" pitchFamily="34" charset="0"/>
                <a:cs typeface="Calibri" panose="020F0502020204030204" pitchFamily="34" charset="0"/>
              </a:rPr>
              <a:t> channel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12">
                <a:extLst>
                  <a:ext uri="{FF2B5EF4-FFF2-40B4-BE49-F238E27FC236}">
                    <a16:creationId xmlns:a16="http://schemas.microsoft.com/office/drawing/2014/main" id="{C94F21EE-8BF4-4536-562C-C889D4E071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70336" y="3090562"/>
              <a:ext cx="5101926" cy="19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0642">
                      <a:extLst>
                        <a:ext uri="{9D8B030D-6E8A-4147-A177-3AD203B41FA5}">
                          <a16:colId xmlns:a16="http://schemas.microsoft.com/office/drawing/2014/main" val="847050581"/>
                        </a:ext>
                      </a:extLst>
                    </a:gridCol>
                    <a:gridCol w="1700642">
                      <a:extLst>
                        <a:ext uri="{9D8B030D-6E8A-4147-A177-3AD203B41FA5}">
                          <a16:colId xmlns:a16="http://schemas.microsoft.com/office/drawing/2014/main" val="917642132"/>
                        </a:ext>
                      </a:extLst>
                    </a:gridCol>
                    <a:gridCol w="1700642">
                      <a:extLst>
                        <a:ext uri="{9D8B030D-6E8A-4147-A177-3AD203B41FA5}">
                          <a16:colId xmlns:a16="http://schemas.microsoft.com/office/drawing/2014/main" val="2058315019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Params</a:t>
                          </a:r>
                          <a:endParaRPr lang="en-CN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𝐽/𝜓𝜓(2S) [MeV]</a:t>
                          </a:r>
                          <a:endParaRPr lang="en-CN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𝐽/𝜓𝐽/𝜓</a:t>
                          </a:r>
                          <a:r>
                            <a:rPr lang="zh-CN" altLang="en-US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[MeV]</a:t>
                          </a:r>
                          <a:endParaRPr lang="en-CN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0113468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M(BW2)</a:t>
                          </a:r>
                          <a:endParaRPr lang="x-none" sz="14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𝟔𝟖𝟕𝟔</m:t>
                                    </m:r>
                                  </m:e>
                                  <m:sub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𝟐𝟗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𝟏𝟏𝟎</m:t>
                                    </m:r>
                                  </m:sub>
                                  <m:sup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𝟒𝟔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𝟔𝟖𝟒𝟕</m:t>
                                </m:r>
                                <m:r>
                                  <a:rPr lang="en-US" altLang="zh-CN" sz="1400" b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400" b="1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altLang="zh-CN" sz="1400" b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400" b="1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x-none" sz="1400" b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313314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(BW2)</a:t>
                          </a:r>
                          <a:endParaRPr lang="x-none" sz="14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𝟐𝟓𝟑</m:t>
                                    </m:r>
                                  </m:e>
                                  <m:sub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𝟏𝟐𝟎</m:t>
                                    </m:r>
                                  </m:sub>
                                  <m:sup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𝟐𝟗𝟎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𝟏𝟑𝟓</m:t>
                                    </m:r>
                                  </m:e>
                                  <m:sub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sub>
                                  <m:sup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𝟏𝟔</m:t>
                                    </m:r>
                                  </m:sup>
                                </m:sSubSup>
                                <m:r>
                                  <a:rPr lang="en-US" altLang="zh-CN" sz="1400" b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400" b="1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oMath>
                            </m:oMathPara>
                          </a14:m>
                          <a:endParaRPr lang="en-CN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2225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M(BW3)</a:t>
                          </a:r>
                          <a:endParaRPr lang="x-none" sz="14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𝟕𝟏𝟔𝟗</m:t>
                                    </m:r>
                                  </m:e>
                                  <m:sub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𝟓𝟐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𝟕𝟎</m:t>
                                    </m:r>
                                  </m:sub>
                                  <m:sup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𝟐𝟔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𝟕𝟏𝟕𝟑</m:t>
                                    </m:r>
                                  </m:e>
                                  <m:sub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  <m:sup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</m:sSubSup>
                                <m:r>
                                  <a:rPr lang="en-US" altLang="zh-CN" sz="1400" b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400" b="1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x-none" sz="1400" b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3649908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(BW3)</a:t>
                          </a:r>
                          <a:endParaRPr lang="x-none" sz="14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𝟏𝟓𝟒</m:t>
                                    </m:r>
                                  </m:e>
                                  <m:sub>
                                    <m:r>
                                      <a:rPr lang="en-US" altLang="zh-CN" sz="1400" b="1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𝟖𝟐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𝟏𝟔𝟎</m:t>
                                    </m:r>
                                  </m:sub>
                                  <m:sup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𝟏𝟏𝟎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𝟏𝟒𝟎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𝟕𝟑</m:t>
                                    </m:r>
                                  </m:e>
                                  <m:sub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sub>
                                  <m:sup>
                                    <m:r>
                                      <a:rPr lang="en-US" altLang="zh-CN" sz="14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𝟏𝟖</m:t>
                                    </m:r>
                                  </m:sup>
                                </m:sSubSup>
                                <m:r>
                                  <a:rPr lang="en-US" altLang="zh-CN" sz="1400" b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400" b="1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CN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129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12">
                <a:extLst>
                  <a:ext uri="{FF2B5EF4-FFF2-40B4-BE49-F238E27FC236}">
                    <a16:creationId xmlns:a16="http://schemas.microsoft.com/office/drawing/2014/main" id="{C94F21EE-8BF4-4536-562C-C889D4E071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0476784"/>
                  </p:ext>
                </p:extLst>
              </p:nvPr>
            </p:nvGraphicFramePr>
            <p:xfrm>
              <a:off x="6370336" y="3090562"/>
              <a:ext cx="5101926" cy="19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0642">
                      <a:extLst>
                        <a:ext uri="{9D8B030D-6E8A-4147-A177-3AD203B41FA5}">
                          <a16:colId xmlns:a16="http://schemas.microsoft.com/office/drawing/2014/main" val="847050581"/>
                        </a:ext>
                      </a:extLst>
                    </a:gridCol>
                    <a:gridCol w="1700642">
                      <a:extLst>
                        <a:ext uri="{9D8B030D-6E8A-4147-A177-3AD203B41FA5}">
                          <a16:colId xmlns:a16="http://schemas.microsoft.com/office/drawing/2014/main" val="917642132"/>
                        </a:ext>
                      </a:extLst>
                    </a:gridCol>
                    <a:gridCol w="1700642">
                      <a:extLst>
                        <a:ext uri="{9D8B030D-6E8A-4147-A177-3AD203B41FA5}">
                          <a16:colId xmlns:a16="http://schemas.microsoft.com/office/drawing/2014/main" val="2058315019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Params</a:t>
                          </a:r>
                          <a:endParaRPr lang="en-CN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𝐽/𝜓𝜓(2S) [MeV]</a:t>
                          </a:r>
                          <a:endParaRPr lang="en-CN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𝐽/𝜓𝐽/𝜓</a:t>
                          </a:r>
                          <a:r>
                            <a:rPr lang="zh-CN" altLang="en-US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[MeV]</a:t>
                          </a:r>
                          <a:endParaRPr lang="en-CN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0113468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M(BW2)</a:t>
                          </a:r>
                          <a:endParaRPr lang="x-none" sz="14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00000" r="-100000" b="-2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493" t="-100000" r="-746" b="-29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313314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(BW2)</a:t>
                          </a:r>
                          <a:endParaRPr lang="x-none" sz="14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206452" r="-100000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493" t="-206452" r="-746" b="-2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2225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M(BW3)</a:t>
                          </a:r>
                          <a:endParaRPr lang="x-none" sz="14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296875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493" t="-296875" r="-74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3649908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(BW3)</a:t>
                          </a:r>
                          <a:endParaRPr lang="x-none" sz="14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409677" r="-1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493" t="-409677" r="-746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1295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2F098B1-E272-391E-4D3B-4D362726FBBC}"/>
              </a:ext>
            </a:extLst>
          </p:cNvPr>
          <p:cNvSpPr txBox="1"/>
          <p:nvPr/>
        </p:nvSpPr>
        <p:spPr>
          <a:xfrm>
            <a:off x="963299" y="4582970"/>
            <a:ext cx="3696846" cy="96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Significance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FF4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X(6900)</a:t>
            </a:r>
            <a:r>
              <a:rPr lang="zh-CN" altLang="en-US" sz="2000" b="1" dirty="0">
                <a:solidFill>
                  <a:srgbClr val="FF4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FF4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CN" altLang="en-US" sz="2000" b="1" dirty="0">
                <a:solidFill>
                  <a:srgbClr val="FF4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FF4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7.9</a:t>
            </a:r>
            <a:r>
              <a:rPr lang="el-GR" sz="2000" b="1" dirty="0">
                <a:solidFill>
                  <a:srgbClr val="FF4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Significance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X(7100)</a:t>
            </a:r>
            <a:r>
              <a:rPr lang="zh-CN" altLang="en-US" sz="20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CN" altLang="en-US" sz="20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4.0</a:t>
            </a:r>
            <a:r>
              <a:rPr lang="el-GR" altLang="zh-CN" sz="20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sz="20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: 圆角 1">
            <a:extLst>
              <a:ext uri="{FF2B5EF4-FFF2-40B4-BE49-F238E27FC236}">
                <a16:creationId xmlns:a16="http://schemas.microsoft.com/office/drawing/2014/main" id="{CACF026D-747A-25A8-9D4F-6F7502E48F35}"/>
              </a:ext>
            </a:extLst>
          </p:cNvPr>
          <p:cNvSpPr/>
          <p:nvPr/>
        </p:nvSpPr>
        <p:spPr>
          <a:xfrm>
            <a:off x="271232" y="599008"/>
            <a:ext cx="5071585" cy="3873510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5">
            <a:extLst>
              <a:ext uri="{FF2B5EF4-FFF2-40B4-BE49-F238E27FC236}">
                <a16:creationId xmlns:a16="http://schemas.microsoft.com/office/drawing/2014/main" id="{B034392B-BFD0-8191-10F2-CAC333B8E777}"/>
              </a:ext>
            </a:extLst>
          </p:cNvPr>
          <p:cNvSpPr/>
          <p:nvPr/>
        </p:nvSpPr>
        <p:spPr>
          <a:xfrm>
            <a:off x="271232" y="599008"/>
            <a:ext cx="5071585" cy="399346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CMS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Run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2+3</a:t>
            </a:r>
            <a:endParaRPr lang="en" altLang="zh-CN" sz="1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857EC0-807C-24A7-3C0E-4A11506F6F27}"/>
              </a:ext>
            </a:extLst>
          </p:cNvPr>
          <p:cNvGrpSpPr>
            <a:grpSpLocks noChangeAspect="1"/>
          </p:cNvGrpSpPr>
          <p:nvPr/>
        </p:nvGrpSpPr>
        <p:grpSpPr>
          <a:xfrm>
            <a:off x="581221" y="1052172"/>
            <a:ext cx="4255276" cy="3356788"/>
            <a:chOff x="431800" y="604638"/>
            <a:chExt cx="4944533" cy="39005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1ADF0C-D6EC-2739-73D4-EA8C04942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800" y="604638"/>
              <a:ext cx="4944533" cy="39005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957BF0-C92F-4401-C627-19E2A2321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4172" y="839473"/>
              <a:ext cx="1301916" cy="222278"/>
            </a:xfrm>
            <a:prstGeom prst="rect">
              <a:avLst/>
            </a:prstGeom>
          </p:spPr>
        </p:pic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5E5D322-D49D-55EB-3DEA-0478CAA36D8C}"/>
              </a:ext>
            </a:extLst>
          </p:cNvPr>
          <p:cNvSpPr txBox="1">
            <a:spLocks/>
          </p:cNvSpPr>
          <p:nvPr/>
        </p:nvSpPr>
        <p:spPr>
          <a:xfrm>
            <a:off x="4126213" y="6546020"/>
            <a:ext cx="393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 𝐽/𝜓𝜓(2S) result</a:t>
            </a:r>
          </a:p>
        </p:txBody>
      </p:sp>
    </p:spTree>
    <p:extLst>
      <p:ext uri="{BB962C8B-B14F-4D97-AF65-F5344CB8AC3E}">
        <p14:creationId xmlns:p14="http://schemas.microsoft.com/office/powerpoint/2010/main" val="235225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625F071-4DF8-3FA3-69C0-2A98F07AE606}"/>
              </a:ext>
            </a:extLst>
          </p:cNvPr>
          <p:cNvSpPr/>
          <p:nvPr/>
        </p:nvSpPr>
        <p:spPr>
          <a:xfrm>
            <a:off x="0" y="739875"/>
            <a:ext cx="12208693" cy="464589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EA80B2D-54BA-8457-4A98-59116FDDE9F6}"/>
              </a:ext>
            </a:extLst>
          </p:cNvPr>
          <p:cNvSpPr txBox="1"/>
          <p:nvPr/>
        </p:nvSpPr>
        <p:spPr>
          <a:xfrm>
            <a:off x="2964806" y="1472228"/>
            <a:ext cx="8142972" cy="2547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685783"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kumimoji="1" lang="en-US" altLang="zh-CN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latin typeface="+mn-ea"/>
                <a:cs typeface="Times New Roman" panose="02020603050405020304" pitchFamily="18" charset="0"/>
              </a:rPr>
              <a:t>Introduction </a:t>
            </a:r>
            <a:endParaRPr kumimoji="1" lang="en-US" sz="28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atin typeface="+mn-ea"/>
              <a:cs typeface="Times New Roman" panose="02020603050405020304" pitchFamily="18" charset="0"/>
            </a:endParaRPr>
          </a:p>
          <a:p>
            <a:pPr marL="457200" indent="-457200" defTabSz="685783"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kumimoji="1" lang="en-US" altLang="zh-CN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latin typeface="+mn-ea"/>
                <a:cs typeface="Times New Roman" panose="02020603050405020304" pitchFamily="18" charset="0"/>
              </a:rPr>
              <a:t>𝐽/𝜓𝐽/𝜓</a:t>
            </a:r>
            <a:r>
              <a:rPr kumimoji="1" lang="zh-CN" altLang="en-US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latin typeface="+mn-ea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latin typeface="+mn-ea"/>
                <a:cs typeface="Times New Roman" panose="02020603050405020304" pitchFamily="18" charset="0"/>
              </a:rPr>
              <a:t>updated</a:t>
            </a:r>
            <a:r>
              <a:rPr kumimoji="1" lang="zh-CN" altLang="en-US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latin typeface="+mn-ea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latin typeface="+mn-ea"/>
                <a:cs typeface="Times New Roman" panose="02020603050405020304" pitchFamily="18" charset="0"/>
              </a:rPr>
              <a:t>result</a:t>
            </a:r>
          </a:p>
          <a:p>
            <a:pPr marL="457200" indent="-457200" defTabSz="685783"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kumimoji="1" lang="en-US" altLang="zh-CN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latin typeface="+mn-ea"/>
                <a:cs typeface="Times New Roman" panose="02020603050405020304" pitchFamily="18" charset="0"/>
              </a:rPr>
              <a:t>Summary</a:t>
            </a:r>
            <a:endParaRPr kumimoji="1" lang="en" altLang="zh-CN" sz="28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32BA45F-3D30-E463-DBC5-830364DF61CF}"/>
              </a:ext>
            </a:extLst>
          </p:cNvPr>
          <p:cNvSpPr/>
          <p:nvPr/>
        </p:nvSpPr>
        <p:spPr>
          <a:xfrm>
            <a:off x="0" y="739875"/>
            <a:ext cx="2396691" cy="464589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Outline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3825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911B4-07E0-058E-4A02-C9515537C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8019E537-E444-0426-C9AA-B1B40B4A1EA1}"/>
              </a:ext>
            </a:extLst>
          </p:cNvPr>
          <p:cNvSpPr/>
          <p:nvPr/>
        </p:nvSpPr>
        <p:spPr>
          <a:xfrm>
            <a:off x="-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The</a:t>
            </a:r>
            <a:r>
              <a:rPr lang="zh-CN" altLang="en-US" b="1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quark</a:t>
            </a:r>
            <a:r>
              <a:rPr lang="zh-CN" altLang="en-US" b="1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model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17314433-A949-657B-859B-9C8703F015F2}"/>
              </a:ext>
            </a:extLst>
          </p:cNvPr>
          <p:cNvSpPr/>
          <p:nvPr/>
        </p:nvSpPr>
        <p:spPr>
          <a:xfrm>
            <a:off x="515939" y="826143"/>
            <a:ext cx="5124370" cy="2028140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CA19910-6271-8119-091F-05E3714F91A3}"/>
              </a:ext>
            </a:extLst>
          </p:cNvPr>
          <p:cNvSpPr/>
          <p:nvPr/>
        </p:nvSpPr>
        <p:spPr>
          <a:xfrm>
            <a:off x="515939" y="826142"/>
            <a:ext cx="5124370" cy="318229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Classical quark model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CC42FFE3-760F-0DF7-B1EE-A40989BBFF1D}"/>
              </a:ext>
            </a:extLst>
          </p:cNvPr>
          <p:cNvSpPr/>
          <p:nvPr/>
        </p:nvSpPr>
        <p:spPr>
          <a:xfrm>
            <a:off x="519043" y="3010993"/>
            <a:ext cx="5121266" cy="3279142"/>
          </a:xfrm>
          <a:prstGeom prst="roundRect">
            <a:avLst>
              <a:gd name="adj" fmla="val 3140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Gill Sans MT" panose="020B0502020104020203" pitchFamily="34" charset="77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0A489A0-5C10-53E5-9A78-C696CFD8EE17}"/>
              </a:ext>
            </a:extLst>
          </p:cNvPr>
          <p:cNvSpPr txBox="1">
            <a:spLocks/>
          </p:cNvSpPr>
          <p:nvPr/>
        </p:nvSpPr>
        <p:spPr>
          <a:xfrm>
            <a:off x="4126213" y="6546020"/>
            <a:ext cx="393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Exotic Hadrons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F5BC7F-3C30-D521-6AF9-54DB22FF6961}"/>
              </a:ext>
            </a:extLst>
          </p:cNvPr>
          <p:cNvGrpSpPr>
            <a:grpSpLocks noChangeAspect="1"/>
          </p:cNvGrpSpPr>
          <p:nvPr/>
        </p:nvGrpSpPr>
        <p:grpSpPr>
          <a:xfrm>
            <a:off x="666897" y="1157539"/>
            <a:ext cx="4754046" cy="1675997"/>
            <a:chOff x="666896" y="1450831"/>
            <a:chExt cx="5975444" cy="21065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F5E38F-C9D9-64AA-3B5F-E6460B3C7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2770" y="1861617"/>
              <a:ext cx="1756804" cy="16958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D38205-066F-D067-9E1C-CC6B4F3E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1969" y="1898613"/>
              <a:ext cx="1663700" cy="1638300"/>
            </a:xfrm>
            <a:prstGeom prst="rect">
              <a:avLst/>
            </a:prstGeom>
          </p:spPr>
        </p:pic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E9CD8E5F-9278-ED40-02E5-6D5DFEA93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036" y="1461506"/>
              <a:ext cx="1061461" cy="39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1pPr>
              <a:lvl2pPr marL="37931725" indent="-37474525" eaLnBrk="0" hangingPunct="0"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2pPr>
              <a:lvl3pPr eaLnBrk="0" hangingPunct="0"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3pPr>
              <a:lvl4pPr eaLnBrk="0" hangingPunct="0"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4pPr>
              <a:lvl5pPr eaLnBrk="0" hangingPunct="0"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chemeClr val="accent5">
                      <a:lumMod val="50000"/>
                    </a:schemeClr>
                  </a:solidFill>
                  <a:latin typeface="Gill Sans MT" panose="020B0502020104020203" pitchFamily="34" charset="77"/>
                  <a:ea typeface="Segoe UI Symbol" panose="020B0502040204020203" pitchFamily="34" charset="0"/>
                </a:rPr>
                <a:t>Meson</a:t>
              </a: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9DA156FF-CADE-1025-5638-D523872B5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6448" y="1452231"/>
              <a:ext cx="1335892" cy="39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1pPr>
              <a:lvl2pPr marL="37931725" indent="-37474525" eaLnBrk="0" hangingPunct="0"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2pPr>
              <a:lvl3pPr eaLnBrk="0" hangingPunct="0"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3pPr>
              <a:lvl4pPr eaLnBrk="0" hangingPunct="0"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4pPr>
              <a:lvl5pPr eaLnBrk="0" hangingPunct="0"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Cambri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chemeClr val="accent5">
                      <a:lumMod val="50000"/>
                    </a:schemeClr>
                  </a:solidFill>
                  <a:latin typeface="Gill Sans MT" panose="020B0502020104020203" pitchFamily="34" charset="77"/>
                  <a:ea typeface="Segoe UI Symbol" panose="020B0502040204020203" pitchFamily="34" charset="0"/>
                </a:rPr>
                <a:t>Baryon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8010B2-0F2B-FBD3-E1DC-E8E297B95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896" y="1943652"/>
              <a:ext cx="1302743" cy="133451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980867-14A7-EB0A-9EAF-BC7D984D63DD}"/>
                </a:ext>
              </a:extLst>
            </p:cNvPr>
            <p:cNvSpPr txBox="1"/>
            <p:nvPr/>
          </p:nvSpPr>
          <p:spPr>
            <a:xfrm>
              <a:off x="666896" y="1450831"/>
              <a:ext cx="1623803" cy="395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solidFill>
                    <a:schemeClr val="accent5">
                      <a:lumMod val="50000"/>
                    </a:schemeClr>
                  </a:solidFill>
                  <a:latin typeface="Gill Sans MT" panose="020B0502020104020203" pitchFamily="34" charset="77"/>
                  <a:ea typeface="Segoe UI Symbol" panose="020B0502040204020203" pitchFamily="34" charset="0"/>
                  <a:cs typeface="Times New Roman" panose="02020603050405020304" pitchFamily="18" charset="0"/>
                </a:rPr>
                <a:t>Color</a:t>
              </a:r>
              <a:r>
                <a:rPr lang="zh-CN" altLang="en-US" sz="1600" b="1" i="1" dirty="0">
                  <a:solidFill>
                    <a:schemeClr val="accent5">
                      <a:lumMod val="50000"/>
                    </a:schemeClr>
                  </a:solidFill>
                  <a:latin typeface="Gill Sans MT" panose="020B0502020104020203" pitchFamily="34" charset="77"/>
                  <a:cs typeface="Times New Roman" panose="02020603050405020304" pitchFamily="18" charset="0"/>
                </a:rPr>
                <a:t> </a:t>
              </a:r>
              <a:r>
                <a:rPr lang="en-US" altLang="zh-CN" sz="1600" b="1" i="1" dirty="0">
                  <a:solidFill>
                    <a:schemeClr val="accent5">
                      <a:lumMod val="50000"/>
                    </a:schemeClr>
                  </a:solidFill>
                  <a:latin typeface="Gill Sans MT" panose="020B0502020104020203" pitchFamily="34" charset="77"/>
                  <a:ea typeface="Segoe UI Symbol" panose="020B0502040204020203" pitchFamily="34" charset="0"/>
                  <a:cs typeface="Times New Roman" panose="02020603050405020304" pitchFamily="18" charset="0"/>
                </a:rPr>
                <a:t>Charge</a:t>
              </a:r>
              <a:endParaRPr lang="en-CN" sz="1600" b="1" i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77"/>
                <a:ea typeface="Segoe UI Symbol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987B2DCB-2429-87A9-C56B-5264DA61C9CC}"/>
                </a:ext>
              </a:extLst>
            </p:cNvPr>
            <p:cNvSpPr/>
            <p:nvPr/>
          </p:nvSpPr>
          <p:spPr>
            <a:xfrm>
              <a:off x="2271718" y="2423365"/>
              <a:ext cx="364066" cy="335417"/>
            </a:xfrm>
            <a:prstGeom prst="rightArrow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/>
            </a:p>
          </p:txBody>
        </p:sp>
      </p:grpSp>
      <p:sp>
        <p:nvSpPr>
          <p:cNvPr id="15" name="矩形: 圆角 1">
            <a:extLst>
              <a:ext uri="{FF2B5EF4-FFF2-40B4-BE49-F238E27FC236}">
                <a16:creationId xmlns:a16="http://schemas.microsoft.com/office/drawing/2014/main" id="{D95485FF-9EEB-BB85-AA41-A732E4EF7428}"/>
              </a:ext>
            </a:extLst>
          </p:cNvPr>
          <p:cNvSpPr/>
          <p:nvPr/>
        </p:nvSpPr>
        <p:spPr>
          <a:xfrm>
            <a:off x="5942779" y="826142"/>
            <a:ext cx="5972932" cy="5463992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5">
            <a:extLst>
              <a:ext uri="{FF2B5EF4-FFF2-40B4-BE49-F238E27FC236}">
                <a16:creationId xmlns:a16="http://schemas.microsoft.com/office/drawing/2014/main" id="{9C3FA0A7-F87B-4897-765E-BB9800B5C47F}"/>
              </a:ext>
            </a:extLst>
          </p:cNvPr>
          <p:cNvSpPr/>
          <p:nvPr/>
        </p:nvSpPr>
        <p:spPr>
          <a:xfrm>
            <a:off x="5942779" y="826142"/>
            <a:ext cx="5972932" cy="318229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</a:rPr>
              <a:t>“Exotic” hadron</a:t>
            </a:r>
            <a:endParaRPr lang="en-CN" sz="14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A2BF248-D2F5-BBFA-CDDA-7F73BFC22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742" y="1501136"/>
            <a:ext cx="1560535" cy="14593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02163D-B2FF-0664-0ED6-4D650268BAB1}"/>
              </a:ext>
            </a:extLst>
          </p:cNvPr>
          <p:cNvSpPr txBox="1"/>
          <p:nvPr/>
        </p:nvSpPr>
        <p:spPr>
          <a:xfrm>
            <a:off x="6344564" y="1207727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>
                <a:solidFill>
                  <a:srgbClr val="7030A0"/>
                </a:solidFill>
                <a:latin typeface="Gill Sans MT" panose="020B0502020104020203" pitchFamily="34" charset="77"/>
                <a:ea typeface="Segoe UI Symbol" panose="020B0502040204020203" pitchFamily="34" charset="0"/>
                <a:cs typeface="Times New Roman" panose="02020603050405020304" pitchFamily="18" charset="0"/>
              </a:rPr>
              <a:t>Molecule</a:t>
            </a:r>
            <a:endParaRPr lang="en-CN" sz="1600" b="1" i="1" dirty="0">
              <a:solidFill>
                <a:srgbClr val="7030A0"/>
              </a:solidFill>
              <a:latin typeface="Gill Sans MT" panose="020B0502020104020203" pitchFamily="34" charset="77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584077-66E1-03C4-CF65-09288B7CD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317" y="1562878"/>
            <a:ext cx="1338215" cy="12724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898EC6-6D13-182A-8224-D2F27F1DB132}"/>
              </a:ext>
            </a:extLst>
          </p:cNvPr>
          <p:cNvSpPr txBox="1"/>
          <p:nvPr/>
        </p:nvSpPr>
        <p:spPr>
          <a:xfrm>
            <a:off x="7840063" y="1236874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>
                <a:solidFill>
                  <a:srgbClr val="7030A0"/>
                </a:solidFill>
                <a:latin typeface="Gill Sans MT" panose="020B0502020104020203" pitchFamily="34" charset="77"/>
                <a:ea typeface="Segoe UI Symbol" panose="020B0502040204020203" pitchFamily="34" charset="0"/>
                <a:cs typeface="Times New Roman" panose="02020603050405020304" pitchFamily="18" charset="0"/>
              </a:rPr>
              <a:t>Diquark-antidiquark</a:t>
            </a:r>
            <a:endParaRPr lang="en-CN" sz="1600" b="1" i="1" dirty="0">
              <a:solidFill>
                <a:srgbClr val="7030A0"/>
              </a:solidFill>
              <a:latin typeface="Gill Sans MT" panose="020B0502020104020203" pitchFamily="34" charset="77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42BE263E-2289-2A07-8D9A-0A379B825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013" y="3028890"/>
            <a:ext cx="1509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1pPr>
            <a:lvl2pPr marL="37931725" indent="-37474525" eaLnBrk="0" hangingPunct="0"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2pPr>
            <a:lvl3pPr eaLnBrk="0" hangingPunct="0"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3pPr>
            <a:lvl4pPr eaLnBrk="0" hangingPunct="0"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4pPr>
            <a:lvl5pPr eaLnBrk="0" hangingPunct="0"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 dirty="0">
                <a:solidFill>
                  <a:srgbClr val="7030A0"/>
                </a:solidFill>
                <a:latin typeface="Gill Sans MT" panose="020B0502020104020203" pitchFamily="34" charset="77"/>
              </a:rPr>
              <a:t>tetraquark</a:t>
            </a: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C3F7CACE-6167-8722-491A-952480320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735" y="3010992"/>
            <a:ext cx="15541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1pPr>
            <a:lvl2pPr marL="37931725" indent="-37474525" eaLnBrk="0" hangingPunct="0"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2pPr>
            <a:lvl3pPr eaLnBrk="0" hangingPunct="0"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3pPr>
            <a:lvl4pPr eaLnBrk="0" hangingPunct="0"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4pPr>
            <a:lvl5pPr eaLnBrk="0" hangingPunct="0"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mbri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 dirty="0">
                <a:solidFill>
                  <a:srgbClr val="7030A0"/>
                </a:solidFill>
                <a:latin typeface="Gill Sans MT" panose="020B0502020104020203" pitchFamily="34" charset="77"/>
              </a:rPr>
              <a:t>pentaquark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CBDF7AD-BF98-C0C6-AF40-74F3A88EB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2735" y="1501136"/>
            <a:ext cx="1489217" cy="135314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378BBB5-2A2C-824F-1E90-C665CFE13BC9}"/>
              </a:ext>
            </a:extLst>
          </p:cNvPr>
          <p:cNvSpPr txBox="1"/>
          <p:nvPr/>
        </p:nvSpPr>
        <p:spPr>
          <a:xfrm>
            <a:off x="7695213" y="5590788"/>
            <a:ext cx="11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Glueball</a:t>
            </a:r>
            <a:endParaRPr lang="en-CN" b="1" dirty="0">
              <a:solidFill>
                <a:srgbClr val="7030A0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425F6BC-0579-7E01-300A-35C8D725D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3962" y="3972576"/>
            <a:ext cx="1215656" cy="13355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8AAE51F-843C-71B2-485F-94403981C3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513" y="4234578"/>
            <a:ext cx="1424474" cy="11152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65928F1-6785-F0EF-66D3-EC168007AA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5965" y="4000821"/>
            <a:ext cx="1250786" cy="130122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0734CD9-B3AA-311C-8D21-97B70617745D}"/>
              </a:ext>
            </a:extLst>
          </p:cNvPr>
          <p:cNvSpPr txBox="1"/>
          <p:nvPr/>
        </p:nvSpPr>
        <p:spPr>
          <a:xfrm>
            <a:off x="10206384" y="5588823"/>
            <a:ext cx="11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Hybrid</a:t>
            </a:r>
            <a:endParaRPr lang="en-CN" b="1" dirty="0">
              <a:solidFill>
                <a:srgbClr val="7030A0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23AFA6-60FD-289E-BBC0-BD88E4E39B45}"/>
              </a:ext>
            </a:extLst>
          </p:cNvPr>
          <p:cNvSpPr txBox="1"/>
          <p:nvPr/>
        </p:nvSpPr>
        <p:spPr>
          <a:xfrm>
            <a:off x="733671" y="5243771"/>
            <a:ext cx="4590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b="1" dirty="0">
                <a:latin typeface="Gill Sans MT" panose="020B0502020104020203" pitchFamily="34" charset="77"/>
              </a:rPr>
              <a:t>Exotic</a:t>
            </a:r>
            <a:r>
              <a:rPr lang="zh-CN" altLang="en-US" b="1" dirty="0"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</a:rPr>
              <a:t>hadrons</a:t>
            </a:r>
            <a:r>
              <a:rPr lang="zh-CN" altLang="en-US" b="1" dirty="0"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</a:rPr>
              <a:t>(Non-Conventional),</a:t>
            </a:r>
            <a:r>
              <a:rPr lang="zh-CN" altLang="en-US" b="1" dirty="0"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</a:rPr>
              <a:t>no definitive conclusion yet</a:t>
            </a:r>
          </a:p>
          <a:p>
            <a:r>
              <a:rPr lang="en-US" altLang="zh-CN" b="1" dirty="0">
                <a:latin typeface="Gill Sans MT" panose="020B0502020104020203" pitchFamily="34" charset="77"/>
              </a:rPr>
              <a:t>		</a:t>
            </a:r>
            <a:r>
              <a:rPr lang="en-US" altLang="zh-CN" b="1" dirty="0">
                <a:solidFill>
                  <a:srgbClr val="FF40FF"/>
                </a:solidFill>
                <a:latin typeface="Gill Sans MT" panose="020B0502020104020203" pitchFamily="34" charset="77"/>
              </a:rPr>
              <a:t>–</a:t>
            </a:r>
            <a:r>
              <a:rPr lang="zh-CN" altLang="en-US" b="1" dirty="0">
                <a:solidFill>
                  <a:srgbClr val="FF40FF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b="1" i="1" dirty="0">
                <a:solidFill>
                  <a:srgbClr val="FF40FF"/>
                </a:solidFill>
                <a:latin typeface="Gill Sans MT" panose="020B0502020104020203" pitchFamily="34" charset="77"/>
              </a:rPr>
              <a:t>currently</a:t>
            </a:r>
            <a:r>
              <a:rPr lang="zh-CN" altLang="en-US" b="1" i="1" dirty="0">
                <a:solidFill>
                  <a:srgbClr val="FF40FF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b="1" i="1" dirty="0">
                <a:solidFill>
                  <a:srgbClr val="FF40FF"/>
                </a:solidFill>
                <a:latin typeface="Gill Sans MT" panose="020B0502020104020203" pitchFamily="34" charset="77"/>
              </a:rPr>
              <a:t>a</a:t>
            </a:r>
            <a:r>
              <a:rPr lang="zh-CN" altLang="en-US" b="1" i="1" dirty="0">
                <a:solidFill>
                  <a:srgbClr val="FF40FF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b="1" i="1" dirty="0">
                <a:solidFill>
                  <a:srgbClr val="FF40FF"/>
                </a:solidFill>
                <a:latin typeface="Gill Sans MT" panose="020B0502020104020203" pitchFamily="34" charset="77"/>
              </a:rPr>
              <a:t>hot</a:t>
            </a:r>
            <a:r>
              <a:rPr lang="zh-CN" altLang="en-US" b="1" i="1" dirty="0">
                <a:solidFill>
                  <a:srgbClr val="FF40FF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b="1" i="1" dirty="0">
                <a:solidFill>
                  <a:srgbClr val="FF40FF"/>
                </a:solidFill>
                <a:latin typeface="Gill Sans MT" panose="020B0502020104020203" pitchFamily="34" charset="77"/>
              </a:rPr>
              <a:t>topic</a:t>
            </a:r>
            <a:endParaRPr lang="en-CN" b="1" i="1" dirty="0">
              <a:solidFill>
                <a:srgbClr val="FF40FF"/>
              </a:solidFill>
              <a:latin typeface="Gill Sans MT" panose="020B0502020104020203" pitchFamily="34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68E298-3653-424A-4656-785BE9C90647}"/>
              </a:ext>
            </a:extLst>
          </p:cNvPr>
          <p:cNvSpPr txBox="1"/>
          <p:nvPr/>
        </p:nvSpPr>
        <p:spPr>
          <a:xfrm>
            <a:off x="695901" y="311016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b="1" dirty="0">
                <a:latin typeface="Gill Sans MT" panose="020B0502020104020203" pitchFamily="34" charset="77"/>
              </a:rPr>
              <a:t>&gt;</a:t>
            </a:r>
            <a:r>
              <a:rPr lang="zh-CN" altLang="en-US" b="1" dirty="0"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</a:rPr>
              <a:t>60</a:t>
            </a:r>
            <a:r>
              <a:rPr lang="zh-CN" altLang="en-US" b="1" dirty="0"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</a:rPr>
              <a:t>years</a:t>
            </a:r>
            <a:r>
              <a:rPr lang="zh-CN" altLang="en-US" b="1" dirty="0"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</a:rPr>
              <a:t>of</a:t>
            </a:r>
            <a:r>
              <a:rPr lang="zh-CN" altLang="en-US" b="1" dirty="0"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</a:rPr>
              <a:t>classical</a:t>
            </a:r>
            <a:r>
              <a:rPr lang="zh-CN" altLang="en-US" b="1" dirty="0"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</a:rPr>
              <a:t>quark</a:t>
            </a:r>
            <a:r>
              <a:rPr lang="zh-CN" altLang="en-US" b="1" dirty="0"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</a:rPr>
              <a:t>model</a:t>
            </a:r>
            <a:endParaRPr lang="en-CN" b="1" dirty="0">
              <a:latin typeface="Gill Sans MT" panose="020B0502020104020203" pitchFamily="34" charset="77"/>
            </a:endParaRPr>
          </a:p>
        </p:txBody>
      </p:sp>
      <p:sp>
        <p:nvSpPr>
          <p:cNvPr id="51" name="文本框 30">
            <a:extLst>
              <a:ext uri="{FF2B5EF4-FFF2-40B4-BE49-F238E27FC236}">
                <a16:creationId xmlns:a16="http://schemas.microsoft.com/office/drawing/2014/main" id="{393E4B91-EBA1-0653-AF35-76098BCF60B6}"/>
              </a:ext>
            </a:extLst>
          </p:cNvPr>
          <p:cNvSpPr txBox="1"/>
          <p:nvPr/>
        </p:nvSpPr>
        <p:spPr>
          <a:xfrm>
            <a:off x="834441" y="3535530"/>
            <a:ext cx="4764446" cy="62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Gill Sans MT" panose="020B0502020104020203" pitchFamily="34" charset="77"/>
                <a:ea typeface="+mj-ea"/>
              </a:rPr>
              <a:t>Experimentally tested at high energies; asymptotic freedom   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77"/>
                <a:ea typeface="+mj-ea"/>
              </a:rPr>
              <a:t>→Nobel Prize 2004</a:t>
            </a:r>
          </a:p>
        </p:txBody>
      </p:sp>
      <p:sp>
        <p:nvSpPr>
          <p:cNvPr id="52" name="文本框 33">
            <a:extLst>
              <a:ext uri="{FF2B5EF4-FFF2-40B4-BE49-F238E27FC236}">
                <a16:creationId xmlns:a16="http://schemas.microsoft.com/office/drawing/2014/main" id="{55F8F5CC-6E2A-CBC5-9513-A2316FEFF8BD}"/>
              </a:ext>
            </a:extLst>
          </p:cNvPr>
          <p:cNvSpPr txBox="1"/>
          <p:nvPr/>
        </p:nvSpPr>
        <p:spPr>
          <a:xfrm>
            <a:off x="845303" y="4265142"/>
            <a:ext cx="4753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Gill Sans MT" panose="020B0502020104020203" pitchFamily="34" charset="77"/>
                <a:ea typeface="+mj-ea"/>
              </a:rPr>
              <a:t>Success of Conventional Hadrons at low energies: non-perturbative quark model (confinement) 	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77"/>
                <a:ea typeface="+mj-ea"/>
              </a:rPr>
              <a:t>→Nobel Prize 1969</a:t>
            </a:r>
          </a:p>
        </p:txBody>
      </p:sp>
    </p:spTree>
    <p:extLst>
      <p:ext uri="{BB962C8B-B14F-4D97-AF65-F5344CB8AC3E}">
        <p14:creationId xmlns:p14="http://schemas.microsoft.com/office/powerpoint/2010/main" val="38921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/>
      <p:bldP spid="24" grpId="0"/>
      <p:bldP spid="28" grpId="0"/>
      <p:bldP spid="29" grpId="0"/>
      <p:bldP spid="31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1A0AA-159F-CAE1-69FC-F3E8E747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6D89465C-84F1-A9AC-9BEA-6FF6513FFD5A}"/>
              </a:ext>
            </a:extLst>
          </p:cNvPr>
          <p:cNvSpPr/>
          <p:nvPr/>
        </p:nvSpPr>
        <p:spPr>
          <a:xfrm>
            <a:off x="-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Heavy-Flavor Exotic Hadron States (XYZ Particles)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6BF4329A-3549-ED24-1BEB-577A0B212D40}"/>
              </a:ext>
            </a:extLst>
          </p:cNvPr>
          <p:cNvSpPr/>
          <p:nvPr/>
        </p:nvSpPr>
        <p:spPr>
          <a:xfrm>
            <a:off x="405136" y="3858057"/>
            <a:ext cx="11343952" cy="2432077"/>
          </a:xfrm>
          <a:prstGeom prst="roundRect">
            <a:avLst>
              <a:gd name="adj" fmla="val 3140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21">
            <a:extLst>
              <a:ext uri="{FF2B5EF4-FFF2-40B4-BE49-F238E27FC236}">
                <a16:creationId xmlns:a16="http://schemas.microsoft.com/office/drawing/2014/main" id="{96F30646-578C-8357-4F95-29666F17C925}"/>
              </a:ext>
            </a:extLst>
          </p:cNvPr>
          <p:cNvSpPr txBox="1"/>
          <p:nvPr/>
        </p:nvSpPr>
        <p:spPr>
          <a:xfrm>
            <a:off x="442912" y="3811810"/>
            <a:ext cx="11227520" cy="505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Gill Sans MT" panose="020B0502020104020203" pitchFamily="34" charset="77"/>
                <a:cs typeface="Calibri" panose="020F0502020204030204" pitchFamily="34" charset="0"/>
              </a:rPr>
              <a:t>Light exotics </a:t>
            </a:r>
            <a:r>
              <a:rPr lang="en-US" sz="2200" dirty="0">
                <a:latin typeface="Gill Sans MT" panose="020B0502020104020203" pitchFamily="34" charset="77"/>
                <a:cs typeface="Calibri" panose="020F0502020204030204" pitchFamily="34" charset="0"/>
              </a:rPr>
              <a:t>likely exist, but light-meson sector too messy for clear identification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81540F6-9CBC-76AC-693B-0432316B39B1}"/>
              </a:ext>
            </a:extLst>
          </p:cNvPr>
          <p:cNvSpPr txBox="1">
            <a:spLocks/>
          </p:cNvSpPr>
          <p:nvPr/>
        </p:nvSpPr>
        <p:spPr>
          <a:xfrm>
            <a:off x="4126213" y="6546020"/>
            <a:ext cx="393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Exotic Hadrons</a:t>
            </a:r>
          </a:p>
        </p:txBody>
      </p:sp>
      <p:sp>
        <p:nvSpPr>
          <p:cNvPr id="5" name="矩形: 圆角 1">
            <a:extLst>
              <a:ext uri="{FF2B5EF4-FFF2-40B4-BE49-F238E27FC236}">
                <a16:creationId xmlns:a16="http://schemas.microsoft.com/office/drawing/2014/main" id="{EE64DBEB-3C03-5B65-C8AD-54D7D69A625D}"/>
              </a:ext>
            </a:extLst>
          </p:cNvPr>
          <p:cNvSpPr/>
          <p:nvPr/>
        </p:nvSpPr>
        <p:spPr>
          <a:xfrm>
            <a:off x="405136" y="642253"/>
            <a:ext cx="2906935" cy="3086708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15">
                <a:extLst>
                  <a:ext uri="{FF2B5EF4-FFF2-40B4-BE49-F238E27FC236}">
                    <a16:creationId xmlns:a16="http://schemas.microsoft.com/office/drawing/2014/main" id="{880A945C-5F98-77ED-5219-E85C5BEB6739}"/>
                  </a:ext>
                </a:extLst>
              </p:cNvPr>
              <p:cNvSpPr/>
              <p:nvPr/>
            </p:nvSpPr>
            <p:spPr>
              <a:xfrm>
                <a:off x="405136" y="642253"/>
                <a:ext cx="2906935" cy="318229"/>
              </a:xfrm>
              <a:prstGeom prst="roundRect">
                <a:avLst>
                  <a:gd name="adj" fmla="val 25275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X(3872)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CN" sz="1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𝐮𝐜</m:t>
                    </m:r>
                    <m:acc>
                      <m:accPr>
                        <m:chr m:val="̅"/>
                        <m:ctrlPr>
                          <a:rPr lang="en-CN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acc>
                      <m:accPr>
                        <m:chr m:val="̅"/>
                        <m:ctrlPr>
                          <a:rPr lang="en-CN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en-US" altLang="zh-CN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]</a:t>
                </a:r>
                <a:endPara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: 圆角 15">
                <a:extLst>
                  <a:ext uri="{FF2B5EF4-FFF2-40B4-BE49-F238E27FC236}">
                    <a16:creationId xmlns:a16="http://schemas.microsoft.com/office/drawing/2014/main" id="{880A945C-5F98-77ED-5219-E85C5BEB6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6" y="642253"/>
                <a:ext cx="2906935" cy="318229"/>
              </a:xfrm>
              <a:prstGeom prst="roundRect">
                <a:avLst>
                  <a:gd name="adj" fmla="val 25275"/>
                </a:avLst>
              </a:prstGeom>
              <a:blipFill>
                <a:blip r:embed="rId4"/>
                <a:stretch>
                  <a:fillRect b="-1923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D6D49D7-27D9-97B5-88DD-7E363DAFD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41" y="960482"/>
            <a:ext cx="2346862" cy="2742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32098-0E4B-220A-949A-6AD4072F6E16}"/>
              </a:ext>
            </a:extLst>
          </p:cNvPr>
          <p:cNvSpPr txBox="1"/>
          <p:nvPr/>
        </p:nvSpPr>
        <p:spPr>
          <a:xfrm>
            <a:off x="1098763" y="1449096"/>
            <a:ext cx="723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</a:t>
            </a:r>
            <a:endParaRPr lang="en-CN" dirty="0"/>
          </a:p>
        </p:txBody>
      </p:sp>
      <p:sp>
        <p:nvSpPr>
          <p:cNvPr id="10" name="矩形: 圆角 1">
            <a:extLst>
              <a:ext uri="{FF2B5EF4-FFF2-40B4-BE49-F238E27FC236}">
                <a16:creationId xmlns:a16="http://schemas.microsoft.com/office/drawing/2014/main" id="{A0087C5A-6EFF-4EB7-91B9-EB880F873768}"/>
              </a:ext>
            </a:extLst>
          </p:cNvPr>
          <p:cNvSpPr/>
          <p:nvPr/>
        </p:nvSpPr>
        <p:spPr>
          <a:xfrm>
            <a:off x="3380938" y="642253"/>
            <a:ext cx="3214844" cy="3086708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: 圆角 15">
                <a:extLst>
                  <a:ext uri="{FF2B5EF4-FFF2-40B4-BE49-F238E27FC236}">
                    <a16:creationId xmlns:a16="http://schemas.microsoft.com/office/drawing/2014/main" id="{7F989657-1046-B67A-3FA6-B83D96AC74ED}"/>
                  </a:ext>
                </a:extLst>
              </p:cNvPr>
              <p:cNvSpPr/>
              <p:nvPr/>
            </p:nvSpPr>
            <p:spPr>
              <a:xfrm>
                <a:off x="3380938" y="642253"/>
                <a:ext cx="3214844" cy="318229"/>
              </a:xfrm>
              <a:prstGeom prst="roundRect">
                <a:avLst>
                  <a:gd name="adj" fmla="val 25275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𝟑𝟗𝟎𝟎</m:t>
                      </m:r>
                      <m:r>
                        <a:rPr lang="en-US" altLang="zh-CN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: 圆角 15">
                <a:extLst>
                  <a:ext uri="{FF2B5EF4-FFF2-40B4-BE49-F238E27FC236}">
                    <a16:creationId xmlns:a16="http://schemas.microsoft.com/office/drawing/2014/main" id="{7F989657-1046-B67A-3FA6-B83D96AC7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38" y="642253"/>
                <a:ext cx="3214844" cy="318229"/>
              </a:xfrm>
              <a:prstGeom prst="roundRect">
                <a:avLst>
                  <a:gd name="adj" fmla="val 25275"/>
                </a:avLst>
              </a:prstGeom>
              <a:blipFill>
                <a:blip r:embed="rId6"/>
                <a:stretch>
                  <a:fillRect b="-769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834EBE9-ED3F-1EAE-2AAA-A2BAFA0B7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279" y="1075724"/>
            <a:ext cx="3169502" cy="2528196"/>
          </a:xfrm>
          <a:prstGeom prst="rect">
            <a:avLst/>
          </a:prstGeom>
        </p:spPr>
      </p:pic>
      <p:sp>
        <p:nvSpPr>
          <p:cNvPr id="14" name="矩形: 圆角 1">
            <a:extLst>
              <a:ext uri="{FF2B5EF4-FFF2-40B4-BE49-F238E27FC236}">
                <a16:creationId xmlns:a16="http://schemas.microsoft.com/office/drawing/2014/main" id="{045D3800-1EB7-1649-3F86-29CD323F4B79}"/>
              </a:ext>
            </a:extLst>
          </p:cNvPr>
          <p:cNvSpPr/>
          <p:nvPr/>
        </p:nvSpPr>
        <p:spPr>
          <a:xfrm>
            <a:off x="6733665" y="649481"/>
            <a:ext cx="5032427" cy="3086708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5">
            <a:extLst>
              <a:ext uri="{FF2B5EF4-FFF2-40B4-BE49-F238E27FC236}">
                <a16:creationId xmlns:a16="http://schemas.microsoft.com/office/drawing/2014/main" id="{8912D89F-AE58-54EC-543E-D5979BEB5FC7}"/>
              </a:ext>
            </a:extLst>
          </p:cNvPr>
          <p:cNvSpPr/>
          <p:nvPr/>
        </p:nvSpPr>
        <p:spPr>
          <a:xfrm>
            <a:off x="6733665" y="649481"/>
            <a:ext cx="5032427" cy="318229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24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exotic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hadrons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at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LHC</a:t>
            </a:r>
            <a:endParaRPr lang="en-US" sz="1400" b="1" baseline="-25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A1D43-81D4-BEE2-4886-C740185F1C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8512" y="1055295"/>
            <a:ext cx="4693632" cy="2607574"/>
          </a:xfrm>
          <a:prstGeom prst="rect">
            <a:avLst/>
          </a:prstGeom>
        </p:spPr>
      </p:pic>
      <p:sp>
        <p:nvSpPr>
          <p:cNvPr id="2" name="TextBox 21">
            <a:extLst>
              <a:ext uri="{FF2B5EF4-FFF2-40B4-BE49-F238E27FC236}">
                <a16:creationId xmlns:a16="http://schemas.microsoft.com/office/drawing/2014/main" id="{569657BA-061D-35A4-A572-9995891E4B56}"/>
              </a:ext>
            </a:extLst>
          </p:cNvPr>
          <p:cNvSpPr txBox="1"/>
          <p:nvPr/>
        </p:nvSpPr>
        <p:spPr>
          <a:xfrm>
            <a:off x="442910" y="5698719"/>
            <a:ext cx="11227520" cy="505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Fully-heavy exotic hadrons</a:t>
            </a:r>
            <a:r>
              <a:rPr lang="en-US" sz="2200" b="1" dirty="0">
                <a:latin typeface="Gill Sans MT" panose="020B0502020104020203" pitchFamily="34" charset="77"/>
              </a:rPr>
              <a:t>, promising and accessible for theoretical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1">
                <a:extLst>
                  <a:ext uri="{FF2B5EF4-FFF2-40B4-BE49-F238E27FC236}">
                    <a16:creationId xmlns:a16="http://schemas.microsoft.com/office/drawing/2014/main" id="{75450326-66B4-67FB-44BA-6C5BAC77C419}"/>
                  </a:ext>
                </a:extLst>
              </p:cNvPr>
              <p:cNvSpPr txBox="1"/>
              <p:nvPr/>
            </p:nvSpPr>
            <p:spPr>
              <a:xfrm>
                <a:off x="442912" y="4275411"/>
                <a:ext cx="11227520" cy="529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44000" indent="-144000">
                  <a:lnSpc>
                    <a:spcPts val="364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Heavy-flavor</a:t>
                </a:r>
                <a:r>
                  <a:rPr lang="zh-CN" altLang="en-US" sz="2200" b="1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exotics</a:t>
                </a:r>
                <a:r>
                  <a:rPr lang="en-US" altLang="zh-CN" sz="2200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:</a:t>
                </a:r>
                <a:r>
                  <a:rPr lang="zh-CN" altLang="en-US" sz="2200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sz="2200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larger quark mass relative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,</a:t>
                </a:r>
                <a:r>
                  <a:rPr lang="zh-CN" altLang="en-US" sz="2200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theoretical treatments more reliable</a:t>
                </a:r>
                <a:endParaRPr lang="en-US" sz="2200" b="1" dirty="0">
                  <a:latin typeface="Gill Sans MT" panose="020B0502020104020203" pitchFamily="34" charset="77"/>
                </a:endParaRPr>
              </a:p>
            </p:txBody>
          </p:sp>
        </mc:Choice>
        <mc:Fallback xmlns="">
          <p:sp>
            <p:nvSpPr>
              <p:cNvPr id="3" name="TextBox 21">
                <a:extLst>
                  <a:ext uri="{FF2B5EF4-FFF2-40B4-BE49-F238E27FC236}">
                    <a16:creationId xmlns:a16="http://schemas.microsoft.com/office/drawing/2014/main" id="{75450326-66B4-67FB-44BA-6C5BAC77C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4275411"/>
                <a:ext cx="11227520" cy="529184"/>
              </a:xfrm>
              <a:prstGeom prst="rect">
                <a:avLst/>
              </a:prstGeom>
              <a:blipFill>
                <a:blip r:embed="rId9"/>
                <a:stretch>
                  <a:fillRect l="-679" r="-566" b="-1627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32973B2-169A-6DB7-6302-73BE5F0A1A0B}"/>
              </a:ext>
            </a:extLst>
          </p:cNvPr>
          <p:cNvSpPr txBox="1"/>
          <p:nvPr/>
        </p:nvSpPr>
        <p:spPr>
          <a:xfrm>
            <a:off x="442912" y="4756768"/>
            <a:ext cx="11227520" cy="51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77"/>
              </a:rPr>
              <a:t>X(3872)</a:t>
            </a:r>
            <a:r>
              <a:rPr lang="en-US" altLang="zh-CN" sz="2400" b="1" dirty="0">
                <a:latin typeface="Gill Sans MT" panose="020B0502020104020203" pitchFamily="34" charset="77"/>
              </a:rPr>
              <a:t>,</a:t>
            </a:r>
            <a:r>
              <a:rPr lang="en-US" sz="2400" dirty="0">
                <a:latin typeface="Gill Sans MT" panose="020B0502020104020203" pitchFamily="34" charset="77"/>
              </a:rPr>
              <a:t> kicked off a boom in</a:t>
            </a:r>
            <a:r>
              <a:rPr lang="en-US" sz="24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 (heavy-flavor) exotic hadron, </a:t>
            </a:r>
            <a:r>
              <a:rPr lang="en-US" sz="2400" dirty="0">
                <a:latin typeface="Gill Sans MT" panose="020B0502020104020203" pitchFamily="34" charset="77"/>
              </a:rPr>
              <a:t>dozens of XYZ found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99E892-765F-A6CF-74C4-EB2C778C5FB4}"/>
              </a:ext>
            </a:extLst>
          </p:cNvPr>
          <p:cNvSpPr txBox="1"/>
          <p:nvPr/>
        </p:nvSpPr>
        <p:spPr>
          <a:xfrm>
            <a:off x="442911" y="5243709"/>
            <a:ext cx="8343279" cy="51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err="1">
                <a:latin typeface="Gill Sans MT" panose="020B0502020104020203" pitchFamily="34" charset="77"/>
              </a:rPr>
              <a:t>Zc</a:t>
            </a:r>
            <a:r>
              <a:rPr lang="en-US" altLang="zh-CN" sz="2400" b="1" dirty="0">
                <a:latin typeface="Gill Sans MT" panose="020B0502020104020203" pitchFamily="34" charset="77"/>
              </a:rPr>
              <a:t>(3900),</a:t>
            </a:r>
            <a:r>
              <a:rPr lang="zh-CN" altLang="en-US" sz="2400" b="1" dirty="0">
                <a:latin typeface="Gill Sans MT" panose="020B0502020104020203" pitchFamily="34" charset="77"/>
              </a:rPr>
              <a:t> </a:t>
            </a:r>
            <a:r>
              <a:rPr lang="en-US" sz="2400" dirty="0">
                <a:latin typeface="Gill Sans MT" panose="020B0502020104020203" pitchFamily="34" charset="77"/>
              </a:rPr>
              <a:t>carries charge and couples to charmonium</a:t>
            </a:r>
          </a:p>
        </p:txBody>
      </p:sp>
    </p:spTree>
    <p:extLst>
      <p:ext uri="{BB962C8B-B14F-4D97-AF65-F5344CB8AC3E}">
        <p14:creationId xmlns:p14="http://schemas.microsoft.com/office/powerpoint/2010/main" val="4644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1" grpId="0" animBg="1"/>
      <p:bldP spid="14" grpId="0" animBg="1"/>
      <p:bldP spid="15" grpId="0" animBg="1"/>
      <p:bldP spid="2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64A25-5C0E-B2CA-C74D-450BAA29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7614C6FA-8ED4-FDED-0B2E-E3611130C245}"/>
              </a:ext>
            </a:extLst>
          </p:cNvPr>
          <p:cNvSpPr/>
          <p:nvPr/>
        </p:nvSpPr>
        <p:spPr>
          <a:xfrm>
            <a:off x="-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Status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of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of all-charm tetraquark 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6FECFE3-32E2-234A-3D0D-7D24CB760018}"/>
              </a:ext>
            </a:extLst>
          </p:cNvPr>
          <p:cNvSpPr/>
          <p:nvPr/>
        </p:nvSpPr>
        <p:spPr>
          <a:xfrm>
            <a:off x="103513" y="704806"/>
            <a:ext cx="3272192" cy="3086708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2C46B4F-B32A-EAF0-2B92-E984FBC17A76}"/>
              </a:ext>
            </a:extLst>
          </p:cNvPr>
          <p:cNvSpPr/>
          <p:nvPr/>
        </p:nvSpPr>
        <p:spPr>
          <a:xfrm>
            <a:off x="103513" y="704806"/>
            <a:ext cx="3272192" cy="318229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LHCb</a:t>
            </a:r>
            <a:endParaRPr lang="en" altLang="zh-CN" sz="1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1D8B898B-FE58-7C9C-019E-2E89C8C64510}"/>
              </a:ext>
            </a:extLst>
          </p:cNvPr>
          <p:cNvSpPr/>
          <p:nvPr/>
        </p:nvSpPr>
        <p:spPr>
          <a:xfrm>
            <a:off x="103512" y="3950733"/>
            <a:ext cx="11645575" cy="2339401"/>
          </a:xfrm>
          <a:prstGeom prst="roundRect">
            <a:avLst>
              <a:gd name="adj" fmla="val 3140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F9792-FCC7-B229-0D1A-6683459B9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90" y="1220454"/>
            <a:ext cx="3224015" cy="2373641"/>
          </a:xfrm>
          <a:prstGeom prst="rect">
            <a:avLst/>
          </a:prstGeom>
        </p:spPr>
      </p:pic>
      <p:sp>
        <p:nvSpPr>
          <p:cNvPr id="6" name="矩形: 圆角 1">
            <a:extLst>
              <a:ext uri="{FF2B5EF4-FFF2-40B4-BE49-F238E27FC236}">
                <a16:creationId xmlns:a16="http://schemas.microsoft.com/office/drawing/2014/main" id="{E8D1FD5E-60A6-44C0-3886-76B690F6B87F}"/>
              </a:ext>
            </a:extLst>
          </p:cNvPr>
          <p:cNvSpPr/>
          <p:nvPr/>
        </p:nvSpPr>
        <p:spPr>
          <a:xfrm>
            <a:off x="3427003" y="706700"/>
            <a:ext cx="4998043" cy="3086708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15">
            <a:extLst>
              <a:ext uri="{FF2B5EF4-FFF2-40B4-BE49-F238E27FC236}">
                <a16:creationId xmlns:a16="http://schemas.microsoft.com/office/drawing/2014/main" id="{310F7D3B-1CC9-8506-518E-5F9EECA6B1C2}"/>
              </a:ext>
            </a:extLst>
          </p:cNvPr>
          <p:cNvSpPr/>
          <p:nvPr/>
        </p:nvSpPr>
        <p:spPr>
          <a:xfrm>
            <a:off x="3427004" y="706700"/>
            <a:ext cx="4998042" cy="318229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ATLAS</a:t>
            </a:r>
            <a:endParaRPr lang="en" altLang="zh-CN" sz="1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37191529-FF82-3F02-48DB-12AACCB1DDCB}"/>
              </a:ext>
            </a:extLst>
          </p:cNvPr>
          <p:cNvSpPr txBox="1"/>
          <p:nvPr/>
        </p:nvSpPr>
        <p:spPr>
          <a:xfrm>
            <a:off x="520794" y="1097343"/>
            <a:ext cx="1751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000" dirty="0">
                <a:solidFill>
                  <a:srgbClr val="000000"/>
                </a:solidFill>
                <a:effectLst/>
                <a:latin typeface="Helvetica" pitchFamily="2" charset="0"/>
              </a:rPr>
              <a:t>Sci. Bull., 65(23):1983, 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D1A36B-8251-2010-F96B-D28418F15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002" y="1291484"/>
            <a:ext cx="2467070" cy="2495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4B5BD4-8380-6291-6CE0-A467B3B3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072" y="1264525"/>
            <a:ext cx="2530974" cy="2495627"/>
          </a:xfrm>
          <a:prstGeom prst="rect">
            <a:avLst/>
          </a:prstGeom>
        </p:spPr>
      </p:pic>
      <p:sp>
        <p:nvSpPr>
          <p:cNvPr id="14" name="文本框 7">
            <a:extLst>
              <a:ext uri="{FF2B5EF4-FFF2-40B4-BE49-F238E27FC236}">
                <a16:creationId xmlns:a16="http://schemas.microsoft.com/office/drawing/2014/main" id="{69349947-9651-CC71-B325-CD551E2B8BAC}"/>
              </a:ext>
            </a:extLst>
          </p:cNvPr>
          <p:cNvSpPr txBox="1"/>
          <p:nvPr/>
        </p:nvSpPr>
        <p:spPr>
          <a:xfrm>
            <a:off x="5029416" y="1097342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000" dirty="0">
                <a:solidFill>
                  <a:srgbClr val="000000"/>
                </a:solidFill>
                <a:effectLst/>
                <a:latin typeface="Helvetica" pitchFamily="2" charset="0"/>
              </a:rPr>
              <a:t>Phys. Rev. Lett., 131(15):151902, 2023</a:t>
            </a:r>
          </a:p>
        </p:txBody>
      </p:sp>
      <p:sp>
        <p:nvSpPr>
          <p:cNvPr id="15" name="矩形: 圆角 1">
            <a:extLst>
              <a:ext uri="{FF2B5EF4-FFF2-40B4-BE49-F238E27FC236}">
                <a16:creationId xmlns:a16="http://schemas.microsoft.com/office/drawing/2014/main" id="{43E80787-CBB9-2BC5-F9EB-56111B845AA3}"/>
              </a:ext>
            </a:extLst>
          </p:cNvPr>
          <p:cNvSpPr/>
          <p:nvPr/>
        </p:nvSpPr>
        <p:spPr>
          <a:xfrm>
            <a:off x="8476342" y="714782"/>
            <a:ext cx="3600294" cy="3086708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5">
            <a:extLst>
              <a:ext uri="{FF2B5EF4-FFF2-40B4-BE49-F238E27FC236}">
                <a16:creationId xmlns:a16="http://schemas.microsoft.com/office/drawing/2014/main" id="{DFD755F3-4F1C-E65D-695E-7A7687882EDB}"/>
              </a:ext>
            </a:extLst>
          </p:cNvPr>
          <p:cNvSpPr/>
          <p:nvPr/>
        </p:nvSpPr>
        <p:spPr>
          <a:xfrm>
            <a:off x="8476342" y="714782"/>
            <a:ext cx="3600294" cy="318229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CMS</a:t>
            </a:r>
            <a:endParaRPr lang="en" altLang="zh-CN" sz="1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0" name="文本框 8">
            <a:extLst>
              <a:ext uri="{FF2B5EF4-FFF2-40B4-BE49-F238E27FC236}">
                <a16:creationId xmlns:a16="http://schemas.microsoft.com/office/drawing/2014/main" id="{03E756C4-F832-A346-3D9E-60A2E9C8E405}"/>
              </a:ext>
            </a:extLst>
          </p:cNvPr>
          <p:cNvSpPr txBox="1"/>
          <p:nvPr/>
        </p:nvSpPr>
        <p:spPr>
          <a:xfrm>
            <a:off x="8476342" y="1089274"/>
            <a:ext cx="2452518" cy="254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000" dirty="0">
                <a:solidFill>
                  <a:srgbClr val="000000"/>
                </a:solidFill>
                <a:effectLst/>
                <a:latin typeface="Helvetica" pitchFamily="2" charset="0"/>
              </a:rPr>
              <a:t>Phys. Rev. Lett., 132(11):111901,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BC7B36-2FB1-C8F0-90E5-1FF9A143D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584" y="1279855"/>
            <a:ext cx="3312000" cy="250725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AB0A60E3-DED0-3264-AE41-CAF5AC0C5B74}"/>
              </a:ext>
            </a:extLst>
          </p:cNvPr>
          <p:cNvSpPr txBox="1">
            <a:spLocks/>
          </p:cNvSpPr>
          <p:nvPr/>
        </p:nvSpPr>
        <p:spPr>
          <a:xfrm>
            <a:off x="4126213" y="6546020"/>
            <a:ext cx="393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Exotic Hadrons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610C24E3-5807-8950-0DE2-2734C35FB14B}"/>
              </a:ext>
            </a:extLst>
          </p:cNvPr>
          <p:cNvSpPr txBox="1"/>
          <p:nvPr/>
        </p:nvSpPr>
        <p:spPr>
          <a:xfrm>
            <a:off x="254487" y="3999328"/>
            <a:ext cx="4592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kumimoji="1" lang="en-US" altLang="zh-CN" sz="22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ALL exp </a:t>
            </a:r>
            <a:r>
              <a:rPr lang="en" altLang="zh-CN" sz="2200" b="1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observe </a:t>
            </a:r>
            <a:r>
              <a:rPr lang="en" altLang="zh-CN" sz="2200" b="1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X(6900)</a:t>
            </a:r>
            <a:endParaRPr lang="en" altLang="zh-CN" sz="2200" b="1" dirty="0">
              <a:effectLst/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47F4F96D-46BF-99CB-E835-7CEA74816796}"/>
              </a:ext>
            </a:extLst>
          </p:cNvPr>
          <p:cNvSpPr txBox="1"/>
          <p:nvPr/>
        </p:nvSpPr>
        <p:spPr>
          <a:xfrm>
            <a:off x="254487" y="5840820"/>
            <a:ext cx="728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" altLang="zh-CN" sz="2200" b="1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All exp use </a:t>
            </a:r>
            <a:r>
              <a:rPr lang="en" altLang="zh-CN" sz="2200" b="1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interference</a:t>
            </a:r>
            <a:r>
              <a:rPr lang="en" altLang="zh-CN" sz="2200" b="1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, but in diff ways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D70AA3-912B-538E-EC62-570A66A47BEB}"/>
              </a:ext>
            </a:extLst>
          </p:cNvPr>
          <p:cNvSpPr txBox="1"/>
          <p:nvPr/>
        </p:nvSpPr>
        <p:spPr>
          <a:xfrm>
            <a:off x="-8628" y="4359003"/>
            <a:ext cx="7418055" cy="45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Hump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@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6.6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GeV</a:t>
            </a:r>
            <a:r>
              <a:rPr lang="en-US" altLang="zh-CN" dirty="0">
                <a:latin typeface="Gill Sans MT" panose="020B0502020104020203" pitchFamily="34" charset="77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Gill Sans MT" panose="020B0502020104020203" pitchFamily="34" charset="77"/>
                <a:cs typeface="Times New Roman" panose="02020603050405020304" pitchFamily="18" charset="0"/>
              </a:rPr>
              <a:t>Different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912965-F7E4-EC4C-2BD8-34AE59C7601B}"/>
                  </a:ext>
                </a:extLst>
              </p:cNvPr>
              <p:cNvSpPr txBox="1"/>
              <p:nvPr/>
            </p:nvSpPr>
            <p:spPr>
              <a:xfrm>
                <a:off x="-3780" y="4728335"/>
                <a:ext cx="11318354" cy="499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Hint</a:t>
                </a:r>
                <a:r>
                  <a:rPr lang="zh-CN" altLang="en-US" sz="2000" b="1" dirty="0">
                    <a:solidFill>
                      <a:srgbClr val="0070C0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0070C0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@</a:t>
                </a:r>
                <a:r>
                  <a:rPr lang="zh-CN" altLang="en-US" sz="2000" b="1" dirty="0">
                    <a:solidFill>
                      <a:srgbClr val="0070C0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" altLang="zh-CN" sz="2000" b="1" dirty="0">
                    <a:solidFill>
                      <a:srgbClr val="0070C0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7.2 GeV</a:t>
                </a:r>
                <a:r>
                  <a:rPr lang="en" altLang="zh-CN" sz="2000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: LHCb not consider; </a:t>
                </a:r>
                <a:r>
                  <a:rPr lang="zh-CN" altLang="en-US" sz="2000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" altLang="zh-CN" sz="2000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ATLAS 3</a:t>
                </a:r>
                <a:r>
                  <a:rPr lang="el-GR" altLang="zh-CN" sz="2000" dirty="0">
                    <a:effectLst/>
                    <a:latin typeface="+mn-ea"/>
                    <a:cs typeface="Times New Roman" panose="02020603050405020304" pitchFamily="18" charset="0"/>
                  </a:rPr>
                  <a:t>σ</a:t>
                </a:r>
                <a:r>
                  <a:rPr lang="en-US" altLang="zh-CN" sz="2000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" altLang="zh-CN" sz="2000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hint </a:t>
                </a:r>
                <a:r>
                  <a:rPr lang="en" altLang="zh-CN" sz="2000" dirty="0">
                    <a:solidFill>
                      <a:schemeClr val="tx1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𝜓𝜓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" altLang="zh-CN" sz="2000" dirty="0">
                  <a:effectLst/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912965-F7E4-EC4C-2BD8-34AE59C76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80" y="4728335"/>
                <a:ext cx="11318354" cy="499689"/>
              </a:xfrm>
              <a:prstGeom prst="rect">
                <a:avLst/>
              </a:prstGeom>
              <a:blipFill>
                <a:blip r:embed="rId7"/>
                <a:stretch>
                  <a:fillRect b="-225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158FDA5-DDD0-3155-16E8-2D93264A6D8F}"/>
              </a:ext>
            </a:extLst>
          </p:cNvPr>
          <p:cNvSpPr txBox="1"/>
          <p:nvPr/>
        </p:nvSpPr>
        <p:spPr>
          <a:xfrm>
            <a:off x="4378160" y="4068938"/>
            <a:ext cx="40163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200" b="1" dirty="0">
                <a:solidFill>
                  <a:srgbClr val="AB1500"/>
                </a:solidFill>
                <a:effectLst/>
                <a:latin typeface="Gill Sans MT" panose="020B0502020104020203" pitchFamily="34" charset="77"/>
                <a:ea typeface="Segoe UI Symbol" panose="020B0502040204020203" pitchFamily="34" charset="0"/>
                <a:cs typeface="Times New Roman" panose="02020603050405020304" pitchFamily="18" charset="0"/>
              </a:rPr>
              <a:t>+ additional structure </a:t>
            </a:r>
            <a:endParaRPr lang="en-CN" sz="2200" dirty="0">
              <a:solidFill>
                <a:srgbClr val="AB1500"/>
              </a:solidFill>
              <a:latin typeface="Gill Sans MT" panose="020B0502020104020203" pitchFamily="34" charset="77"/>
              <a:ea typeface="Segoe UI Symbol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07AA8B-EB9D-FE55-2F3C-ED175D67A6D3}"/>
              </a:ext>
            </a:extLst>
          </p:cNvPr>
          <p:cNvSpPr txBox="1"/>
          <p:nvPr/>
        </p:nvSpPr>
        <p:spPr>
          <a:xfrm>
            <a:off x="254488" y="5319231"/>
            <a:ext cx="102573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" altLang="zh-CN" sz="22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CMS </a:t>
            </a:r>
            <a:r>
              <a:rPr lang="en-US" altLang="zh-CN" sz="22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first</a:t>
            </a:r>
            <a:r>
              <a:rPr lang="zh-CN" altLang="en-US" sz="22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2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observed</a:t>
            </a:r>
            <a:r>
              <a:rPr lang="zh-CN" altLang="en-US" sz="22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 </a:t>
            </a:r>
            <a:r>
              <a:rPr lang="en-US" altLang="zh-CN" sz="22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X(6600) &amp; evidence</a:t>
            </a:r>
            <a:r>
              <a:rPr lang="zh-CN" altLang="en-US" sz="22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2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of</a:t>
            </a:r>
            <a:r>
              <a:rPr lang="zh-CN" altLang="en-US" sz="22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200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X(7100)</a:t>
            </a:r>
          </a:p>
        </p:txBody>
      </p:sp>
      <p:sp>
        <p:nvSpPr>
          <p:cNvPr id="9" name="下箭头 12">
            <a:extLst>
              <a:ext uri="{FF2B5EF4-FFF2-40B4-BE49-F238E27FC236}">
                <a16:creationId xmlns:a16="http://schemas.microsoft.com/office/drawing/2014/main" id="{35EE3DE4-AF6B-3228-8319-651D19A3B62F}"/>
              </a:ext>
            </a:extLst>
          </p:cNvPr>
          <p:cNvSpPr/>
          <p:nvPr/>
        </p:nvSpPr>
        <p:spPr>
          <a:xfrm rot="7758192">
            <a:off x="867727" y="1665841"/>
            <a:ext cx="307777" cy="1381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下箭头 12">
            <a:extLst>
              <a:ext uri="{FF2B5EF4-FFF2-40B4-BE49-F238E27FC236}">
                <a16:creationId xmlns:a16="http://schemas.microsoft.com/office/drawing/2014/main" id="{932764A0-E8DE-8B2D-8CBC-333E16F47ECB}"/>
              </a:ext>
            </a:extLst>
          </p:cNvPr>
          <p:cNvSpPr/>
          <p:nvPr/>
        </p:nvSpPr>
        <p:spPr>
          <a:xfrm rot="7758192">
            <a:off x="4021589" y="1916556"/>
            <a:ext cx="307777" cy="1381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" name="下箭头 12">
            <a:extLst>
              <a:ext uri="{FF2B5EF4-FFF2-40B4-BE49-F238E27FC236}">
                <a16:creationId xmlns:a16="http://schemas.microsoft.com/office/drawing/2014/main" id="{21BBE9FB-C99C-6DFD-B486-785530C8F971}"/>
              </a:ext>
            </a:extLst>
          </p:cNvPr>
          <p:cNvSpPr/>
          <p:nvPr/>
        </p:nvSpPr>
        <p:spPr>
          <a:xfrm rot="7758192">
            <a:off x="9397804" y="1381703"/>
            <a:ext cx="307777" cy="1381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" name="下箭头 16">
            <a:extLst>
              <a:ext uri="{FF2B5EF4-FFF2-40B4-BE49-F238E27FC236}">
                <a16:creationId xmlns:a16="http://schemas.microsoft.com/office/drawing/2014/main" id="{438A69D5-A247-29E3-FDF5-C5BBA190D765}"/>
              </a:ext>
            </a:extLst>
          </p:cNvPr>
          <p:cNvSpPr/>
          <p:nvPr/>
        </p:nvSpPr>
        <p:spPr>
          <a:xfrm rot="955503">
            <a:off x="4312841" y="1971807"/>
            <a:ext cx="161596" cy="335879"/>
          </a:xfrm>
          <a:prstGeom prst="downArrow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下箭头 16">
            <a:extLst>
              <a:ext uri="{FF2B5EF4-FFF2-40B4-BE49-F238E27FC236}">
                <a16:creationId xmlns:a16="http://schemas.microsoft.com/office/drawing/2014/main" id="{E68ED04F-1C4B-8B36-4EFE-EEC3C61257CD}"/>
              </a:ext>
            </a:extLst>
          </p:cNvPr>
          <p:cNvSpPr/>
          <p:nvPr/>
        </p:nvSpPr>
        <p:spPr>
          <a:xfrm rot="955503">
            <a:off x="1315683" y="1622123"/>
            <a:ext cx="161596" cy="335879"/>
          </a:xfrm>
          <a:prstGeom prst="downArrow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" name="下箭头 16">
            <a:extLst>
              <a:ext uri="{FF2B5EF4-FFF2-40B4-BE49-F238E27FC236}">
                <a16:creationId xmlns:a16="http://schemas.microsoft.com/office/drawing/2014/main" id="{D4953C7A-085A-14C7-CB0E-93486232C350}"/>
              </a:ext>
            </a:extLst>
          </p:cNvPr>
          <p:cNvSpPr/>
          <p:nvPr/>
        </p:nvSpPr>
        <p:spPr>
          <a:xfrm rot="955503">
            <a:off x="9844680" y="1444361"/>
            <a:ext cx="161596" cy="335879"/>
          </a:xfrm>
          <a:prstGeom prst="downArrow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" name="下箭头 16">
            <a:extLst>
              <a:ext uri="{FF2B5EF4-FFF2-40B4-BE49-F238E27FC236}">
                <a16:creationId xmlns:a16="http://schemas.microsoft.com/office/drawing/2014/main" id="{AE0D1447-7D69-F90A-18BD-BFEC42E3485C}"/>
              </a:ext>
            </a:extLst>
          </p:cNvPr>
          <p:cNvSpPr/>
          <p:nvPr/>
        </p:nvSpPr>
        <p:spPr>
          <a:xfrm rot="2400322">
            <a:off x="1679747" y="1864024"/>
            <a:ext cx="161596" cy="335879"/>
          </a:xfrm>
          <a:prstGeom prst="downArrow">
            <a:avLst/>
          </a:prstGeom>
          <a:noFill/>
          <a:ln w="28575">
            <a:solidFill>
              <a:srgbClr val="19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" name="下箭头 16">
            <a:extLst>
              <a:ext uri="{FF2B5EF4-FFF2-40B4-BE49-F238E27FC236}">
                <a16:creationId xmlns:a16="http://schemas.microsoft.com/office/drawing/2014/main" id="{A2783F39-3C8B-8A45-533F-41671C75F54E}"/>
              </a:ext>
            </a:extLst>
          </p:cNvPr>
          <p:cNvSpPr/>
          <p:nvPr/>
        </p:nvSpPr>
        <p:spPr>
          <a:xfrm rot="2400322">
            <a:off x="6733836" y="2022758"/>
            <a:ext cx="161596" cy="335879"/>
          </a:xfrm>
          <a:prstGeom prst="downArrow">
            <a:avLst/>
          </a:prstGeom>
          <a:noFill/>
          <a:ln w="28575">
            <a:solidFill>
              <a:srgbClr val="19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" name="下箭头 16">
            <a:extLst>
              <a:ext uri="{FF2B5EF4-FFF2-40B4-BE49-F238E27FC236}">
                <a16:creationId xmlns:a16="http://schemas.microsoft.com/office/drawing/2014/main" id="{5E01ABA8-71D8-4F68-AF3C-B686720C0F22}"/>
              </a:ext>
            </a:extLst>
          </p:cNvPr>
          <p:cNvSpPr/>
          <p:nvPr/>
        </p:nvSpPr>
        <p:spPr>
          <a:xfrm rot="2400322">
            <a:off x="10223551" y="1719006"/>
            <a:ext cx="161596" cy="335879"/>
          </a:xfrm>
          <a:prstGeom prst="downArrow">
            <a:avLst/>
          </a:prstGeom>
          <a:noFill/>
          <a:ln w="28575">
            <a:solidFill>
              <a:srgbClr val="19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77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3" grpId="0"/>
      <p:bldP spid="24" grpId="0"/>
      <p:bldP spid="25" grpId="0"/>
      <p:bldP spid="9" grpId="0" animBg="1"/>
      <p:bldP spid="19" grpId="0" animBg="1"/>
      <p:bldP spid="26" grpId="0" animBg="1"/>
      <p:bldP spid="30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8888D-30F0-75CC-1381-DC34D0595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214653A3-F08E-B4DC-8779-E8AB6745AB8B}"/>
              </a:ext>
            </a:extLst>
          </p:cNvPr>
          <p:cNvSpPr/>
          <p:nvPr/>
        </p:nvSpPr>
        <p:spPr>
          <a:xfrm>
            <a:off x="-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CMS</a:t>
            </a:r>
            <a:r>
              <a:rPr lang="zh-CN" altLang="en-US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Run</a:t>
            </a:r>
            <a:r>
              <a:rPr lang="zh-CN" altLang="en-US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2</a:t>
            </a:r>
            <a:r>
              <a:rPr lang="zh-CN" altLang="en-US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Result</a:t>
            </a:r>
            <a:endParaRPr lang="en" altLang="zh-CN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43F53E33-D6E9-A9A8-CCC0-71BFE3E690F9}"/>
              </a:ext>
            </a:extLst>
          </p:cNvPr>
          <p:cNvSpPr/>
          <p:nvPr/>
        </p:nvSpPr>
        <p:spPr>
          <a:xfrm>
            <a:off x="522797" y="3932559"/>
            <a:ext cx="11354778" cy="2485493"/>
          </a:xfrm>
          <a:prstGeom prst="roundRect">
            <a:avLst>
              <a:gd name="adj" fmla="val 3140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: 圆角 1">
            <a:extLst>
              <a:ext uri="{FF2B5EF4-FFF2-40B4-BE49-F238E27FC236}">
                <a16:creationId xmlns:a16="http://schemas.microsoft.com/office/drawing/2014/main" id="{AC4D3AC2-0FFE-E865-1649-66B8164D2D08}"/>
              </a:ext>
            </a:extLst>
          </p:cNvPr>
          <p:cNvSpPr/>
          <p:nvPr/>
        </p:nvSpPr>
        <p:spPr>
          <a:xfrm>
            <a:off x="522797" y="599007"/>
            <a:ext cx="3852376" cy="3219075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5">
            <a:extLst>
              <a:ext uri="{FF2B5EF4-FFF2-40B4-BE49-F238E27FC236}">
                <a16:creationId xmlns:a16="http://schemas.microsoft.com/office/drawing/2014/main" id="{981EC0CA-83D2-31D0-409E-CF64DD14F544}"/>
              </a:ext>
            </a:extLst>
          </p:cNvPr>
          <p:cNvSpPr/>
          <p:nvPr/>
        </p:nvSpPr>
        <p:spPr>
          <a:xfrm>
            <a:off x="522797" y="599008"/>
            <a:ext cx="3852376" cy="318229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CMS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Run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2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mass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spectrum</a:t>
            </a:r>
            <a:endParaRPr lang="en" altLang="zh-CN" sz="1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711DAF-2437-2499-5DF3-99031DB49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13" y="1118681"/>
            <a:ext cx="3488078" cy="2640552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id="{DECCE59A-62E8-EA70-F4F4-5B1DFFE7A02D}"/>
              </a:ext>
            </a:extLst>
          </p:cNvPr>
          <p:cNvSpPr/>
          <p:nvPr/>
        </p:nvSpPr>
        <p:spPr>
          <a:xfrm>
            <a:off x="4645335" y="609552"/>
            <a:ext cx="6916215" cy="3208529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15">
            <a:extLst>
              <a:ext uri="{FF2B5EF4-FFF2-40B4-BE49-F238E27FC236}">
                <a16:creationId xmlns:a16="http://schemas.microsoft.com/office/drawing/2014/main" id="{94D4A7E4-057A-5A13-B536-58FA269D954E}"/>
              </a:ext>
            </a:extLst>
          </p:cNvPr>
          <p:cNvSpPr/>
          <p:nvPr/>
        </p:nvSpPr>
        <p:spPr>
          <a:xfrm>
            <a:off x="4645335" y="609553"/>
            <a:ext cx="6916215" cy="318229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sym typeface="+mn-lt"/>
              </a:rPr>
              <a:t>CMS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sym typeface="+mn-lt"/>
              </a:rPr>
              <a:t>Run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sym typeface="+mn-lt"/>
              </a:rPr>
              <a:t>2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US" altLang="zh-CN" sz="1400" b="1" dirty="0" err="1">
                <a:solidFill>
                  <a:prstClr val="white"/>
                </a:solidFill>
                <a:latin typeface="+mj-ea"/>
                <a:ea typeface="+mj-ea"/>
                <a:sym typeface="+mn-lt"/>
              </a:rPr>
              <a:t>Regge</a:t>
            </a:r>
            <a:r>
              <a:rPr lang="zh-CN" altLang="en-US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 </a:t>
            </a: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plot</a:t>
            </a:r>
            <a:endParaRPr lang="en" altLang="zh-CN" sz="1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1" name="组合 32">
            <a:extLst>
              <a:ext uri="{FF2B5EF4-FFF2-40B4-BE49-F238E27FC236}">
                <a16:creationId xmlns:a16="http://schemas.microsoft.com/office/drawing/2014/main" id="{52A9B1CF-BB4C-9A1E-5120-0B193B73883B}"/>
              </a:ext>
            </a:extLst>
          </p:cNvPr>
          <p:cNvGrpSpPr>
            <a:grpSpLocks noChangeAspect="1"/>
          </p:cNvGrpSpPr>
          <p:nvPr/>
        </p:nvGrpSpPr>
        <p:grpSpPr>
          <a:xfrm>
            <a:off x="4645335" y="970585"/>
            <a:ext cx="3696120" cy="2847496"/>
            <a:chOff x="6332363" y="390034"/>
            <a:chExt cx="4687243" cy="3529898"/>
          </a:xfrm>
        </p:grpSpPr>
        <p:pic>
          <p:nvPicPr>
            <p:cNvPr id="18" name="图片 28">
              <a:extLst>
                <a:ext uri="{FF2B5EF4-FFF2-40B4-BE49-F238E27FC236}">
                  <a16:creationId xmlns:a16="http://schemas.microsoft.com/office/drawing/2014/main" id="{3D478609-5B01-1446-C3C8-7DE9C7F7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2363" y="390034"/>
              <a:ext cx="4687243" cy="3529898"/>
            </a:xfrm>
            <a:prstGeom prst="rect">
              <a:avLst/>
            </a:prstGeom>
          </p:spPr>
        </p:pic>
        <p:sp>
          <p:nvSpPr>
            <p:cNvPr id="19" name="文本框 29">
              <a:extLst>
                <a:ext uri="{FF2B5EF4-FFF2-40B4-BE49-F238E27FC236}">
                  <a16:creationId xmlns:a16="http://schemas.microsoft.com/office/drawing/2014/main" id="{5352C682-6057-1E07-AB51-67CB0E4A9489}"/>
                </a:ext>
              </a:extLst>
            </p:cNvPr>
            <p:cNvSpPr txBox="1"/>
            <p:nvPr/>
          </p:nvSpPr>
          <p:spPr>
            <a:xfrm>
              <a:off x="8103768" y="831433"/>
              <a:ext cx="663019" cy="305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500" b="1" dirty="0">
                  <a:solidFill>
                    <a:srgbClr val="0410FB"/>
                  </a:solidFill>
                </a:rPr>
                <a:t>Run II</a:t>
              </a:r>
              <a:endParaRPr kumimoji="1" lang="zh-CN" altLang="en-US" sz="1500" b="1" dirty="0">
                <a:solidFill>
                  <a:srgbClr val="0410FB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31">
                  <a:extLst>
                    <a:ext uri="{FF2B5EF4-FFF2-40B4-BE49-F238E27FC236}">
                      <a16:creationId xmlns:a16="http://schemas.microsoft.com/office/drawing/2014/main" id="{7460257D-D99F-1280-12B0-BA938AE3C6F6}"/>
                    </a:ext>
                  </a:extLst>
                </p:cNvPr>
                <p:cNvSpPr txBox="1"/>
                <p:nvPr/>
              </p:nvSpPr>
              <p:spPr>
                <a:xfrm>
                  <a:off x="7321687" y="1301479"/>
                  <a:ext cx="922475" cy="3450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𝚼</m:t>
                      </m:r>
                    </m:oMath>
                  </a14:m>
                  <a:r>
                    <a:rPr kumimoji="1" lang="en-US" altLang="zh-CN" sz="1400" b="1" dirty="0"/>
                    <a:t> Family</a:t>
                  </a:r>
                  <a:endParaRPr kumimoji="1" lang="zh-CN" altLang="en-US" sz="1400" b="1" dirty="0"/>
                </a:p>
              </p:txBody>
            </p:sp>
          </mc:Choice>
          <mc:Fallback xmlns="">
            <p:sp>
              <p:nvSpPr>
                <p:cNvPr id="22" name="文本框 31">
                  <a:extLst>
                    <a:ext uri="{FF2B5EF4-FFF2-40B4-BE49-F238E27FC236}">
                      <a16:creationId xmlns:a16="http://schemas.microsoft.com/office/drawing/2014/main" id="{7460257D-D99F-1280-12B0-BA938AE3C6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1687" y="1301479"/>
                  <a:ext cx="922475" cy="345074"/>
                </a:xfrm>
                <a:prstGeom prst="rect">
                  <a:avLst/>
                </a:prstGeom>
                <a:blipFill>
                  <a:blip r:embed="rId5"/>
                  <a:stretch>
                    <a:fillRect l="-8621" t="-4545" r="-15517" b="-36364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993E2EA-7F47-D054-DB2C-69EDE7342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373" y="991853"/>
            <a:ext cx="3280463" cy="26879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6C68532-8A6E-8293-459E-218038F6116A}"/>
              </a:ext>
            </a:extLst>
          </p:cNvPr>
          <p:cNvSpPr txBox="1"/>
          <p:nvPr/>
        </p:nvSpPr>
        <p:spPr>
          <a:xfrm>
            <a:off x="9423340" y="2925441"/>
            <a:ext cx="22487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Helvetica" pitchFamily="2" charset="0"/>
              </a:rPr>
              <a:t>Chinese Phys. Lett. 41 111201</a:t>
            </a:r>
            <a:endParaRPr lang="en-CN" sz="10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5" name="文本框 4">
            <a:extLst>
              <a:ext uri="{FF2B5EF4-FFF2-40B4-BE49-F238E27FC236}">
                <a16:creationId xmlns:a16="http://schemas.microsoft.com/office/drawing/2014/main" id="{FE07A9D7-40A0-8454-E5CF-7383C632F347}"/>
              </a:ext>
            </a:extLst>
          </p:cNvPr>
          <p:cNvSpPr txBox="1"/>
          <p:nvPr/>
        </p:nvSpPr>
        <p:spPr>
          <a:xfrm>
            <a:off x="6656505" y="5206874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Cornell Model:</a:t>
            </a:r>
            <a:endParaRPr kumimoji="1" lang="zh-CN" altLang="en-US" b="1" dirty="0"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5">
                <a:extLst>
                  <a:ext uri="{FF2B5EF4-FFF2-40B4-BE49-F238E27FC236}">
                    <a16:creationId xmlns:a16="http://schemas.microsoft.com/office/drawing/2014/main" id="{6266758A-8E83-2495-1036-50196BF5C71E}"/>
                  </a:ext>
                </a:extLst>
              </p:cNvPr>
              <p:cNvSpPr txBox="1"/>
              <p:nvPr/>
            </p:nvSpPr>
            <p:spPr>
              <a:xfrm>
                <a:off x="8458005" y="5164410"/>
                <a:ext cx="2564933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kumimoji="1"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kumimoji="1"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kumimoji="1"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kumimoji="1"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kumimoji="1"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kumimoji="1"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kumimoji="1"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kumimoji="1"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kumimoji="1"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kumimoji="1" lang="en-US" altLang="zh-CN" b="1" dirty="0">
                    <a:solidFill>
                      <a:schemeClr val="tx1"/>
                    </a:solidFill>
                  </a:rPr>
                  <a:t> + …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本框 5">
                <a:extLst>
                  <a:ext uri="{FF2B5EF4-FFF2-40B4-BE49-F238E27FC236}">
                    <a16:creationId xmlns:a16="http://schemas.microsoft.com/office/drawing/2014/main" id="{6266758A-8E83-2495-1036-50196BF5C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005" y="5164410"/>
                <a:ext cx="2564933" cy="491738"/>
              </a:xfrm>
              <a:prstGeom prst="rect">
                <a:avLst/>
              </a:prstGeom>
              <a:blipFill>
                <a:blip r:embed="rId7"/>
                <a:stretch>
                  <a:fillRect r="-1970" b="-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DCBD47-4AFB-0041-ADEB-E0FCF3B5A52E}"/>
                  </a:ext>
                </a:extLst>
              </p:cNvPr>
              <p:cNvSpPr txBox="1"/>
              <p:nvPr/>
            </p:nvSpPr>
            <p:spPr>
              <a:xfrm>
                <a:off x="6303585" y="4070353"/>
                <a:ext cx="5266185" cy="875817"/>
              </a:xfrm>
              <a:prstGeom prst="rect">
                <a:avLst/>
              </a:prstGeom>
              <a:noFill/>
              <a:ln w="19050">
                <a:solidFill>
                  <a:srgbClr val="011893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Interference imply same</a:t>
                </a:r>
                <a:r>
                  <a:rPr lang="zh-CN" altLang="en-US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𝑃𝐶</m:t>
                        </m:r>
                      </m:sup>
                    </m:sSup>
                  </m:oMath>
                </a14:m>
                <a:r>
                  <a:rPr lang="en-US" altLang="zh-CN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quantum numbers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" altLang="zh-CN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&gt; 200 MeV mass splitting</a:t>
                </a:r>
                <a:r>
                  <a:rPr lang="en-US" altLang="zh-CN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s</a:t>
                </a:r>
                <a:r>
                  <a:rPr lang="en" altLang="zh-CN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==&gt;</a:t>
                </a:r>
                <a:r>
                  <a:rPr lang="en" altLang="zh-CN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Radial excitations</a:t>
                </a:r>
                <a:r>
                  <a:rPr lang="en-US" altLang="zh-CN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DCBD47-4AFB-0041-ADEB-E0FCF3B5A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85" y="4070353"/>
                <a:ext cx="5266185" cy="875817"/>
              </a:xfrm>
              <a:prstGeom prst="rect">
                <a:avLst/>
              </a:prstGeom>
              <a:blipFill>
                <a:blip r:embed="rId8"/>
                <a:stretch>
                  <a:fillRect l="-478" b="-8451"/>
                </a:stretch>
              </a:blipFill>
              <a:ln w="19050">
                <a:solidFill>
                  <a:srgbClr val="011893"/>
                </a:solidFill>
                <a:prstDash val="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3">
            <a:extLst>
              <a:ext uri="{FF2B5EF4-FFF2-40B4-BE49-F238E27FC236}">
                <a16:creationId xmlns:a16="http://schemas.microsoft.com/office/drawing/2014/main" id="{1442BE6C-FD69-1ED7-D1D9-6E4F80D78846}"/>
              </a:ext>
            </a:extLst>
          </p:cNvPr>
          <p:cNvSpPr txBox="1"/>
          <p:nvPr/>
        </p:nvSpPr>
        <p:spPr>
          <a:xfrm>
            <a:off x="5261946" y="2516416"/>
            <a:ext cx="218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Res. Diff Indices:</a:t>
            </a:r>
          </a:p>
          <a:p>
            <a:r>
              <a:rPr lang="en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1: Y(2s)-Y(1s)</a:t>
            </a:r>
          </a:p>
          <a:p>
            <a:r>
              <a:rPr lang="en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2: Y(3s)-Y(2s), X(6900)-X(6600)</a:t>
            </a:r>
          </a:p>
          <a:p>
            <a:r>
              <a:rPr lang="en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3: Y(4s)-Y(3s), X(7100)-X(6900)</a:t>
            </a:r>
            <a:endParaRPr kumimoji="1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56A568-DD07-A712-016B-67B059325770}"/>
              </a:ext>
            </a:extLst>
          </p:cNvPr>
          <p:cNvSpPr txBox="1"/>
          <p:nvPr/>
        </p:nvSpPr>
        <p:spPr>
          <a:xfrm>
            <a:off x="774180" y="3932560"/>
            <a:ext cx="3099079" cy="115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anose="020B0502020104020203" pitchFamily="34" charset="77"/>
                <a:cs typeface="Calibri" panose="020F0502020204030204" pitchFamily="34" charset="0"/>
              </a:rPr>
              <a:t>Run</a:t>
            </a:r>
            <a:r>
              <a:rPr lang="zh-CN" altLang="en-US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  <a:cs typeface="Calibri" panose="020F0502020204030204" pitchFamily="34" charset="0"/>
              </a:rPr>
              <a:t>2</a:t>
            </a:r>
            <a:r>
              <a:rPr lang="zh-CN" altLang="en-US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  <a:cs typeface="Calibri" panose="020F0502020204030204" pitchFamily="34" charset="0"/>
              </a:rPr>
              <a:t>result:</a:t>
            </a:r>
            <a:endParaRPr lang="en-US" b="1" dirty="0">
              <a:latin typeface="Gill Sans MT" panose="020B0502020104020203" pitchFamily="34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Gill Sans MT" panose="020B0502020104020203" pitchFamily="34" charset="77"/>
                <a:cs typeface="Calibri" panose="020F0502020204030204" pitchFamily="34" charset="0"/>
              </a:rPr>
              <a:t>X(7100): 4.7</a:t>
            </a:r>
            <a:r>
              <a:rPr lang="el-GR" altLang="zh-CN" b="1" dirty="0">
                <a:latin typeface="+mn-ea"/>
                <a:cs typeface="Calibri" panose="020F0502020204030204" pitchFamily="34" charset="0"/>
              </a:rPr>
              <a:t>σ</a:t>
            </a:r>
            <a:r>
              <a:rPr lang="en-US" altLang="zh-CN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Gill Sans MT" panose="020B0502020104020203" pitchFamily="34" charset="77"/>
                <a:cs typeface="Calibri" panose="020F0502020204030204" pitchFamily="34" charset="0"/>
              </a:rPr>
              <a:t>Interference &lt; 4</a:t>
            </a:r>
            <a:r>
              <a:rPr lang="el-GR" altLang="zh-CN" b="1" dirty="0">
                <a:latin typeface="+mn-ea"/>
                <a:cs typeface="Calibri" panose="020F0502020204030204" pitchFamily="34" charset="0"/>
              </a:rPr>
              <a:t>σ</a:t>
            </a:r>
            <a:endParaRPr lang="en-US" b="1" dirty="0"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C988D3-5F47-97F5-383F-859C9D00AD25}"/>
              </a:ext>
            </a:extLst>
          </p:cNvPr>
          <p:cNvSpPr txBox="1"/>
          <p:nvPr/>
        </p:nvSpPr>
        <p:spPr>
          <a:xfrm>
            <a:off x="774180" y="5152171"/>
            <a:ext cx="3099079" cy="1151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8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With</a:t>
            </a:r>
            <a:r>
              <a:rPr lang="zh-CN" altLang="en-US" sz="18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8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3.6X</a:t>
            </a:r>
            <a:r>
              <a:rPr lang="zh-CN" altLang="en-US" sz="18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8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statistics: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ALL</a:t>
            </a:r>
            <a:r>
              <a:rPr lang="zh-CN" altLang="en-US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solidFill>
                  <a:srgbClr val="004097"/>
                </a:solidFill>
                <a:latin typeface="Gill Sans MT" panose="020B0502020104020203" pitchFamily="34" charset="77"/>
              </a:rPr>
              <a:t>sta</a:t>
            </a:r>
            <a:r>
              <a:rPr lang="en-US" altLang="zh-CN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tes</a:t>
            </a:r>
            <a:r>
              <a:rPr lang="zh-CN" altLang="en-US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over</a:t>
            </a:r>
            <a:r>
              <a:rPr lang="zh-CN" altLang="en-US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5</a:t>
            </a:r>
            <a:r>
              <a:rPr lang="el-GR" altLang="zh-CN" b="1" dirty="0">
                <a:solidFill>
                  <a:schemeClr val="accent1"/>
                </a:solidFill>
              </a:rPr>
              <a:t>σ</a:t>
            </a:r>
            <a:r>
              <a:rPr lang="en-US" altLang="zh-CN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 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N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Interference</a:t>
            </a:r>
            <a:r>
              <a:rPr lang="zh-CN" altLang="en-US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over 5</a:t>
            </a:r>
            <a:r>
              <a:rPr lang="el-GR" altLang="zh-CN" b="1" dirty="0">
                <a:solidFill>
                  <a:schemeClr val="accent1"/>
                </a:solidFill>
              </a:rPr>
              <a:t>σ</a:t>
            </a:r>
            <a:r>
              <a:rPr lang="en-US" altLang="zh-CN" b="1" dirty="0">
                <a:solidFill>
                  <a:schemeClr val="accent1"/>
                </a:solidFill>
                <a:latin typeface="Gill Sans MT" panose="020B0502020104020203" pitchFamily="34" charset="77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6">
                <a:extLst>
                  <a:ext uri="{FF2B5EF4-FFF2-40B4-BE49-F238E27FC236}">
                    <a16:creationId xmlns:a16="http://schemas.microsoft.com/office/drawing/2014/main" id="{1024EE60-125B-6AF5-6318-00B713D7A38C}"/>
                  </a:ext>
                </a:extLst>
              </p:cNvPr>
              <p:cNvSpPr txBox="1"/>
              <p:nvPr/>
            </p:nvSpPr>
            <p:spPr>
              <a:xfrm>
                <a:off x="3958585" y="5804663"/>
                <a:ext cx="7947432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2200" b="1" i="1" dirty="0">
                    <a:solidFill>
                      <a:srgbClr val="FF05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A radial</a:t>
                </a:r>
                <a:r>
                  <a:rPr lang="zh-CN" altLang="en-US" sz="2200" b="1" i="1" dirty="0">
                    <a:solidFill>
                      <a:srgbClr val="FF05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sz="2200" b="1" i="1" dirty="0">
                    <a:solidFill>
                      <a:srgbClr val="FF05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FAMILY of all-charm tetraquark states with same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smtClean="0">
                            <a:solidFill>
                              <a:srgbClr val="FF05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solidFill>
                              <a:srgbClr val="FF05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srgbClr val="FF05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2200" b="0" i="1" smtClean="0">
                        <a:solidFill>
                          <a:srgbClr val="FF05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?</m:t>
                    </m:r>
                  </m:oMath>
                </a14:m>
                <a:endParaRPr lang="en-CN" sz="2200" i="1" dirty="0">
                  <a:solidFill>
                    <a:srgbClr val="FF05FF"/>
                  </a:solidFill>
                  <a:latin typeface="Gill Sans MT" panose="020B0502020104020203" pitchFamily="34" charset="7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6">
                <a:extLst>
                  <a:ext uri="{FF2B5EF4-FFF2-40B4-BE49-F238E27FC236}">
                    <a16:creationId xmlns:a16="http://schemas.microsoft.com/office/drawing/2014/main" id="{1024EE60-125B-6AF5-6318-00B713D7A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85" y="5804663"/>
                <a:ext cx="7947432" cy="540917"/>
              </a:xfrm>
              <a:prstGeom prst="rect">
                <a:avLst/>
              </a:prstGeom>
              <a:blipFill>
                <a:blip r:embed="rId9"/>
                <a:stretch>
                  <a:fillRect l="-957" b="-2045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E9CA03B3-9031-374A-C424-42F90542E2AE}"/>
              </a:ext>
            </a:extLst>
          </p:cNvPr>
          <p:cNvSpPr txBox="1">
            <a:spLocks/>
          </p:cNvSpPr>
          <p:nvPr/>
        </p:nvSpPr>
        <p:spPr>
          <a:xfrm>
            <a:off x="4126213" y="6546020"/>
            <a:ext cx="393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Exotic Hadrons</a:t>
            </a:r>
          </a:p>
        </p:txBody>
      </p:sp>
      <p:sp>
        <p:nvSpPr>
          <p:cNvPr id="20" name="文本框 8">
            <a:extLst>
              <a:ext uri="{FF2B5EF4-FFF2-40B4-BE49-F238E27FC236}">
                <a16:creationId xmlns:a16="http://schemas.microsoft.com/office/drawing/2014/main" id="{2B4F413E-5248-0B13-748B-3365183ECCCF}"/>
              </a:ext>
            </a:extLst>
          </p:cNvPr>
          <p:cNvSpPr txBox="1"/>
          <p:nvPr/>
        </p:nvSpPr>
        <p:spPr>
          <a:xfrm>
            <a:off x="774879" y="973500"/>
            <a:ext cx="2452518" cy="254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000" dirty="0">
                <a:solidFill>
                  <a:srgbClr val="000000"/>
                </a:solidFill>
                <a:effectLst/>
                <a:latin typeface="Helvetica" pitchFamily="2" charset="0"/>
              </a:rPr>
              <a:t>Phys. Rev. Lett., 132(11):111901, 2024</a:t>
            </a:r>
          </a:p>
        </p:txBody>
      </p:sp>
    </p:spTree>
    <p:extLst>
      <p:ext uri="{BB962C8B-B14F-4D97-AF65-F5344CB8AC3E}">
        <p14:creationId xmlns:p14="http://schemas.microsoft.com/office/powerpoint/2010/main" val="27612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4" grpId="0"/>
      <p:bldP spid="25" grpId="0"/>
      <p:bldP spid="26" grpId="0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D3014-95AA-C3D0-5ADA-0A66FDE5F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: 圆角 1">
            <a:extLst>
              <a:ext uri="{FF2B5EF4-FFF2-40B4-BE49-F238E27FC236}">
                <a16:creationId xmlns:a16="http://schemas.microsoft.com/office/drawing/2014/main" id="{AC4D3AC2-0FFE-E865-1649-66B8164D2D08}"/>
              </a:ext>
            </a:extLst>
          </p:cNvPr>
          <p:cNvSpPr/>
          <p:nvPr/>
        </p:nvSpPr>
        <p:spPr>
          <a:xfrm>
            <a:off x="974857" y="4280875"/>
            <a:ext cx="4353123" cy="1291494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1643CB81-3FB7-F942-490F-A76C61CD1CF9}"/>
              </a:ext>
            </a:extLst>
          </p:cNvPr>
          <p:cNvSpPr/>
          <p:nvPr/>
        </p:nvSpPr>
        <p:spPr>
          <a:xfrm>
            <a:off x="-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b="1" dirty="0">
                <a:solidFill>
                  <a:prstClr val="white"/>
                </a:solidFill>
                <a:latin typeface="+mj-ea"/>
              </a:rPr>
              <a:t>𝐽/𝜓𝐽/𝜓</a:t>
            </a:r>
            <a:r>
              <a:rPr lang="en-US" altLang="zh-CN" b="1" dirty="0">
                <a:solidFill>
                  <a:prstClr val="white"/>
                </a:solidFill>
                <a:latin typeface="+mj-ea"/>
              </a:rPr>
              <a:t>:</a:t>
            </a:r>
            <a:r>
              <a:rPr lang="en-US" b="1" dirty="0">
                <a:solidFill>
                  <a:prstClr val="white"/>
                </a:solidFill>
                <a:latin typeface="+mj-ea"/>
              </a:rPr>
              <a:t> Datasets, MC</a:t>
            </a:r>
            <a:r>
              <a:rPr lang="en-US" altLang="zh-CN" b="1" dirty="0">
                <a:solidFill>
                  <a:prstClr val="white"/>
                </a:solidFill>
                <a:latin typeface="+mj-ea"/>
              </a:rPr>
              <a:t>,</a:t>
            </a:r>
            <a:r>
              <a:rPr lang="zh-CN" altLang="en-US" b="1" dirty="0">
                <a:solidFill>
                  <a:prstClr val="white"/>
                </a:solidFill>
                <a:latin typeface="+mj-ea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</a:rPr>
              <a:t>trigger,</a:t>
            </a:r>
            <a:r>
              <a:rPr lang="zh-CN" altLang="en-US" b="1" dirty="0">
                <a:solidFill>
                  <a:prstClr val="white"/>
                </a:solidFill>
                <a:latin typeface="+mj-ea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</a:rPr>
              <a:t>and</a:t>
            </a:r>
            <a:r>
              <a:rPr lang="zh-CN" altLang="en-US" b="1" dirty="0">
                <a:solidFill>
                  <a:prstClr val="white"/>
                </a:solidFill>
                <a:latin typeface="+mj-ea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</a:rPr>
              <a:t>event</a:t>
            </a:r>
            <a:r>
              <a:rPr lang="zh-CN" altLang="en-US" b="1" dirty="0">
                <a:solidFill>
                  <a:prstClr val="white"/>
                </a:solidFill>
                <a:latin typeface="+mj-ea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</a:rPr>
              <a:t>selection</a:t>
            </a:r>
            <a:endParaRPr lang="en" altLang="zh-CN" b="1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F161A0D-60DC-C9BA-1FF6-1F1E6BE4F61C}"/>
              </a:ext>
            </a:extLst>
          </p:cNvPr>
          <p:cNvSpPr txBox="1">
            <a:spLocks/>
          </p:cNvSpPr>
          <p:nvPr/>
        </p:nvSpPr>
        <p:spPr>
          <a:xfrm>
            <a:off x="4126213" y="6546020"/>
            <a:ext cx="393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𝐽/𝜓𝐽/𝜓 updated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831F3-781C-0000-8059-55DE6B7778ED}"/>
                  </a:ext>
                </a:extLst>
              </p:cNvPr>
              <p:cNvSpPr txBox="1"/>
              <p:nvPr/>
            </p:nvSpPr>
            <p:spPr>
              <a:xfrm>
                <a:off x="6609712" y="638097"/>
                <a:ext cx="5953400" cy="37778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 algn="l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altLang="zh-CN" b="1" i="0" dirty="0">
                    <a:effectLst/>
                    <a:latin typeface="Gill Sans MT" panose="020B0502020104020203" pitchFamily="34" charset="77"/>
                    <a:cs typeface="Calibri" panose="020F0502020204030204" pitchFamily="34" charset="0"/>
                  </a:rPr>
                  <a:t>Trigger</a:t>
                </a:r>
                <a:r>
                  <a:rPr lang="zh-CN" altLang="en-US" b="1" i="0" dirty="0">
                    <a:effectLst/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of</a:t>
                </a:r>
                <a:r>
                  <a:rPr lang="zh-CN" altLang="en-US" b="1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Run</a:t>
                </a:r>
                <a:r>
                  <a:rPr lang="zh-CN" altLang="en-US" b="1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3</a:t>
                </a:r>
                <a:endParaRPr lang="en-US" b="0" i="0" dirty="0">
                  <a:effectLst/>
                  <a:latin typeface="Gill Sans MT" panose="020B0502020104020203" pitchFamily="34" charset="77"/>
                  <a:cs typeface="Calibri" panose="020F0502020204030204" pitchFamily="34" charset="0"/>
                </a:endParaRPr>
              </a:p>
              <a:p>
                <a:pPr marL="180000" lvl="1">
                  <a:lnSpc>
                    <a:spcPts val="2300"/>
                  </a:lnSpc>
                </a:pPr>
                <a:r>
                  <a:rPr 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HLT</a:t>
                </a:r>
                <a:r>
                  <a:rPr lang="en-US" altLang="zh-CN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_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Dimuon0</a:t>
                </a:r>
                <a:r>
                  <a:rPr lang="en-US" altLang="zh-CN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_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Jpsi3p5</a:t>
                </a:r>
                <a:r>
                  <a:rPr lang="en-US" altLang="zh-CN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_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Muon2 </a:t>
                </a:r>
                <a:endParaRPr lang="en-US" sz="15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45750" lvl="1" indent="-28575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r>
                  <a:rPr 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Level 1 requirements: 3 muons</a:t>
                </a:r>
              </a:p>
              <a:p>
                <a:pPr marL="645750" lvl="1" indent="-28575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2.95&lt;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5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500" b="0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&lt;3.25</m:t>
                    </m:r>
                    <m:r>
                      <a:rPr lang="zh-CN" altLang="en-US" sz="15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500" b="0" i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45750" lvl="1" indent="-28575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&gt;3.5</m:t>
                    </m:r>
                    <m:r>
                      <a:rPr lang="zh-CN" altLang="en-US" sz="15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1500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endParaRPr lang="en-US" sz="1500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0000" lvl="1">
                  <a:lnSpc>
                    <a:spcPts val="2300"/>
                  </a:lnSpc>
                </a:pPr>
                <a:r>
                  <a:rPr 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HLT</a:t>
                </a:r>
                <a:r>
                  <a:rPr lang="en-US" altLang="zh-CN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_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DoubleMu4</a:t>
                </a:r>
                <a:r>
                  <a:rPr lang="en-US" altLang="zh-CN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_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altLang="zh-CN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_</a:t>
                </a:r>
                <a:r>
                  <a:rPr 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LowMass</a:t>
                </a:r>
                <a:r>
                  <a:rPr lang="zh-CN" alt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[new</a:t>
                </a:r>
                <a:r>
                  <a:rPr lang="zh-CN" alt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trigger</a:t>
                </a:r>
                <a:r>
                  <a:rPr lang="zh-CN" alt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zh-CN" altLang="en-US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Run</a:t>
                </a:r>
                <a:r>
                  <a:rPr lang="zh-CN" altLang="en-US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III</a:t>
                </a:r>
                <a:r>
                  <a:rPr lang="en-US" altLang="zh-CN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en-US" altLang="zh-CN" sz="15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r>
                  <a:rPr lang="en-US" sz="1500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Level 1 requirements: 2 muons</a:t>
                </a: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5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500" b="0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&lt;8.5</m:t>
                    </m:r>
                    <m:r>
                      <a:rPr lang="zh-CN" altLang="en-US" sz="15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500" b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r>
                  <a:rPr lang="en-US" sz="15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one muon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&gt;4</m:t>
                    </m:r>
                    <m:r>
                      <a:rPr lang="zh-CN" altLang="en-US" sz="15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zh-CN" altLang="en-US" sz="15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5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and the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1500" i="1">
                        <a:latin typeface="Cambria Math" panose="02040503050406030204" pitchFamily="18" charset="0"/>
                      </a:rPr>
                      <m:t>&gt;3</m:t>
                    </m:r>
                    <m:r>
                      <a:rPr lang="zh-CN" altLang="en-US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5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&gt;4.9</m:t>
                    </m:r>
                    <m:r>
                      <a:rPr lang="zh-CN" altLang="en-US" sz="15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500" b="0" i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lnSpc>
                    <a:spcPct val="150000"/>
                  </a:lnSpc>
                </a:pPr>
                <a:endParaRPr lang="en-US" sz="1350" b="1" i="0" dirty="0">
                  <a:solidFill>
                    <a:srgbClr val="0432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831F3-781C-0000-8059-55DE6B777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712" y="638097"/>
                <a:ext cx="5953400" cy="3777829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B0E5619-CEEE-F6E0-3069-06AC9438B999}"/>
              </a:ext>
            </a:extLst>
          </p:cNvPr>
          <p:cNvSpPr txBox="1"/>
          <p:nvPr/>
        </p:nvSpPr>
        <p:spPr>
          <a:xfrm>
            <a:off x="309847" y="613630"/>
            <a:ext cx="5711040" cy="1159613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Data samples</a:t>
            </a:r>
            <a:r>
              <a:rPr lang="zh-CN" altLang="en-US" b="1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70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[</a:t>
            </a:r>
            <a:r>
              <a:rPr lang="en-US" altLang="zh-CN" sz="1700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315</a:t>
            </a:r>
            <a:r>
              <a:rPr lang="zh-CN" altLang="en-US" sz="1700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1700" dirty="0">
                <a:solidFill>
                  <a:srgbClr val="0432FF"/>
                </a:solidFill>
                <a:latin typeface="Gill Sans MT" panose="020B0502020104020203" pitchFamily="34" charset="77"/>
                <a:ea typeface="Arial" charset="0"/>
                <a:cs typeface="Calibri" panose="020F0502020204030204" pitchFamily="34" charset="0"/>
              </a:rPr>
              <a:t>fb</a:t>
            </a:r>
            <a:r>
              <a:rPr lang="en-US" altLang="zh-CN" sz="1700" baseline="30000" dirty="0">
                <a:solidFill>
                  <a:srgbClr val="0432FF"/>
                </a:solidFill>
                <a:latin typeface="Gill Sans MT" panose="020B0502020104020203" pitchFamily="34" charset="77"/>
                <a:ea typeface="Arial" charset="0"/>
                <a:cs typeface="Calibri" panose="020F0502020204030204" pitchFamily="34" charset="0"/>
              </a:rPr>
              <a:t>-1</a:t>
            </a:r>
            <a:r>
              <a:rPr lang="en-US" altLang="zh-CN" sz="170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] </a:t>
            </a:r>
            <a:endParaRPr lang="en-US" sz="1700" dirty="0">
              <a:solidFill>
                <a:srgbClr val="0432FF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Run </a:t>
            </a:r>
            <a:r>
              <a:rPr lang="en-US" altLang="zh-CN" sz="15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CN" alt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500" b="0" i="0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500" dirty="0">
                <a:solidFill>
                  <a:srgbClr val="0432F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fb</a:t>
            </a:r>
            <a:r>
              <a:rPr lang="en-US" altLang="zh-CN" sz="1500" baseline="30000" dirty="0">
                <a:solidFill>
                  <a:srgbClr val="0432F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-1</a:t>
            </a:r>
            <a:r>
              <a:rPr lang="en-US" altLang="zh-CN" sz="1500" b="0" i="0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taken in 2016, 2017 and 2018.</a:t>
            </a:r>
            <a:endParaRPr lang="en-US" altLang="zh-CN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zh-CN" alt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5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zh-CN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sz="1500" b="0" i="0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180 </a:t>
            </a:r>
            <a:r>
              <a:rPr lang="en-US" altLang="zh-CN" sz="1500" dirty="0">
                <a:solidFill>
                  <a:srgbClr val="0432F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fb</a:t>
            </a:r>
            <a:r>
              <a:rPr lang="en-US" altLang="zh-CN" sz="1500" baseline="30000" dirty="0">
                <a:solidFill>
                  <a:srgbClr val="0432F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-1</a:t>
            </a:r>
            <a:r>
              <a:rPr lang="en-US" altLang="zh-CN" sz="1500" b="0" i="0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taken in 2022,</a:t>
            </a:r>
            <a:r>
              <a:rPr lang="zh-CN" alt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zh-CN" alt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B0F9B06E-B2B6-4007-A043-16CFC4E94FDE}"/>
                  </a:ext>
                </a:extLst>
              </p:cNvPr>
              <p:cNvSpPr txBox="1"/>
              <p:nvPr/>
            </p:nvSpPr>
            <p:spPr>
              <a:xfrm>
                <a:off x="309847" y="1731331"/>
                <a:ext cx="7029209" cy="4687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altLang="zh-CN" b="1" i="0" dirty="0">
                    <a:effectLst/>
                    <a:latin typeface="Gill Sans MT" panose="020B0502020104020203" pitchFamily="34" charset="77"/>
                    <a:cs typeface="Calibri" panose="020F0502020204030204" pitchFamily="34" charset="0"/>
                  </a:rPr>
                  <a:t>Signal</a:t>
                </a:r>
                <a:r>
                  <a:rPr lang="zh-CN" altLang="en-US" b="1" i="0" dirty="0">
                    <a:effectLst/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i="0" dirty="0">
                    <a:effectLst/>
                    <a:latin typeface="Gill Sans MT" panose="020B0502020104020203" pitchFamily="34" charset="77"/>
                    <a:cs typeface="Calibri" panose="020F0502020204030204" pitchFamily="34" charset="0"/>
                  </a:rPr>
                  <a:t>and</a:t>
                </a:r>
                <a:r>
                  <a:rPr lang="zh-CN" altLang="en-US" b="1" i="0" dirty="0">
                    <a:effectLst/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i="0" dirty="0">
                    <a:effectLst/>
                    <a:latin typeface="Gill Sans MT" panose="020B0502020104020203" pitchFamily="34" charset="77"/>
                    <a:cs typeface="Calibri" panose="020F0502020204030204" pitchFamily="34" charset="0"/>
                  </a:rPr>
                  <a:t>Background</a:t>
                </a:r>
                <a:r>
                  <a:rPr lang="zh-CN" altLang="en-US" b="1" i="0" dirty="0">
                    <a:effectLst/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i="0" dirty="0">
                    <a:effectLst/>
                    <a:latin typeface="Gill Sans MT" panose="020B0502020104020203" pitchFamily="34" charset="77"/>
                    <a:cs typeface="Calibri" panose="020F0502020204030204" pitchFamily="34" charset="0"/>
                  </a:rPr>
                  <a:t>simulated events</a:t>
                </a:r>
                <a:r>
                  <a:rPr lang="en-US" altLang="zh-CN" b="1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Signal</a:t>
                </a:r>
                <a:r>
                  <a:rPr lang="zh-CN" alt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500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5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</a:t>
                </a:r>
                <a:r>
                  <a:rPr lang="en-US" altLang="zh-CN" sz="15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JHUGen</a:t>
                </a:r>
                <a:endParaRPr lang="en-US" altLang="zh-CN" sz="15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500" dirty="0">
                  <a:solidFill>
                    <a:srgbClr val="0432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500" dirty="0">
                  <a:solidFill>
                    <a:srgbClr val="0432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500" dirty="0">
                  <a:solidFill>
                    <a:srgbClr val="0432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CN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NRSPS,</a:t>
                </a:r>
                <a:r>
                  <a:rPr lang="zh-CN" alt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DPS</a:t>
                </a:r>
                <a:r>
                  <a:rPr lang="zh-CN" alt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</a:t>
                </a:r>
                <a:r>
                  <a:rPr lang="en-US" altLang="zh-CN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Pythia8</a:t>
                </a:r>
                <a:r>
                  <a:rPr lang="zh-CN" altLang="en-US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lang="zh-CN" altLang="en-US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event-mixing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5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5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5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5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5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Feeddown</a:t>
                </a:r>
                <a:r>
                  <a:rPr lang="zh-CN" alt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</a:t>
                </a:r>
                <a:r>
                  <a:rPr lang="en-US" altLang="zh-CN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Pythia8</a:t>
                </a:r>
                <a:r>
                  <a:rPr lang="en-US" altLang="zh-CN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zh-CN" alt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6900</m:t>
                        </m:r>
                      </m:e>
                    </m:d>
                    <m:r>
                      <a:rPr lang="en-US" altLang="zh-CN" sz="15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𝜓𝜓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𝑎𝑛𝑦𝑡h𝑖𝑛𝑔</m:t>
                    </m:r>
                  </m:oMath>
                </a14:m>
                <a:r>
                  <a:rPr lang="zh-CN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B0F9B06E-B2B6-4007-A043-16CFC4E94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47" y="1731331"/>
                <a:ext cx="7029209" cy="4687309"/>
              </a:xfrm>
              <a:prstGeom prst="rect">
                <a:avLst/>
              </a:prstGeom>
              <a:blipFill>
                <a:blip r:embed="rId4"/>
                <a:stretch>
                  <a:fillRect l="-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59B7DFD-3AAD-6A93-A4AF-3E9446DD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219" y="4352557"/>
            <a:ext cx="1910657" cy="1172183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FA8487A7-2C6A-7139-26D4-745D28B1C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277" y="4294930"/>
            <a:ext cx="1910657" cy="12312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B49D1D-18A4-3CD3-28CE-FA5E8775183C}"/>
              </a:ext>
            </a:extLst>
          </p:cNvPr>
          <p:cNvGrpSpPr>
            <a:grpSpLocks noChangeAspect="1"/>
          </p:cNvGrpSpPr>
          <p:nvPr/>
        </p:nvGrpSpPr>
        <p:grpSpPr>
          <a:xfrm>
            <a:off x="1385656" y="2578663"/>
            <a:ext cx="3041318" cy="1231957"/>
            <a:chOff x="1103654" y="2854214"/>
            <a:chExt cx="3654415" cy="1592808"/>
          </a:xfrm>
        </p:grpSpPr>
        <p:sp>
          <p:nvSpPr>
            <p:cNvPr id="49" name="矩形: 圆角 1">
              <a:extLst>
                <a:ext uri="{FF2B5EF4-FFF2-40B4-BE49-F238E27FC236}">
                  <a16:creationId xmlns:a16="http://schemas.microsoft.com/office/drawing/2014/main" id="{14BF26A0-939C-FFA5-2DA5-4DB1250DF862}"/>
                </a:ext>
              </a:extLst>
            </p:cNvPr>
            <p:cNvSpPr/>
            <p:nvPr/>
          </p:nvSpPr>
          <p:spPr>
            <a:xfrm>
              <a:off x="1103654" y="2854214"/>
              <a:ext cx="3600294" cy="1590109"/>
            </a:xfrm>
            <a:prstGeom prst="roundRect">
              <a:avLst>
                <a:gd name="adj" fmla="val 2393"/>
              </a:avLst>
            </a:prstGeom>
            <a:solidFill>
              <a:schemeClr val="bg1"/>
            </a:solidFill>
            <a:ln w="1270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>
              <a:outerShdw blurRad="254000" dist="38100" dir="2700000" algn="tl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Left Arrow 31">
              <a:extLst>
                <a:ext uri="{FF2B5EF4-FFF2-40B4-BE49-F238E27FC236}">
                  <a16:creationId xmlns:a16="http://schemas.microsoft.com/office/drawing/2014/main" id="{6452A1D1-0F70-165D-0813-D949ACACEC35}"/>
                </a:ext>
              </a:extLst>
            </p:cNvPr>
            <p:cNvSpPr/>
            <p:nvPr/>
          </p:nvSpPr>
          <p:spPr>
            <a:xfrm rot="11362315">
              <a:off x="1772019" y="3745937"/>
              <a:ext cx="1623722" cy="106340"/>
            </a:xfrm>
            <a:prstGeom prst="leftArrow">
              <a:avLst/>
            </a:prstGeom>
            <a:solidFill>
              <a:srgbClr val="78A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60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Left Arrow 32">
              <a:extLst>
                <a:ext uri="{FF2B5EF4-FFF2-40B4-BE49-F238E27FC236}">
                  <a16:creationId xmlns:a16="http://schemas.microsoft.com/office/drawing/2014/main" id="{19FC6FC5-52E9-5BE3-4A2E-3C6D7D56ECE2}"/>
                </a:ext>
              </a:extLst>
            </p:cNvPr>
            <p:cNvSpPr/>
            <p:nvPr/>
          </p:nvSpPr>
          <p:spPr>
            <a:xfrm rot="9991510">
              <a:off x="1728324" y="3243588"/>
              <a:ext cx="1721085" cy="90845"/>
            </a:xfrm>
            <a:prstGeom prst="leftArrow">
              <a:avLst/>
            </a:prstGeom>
            <a:solidFill>
              <a:srgbClr val="7A8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Left Arrow 33">
              <a:extLst>
                <a:ext uri="{FF2B5EF4-FFF2-40B4-BE49-F238E27FC236}">
                  <a16:creationId xmlns:a16="http://schemas.microsoft.com/office/drawing/2014/main" id="{4FA24CD1-8358-7B8A-C409-DCF973430250}"/>
                </a:ext>
              </a:extLst>
            </p:cNvPr>
            <p:cNvSpPr/>
            <p:nvPr/>
          </p:nvSpPr>
          <p:spPr>
            <a:xfrm rot="10324338">
              <a:off x="1808280" y="3417368"/>
              <a:ext cx="1568324" cy="103478"/>
            </a:xfrm>
            <a:prstGeom prst="leftArrow">
              <a:avLst/>
            </a:prstGeom>
            <a:solidFill>
              <a:srgbClr val="7A8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Left Arrow 34">
              <a:extLst>
                <a:ext uri="{FF2B5EF4-FFF2-40B4-BE49-F238E27FC236}">
                  <a16:creationId xmlns:a16="http://schemas.microsoft.com/office/drawing/2014/main" id="{C95BE524-9FAD-C64C-3697-0277D09EC90E}"/>
                </a:ext>
              </a:extLst>
            </p:cNvPr>
            <p:cNvSpPr/>
            <p:nvPr/>
          </p:nvSpPr>
          <p:spPr>
            <a:xfrm rot="11875303">
              <a:off x="1691043" y="3932956"/>
              <a:ext cx="1793275" cy="89469"/>
            </a:xfrm>
            <a:prstGeom prst="leftArrow">
              <a:avLst/>
            </a:prstGeom>
            <a:solidFill>
              <a:srgbClr val="78A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600">
                <a:solidFill>
                  <a:srgbClr val="9437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A092E7E-8900-8D7D-522C-04F1706818FC}"/>
                    </a:ext>
                  </a:extLst>
                </p:cNvPr>
                <p:cNvSpPr/>
                <p:nvPr/>
              </p:nvSpPr>
              <p:spPr>
                <a:xfrm>
                  <a:off x="3326580" y="3662339"/>
                  <a:ext cx="560433" cy="406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CN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A092E7E-8900-8D7D-522C-04F1706818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6580" y="3662339"/>
                  <a:ext cx="560433" cy="406803"/>
                </a:xfrm>
                <a:prstGeom prst="rect">
                  <a:avLst/>
                </a:prstGeom>
                <a:blipFill>
                  <a:blip r:embed="rId7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E3E9BD-7045-7D75-31DE-B443FA6FAB2E}"/>
                    </a:ext>
                  </a:extLst>
                </p:cNvPr>
                <p:cNvSpPr/>
                <p:nvPr/>
              </p:nvSpPr>
              <p:spPr>
                <a:xfrm>
                  <a:off x="3337998" y="4040219"/>
                  <a:ext cx="560433" cy="406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en-CN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E3E9BD-7045-7D75-31DE-B443FA6FAB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7998" y="4040219"/>
                  <a:ext cx="560433" cy="406803"/>
                </a:xfrm>
                <a:prstGeom prst="rect">
                  <a:avLst/>
                </a:prstGeom>
                <a:blipFill>
                  <a:blip r:embed="rId8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4A9D7A1-9B6F-FBAA-1B60-E4D73405A0DD}"/>
                    </a:ext>
                  </a:extLst>
                </p:cNvPr>
                <p:cNvSpPr txBox="1"/>
                <p:nvPr/>
              </p:nvSpPr>
              <p:spPr>
                <a:xfrm>
                  <a:off x="1189512" y="3191902"/>
                  <a:ext cx="443631" cy="4068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N" sz="1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CN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4A9D7A1-9B6F-FBAA-1B60-E4D73405A0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9512" y="3191902"/>
                  <a:ext cx="443631" cy="40680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E6C3FBD-B91B-83FE-F7D5-F6082CC470CF}"/>
                </a:ext>
              </a:extLst>
            </p:cNvPr>
            <p:cNvSpPr/>
            <p:nvPr/>
          </p:nvSpPr>
          <p:spPr>
            <a:xfrm>
              <a:off x="1551009" y="3384819"/>
              <a:ext cx="444877" cy="4329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60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6CCD884-3D11-BCBD-395C-9D669655AEEA}"/>
                    </a:ext>
                  </a:extLst>
                </p:cNvPr>
                <p:cNvSpPr/>
                <p:nvPr/>
              </p:nvSpPr>
              <p:spPr>
                <a:xfrm>
                  <a:off x="3348971" y="2854215"/>
                  <a:ext cx="560433" cy="4068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CN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6CCD884-3D11-BCBD-395C-9D669655AE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8971" y="2854215"/>
                  <a:ext cx="560433" cy="406802"/>
                </a:xfrm>
                <a:prstGeom prst="rect">
                  <a:avLst/>
                </a:prstGeom>
                <a:blipFill>
                  <a:blip r:embed="rId10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CFCC4B2-19C6-4200-20EF-989D6169882D}"/>
                    </a:ext>
                  </a:extLst>
                </p:cNvPr>
                <p:cNvSpPr/>
                <p:nvPr/>
              </p:nvSpPr>
              <p:spPr>
                <a:xfrm>
                  <a:off x="3326580" y="3136144"/>
                  <a:ext cx="560433" cy="4068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en-CN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CFCC4B2-19C6-4200-20EF-989D616988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6580" y="3136144"/>
                  <a:ext cx="560433" cy="406802"/>
                </a:xfrm>
                <a:prstGeom prst="rect">
                  <a:avLst/>
                </a:prstGeom>
                <a:blipFill>
                  <a:blip r:embed="rId11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FF1B4FFF-3E03-FA25-0B5B-20A94B99C68E}"/>
                    </a:ext>
                  </a:extLst>
                </p:cNvPr>
                <p:cNvSpPr/>
                <p:nvPr/>
              </p:nvSpPr>
              <p:spPr>
                <a:xfrm>
                  <a:off x="3962267" y="2998069"/>
                  <a:ext cx="795423" cy="4068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CN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N" sz="16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CN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CN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FF1B4FFF-3E03-FA25-0B5B-20A94B99C6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267" y="2998069"/>
                  <a:ext cx="795423" cy="406802"/>
                </a:xfrm>
                <a:prstGeom prst="rect">
                  <a:avLst/>
                </a:prstGeom>
                <a:blipFill>
                  <a:blip r:embed="rId12"/>
                  <a:stretch>
                    <a:fillRect l="-28302" t="-115385" b="-196154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FDAB75A-0753-C781-9514-41BB4F89CA80}"/>
                    </a:ext>
                  </a:extLst>
                </p:cNvPr>
                <p:cNvSpPr/>
                <p:nvPr/>
              </p:nvSpPr>
              <p:spPr>
                <a:xfrm>
                  <a:off x="3956944" y="3899492"/>
                  <a:ext cx="801125" cy="4068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CN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N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CN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N" sz="16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CN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FDAB75A-0753-C781-9514-41BB4F89CA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6944" y="3899492"/>
                  <a:ext cx="801125" cy="406802"/>
                </a:xfrm>
                <a:prstGeom prst="rect">
                  <a:avLst/>
                </a:prstGeom>
                <a:blipFill>
                  <a:blip r:embed="rId13"/>
                  <a:stretch>
                    <a:fillRect l="-28302" t="-115385" b="-19230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0747DE57-0DF9-83DB-0BD3-CFC6C48381DF}"/>
                </a:ext>
              </a:extLst>
            </p:cNvPr>
            <p:cNvSpPr/>
            <p:nvPr/>
          </p:nvSpPr>
          <p:spPr>
            <a:xfrm>
              <a:off x="3783479" y="2971720"/>
              <a:ext cx="246439" cy="485057"/>
            </a:xfrm>
            <a:prstGeom prst="rightBrace">
              <a:avLst/>
            </a:prstGeom>
            <a:noFill/>
            <a:ln w="28575">
              <a:solidFill>
                <a:srgbClr val="7A8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A39D3466-E6EB-EEF7-E9E0-9E3E8E12F63C}"/>
                </a:ext>
              </a:extLst>
            </p:cNvPr>
            <p:cNvSpPr/>
            <p:nvPr/>
          </p:nvSpPr>
          <p:spPr>
            <a:xfrm>
              <a:off x="3783479" y="3847912"/>
              <a:ext cx="246439" cy="485057"/>
            </a:xfrm>
            <a:prstGeom prst="rightBrace">
              <a:avLst/>
            </a:prstGeom>
            <a:noFill/>
            <a:ln w="28575">
              <a:solidFill>
                <a:srgbClr val="78A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C1BC848-96AA-2214-256C-E2343FA3E575}"/>
                  </a:ext>
                </a:extLst>
              </p:cNvPr>
              <p:cNvSpPr txBox="1"/>
              <p:nvPr/>
            </p:nvSpPr>
            <p:spPr>
              <a:xfrm>
                <a:off x="6736251" y="4063543"/>
                <a:ext cx="448089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CN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Compared</a:t>
                </a:r>
                <a:r>
                  <a:rPr lang="zh-CN" altLang="en-US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to</a:t>
                </a:r>
                <a:r>
                  <a:rPr lang="zh-CN" altLang="en-US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only</a:t>
                </a:r>
                <a:r>
                  <a:rPr lang="zh-CN" altLang="en-US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Dimuon</a:t>
                </a:r>
                <a:r>
                  <a:rPr lang="zh-CN" altLang="en-US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trigger,</a:t>
                </a:r>
                <a:r>
                  <a:rPr lang="zh-CN" altLang="en-US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1500" dirty="0" err="1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LowMass</a:t>
                </a:r>
                <a:r>
                  <a:rPr lang="zh-CN" altLang="en-US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trigger</a:t>
                </a:r>
                <a:r>
                  <a:rPr lang="zh-CN" altLang="en-US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1500" b="1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increase</a:t>
                </a:r>
                <a:r>
                  <a:rPr lang="zh-CN" altLang="en-US" sz="1500" b="1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1500" b="1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30%</a:t>
                </a:r>
                <a:r>
                  <a:rPr lang="zh-CN" altLang="en-US" sz="1500" b="1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5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sz="15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5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15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sz="15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5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zh-CN" altLang="en-US" sz="1500" b="1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sz="1500" b="1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statistics</a:t>
                </a:r>
                <a:r>
                  <a:rPr lang="zh-CN" altLang="en-US" sz="1500" b="1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endParaRPr lang="en-CN" sz="1500" b="1" dirty="0">
                  <a:solidFill>
                    <a:srgbClr val="0432FF"/>
                  </a:solidFill>
                  <a:latin typeface="Gill Sans MT" panose="020B0502020104020203" pitchFamily="34" charset="7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C1BC848-96AA-2214-256C-E2343FA3E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251" y="4063543"/>
                <a:ext cx="4480892" cy="553998"/>
              </a:xfrm>
              <a:prstGeom prst="rect">
                <a:avLst/>
              </a:prstGeom>
              <a:blipFill>
                <a:blip r:embed="rId14"/>
                <a:stretch>
                  <a:fillRect l="-565" t="-4545" b="-1136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4753E58F-685F-2BD2-1B94-DBAEE85EE83C}"/>
              </a:ext>
            </a:extLst>
          </p:cNvPr>
          <p:cNvSpPr txBox="1"/>
          <p:nvPr/>
        </p:nvSpPr>
        <p:spPr>
          <a:xfrm>
            <a:off x="6736251" y="4762763"/>
            <a:ext cx="4063164" cy="83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Follow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PRL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cuts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trigger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7">
            <a:extLst>
              <a:ext uri="{FF2B5EF4-FFF2-40B4-BE49-F238E27FC236}">
                <a16:creationId xmlns:a16="http://schemas.microsoft.com/office/drawing/2014/main" id="{9F6737DA-58CF-54DE-D390-A50FBD5F46E9}"/>
              </a:ext>
            </a:extLst>
          </p:cNvPr>
          <p:cNvSpPr txBox="1"/>
          <p:nvPr/>
        </p:nvSpPr>
        <p:spPr>
          <a:xfrm>
            <a:off x="1729710" y="5229542"/>
            <a:ext cx="80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solidFill>
                  <a:srgbClr val="2475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</a:t>
            </a:r>
            <a:endParaRPr lang="en-CN" sz="1400" b="1" i="1" dirty="0">
              <a:solidFill>
                <a:srgbClr val="2475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8">
            <a:extLst>
              <a:ext uri="{FF2B5EF4-FFF2-40B4-BE49-F238E27FC236}">
                <a16:creationId xmlns:a16="http://schemas.microsoft.com/office/drawing/2014/main" id="{6521A89B-BEE5-E227-671E-D925B320B8B4}"/>
              </a:ext>
            </a:extLst>
          </p:cNvPr>
          <p:cNvSpPr txBox="1"/>
          <p:nvPr/>
        </p:nvSpPr>
        <p:spPr>
          <a:xfrm>
            <a:off x="4122212" y="5214044"/>
            <a:ext cx="59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solidFill>
                  <a:srgbClr val="2475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DPS</a:t>
            </a:r>
            <a:endParaRPr lang="en-CN" sz="1400" b="1" i="1" dirty="0">
              <a:solidFill>
                <a:srgbClr val="2475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02085-0A56-C818-5ACF-0BF837265AC4}"/>
              </a:ext>
            </a:extLst>
          </p:cNvPr>
          <p:cNvSpPr txBox="1"/>
          <p:nvPr/>
        </p:nvSpPr>
        <p:spPr>
          <a:xfrm>
            <a:off x="1857699" y="5946257"/>
            <a:ext cx="2967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Feeddown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from X(7100) in systematics</a:t>
            </a:r>
            <a:endParaRPr lang="en-CN" sz="1400" i="1" dirty="0"/>
          </a:p>
        </p:txBody>
      </p:sp>
    </p:spTree>
    <p:extLst>
      <p:ext uri="{BB962C8B-B14F-4D97-AF65-F5344CB8AC3E}">
        <p14:creationId xmlns:p14="http://schemas.microsoft.com/office/powerpoint/2010/main" val="12182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C0896-105E-0409-4044-1E120471E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65">
            <a:extLst>
              <a:ext uri="{FF2B5EF4-FFF2-40B4-BE49-F238E27FC236}">
                <a16:creationId xmlns:a16="http://schemas.microsoft.com/office/drawing/2014/main" id="{9AD3E01D-3595-E861-6ADB-5106F9929185}"/>
              </a:ext>
            </a:extLst>
          </p:cNvPr>
          <p:cNvSpPr/>
          <p:nvPr/>
        </p:nvSpPr>
        <p:spPr>
          <a:xfrm>
            <a:off x="5015041" y="864638"/>
            <a:ext cx="6820575" cy="5222397"/>
          </a:xfrm>
          <a:prstGeom prst="roundRect">
            <a:avLst>
              <a:gd name="adj" fmla="val 3140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D57B30C9-3300-9A9A-2FFE-F9F9822CECE2}"/>
              </a:ext>
            </a:extLst>
          </p:cNvPr>
          <p:cNvSpPr/>
          <p:nvPr/>
        </p:nvSpPr>
        <p:spPr>
          <a:xfrm>
            <a:off x="-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b="1" dirty="0">
                <a:solidFill>
                  <a:prstClr val="white"/>
                </a:solidFill>
                <a:latin typeface="+mj-ea"/>
              </a:rPr>
              <a:t>𝐽/𝜓𝐽/𝜓</a:t>
            </a:r>
            <a:r>
              <a:rPr lang="en-US" altLang="zh-CN" b="1" dirty="0">
                <a:solidFill>
                  <a:prstClr val="white"/>
                </a:solidFill>
                <a:latin typeface="+mj-ea"/>
              </a:rPr>
              <a:t>:</a:t>
            </a:r>
            <a:r>
              <a:rPr lang="en-US" b="1" dirty="0">
                <a:solidFill>
                  <a:prstClr val="white"/>
                </a:solidFill>
                <a:latin typeface="+mj-ea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Statistics</a:t>
            </a:r>
            <a:r>
              <a:rPr lang="zh-CN" altLang="en-US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of</a:t>
            </a:r>
            <a:r>
              <a:rPr lang="zh-CN" altLang="en-US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CMS</a:t>
            </a:r>
            <a:r>
              <a:rPr lang="zh-CN" altLang="en-US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CN" altLang="zh-CN" b="1" dirty="0">
                <a:solidFill>
                  <a:prstClr val="white"/>
                </a:solidFill>
                <a:latin typeface="+mj-ea"/>
                <a:sym typeface="+mn-lt"/>
              </a:rPr>
              <a:t>Run</a:t>
            </a:r>
            <a:r>
              <a:rPr lang="zh-CN" altLang="en-US" b="1" dirty="0">
                <a:solidFill>
                  <a:prstClr val="white"/>
                </a:solidFill>
                <a:latin typeface="+mj-ea"/>
                <a:sym typeface="+mn-lt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2+3</a:t>
            </a:r>
            <a:endParaRPr lang="en" altLang="zh-CN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15" name="矩形: 圆角 1">
            <a:extLst>
              <a:ext uri="{FF2B5EF4-FFF2-40B4-BE49-F238E27FC236}">
                <a16:creationId xmlns:a16="http://schemas.microsoft.com/office/drawing/2014/main" id="{134C8347-6590-630A-E6B8-4B63800C9498}"/>
              </a:ext>
            </a:extLst>
          </p:cNvPr>
          <p:cNvSpPr/>
          <p:nvPr/>
        </p:nvSpPr>
        <p:spPr>
          <a:xfrm>
            <a:off x="268942" y="1154819"/>
            <a:ext cx="4380298" cy="4548362"/>
          </a:xfrm>
          <a:prstGeom prst="roundRect">
            <a:avLst>
              <a:gd name="adj" fmla="val 239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5">
            <a:extLst>
              <a:ext uri="{FF2B5EF4-FFF2-40B4-BE49-F238E27FC236}">
                <a16:creationId xmlns:a16="http://schemas.microsoft.com/office/drawing/2014/main" id="{52D59BB1-BDEE-38FC-1DB0-49997D99FD9F}"/>
              </a:ext>
            </a:extLst>
          </p:cNvPr>
          <p:cNvSpPr/>
          <p:nvPr/>
        </p:nvSpPr>
        <p:spPr>
          <a:xfrm>
            <a:off x="268942" y="1154819"/>
            <a:ext cx="4380298" cy="425876"/>
          </a:xfrm>
          <a:prstGeom prst="roundRect">
            <a:avLst>
              <a:gd name="adj" fmla="val 252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685783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2D distributions of double-dimuon masses</a:t>
            </a:r>
            <a:endParaRPr lang="en" altLang="zh-CN" sz="1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D261F-E84E-E327-FB31-1E6DB045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69" y="1780753"/>
            <a:ext cx="4192996" cy="3504914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1DDD16E8-CBFD-47DB-3E75-A6847596A0D7}"/>
              </a:ext>
            </a:extLst>
          </p:cNvPr>
          <p:cNvSpPr txBox="1"/>
          <p:nvPr/>
        </p:nvSpPr>
        <p:spPr>
          <a:xfrm>
            <a:off x="4709301" y="4817002"/>
            <a:ext cx="6439436" cy="4997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Run</a:t>
            </a:r>
            <a:r>
              <a:rPr lang="zh-CN" altLang="en-US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2+3</a:t>
            </a:r>
            <a:r>
              <a:rPr lang="zh-CN" altLang="en-US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luminosity</a:t>
            </a:r>
            <a:r>
              <a:rPr lang="zh-CN" altLang="en-US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is </a:t>
            </a:r>
            <a:r>
              <a:rPr lang="en-US" altLang="zh-CN" sz="20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2.3X</a:t>
            </a:r>
            <a:r>
              <a:rPr lang="en-US" altLang="zh-CN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 of</a:t>
            </a:r>
            <a:r>
              <a:rPr lang="zh-CN" altLang="en-US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Run</a:t>
            </a:r>
            <a:r>
              <a:rPr lang="zh-CN" altLang="en-US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8CA4BD-98C8-E04C-D2BF-272482FF35DD}"/>
                  </a:ext>
                </a:extLst>
              </p:cNvPr>
              <p:cNvSpPr txBox="1"/>
              <p:nvPr/>
            </p:nvSpPr>
            <p:spPr>
              <a:xfrm>
                <a:off x="5202570" y="1742441"/>
                <a:ext cx="2627125" cy="263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Luminosity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Run</a:t>
                </a:r>
                <a:r>
                  <a:rPr lang="zh-CN" altLang="en-US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2:</a:t>
                </a:r>
                <a:r>
                  <a:rPr lang="en-US" altLang="zh-CN" dirty="0">
                    <a:solidFill>
                      <a:schemeClr val="tx1"/>
                    </a:solidFill>
                    <a:effectLst/>
                    <a:latin typeface="Gill Sans MT" panose="020B0502020104020203" pitchFamily="34" charset="77"/>
                    <a:cs typeface="Calibri" panose="020F0502020204030204" pitchFamily="34" charset="0"/>
                  </a:rPr>
                  <a:t> 135 </a:t>
                </a: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ea typeface="Arial" charset="0"/>
                    <a:cs typeface="Calibri" panose="020F0502020204030204" pitchFamily="34" charset="0"/>
                  </a:rPr>
                  <a:t>fb</a:t>
                </a:r>
                <a:r>
                  <a:rPr lang="en-US" altLang="zh-CN" baseline="30000" dirty="0">
                    <a:solidFill>
                      <a:schemeClr val="tx1"/>
                    </a:solidFill>
                    <a:latin typeface="Gill Sans MT" panose="020B0502020104020203" pitchFamily="34" charset="77"/>
                    <a:ea typeface="Arial" charset="0"/>
                    <a:cs typeface="Calibri" panose="020F0502020204030204" pitchFamily="34" charset="0"/>
                  </a:rPr>
                  <a:t>-1</a:t>
                </a:r>
                <a:r>
                  <a:rPr lang="en-US" altLang="zh-CN" dirty="0">
                    <a:solidFill>
                      <a:schemeClr val="tx1"/>
                    </a:solidFill>
                    <a:effectLst/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Run</a:t>
                </a:r>
                <a:r>
                  <a:rPr lang="zh-CN" altLang="en-US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3:</a:t>
                </a:r>
                <a:r>
                  <a:rPr lang="zh-CN" altLang="en-US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180</a:t>
                </a:r>
                <a:r>
                  <a:rPr lang="zh-CN" altLang="en-US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ea typeface="Arial" charset="0"/>
                    <a:cs typeface="Calibri" panose="020F0502020204030204" pitchFamily="34" charset="0"/>
                  </a:rPr>
                  <a:t>fb</a:t>
                </a:r>
                <a:r>
                  <a:rPr lang="en-US" altLang="zh-CN" baseline="30000" dirty="0">
                    <a:solidFill>
                      <a:schemeClr val="tx1"/>
                    </a:solidFill>
                    <a:latin typeface="Gill Sans MT" panose="020B0502020104020203" pitchFamily="34" charset="77"/>
                    <a:ea typeface="Arial" charset="0"/>
                    <a:cs typeface="Calibri" panose="020F0502020204030204" pitchFamily="34" charset="0"/>
                  </a:rPr>
                  <a:t>-1</a:t>
                </a:r>
                <a:endParaRPr lang="en-US" altLang="zh-CN" dirty="0">
                  <a:solidFill>
                    <a:schemeClr val="tx1"/>
                  </a:solidFill>
                  <a:latin typeface="Gill Sans MT" panose="020B0502020104020203" pitchFamily="34" charset="77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𝛙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𝛙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yield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Run</a:t>
                </a:r>
                <a:r>
                  <a:rPr lang="zh-CN" altLang="en-US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2</a:t>
                </a:r>
                <a:r>
                  <a:rPr lang="zh-CN" altLang="en-US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~12622</a:t>
                </a:r>
                <a:r>
                  <a:rPr lang="zh-CN" altLang="en-US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±</a:t>
                </a:r>
                <a:r>
                  <a:rPr lang="zh-CN" altLang="en-US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165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Run</a:t>
                </a:r>
                <a:r>
                  <a:rPr lang="zh-CN" altLang="en-US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Gill Sans MT" panose="020B0502020104020203" pitchFamily="34" charset="77"/>
                    <a:cs typeface="Calibri" panose="020F0502020204030204" pitchFamily="34" charset="0"/>
                  </a:rPr>
                  <a:t>3</a:t>
                </a:r>
                <a:r>
                  <a:rPr lang="zh-CN" altLang="en-US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~31802</a:t>
                </a:r>
                <a:r>
                  <a:rPr lang="zh-CN" altLang="en-US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±</a:t>
                </a:r>
                <a:r>
                  <a:rPr lang="zh-CN" altLang="en-US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476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8CA4BD-98C8-E04C-D2BF-272482FF3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570" y="1742441"/>
                <a:ext cx="2627125" cy="2633413"/>
              </a:xfrm>
              <a:prstGeom prst="rect">
                <a:avLst/>
              </a:prstGeom>
              <a:blipFill>
                <a:blip r:embed="rId4"/>
                <a:stretch>
                  <a:fillRect l="-1923" b="-240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9C85EE-4F53-B01D-6390-DABED988554C}"/>
                  </a:ext>
                </a:extLst>
              </p:cNvPr>
              <p:cNvSpPr txBox="1"/>
              <p:nvPr/>
            </p:nvSpPr>
            <p:spPr>
              <a:xfrm>
                <a:off x="4709301" y="4369569"/>
                <a:ext cx="6902465" cy="499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Run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2+3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𝛙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𝛙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yield is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CN" sz="2000" b="1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3.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6X</a:t>
                </a:r>
                <a:r>
                  <a:rPr lang="zh-CN" altLang="en-US" sz="2000" b="1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of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Run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9C85EE-4F53-B01D-6390-DABED9885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301" y="4369569"/>
                <a:ext cx="6902465" cy="49975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84C68D-78AE-F40E-D6FF-78F6A978DD70}"/>
                  </a:ext>
                </a:extLst>
              </p:cNvPr>
              <p:cNvSpPr txBox="1"/>
              <p:nvPr/>
            </p:nvSpPr>
            <p:spPr>
              <a:xfrm>
                <a:off x="7758703" y="2411213"/>
                <a:ext cx="3940988" cy="1295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1800" b="1" i="0" smtClean="0">
                        <a:solidFill>
                          <a:srgbClr val="004097"/>
                        </a:solidFill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altLang="zh-CN" sz="1800" b="1" i="0" smtClean="0">
                        <a:solidFill>
                          <a:srgbClr val="004097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b="1" i="0" smtClean="0">
                        <a:solidFill>
                          <a:srgbClr val="004097"/>
                        </a:solidFill>
                        <a:latin typeface="Cambria Math" panose="02040503050406030204" pitchFamily="18" charset="0"/>
                      </a:rPr>
                      <m:t>𝛙</m:t>
                    </m:r>
                    <m:r>
                      <a:rPr lang="en-US" altLang="zh-CN" sz="1800" b="1" i="0" smtClean="0">
                        <a:solidFill>
                          <a:srgbClr val="004097"/>
                        </a:solidFill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altLang="zh-CN" sz="1800" b="1" i="0" smtClean="0">
                        <a:solidFill>
                          <a:srgbClr val="004097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b="1" i="0" smtClean="0">
                        <a:solidFill>
                          <a:srgbClr val="004097"/>
                        </a:solidFill>
                        <a:latin typeface="Cambria Math" panose="02040503050406030204" pitchFamily="18" charset="0"/>
                      </a:rPr>
                      <m:t>𝛙</m:t>
                    </m:r>
                  </m:oMath>
                </a14:m>
                <a:r>
                  <a:rPr lang="zh-CN" altLang="en-US" sz="1800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1800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yield</a:t>
                </a:r>
                <a:r>
                  <a:rPr lang="zh-CN" altLang="en-US" sz="1800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1800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per</a:t>
                </a:r>
                <a:r>
                  <a:rPr lang="zh-CN" altLang="en-US" sz="1800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1800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unit</a:t>
                </a:r>
                <a:r>
                  <a:rPr lang="zh-CN" altLang="en-US" sz="1800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1800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luminosity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Run</a:t>
                </a:r>
                <a:r>
                  <a:rPr lang="zh-CN" altLang="en-US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2</a:t>
                </a:r>
                <a:r>
                  <a:rPr lang="zh-CN" altLang="en-US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~93</a:t>
                </a:r>
                <a:r>
                  <a:rPr lang="zh-CN" altLang="en-US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events</a:t>
                </a:r>
                <a:r>
                  <a:rPr lang="zh-CN" altLang="en-US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/</a:t>
                </a:r>
                <a:r>
                  <a:rPr lang="zh-CN" altLang="en-US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004097"/>
                    </a:solidFill>
                    <a:latin typeface="Gill Sans MT" panose="020B0502020104020203" pitchFamily="34" charset="77"/>
                    <a:ea typeface="Arial" charset="0"/>
                    <a:cs typeface="Calibri" panose="020F0502020204030204" pitchFamily="34" charset="0"/>
                  </a:rPr>
                  <a:t>fb</a:t>
                </a:r>
                <a:r>
                  <a:rPr lang="en-US" altLang="zh-CN" b="1" baseline="30000" dirty="0">
                    <a:solidFill>
                      <a:srgbClr val="004097"/>
                    </a:solidFill>
                    <a:latin typeface="Gill Sans MT" panose="020B0502020104020203" pitchFamily="34" charset="77"/>
                    <a:ea typeface="Arial" charset="0"/>
                    <a:cs typeface="Calibri" panose="020F0502020204030204" pitchFamily="34" charset="0"/>
                  </a:rPr>
                  <a:t>-1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Run</a:t>
                </a:r>
                <a:r>
                  <a:rPr lang="zh-CN" altLang="en-US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3</a:t>
                </a:r>
                <a:r>
                  <a:rPr lang="zh-CN" altLang="en-US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~177</a:t>
                </a:r>
                <a:r>
                  <a:rPr lang="zh-CN" altLang="en-US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events</a:t>
                </a:r>
                <a:r>
                  <a:rPr lang="zh-CN" altLang="en-US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/</a:t>
                </a:r>
                <a:r>
                  <a:rPr lang="zh-CN" altLang="en-US" b="1" dirty="0">
                    <a:solidFill>
                      <a:srgbClr val="004097"/>
                    </a:solidFill>
                    <a:latin typeface="Gill Sans MT" panose="020B0502020104020203" pitchFamily="34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004097"/>
                    </a:solidFill>
                    <a:latin typeface="Gill Sans MT" panose="020B0502020104020203" pitchFamily="34" charset="77"/>
                    <a:ea typeface="Arial" charset="0"/>
                    <a:cs typeface="Calibri" panose="020F0502020204030204" pitchFamily="34" charset="0"/>
                  </a:rPr>
                  <a:t>fb</a:t>
                </a:r>
                <a:r>
                  <a:rPr lang="en-US" altLang="zh-CN" b="1" baseline="30000" dirty="0">
                    <a:solidFill>
                      <a:srgbClr val="004097"/>
                    </a:solidFill>
                    <a:latin typeface="Gill Sans MT" panose="020B0502020104020203" pitchFamily="34" charset="77"/>
                    <a:ea typeface="Arial" charset="0"/>
                    <a:cs typeface="Calibri" panose="020F0502020204030204" pitchFamily="34" charset="0"/>
                  </a:rPr>
                  <a:t>-1</a:t>
                </a:r>
                <a:endParaRPr lang="en-US" altLang="zh-CN" b="1" dirty="0">
                  <a:solidFill>
                    <a:srgbClr val="004097"/>
                  </a:solidFill>
                  <a:latin typeface="Gill Sans MT" panose="020B0502020104020203" pitchFamily="34" charset="7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84C68D-78AE-F40E-D6FF-78F6A978D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03" y="2411213"/>
                <a:ext cx="3940988" cy="1295868"/>
              </a:xfrm>
              <a:prstGeom prst="rect">
                <a:avLst/>
              </a:prstGeom>
              <a:blipFill>
                <a:blip r:embed="rId6"/>
                <a:stretch>
                  <a:fillRect l="-1608" r="-965" b="-58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5E2A80C-45A7-D7D9-C44C-CC2ED42A5BB1}"/>
              </a:ext>
            </a:extLst>
          </p:cNvPr>
          <p:cNvSpPr txBox="1">
            <a:spLocks/>
          </p:cNvSpPr>
          <p:nvPr/>
        </p:nvSpPr>
        <p:spPr>
          <a:xfrm>
            <a:off x="4126213" y="6546020"/>
            <a:ext cx="393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𝐽/𝜓𝐽/𝜓 updated result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CD291C10-82D8-CF31-E55B-32083BBCCA43}"/>
              </a:ext>
            </a:extLst>
          </p:cNvPr>
          <p:cNvSpPr txBox="1"/>
          <p:nvPr/>
        </p:nvSpPr>
        <p:spPr>
          <a:xfrm>
            <a:off x="5202570" y="5347031"/>
            <a:ext cx="579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Baseline mass variable </a:t>
            </a:r>
          </a:p>
          <a:p>
            <a:r>
              <a:rPr lang="en-US" b="1" dirty="0">
                <a:latin typeface="Gill Sans MT" panose="020B0502020104020203" pitchFamily="34" charset="77"/>
                <a:cs typeface="Calibri" panose="020F0502020204030204" pitchFamily="34" charset="0"/>
              </a:rPr>
              <a:t>– invariant mass of two constrained </a:t>
            </a:r>
            <a:r>
              <a:rPr lang="en-US" b="1" dirty="0">
                <a:latin typeface="Gill Sans MT" panose="020B0502020104020203" pitchFamily="34" charset="77"/>
                <a:cs typeface="Calibri" panose="020F0502020204030204" pitchFamily="34" charset="0"/>
                <a:sym typeface="Symbol" panose="05050102010706020507" pitchFamily="18" charset="2"/>
              </a:rPr>
              <a:t>J/ candidates </a:t>
            </a:r>
            <a:r>
              <a:rPr lang="en-US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01B68-E44D-EED2-0FC4-716DCDFC90AC}"/>
              </a:ext>
            </a:extLst>
          </p:cNvPr>
          <p:cNvSpPr txBox="1"/>
          <p:nvPr/>
        </p:nvSpPr>
        <p:spPr>
          <a:xfrm>
            <a:off x="5189936" y="1035964"/>
            <a:ext cx="365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4097"/>
                </a:solidFill>
                <a:latin typeface="Gill Sans MT" panose="020B0502020104020203" pitchFamily="34" charset="77"/>
              </a:rPr>
              <a:t>𝐽/𝜓</a:t>
            </a:r>
            <a:r>
              <a:rPr lang="zh-CN" altLang="en-US" b="1" dirty="0">
                <a:solidFill>
                  <a:srgbClr val="004097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solidFill>
                  <a:srgbClr val="004097"/>
                </a:solidFill>
                <a:latin typeface="Gill Sans MT" panose="020B0502020104020203" pitchFamily="34" charset="77"/>
              </a:rPr>
              <a:t>signal:</a:t>
            </a:r>
            <a:r>
              <a:rPr lang="en-US" b="1" dirty="0">
                <a:solidFill>
                  <a:srgbClr val="004097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b="1" dirty="0">
                <a:solidFill>
                  <a:srgbClr val="004097"/>
                </a:solidFill>
                <a:latin typeface="Gill Sans MT" panose="020B0502020104020203" pitchFamily="34" charset="77"/>
              </a:rPr>
              <a:t>D</a:t>
            </a:r>
            <a:r>
              <a:rPr lang="en-US" b="1" dirty="0">
                <a:solidFill>
                  <a:srgbClr val="004097"/>
                </a:solidFill>
                <a:latin typeface="Gill Sans MT" panose="020B0502020104020203" pitchFamily="34" charset="77"/>
              </a:rPr>
              <a:t>ouble Crystal Ball</a:t>
            </a:r>
            <a:endParaRPr lang="en-CN" b="1" dirty="0">
              <a:solidFill>
                <a:srgbClr val="004097"/>
              </a:solidFill>
              <a:latin typeface="Gill Sans MT" panose="020B050202010402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8C0FC-DC46-A8F0-1CCC-62990A62A988}"/>
              </a:ext>
            </a:extLst>
          </p:cNvPr>
          <p:cNvSpPr txBox="1"/>
          <p:nvPr/>
        </p:nvSpPr>
        <p:spPr>
          <a:xfrm>
            <a:off x="5189936" y="1423285"/>
            <a:ext cx="597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4097"/>
                </a:solidFill>
                <a:latin typeface="Gill Sans MT" panose="020B0502020104020203" pitchFamily="34" charset="77"/>
              </a:rPr>
              <a:t>non-resonant </a:t>
            </a:r>
            <a:r>
              <a:rPr lang="el-GR" b="1" dirty="0" err="1">
                <a:solidFill>
                  <a:srgbClr val="004097"/>
                </a:solidFill>
              </a:rPr>
              <a:t>μ⁺μ</a:t>
            </a:r>
            <a:r>
              <a:rPr lang="el-GR" b="1" dirty="0">
                <a:solidFill>
                  <a:srgbClr val="004097"/>
                </a:solidFill>
              </a:rPr>
              <a:t>⁻</a:t>
            </a:r>
            <a:r>
              <a:rPr lang="en-US" altLang="zh-CN" b="1" dirty="0">
                <a:solidFill>
                  <a:srgbClr val="004097"/>
                </a:solidFill>
                <a:latin typeface="Gill Sans MT" panose="020B0502020104020203" pitchFamily="34" charset="77"/>
              </a:rPr>
              <a:t>:</a:t>
            </a:r>
            <a:r>
              <a:rPr lang="el-GR" b="1" dirty="0">
                <a:solidFill>
                  <a:srgbClr val="004097"/>
                </a:solidFill>
              </a:rPr>
              <a:t> </a:t>
            </a:r>
            <a:r>
              <a:rPr lang="en-US" altLang="zh-CN" b="1" dirty="0">
                <a:solidFill>
                  <a:srgbClr val="004097"/>
                </a:solidFill>
                <a:latin typeface="Gill Sans MT" panose="020B0502020104020203" pitchFamily="34" charset="77"/>
              </a:rPr>
              <a:t>1</a:t>
            </a:r>
            <a:r>
              <a:rPr lang="en-US" altLang="zh-CN" b="1" baseline="30000" dirty="0">
                <a:solidFill>
                  <a:srgbClr val="004097"/>
                </a:solidFill>
                <a:latin typeface="Gill Sans MT" panose="020B0502020104020203" pitchFamily="34" charset="77"/>
              </a:rPr>
              <a:t>st</a:t>
            </a:r>
            <a:r>
              <a:rPr lang="en-US" b="1" dirty="0">
                <a:solidFill>
                  <a:srgbClr val="004097"/>
                </a:solidFill>
                <a:latin typeface="Gill Sans MT" panose="020B0502020104020203" pitchFamily="34" charset="77"/>
              </a:rPr>
              <a:t>-order Chebyshev polynomial</a:t>
            </a:r>
            <a:endParaRPr lang="en-CN" b="1" dirty="0">
              <a:solidFill>
                <a:srgbClr val="004097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53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BA572-7B9E-E7DF-C7BF-2741A3760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7F175A69-79C8-5866-35DE-8D19C945AD4A}"/>
              </a:ext>
            </a:extLst>
          </p:cNvPr>
          <p:cNvSpPr/>
          <p:nvPr/>
        </p:nvSpPr>
        <p:spPr>
          <a:xfrm>
            <a:off x="1" y="0"/>
            <a:ext cx="12191999" cy="54548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b="1" dirty="0">
                <a:solidFill>
                  <a:prstClr val="white"/>
                </a:solidFill>
                <a:latin typeface="+mj-ea"/>
              </a:rPr>
              <a:t>𝐽/𝜓𝐽/𝜓</a:t>
            </a:r>
            <a:r>
              <a:rPr lang="en-US" altLang="zh-CN" b="1" dirty="0">
                <a:solidFill>
                  <a:prstClr val="white"/>
                </a:solidFill>
                <a:latin typeface="+mj-ea"/>
              </a:rPr>
              <a:t>:</a:t>
            </a:r>
            <a:r>
              <a:rPr lang="en-US" b="1" dirty="0">
                <a:solidFill>
                  <a:prstClr val="white"/>
                </a:solidFill>
                <a:latin typeface="+mj-ea"/>
              </a:rPr>
              <a:t> </a:t>
            </a:r>
            <a:r>
              <a:rPr lang="en-US" altLang="zh-CN" b="1" dirty="0">
                <a:solidFill>
                  <a:prstClr val="white"/>
                </a:solidFill>
                <a:latin typeface="+mj-ea"/>
                <a:sym typeface="+mn-lt"/>
              </a:rPr>
              <a:t>Signal and Background models</a:t>
            </a:r>
            <a:endParaRPr lang="en" altLang="zh-CN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16" name="文本框 14">
            <a:extLst>
              <a:ext uri="{FF2B5EF4-FFF2-40B4-BE49-F238E27FC236}">
                <a16:creationId xmlns:a16="http://schemas.microsoft.com/office/drawing/2014/main" id="{C2642524-C727-EC43-C401-060A13ACDBA1}"/>
              </a:ext>
            </a:extLst>
          </p:cNvPr>
          <p:cNvSpPr txBox="1"/>
          <p:nvPr/>
        </p:nvSpPr>
        <p:spPr>
          <a:xfrm>
            <a:off x="254447" y="730057"/>
            <a:ext cx="8720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Signal</a:t>
            </a:r>
            <a:r>
              <a:rPr lang="zh-CN" altLang="en-US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shape:</a:t>
            </a:r>
            <a:r>
              <a:rPr lang="zh-CN" altLang="en-US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R</a:t>
            </a:r>
            <a:r>
              <a:rPr lang="en-US" altLang="zh-CN" sz="2000" b="1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elativistic Breit-Wigner 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490576CE-A83C-BEED-0FCC-6BBFD37FB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712"/>
          <a:stretch/>
        </p:blipFill>
        <p:spPr>
          <a:xfrm>
            <a:off x="6911694" y="710817"/>
            <a:ext cx="4127472" cy="10918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82D287-098E-12E1-842E-21000275EA41}"/>
              </a:ext>
            </a:extLst>
          </p:cNvPr>
          <p:cNvSpPr txBox="1"/>
          <p:nvPr/>
        </p:nvSpPr>
        <p:spPr>
          <a:xfrm>
            <a:off x="254447" y="3690028"/>
            <a:ext cx="9691977" cy="91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Interference model:</a:t>
            </a:r>
            <a:endParaRPr lang="en-US" sz="2000" b="1" i="0" dirty="0">
              <a:solidFill>
                <a:srgbClr val="0432FF"/>
              </a:solidFill>
              <a:effectLst/>
              <a:latin typeface="Gill Sans MT" panose="020B0502020104020203" pitchFamily="34" charset="77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Signal-hypothesis:</a:t>
            </a:r>
            <a:r>
              <a:rPr 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 NRSPS+NRDPS+Comb+</a:t>
            </a:r>
            <a:r>
              <a:rPr lang="en-US" dirty="0">
                <a:latin typeface="Gill Sans MT" panose="020B0502020104020203" pitchFamily="34" charset="77"/>
                <a:cs typeface="Calibri" panose="020F0502020204030204" pitchFamily="34" charset="0"/>
              </a:rPr>
              <a:t>Feeddown+BW0</a:t>
            </a:r>
            <a:r>
              <a:rPr lang="en-US" b="1" i="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+BW123 </a:t>
            </a:r>
            <a:r>
              <a:rPr lang="en-US" b="1" i="0" dirty="0" err="1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Interf</a:t>
            </a:r>
            <a:r>
              <a:rPr lang="en-US" b="1" i="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. Term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4DF133-D4EF-8167-B809-67CEC00C1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876" y="4704495"/>
            <a:ext cx="6590554" cy="1554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A04AC1-B4AB-02BD-4951-8369E2C3636D}"/>
              </a:ext>
            </a:extLst>
          </p:cNvPr>
          <p:cNvSpPr txBox="1"/>
          <p:nvPr/>
        </p:nvSpPr>
        <p:spPr>
          <a:xfrm>
            <a:off x="254447" y="1126369"/>
            <a:ext cx="8446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Background</a:t>
            </a:r>
            <a:r>
              <a:rPr lang="zh-CN" altLang="en-US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component:</a:t>
            </a:r>
            <a:r>
              <a:rPr lang="zh-CN" altLang="en-US" sz="2000" b="1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endParaRPr lang="en-US" altLang="zh-CN" sz="2000" b="1" dirty="0">
              <a:latin typeface="Gill Sans MT" panose="020B0502020104020203" pitchFamily="34" charset="77"/>
              <a:cs typeface="Calibri" panose="020F0502020204030204" pitchFamily="34" charset="0"/>
            </a:endParaRPr>
          </a:p>
          <a:p>
            <a:r>
              <a:rPr lang="en-US" sz="2000" b="1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	</a:t>
            </a:r>
            <a:r>
              <a:rPr 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NRSPS</a:t>
            </a:r>
            <a:r>
              <a:rPr lang="zh-CN" alt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+</a:t>
            </a:r>
            <a:r>
              <a:rPr lang="zh-CN" alt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NRDPS</a:t>
            </a:r>
            <a:r>
              <a:rPr lang="zh-CN" alt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dirty="0">
                <a:latin typeface="Gill Sans MT" panose="020B0502020104020203" pitchFamily="34" charset="77"/>
                <a:cs typeface="Calibri" panose="020F0502020204030204" pitchFamily="34" charset="0"/>
              </a:rPr>
              <a:t>+</a:t>
            </a:r>
            <a:r>
              <a:rPr lang="zh-CN" altLang="en-US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Comb</a:t>
            </a:r>
            <a:r>
              <a:rPr lang="zh-CN" alt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+</a:t>
            </a:r>
            <a:r>
              <a:rPr lang="zh-CN" alt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Gill Sans MT" panose="020B0502020104020203" pitchFamily="34" charset="77"/>
                <a:cs typeface="Calibri" panose="020F0502020204030204" pitchFamily="34" charset="0"/>
              </a:rPr>
              <a:t>Feeddown</a:t>
            </a:r>
            <a:r>
              <a:rPr lang="zh-CN" altLang="en-US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dirty="0">
                <a:latin typeface="Gill Sans MT" panose="020B0502020104020203" pitchFamily="34" charset="77"/>
                <a:cs typeface="Calibri" panose="020F0502020204030204" pitchFamily="34" charset="0"/>
              </a:rPr>
              <a:t>+</a:t>
            </a:r>
            <a:r>
              <a:rPr lang="zh-CN" altLang="en-US" dirty="0"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dirty="0">
                <a:latin typeface="Gill Sans MT" panose="020B0502020104020203" pitchFamily="34" charset="77"/>
                <a:cs typeface="Calibri" panose="020F0502020204030204" pitchFamily="34" charset="0"/>
              </a:rPr>
              <a:t>BW0</a:t>
            </a:r>
            <a:endParaRPr lang="en-US" altLang="zh-CN" sz="2000" b="1" dirty="0"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727B7D0A-9066-8E5B-24C9-BD2D0EEB528A}"/>
              </a:ext>
            </a:extLst>
          </p:cNvPr>
          <p:cNvSpPr txBox="1">
            <a:spLocks/>
          </p:cNvSpPr>
          <p:nvPr/>
        </p:nvSpPr>
        <p:spPr>
          <a:xfrm>
            <a:off x="4126213" y="6546020"/>
            <a:ext cx="393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𝐽/𝜓𝐽/𝜓 updated result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CE305C-4047-9213-BC58-73A901C1021A}"/>
              </a:ext>
            </a:extLst>
          </p:cNvPr>
          <p:cNvSpPr txBox="1"/>
          <p:nvPr/>
        </p:nvSpPr>
        <p:spPr>
          <a:xfrm>
            <a:off x="254447" y="1802708"/>
            <a:ext cx="9982200" cy="91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Non-interference model:</a:t>
            </a:r>
            <a:endParaRPr lang="en-US" sz="2000" b="1" i="0" dirty="0">
              <a:effectLst/>
              <a:latin typeface="Gill Sans MT" panose="020B0502020104020203" pitchFamily="34" charset="77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Signal-hypothesis:</a:t>
            </a:r>
            <a:r>
              <a:rPr 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 NRSPS+NRDPS</a:t>
            </a:r>
            <a:r>
              <a:rPr lang="en-US" dirty="0">
                <a:latin typeface="Gill Sans MT" panose="020B0502020104020203" pitchFamily="34" charset="77"/>
                <a:cs typeface="Calibri" panose="020F0502020204030204" pitchFamily="34" charset="0"/>
              </a:rPr>
              <a:t>+</a:t>
            </a:r>
            <a:r>
              <a:rPr lang="en-US" b="0" i="0" dirty="0">
                <a:effectLst/>
                <a:latin typeface="Gill Sans MT" panose="020B0502020104020203" pitchFamily="34" charset="77"/>
                <a:cs typeface="Calibri" panose="020F0502020204030204" pitchFamily="34" charset="0"/>
              </a:rPr>
              <a:t>Comb+</a:t>
            </a:r>
            <a:r>
              <a:rPr lang="en-US" dirty="0">
                <a:latin typeface="Gill Sans MT" panose="020B0502020104020203" pitchFamily="34" charset="77"/>
                <a:cs typeface="Calibri" panose="020F0502020204030204" pitchFamily="34" charset="0"/>
              </a:rPr>
              <a:t>Feeddown+BW0+</a:t>
            </a:r>
            <a:r>
              <a:rPr lang="en-US" altLang="zh-CN" b="1" dirty="0">
                <a:solidFill>
                  <a:srgbClr val="0432FF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BW1+BW2+BW3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73EA66-168B-2F10-1165-F0F143387F6F}"/>
                  </a:ext>
                </a:extLst>
              </p:cNvPr>
              <p:cNvSpPr txBox="1"/>
              <p:nvPr/>
            </p:nvSpPr>
            <p:spPr>
              <a:xfrm>
                <a:off x="2384876" y="2779269"/>
                <a:ext cx="6590554" cy="873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𝑃𝑑𝑓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𝐵𝑊</m:t>
                                  </m:r>
                                  <m:d>
                                    <m:d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𝑁𝑅𝑆𝑃𝑆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𝑁𝑅𝑆𝑃𝑆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altLang="zh-CN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</m:t>
                          </m:r>
                          <m:r>
                            <m:rPr>
                              <m:sty m:val="p"/>
                            </m:r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𝑃𝑆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𝑃𝑆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𝑚𝑏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𝐶𝑜𝑚𝑏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𝐹𝑒𝑒𝑑𝑜𝑤𝑛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𝐹𝑒𝑒𝑑𝑑𝑜𝑤𝑛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73EA66-168B-2F10-1165-F0F143387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876" y="2779269"/>
                <a:ext cx="6590554" cy="873188"/>
              </a:xfrm>
              <a:prstGeom prst="rect">
                <a:avLst/>
              </a:prstGeom>
              <a:blipFill>
                <a:blip r:embed="rId5"/>
                <a:stretch>
                  <a:fillRect t="-101429" b="-1114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180EBB7-EA91-027F-65C4-FB6FC4E2B485}"/>
              </a:ext>
            </a:extLst>
          </p:cNvPr>
          <p:cNvSpPr/>
          <p:nvPr/>
        </p:nvSpPr>
        <p:spPr>
          <a:xfrm>
            <a:off x="-534074" y="1901628"/>
            <a:ext cx="13408502" cy="1925905"/>
          </a:xfrm>
          <a:prstGeom prst="rect">
            <a:avLst/>
          </a:prstGeom>
          <a:solidFill>
            <a:schemeClr val="bg1">
              <a:lumMod val="65000"/>
              <a:alpha val="2823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782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河海校长汇报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097"/>
      </a:accent1>
      <a:accent2>
        <a:srgbClr val="024EAA"/>
      </a:accent2>
      <a:accent3>
        <a:srgbClr val="FC8035"/>
      </a:accent3>
      <a:accent4>
        <a:srgbClr val="009BF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6377</TotalTime>
  <Words>1424</Words>
  <Application>Microsoft Macintosh PowerPoint</Application>
  <PresentationFormat>Widescreen</PresentationFormat>
  <Paragraphs>244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等线</vt:lpstr>
      <vt:lpstr>微软雅黑</vt:lpstr>
      <vt:lpstr>System Font Regular</vt:lpstr>
      <vt:lpstr>思源宋体 Heavy</vt:lpstr>
      <vt:lpstr>Arial</vt:lpstr>
      <vt:lpstr>Calibri</vt:lpstr>
      <vt:lpstr>Cambria Math</vt:lpstr>
      <vt:lpstr>Courier New</vt:lpstr>
      <vt:lpstr>Gill Sans MT</vt:lpstr>
      <vt:lpstr>Helvetica</vt:lpstr>
      <vt:lpstr>Times New Roman</vt:lpstr>
      <vt:lpstr>Wingdings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布叻 卡</dc:creator>
  <cp:lastModifiedBy>Yilin Zhou</cp:lastModifiedBy>
  <cp:revision>76</cp:revision>
  <dcterms:created xsi:type="dcterms:W3CDTF">2025-09-13T06:49:57Z</dcterms:created>
  <dcterms:modified xsi:type="dcterms:W3CDTF">2025-10-30T16:10:29Z</dcterms:modified>
</cp:coreProperties>
</file>