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63" r:id="rId5"/>
    <p:sldId id="2952" r:id="rId6"/>
    <p:sldId id="327" r:id="rId7"/>
    <p:sldId id="1875" r:id="rId8"/>
    <p:sldId id="4867" r:id="rId9"/>
    <p:sldId id="718" r:id="rId10"/>
    <p:sldId id="719" r:id="rId11"/>
    <p:sldId id="4866" r:id="rId12"/>
    <p:sldId id="4868" r:id="rId13"/>
    <p:sldId id="4869" r:id="rId14"/>
    <p:sldId id="4870" r:id="rId15"/>
    <p:sldId id="4871" r:id="rId16"/>
    <p:sldId id="4872" r:id="rId17"/>
    <p:sldId id="4873" r:id="rId18"/>
    <p:sldId id="4874" r:id="rId19"/>
    <p:sldId id="4875" r:id="rId20"/>
    <p:sldId id="751" r:id="rId21"/>
    <p:sldId id="4864" r:id="rId22"/>
    <p:sldId id="4865" r:id="rId23"/>
    <p:sldId id="707" r:id="rId24"/>
  </p:sldIdLst>
  <p:sldSz cx="9144000" cy="5143500" type="screen16x9"/>
  <p:notesSz cx="6797675" cy="9872663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59" autoAdjust="0"/>
    <p:restoredTop sz="94660"/>
  </p:normalViewPr>
  <p:slideViewPr>
    <p:cSldViewPr snapToObjects="1" showGuides="1">
      <p:cViewPr varScale="1">
        <p:scale>
          <a:sx n="149" d="100"/>
          <a:sy n="149" d="100"/>
        </p:scale>
        <p:origin x="408" y="126"/>
      </p:cViewPr>
      <p:guideLst>
        <p:guide orient="horz" pos="320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28/10/2025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27326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28/10/2025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84422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5D3884-39FE-884A-BB22-153FDED8A5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228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414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30569-FB09-AE12-AF10-1F7CDA6E5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A497010-53C9-F4A8-6523-23361A1E7D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DC5154A-EDD3-991E-6CD2-4A0C928B52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0536EC-C3F0-79EE-BFF7-FFE482B0F3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0255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1755150"/>
            <a:ext cx="7200000" cy="135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Presentation title - line 1 - Arial 30pt - bold </a:t>
            </a:r>
            <a:r>
              <a:rPr lang="en-GB" noProof="0" dirty="0" err="1"/>
              <a:t>HiLumi</a:t>
            </a:r>
            <a:r>
              <a:rPr lang="en-GB" noProof="0" dirty="0"/>
              <a:t> dark grey - line 2</a:t>
            </a:r>
            <a:br>
              <a:rPr lang="en-GB" noProof="0" dirty="0"/>
            </a:br>
            <a:r>
              <a:rPr lang="en-GB" noProof="0" dirty="0"/>
              <a:t>line 3</a:t>
            </a:r>
            <a:br>
              <a:rPr lang="en-GB" noProof="0" dirty="0"/>
            </a:br>
            <a:r>
              <a:rPr lang="en-GB" noProof="0" dirty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600450"/>
            <a:ext cx="6480000" cy="74295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4767263"/>
            <a:ext cx="6309000" cy="27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Q. Xu,12th HL-LHC Collaboration Meeting, 19-22 Sep 2022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4767263"/>
            <a:ext cx="360000" cy="27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2" y="285750"/>
            <a:ext cx="3134659" cy="1270627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4424362"/>
            <a:ext cx="6480000" cy="261938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400" b="1" i="1">
                <a:solidFill>
                  <a:srgbClr val="700A0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457200" y="4552950"/>
            <a:ext cx="457200" cy="457200"/>
            <a:chOff x="1447800" y="458006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3" name="Image 4" descr="CERN-logo_outline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90" y="4406900"/>
            <a:ext cx="613410" cy="603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914401"/>
            <a:ext cx="7920000" cy="3680222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en-US" noProof="0"/>
              <a:t>Q. Xu,12th HL-LHC Collaboration Meeting, 19-22 Sep 2022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2" name="Image 6" descr="CERN-logo_outlin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150" y="4563939"/>
            <a:ext cx="486864" cy="478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911424"/>
            <a:ext cx="4040188" cy="47982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1543050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911424"/>
            <a:ext cx="4041775" cy="47982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6" y="1543050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en-US" noProof="0"/>
              <a:t>Q. Xu,12th HL-LHC Collaboration Meeting, 19-22 Sep 2022</a:t>
            </a:r>
            <a:endParaRPr lang="en-GB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11" name="Grouper 10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4" name="Image 6" descr="CERN-logo_outlin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150" y="4563939"/>
            <a:ext cx="486864" cy="478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en-US" noProof="0"/>
              <a:t>Q. Xu,12th HL-LHC Collaboration Meeting, 19-22 Sep 2022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7" name="Grouper 6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8" name="Rectangle 7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ZoneTexte 8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0" name="Image 6" descr="CERN-logo_outlin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150" y="4563939"/>
            <a:ext cx="486864" cy="478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4767263"/>
            <a:ext cx="6553200" cy="270000"/>
          </a:xfrm>
        </p:spPr>
        <p:txBody>
          <a:bodyPr/>
          <a:lstStyle/>
          <a:p>
            <a:r>
              <a:rPr lang="en-US" noProof="0"/>
              <a:t>Q. Xu,12th HL-LHC Collaboration Meeting, 19-22 Sep 2022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6" name="Grouper 5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7" name="Rectangle 6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ZoneTexte 7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9" name="Image 6" descr="CERN-logo_outlin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150" y="4563939"/>
            <a:ext cx="486864" cy="478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342900"/>
            <a:ext cx="79200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noProof="0"/>
              <a:t>单击图标添加图片</a:t>
            </a:r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3829050"/>
            <a:ext cx="7920000" cy="742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4767263"/>
            <a:ext cx="6550800" cy="270000"/>
          </a:xfrm>
        </p:spPr>
        <p:txBody>
          <a:bodyPr/>
          <a:lstStyle/>
          <a:p>
            <a:r>
              <a:rPr lang="en-US" noProof="0"/>
              <a:t>Q. Xu,12th HL-LHC Collaboration Meeting, 19-22 Sep 2022</a:t>
            </a:r>
            <a:endParaRPr lang="en-GB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3486150"/>
            <a:ext cx="7918450" cy="28575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grpSp>
        <p:nvGrpSpPr>
          <p:cNvPr id="8" name="Grouper 5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7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2" name="Image 6" descr="CERN-logo_outlin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150" y="4563939"/>
            <a:ext cx="486864" cy="478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031750"/>
            <a:ext cx="6440400" cy="12258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51800" y="4767263"/>
            <a:ext cx="6440400" cy="270000"/>
          </a:xfrm>
        </p:spPr>
        <p:txBody>
          <a:bodyPr/>
          <a:lstStyle/>
          <a:p>
            <a:r>
              <a:rPr lang="en-US" noProof="0"/>
              <a:t>Q. Xu,12th HL-LHC Collaboration Meeting, 19-22 Sep 2022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3714750"/>
            <a:ext cx="6440400" cy="9144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pic>
        <p:nvPicPr>
          <p:cNvPr id="7" name="Image 6" descr="HLU-logoN-titl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2" y="285750"/>
            <a:ext cx="3134659" cy="1270627"/>
          </a:xfrm>
          <a:prstGeom prst="rect">
            <a:avLst/>
          </a:prstGeom>
        </p:spPr>
      </p:pic>
      <p:grpSp>
        <p:nvGrpSpPr>
          <p:cNvPr id="10" name="Grouper 9"/>
          <p:cNvGrpSpPr/>
          <p:nvPr userDrawn="1"/>
        </p:nvGrpSpPr>
        <p:grpSpPr>
          <a:xfrm>
            <a:off x="457200" y="4552950"/>
            <a:ext cx="457200" cy="457200"/>
            <a:chOff x="1447800" y="458006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ZoneTexte 11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3" name="Image 4" descr="CERN-logo_outline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90" y="4406900"/>
            <a:ext cx="613410" cy="6032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20000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028701"/>
            <a:ext cx="7920000" cy="35513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38400" y="4767263"/>
            <a:ext cx="6093600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en-US"/>
              <a:t>Q. Xu,12th HL-LHC Collaboration Meeting, 19-22 Sep 2022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4767263"/>
            <a:ext cx="360000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ctr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ctr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ctr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ctr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ctr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conarchive.com/show/flag-icons-by-gosquared/Spain-icon.html" TargetMode="External"/><Relationship Id="rId13" Type="http://schemas.openxmlformats.org/officeDocument/2006/relationships/hyperlink" Target="http://www.iconarchive.com/show/flag-icons-by-gosquared/Japan-icon.html" TargetMode="External"/><Relationship Id="rId18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20.tif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iconarchive.com/show/flag-icons-by-gosquared/United-States-icon.html" TargetMode="External"/><Relationship Id="rId11" Type="http://schemas.openxmlformats.org/officeDocument/2006/relationships/image" Target="../media/image16.png"/><Relationship Id="rId5" Type="http://schemas.openxmlformats.org/officeDocument/2006/relationships/image" Target="../media/image13.jpeg"/><Relationship Id="rId15" Type="http://schemas.openxmlformats.org/officeDocument/2006/relationships/hyperlink" Target="http://www.iconarchive.com/show/flag-icons-by-gosquared/United-Kingdom-icon.html" TargetMode="External"/><Relationship Id="rId10" Type="http://schemas.openxmlformats.org/officeDocument/2006/relationships/hyperlink" Target="http://www.iconarchive.com/show/flag-icons-by-gosquared/Italy-icon.html" TargetMode="External"/><Relationship Id="rId19" Type="http://schemas.openxmlformats.org/officeDocument/2006/relationships/image" Target="../media/image22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ctrTitle"/>
          </p:nvPr>
        </p:nvSpPr>
        <p:spPr>
          <a:xfrm>
            <a:off x="342900" y="2050862"/>
            <a:ext cx="8458200" cy="897632"/>
          </a:xfrm>
        </p:spPr>
        <p:txBody>
          <a:bodyPr/>
          <a:lstStyle/>
          <a:p>
            <a:pPr algn="ctr"/>
            <a:r>
              <a:rPr lang="en-US" altLang="zh-CN" sz="3200" dirty="0">
                <a:latin typeface="Book Antiqua" panose="02040602050305030304" pitchFamily="18" charset="0"/>
              </a:rPr>
              <a:t>Progress of the HL-LHC accelerator and contribution from China</a:t>
            </a:r>
            <a:endParaRPr lang="en-GB" sz="3200" dirty="0">
              <a:latin typeface="Book Antiqua" panose="0204060205030503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7CD8068-AAC0-40A5-A6B9-AB04185A85F5}"/>
              </a:ext>
            </a:extLst>
          </p:cNvPr>
          <p:cNvSpPr/>
          <p:nvPr/>
        </p:nvSpPr>
        <p:spPr>
          <a:xfrm>
            <a:off x="597230" y="3464064"/>
            <a:ext cx="800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u="sng" dirty="0">
                <a:solidFill>
                  <a:schemeClr val="accent5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Qingjin Xu</a:t>
            </a:r>
            <a:r>
              <a:rPr lang="en-US" altLang="zh-CN" sz="2000" dirty="0">
                <a:solidFill>
                  <a:schemeClr val="accent5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IHEP-CAS</a:t>
            </a:r>
          </a:p>
          <a:p>
            <a:pPr algn="ctr"/>
            <a:r>
              <a:rPr lang="en-US" altLang="zh-CN" sz="2000" dirty="0">
                <a:latin typeface="Times" panose="02020603050405020304" pitchFamily="18" charset="0"/>
                <a:cs typeface="Times" panose="02020603050405020304" pitchFamily="18" charset="0"/>
              </a:rPr>
              <a:t>For the HL-LHC MCBRD Magnet Team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D949CCD-B575-49A2-9B47-5CE8FF5F66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624241" y="36453"/>
            <a:ext cx="749401" cy="687364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3FE6B4F5-DB9D-4886-9E58-4E1CE4AFE4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74" r="4948"/>
          <a:stretch/>
        </p:blipFill>
        <p:spPr>
          <a:xfrm>
            <a:off x="6373642" y="36453"/>
            <a:ext cx="675943" cy="7033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9D8BA0F-BC47-44E2-A996-5370D37F10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1239" y="150493"/>
            <a:ext cx="1188991" cy="55246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E650976-CF6B-4F71-A59B-19E746AEE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3649" y="150493"/>
            <a:ext cx="645322" cy="51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texte 19">
            <a:extLst>
              <a:ext uri="{FF2B5EF4-FFF2-40B4-BE49-F238E27FC236}">
                <a16:creationId xmlns:a16="http://schemas.microsoft.com/office/drawing/2014/main" id="{114B14AE-D6EA-2CA1-ADBE-13C5BEFBE5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0600" y="4629150"/>
            <a:ext cx="6705600" cy="304800"/>
          </a:xfrm>
        </p:spPr>
        <p:txBody>
          <a:bodyPr>
            <a:normAutofit/>
          </a:bodyPr>
          <a:lstStyle/>
          <a:p>
            <a:pPr algn="ctr"/>
            <a:r>
              <a:rPr lang="en-US" altLang="zh-CN" b="0" i="0" dirty="0">
                <a:solidFill>
                  <a:schemeClr val="bg2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The 11th China LHC Physics Conference (CLHCP2025),</a:t>
            </a:r>
            <a:r>
              <a:rPr lang="zh-CN" altLang="en-US" b="0" i="0" dirty="0">
                <a:solidFill>
                  <a:schemeClr val="bg2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b="0" i="0" dirty="0">
                <a:solidFill>
                  <a:schemeClr val="bg2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Xinxiang, 1 November 2025</a:t>
            </a:r>
            <a:endParaRPr lang="en-GB" b="0" i="0" dirty="0">
              <a:solidFill>
                <a:schemeClr val="bg2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91D2B-C6ED-A862-6AB4-539DE0DD7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E16D11-6FDE-EEC0-58AA-3A33CDEC8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7150"/>
            <a:ext cx="7620000" cy="549614"/>
          </a:xfrm>
        </p:spPr>
        <p:txBody>
          <a:bodyPr/>
          <a:lstStyle/>
          <a:p>
            <a:r>
              <a:rPr lang="en-US" altLang="zh-CN" sz="2400" dirty="0"/>
              <a:t>Development of Subscale CCT Coils</a:t>
            </a:r>
            <a:endParaRPr lang="zh-CN" altLang="en-US" sz="24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5AE5C3E-2DC8-87D7-8080-FB1F2C6FD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96384"/>
            <a:ext cx="8001000" cy="416616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0A5DE88-D48B-9C2C-4069-9498F41C6D91}"/>
              </a:ext>
            </a:extLst>
          </p:cNvPr>
          <p:cNvSpPr/>
          <p:nvPr/>
        </p:nvSpPr>
        <p:spPr>
          <a:xfrm>
            <a:off x="1524000" y="590550"/>
            <a:ext cx="5989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25"/>
              </a:spcAft>
              <a:tabLst>
                <a:tab pos="1984615" algn="l"/>
              </a:tabLst>
            </a:pPr>
            <a:r>
              <a:rPr lang="en-US" altLang="zh-CN" sz="1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宋体"/>
              </a:rPr>
              <a:t>2018</a:t>
            </a:r>
            <a:r>
              <a:rPr lang="zh-CN" altLang="en-US" sz="1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宋体"/>
              </a:rPr>
              <a:t>年完成两台缩尺线圈样机研制，性能远超设计指标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A2A1016-B6CE-D27D-A8DA-286784A04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4767263"/>
            <a:ext cx="360000" cy="27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9089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1645D-CC14-CF39-8BA7-13195E64B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>
            <a:extLst>
              <a:ext uri="{FF2B5EF4-FFF2-40B4-BE49-F238E27FC236}">
                <a16:creationId xmlns:a16="http://schemas.microsoft.com/office/drawing/2014/main" id="{0D8558D8-C6E6-EEC5-386D-211638F55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600" y="57150"/>
            <a:ext cx="6930800" cy="549614"/>
          </a:xfrm>
        </p:spPr>
        <p:txBody>
          <a:bodyPr/>
          <a:lstStyle/>
          <a:p>
            <a:r>
              <a:rPr lang="en-US" altLang="zh-CN" sz="2400" dirty="0"/>
              <a:t>Development of Full-scale Prototype </a:t>
            </a:r>
            <a:endParaRPr lang="zh-CN" altLang="en-US" sz="24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C5DCD64-8C0A-8EC0-98EE-F20D94EC8825}"/>
              </a:ext>
            </a:extLst>
          </p:cNvPr>
          <p:cNvSpPr/>
          <p:nvPr/>
        </p:nvSpPr>
        <p:spPr>
          <a:xfrm>
            <a:off x="1661587" y="666750"/>
            <a:ext cx="58208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325"/>
              </a:spcAft>
              <a:tabLst>
                <a:tab pos="1984615" algn="l"/>
              </a:tabLst>
            </a:pPr>
            <a:r>
              <a:rPr lang="en-US" altLang="zh-CN" sz="1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宋体"/>
              </a:rPr>
              <a:t>2020</a:t>
            </a:r>
            <a:r>
              <a:rPr lang="zh-CN" altLang="en-US" sz="1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宋体"/>
              </a:rPr>
              <a:t>年完成国内首台全尺寸磁体样机研制，性能达到设计指标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5A1F151-7E67-EF9B-714A-00116E9360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049806"/>
            <a:ext cx="6858000" cy="4112744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844131F-1109-C43C-399E-85A05CCC6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4767263"/>
            <a:ext cx="360000" cy="27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8947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2FB18-A8BF-A0FE-F713-C8EA33A85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FDE8AC1-EB38-A0B7-A95E-9364E983A717}"/>
              </a:ext>
            </a:extLst>
          </p:cNvPr>
          <p:cNvSpPr/>
          <p:nvPr/>
        </p:nvSpPr>
        <p:spPr>
          <a:xfrm>
            <a:off x="1936501" y="590550"/>
            <a:ext cx="52709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325"/>
              </a:spcAft>
              <a:tabLst>
                <a:tab pos="1984615" algn="l"/>
              </a:tabLst>
            </a:pPr>
            <a:r>
              <a:rPr lang="zh-CN" altLang="en-US" sz="1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宋体"/>
              </a:rPr>
              <a:t>国内首台全尺寸磁体样机，</a:t>
            </a:r>
            <a:r>
              <a:rPr lang="en-US" altLang="zh-CN" sz="1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宋体"/>
              </a:rPr>
              <a:t>CERN</a:t>
            </a:r>
            <a:r>
              <a:rPr lang="zh-CN" altLang="en-US" sz="1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宋体"/>
              </a:rPr>
              <a:t>确认性能达到设计指标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63EA3D3-1243-1738-3400-514D9F5E4AB7}"/>
              </a:ext>
            </a:extLst>
          </p:cNvPr>
          <p:cNvSpPr/>
          <p:nvPr/>
        </p:nvSpPr>
        <p:spPr>
          <a:xfrm>
            <a:off x="1269481" y="1001745"/>
            <a:ext cx="6605034" cy="707886"/>
          </a:xfrm>
          <a:prstGeom prst="rect">
            <a:avLst/>
          </a:prstGeom>
          <a:solidFill>
            <a:srgbClr val="92D050"/>
          </a:solidFill>
          <a:ln w="127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1600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CERN</a:t>
            </a:r>
            <a:r>
              <a:rPr lang="zh-CN" altLang="en-US" sz="1600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性能复测：场强、场质量及长时间运行稳定性均达到要求</a:t>
            </a:r>
            <a:endParaRPr lang="en-US" altLang="zh-CN" sz="1600" b="1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1200" b="1" i="1" dirty="0"/>
              <a:t>“Each aperture, individually and combined, arrived to ultimate current without quench”</a:t>
            </a:r>
          </a:p>
          <a:p>
            <a:pPr algn="just"/>
            <a:r>
              <a:rPr lang="en-US" altLang="zh-CN" sz="1200" b="1" i="1" dirty="0"/>
              <a:t> “Operation range test checked without quench”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96F059E-9D94-99A5-5D14-D8E8460444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33550"/>
            <a:ext cx="9144000" cy="3254919"/>
          </a:xfrm>
          <a:prstGeom prst="rect">
            <a:avLst/>
          </a:prstGeom>
        </p:spPr>
      </p:pic>
      <p:sp>
        <p:nvSpPr>
          <p:cNvPr id="9" name="标题 5">
            <a:extLst>
              <a:ext uri="{FF2B5EF4-FFF2-40B4-BE49-F238E27FC236}">
                <a16:creationId xmlns:a16="http://schemas.microsoft.com/office/drawing/2014/main" id="{1100F3C3-20E7-A0BE-78A8-A4E79A104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600" y="57150"/>
            <a:ext cx="6930800" cy="549614"/>
          </a:xfrm>
        </p:spPr>
        <p:txBody>
          <a:bodyPr/>
          <a:lstStyle/>
          <a:p>
            <a:r>
              <a:rPr lang="en-US" altLang="zh-CN" sz="2400" dirty="0"/>
              <a:t>Development of Full-scale Prototype </a:t>
            </a:r>
            <a:endParaRPr lang="zh-CN" altLang="en-US" sz="2400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7E03145C-8DBC-E4D8-60FC-C8AE45D1E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4767263"/>
            <a:ext cx="360000" cy="27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7546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6EC3F-3AF8-6A35-B634-77B478264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89AD3F-BC12-7AFD-67FB-868A62DD5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280" y="57150"/>
            <a:ext cx="3945440" cy="549614"/>
          </a:xfrm>
        </p:spPr>
        <p:txBody>
          <a:bodyPr/>
          <a:lstStyle/>
          <a:p>
            <a:r>
              <a:rPr lang="en-US" altLang="zh-CN" sz="2400" dirty="0"/>
              <a:t>Mass Production</a:t>
            </a:r>
            <a:endParaRPr lang="zh-CN" altLang="en-US" sz="24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828CE07-B8B6-E153-46C2-43019331A57C}"/>
              </a:ext>
            </a:extLst>
          </p:cNvPr>
          <p:cNvSpPr txBox="1"/>
          <p:nvPr/>
        </p:nvSpPr>
        <p:spPr>
          <a:xfrm>
            <a:off x="990600" y="666750"/>
            <a:ext cx="6934200" cy="33701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fontAlgn="base">
              <a:lnSpc>
                <a:spcPct val="125000"/>
              </a:lnSpc>
              <a:spcBef>
                <a:spcPct val="10000"/>
              </a:spcBef>
              <a:spcAft>
                <a:spcPct val="30000"/>
              </a:spcAft>
              <a:buClr>
                <a:srgbClr val="FFC000"/>
              </a:buClr>
              <a:buSzPct val="80000"/>
            </a:pPr>
            <a:r>
              <a:rPr lang="zh-CN" altLang="en-US" sz="14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itchFamily="34" charset="-122"/>
                <a:cs typeface="Calibri"/>
              </a:rPr>
              <a:t>首套量产</a:t>
            </a:r>
            <a:r>
              <a:rPr lang="en-US" altLang="zh-CN" sz="14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itchFamily="34" charset="-122"/>
                <a:cs typeface="Calibri"/>
              </a:rPr>
              <a:t>CCT</a:t>
            </a:r>
            <a:r>
              <a:rPr lang="zh-CN" altLang="en-US" sz="14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itchFamily="34" charset="-122"/>
                <a:cs typeface="Calibri"/>
              </a:rPr>
              <a:t>磁体性能达标，</a:t>
            </a:r>
            <a:r>
              <a:rPr lang="en-US" altLang="zh-CN" sz="14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itchFamily="34" charset="-122"/>
                <a:cs typeface="Calibri"/>
              </a:rPr>
              <a:t>2021</a:t>
            </a:r>
            <a:r>
              <a:rPr lang="zh-CN" altLang="en-US" sz="14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itchFamily="34" charset="-122"/>
                <a:cs typeface="Calibri"/>
              </a:rPr>
              <a:t>年</a:t>
            </a:r>
            <a:r>
              <a:rPr lang="en-US" altLang="zh-CN" sz="14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itchFamily="34" charset="-122"/>
                <a:cs typeface="Calibri"/>
              </a:rPr>
              <a:t>10</a:t>
            </a:r>
            <a:r>
              <a:rPr lang="zh-CN" altLang="en-US" sz="14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itchFamily="34" charset="-122"/>
                <a:cs typeface="Calibri"/>
              </a:rPr>
              <a:t>月运往欧洲；</a:t>
            </a:r>
            <a:r>
              <a:rPr lang="en-US" altLang="zh-CN" sz="14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itchFamily="34" charset="-122"/>
                <a:cs typeface="Calibri"/>
              </a:rPr>
              <a:t>2025</a:t>
            </a:r>
            <a:r>
              <a:rPr lang="zh-CN" altLang="en-US" sz="14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itchFamily="34" charset="-122"/>
                <a:cs typeface="Calibri"/>
              </a:rPr>
              <a:t>年底前完成所有磁体交付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4BDA9DC-C495-8121-08F0-15F7B4CE2489}"/>
              </a:ext>
            </a:extLst>
          </p:cNvPr>
          <p:cNvGrpSpPr/>
          <p:nvPr/>
        </p:nvGrpSpPr>
        <p:grpSpPr>
          <a:xfrm>
            <a:off x="152400" y="1047750"/>
            <a:ext cx="8839200" cy="3657600"/>
            <a:chOff x="152400" y="965192"/>
            <a:chExt cx="8839200" cy="36576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E600702-CE54-540D-BA61-48223941C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74"/>
            <a:stretch>
              <a:fillRect/>
            </a:stretch>
          </p:blipFill>
          <p:spPr>
            <a:xfrm>
              <a:off x="152400" y="965192"/>
              <a:ext cx="8839200" cy="36576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9F51EFC-1110-8761-02CE-CB1B959EE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248400" y="2647950"/>
              <a:ext cx="2667000" cy="1852075"/>
            </a:xfrm>
            <a:prstGeom prst="rect">
              <a:avLst/>
            </a:prstGeom>
          </p:spPr>
        </p:pic>
      </p:grp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748EEC0-D979-A97E-AFCD-939620333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4767263"/>
            <a:ext cx="360000" cy="27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9674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49C86-FA6C-C7E0-B8E5-DA06386DB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B054F-1EED-33CD-AD62-40C59448C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7150"/>
            <a:ext cx="8458200" cy="549614"/>
          </a:xfrm>
        </p:spPr>
        <p:txBody>
          <a:bodyPr/>
          <a:lstStyle/>
          <a:p>
            <a:r>
              <a:rPr lang="en-US" altLang="zh-CN" sz="2400" dirty="0"/>
              <a:t>Problems and Solutions During Mass Production</a:t>
            </a:r>
            <a:endParaRPr lang="zh-CN" altLang="en-US" sz="24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0FB0515-1F62-8553-91F4-00B9490E9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63" y="698748"/>
            <a:ext cx="8477114" cy="4159002"/>
          </a:xfrm>
          <a:prstGeom prst="rect">
            <a:avLst/>
          </a:prstGeom>
        </p:spPr>
      </p:pic>
      <p:sp>
        <p:nvSpPr>
          <p:cNvPr id="4" name="箭头: 左 3">
            <a:extLst>
              <a:ext uri="{FF2B5EF4-FFF2-40B4-BE49-F238E27FC236}">
                <a16:creationId xmlns:a16="http://schemas.microsoft.com/office/drawing/2014/main" id="{A06F6601-0950-E213-794E-78037AEF6981}"/>
              </a:ext>
            </a:extLst>
          </p:cNvPr>
          <p:cNvSpPr/>
          <p:nvPr/>
        </p:nvSpPr>
        <p:spPr>
          <a:xfrm>
            <a:off x="3008524" y="1200150"/>
            <a:ext cx="1624096" cy="3760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8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DF90DFB-32DA-F55C-A23C-36A9F651E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4767263"/>
            <a:ext cx="360000" cy="27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8377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B9DFE-6094-56EA-13D0-029CD027D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7501F14-3B72-ADAC-71BA-CEE339320E04}"/>
              </a:ext>
            </a:extLst>
          </p:cNvPr>
          <p:cNvSpPr/>
          <p:nvPr/>
        </p:nvSpPr>
        <p:spPr>
          <a:xfrm>
            <a:off x="609600" y="742950"/>
            <a:ext cx="7924800" cy="38125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long training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”问题解决方案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CCT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四极线圈验证，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确认了解决方案的有效性及普适性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D271F49-7DFC-217D-5CBB-6113EC36360C}"/>
              </a:ext>
            </a:extLst>
          </p:cNvPr>
          <p:cNvGrpSpPr/>
          <p:nvPr/>
        </p:nvGrpSpPr>
        <p:grpSpPr>
          <a:xfrm>
            <a:off x="438154" y="1231724"/>
            <a:ext cx="4972046" cy="3899453"/>
            <a:chOff x="198605" y="1231724"/>
            <a:chExt cx="4972046" cy="3899453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42BC06A-76E4-5B0F-6A9A-34E370A4F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605" y="1231724"/>
              <a:ext cx="4972046" cy="3899453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491B7AF-A6AB-0FCC-FC99-A35381E715B2}"/>
                </a:ext>
              </a:extLst>
            </p:cNvPr>
            <p:cNvSpPr/>
            <p:nvPr/>
          </p:nvSpPr>
          <p:spPr>
            <a:xfrm>
              <a:off x="1676400" y="1330465"/>
              <a:ext cx="3213189" cy="4160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altLang="zh-CN" sz="1600" b="1" dirty="0">
                  <a:solidFill>
                    <a:srgbClr val="0093BE"/>
                  </a:solidFill>
                  <a:latin typeface="Arial" panose="020B0604020202020204"/>
                  <a:ea typeface="黑体" panose="02010609060101010101" pitchFamily="49" charset="-122"/>
                  <a:cs typeface="+mj-cs"/>
                </a:rPr>
                <a:t>Performance of SCQ-CCT coils</a:t>
              </a:r>
              <a:endParaRPr lang="zh-CN" altLang="en-US" sz="1600" b="1" dirty="0">
                <a:solidFill>
                  <a:srgbClr val="0093BE"/>
                </a:solidFill>
                <a:latin typeface="Arial" panose="020B0604020202020204"/>
                <a:ea typeface="黑体" panose="02010609060101010101" pitchFamily="49" charset="-122"/>
                <a:cs typeface="+mj-cs"/>
              </a:endParaRPr>
            </a:p>
          </p:txBody>
        </p:sp>
      </p:grpSp>
      <p:pic>
        <p:nvPicPr>
          <p:cNvPr id="5" name="图片 4" descr="银色的金属&#10;&#10;中度可信度描述已自动生成">
            <a:extLst>
              <a:ext uri="{FF2B5EF4-FFF2-40B4-BE49-F238E27FC236}">
                <a16:creationId xmlns:a16="http://schemas.microsoft.com/office/drawing/2014/main" id="{025CFAEA-1188-ADD9-9B80-1FCD5A99B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31" r="21587"/>
          <a:stretch/>
        </p:blipFill>
        <p:spPr>
          <a:xfrm rot="5400000">
            <a:off x="6461619" y="1700667"/>
            <a:ext cx="1087238" cy="3093327"/>
          </a:xfrm>
          <a:prstGeom prst="rect">
            <a:avLst/>
          </a:prstGeom>
        </p:spPr>
      </p:pic>
      <p:pic>
        <p:nvPicPr>
          <p:cNvPr id="6" name="图片 5" descr="手拿冲浪板的女人&#10;&#10;描述已自动生成">
            <a:extLst>
              <a:ext uri="{FF2B5EF4-FFF2-40B4-BE49-F238E27FC236}">
                <a16:creationId xmlns:a16="http://schemas.microsoft.com/office/drawing/2014/main" id="{2A5A88A3-6571-1BB4-D5CE-1990B28AC8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503"/>
          <a:stretch/>
        </p:blipFill>
        <p:spPr>
          <a:xfrm rot="10800000">
            <a:off x="5458575" y="1414197"/>
            <a:ext cx="3100870" cy="129619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5BC35CA-869B-71B8-C4D1-7FFB43CCD2B8}"/>
              </a:ext>
            </a:extLst>
          </p:cNvPr>
          <p:cNvSpPr txBox="1"/>
          <p:nvPr/>
        </p:nvSpPr>
        <p:spPr>
          <a:xfrm>
            <a:off x="5465502" y="3842087"/>
            <a:ext cx="3110995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200" dirty="0"/>
              <a:t>Well impregnated magnet SCQ-1 experienced long training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200" dirty="0"/>
              <a:t>With the modified channel size, the training performance of SCQ-2  significantly improved. </a:t>
            </a:r>
            <a:endParaRPr lang="zh-CN" altLang="en-US" sz="1200" dirty="0"/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94AF29DB-7F8C-0116-07A8-66EC55153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7150"/>
            <a:ext cx="8458200" cy="549614"/>
          </a:xfrm>
        </p:spPr>
        <p:txBody>
          <a:bodyPr/>
          <a:lstStyle/>
          <a:p>
            <a:r>
              <a:rPr lang="en-US" altLang="zh-CN" sz="2400" dirty="0"/>
              <a:t>Problems and Solutions During Mass Production</a:t>
            </a:r>
            <a:endParaRPr lang="zh-CN" altLang="en-US" sz="2400" dirty="0"/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0A02C235-C156-4E81-F403-4F595EFF3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4767263"/>
            <a:ext cx="360000" cy="27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222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81D82-0505-170B-C4E4-CFDF7C9C3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B78A9E4-37EE-E171-D2E3-1C56DBA00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78" r="2864"/>
          <a:stretch/>
        </p:blipFill>
        <p:spPr>
          <a:xfrm>
            <a:off x="762000" y="1657350"/>
            <a:ext cx="7945902" cy="350519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275451-D2A1-2970-4224-36F1BFF576FC}"/>
              </a:ext>
            </a:extLst>
          </p:cNvPr>
          <p:cNvSpPr/>
          <p:nvPr/>
        </p:nvSpPr>
        <p:spPr>
          <a:xfrm>
            <a:off x="1146601" y="683952"/>
            <a:ext cx="5406599" cy="90524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解决了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CCT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超导线圈“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detraining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”问题</a:t>
            </a:r>
            <a:endParaRPr lang="zh-CN" altLang="en-US" sz="9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参照高能所高场超导磁体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VPI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经验，全面升级八马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VPI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注胶速度、温度控制；质量管控等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BB07839-5DC4-79C1-598B-9F930CC3E9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2439" b="4368"/>
          <a:stretch/>
        </p:blipFill>
        <p:spPr>
          <a:xfrm>
            <a:off x="6836898" y="590550"/>
            <a:ext cx="2002302" cy="13406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标题 1">
            <a:extLst>
              <a:ext uri="{FF2B5EF4-FFF2-40B4-BE49-F238E27FC236}">
                <a16:creationId xmlns:a16="http://schemas.microsoft.com/office/drawing/2014/main" id="{0A321DE3-AD59-35E7-443A-805F12557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7150"/>
            <a:ext cx="8458200" cy="549614"/>
          </a:xfrm>
        </p:spPr>
        <p:txBody>
          <a:bodyPr/>
          <a:lstStyle/>
          <a:p>
            <a:r>
              <a:rPr lang="en-US" altLang="zh-CN" sz="2400" dirty="0"/>
              <a:t>Problems and Solutions During Mass Production</a:t>
            </a:r>
            <a:endParaRPr lang="zh-CN" altLang="en-US" sz="2400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45E0ED4E-3775-437E-ABFE-098FAB966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4767263"/>
            <a:ext cx="360000" cy="27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9622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18E1E-1623-7480-27D1-A790636A9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D9F681F7-1289-1326-1303-4E0D9393A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31130"/>
            <a:ext cx="6096000" cy="540000"/>
          </a:xfrm>
        </p:spPr>
        <p:txBody>
          <a:bodyPr anchor="ctr">
            <a:noAutofit/>
          </a:bodyPr>
          <a:lstStyle/>
          <a:p>
            <a:r>
              <a:rPr lang="en-US" altLang="zh-CN" sz="1600" b="0" dirty="0">
                <a:solidFill>
                  <a:schemeClr val="tx1"/>
                </a:solidFill>
              </a:rPr>
              <a:t>Issues about CB25: the failed quench protection (2025.04)</a:t>
            </a:r>
            <a:endParaRPr lang="zh-CN" altLang="en-US" sz="1600" b="0" dirty="0">
              <a:solidFill>
                <a:schemeClr val="tx1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E65B718-AC83-F432-8D5D-9AEF6CC1014E}"/>
              </a:ext>
            </a:extLst>
          </p:cNvPr>
          <p:cNvSpPr txBox="1"/>
          <p:nvPr/>
        </p:nvSpPr>
        <p:spPr>
          <a:xfrm>
            <a:off x="403226" y="2981635"/>
            <a:ext cx="2590800" cy="5078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900" b="1" dirty="0"/>
              <a:t>Measured and estimated current components in the last training test. QI is about </a:t>
            </a:r>
            <a:r>
              <a:rPr lang="en-US" sz="900" b="1" dirty="0">
                <a:solidFill>
                  <a:srgbClr val="EE0000"/>
                </a:solidFill>
              </a:rPr>
              <a:t>58 KIITs.</a:t>
            </a:r>
            <a:endParaRPr lang="en-US" sz="700" b="1" dirty="0">
              <a:solidFill>
                <a:srgbClr val="EE0000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B1B20FE-C49E-8FD5-D06C-A5A2CA0C3265}"/>
              </a:ext>
            </a:extLst>
          </p:cNvPr>
          <p:cNvSpPr txBox="1"/>
          <p:nvPr/>
        </p:nvSpPr>
        <p:spPr>
          <a:xfrm>
            <a:off x="2844026" y="2976325"/>
            <a:ext cx="26670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800" b="1" dirty="0"/>
              <a:t>Estimated relation between hot spot temperature and KIITs for the WST NbTi wire used in MCBRD coils. </a:t>
            </a:r>
            <a:endParaRPr lang="en-US" sz="600" b="1" dirty="0"/>
          </a:p>
        </p:txBody>
      </p:sp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F055D34B-18AA-51B0-7A26-AF89727472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80331"/>
              </p:ext>
            </p:extLst>
          </p:nvPr>
        </p:nvGraphicFramePr>
        <p:xfrm>
          <a:off x="5410200" y="3959225"/>
          <a:ext cx="3352800" cy="898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3040566847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025150513"/>
                    </a:ext>
                  </a:extLst>
                </a:gridCol>
              </a:tblGrid>
              <a:tr h="179705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000" kern="1400">
                          <a:effectLst/>
                        </a:rPr>
                        <a:t>Coil sections</a:t>
                      </a:r>
                      <a:endParaRPr lang="en-US" sz="1100" kern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000" kern="1400" dirty="0">
                          <a:effectLst/>
                        </a:rPr>
                        <a:t>Resistance</a:t>
                      </a:r>
                      <a:endParaRPr lang="en-US" sz="1100" kern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4935260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000" kern="1400">
                          <a:effectLst/>
                        </a:rPr>
                        <a:t>A1-EE14/EE15</a:t>
                      </a:r>
                      <a:endParaRPr lang="en-US" sz="1100" kern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000" kern="1400">
                          <a:effectLst/>
                        </a:rPr>
                        <a:t>73.7 Ω</a:t>
                      </a:r>
                      <a:endParaRPr lang="en-US" sz="1100" kern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2815840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000" kern="1400">
                          <a:effectLst/>
                        </a:rPr>
                        <a:t>EE14/EE15-EE17</a:t>
                      </a:r>
                      <a:endParaRPr lang="en-US" sz="1100" kern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000" kern="1400" dirty="0">
                          <a:solidFill>
                            <a:srgbClr val="EE0000"/>
                          </a:solidFill>
                          <a:effectLst/>
                        </a:rPr>
                        <a:t>76.9 Ω (V.S. ~98</a:t>
                      </a:r>
                      <a:r>
                        <a:rPr lang="en-US" altLang="zh-CN" sz="1000" kern="1400" dirty="0">
                          <a:solidFill>
                            <a:srgbClr val="EE0000"/>
                          </a:solidFill>
                          <a:effectLst/>
                        </a:rPr>
                        <a:t>Ω</a:t>
                      </a:r>
                      <a:r>
                        <a:rPr lang="en-US" sz="1000" kern="1400" dirty="0">
                          <a:solidFill>
                            <a:srgbClr val="EE0000"/>
                          </a:solidFill>
                          <a:effectLst/>
                        </a:rPr>
                        <a:t>)</a:t>
                      </a:r>
                      <a:endParaRPr lang="en-US" sz="1100" kern="1400" dirty="0">
                        <a:solidFill>
                          <a:srgbClr val="EE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2487146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000" kern="1400">
                          <a:effectLst/>
                        </a:rPr>
                        <a:t>EE17-B10</a:t>
                      </a:r>
                      <a:endParaRPr lang="en-US" sz="1100" kern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000" kern="1400" dirty="0">
                          <a:solidFill>
                            <a:srgbClr val="EE0000"/>
                          </a:solidFill>
                          <a:effectLst/>
                        </a:rPr>
                        <a:t>0.27 MΩ (V.S. ~74</a:t>
                      </a:r>
                      <a:r>
                        <a:rPr lang="en-US" altLang="zh-CN" sz="1000" kern="1400" dirty="0">
                          <a:solidFill>
                            <a:srgbClr val="EE0000"/>
                          </a:solidFill>
                          <a:effectLst/>
                        </a:rPr>
                        <a:t>Ω</a:t>
                      </a:r>
                      <a:r>
                        <a:rPr lang="en-US" sz="1000" kern="1400" dirty="0">
                          <a:solidFill>
                            <a:srgbClr val="EE0000"/>
                          </a:solidFill>
                          <a:effectLst/>
                        </a:rPr>
                        <a:t>)</a:t>
                      </a:r>
                      <a:endParaRPr lang="en-US" sz="1100" kern="1400" dirty="0">
                        <a:solidFill>
                          <a:srgbClr val="EE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9865892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000" kern="1400">
                          <a:effectLst/>
                        </a:rPr>
                        <a:t>A1-B10</a:t>
                      </a:r>
                      <a:endParaRPr lang="en-US" sz="1100" kern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000" kern="1400" dirty="0">
                          <a:solidFill>
                            <a:srgbClr val="EE0000"/>
                          </a:solidFill>
                          <a:effectLst/>
                        </a:rPr>
                        <a:t>0.27 MΩ (V.S. ~246 </a:t>
                      </a:r>
                      <a:r>
                        <a:rPr lang="en-US" altLang="zh-CN" sz="1000" kern="1400" dirty="0">
                          <a:solidFill>
                            <a:srgbClr val="EE0000"/>
                          </a:solidFill>
                          <a:effectLst/>
                        </a:rPr>
                        <a:t>Ω</a:t>
                      </a:r>
                      <a:r>
                        <a:rPr lang="en-US" sz="1000" kern="1400" dirty="0">
                          <a:solidFill>
                            <a:srgbClr val="EE0000"/>
                          </a:solidFill>
                          <a:effectLst/>
                        </a:rPr>
                        <a:t>)</a:t>
                      </a:r>
                      <a:endParaRPr lang="en-US" sz="1100" kern="1400" dirty="0">
                        <a:solidFill>
                          <a:srgbClr val="EE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5540329"/>
                  </a:ext>
                </a:extLst>
              </a:tr>
            </a:tbl>
          </a:graphicData>
        </a:graphic>
      </p:graphicFrame>
      <p:sp>
        <p:nvSpPr>
          <p:cNvPr id="23" name="文本框 22">
            <a:extLst>
              <a:ext uri="{FF2B5EF4-FFF2-40B4-BE49-F238E27FC236}">
                <a16:creationId xmlns:a16="http://schemas.microsoft.com/office/drawing/2014/main" id="{3A71069D-6C3B-B5F0-3ECC-78B1B31CD2EB}"/>
              </a:ext>
            </a:extLst>
          </p:cNvPr>
          <p:cNvSpPr txBox="1"/>
          <p:nvPr/>
        </p:nvSpPr>
        <p:spPr>
          <a:xfrm>
            <a:off x="5638800" y="3686452"/>
            <a:ext cx="30666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Resistances later measured at room temperature</a:t>
            </a:r>
            <a:endParaRPr lang="en-US" sz="1100" b="1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68F7B33-1B95-2C87-F22B-BA92FF2E77AA}"/>
              </a:ext>
            </a:extLst>
          </p:cNvPr>
          <p:cNvSpPr txBox="1"/>
          <p:nvPr/>
        </p:nvSpPr>
        <p:spPr>
          <a:xfrm>
            <a:off x="263524" y="3793720"/>
            <a:ext cx="4727575" cy="8156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altLang="zh-CN" sz="14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A short-circuit to the dump resistor was created during the last test for CB25, resulted into a very slow discharge.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altLang="zh-CN" sz="14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Unfortunately, CB25 is confirmed damaged.</a:t>
            </a:r>
            <a:endParaRPr lang="en-US" sz="14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D3D09EB-7BEA-BCA6-D32E-7F860DD348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26" y="1071130"/>
            <a:ext cx="2466975" cy="194075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781FDC9-296D-A375-C7D8-38570B0632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7826" y="1016779"/>
            <a:ext cx="2514600" cy="2007548"/>
          </a:xfrm>
          <a:prstGeom prst="rect">
            <a:avLst/>
          </a:prstGeom>
        </p:spPr>
      </p:pic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DDDED3CB-6EA9-062B-4810-157880DB5D2A}"/>
              </a:ext>
            </a:extLst>
          </p:cNvPr>
          <p:cNvCxnSpPr>
            <a:cxnSpLocks/>
          </p:cNvCxnSpPr>
          <p:nvPr/>
        </p:nvCxnSpPr>
        <p:spPr>
          <a:xfrm>
            <a:off x="3974326" y="4537822"/>
            <a:ext cx="1308100" cy="1392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A047D3B6-3645-2142-36AD-BFC196CA5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324" y="1064780"/>
            <a:ext cx="3742056" cy="25656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BB3F567-9034-4A29-559B-4743CCA20976}"/>
              </a:ext>
            </a:extLst>
          </p:cNvPr>
          <p:cNvSpPr/>
          <p:nvPr/>
        </p:nvSpPr>
        <p:spPr>
          <a:xfrm>
            <a:off x="6705600" y="2314852"/>
            <a:ext cx="1905000" cy="45720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8F739792-5471-CF3B-BFEA-FB0B32BE1734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6420659" y="2772052"/>
            <a:ext cx="1237441" cy="1905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CFB2E272-AB61-B23A-AEBE-8F188FE5CE6C}"/>
              </a:ext>
            </a:extLst>
          </p:cNvPr>
          <p:cNvCxnSpPr>
            <a:cxnSpLocks/>
          </p:cNvCxnSpPr>
          <p:nvPr/>
        </p:nvCxnSpPr>
        <p:spPr>
          <a:xfrm flipV="1">
            <a:off x="1338266" y="1171852"/>
            <a:ext cx="3614734" cy="21957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F14718C5-CC5F-2057-62F5-3888B721F211}"/>
              </a:ext>
            </a:extLst>
          </p:cNvPr>
          <p:cNvSpPr txBox="1">
            <a:spLocks/>
          </p:cNvSpPr>
          <p:nvPr/>
        </p:nvSpPr>
        <p:spPr>
          <a:xfrm>
            <a:off x="381000" y="57150"/>
            <a:ext cx="8458200" cy="549614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/>
              <a:t>Problems and Solutions During Mass Production</a:t>
            </a:r>
            <a:endParaRPr lang="zh-CN" altLang="en-US" sz="2400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488817D-73C1-B15A-1F36-8ED6D8490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4767263"/>
            <a:ext cx="360000" cy="27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850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A5FDE40-43E9-EABC-DC84-E4AE8AD03F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438" y="1261382"/>
            <a:ext cx="2632362" cy="1974272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3E00F1F-58D4-0E62-E085-82A444AEC9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570132" y="2060114"/>
            <a:ext cx="3215368" cy="16179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091014-E6FD-AB9F-02C3-14F023839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57150"/>
            <a:ext cx="7920000" cy="540000"/>
          </a:xfrm>
        </p:spPr>
        <p:txBody>
          <a:bodyPr/>
          <a:lstStyle/>
          <a:p>
            <a:r>
              <a:rPr lang="en-US" sz="2400" dirty="0"/>
              <a:t>Performance Testing at CERN</a:t>
            </a:r>
            <a:endParaRPr lang="en-GB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D20C9C-1C85-5610-7A59-2076FD89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Susana Izquierdo Bermudez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6787C-81DA-C35C-B4F6-C56245EB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3366E7-5A4B-C511-CED6-CAC36FD61E19}"/>
              </a:ext>
            </a:extLst>
          </p:cNvPr>
          <p:cNvSpPr txBox="1"/>
          <p:nvPr/>
        </p:nvSpPr>
        <p:spPr>
          <a:xfrm>
            <a:off x="1037552" y="1288715"/>
            <a:ext cx="1885453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B050"/>
                </a:solidFill>
              </a:rPr>
              <a:t>MCBRD </a:t>
            </a:r>
            <a:r>
              <a:rPr lang="en-US" altLang="zh-CN" sz="1050" dirty="0">
                <a:solidFill>
                  <a:srgbClr val="00B050"/>
                </a:solidFill>
              </a:rPr>
              <a:t>under test at CERN</a:t>
            </a:r>
            <a:endParaRPr lang="en-GB" sz="1050" dirty="0">
              <a:solidFill>
                <a:srgbClr val="00B050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AD32F7A-2010-1A58-2B10-266796FED1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4812" y="91830"/>
            <a:ext cx="571988" cy="56251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1E01ED0-4A51-FC45-6B8C-70A1B690F6CB}"/>
              </a:ext>
            </a:extLst>
          </p:cNvPr>
          <p:cNvSpPr txBox="1"/>
          <p:nvPr/>
        </p:nvSpPr>
        <p:spPr>
          <a:xfrm>
            <a:off x="381001" y="601938"/>
            <a:ext cx="84858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noAutofit/>
          </a:bodyPr>
          <a:lstStyle>
            <a:defPPr>
              <a:defRPr lang="fr-FR"/>
            </a:defPPr>
            <a:lvl1pPr marL="285750" indent="-285750" algn="just">
              <a:buFont typeface="Arial" panose="020B0604020202020204" pitchFamily="34" charset="0"/>
              <a:buChar char="•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All the delivered magnets have been successfully tested at CERN. </a:t>
            </a:r>
          </a:p>
          <a:p>
            <a:r>
              <a:rPr lang="en-US" altLang="zh-CN" dirty="0"/>
              <a:t>All the tested magnets reached the design target: field strength, field quality,</a:t>
            </a:r>
            <a:r>
              <a:rPr lang="zh-CN" altLang="en-US" dirty="0"/>
              <a:t> </a:t>
            </a:r>
            <a:r>
              <a:rPr lang="en-US" altLang="zh-CN" dirty="0"/>
              <a:t>operating stability…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C47946B-40A7-BA1C-C032-005DCF604E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9735" y="1261382"/>
            <a:ext cx="4218066" cy="1970530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F40B12E5-C2A4-25B8-8625-DB6007B3B87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146" y="3252429"/>
            <a:ext cx="2478976" cy="1859232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84933B60-955A-70FA-A2DC-C7E5074AD3A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3230409"/>
            <a:ext cx="2508144" cy="1881108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3F1B87AE-1EA5-13AF-9002-33727DEA19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3216544"/>
            <a:ext cx="1744564" cy="18809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6700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92131-FA1D-43D3-0332-42C5704FD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BEC3BA86-7478-03D8-AED0-E471ADF65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9031"/>
            <a:ext cx="4953001" cy="540000"/>
          </a:xfrm>
        </p:spPr>
        <p:txBody>
          <a:bodyPr/>
          <a:lstStyle/>
          <a:p>
            <a:r>
              <a:rPr lang="en-US" altLang="zh-CN" sz="2400" dirty="0"/>
              <a:t>Status of HL-LHC CCT Magnets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AD747DC-F992-1EFA-0545-16F170DFB107}"/>
              </a:ext>
            </a:extLst>
          </p:cNvPr>
          <p:cNvSpPr txBox="1"/>
          <p:nvPr/>
        </p:nvSpPr>
        <p:spPr>
          <a:xfrm>
            <a:off x="762134" y="632718"/>
            <a:ext cx="7924666" cy="8064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no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(prototype)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+8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(series magnets)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+2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(components)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been delivered to CERN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rest of 2 series magnets to be completed and delivered to CERN by the end of 2025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more back-up coils to be completed and delivered by April 2026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1CA25FA2-0293-6CE6-325A-9F1A9FFDAE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5838447" y="-19050"/>
            <a:ext cx="717185" cy="6578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AB6346-D7FA-2554-6FDB-7A3ED00CF5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8382" y="-16734"/>
            <a:ext cx="645322" cy="67153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D96876D-2807-0F58-98B8-593E41EB87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6921" y="65442"/>
            <a:ext cx="1188991" cy="55246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A75C1433-D875-23EE-58D6-CE639C12B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6454" y="65442"/>
            <a:ext cx="645322" cy="51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9BEF26C-55F0-2DC7-E1C7-2299EDB1A9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134" y="1447800"/>
            <a:ext cx="7924666" cy="363855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01AD2BA-7CCE-6A57-E66E-DFAB76AEF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4767263"/>
            <a:ext cx="360000" cy="27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6248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diagram with red text&#10;&#10;Description automatically generated">
            <a:extLst>
              <a:ext uri="{FF2B5EF4-FFF2-40B4-BE49-F238E27FC236}">
                <a16:creationId xmlns:a16="http://schemas.microsoft.com/office/drawing/2014/main" id="{258FCFA9-A9F2-9070-0F5C-99D219765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9132618" cy="457321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BA8BA4-7503-7E47-A7A9-F205AA4064AB}"/>
              </a:ext>
            </a:extLst>
          </p:cNvPr>
          <p:cNvCxnSpPr/>
          <p:nvPr/>
        </p:nvCxnSpPr>
        <p:spPr>
          <a:xfrm>
            <a:off x="6108256" y="723950"/>
            <a:ext cx="0" cy="36004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4A4260F-2E52-9A49-8085-BDB8E94055F2}"/>
              </a:ext>
            </a:extLst>
          </p:cNvPr>
          <p:cNvSpPr txBox="1"/>
          <p:nvPr/>
        </p:nvSpPr>
        <p:spPr>
          <a:xfrm flipH="1">
            <a:off x="4186722" y="3204915"/>
            <a:ext cx="2016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Run3  operation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A297DD-3F8D-EC40-958F-5D0D26D79097}"/>
              </a:ext>
            </a:extLst>
          </p:cNvPr>
          <p:cNvSpPr txBox="1"/>
          <p:nvPr/>
        </p:nvSpPr>
        <p:spPr>
          <a:xfrm>
            <a:off x="2133600" y="749408"/>
            <a:ext cx="99578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Approval of </a:t>
            </a:r>
          </a:p>
          <a:p>
            <a:r>
              <a:rPr lang="en-US" sz="105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HL-LHC Project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07762C-DF95-8B45-8F7B-44D0AF5B9EFA}"/>
              </a:ext>
            </a:extLst>
          </p:cNvPr>
          <p:cNvCxnSpPr/>
          <p:nvPr/>
        </p:nvCxnSpPr>
        <p:spPr>
          <a:xfrm>
            <a:off x="2133600" y="723950"/>
            <a:ext cx="0" cy="36004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5083B5-70E5-7E44-8353-87021E97C7BF}"/>
              </a:ext>
            </a:extLst>
          </p:cNvPr>
          <p:cNvCxnSpPr/>
          <p:nvPr/>
        </p:nvCxnSpPr>
        <p:spPr>
          <a:xfrm>
            <a:off x="304800" y="723950"/>
            <a:ext cx="0" cy="36004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CF64E8C-560F-6840-BCF9-F089A648EB5D}"/>
              </a:ext>
            </a:extLst>
          </p:cNvPr>
          <p:cNvSpPr txBox="1"/>
          <p:nvPr/>
        </p:nvSpPr>
        <p:spPr>
          <a:xfrm>
            <a:off x="265975" y="749408"/>
            <a:ext cx="11673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 funded </a:t>
            </a:r>
            <a:r>
              <a:rPr lang="en-US" sz="105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HiLumi</a:t>
            </a:r>
            <a:endParaRPr lang="en-US" sz="105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05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Study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8A5286-010B-1769-01C5-3699D371A185}"/>
              </a:ext>
            </a:extLst>
          </p:cNvPr>
          <p:cNvCxnSpPr/>
          <p:nvPr/>
        </p:nvCxnSpPr>
        <p:spPr>
          <a:xfrm>
            <a:off x="7964389" y="723950"/>
            <a:ext cx="0" cy="36004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255E500-5337-36D8-0F0C-9284763BA859}"/>
              </a:ext>
            </a:extLst>
          </p:cNvPr>
          <p:cNvSpPr txBox="1"/>
          <p:nvPr/>
        </p:nvSpPr>
        <p:spPr>
          <a:xfrm>
            <a:off x="7981502" y="757200"/>
            <a:ext cx="11624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HL-LHC Operation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CCAFDC-7348-9D64-DA21-8B969B49F8B8}"/>
              </a:ext>
            </a:extLst>
          </p:cNvPr>
          <p:cNvSpPr txBox="1"/>
          <p:nvPr/>
        </p:nvSpPr>
        <p:spPr>
          <a:xfrm>
            <a:off x="6096000" y="850489"/>
            <a:ext cx="8627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are here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7EA1A4C5-1697-C8AF-66EF-420B0BED9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3205" y="4255715"/>
            <a:ext cx="3378395" cy="270000"/>
          </a:xfrm>
        </p:spPr>
        <p:txBody>
          <a:bodyPr/>
          <a:lstStyle/>
          <a:p>
            <a:r>
              <a:rPr lang="en-GB" sz="800" dirty="0"/>
              <a:t>O. Brüning @ HL-LHC Annual meeting in Geneva, 29</a:t>
            </a:r>
            <a:r>
              <a:rPr lang="en-GB" sz="800" baseline="30000" dirty="0"/>
              <a:t>th</a:t>
            </a:r>
            <a:r>
              <a:rPr lang="en-GB" sz="800" dirty="0"/>
              <a:t> September 2025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EB292B8-CB37-B2EB-3139-9BBC0F58C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4767263"/>
            <a:ext cx="360000" cy="27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292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7FDB40F2-D28E-4C5A-8DBA-12CBB3D6FEA6}"/>
              </a:ext>
            </a:extLst>
          </p:cNvPr>
          <p:cNvSpPr txBox="1"/>
          <p:nvPr/>
        </p:nvSpPr>
        <p:spPr>
          <a:xfrm>
            <a:off x="1323932" y="133653"/>
            <a:ext cx="6496135" cy="405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609600" rtl="0" eaLnBrk="1" latinLnBrk="0" hangingPunct="1">
              <a:spcBef>
                <a:spcPct val="0"/>
              </a:spcBef>
              <a:buNone/>
              <a:defRPr sz="3735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50000"/>
              </a:lnSpc>
              <a:defRPr/>
            </a:pPr>
            <a:r>
              <a:rPr lang="en-US" altLang="zh-CN" sz="2400" dirty="0">
                <a:solidFill>
                  <a:srgbClr val="0093BE"/>
                </a:solidFill>
                <a:latin typeface="Arial" panose="020B0604020202020204"/>
                <a:ea typeface="黑体" panose="02010609060101010101" pitchFamily="49" charset="-122"/>
              </a:rPr>
              <a:t>Summary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7AB08D25-D699-7348-6AFF-2BA2E17AF9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105078" y="151227"/>
            <a:ext cx="562051" cy="515523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5D97FACD-A6F2-877B-A2DA-F689BAA475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7129" y="139203"/>
            <a:ext cx="506957" cy="527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8B9CE4-79F9-03DD-D78B-D11FE22E5B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4169" y="221586"/>
            <a:ext cx="891743" cy="414345"/>
          </a:xfrm>
          <a:prstGeom prst="rect">
            <a:avLst/>
          </a:prstGeom>
        </p:spPr>
      </p:pic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56A9D235-379D-F768-46C2-0C46DD5D0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19150"/>
            <a:ext cx="8305800" cy="3173175"/>
          </a:xfrm>
        </p:spPr>
        <p:txBody>
          <a:bodyPr>
            <a:normAutofit/>
          </a:bodyPr>
          <a:lstStyle/>
          <a:p>
            <a:pPr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cs typeface="Times New Roman" panose="02020603050405020304" pitchFamily="18" charset="0"/>
              </a:rPr>
              <a:t>China provides 12+1 sets of CCT superconducting magnets for the HL-LHC project, helping to increase the luminosity by 5 times
 For the 1</a:t>
            </a:r>
            <a:r>
              <a:rPr lang="en-US" altLang="zh-CN" sz="1600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st</a:t>
            </a:r>
            <a:r>
              <a:rPr lang="en-US" altLang="zh-CN" sz="1600" dirty="0">
                <a:solidFill>
                  <a:schemeClr val="tx1"/>
                </a:solidFill>
                <a:cs typeface="Times New Roman" panose="02020603050405020304" pitchFamily="18" charset="0"/>
              </a:rPr>
              <a:t> time the CCT superconducting magnets are adopted for an operating accelerator, and for the 1</a:t>
            </a:r>
            <a:r>
              <a:rPr lang="en-US" altLang="zh-CN" sz="1600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st</a:t>
            </a:r>
            <a:r>
              <a:rPr lang="en-US" altLang="zh-CN" sz="1600" dirty="0">
                <a:solidFill>
                  <a:schemeClr val="tx1"/>
                </a:solidFill>
                <a:cs typeface="Times New Roman" panose="02020603050405020304" pitchFamily="18" charset="0"/>
              </a:rPr>
              <a:t> time China contributed to the LHC accelerator
During mass production, effective and universal solutions have been developed to solve the problems of "long training“ and “de-training”, which make possible large-scale application of CCT magnets in future while ensuring the progress of the HL-LHC project
Delivery of all magnets is expected to be completed by 2025</a:t>
            </a:r>
          </a:p>
          <a:p>
            <a:pPr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cs typeface="Times New Roman" panose="02020603050405020304" pitchFamily="18" charset="0"/>
              </a:rPr>
              <a:t>Continuous collaboration with CERN on HFM is expected after HL-LHC construction</a:t>
            </a:r>
          </a:p>
          <a:p>
            <a:pPr algn="just"/>
            <a:endParaRPr lang="en-US" altLang="zh-CN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D26C488-1CB6-6541-0970-39DD7F43F25E}"/>
              </a:ext>
            </a:extLst>
          </p:cNvPr>
          <p:cNvSpPr/>
          <p:nvPr/>
        </p:nvSpPr>
        <p:spPr>
          <a:xfrm>
            <a:off x="4191000" y="4179693"/>
            <a:ext cx="4191000" cy="52565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400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 for your attention!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26FBB-E3E9-3050-1C85-00D721AB6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4767263"/>
            <a:ext cx="360000" cy="27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210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132" y="69965"/>
            <a:ext cx="8265668" cy="540000"/>
          </a:xfrm>
        </p:spPr>
        <p:txBody>
          <a:bodyPr/>
          <a:lstStyle/>
          <a:p>
            <a:r>
              <a:rPr lang="en-US" sz="2400" dirty="0"/>
              <a:t>The Insertion Region (up to Q4)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6187" y="3575447"/>
            <a:ext cx="5633978" cy="25674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342900" rtl="0" eaLnBrk="1" latinLnBrk="0" hangingPunct="1">
              <a:defRPr sz="825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Lucio Rossi - HiLumi LHC to the CERN guides - Globe 26 February 2019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499" y="735546"/>
            <a:ext cx="7691156" cy="38344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29250" y="2664953"/>
            <a:ext cx="3600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50">
                <a:solidFill>
                  <a:srgbClr val="FFFF00"/>
                </a:solidFill>
              </a:rPr>
              <a:t>Q1</a:t>
            </a:r>
            <a:endParaRPr lang="en-GB" sz="105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40601" y="2556941"/>
            <a:ext cx="4445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50">
                <a:solidFill>
                  <a:srgbClr val="FFFF00"/>
                </a:solidFill>
              </a:rPr>
              <a:t>Q2a</a:t>
            </a:r>
            <a:endParaRPr lang="en-GB" sz="105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7903" y="2347307"/>
            <a:ext cx="4445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50">
                <a:solidFill>
                  <a:srgbClr val="FFFF00"/>
                </a:solidFill>
              </a:rPr>
              <a:t>Q2b</a:t>
            </a:r>
            <a:endParaRPr lang="en-GB" sz="105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88890" y="2301720"/>
            <a:ext cx="3600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50">
                <a:solidFill>
                  <a:srgbClr val="FFFF00"/>
                </a:solidFill>
              </a:rPr>
              <a:t>Q3</a:t>
            </a:r>
            <a:endParaRPr lang="en-GB" sz="105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85286" y="2232905"/>
            <a:ext cx="3695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50">
                <a:solidFill>
                  <a:srgbClr val="FFFF00"/>
                </a:solidFill>
              </a:rPr>
              <a:t>CP</a:t>
            </a:r>
            <a:endParaRPr lang="en-GB" sz="105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53579" y="2201983"/>
            <a:ext cx="323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900">
                <a:solidFill>
                  <a:srgbClr val="FFFF00"/>
                </a:solidFill>
              </a:rPr>
              <a:t>D1</a:t>
            </a:r>
            <a:endParaRPr lang="en-GB" sz="90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66745" y="2364001"/>
            <a:ext cx="4186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900">
                <a:solidFill>
                  <a:srgbClr val="FFFF00"/>
                </a:solidFill>
              </a:rPr>
              <a:t>DFX</a:t>
            </a:r>
            <a:endParaRPr lang="en-GB" sz="90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34300" y="2418007"/>
            <a:ext cx="4404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900">
                <a:solidFill>
                  <a:srgbClr val="FFFF00"/>
                </a:solidFill>
              </a:rPr>
              <a:t>DFM</a:t>
            </a:r>
            <a:endParaRPr lang="en-GB" sz="900">
              <a:solidFill>
                <a:srgbClr val="FFFF00"/>
              </a:solidFill>
            </a:endParaRPr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>
            <a:off x="2796867" y="940350"/>
            <a:ext cx="0" cy="45440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182664" y="766006"/>
            <a:ext cx="15484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900">
                <a:solidFill>
                  <a:srgbClr val="FFFF00"/>
                </a:solidFill>
              </a:rPr>
              <a:t>Connection to LHC (UL)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77619" y="788320"/>
            <a:ext cx="13235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900">
                <a:solidFill>
                  <a:srgbClr val="FFFF00"/>
                </a:solidFill>
              </a:rPr>
              <a:t>Service </a:t>
            </a:r>
            <a:r>
              <a:rPr lang="fr-CH" sz="900" err="1">
                <a:solidFill>
                  <a:srgbClr val="FFFF00"/>
                </a:solidFill>
              </a:rPr>
              <a:t>gallery</a:t>
            </a:r>
            <a:r>
              <a:rPr lang="fr-CH" sz="900">
                <a:solidFill>
                  <a:srgbClr val="FFFF00"/>
                </a:solidFill>
              </a:rPr>
              <a:t> (UR)</a:t>
            </a:r>
          </a:p>
        </p:txBody>
      </p:sp>
      <p:cxnSp>
        <p:nvCxnSpPr>
          <p:cNvPr id="27" name="Straight Arrow Connector 26"/>
          <p:cNvCxnSpPr>
            <a:cxnSpLocks/>
          </p:cNvCxnSpPr>
          <p:nvPr/>
        </p:nvCxnSpPr>
        <p:spPr>
          <a:xfrm>
            <a:off x="5885147" y="985278"/>
            <a:ext cx="0" cy="45440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608443" y="2661055"/>
            <a:ext cx="5449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50">
                <a:solidFill>
                  <a:srgbClr val="FFFF00"/>
                </a:solidFill>
              </a:rPr>
              <a:t>TAXS</a:t>
            </a:r>
            <a:endParaRPr lang="en-GB" sz="105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0541" y="2201983"/>
            <a:ext cx="9106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900" err="1">
                <a:solidFill>
                  <a:srgbClr val="FFFF00"/>
                </a:solidFill>
              </a:rPr>
              <a:t>Crab</a:t>
            </a:r>
            <a:r>
              <a:rPr lang="fr-CH" sz="900">
                <a:solidFill>
                  <a:srgbClr val="FFFF00"/>
                </a:solidFill>
              </a:rPr>
              <a:t> </a:t>
            </a:r>
            <a:r>
              <a:rPr lang="fr-CH" sz="900" err="1">
                <a:solidFill>
                  <a:srgbClr val="FFFF00"/>
                </a:solidFill>
              </a:rPr>
              <a:t>cavities</a:t>
            </a:r>
            <a:endParaRPr lang="en-GB" sz="90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1439" y="988639"/>
            <a:ext cx="7807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900">
                <a:solidFill>
                  <a:srgbClr val="FFFF00"/>
                </a:solidFill>
              </a:rPr>
              <a:t>UA </a:t>
            </a:r>
            <a:r>
              <a:rPr lang="fr-CH" sz="900" err="1">
                <a:solidFill>
                  <a:srgbClr val="FFFF00"/>
                </a:solidFill>
              </a:rPr>
              <a:t>Gallery</a:t>
            </a:r>
            <a:endParaRPr lang="fr-CH" sz="900">
              <a:solidFill>
                <a:srgbClr val="FFFF00"/>
              </a:solidFill>
            </a:endParaRPr>
          </a:p>
        </p:txBody>
      </p:sp>
      <p:cxnSp>
        <p:nvCxnSpPr>
          <p:cNvPr id="33" name="Straight Arrow Connector 32"/>
          <p:cNvCxnSpPr>
            <a:cxnSpLocks/>
          </p:cNvCxnSpPr>
          <p:nvPr/>
        </p:nvCxnSpPr>
        <p:spPr>
          <a:xfrm>
            <a:off x="837093" y="1164481"/>
            <a:ext cx="0" cy="17024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00152" y="1862790"/>
            <a:ext cx="3164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25">
                <a:solidFill>
                  <a:srgbClr val="FFFF00"/>
                </a:solidFill>
              </a:rPr>
              <a:t>Q4</a:t>
            </a:r>
            <a:endParaRPr lang="en-GB" sz="825">
              <a:solidFill>
                <a:srgbClr val="FFFF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00742" y="1869673"/>
            <a:ext cx="75799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25" err="1">
                <a:solidFill>
                  <a:srgbClr val="FFFF00"/>
                </a:solidFill>
              </a:rPr>
              <a:t>Collimators</a:t>
            </a:r>
            <a:endParaRPr lang="en-GB" sz="825">
              <a:solidFill>
                <a:srgbClr val="FFFF00"/>
              </a:solidFill>
            </a:endParaRPr>
          </a:p>
        </p:txBody>
      </p:sp>
      <p:cxnSp>
        <p:nvCxnSpPr>
          <p:cNvPr id="45" name="Straight Arrow Connector 44"/>
          <p:cNvCxnSpPr>
            <a:cxnSpLocks/>
          </p:cNvCxnSpPr>
          <p:nvPr/>
        </p:nvCxnSpPr>
        <p:spPr>
          <a:xfrm>
            <a:off x="1834697" y="2131479"/>
            <a:ext cx="0" cy="17024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248069" y="2375543"/>
            <a:ext cx="478616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25">
                <a:solidFill>
                  <a:srgbClr val="FFFF00"/>
                </a:solidFill>
              </a:rPr>
              <a:t>TAXN</a:t>
            </a:r>
            <a:endParaRPr lang="en-GB" sz="825">
              <a:solidFill>
                <a:srgbClr val="FFFF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276461" y="917411"/>
            <a:ext cx="10196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900">
                <a:solidFill>
                  <a:srgbClr val="FFFF00"/>
                </a:solidFill>
              </a:rPr>
              <a:t>Service </a:t>
            </a:r>
            <a:r>
              <a:rPr lang="fr-CH" sz="900" err="1">
                <a:solidFill>
                  <a:srgbClr val="FFFF00"/>
                </a:solidFill>
              </a:rPr>
              <a:t>cavern</a:t>
            </a:r>
            <a:endParaRPr lang="fr-CH" sz="900">
              <a:solidFill>
                <a:srgbClr val="FFFF00"/>
              </a:solidFill>
            </a:endParaRPr>
          </a:p>
        </p:txBody>
      </p:sp>
      <p:cxnSp>
        <p:nvCxnSpPr>
          <p:cNvPr id="48" name="Straight Arrow Connector 47"/>
          <p:cNvCxnSpPr>
            <a:cxnSpLocks/>
          </p:cNvCxnSpPr>
          <p:nvPr/>
        </p:nvCxnSpPr>
        <p:spPr>
          <a:xfrm>
            <a:off x="2102443" y="1048714"/>
            <a:ext cx="348866" cy="14677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137" y="3181350"/>
            <a:ext cx="1008863" cy="6733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137" y="2603571"/>
            <a:ext cx="1008863" cy="6539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54" descr="United States icon">
            <a:hlinkClick r:id="rId6"/>
            <a:extLst>
              <a:ext uri="{FF2B5EF4-FFF2-40B4-BE49-F238E27FC236}">
                <a16:creationId xmlns:a16="http://schemas.microsoft.com/office/drawing/2014/main" id="{E216E2A2-94FF-D9A2-C160-E91699AE1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0613" y="3219853"/>
            <a:ext cx="288638" cy="29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2" descr="Spain icon">
            <a:hlinkClick r:id="rId8"/>
            <a:extLst>
              <a:ext uri="{FF2B5EF4-FFF2-40B4-BE49-F238E27FC236}">
                <a16:creationId xmlns:a16="http://schemas.microsoft.com/office/drawing/2014/main" id="{A0672A11-21D6-B35F-6811-784FF6E5E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6362" y="3002470"/>
            <a:ext cx="319751" cy="32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2" descr="Spain icon">
            <a:hlinkClick r:id="rId8"/>
            <a:extLst>
              <a:ext uri="{FF2B5EF4-FFF2-40B4-BE49-F238E27FC236}">
                <a16:creationId xmlns:a16="http://schemas.microsoft.com/office/drawing/2014/main" id="{1703313A-FC84-6CCD-C42F-3FAFC0645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1240" y="2787774"/>
            <a:ext cx="319751" cy="32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2" descr="Spain icon">
            <a:hlinkClick r:id="rId8"/>
            <a:extLst>
              <a:ext uri="{FF2B5EF4-FFF2-40B4-BE49-F238E27FC236}">
                <a16:creationId xmlns:a16="http://schemas.microsoft.com/office/drawing/2014/main" id="{F0914955-4294-6B11-D456-83C34FF33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5928" y="2164942"/>
            <a:ext cx="319751" cy="32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4" descr="Italy icon">
            <a:hlinkClick r:id="rId10"/>
            <a:extLst>
              <a:ext uri="{FF2B5EF4-FFF2-40B4-BE49-F238E27FC236}">
                <a16:creationId xmlns:a16="http://schemas.microsoft.com/office/drawing/2014/main" id="{D986C2CF-AB4C-2AB6-73EF-4F587417B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1079" y="2535271"/>
            <a:ext cx="318041" cy="32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8">
            <a:extLst>
              <a:ext uri="{FF2B5EF4-FFF2-40B4-BE49-F238E27FC236}">
                <a16:creationId xmlns:a16="http://schemas.microsoft.com/office/drawing/2014/main" id="{70A29DC3-7E42-EEC9-03A0-33123B124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8172" y="2413135"/>
            <a:ext cx="266024" cy="26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8">
            <a:extLst>
              <a:ext uri="{FF2B5EF4-FFF2-40B4-BE49-F238E27FC236}">
                <a16:creationId xmlns:a16="http://schemas.microsoft.com/office/drawing/2014/main" id="{C4333A14-BC96-B6E0-C3EE-6FBBEE549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3017" y="2342843"/>
            <a:ext cx="266024" cy="26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4" descr="United States icon">
            <a:hlinkClick r:id="rId6"/>
            <a:extLst>
              <a:ext uri="{FF2B5EF4-FFF2-40B4-BE49-F238E27FC236}">
                <a16:creationId xmlns:a16="http://schemas.microsoft.com/office/drawing/2014/main" id="{4168EB38-162D-64D5-D3C3-BEB3427AB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0540" y="2672358"/>
            <a:ext cx="288638" cy="29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6" descr="Japan icon">
            <a:hlinkClick r:id="rId13"/>
            <a:extLst>
              <a:ext uri="{FF2B5EF4-FFF2-40B4-BE49-F238E27FC236}">
                <a16:creationId xmlns:a16="http://schemas.microsoft.com/office/drawing/2014/main" id="{E521608B-4D30-26EC-F5E2-107C100C5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9900" y="2517126"/>
            <a:ext cx="314696" cy="31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2" descr="United Kingdom icon">
            <a:hlinkClick r:id="rId15"/>
            <a:extLst>
              <a:ext uri="{FF2B5EF4-FFF2-40B4-BE49-F238E27FC236}">
                <a16:creationId xmlns:a16="http://schemas.microsoft.com/office/drawing/2014/main" id="{52356FB2-BB1C-011A-0B72-25835FD4C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9693" y="2017394"/>
            <a:ext cx="297982" cy="30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939646" y="1689464"/>
            <a:ext cx="6789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900">
                <a:solidFill>
                  <a:srgbClr val="FFFF00"/>
                </a:solidFill>
              </a:rPr>
              <a:t>SC Links</a:t>
            </a: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 flipH="1">
            <a:off x="2548562" y="1897213"/>
            <a:ext cx="420254" cy="40450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2" descr="United Kingdom icon">
            <a:hlinkClick r:id="rId15"/>
            <a:extLst>
              <a:ext uri="{FF2B5EF4-FFF2-40B4-BE49-F238E27FC236}">
                <a16:creationId xmlns:a16="http://schemas.microsoft.com/office/drawing/2014/main" id="{B032BC6A-F1AF-1C3E-3A61-CA837B33B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703" y="2609283"/>
            <a:ext cx="297982" cy="30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8">
            <a:extLst>
              <a:ext uri="{FF2B5EF4-FFF2-40B4-BE49-F238E27FC236}">
                <a16:creationId xmlns:a16="http://schemas.microsoft.com/office/drawing/2014/main" id="{0CA81618-B6AA-3D09-BCFC-2934D13A7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1516" y="1709084"/>
            <a:ext cx="266024" cy="26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44" descr="Italy icon">
            <a:hlinkClick r:id="rId10"/>
            <a:extLst>
              <a:ext uri="{FF2B5EF4-FFF2-40B4-BE49-F238E27FC236}">
                <a16:creationId xmlns:a16="http://schemas.microsoft.com/office/drawing/2014/main" id="{6650DCA8-E6CC-83C9-2B30-FEAAFF9DE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645" y="1838285"/>
            <a:ext cx="318041" cy="32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145663" y="1977685"/>
            <a:ext cx="31099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25">
                <a:solidFill>
                  <a:srgbClr val="FFFF00"/>
                </a:solidFill>
              </a:rPr>
              <a:t>D2</a:t>
            </a:r>
            <a:endParaRPr lang="en-GB" sz="825">
              <a:solidFill>
                <a:srgbClr val="FFFF00"/>
              </a:solidFill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A1D5EA6-D829-DB10-A838-9D3A6A6F239A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165" y="1147785"/>
            <a:ext cx="308227" cy="194449"/>
          </a:xfrm>
          <a:prstGeom prst="rect">
            <a:avLst/>
          </a:prstGeom>
        </p:spPr>
      </p:pic>
      <p:pic>
        <p:nvPicPr>
          <p:cNvPr id="5" name="Picture 46" descr="Japan icon">
            <a:hlinkClick r:id="rId13"/>
            <a:extLst>
              <a:ext uri="{FF2B5EF4-FFF2-40B4-BE49-F238E27FC236}">
                <a16:creationId xmlns:a16="http://schemas.microsoft.com/office/drawing/2014/main" id="{CD86445F-B38F-C6C1-CE08-31762016E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3268" y="1104147"/>
            <a:ext cx="314696" cy="31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F35A65-E3B6-A6E4-5CCF-86DEB616F920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755" y="2559922"/>
            <a:ext cx="283792" cy="153527"/>
          </a:xfrm>
          <a:prstGeom prst="rect">
            <a:avLst/>
          </a:prstGeom>
        </p:spPr>
      </p:pic>
      <p:pic>
        <p:nvPicPr>
          <p:cNvPr id="18" name="Picture 54" descr="United States icon">
            <a:hlinkClick r:id="rId6"/>
            <a:extLst>
              <a:ext uri="{FF2B5EF4-FFF2-40B4-BE49-F238E27FC236}">
                <a16:creationId xmlns:a16="http://schemas.microsoft.com/office/drawing/2014/main" id="{6D60BA3E-0E1B-F9FA-ADDD-7B2E21177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908" y="2705686"/>
            <a:ext cx="288638" cy="29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2" descr="United Kingdom icon">
            <a:hlinkClick r:id="rId15"/>
            <a:extLst>
              <a:ext uri="{FF2B5EF4-FFF2-40B4-BE49-F238E27FC236}">
                <a16:creationId xmlns:a16="http://schemas.microsoft.com/office/drawing/2014/main" id="{AAE5EAEC-790A-1C6C-5DA2-51074999D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086" y="2919055"/>
            <a:ext cx="274667" cy="27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6" descr="Japan icon">
            <a:hlinkClick r:id="rId13"/>
            <a:extLst>
              <a:ext uri="{FF2B5EF4-FFF2-40B4-BE49-F238E27FC236}">
                <a16:creationId xmlns:a16="http://schemas.microsoft.com/office/drawing/2014/main" id="{709D0D8A-CAB8-B62A-ADA0-402983B11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8149" y="1145357"/>
            <a:ext cx="314696" cy="31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8">
            <a:extLst>
              <a:ext uri="{FF2B5EF4-FFF2-40B4-BE49-F238E27FC236}">
                <a16:creationId xmlns:a16="http://schemas.microsoft.com/office/drawing/2014/main" id="{B97503CA-2DAD-B841-1C39-46F0582A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802" y="3208834"/>
            <a:ext cx="266024" cy="26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6C6C054-AECC-9E8D-6F0A-302DBB019297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40" y="1661131"/>
            <a:ext cx="310004" cy="195278"/>
          </a:xfrm>
          <a:prstGeom prst="rect">
            <a:avLst/>
          </a:prstGeom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2FF7298B-4C7A-FA49-8AC4-1505126CF9D3}"/>
              </a:ext>
            </a:extLst>
          </p:cNvPr>
          <p:cNvSpPr txBox="1">
            <a:spLocks/>
          </p:cNvSpPr>
          <p:nvPr/>
        </p:nvSpPr>
        <p:spPr>
          <a:xfrm>
            <a:off x="5613205" y="4476750"/>
            <a:ext cx="3378395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/>
              <a:t>O. Brüning @ HL-LHC Annual meeting in Geneva, 29</a:t>
            </a:r>
            <a:r>
              <a:rPr lang="en-GB" sz="800" baseline="30000"/>
              <a:t>th</a:t>
            </a:r>
            <a:r>
              <a:rPr lang="en-GB" sz="800"/>
              <a:t> September 2025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577942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83A4A-BBD6-41D3-63EB-E735AF61E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WP3 Scope</a:t>
            </a:r>
            <a:endParaRPr lang="en-GB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3B5E82-8070-3287-FADC-8772E61D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21EDC1F-222C-6558-89DB-9E91B201B3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4588" y="973146"/>
            <a:ext cx="4671011" cy="351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8DEA103D-6C9C-25E4-4BD5-96462233F2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973146"/>
            <a:ext cx="4556762" cy="3510851"/>
          </a:xfrm>
          <a:prstGeom prst="rect">
            <a:avLst/>
          </a:prstGeom>
        </p:spPr>
      </p:pic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9AE618F-604F-0DE2-9DEB-56DDE3E70AB9}"/>
              </a:ext>
            </a:extLst>
          </p:cNvPr>
          <p:cNvSpPr txBox="1">
            <a:spLocks/>
          </p:cNvSpPr>
          <p:nvPr/>
        </p:nvSpPr>
        <p:spPr>
          <a:xfrm>
            <a:off x="4474587" y="4435350"/>
            <a:ext cx="4136013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/>
              <a:t>Susana Izquierdo Bermudez @ HL-LHC Annual meeting in Geneva, 29</a:t>
            </a:r>
            <a:r>
              <a:rPr lang="en-GB" sz="800" baseline="30000" dirty="0"/>
              <a:t>th</a:t>
            </a:r>
            <a:r>
              <a:rPr lang="en-GB" sz="800" dirty="0"/>
              <a:t> September 2025</a:t>
            </a:r>
          </a:p>
        </p:txBody>
      </p:sp>
    </p:spTree>
    <p:extLst>
      <p:ext uri="{BB962C8B-B14F-4D97-AF65-F5344CB8AC3E}">
        <p14:creationId xmlns:p14="http://schemas.microsoft.com/office/powerpoint/2010/main" val="2673472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DD77A-B875-970A-A9F1-CD8ADFD47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8A41D43A-0A1B-4EF8-1685-648B8E2104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895350"/>
            <a:ext cx="8077200" cy="3888838"/>
          </a:xfrm>
          <a:prstGeom prst="rect">
            <a:avLst/>
          </a:prstGeom>
        </p:spPr>
      </p:pic>
      <p:sp>
        <p:nvSpPr>
          <p:cNvPr id="40" name="标题 5">
            <a:extLst>
              <a:ext uri="{FF2B5EF4-FFF2-40B4-BE49-F238E27FC236}">
                <a16:creationId xmlns:a16="http://schemas.microsoft.com/office/drawing/2014/main" id="{D1C1D04F-5FE7-CDFD-FD78-9DE991C05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3350"/>
            <a:ext cx="7924800" cy="549614"/>
          </a:xfrm>
        </p:spPr>
        <p:txBody>
          <a:bodyPr/>
          <a:lstStyle/>
          <a:p>
            <a:r>
              <a:rPr lang="en-US" altLang="zh-CN" sz="2400" dirty="0"/>
              <a:t>Time Schedule</a:t>
            </a:r>
            <a:endParaRPr lang="zh-CN" altLang="en-US" sz="2400" dirty="0"/>
          </a:p>
        </p:txBody>
      </p:sp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FF921D47-6D97-29C1-5EC5-970B100ED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4767263"/>
            <a:ext cx="360000" cy="27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295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71" y="1276350"/>
            <a:ext cx="5958473" cy="16741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033706"/>
            <a:ext cx="5970243" cy="18128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6777" y="1285037"/>
            <a:ext cx="13244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latin typeface="Times" panose="02020603050405020304" pitchFamily="18" charset="0"/>
                <a:cs typeface="Times" panose="02020603050405020304" pitchFamily="18" charset="0"/>
              </a:rPr>
              <a:t>LHC 2008-2022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2771" y="3035918"/>
            <a:ext cx="16129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latin typeface="Times" panose="02020603050405020304" pitchFamily="18" charset="0"/>
                <a:cs typeface="Times" panose="02020603050405020304" pitchFamily="18" charset="0"/>
              </a:rPr>
              <a:t>HL-LHC 2026-2035</a:t>
            </a:r>
          </a:p>
        </p:txBody>
      </p:sp>
      <p:pic>
        <p:nvPicPr>
          <p:cNvPr id="9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0294" y="2724150"/>
            <a:ext cx="2496565" cy="2089647"/>
          </a:xfrm>
          <a:prstGeom prst="rect">
            <a:avLst/>
          </a:prstGeom>
        </p:spPr>
      </p:pic>
      <p:sp>
        <p:nvSpPr>
          <p:cNvPr id="11" name="Oval 12"/>
          <p:cNvSpPr/>
          <p:nvPr/>
        </p:nvSpPr>
        <p:spPr>
          <a:xfrm>
            <a:off x="4998985" y="3294118"/>
            <a:ext cx="270030" cy="1596871"/>
          </a:xfrm>
          <a:prstGeom prst="ellipse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3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0294" y="1428750"/>
            <a:ext cx="2411587" cy="113196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55558" y="232913"/>
            <a:ext cx="83925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MCBRD: </a:t>
            </a:r>
            <a:r>
              <a:rPr lang="en-US" altLang="zh-CN" dirty="0">
                <a:latin typeface="+mj-lt"/>
                <a:cs typeface="Times"/>
              </a:rPr>
              <a:t>the HL-LHC D2 orbit correctors, 12+1 units, providing a 5 Tm integrated field in two apertures, vertical in one and horizontal in the other.</a:t>
            </a:r>
          </a:p>
          <a:p>
            <a:pPr algn="just"/>
            <a:r>
              <a:rPr lang="en-US" altLang="zh-CN" dirty="0">
                <a:latin typeface="+mj-lt"/>
                <a:cs typeface="Times"/>
              </a:rPr>
              <a:t>               </a:t>
            </a:r>
            <a:r>
              <a:rPr lang="en-US" altLang="zh-CN" b="1" i="1" dirty="0">
                <a:solidFill>
                  <a:srgbClr val="FF0000"/>
                </a:solidFill>
                <a:latin typeface="+mj-lt"/>
                <a:cs typeface="Times"/>
              </a:rPr>
              <a:t>The first application of the CCT magnets in an accelerator</a:t>
            </a:r>
            <a:endParaRPr lang="zh-CN" altLang="en-US" b="1" i="1" dirty="0">
              <a:solidFill>
                <a:srgbClr val="FF0000"/>
              </a:solidFill>
              <a:latin typeface="+mj-lt"/>
              <a:cs typeface="Times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7235223" y="3871119"/>
            <a:ext cx="289443" cy="351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7988009" y="3739325"/>
            <a:ext cx="0" cy="263587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oter Placeholder 3"/>
          <p:cNvSpPr txBox="1">
            <a:spLocks/>
          </p:cNvSpPr>
          <p:nvPr/>
        </p:nvSpPr>
        <p:spPr>
          <a:xfrm>
            <a:off x="5111794" y="1304590"/>
            <a:ext cx="1138604" cy="18978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00" dirty="0"/>
              <a:t>E. Todesco</a:t>
            </a:r>
            <a:endParaRPr lang="en-GB" sz="1500" dirty="0"/>
          </a:p>
        </p:txBody>
      </p:sp>
      <p:pic>
        <p:nvPicPr>
          <p:cNvPr id="23" name="Picture 3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094" y="1315520"/>
            <a:ext cx="1828800" cy="59430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AB78CDC-F896-E436-3C8A-89055A0CF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4767263"/>
            <a:ext cx="360000" cy="27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8168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>
            <a:extLst>
              <a:ext uri="{FF2B5EF4-FFF2-40B4-BE49-F238E27FC236}">
                <a16:creationId xmlns:a16="http://schemas.microsoft.com/office/drawing/2014/main" id="{773BCB16-D477-C3AD-22D8-51ED57DC7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51"/>
          <a:stretch/>
        </p:blipFill>
        <p:spPr bwMode="auto">
          <a:xfrm>
            <a:off x="3461909" y="2114550"/>
            <a:ext cx="2187762" cy="14493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1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4204" y="1371887"/>
            <a:ext cx="1021196" cy="101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7494" y="877057"/>
            <a:ext cx="1911339" cy="196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0" name="内容占位符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2828527"/>
              </p:ext>
            </p:extLst>
          </p:nvPr>
        </p:nvGraphicFramePr>
        <p:xfrm>
          <a:off x="381786" y="736601"/>
          <a:ext cx="2971014" cy="2857953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370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206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Items</a:t>
                      </a:r>
                      <a:endParaRPr lang="zh-TW" altLang="en-US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Values</a:t>
                      </a:r>
                      <a:endParaRPr lang="zh-TW" altLang="en-US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0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CCT skew angle</a:t>
                      </a:r>
                      <a:endParaRPr lang="ko-KR" altLang="en-US" sz="1000" b="0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30°</a:t>
                      </a:r>
                      <a:endParaRPr lang="zh-TW" altLang="en-US" sz="10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0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No. of turns</a:t>
                      </a:r>
                      <a:r>
                        <a:rPr lang="en-US" altLang="zh-TW" sz="10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per layer</a:t>
                      </a:r>
                      <a:endParaRPr lang="zh-TW" altLang="en-US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365</a:t>
                      </a:r>
                      <a:endParaRPr lang="zh-TW" altLang="en-US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0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Slot size in former</a:t>
                      </a:r>
                      <a:r>
                        <a:rPr lang="zh-TW" altLang="en-US" sz="10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altLang="zh-TW" sz="1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(mm) </a:t>
                      </a:r>
                      <a:endParaRPr lang="zh-TW" altLang="en-US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2×5 </a:t>
                      </a:r>
                      <a:r>
                        <a:rPr lang="en-US" altLang="zh-TW" sz="1000" b="0" dirty="0">
                          <a:solidFill>
                            <a:srgbClr val="EE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(10 NbTi wires connected in series)</a:t>
                      </a:r>
                      <a:endParaRPr lang="zh-TW" altLang="en-US" sz="1000" b="0" dirty="0">
                        <a:solidFill>
                          <a:srgbClr val="EE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0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Spacing per turn</a:t>
                      </a:r>
                      <a:endParaRPr lang="zh-TW" altLang="en-US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5.222</a:t>
                      </a:r>
                      <a:endParaRPr lang="zh-TW" altLang="en-US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90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Inside/Outside diameter</a:t>
                      </a:r>
                      <a:r>
                        <a:rPr lang="en-US" altLang="zh-TW" sz="10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of the former (mm)</a:t>
                      </a:r>
                      <a:endParaRPr lang="zh-TW" altLang="en-US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1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Inner former:</a:t>
                      </a:r>
                      <a:r>
                        <a:rPr lang="en-US" altLang="zh-CN" sz="10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105.35/119.35</a:t>
                      </a:r>
                    </a:p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1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Inner former:</a:t>
                      </a:r>
                      <a:r>
                        <a:rPr lang="en-US" altLang="zh-CN" sz="10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120.80/134.85</a:t>
                      </a:r>
                      <a:endParaRPr lang="zh-TW" altLang="en-US" sz="10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4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Inside diameter</a:t>
                      </a:r>
                      <a:r>
                        <a:rPr lang="en-US" altLang="zh-TW" sz="10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of the groove/slot(mm)</a:t>
                      </a:r>
                      <a:endParaRPr lang="zh-TW" altLang="en-US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1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r>
                        <a:rPr lang="en-US" altLang="zh-TW" sz="1000" b="0" kern="1200" baseline="300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st</a:t>
                      </a:r>
                      <a:r>
                        <a:rPr lang="en-US" altLang="zh-TW" sz="1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layer: </a:t>
                      </a:r>
                      <a:r>
                        <a:rPr lang="en-US" altLang="zh-CN" sz="1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109.15</a:t>
                      </a:r>
                      <a:r>
                        <a:rPr lang="en-US" altLang="zh-TW" sz="1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/</a:t>
                      </a:r>
                      <a:r>
                        <a:rPr lang="en-US" altLang="zh-CN" sz="1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119.15</a:t>
                      </a:r>
                    </a:p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1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en-US" altLang="zh-TW" sz="1000" b="0" kern="1200" baseline="300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nd</a:t>
                      </a:r>
                      <a:r>
                        <a:rPr lang="en-US" altLang="zh-TW" sz="1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layer: </a:t>
                      </a:r>
                      <a:r>
                        <a:rPr lang="en-US" altLang="zh-CN" sz="1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124.65/134.65</a:t>
                      </a:r>
                      <a:endParaRPr lang="zh-TW" altLang="en-US" sz="10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20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Reference radius</a:t>
                      </a:r>
                      <a:r>
                        <a:rPr lang="en-US" altLang="zh-TW" sz="10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TW" sz="1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(mm)</a:t>
                      </a:r>
                      <a:endParaRPr lang="zh-TW" altLang="en-US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zh-TW" altLang="en-US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7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Diameter of aperture (mm)</a:t>
                      </a:r>
                      <a:endParaRPr lang="zh-TW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47972" marR="47972" marT="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lang="zh-TW" sz="10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47972" marR="47972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93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Current (A)</a:t>
                      </a:r>
                      <a:endParaRPr lang="zh-TW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47972" marR="47972" marT="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395</a:t>
                      </a:r>
                      <a:endParaRPr lang="zh-TW" sz="10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47972" marR="47972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cxnSp>
        <p:nvCxnSpPr>
          <p:cNvPr id="121" name="直接箭头连接符 120"/>
          <p:cNvCxnSpPr/>
          <p:nvPr/>
        </p:nvCxnSpPr>
        <p:spPr>
          <a:xfrm flipH="1" flipV="1">
            <a:off x="7171270" y="2429609"/>
            <a:ext cx="169194" cy="19424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TextBox 19"/>
          <p:cNvSpPr txBox="1"/>
          <p:nvPr/>
        </p:nvSpPr>
        <p:spPr>
          <a:xfrm>
            <a:off x="7330247" y="2599551"/>
            <a:ext cx="838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err="1">
                <a:latin typeface="Times New Roman" pitchFamily="18" charset="0"/>
                <a:cs typeface="Times New Roman" pitchFamily="18" charset="0"/>
              </a:rPr>
              <a:t>Ø</a:t>
            </a:r>
            <a:r>
              <a:rPr lang="en-US" altLang="zh-TW" sz="1200" dirty="0">
                <a:latin typeface="Times New Roman" pitchFamily="18" charset="0"/>
                <a:cs typeface="Times New Roman" pitchFamily="18" charset="0"/>
              </a:rPr>
              <a:t> 614 mm</a:t>
            </a:r>
            <a:endParaRPr lang="zh-TW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3" name="直接箭头连接符 122"/>
          <p:cNvCxnSpPr>
            <a:cxnSpLocks/>
            <a:stCxn id="124" idx="1"/>
          </p:cNvCxnSpPr>
          <p:nvPr/>
        </p:nvCxnSpPr>
        <p:spPr>
          <a:xfrm flipH="1">
            <a:off x="6920545" y="1633297"/>
            <a:ext cx="677098" cy="8760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TextBox 21"/>
          <p:cNvSpPr txBox="1"/>
          <p:nvPr/>
        </p:nvSpPr>
        <p:spPr>
          <a:xfrm>
            <a:off x="7597643" y="1494797"/>
            <a:ext cx="786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Times New Roman" pitchFamily="18" charset="0"/>
                <a:cs typeface="Times New Roman" pitchFamily="18" charset="0"/>
              </a:rPr>
              <a:t>Aperture</a:t>
            </a:r>
            <a:endParaRPr lang="zh-TW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TextBox 22"/>
          <p:cNvSpPr txBox="1"/>
          <p:nvPr/>
        </p:nvSpPr>
        <p:spPr>
          <a:xfrm>
            <a:off x="7052657" y="733931"/>
            <a:ext cx="1132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Times New Roman" pitchFamily="18" charset="0"/>
                <a:cs typeface="Times New Roman" pitchFamily="18" charset="0"/>
              </a:rPr>
              <a:t>Cooling hole</a:t>
            </a:r>
            <a:endParaRPr lang="zh-TW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6" name="直接箭头连接符 125"/>
          <p:cNvCxnSpPr/>
          <p:nvPr/>
        </p:nvCxnSpPr>
        <p:spPr>
          <a:xfrm flipH="1">
            <a:off x="6584348" y="883611"/>
            <a:ext cx="526501" cy="31457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直接箭头连接符 126"/>
          <p:cNvCxnSpPr/>
          <p:nvPr/>
        </p:nvCxnSpPr>
        <p:spPr>
          <a:xfrm flipH="1">
            <a:off x="6920545" y="1056940"/>
            <a:ext cx="461021" cy="15728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TextBox 25"/>
          <p:cNvSpPr txBox="1"/>
          <p:nvPr/>
        </p:nvSpPr>
        <p:spPr>
          <a:xfrm>
            <a:off x="7396331" y="948701"/>
            <a:ext cx="1328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Times New Roman" pitchFamily="18" charset="0"/>
                <a:cs typeface="Times New Roman" pitchFamily="18" charset="0"/>
              </a:rPr>
              <a:t>Hole for tie rod</a:t>
            </a:r>
            <a:endParaRPr lang="zh-TW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TextBox 26"/>
          <p:cNvSpPr txBox="1"/>
          <p:nvPr/>
        </p:nvSpPr>
        <p:spPr>
          <a:xfrm>
            <a:off x="7453625" y="1203487"/>
            <a:ext cx="1463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Times New Roman" pitchFamily="18" charset="0"/>
                <a:cs typeface="Times New Roman" pitchFamily="18" charset="0"/>
              </a:rPr>
              <a:t>Hole for fixing pin </a:t>
            </a:r>
            <a:endParaRPr lang="zh-TW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0" name="直接箭头连接符 129"/>
          <p:cNvCxnSpPr/>
          <p:nvPr/>
        </p:nvCxnSpPr>
        <p:spPr>
          <a:xfrm flipH="1" flipV="1">
            <a:off x="6941250" y="1330453"/>
            <a:ext cx="455081" cy="1294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直接箭头连接符 130"/>
          <p:cNvCxnSpPr>
            <a:cxnSpLocks/>
            <a:stCxn id="132" idx="1"/>
          </p:cNvCxnSpPr>
          <p:nvPr/>
        </p:nvCxnSpPr>
        <p:spPr>
          <a:xfrm flipH="1" flipV="1">
            <a:off x="7460600" y="1908298"/>
            <a:ext cx="278170" cy="3844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TextBox 29"/>
          <p:cNvSpPr txBox="1"/>
          <p:nvPr/>
        </p:nvSpPr>
        <p:spPr>
          <a:xfrm>
            <a:off x="7738770" y="1808238"/>
            <a:ext cx="1149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latin typeface="Times New Roman" pitchFamily="18" charset="0"/>
                <a:cs typeface="Times New Roman" pitchFamily="18" charset="0"/>
              </a:rPr>
              <a:t>Yoke alignment</a:t>
            </a:r>
            <a:endParaRPr lang="zh-TW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5822577" y="1565380"/>
            <a:ext cx="1205729" cy="601226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34" name="直接箭头连接符 133"/>
          <p:cNvCxnSpPr/>
          <p:nvPr/>
        </p:nvCxnSpPr>
        <p:spPr>
          <a:xfrm flipH="1" flipV="1">
            <a:off x="6856339" y="1995170"/>
            <a:ext cx="947816" cy="342872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TextBox 35"/>
          <p:cNvSpPr txBox="1"/>
          <p:nvPr/>
        </p:nvSpPr>
        <p:spPr>
          <a:xfrm>
            <a:off x="7708979" y="2227512"/>
            <a:ext cx="9201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CCT Coils</a:t>
            </a:r>
            <a:endParaRPr lang="zh-TW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6" name="内容占位符 4"/>
          <p:cNvGraphicFramePr>
            <a:graphicFrameLocks/>
          </p:cNvGraphicFramePr>
          <p:nvPr/>
        </p:nvGraphicFramePr>
        <p:xfrm>
          <a:off x="5775925" y="2971590"/>
          <a:ext cx="2949342" cy="184520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084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Items</a:t>
                      </a:r>
                      <a:endParaRPr lang="zh-TW" altLang="en-US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Values </a:t>
                      </a:r>
                      <a:endParaRPr lang="zh-TW" altLang="en-US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dirty="0">
                          <a:latin typeface="Times New Roman" pitchFamily="18" charset="0"/>
                          <a:cs typeface="Times New Roman" pitchFamily="18" charset="0"/>
                        </a:rPr>
                        <a:t>Diameter of yoke (mm)</a:t>
                      </a:r>
                      <a:endParaRPr lang="zh-TW" alt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614 </a:t>
                      </a:r>
                      <a:endParaRPr lang="zh-TW" altLang="en-US" sz="10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Times New Roman" pitchFamily="18" charset="0"/>
                          <a:cs typeface="Times New Roman" pitchFamily="18" charset="0"/>
                        </a:rPr>
                        <a:t>Thickness</a:t>
                      </a:r>
                      <a:r>
                        <a:rPr lang="en-US" altLang="zh-TW" sz="1000" baseline="0" dirty="0">
                          <a:latin typeface="Times New Roman" pitchFamily="18" charset="0"/>
                          <a:cs typeface="Times New Roman" pitchFamily="18" charset="0"/>
                        </a:rPr>
                        <a:t> of yoke lamination </a:t>
                      </a:r>
                      <a:r>
                        <a:rPr lang="en-US" altLang="zh-TW" sz="1000" dirty="0">
                          <a:latin typeface="Times New Roman" pitchFamily="18" charset="0"/>
                          <a:cs typeface="Times New Roman" pitchFamily="18" charset="0"/>
                        </a:rPr>
                        <a:t>(mm)</a:t>
                      </a:r>
                      <a:endParaRPr lang="zh-TW" alt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5.8</a:t>
                      </a:r>
                      <a:endParaRPr lang="zh-TW" altLang="en-US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Times New Roman" pitchFamily="18" charset="0"/>
                          <a:cs typeface="Times New Roman" pitchFamily="18" charset="0"/>
                        </a:rPr>
                        <a:t>Diameter of aperture (mm)</a:t>
                      </a:r>
                      <a:endParaRPr lang="zh-TW" alt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167</a:t>
                      </a:r>
                      <a:endParaRPr lang="zh-TW" altLang="en-US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Times New Roman" pitchFamily="18" charset="0"/>
                          <a:cs typeface="Times New Roman" pitchFamily="18" charset="0"/>
                        </a:rPr>
                        <a:t>Position of aperture (mm)</a:t>
                      </a:r>
                      <a:endParaRPr lang="zh-TW" alt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94.19</a:t>
                      </a:r>
                      <a:endParaRPr lang="zh-TW" altLang="en-US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dirty="0">
                          <a:latin typeface="Times New Roman" pitchFamily="18" charset="0"/>
                          <a:cs typeface="Times New Roman" pitchFamily="18" charset="0"/>
                        </a:rPr>
                        <a:t>Yoke key slot</a:t>
                      </a:r>
                      <a:r>
                        <a:rPr lang="en-US" altLang="zh-TW" sz="1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(mm)</a:t>
                      </a:r>
                      <a:endParaRPr lang="zh-TW" altLang="en-US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8(3.01) ×6</a:t>
                      </a:r>
                      <a:endParaRPr lang="zh-TW" altLang="en-US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Times New Roman" pitchFamily="18" charset="0"/>
                          <a:cs typeface="Times New Roman" pitchFamily="18" charset="0"/>
                        </a:rPr>
                        <a:t>Diameter of cooling hole (mm)</a:t>
                      </a:r>
                      <a:endParaRPr lang="zh-TW" alt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zh-TW" altLang="en-US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Times New Roman" pitchFamily="18" charset="0"/>
                          <a:cs typeface="Times New Roman" pitchFamily="18" charset="0"/>
                        </a:rPr>
                        <a:t>Position of cooling hole  (mm)</a:t>
                      </a:r>
                      <a:endParaRPr lang="zh-TW" alt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205</a:t>
                      </a:r>
                      <a:endParaRPr lang="zh-TW" altLang="en-US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1" name="Title 1"/>
          <p:cNvSpPr txBox="1">
            <a:spLocks/>
          </p:cNvSpPr>
          <p:nvPr/>
        </p:nvSpPr>
        <p:spPr>
          <a:xfrm>
            <a:off x="1676400" y="126750"/>
            <a:ext cx="5202746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/>
              <a:t>Main Design Parameters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EDEEB27-9039-1494-158A-72077FE185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5529" y="703469"/>
            <a:ext cx="2061472" cy="14110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7E285C-73B0-7EDA-666D-7A6F26620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33"/>
          <a:stretch/>
        </p:blipFill>
        <p:spPr bwMode="auto">
          <a:xfrm>
            <a:off x="2651966" y="3492540"/>
            <a:ext cx="1996234" cy="162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94A3C0AF-1E47-9E71-4896-5A11CFD51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766" y="3482937"/>
            <a:ext cx="1996234" cy="161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960EA615-09BB-6121-1487-1C2BE715EB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386103" y="151227"/>
            <a:ext cx="562051" cy="515523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99A3091E-4261-6C70-0940-16CFBC64BD9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8154" y="139203"/>
            <a:ext cx="506957" cy="52754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1B3C645-705E-EAB1-C7C3-9759B7E2B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4142" y="219928"/>
            <a:ext cx="457620" cy="36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148D045-8BBE-9E2A-0772-C2D7FCF28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4767263"/>
            <a:ext cx="360000" cy="27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408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4E47133-71A6-B0B0-60CA-26CA044EF9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742950"/>
            <a:ext cx="7696200" cy="4030404"/>
          </a:xfrm>
          <a:prstGeom prst="rect">
            <a:avLst/>
          </a:prstGeom>
        </p:spPr>
      </p:pic>
      <p:sp>
        <p:nvSpPr>
          <p:cNvPr id="15" name="标题 5">
            <a:extLst>
              <a:ext uri="{FF2B5EF4-FFF2-40B4-BE49-F238E27FC236}">
                <a16:creationId xmlns:a16="http://schemas.microsoft.com/office/drawing/2014/main" id="{8EC412CB-5ADD-ACEE-6A37-A4B879E87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3350"/>
            <a:ext cx="7924800" cy="549614"/>
          </a:xfrm>
        </p:spPr>
        <p:txBody>
          <a:bodyPr/>
          <a:lstStyle/>
          <a:p>
            <a:r>
              <a:rPr lang="en-US" altLang="zh-CN" sz="2400" dirty="0"/>
              <a:t>Mechanical Structure</a:t>
            </a:r>
            <a:endParaRPr lang="zh-CN" altLang="en-US" sz="24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647E958-EC20-FE27-2A3E-870A418ACDE3}"/>
              </a:ext>
            </a:extLst>
          </p:cNvPr>
          <p:cNvSpPr txBox="1">
            <a:spLocks/>
          </p:cNvSpPr>
          <p:nvPr/>
        </p:nvSpPr>
        <p:spPr>
          <a:xfrm>
            <a:off x="3581400" y="4571427"/>
            <a:ext cx="3136549" cy="27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28463">
              <a:spcAft>
                <a:spcPts val="325"/>
              </a:spcAft>
              <a:tabLst>
                <a:tab pos="1984615" algn="l"/>
              </a:tabLst>
            </a:pPr>
            <a:r>
              <a:rPr lang="zh-CN" altLang="en-US" sz="1200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双层超导线圈</a:t>
            </a:r>
            <a:r>
              <a:rPr lang="en-US" altLang="zh-CN" sz="1200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200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外支撑筒，共用轭铁结构</a:t>
            </a:r>
            <a:endParaRPr lang="en-GB" sz="1200" kern="1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90ED7796-2709-DEF0-FC22-554157DA6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4767263"/>
            <a:ext cx="360000" cy="27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1560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C8C6A-F926-E910-6A82-122043F93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7D090A4-F2C9-857D-B5B3-1D91CCAB9D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42602"/>
            <a:ext cx="8305800" cy="3967548"/>
          </a:xfrm>
          <a:prstGeom prst="rect">
            <a:avLst/>
          </a:prstGeom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1FA711BA-408A-B36D-8CB4-463719B30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9431"/>
            <a:ext cx="7620000" cy="549614"/>
          </a:xfrm>
        </p:spPr>
        <p:txBody>
          <a:bodyPr/>
          <a:lstStyle/>
          <a:p>
            <a:r>
              <a:rPr lang="en-US" altLang="zh-CN" sz="2400" dirty="0"/>
              <a:t>Development Scheme</a:t>
            </a:r>
            <a:endParaRPr lang="zh-CN" altLang="en-US" sz="24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02F39E6-9979-DC65-7558-0D77770818B6}"/>
              </a:ext>
            </a:extLst>
          </p:cNvPr>
          <p:cNvSpPr/>
          <p:nvPr/>
        </p:nvSpPr>
        <p:spPr>
          <a:xfrm>
            <a:off x="1601122" y="666231"/>
            <a:ext cx="5941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325"/>
              </a:spcAft>
              <a:tabLst>
                <a:tab pos="1984615" algn="l"/>
              </a:tabLst>
            </a:pPr>
            <a:r>
              <a:rPr lang="en-US" altLang="zh-CN" sz="14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宋体"/>
              </a:rPr>
              <a:t>HL-LHC CCT</a:t>
            </a:r>
            <a:r>
              <a:rPr lang="zh-CN" altLang="en-US" sz="14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宋体"/>
              </a:rPr>
              <a:t>磁体：从超导线材到线圈、磁体，实现核心部件完全国产化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D52274C-D01B-07E6-5C7D-A6BD8637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4767263"/>
            <a:ext cx="360000" cy="27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517747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856CA50D-0D51-450F-A127-6005633823BA}" vid="{1D9144F7-0608-4D20-A6EA-58148034E5D7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CERN logo, 16:9 format</Description0>
    <Note xmlns="8946e33d-fd2f-4ae4-8ee9-d90c129cdf9e">For external collaborators: you may replace the CERN logo by your home institute logo if needed
https://edms.cern.ch/document/1586456/</Not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F4CCA9-6824-4E14-B8F9-6E0278422E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1DCB4E-5F44-49E2-937F-E6AC00142344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terms/"/>
    <ds:schemaRef ds:uri="8946e33d-fd2f-4ae4-8ee9-d90c129cdf9e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8F26443-B57E-462D-8A1B-8B66904E8E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CSR2019-Presentation_Template_Collab_101019</Template>
  <TotalTime>13335</TotalTime>
  <Words>984</Words>
  <Application>Microsoft Office PowerPoint</Application>
  <PresentationFormat>全屏显示(16:9)</PresentationFormat>
  <Paragraphs>165</Paragraphs>
  <Slides>20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8" baseType="lpstr">
      <vt:lpstr>微软雅黑</vt:lpstr>
      <vt:lpstr>Arial</vt:lpstr>
      <vt:lpstr>Book Antiqua</vt:lpstr>
      <vt:lpstr>Calibri</vt:lpstr>
      <vt:lpstr>Times</vt:lpstr>
      <vt:lpstr>Times New Roman</vt:lpstr>
      <vt:lpstr>Wingdings</vt:lpstr>
      <vt:lpstr>Thème Office</vt:lpstr>
      <vt:lpstr>Progress of the HL-LHC accelerator and contribution from China</vt:lpstr>
      <vt:lpstr>PowerPoint 演示文稿</vt:lpstr>
      <vt:lpstr>The Insertion Region (up to Q4)</vt:lpstr>
      <vt:lpstr>WP3 Scope</vt:lpstr>
      <vt:lpstr>Time Schedule</vt:lpstr>
      <vt:lpstr>PowerPoint 演示文稿</vt:lpstr>
      <vt:lpstr>PowerPoint 演示文稿</vt:lpstr>
      <vt:lpstr>Mechanical Structure</vt:lpstr>
      <vt:lpstr>Development Scheme</vt:lpstr>
      <vt:lpstr>Development of Subscale CCT Coils</vt:lpstr>
      <vt:lpstr>Development of Full-scale Prototype </vt:lpstr>
      <vt:lpstr>Development of Full-scale Prototype </vt:lpstr>
      <vt:lpstr>Mass Production</vt:lpstr>
      <vt:lpstr>Problems and Solutions During Mass Production</vt:lpstr>
      <vt:lpstr>Problems and Solutions During Mass Production</vt:lpstr>
      <vt:lpstr>Problems and Solutions During Mass Production</vt:lpstr>
      <vt:lpstr>Issues about CB25: the failed quench protection (2025.04)</vt:lpstr>
      <vt:lpstr>Performance Testing at CERN</vt:lpstr>
      <vt:lpstr>Status of HL-LHC CCT Magnets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HL-LHC Cost and Schedule Review 2019 WPXX – Collaboration Description</dc:title>
  <dc:creator>unknown</dc:creator>
  <cp:lastModifiedBy>Qingjin XU</cp:lastModifiedBy>
  <cp:revision>175</cp:revision>
  <cp:lastPrinted>2019-10-10T13:21:14Z</cp:lastPrinted>
  <dcterms:created xsi:type="dcterms:W3CDTF">2019-11-02T02:03:49Z</dcterms:created>
  <dcterms:modified xsi:type="dcterms:W3CDTF">2025-10-28T03:15:04Z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