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09" r:id="rId3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30" r:id="rId23"/>
    <p:sldId id="331" r:id="rId24"/>
    <p:sldId id="332" r:id="rId25"/>
    <p:sldId id="333" r:id="rId26"/>
  </p:sldIdLst>
  <p:sldSz cx="12192000" cy="68580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4660"/>
  </p:normalViewPr>
  <p:slideViewPr>
    <p:cSldViewPr snapToGrid="0" showGuides="1">
      <p:cViewPr varScale="1">
        <p:scale>
          <a:sx n="122" d="100"/>
          <a:sy n="122" d="100"/>
        </p:scale>
        <p:origin x="336" y="200"/>
      </p:cViewPr>
      <p:guideLst>
        <p:guide orient="horz" pos="2159"/>
        <p:guide pos="382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1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62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63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p>
            <a:endParaRPr lang="zh-CN" altLang="en-US"/>
          </a:p>
        </p:txBody>
      </p:sp>
      <p:sp>
        <p:nvSpPr>
          <p:cNvPr id="1048864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65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66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4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kumimoji="1" lang="zh-CN" altLang="en-US"/>
          </a:p>
        </p:txBody>
      </p:sp>
      <p:sp>
        <p:nvSpPr>
          <p:cNvPr id="1048642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1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32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8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39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5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46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3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54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0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61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5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76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7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88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9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800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6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807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3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814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49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02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59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08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56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65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75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8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00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09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24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632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048633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34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635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9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30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31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832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9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20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21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82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1048823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82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3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048834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1048835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36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37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8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39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40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841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42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43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4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45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1048846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47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1048848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49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50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51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5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16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17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18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5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5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5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1048856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857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48858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859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1048860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4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1048825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826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27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28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9.wmf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6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6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标题 1"/>
          <p:cNvSpPr>
            <a:spLocks noGrp="1"/>
          </p:cNvSpPr>
          <p:nvPr>
            <p:ph type="ctrTitle"/>
          </p:nvPr>
        </p:nvSpPr>
        <p:spPr>
          <a:xfrm>
            <a:off x="1524000" y="1642745"/>
            <a:ext cx="9512300" cy="2186940"/>
          </a:xfrm>
        </p:spPr>
        <p:txBody>
          <a:bodyPr>
            <a:normAutofit/>
          </a:bodyPr>
          <a:p>
            <a:r>
              <a:rPr lang="en-US" altLang="zh-CN" sz="5335">
                <a:sym typeface="+mn-ea"/>
              </a:rPr>
              <a:t>ETL LGAD Characterization</a:t>
            </a:r>
            <a:r>
              <a:rPr lang="en-US" altLang="zh-CN" sz="5335"/>
              <a:t> at USTC </a:t>
            </a:r>
            <a:endParaRPr lang="en-US" altLang="zh-CN" sz="5335"/>
          </a:p>
        </p:txBody>
      </p:sp>
      <p:sp>
        <p:nvSpPr>
          <p:cNvPr id="1048637" name="副标题 4"/>
          <p:cNvSpPr>
            <a:spLocks noGrp="1"/>
          </p:cNvSpPr>
          <p:nvPr>
            <p:ph type="subTitle" idx="1"/>
          </p:nvPr>
        </p:nvSpPr>
        <p:spPr>
          <a:xfrm>
            <a:off x="974725" y="4160520"/>
            <a:ext cx="10433050" cy="1472565"/>
          </a:xfrm>
        </p:spPr>
        <p:txBody>
          <a:bodyPr>
            <a:normAutofit fontScale="87500"/>
          </a:bodyPr>
          <a:p>
            <a:r>
              <a:rPr lang="en-US" altLang="zh-CN" dirty="0">
                <a:latin typeface="+mn-lt"/>
              </a:rPr>
              <a:t>Chengjun Yu, Zhan Zhang,Xiang Zhao, Beikun Fan, Nan Lu,De Zhang </a:t>
            </a:r>
            <a:endParaRPr lang="en-US" altLang="zh-CN" dirty="0">
              <a:latin typeface="+mn-lt"/>
            </a:endParaRPr>
          </a:p>
          <a:p>
            <a:r>
              <a:rPr lang="en-US" altLang="zh-CN" b="1" dirty="0">
                <a:latin typeface="+mn-lt"/>
              </a:rPr>
              <a:t>U</a:t>
            </a:r>
            <a:r>
              <a:rPr lang="en-US" altLang="zh-CN" dirty="0">
                <a:latin typeface="+mn-lt"/>
              </a:rPr>
              <a:t>niversity of </a:t>
            </a:r>
            <a:r>
              <a:rPr lang="en-US" altLang="zh-CN" b="1" dirty="0">
                <a:latin typeface="+mn-lt"/>
              </a:rPr>
              <a:t>S</a:t>
            </a:r>
            <a:r>
              <a:rPr lang="en-US" altLang="zh-CN" dirty="0">
                <a:latin typeface="+mn-lt"/>
              </a:rPr>
              <a:t>cience and </a:t>
            </a:r>
            <a:r>
              <a:rPr lang="en-US" altLang="zh-CN" b="1" dirty="0">
                <a:latin typeface="+mn-lt"/>
              </a:rPr>
              <a:t>T</a:t>
            </a:r>
            <a:r>
              <a:rPr lang="en-US" altLang="zh-CN" dirty="0">
                <a:latin typeface="+mn-lt"/>
              </a:rPr>
              <a:t>echnology of </a:t>
            </a:r>
            <a:r>
              <a:rPr lang="en-US" altLang="zh-CN" b="1" dirty="0">
                <a:latin typeface="+mn-lt"/>
              </a:rPr>
              <a:t>C</a:t>
            </a:r>
            <a:r>
              <a:rPr lang="en-US" altLang="zh-CN" dirty="0">
                <a:latin typeface="+mn-lt"/>
              </a:rPr>
              <a:t>hina </a:t>
            </a:r>
            <a:endParaRPr lang="en-US" altLang="zh-CN" dirty="0">
              <a:latin typeface="+mn-lt"/>
            </a:endParaRPr>
          </a:p>
          <a:p>
            <a:r>
              <a:rPr lang="en-US" altLang="zh-CN" dirty="0">
                <a:latin typeface="+mn-lt"/>
              </a:rPr>
              <a:t>2025.10.30</a:t>
            </a:r>
            <a:endParaRPr lang="en-US" altLang="zh-CN" dirty="0">
              <a:latin typeface="+mn-lt"/>
            </a:endParaRPr>
          </a:p>
        </p:txBody>
      </p:sp>
      <p:pic>
        <p:nvPicPr>
          <p:cNvPr id="209715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8525" y="0"/>
            <a:ext cx="4943475" cy="962025"/>
          </a:xfrm>
          <a:prstGeom prst="rect">
            <a:avLst/>
          </a:prstGeom>
        </p:spPr>
      </p:pic>
      <p:sp>
        <p:nvSpPr>
          <p:cNvPr id="104863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639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pic>
        <p:nvPicPr>
          <p:cNvPr id="2097160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78000" cy="177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726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/>
          <a:p>
            <a:r>
              <a:rPr lang="en-US" altLang="zh-CN">
                <a:solidFill>
                  <a:schemeClr val="bg1"/>
                </a:solidFill>
              </a:rPr>
              <a:t>Read the IV curve of a single pad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048727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28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67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8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85" name="图片 4" descr="-afs-cern.ch-user-x-xiangzh-sensor-sensortest-1_6-IV1C-Lo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1510" y="990600"/>
            <a:ext cx="6245860" cy="4203700"/>
          </a:xfrm>
          <a:prstGeom prst="rect">
            <a:avLst/>
          </a:prstGeom>
        </p:spPr>
      </p:pic>
      <p:pic>
        <p:nvPicPr>
          <p:cNvPr id="2097186" name="图片 3" descr="b6bd1ac7a61b7efcfb489f60ba3e4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" y="1111250"/>
            <a:ext cx="5309870" cy="3972560"/>
          </a:xfrm>
          <a:prstGeom prst="rect">
            <a:avLst/>
          </a:prstGeom>
        </p:spPr>
      </p:pic>
      <p:sp>
        <p:nvSpPr>
          <p:cNvPr id="1048729" name="文本框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3210" y="5194300"/>
            <a:ext cx="5267325" cy="121158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p>
            <a:r>
              <a:rPr lang="zh-CN" altLang="en-US">
                <a:noFill/>
              </a:rPr>
              <a:t> </a:t>
            </a:r>
            <a:endParaRPr lang="zh-CN" altLang="en-US">
              <a:noFill/>
            </a:endParaRPr>
          </a:p>
        </p:txBody>
      </p:sp>
      <p:graphicFrame>
        <p:nvGraphicFramePr>
          <p:cNvPr id="4194305" name="对象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956300" y="3327400"/>
          <a:ext cx="279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" r:id="rId4" imgW="279400" imgH="203200" progId="Equation.KSEE3">
                  <p:embed/>
                </p:oleObj>
              </mc:Choice>
              <mc:Fallback>
                <p:oleObj name="" r:id="rId4" imgW="279400" imgH="2032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56300" y="3327400"/>
                        <a:ext cx="2794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4306" name="对象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956300" y="3327400"/>
          <a:ext cx="279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" name="" r:id="rId6" imgW="279400" imgH="203200" progId="Equation.KSEE3">
                  <p:embed/>
                </p:oleObj>
              </mc:Choice>
              <mc:Fallback>
                <p:oleObj name="" r:id="rId6" imgW="279400" imgH="2032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56300" y="3327400"/>
                        <a:ext cx="2794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8730" name="文本框 8"/>
          <p:cNvSpPr txBox="1"/>
          <p:nvPr/>
        </p:nvSpPr>
        <p:spPr>
          <a:xfrm>
            <a:off x="5731510" y="5195570"/>
            <a:ext cx="6245225" cy="16154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Their breakdown voltage can be known from the csv file (read by the control program) or the IV curve that we measured.</a:t>
            </a:r>
            <a:endParaRPr lang="en-US" altLang="zh-CN"/>
          </a:p>
          <a:p>
            <a:r>
              <a:rPr lang="en-US" altLang="zh-CN"/>
              <a:t>A2:225V  A3:245V  A4:260V    B2:275V  B3:275V  B4:265V</a:t>
            </a:r>
            <a:endParaRPr lang="en-US" altLang="zh-C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734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>
            <a:normAutofit fontScale="90000"/>
          </a:bodyPr>
          <a:p>
            <a:r>
              <a:rPr lang="en-US" altLang="zh-CN">
                <a:solidFill>
                  <a:schemeClr val="bg1"/>
                </a:solidFill>
                <a:sym typeface="+mn-ea"/>
              </a:rPr>
              <a:t>Chose eight structures evenly to show </a:t>
            </a:r>
            <a:r>
              <a:rPr lang="en-US" altLang="zh-CN">
                <a:solidFill>
                  <a:schemeClr val="bg1"/>
                </a:solidFill>
              </a:rPr>
              <a:t>the IV curve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048735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36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69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70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89" name="图片 4" descr="结果waf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53465"/>
            <a:ext cx="6802755" cy="5102860"/>
          </a:xfrm>
          <a:prstGeom prst="rect">
            <a:avLst/>
          </a:prstGeom>
        </p:spPr>
      </p:pic>
      <p:pic>
        <p:nvPicPr>
          <p:cNvPr id="2097190" name="图片 3" descr="结构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660" y="902335"/>
            <a:ext cx="4663440" cy="4458335"/>
          </a:xfrm>
          <a:prstGeom prst="rect">
            <a:avLst/>
          </a:prstGeom>
        </p:spPr>
      </p:pic>
      <p:sp>
        <p:nvSpPr>
          <p:cNvPr id="1048737" name="文本框 2"/>
          <p:cNvSpPr txBox="1"/>
          <p:nvPr/>
        </p:nvSpPr>
        <p:spPr>
          <a:xfrm>
            <a:off x="6803390" y="5104765"/>
            <a:ext cx="5069205" cy="1526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There are 52 test structures, so there will be 52 IV curves,which will not be displayed one by one.    We chose eight structures evenly:</a:t>
            </a:r>
            <a:endParaRPr lang="en-US" altLang="zh-CN"/>
          </a:p>
          <a:p>
            <a:r>
              <a:rPr lang="en-US" altLang="zh-CN"/>
              <a:t>Outer ring:     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1_6      6_8      8_3     3-1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/>
              <a:t>Inner ring :     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3_4      4_6      6_5     5_3</a:t>
            </a:r>
            <a:endParaRPr lang="en-US" altLang="zh-CN">
              <a:solidFill>
                <a:schemeClr val="tx1"/>
              </a:solidFill>
            </a:endParaRPr>
          </a:p>
          <a:p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741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/>
          <a:p>
            <a:r>
              <a:rPr lang="en-US" altLang="zh-CN">
                <a:solidFill>
                  <a:schemeClr val="bg1"/>
                </a:solidFill>
                <a:sym typeface="+mn-ea"/>
              </a:rPr>
              <a:t>Outer ring</a:t>
            </a:r>
            <a:endParaRPr lang="en-US" altLang="zh-CN" sz="3600">
              <a:solidFill>
                <a:schemeClr val="bg1"/>
              </a:solidFill>
              <a:sym typeface="+mn-ea"/>
            </a:endParaRPr>
          </a:p>
        </p:txBody>
      </p:sp>
      <p:sp>
        <p:nvSpPr>
          <p:cNvPr id="1048742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43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71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72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组合 5"/>
          <p:cNvGrpSpPr/>
          <p:nvPr/>
        </p:nvGrpSpPr>
        <p:grpSpPr>
          <a:xfrm>
            <a:off x="414655" y="1118870"/>
            <a:ext cx="7766050" cy="4962525"/>
            <a:chOff x="903" y="291"/>
            <a:chExt cx="14419" cy="9871"/>
          </a:xfrm>
        </p:grpSpPr>
        <p:pic>
          <p:nvPicPr>
            <p:cNvPr id="2097191" name="图片 2" descr="-afs-cern.ch-user-x-xiangzh-sensor-sensortest-1_6-IV1C-Lo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3" y="291"/>
              <a:ext cx="7227" cy="4864"/>
            </a:xfrm>
            <a:prstGeom prst="rect">
              <a:avLst/>
            </a:prstGeom>
          </p:spPr>
        </p:pic>
        <p:pic>
          <p:nvPicPr>
            <p:cNvPr id="2097192" name="图片 3" descr="-afs-cern.ch-user-x-xiangzh-sensor-sensortest-6_8-IV1C-Lo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82" y="291"/>
              <a:ext cx="7229" cy="4864"/>
            </a:xfrm>
            <a:prstGeom prst="rect">
              <a:avLst/>
            </a:prstGeom>
          </p:spPr>
        </p:pic>
        <p:pic>
          <p:nvPicPr>
            <p:cNvPr id="2097193" name="图片 4" descr="-afs-cern.ch-user-x-xiangzh-sensor-sensortest-8_3-IV1C-Lo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2" y="5290"/>
              <a:ext cx="7240" cy="4872"/>
            </a:xfrm>
            <a:prstGeom prst="rect">
              <a:avLst/>
            </a:prstGeom>
          </p:spPr>
        </p:pic>
        <p:pic>
          <p:nvPicPr>
            <p:cNvPr id="2097194" name="图片 6" descr="-afs-cern.ch-user-x-xiangzh-sensor-sensortest-3_1-IV1C-Lo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" y="5290"/>
              <a:ext cx="7240" cy="4873"/>
            </a:xfrm>
            <a:prstGeom prst="rect">
              <a:avLst/>
            </a:prstGeom>
          </p:spPr>
        </p:pic>
      </p:grpSp>
      <p:sp>
        <p:nvSpPr>
          <p:cNvPr id="1048744" name="文本框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931785" y="1159510"/>
            <a:ext cx="3927475" cy="176276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p>
            <a:r>
              <a:rPr lang="zh-CN" altLang="en-US">
                <a:noFill/>
              </a:rPr>
              <a:t> </a:t>
            </a:r>
            <a:endParaRPr lang="zh-CN" altLang="en-US">
              <a:noFill/>
            </a:endParaRPr>
          </a:p>
        </p:txBody>
      </p:sp>
      <p:graphicFrame>
        <p:nvGraphicFramePr>
          <p:cNvPr id="4194307" name="表格 12"/>
          <p:cNvGraphicFramePr/>
          <p:nvPr>
            <p:custDataLst>
              <p:tags r:id="rId6"/>
            </p:custDataLst>
          </p:nvPr>
        </p:nvGraphicFramePr>
        <p:xfrm>
          <a:off x="8028305" y="2762885"/>
          <a:ext cx="3604895" cy="2468245"/>
        </p:xfrm>
        <a:graphic>
          <a:graphicData uri="http://schemas.openxmlformats.org/drawingml/2006/table">
            <a:tbl>
              <a:tblPr/>
              <a:tblGrid>
                <a:gridCol w="514985"/>
                <a:gridCol w="514985"/>
                <a:gridCol w="514985"/>
                <a:gridCol w="514985"/>
                <a:gridCol w="514985"/>
                <a:gridCol w="514985"/>
                <a:gridCol w="514985"/>
              </a:tblGrid>
              <a:tr h="480695">
                <a:tc>
                  <a:txBody>
                    <a:bodyPr/>
                    <a:p>
                      <a:pPr algn="ctr" fontAlgn="ctr"/>
                      <a:endParaRPr sz="11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A02</a:t>
                      </a:r>
                      <a:endParaRPr lang="en-US" altLang="zh-CN" sz="16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A03</a:t>
                      </a:r>
                      <a:endParaRPr lang="en-US" altLang="zh-CN" sz="16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A04</a:t>
                      </a:r>
                      <a:endParaRPr lang="en-US" altLang="zh-CN" sz="16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B02</a:t>
                      </a:r>
                      <a:endParaRPr lang="en-US" altLang="zh-CN" sz="16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B03</a:t>
                      </a:r>
                      <a:endParaRPr lang="en-US" altLang="zh-CN" sz="16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B03</a:t>
                      </a:r>
                      <a:endParaRPr lang="en-US" altLang="zh-CN" sz="16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490220"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1.6</a:t>
                      </a:r>
                      <a:endParaRPr lang="en-US" altLang="zh-CN" sz="16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225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245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260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275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275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265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90220"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3.1</a:t>
                      </a:r>
                      <a:endParaRPr lang="en-US" altLang="zh-CN" sz="16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235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220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205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240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245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245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90220"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6.8</a:t>
                      </a:r>
                      <a:endParaRPr lang="en-US" altLang="zh-CN" sz="16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300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305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300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320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320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320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516890"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8.3</a:t>
                      </a:r>
                      <a:endParaRPr lang="en-US" altLang="zh-CN" sz="16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205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205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200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80</a:t>
                      </a:r>
                      <a:endParaRPr lang="en-US" altLang="zh-CN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" name="文本框 0"/>
          <p:cNvSpPr txBox="1"/>
          <p:nvPr/>
        </p:nvSpPr>
        <p:spPr>
          <a:xfrm>
            <a:off x="8004175" y="5385435"/>
            <a:ext cx="36963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As mentioned earlier, this is an early-stage non-uniform wafer.</a:t>
            </a:r>
            <a:endParaRPr lang="en-US" altLang="zh-C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748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/>
          <a:p>
            <a:r>
              <a:rPr lang="en-US" altLang="zh-CN">
                <a:solidFill>
                  <a:schemeClr val="bg1"/>
                </a:solidFill>
                <a:sym typeface="+mn-ea"/>
              </a:rPr>
              <a:t>Inner ring </a:t>
            </a:r>
            <a:endParaRPr lang="en-US" altLang="zh-CN" sz="3600">
              <a:solidFill>
                <a:schemeClr val="bg1"/>
              </a:solidFill>
              <a:sym typeface="+mn-ea"/>
            </a:endParaRPr>
          </a:p>
        </p:txBody>
      </p:sp>
      <p:sp>
        <p:nvSpPr>
          <p:cNvPr id="1048749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50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73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74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组合 7"/>
          <p:cNvGrpSpPr/>
          <p:nvPr/>
        </p:nvGrpSpPr>
        <p:grpSpPr>
          <a:xfrm>
            <a:off x="368300" y="1080770"/>
            <a:ext cx="7708265" cy="5233670"/>
            <a:chOff x="790" y="165"/>
            <a:chExt cx="14040" cy="9786"/>
          </a:xfrm>
        </p:grpSpPr>
        <p:pic>
          <p:nvPicPr>
            <p:cNvPr id="2097195" name="图片 8" descr="-afs-cern.ch-user-x-xiangzh-sensor-sensortest-3_4-IV1C-Lo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90" y="5055"/>
              <a:ext cx="7020" cy="4724"/>
            </a:xfrm>
            <a:prstGeom prst="rect">
              <a:avLst/>
            </a:prstGeom>
          </p:spPr>
        </p:pic>
        <p:pic>
          <p:nvPicPr>
            <p:cNvPr id="2097196" name="图片 11" descr="-afs-cern.ch-user-x-xiangzh-sensor-sensortest-4_6-IV1C-Lo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" y="166"/>
              <a:ext cx="7020" cy="4724"/>
            </a:xfrm>
            <a:prstGeom prst="rect">
              <a:avLst/>
            </a:prstGeom>
          </p:spPr>
        </p:pic>
        <p:pic>
          <p:nvPicPr>
            <p:cNvPr id="2097197" name="图片 12" descr="-afs-cern.ch-user-x-xiangzh-sensor-sensortest-5_3-IV1C-Lo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0" y="5227"/>
              <a:ext cx="7020" cy="4724"/>
            </a:xfrm>
            <a:prstGeom prst="rect">
              <a:avLst/>
            </a:prstGeom>
          </p:spPr>
        </p:pic>
        <p:pic>
          <p:nvPicPr>
            <p:cNvPr id="2097198" name="图片 13" descr="-afs-cern.ch-user-x-xiangzh-sensor-sensortest-6_5-IV1C-Lo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0" y="165"/>
              <a:ext cx="7021" cy="4725"/>
            </a:xfrm>
            <a:prstGeom prst="rect">
              <a:avLst/>
            </a:prstGeom>
          </p:spPr>
        </p:pic>
      </p:grpSp>
      <p:sp>
        <p:nvSpPr>
          <p:cNvPr id="1048751" name="文本框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72095" y="1223645"/>
            <a:ext cx="3609975" cy="204216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p>
            <a:r>
              <a:rPr lang="zh-CN" altLang="en-US">
                <a:noFill/>
              </a:rPr>
              <a:t> </a:t>
            </a:r>
            <a:endParaRPr lang="zh-CN" altLang="en-US">
              <a:noFill/>
            </a:endParaRPr>
          </a:p>
        </p:txBody>
      </p:sp>
      <p:graphicFrame>
        <p:nvGraphicFramePr>
          <p:cNvPr id="4194308" name="表格 15"/>
          <p:cNvGraphicFramePr/>
          <p:nvPr>
            <p:custDataLst>
              <p:tags r:id="rId6"/>
            </p:custDataLst>
          </p:nvPr>
        </p:nvGraphicFramePr>
        <p:xfrm>
          <a:off x="7879715" y="3006725"/>
          <a:ext cx="3596005" cy="2303780"/>
        </p:xfrm>
        <a:graphic>
          <a:graphicData uri="http://schemas.openxmlformats.org/drawingml/2006/table">
            <a:tbl>
              <a:tblPr/>
              <a:tblGrid>
                <a:gridCol w="513715"/>
                <a:gridCol w="513715"/>
                <a:gridCol w="513715"/>
                <a:gridCol w="513715"/>
                <a:gridCol w="513715"/>
                <a:gridCol w="513715"/>
                <a:gridCol w="513715"/>
              </a:tblGrid>
              <a:tr h="462915">
                <a:tc>
                  <a:txBody>
                    <a:bodyPr/>
                    <a:p>
                      <a:pPr algn="l" fontAlgn="ctr"/>
                      <a:endParaRPr sz="16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A02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A03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A04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B02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B03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B03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462915"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3.4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295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52120"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4.6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62915"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5.3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62915">
                <a:tc>
                  <a:txBody>
                    <a:bodyPr/>
                    <a:p>
                      <a:pPr algn="ctr" fontAlgn="ctr"/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6.5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48752" name="文本框 16"/>
          <p:cNvSpPr txBox="1"/>
          <p:nvPr/>
        </p:nvSpPr>
        <p:spPr>
          <a:xfrm>
            <a:off x="7872095" y="5363845"/>
            <a:ext cx="3627120" cy="1310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In order to visualize the VBD of the test structure on this entire wafer, we use different colors to describe the size of the VBD.</a:t>
            </a:r>
            <a:endParaRPr lang="en-US" altLang="zh-C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756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/>
          <a:p>
            <a:r>
              <a:rPr lang="en-US" altLang="zh-CN">
                <a:solidFill>
                  <a:schemeClr val="bg1"/>
                </a:solidFill>
              </a:rPr>
              <a:t>VBD for all test structures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048757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3145775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76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99" name="图片 4" descr="06922d48a726d594fa47f698d0efe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620" y="1421130"/>
            <a:ext cx="4953000" cy="4765675"/>
          </a:xfrm>
          <a:prstGeom prst="rect">
            <a:avLst/>
          </a:prstGeom>
        </p:spPr>
      </p:pic>
      <p:sp>
        <p:nvSpPr>
          <p:cNvPr id="1048758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pic>
        <p:nvPicPr>
          <p:cNvPr id="2097200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60" y="1236980"/>
            <a:ext cx="5217160" cy="5084445"/>
          </a:xfrm>
          <a:prstGeom prst="rect">
            <a:avLst/>
          </a:prstGeom>
        </p:spPr>
      </p:pic>
      <p:grpSp>
        <p:nvGrpSpPr>
          <p:cNvPr id="104" name="组合 2"/>
          <p:cNvGrpSpPr/>
          <p:nvPr/>
        </p:nvGrpSpPr>
        <p:grpSpPr>
          <a:xfrm>
            <a:off x="372110" y="840105"/>
            <a:ext cx="11231880" cy="688340"/>
            <a:chOff x="606" y="303"/>
            <a:chExt cx="17688" cy="1084"/>
          </a:xfrm>
        </p:grpSpPr>
        <p:pic>
          <p:nvPicPr>
            <p:cNvPr id="2097201" name="图片 6" descr="颜色图例截图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" y="303"/>
              <a:ext cx="17642" cy="540"/>
            </a:xfrm>
            <a:prstGeom prst="rect">
              <a:avLst/>
            </a:prstGeom>
          </p:spPr>
        </p:pic>
        <p:sp>
          <p:nvSpPr>
            <p:cNvPr id="1048759" name="文本框 7"/>
            <p:cNvSpPr txBox="1"/>
            <p:nvPr/>
          </p:nvSpPr>
          <p:spPr>
            <a:xfrm>
              <a:off x="606" y="763"/>
              <a:ext cx="17688" cy="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 0                                                      100                                            200                                              300       </a:t>
              </a:r>
              <a:endParaRPr lang="en-US" altLang="zh-CN"/>
            </a:p>
          </p:txBody>
        </p:sp>
      </p:grpSp>
      <p:sp>
        <p:nvSpPr>
          <p:cNvPr id="1" name="文本框 0"/>
          <p:cNvSpPr txBox="1"/>
          <p:nvPr/>
        </p:nvSpPr>
        <p:spPr>
          <a:xfrm>
            <a:off x="446405" y="6104255"/>
            <a:ext cx="4862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Early-stage non-uniform wafer.</a:t>
            </a:r>
            <a:endParaRPr lang="en-US" altLang="zh-C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2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763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>
            <a:normAutofit fontScale="95556"/>
          </a:bodyPr>
          <a:p>
            <a:r>
              <a:rPr lang="en-US" altLang="zh-CN">
                <a:solidFill>
                  <a:schemeClr val="bg1"/>
                </a:solidFill>
              </a:rPr>
              <a:t>The green area is small and the red area is large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048764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65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77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78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0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210" y="1047115"/>
            <a:ext cx="5434330" cy="5304790"/>
          </a:xfrm>
          <a:prstGeom prst="rect">
            <a:avLst/>
          </a:prstGeom>
        </p:spPr>
      </p:pic>
      <p:pic>
        <p:nvPicPr>
          <p:cNvPr id="209720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60" y="1236980"/>
            <a:ext cx="5217160" cy="5084445"/>
          </a:xfrm>
          <a:prstGeom prst="rect">
            <a:avLst/>
          </a:prstGeom>
        </p:spPr>
      </p:pic>
      <p:sp>
        <p:nvSpPr>
          <p:cNvPr id="1048766" name="矩形 4"/>
          <p:cNvSpPr/>
          <p:nvPr/>
        </p:nvSpPr>
        <p:spPr>
          <a:xfrm>
            <a:off x="1350010" y="3995420"/>
            <a:ext cx="1028065" cy="1219200"/>
          </a:xfrm>
          <a:prstGeom prst="rect">
            <a:avLst/>
          </a:prstGeom>
          <a:solidFill>
            <a:srgbClr val="000000">
              <a:alpha val="0"/>
            </a:srgb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767" name="矩形 5"/>
          <p:cNvSpPr/>
          <p:nvPr/>
        </p:nvSpPr>
        <p:spPr>
          <a:xfrm>
            <a:off x="2864485" y="3995420"/>
            <a:ext cx="1019175" cy="609600"/>
          </a:xfrm>
          <a:prstGeom prst="rect">
            <a:avLst/>
          </a:prstGeom>
          <a:solidFill>
            <a:srgbClr val="000000">
              <a:alpha val="0"/>
            </a:srgb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768" name="矩形 6"/>
          <p:cNvSpPr/>
          <p:nvPr/>
        </p:nvSpPr>
        <p:spPr>
          <a:xfrm>
            <a:off x="7455535" y="4090670"/>
            <a:ext cx="1104900" cy="1076325"/>
          </a:xfrm>
          <a:prstGeom prst="rect">
            <a:avLst/>
          </a:prstGeom>
          <a:solidFill>
            <a:srgbClr val="000000">
              <a:alpha val="0"/>
            </a:srgb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769" name="矩形 7"/>
          <p:cNvSpPr/>
          <p:nvPr/>
        </p:nvSpPr>
        <p:spPr>
          <a:xfrm>
            <a:off x="9141460" y="4081145"/>
            <a:ext cx="1076325" cy="561975"/>
          </a:xfrm>
          <a:prstGeom prst="rect">
            <a:avLst/>
          </a:prstGeom>
          <a:solidFill>
            <a:srgbClr val="000000">
              <a:alpha val="0"/>
            </a:srgb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08" name="组合 14"/>
          <p:cNvGrpSpPr/>
          <p:nvPr/>
        </p:nvGrpSpPr>
        <p:grpSpPr>
          <a:xfrm>
            <a:off x="892810" y="1376045"/>
            <a:ext cx="9324975" cy="2647315"/>
            <a:chOff x="1406" y="2167"/>
            <a:chExt cx="14685" cy="4169"/>
          </a:xfrm>
        </p:grpSpPr>
        <p:sp>
          <p:nvSpPr>
            <p:cNvPr id="1048770" name="圆角矩形 8"/>
            <p:cNvSpPr/>
            <p:nvPr/>
          </p:nvSpPr>
          <p:spPr>
            <a:xfrm>
              <a:off x="1406" y="5422"/>
              <a:ext cx="2085" cy="780"/>
            </a:xfrm>
            <a:prstGeom prst="roundRect">
              <a:avLst/>
            </a:prstGeom>
            <a:ln w="57150">
              <a:solidFill>
                <a:srgbClr val="C00000"/>
              </a:solidFill>
              <a:prstDash val="sysDash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048771" name="圆角矩形 11"/>
            <p:cNvSpPr/>
            <p:nvPr/>
          </p:nvSpPr>
          <p:spPr>
            <a:xfrm>
              <a:off x="4631" y="2602"/>
              <a:ext cx="1380" cy="675"/>
            </a:xfrm>
            <a:prstGeom prst="roundRect">
              <a:avLst/>
            </a:prstGeom>
            <a:ln w="57150">
              <a:solidFill>
                <a:srgbClr val="C00000"/>
              </a:solidFill>
              <a:prstDash val="sysDash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048772" name="圆角矩形 12"/>
            <p:cNvSpPr/>
            <p:nvPr/>
          </p:nvSpPr>
          <p:spPr>
            <a:xfrm>
              <a:off x="11021" y="5692"/>
              <a:ext cx="2295" cy="645"/>
            </a:xfrm>
            <a:prstGeom prst="roundRect">
              <a:avLst/>
            </a:prstGeom>
            <a:ln w="57150">
              <a:solidFill>
                <a:srgbClr val="C00000"/>
              </a:solidFill>
              <a:prstDash val="sysDash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048773" name="圆角矩形 13"/>
            <p:cNvSpPr/>
            <p:nvPr/>
          </p:nvSpPr>
          <p:spPr>
            <a:xfrm>
              <a:off x="14381" y="2167"/>
              <a:ext cx="1710" cy="690"/>
            </a:xfrm>
            <a:prstGeom prst="roundRect">
              <a:avLst/>
            </a:prstGeom>
            <a:ln w="57150">
              <a:solidFill>
                <a:srgbClr val="C00000"/>
              </a:solidFill>
              <a:prstDash val="sysDash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48774" name="文本框 15"/>
          <p:cNvSpPr txBox="1"/>
          <p:nvPr/>
        </p:nvSpPr>
        <p:spPr>
          <a:xfrm>
            <a:off x="664845" y="6176645"/>
            <a:ext cx="43326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VBD from manufactory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8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8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66" grpId="0" animBg="1"/>
      <p:bldP spid="1048766" grpId="1" animBg="1"/>
      <p:bldP spid="1048767" grpId="0" animBg="1"/>
      <p:bldP spid="1048767" grpId="1" animBg="1"/>
      <p:bldP spid="1048768" grpId="0" animBg="1"/>
      <p:bldP spid="1048768" grpId="1" animBg="1"/>
      <p:bldP spid="1048769" grpId="0" animBg="1"/>
      <p:bldP spid="104876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7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778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615420" cy="1065530"/>
          </a:xfrm>
        </p:spPr>
        <p:txBody>
          <a:bodyPr>
            <a:normAutofit/>
          </a:bodyPr>
          <a:p>
            <a:r>
              <a:rPr lang="en-US" altLang="zh-CN">
                <a:solidFill>
                  <a:schemeClr val="bg1"/>
                </a:solidFill>
              </a:rPr>
              <a:t>We name the sensor and test structures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048779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80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79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80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04" name="图片 3" descr="8f0eb2413d2f92f8088e3ddc920cf7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0535" y="1349375"/>
            <a:ext cx="5546725" cy="4158615"/>
          </a:xfrm>
          <a:prstGeom prst="rect">
            <a:avLst/>
          </a:prstGeom>
        </p:spPr>
      </p:pic>
      <p:sp>
        <p:nvSpPr>
          <p:cNvPr id="1048781" name="文本框 2"/>
          <p:cNvSpPr txBox="1"/>
          <p:nvPr/>
        </p:nvSpPr>
        <p:spPr>
          <a:xfrm>
            <a:off x="6640195" y="5713095"/>
            <a:ext cx="50819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Coding of sensor</a:t>
            </a:r>
            <a:endParaRPr lang="en-US" altLang="zh-CN"/>
          </a:p>
        </p:txBody>
      </p:sp>
      <p:sp>
        <p:nvSpPr>
          <p:cNvPr id="1048782" name="文本框 5"/>
          <p:cNvSpPr txBox="1"/>
          <p:nvPr/>
        </p:nvSpPr>
        <p:spPr>
          <a:xfrm>
            <a:off x="425450" y="5614035"/>
            <a:ext cx="5640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Wafer 13</a:t>
            </a:r>
            <a:endParaRPr lang="en-US" altLang="zh-CN"/>
          </a:p>
        </p:txBody>
      </p:sp>
      <p:pic>
        <p:nvPicPr>
          <p:cNvPr id="2097205" name="图片 7" descr="senso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760" y="1340485"/>
            <a:ext cx="5560060" cy="4172585"/>
          </a:xfrm>
          <a:prstGeom prst="rect">
            <a:avLst/>
          </a:prstGeom>
        </p:spPr>
      </p:pic>
      <p:sp>
        <p:nvSpPr>
          <p:cNvPr id="1048783" name="矩形 4"/>
          <p:cNvSpPr/>
          <p:nvPr/>
        </p:nvSpPr>
        <p:spPr>
          <a:xfrm>
            <a:off x="7125970" y="3689985"/>
            <a:ext cx="496570" cy="441960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784" name="矩形 6"/>
          <p:cNvSpPr/>
          <p:nvPr/>
        </p:nvSpPr>
        <p:spPr>
          <a:xfrm>
            <a:off x="8118475" y="1609090"/>
            <a:ext cx="503555" cy="476250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785" name="矩形 8"/>
          <p:cNvSpPr/>
          <p:nvPr/>
        </p:nvSpPr>
        <p:spPr>
          <a:xfrm>
            <a:off x="9124950" y="3152775"/>
            <a:ext cx="530225" cy="448945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786" name="矩形 11"/>
          <p:cNvSpPr/>
          <p:nvPr/>
        </p:nvSpPr>
        <p:spPr>
          <a:xfrm>
            <a:off x="8622030" y="2153285"/>
            <a:ext cx="495935" cy="441960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9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790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615420" cy="1065530"/>
          </a:xfrm>
        </p:spPr>
        <p:txBody>
          <a:bodyPr>
            <a:normAutofit/>
          </a:bodyPr>
          <a:p>
            <a:r>
              <a:rPr lang="en-US" altLang="zh-CN">
                <a:solidFill>
                  <a:schemeClr val="bg1"/>
                </a:solidFill>
              </a:rPr>
              <a:t>We test the sensor by probe card</a:t>
            </a:r>
            <a:endParaRPr lang="en-US" altLang="zh-CN"/>
          </a:p>
        </p:txBody>
      </p:sp>
      <p:sp>
        <p:nvSpPr>
          <p:cNvPr id="1048791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92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81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82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组合 5"/>
          <p:cNvGrpSpPr/>
          <p:nvPr/>
        </p:nvGrpSpPr>
        <p:grpSpPr>
          <a:xfrm>
            <a:off x="409575" y="895350"/>
            <a:ext cx="11372850" cy="5621020"/>
            <a:chOff x="645" y="1410"/>
            <a:chExt cx="17910" cy="8852"/>
          </a:xfrm>
        </p:grpSpPr>
        <p:pic>
          <p:nvPicPr>
            <p:cNvPr id="2097206" name="图片 3" descr="192dafe5c4969f7cf16f0c2d5c0c1b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55" y="3308"/>
              <a:ext cx="5089" cy="6636"/>
            </a:xfrm>
            <a:prstGeom prst="rect">
              <a:avLst/>
            </a:prstGeom>
          </p:spPr>
        </p:pic>
        <p:sp>
          <p:nvSpPr>
            <p:cNvPr id="1048793" name="圆角矩形 6"/>
            <p:cNvSpPr/>
            <p:nvPr/>
          </p:nvSpPr>
          <p:spPr>
            <a:xfrm>
              <a:off x="9195" y="5641"/>
              <a:ext cx="866" cy="5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794" name="圆角矩形 7"/>
            <p:cNvSpPr/>
            <p:nvPr/>
          </p:nvSpPr>
          <p:spPr>
            <a:xfrm>
              <a:off x="7028" y="4948"/>
              <a:ext cx="1732" cy="119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97207" name="图片 12" descr="探针卡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24" y="1853"/>
              <a:ext cx="7231" cy="2872"/>
            </a:xfrm>
            <a:prstGeom prst="rect">
              <a:avLst/>
            </a:prstGeom>
          </p:spPr>
        </p:pic>
        <p:cxnSp>
          <p:nvCxnSpPr>
            <p:cNvPr id="3145783" name="直接箭头连接符 8"/>
            <p:cNvCxnSpPr/>
            <p:nvPr/>
          </p:nvCxnSpPr>
          <p:spPr>
            <a:xfrm flipV="1">
              <a:off x="10061" y="4441"/>
              <a:ext cx="4684" cy="1217"/>
            </a:xfrm>
            <a:prstGeom prst="straightConnector1">
              <a:avLst/>
            </a:prstGeom>
            <a:ln w="28575" cap="flat" cmpd="sng" algn="ctr">
              <a:solidFill>
                <a:srgbClr val="FF0000"/>
              </a:solidFill>
              <a:prstDash val="dash"/>
              <a:miter lim="800000"/>
              <a:tailEnd type="arrow" w="med" len="med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2097208" name="图片 14" descr="d5029fb23efeadedb856e083c67299d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30" y="5286"/>
              <a:ext cx="3721" cy="4976"/>
            </a:xfrm>
            <a:prstGeom prst="rect">
              <a:avLst/>
            </a:prstGeom>
          </p:spPr>
        </p:pic>
        <p:cxnSp>
          <p:nvCxnSpPr>
            <p:cNvPr id="3145784" name="直接箭头连接符 11"/>
            <p:cNvCxnSpPr/>
            <p:nvPr/>
          </p:nvCxnSpPr>
          <p:spPr>
            <a:xfrm>
              <a:off x="8728" y="6108"/>
              <a:ext cx="5533" cy="1316"/>
            </a:xfrm>
            <a:prstGeom prst="straightConnector1">
              <a:avLst/>
            </a:prstGeom>
            <a:ln w="28575" cap="flat" cmpd="sng" algn="ctr">
              <a:solidFill>
                <a:schemeClr val="accent6"/>
              </a:solidFill>
              <a:prstDash val="dash"/>
              <a:miter lim="800000"/>
              <a:tailEnd type="arrow" w="med" len="med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2097209" name="图片 15" descr="3ff3406151eb9cbe7172eb96cc15f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" y="5287"/>
              <a:ext cx="5600" cy="4190"/>
            </a:xfrm>
            <a:prstGeom prst="rect">
              <a:avLst/>
            </a:prstGeom>
          </p:spPr>
        </p:pic>
        <p:sp>
          <p:nvSpPr>
            <p:cNvPr id="1048795" name="文本框 2"/>
            <p:cNvSpPr txBox="1"/>
            <p:nvPr/>
          </p:nvSpPr>
          <p:spPr>
            <a:xfrm>
              <a:off x="12144" y="1410"/>
              <a:ext cx="2243" cy="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probe card</a:t>
              </a:r>
              <a:endParaRPr lang="en-US" altLang="zh-CN"/>
            </a:p>
          </p:txBody>
        </p:sp>
        <p:sp>
          <p:nvSpPr>
            <p:cNvPr id="1048796" name="文本框 4"/>
            <p:cNvSpPr txBox="1"/>
            <p:nvPr/>
          </p:nvSpPr>
          <p:spPr>
            <a:xfrm>
              <a:off x="15509" y="1410"/>
              <a:ext cx="2723" cy="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switch matrix</a:t>
              </a:r>
              <a:endParaRPr lang="en-US" altLang="zh-CN"/>
            </a:p>
          </p:txBody>
        </p:sp>
      </p:grpSp>
      <p:pic>
        <p:nvPicPr>
          <p:cNvPr id="2097210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275" y="1084580"/>
            <a:ext cx="2015490" cy="2007870"/>
          </a:xfrm>
          <a:prstGeom prst="rect">
            <a:avLst/>
          </a:prstGeom>
        </p:spPr>
      </p:pic>
      <p:sp>
        <p:nvSpPr>
          <p:cNvPr id="1048797" name="文本框 17"/>
          <p:cNvSpPr txBox="1"/>
          <p:nvPr/>
        </p:nvSpPr>
        <p:spPr>
          <a:xfrm>
            <a:off x="3072765" y="1904365"/>
            <a:ext cx="158178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16</a:t>
            </a:r>
            <a:r>
              <a:rPr lang="zh-CN" altLang="en-US"/>
              <a:t>×</a:t>
            </a:r>
            <a:r>
              <a:rPr lang="en-US" altLang="zh-CN"/>
              <a:t>16</a:t>
            </a:r>
            <a:endParaRPr lang="en-US" altLang="zh-CN"/>
          </a:p>
        </p:txBody>
      </p:sp>
      <p:sp>
        <p:nvSpPr>
          <p:cNvPr id="1048798" name="文本框 16"/>
          <p:cNvSpPr txBox="1"/>
          <p:nvPr/>
        </p:nvSpPr>
        <p:spPr>
          <a:xfrm>
            <a:off x="856615" y="6113145"/>
            <a:ext cx="269113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44 sensors on W13</a:t>
            </a:r>
            <a:endParaRPr lang="en-US" altLang="zh-C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1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802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/>
          <a:p>
            <a:r>
              <a:rPr lang="en-US" altLang="zh-CN">
                <a:solidFill>
                  <a:schemeClr val="bg1"/>
                </a:solidFill>
                <a:sym typeface="+mn-ea"/>
              </a:rPr>
              <a:t>Read the IV curve of sensor</a:t>
            </a:r>
            <a:endParaRPr lang="en-US" altLang="zh-CN" sz="3600">
              <a:solidFill>
                <a:schemeClr val="bg1"/>
              </a:solidFill>
            </a:endParaRPr>
          </a:p>
        </p:txBody>
      </p:sp>
      <p:sp>
        <p:nvSpPr>
          <p:cNvPr id="1048803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804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85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86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11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210" y="1010920"/>
            <a:ext cx="5760085" cy="4309110"/>
          </a:xfrm>
          <a:prstGeom prst="rect">
            <a:avLst/>
          </a:prstGeom>
        </p:spPr>
      </p:pic>
      <p:pic>
        <p:nvPicPr>
          <p:cNvPr id="2097212" name="图片 5" descr="3.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50" y="1111250"/>
            <a:ext cx="5662295" cy="3903345"/>
          </a:xfrm>
          <a:prstGeom prst="rect">
            <a:avLst/>
          </a:prstGeom>
        </p:spPr>
      </p:pic>
      <p:sp>
        <p:nvSpPr>
          <p:cNvPr id="1048805" name="文本框 6"/>
          <p:cNvSpPr txBox="1"/>
          <p:nvPr/>
        </p:nvSpPr>
        <p:spPr>
          <a:xfrm>
            <a:off x="6255385" y="5285740"/>
            <a:ext cx="5308600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We've measured 1-4  3-8  4-7  5-5</a:t>
            </a: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8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809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/>
          <a:p>
            <a:r>
              <a:rPr lang="en-US" altLang="zh-CN">
                <a:solidFill>
                  <a:schemeClr val="bg1"/>
                </a:solidFill>
                <a:sym typeface="+mn-ea"/>
              </a:rPr>
              <a:t>W13   3-8</a:t>
            </a:r>
            <a:endParaRPr lang="en-US" altLang="zh-CN" sz="3600">
              <a:solidFill>
                <a:schemeClr val="bg1"/>
              </a:solidFill>
            </a:endParaRPr>
          </a:p>
        </p:txBody>
      </p:sp>
      <p:sp>
        <p:nvSpPr>
          <p:cNvPr id="10488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8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87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88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1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6460" y="895350"/>
            <a:ext cx="5894070" cy="5081270"/>
          </a:xfrm>
          <a:prstGeom prst="rect">
            <a:avLst/>
          </a:prstGeom>
        </p:spPr>
      </p:pic>
      <p:pic>
        <p:nvPicPr>
          <p:cNvPr id="2097214" name="图片 5" descr="3.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65" y="1129665"/>
            <a:ext cx="5662295" cy="3903345"/>
          </a:xfrm>
          <a:prstGeom prst="rect">
            <a:avLst/>
          </a:prstGeom>
        </p:spPr>
      </p:pic>
      <p:sp>
        <p:nvSpPr>
          <p:cNvPr id="1048812" name="文本框 4"/>
          <p:cNvSpPr txBox="1"/>
          <p:nvPr/>
        </p:nvSpPr>
        <p:spPr>
          <a:xfrm>
            <a:off x="339725" y="5267325"/>
            <a:ext cx="555561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ym typeface="+mn-ea"/>
              </a:rPr>
              <a:t>The VBD ranges from 126V to 186V, and the maximum VBD is 186V (It is also the most).</a:t>
            </a:r>
            <a:endParaRPr lang="en-US" altLang="zh-C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44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/>
          <a:p>
            <a:r>
              <a:rPr lang="en-US" altLang="zh-CN" sz="3600">
                <a:solidFill>
                  <a:schemeClr val="bg1"/>
                </a:solidFill>
              </a:rPr>
              <a:t>Outline</a:t>
            </a:r>
            <a:endParaRPr lang="en-US" altLang="zh-CN" sz="3600">
              <a:solidFill>
                <a:schemeClr val="bg1"/>
              </a:solidFill>
            </a:endParaRPr>
          </a:p>
        </p:txBody>
      </p:sp>
      <p:sp>
        <p:nvSpPr>
          <p:cNvPr id="1048645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646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38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9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47" name="文本框 2"/>
          <p:cNvSpPr txBox="1"/>
          <p:nvPr/>
        </p:nvSpPr>
        <p:spPr>
          <a:xfrm>
            <a:off x="283210" y="1066165"/>
            <a:ext cx="11322685" cy="5577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/>
              <a:t>1.</a:t>
            </a:r>
            <a:r>
              <a:rPr lang="en-US" altLang="zh-CN" sz="3600">
                <a:sym typeface="+mn-ea"/>
              </a:rPr>
              <a:t>Introduction of the ETL project</a:t>
            </a:r>
            <a:endParaRPr lang="en-US" altLang="zh-CN" sz="3600">
              <a:sym typeface="+mn-ea"/>
            </a:endParaRPr>
          </a:p>
          <a:p>
            <a:endParaRPr lang="en-US" altLang="zh-CN" sz="3600"/>
          </a:p>
          <a:p>
            <a:r>
              <a:rPr lang="en-US" altLang="zh-CN" sz="3600"/>
              <a:t>2.Our test environment</a:t>
            </a:r>
            <a:endParaRPr lang="en-US" altLang="zh-CN" sz="3600"/>
          </a:p>
          <a:p>
            <a:endParaRPr lang="en-US" altLang="zh-CN" sz="3600"/>
          </a:p>
          <a:p>
            <a:r>
              <a:rPr lang="en-US" altLang="zh-CN" sz="3600"/>
              <a:t>3.Measurements about test structures</a:t>
            </a:r>
            <a:endParaRPr lang="en-US" altLang="zh-CN" sz="3600"/>
          </a:p>
          <a:p>
            <a:endParaRPr lang="en-US" altLang="zh-CN" sz="3600"/>
          </a:p>
          <a:p>
            <a:r>
              <a:rPr lang="en-US" altLang="zh-CN" sz="3600"/>
              <a:t>4.Measurements about a part of sensors</a:t>
            </a:r>
            <a:endParaRPr lang="en-US" altLang="zh-CN" sz="3600"/>
          </a:p>
          <a:p>
            <a:endParaRPr lang="en-US" altLang="zh-CN" sz="3600"/>
          </a:p>
          <a:p>
            <a:r>
              <a:rPr lang="en-US" altLang="zh-CN" sz="3600"/>
              <a:t>5.Summary</a:t>
            </a:r>
            <a:endParaRPr lang="en-US" altLang="zh-CN" sz="3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596" name="标题 1"/>
          <p:cNvSpPr>
            <a:spLocks noGrp="1"/>
          </p:cNvSpPr>
          <p:nvPr>
            <p:ph type="title"/>
          </p:nvPr>
        </p:nvSpPr>
        <p:spPr>
          <a:xfrm>
            <a:off x="461645" y="74295"/>
            <a:ext cx="10515600" cy="1065530"/>
          </a:xfrm>
        </p:spPr>
        <p:txBody>
          <a:bodyPr>
            <a:normAutofit fontScale="97222"/>
          </a:bodyPr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Full-size testing of </a:t>
            </a: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FBK-</a:t>
            </a:r>
            <a:r>
              <a:rPr lang="en-US" altLang="zh-C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LFoundry</a:t>
            </a: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W7 (8-6)</a:t>
            </a:r>
            <a:endParaRPr lang="en-US" altLang="zh-CN" sz="3600" b="1" dirty="0">
              <a:solidFill>
                <a:schemeClr val="bg1"/>
              </a:solidFill>
            </a:endParaRPr>
          </a:p>
        </p:txBody>
      </p:sp>
      <p:sp>
        <p:nvSpPr>
          <p:cNvPr id="1048597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r>
              <a:rPr lang="en-US" altLang="zh-CN"/>
              <a:t>2025-07-03</a:t>
            </a:r>
            <a:endParaRPr lang="zh-CN" altLang="en-US"/>
          </a:p>
        </p:txBody>
      </p:sp>
      <p:sp>
        <p:nvSpPr>
          <p:cNvPr id="1048598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599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/>
              <a:t>CMS China 2025</a:t>
            </a:r>
            <a:endParaRPr lang="zh-CN" altLang="en-US"/>
          </a:p>
        </p:txBody>
      </p:sp>
      <p:cxnSp>
        <p:nvCxnSpPr>
          <p:cNvPr id="3145730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1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52" name="内容占位符 5" descr="图表, 折线图&#10;&#10;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99676" y="1385570"/>
            <a:ext cx="4896324" cy="3836754"/>
          </a:xfrm>
        </p:spPr>
      </p:pic>
      <p:pic>
        <p:nvPicPr>
          <p:cNvPr id="2097153" name="图片 4" descr="日历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85570"/>
            <a:ext cx="4896324" cy="3836754"/>
          </a:xfrm>
          <a:prstGeom prst="rect">
            <a:avLst/>
          </a:prstGeom>
        </p:spPr>
      </p:pic>
      <p:sp>
        <p:nvSpPr>
          <p:cNvPr id="1048600" name="文本框 12"/>
          <p:cNvSpPr txBox="1"/>
          <p:nvPr/>
        </p:nvSpPr>
        <p:spPr>
          <a:xfrm>
            <a:off x="1198880" y="5467985"/>
            <a:ext cx="9692640" cy="777239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en-US" altLang="zh-CN" sz="2000">
                <a:sym typeface="+mn-ea"/>
              </a:rPr>
              <a:t>They basically breakdown at the same voltage.   </a:t>
            </a:r>
            <a:r>
              <a:rPr lang="en-US" altLang="zh-CN" sz="2000"/>
              <a:t>W7 8-6 is a higher-quality sensor.</a:t>
            </a:r>
            <a:endParaRPr lang="en-US" altLang="zh-CN" sz="2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587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/>
          <a:p>
            <a:r>
              <a:rPr lang="en-US" altLang="zh-CN">
                <a:solidFill>
                  <a:schemeClr val="bg1"/>
                </a:solidFill>
              </a:rPr>
              <a:t>Summary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048588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589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28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590" name="文本框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1295" y="937260"/>
            <a:ext cx="11776075" cy="4647426"/>
          </a:xfrm>
          <a:prstGeom prst="rect">
            <a:avLst/>
          </a:prstGeom>
          <a:blipFill>
            <a:blip r:embed="rId1"/>
            <a:stretch>
              <a:fillRect l="-1076" t="-1362" b="-1635"/>
            </a:stretch>
          </a:blipFill>
        </p:spPr>
        <p:txBody>
          <a:bodyPr/>
          <a:p>
            <a:r>
              <a:rPr lang="en-US">
                <a:noFill/>
              </a:rPr>
              <a:t> </a:t>
            </a:r>
            <a:endParaRPr lang="en-US">
              <a:noFill/>
            </a:endParaRPr>
          </a:p>
        </p:txBody>
      </p:sp>
      <p:sp>
        <p:nvSpPr>
          <p:cNvPr id="1048591" name="文本框 3"/>
          <p:cNvSpPr txBox="1"/>
          <p:nvPr/>
        </p:nvSpPr>
        <p:spPr>
          <a:xfrm>
            <a:off x="8234045" y="5862320"/>
            <a:ext cx="2663190" cy="1805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dirty="0">
                <a:sym typeface="+mn-ea"/>
              </a:rPr>
              <a:t>Thanks!</a:t>
            </a:r>
            <a:endParaRPr lang="en-US" altLang="zh-CN" sz="4800" dirty="0"/>
          </a:p>
          <a:p>
            <a:endParaRPr lang="en-US" altLang="zh-CN" sz="4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标题 1"/>
          <p:cNvSpPr>
            <a:spLocks noGrp="1"/>
          </p:cNvSpPr>
          <p:nvPr>
            <p:ph type="title"/>
          </p:nvPr>
        </p:nvSpPr>
        <p:spPr>
          <a:xfrm>
            <a:off x="543630" y="2855665"/>
            <a:ext cx="10969200" cy="705600"/>
          </a:xfrm>
        </p:spPr>
        <p:txBody>
          <a:bodyPr>
            <a:noAutofit/>
          </a:bodyPr>
          <a:p>
            <a:pPr algn="ctr"/>
            <a:r>
              <a:rPr lang="en-US" altLang="zh-CN" sz="5400"/>
              <a:t>Thanks!</a:t>
            </a:r>
            <a:endParaRPr lang="en-US" altLang="zh-CN" sz="5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04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/>
          <a:p>
            <a:r>
              <a:rPr lang="en-US" altLang="zh-CN">
                <a:solidFill>
                  <a:schemeClr val="bg1"/>
                </a:solidFill>
              </a:rPr>
              <a:t>Others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048605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606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32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3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51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/>
          <a:p>
            <a:r>
              <a:rPr lang="en-US" altLang="zh-CN">
                <a:solidFill>
                  <a:schemeClr val="bg1"/>
                </a:solidFill>
                <a:sym typeface="+mn-ea"/>
              </a:rPr>
              <a:t>Introduction of the ETL Project</a:t>
            </a:r>
            <a:endParaRPr lang="en-US" altLang="zh-CN" sz="3600">
              <a:solidFill>
                <a:schemeClr val="bg1"/>
              </a:solidFill>
              <a:sym typeface="+mn-ea"/>
            </a:endParaRPr>
          </a:p>
        </p:txBody>
      </p:sp>
      <p:sp>
        <p:nvSpPr>
          <p:cNvPr id="1048652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653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40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1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210" y="1027430"/>
            <a:ext cx="7830820" cy="5079365"/>
          </a:xfrm>
          <a:prstGeom prst="rect">
            <a:avLst/>
          </a:prstGeom>
        </p:spPr>
      </p:pic>
      <p:sp>
        <p:nvSpPr>
          <p:cNvPr id="1048654" name="文本框 4"/>
          <p:cNvSpPr txBox="1"/>
          <p:nvPr/>
        </p:nvSpPr>
        <p:spPr>
          <a:xfrm>
            <a:off x="8210550" y="1027430"/>
            <a:ext cx="3672840" cy="4003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dirty="0">
                <a:sym typeface="+mn-ea"/>
              </a:rPr>
              <a:t>MIP Timing Detector (MTD) have two </a:t>
            </a:r>
            <a:r>
              <a:rPr lang="en-US" altLang="zh-CN" sz="1600" dirty="0" err="1">
                <a:sym typeface="+mn-ea"/>
              </a:rPr>
              <a:t>section:Barrel</a:t>
            </a:r>
            <a:r>
              <a:rPr lang="en-US" altLang="zh-CN" sz="1600" dirty="0">
                <a:sym typeface="+mn-ea"/>
              </a:rPr>
              <a:t> section and Endcap section</a:t>
            </a:r>
            <a:endParaRPr lang="en-US" altLang="zh-CN" sz="1600" dirty="0">
              <a:sym typeface="+mn-ea"/>
            </a:endParaRPr>
          </a:p>
          <a:p>
            <a:endParaRPr lang="zh-CN" altLang="en-US" sz="1600" dirty="0"/>
          </a:p>
          <a:p>
            <a:r>
              <a:rPr lang="en-US" altLang="zh-CN" sz="1600" dirty="0"/>
              <a:t>The Endcap Timing Layer (ETL) will employ Low-Gain Avalanche Diodes (LGADs) to address the severe challenges in event reconstruction.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en-US" altLang="zh-CN" sz="1600" dirty="0"/>
              <a:t>LGADs are an important development in silicon detector technology, with advantages such as excellent time resolution and signal - to - noise ratio.</a:t>
            </a:r>
            <a:endParaRPr lang="zh-CN" altLang="en-US" sz="1600" dirty="0"/>
          </a:p>
        </p:txBody>
      </p:sp>
      <p:pic>
        <p:nvPicPr>
          <p:cNvPr id="2097162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975" y="4579620"/>
            <a:ext cx="1531620" cy="15271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58" name="标题 1"/>
          <p:cNvSpPr>
            <a:spLocks noGrp="1"/>
          </p:cNvSpPr>
          <p:nvPr>
            <p:ph type="title"/>
          </p:nvPr>
        </p:nvSpPr>
        <p:spPr>
          <a:xfrm>
            <a:off x="461645" y="74295"/>
            <a:ext cx="10515600" cy="1065530"/>
          </a:xfrm>
        </p:spPr>
        <p:txBody>
          <a:bodyPr>
            <a:normAutofit/>
          </a:bodyPr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Low-Gain Avalanche Diodes (LGADs)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5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2025-07-03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6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61" name="页脚占位符 10"/>
          <p:cNvSpPr>
            <a:spLocks noGrp="1"/>
          </p:cNvSpPr>
          <p:nvPr>
            <p:ph type="ftr" sz="quarter" idx="11"/>
          </p:nvPr>
        </p:nvSpPr>
        <p:spPr>
          <a:xfrm>
            <a:off x="4193470" y="6295985"/>
            <a:ext cx="3960000" cy="316800"/>
          </a:xfrm>
        </p:spPr>
        <p:txBody>
          <a:bodyPr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CMS China 2025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45742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3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3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2991" y="1205653"/>
            <a:ext cx="5257800" cy="1491636"/>
          </a:xfrm>
          <a:prstGeom prst="rect">
            <a:avLst/>
          </a:prstGeom>
        </p:spPr>
      </p:pic>
      <p:pic>
        <p:nvPicPr>
          <p:cNvPr id="209716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908" y="2763117"/>
            <a:ext cx="4419789" cy="3348758"/>
          </a:xfrm>
          <a:prstGeom prst="rect">
            <a:avLst/>
          </a:prstGeom>
        </p:spPr>
      </p:pic>
      <p:sp>
        <p:nvSpPr>
          <p:cNvPr id="1048662" name="文本框 13"/>
          <p:cNvSpPr txBox="1"/>
          <p:nvPr/>
        </p:nvSpPr>
        <p:spPr>
          <a:xfrm>
            <a:off x="8153400" y="6111875"/>
            <a:ext cx="2010189" cy="5740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JINST 13 (2018) C03014</a:t>
            </a:r>
            <a:endParaRPr lang="zh-CN" altLang="en-US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65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903" y="1134819"/>
            <a:ext cx="5257800" cy="1700724"/>
          </a:xfrm>
          <a:prstGeom prst="rect">
            <a:avLst/>
          </a:prstGeom>
        </p:spPr>
      </p:pic>
      <p:sp>
        <p:nvSpPr>
          <p:cNvPr id="1048663" name="文本框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1645" y="2835543"/>
            <a:ext cx="6097656" cy="3322955"/>
          </a:xfrm>
          <a:prstGeom prst="rect">
            <a:avLst/>
          </a:prstGeom>
          <a:blipFill>
            <a:blip r:embed="rId4"/>
            <a:stretch>
              <a:fillRect l="-1040" b="-1145"/>
            </a:stretch>
          </a:blipFill>
        </p:spPr>
        <p:txBody>
          <a:bodyPr/>
          <a:p>
            <a:r>
              <a:rPr lang="en-US">
                <a:noFill/>
              </a:rPr>
              <a:t> </a:t>
            </a:r>
            <a:endParaRPr lang="en-US">
              <a:noFill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67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645900" cy="1065530"/>
          </a:xfrm>
        </p:spPr>
        <p:txBody>
          <a:bodyPr>
            <a:normAutofit/>
          </a:bodyPr>
          <a:p>
            <a:r>
              <a:rPr lang="en-US" altLang="zh-CN">
                <a:solidFill>
                  <a:schemeClr val="bg1"/>
                </a:solidFill>
                <a:sym typeface="+mn-ea"/>
              </a:rPr>
              <a:t>We tested the sensor and test structure</a:t>
            </a:r>
            <a:endParaRPr lang="en-US" altLang="zh-CN" sz="3600">
              <a:solidFill>
                <a:schemeClr val="bg1"/>
              </a:solidFill>
            </a:endParaRPr>
          </a:p>
        </p:txBody>
      </p:sp>
      <p:sp>
        <p:nvSpPr>
          <p:cNvPr id="1048668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669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44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5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6" name="图片 3" descr="8f0eb2413d2f92f8088e3ddc920cf7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210" y="1042035"/>
            <a:ext cx="5189220" cy="3890645"/>
          </a:xfrm>
          <a:prstGeom prst="rect">
            <a:avLst/>
          </a:prstGeom>
        </p:spPr>
      </p:pic>
      <p:pic>
        <p:nvPicPr>
          <p:cNvPr id="2097167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430" y="1042035"/>
            <a:ext cx="6496050" cy="3600450"/>
          </a:xfrm>
          <a:prstGeom prst="rect">
            <a:avLst/>
          </a:prstGeom>
        </p:spPr>
      </p:pic>
      <p:sp>
        <p:nvSpPr>
          <p:cNvPr id="1048670" name="矩形 7"/>
          <p:cNvSpPr/>
          <p:nvPr/>
        </p:nvSpPr>
        <p:spPr>
          <a:xfrm>
            <a:off x="3469005" y="3993515"/>
            <a:ext cx="396240" cy="7556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71" name="矩形 8"/>
          <p:cNvSpPr/>
          <p:nvPr/>
        </p:nvSpPr>
        <p:spPr>
          <a:xfrm>
            <a:off x="2208530" y="3643630"/>
            <a:ext cx="365125" cy="352425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145746" name="直接箭头连接符 11"/>
          <p:cNvCxnSpPr/>
          <p:nvPr/>
        </p:nvCxnSpPr>
        <p:spPr>
          <a:xfrm flipV="1">
            <a:off x="2586355" y="1574800"/>
            <a:ext cx="3697605" cy="2032000"/>
          </a:xfrm>
          <a:prstGeom prst="straightConnector1">
            <a:avLst/>
          </a:prstGeom>
          <a:ln w="12700" cap="flat" cmpd="sng" algn="ctr">
            <a:solidFill>
              <a:schemeClr val="accent2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47" name="直接箭头连接符 12"/>
          <p:cNvCxnSpPr>
            <a:stCxn id="1048670" idx="3"/>
          </p:cNvCxnSpPr>
          <p:nvPr/>
        </p:nvCxnSpPr>
        <p:spPr>
          <a:xfrm flipV="1">
            <a:off x="3865245" y="1594485"/>
            <a:ext cx="3935095" cy="2437130"/>
          </a:xfrm>
          <a:prstGeom prst="straightConnector1">
            <a:avLst/>
          </a:prstGeom>
          <a:ln w="12700" cap="flat" cmpd="sng" algn="ctr">
            <a:solidFill>
              <a:schemeClr val="accent2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48672" name="文本框 4"/>
          <p:cNvSpPr txBox="1"/>
          <p:nvPr/>
        </p:nvSpPr>
        <p:spPr>
          <a:xfrm>
            <a:off x="574040" y="5167630"/>
            <a:ext cx="470344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FBK-LFoundry           Wafer13</a:t>
            </a:r>
            <a:endParaRPr lang="en-US" altLang="zh-CN"/>
          </a:p>
        </p:txBody>
      </p:sp>
      <p:sp>
        <p:nvSpPr>
          <p:cNvPr id="1048673" name="文本框 5"/>
          <p:cNvSpPr txBox="1"/>
          <p:nvPr/>
        </p:nvSpPr>
        <p:spPr>
          <a:xfrm>
            <a:off x="6061710" y="4905375"/>
            <a:ext cx="5154295" cy="10058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In order to understand quality and inspect quality,we need test some sensors and all test structrues.We also test them.</a:t>
            </a:r>
            <a:endParaRPr lang="en-US" altLang="zh-C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77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615420" cy="1065530"/>
          </a:xfrm>
        </p:spPr>
        <p:txBody>
          <a:bodyPr>
            <a:normAutofit/>
          </a:bodyPr>
          <a:p>
            <a:r>
              <a:rPr lang="en-US" altLang="zh-CN">
                <a:solidFill>
                  <a:schemeClr val="bg1"/>
                </a:solidFill>
              </a:rPr>
              <a:t>We name the sensor and test structures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048678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679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48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9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8" name="图片 3" descr="8f0eb2413d2f92f8088e3ddc920cf7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0535" y="1349375"/>
            <a:ext cx="5546725" cy="4158615"/>
          </a:xfrm>
          <a:prstGeom prst="rect">
            <a:avLst/>
          </a:prstGeom>
        </p:spPr>
      </p:pic>
      <p:pic>
        <p:nvPicPr>
          <p:cNvPr id="2097169" name="图片 4" descr="结果waf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070" y="1349375"/>
            <a:ext cx="5543550" cy="4157980"/>
          </a:xfrm>
          <a:prstGeom prst="rect">
            <a:avLst/>
          </a:prstGeom>
        </p:spPr>
      </p:pic>
      <p:sp>
        <p:nvSpPr>
          <p:cNvPr id="1048680" name="文本框 2"/>
          <p:cNvSpPr txBox="1"/>
          <p:nvPr/>
        </p:nvSpPr>
        <p:spPr>
          <a:xfrm>
            <a:off x="6640195" y="5713095"/>
            <a:ext cx="50819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Coding of test structures</a:t>
            </a:r>
            <a:endParaRPr lang="en-US" altLang="zh-CN"/>
          </a:p>
        </p:txBody>
      </p:sp>
      <p:sp>
        <p:nvSpPr>
          <p:cNvPr id="1048681" name="文本框 5"/>
          <p:cNvSpPr txBox="1"/>
          <p:nvPr/>
        </p:nvSpPr>
        <p:spPr>
          <a:xfrm>
            <a:off x="425450" y="5614035"/>
            <a:ext cx="56400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Wafer 13</a:t>
            </a:r>
            <a:endParaRPr lang="en-US" altLang="zh-CN"/>
          </a:p>
          <a:p>
            <a:pPr algn="ctr"/>
            <a:r>
              <a:rPr lang="en-US" altLang="zh-CN"/>
              <a:t>Early-stage non-uniform wafer</a:t>
            </a:r>
            <a:endParaRPr lang="en-US" altLang="zh-C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85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615420" cy="1065530"/>
          </a:xfrm>
        </p:spPr>
        <p:txBody>
          <a:bodyPr>
            <a:normAutofit/>
          </a:bodyPr>
          <a:p>
            <a:r>
              <a:rPr lang="en-US" altLang="zh-CN">
                <a:solidFill>
                  <a:schemeClr val="bg1"/>
                </a:solidFill>
              </a:rPr>
              <a:t>Our test environment at USTC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048686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687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50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51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7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6830" y="1050925"/>
            <a:ext cx="6833235" cy="5111750"/>
          </a:xfrm>
          <a:prstGeom prst="rect">
            <a:avLst/>
          </a:prstGeom>
        </p:spPr>
      </p:pic>
      <p:sp>
        <p:nvSpPr>
          <p:cNvPr id="1048688" name="文本框 3"/>
          <p:cNvSpPr txBox="1"/>
          <p:nvPr/>
        </p:nvSpPr>
        <p:spPr>
          <a:xfrm>
            <a:off x="282575" y="1281430"/>
            <a:ext cx="2193290" cy="46634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Microscope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Monitor for probing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  <a:sym typeface="+mn-ea"/>
              </a:rPr>
              <a:t>Low temperature probe station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Low temperature circulator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  <p:sp>
        <p:nvSpPr>
          <p:cNvPr id="1048689" name="文本框 4"/>
          <p:cNvSpPr txBox="1"/>
          <p:nvPr/>
        </p:nvSpPr>
        <p:spPr>
          <a:xfrm>
            <a:off x="9558655" y="1095375"/>
            <a:ext cx="2275840" cy="4968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Chamber temperature and humidity monitor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PC for data acquisition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Peltier system 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Keithley 6482 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(pico-ammeter</a:t>
            </a:r>
            <a:r>
              <a:rPr lang="zh-CN" altLang="en-US">
                <a:solidFill>
                  <a:srgbClr val="FF0000"/>
                </a:solidFill>
              </a:rPr>
              <a:t>）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Keithley 2470 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(HV source meter)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048690" name="圆角矩形 5"/>
          <p:cNvSpPr/>
          <p:nvPr/>
        </p:nvSpPr>
        <p:spPr>
          <a:xfrm>
            <a:off x="5658485" y="1560830"/>
            <a:ext cx="678180" cy="1227455"/>
          </a:xfrm>
          <a:prstGeom prst="roundRect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91" name="圆角矩形 6"/>
          <p:cNvSpPr/>
          <p:nvPr/>
        </p:nvSpPr>
        <p:spPr>
          <a:xfrm>
            <a:off x="3213735" y="2333625"/>
            <a:ext cx="1545590" cy="877570"/>
          </a:xfrm>
          <a:prstGeom prst="roundRect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92" name="圆角矩形 7"/>
          <p:cNvSpPr/>
          <p:nvPr/>
        </p:nvSpPr>
        <p:spPr>
          <a:xfrm>
            <a:off x="3467735" y="3455035"/>
            <a:ext cx="1503045" cy="1798955"/>
          </a:xfrm>
          <a:prstGeom prst="roundRect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93" name="圆角矩形 8"/>
          <p:cNvSpPr/>
          <p:nvPr/>
        </p:nvSpPr>
        <p:spPr>
          <a:xfrm>
            <a:off x="5088255" y="2883535"/>
            <a:ext cx="1808480" cy="1185545"/>
          </a:xfrm>
          <a:prstGeom prst="roundRect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94" name="圆角矩形 11"/>
          <p:cNvSpPr/>
          <p:nvPr/>
        </p:nvSpPr>
        <p:spPr>
          <a:xfrm>
            <a:off x="7204075" y="2650490"/>
            <a:ext cx="476250" cy="360045"/>
          </a:xfrm>
          <a:prstGeom prst="roundRect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95" name="圆角矩形 12"/>
          <p:cNvSpPr/>
          <p:nvPr/>
        </p:nvSpPr>
        <p:spPr>
          <a:xfrm>
            <a:off x="7701280" y="2703830"/>
            <a:ext cx="1249045" cy="825500"/>
          </a:xfrm>
          <a:prstGeom prst="roundRect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96" name="圆角矩形 13"/>
          <p:cNvSpPr/>
          <p:nvPr/>
        </p:nvSpPr>
        <p:spPr>
          <a:xfrm>
            <a:off x="6896735" y="3380740"/>
            <a:ext cx="508000" cy="603250"/>
          </a:xfrm>
          <a:prstGeom prst="roundRect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97" name="圆角矩形 14"/>
          <p:cNvSpPr/>
          <p:nvPr/>
        </p:nvSpPr>
        <p:spPr>
          <a:xfrm>
            <a:off x="7785735" y="3709035"/>
            <a:ext cx="709295" cy="274955"/>
          </a:xfrm>
          <a:prstGeom prst="roundRect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98" name="圆角矩形 15"/>
          <p:cNvSpPr/>
          <p:nvPr/>
        </p:nvSpPr>
        <p:spPr>
          <a:xfrm>
            <a:off x="7785735" y="3983990"/>
            <a:ext cx="772160" cy="349250"/>
          </a:xfrm>
          <a:prstGeom prst="roundRect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3145752" name="直接箭头连接符 16"/>
          <p:cNvCxnSpPr/>
          <p:nvPr/>
        </p:nvCxnSpPr>
        <p:spPr>
          <a:xfrm flipH="1" flipV="1">
            <a:off x="1652270" y="1490345"/>
            <a:ext cx="4029075" cy="12382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53" name="直接箭头连接符 17"/>
          <p:cNvCxnSpPr/>
          <p:nvPr/>
        </p:nvCxnSpPr>
        <p:spPr>
          <a:xfrm flipH="1" flipV="1">
            <a:off x="2357120" y="2080895"/>
            <a:ext cx="876300" cy="36195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54" name="直接箭头连接符 18"/>
          <p:cNvCxnSpPr/>
          <p:nvPr/>
        </p:nvCxnSpPr>
        <p:spPr>
          <a:xfrm flipH="1" flipV="1">
            <a:off x="1928495" y="3623945"/>
            <a:ext cx="1543050" cy="10477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55" name="直接箭头连接符 19"/>
          <p:cNvCxnSpPr/>
          <p:nvPr/>
        </p:nvCxnSpPr>
        <p:spPr>
          <a:xfrm flipH="1" flipV="1">
            <a:off x="2099945" y="2642870"/>
            <a:ext cx="2997835" cy="64198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56" name="直接箭头连接符 23"/>
          <p:cNvCxnSpPr/>
          <p:nvPr/>
        </p:nvCxnSpPr>
        <p:spPr>
          <a:xfrm flipV="1">
            <a:off x="7633970" y="1471295"/>
            <a:ext cx="1895475" cy="116205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57" name="直接箭头连接符 24"/>
          <p:cNvCxnSpPr/>
          <p:nvPr/>
        </p:nvCxnSpPr>
        <p:spPr>
          <a:xfrm flipV="1">
            <a:off x="8948420" y="2538095"/>
            <a:ext cx="704850" cy="20002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58" name="直接箭头连接符 25"/>
          <p:cNvCxnSpPr>
            <a:stCxn id="1048696" idx="3"/>
          </p:cNvCxnSpPr>
          <p:nvPr/>
        </p:nvCxnSpPr>
        <p:spPr>
          <a:xfrm flipV="1">
            <a:off x="7404735" y="3233420"/>
            <a:ext cx="2219960" cy="44894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59" name="直接箭头连接符 26"/>
          <p:cNvCxnSpPr/>
          <p:nvPr/>
        </p:nvCxnSpPr>
        <p:spPr>
          <a:xfrm flipV="1">
            <a:off x="8467090" y="3766820"/>
            <a:ext cx="1129030" cy="8572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60" name="直接箭头连接符 27"/>
          <p:cNvCxnSpPr>
            <a:stCxn id="1048698" idx="3"/>
          </p:cNvCxnSpPr>
          <p:nvPr/>
        </p:nvCxnSpPr>
        <p:spPr>
          <a:xfrm>
            <a:off x="8557895" y="4158615"/>
            <a:ext cx="1009650" cy="49403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702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615420" cy="1065530"/>
          </a:xfrm>
        </p:spPr>
        <p:txBody>
          <a:bodyPr>
            <a:normAutofit/>
          </a:bodyPr>
          <a:p>
            <a:r>
              <a:rPr lang="en-US" altLang="zh-CN">
                <a:solidFill>
                  <a:schemeClr val="bg1"/>
                </a:solidFill>
              </a:rPr>
              <a:t>We test the test structure by probe</a:t>
            </a:r>
            <a:endParaRPr lang="en-US" altLang="zh-CN"/>
          </a:p>
        </p:txBody>
      </p:sp>
      <p:sp>
        <p:nvSpPr>
          <p:cNvPr id="1048703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04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61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2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71" name="图片 2" descr="cf0e22ad94e7b8e5b5a0a9ac46a317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585" y="2251075"/>
            <a:ext cx="3232785" cy="3503295"/>
          </a:xfrm>
          <a:prstGeom prst="rect">
            <a:avLst/>
          </a:prstGeom>
        </p:spPr>
      </p:pic>
      <p:pic>
        <p:nvPicPr>
          <p:cNvPr id="2097172" name="图片 5" descr="cd3fb766b62b03341601ad67e4a527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" y="1044575"/>
            <a:ext cx="3980180" cy="893445"/>
          </a:xfrm>
          <a:prstGeom prst="rect">
            <a:avLst/>
          </a:prstGeom>
        </p:spPr>
      </p:pic>
      <p:pic>
        <p:nvPicPr>
          <p:cNvPr id="2097173" name="图片 3" descr="192dafe5c4969f7cf16f0c2d5c0c1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925" y="2100580"/>
            <a:ext cx="3231515" cy="4213860"/>
          </a:xfrm>
          <a:prstGeom prst="rect">
            <a:avLst/>
          </a:prstGeom>
        </p:spPr>
      </p:pic>
      <p:pic>
        <p:nvPicPr>
          <p:cNvPr id="2097174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540" y="1044575"/>
            <a:ext cx="3632200" cy="2722245"/>
          </a:xfrm>
          <a:prstGeom prst="rect">
            <a:avLst/>
          </a:prstGeom>
        </p:spPr>
      </p:pic>
      <p:pic>
        <p:nvPicPr>
          <p:cNvPr id="2097175" name="图片 13" descr="fe034d2fb43642be49b02b8641396e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795" y="3856990"/>
            <a:ext cx="3361055" cy="2515235"/>
          </a:xfrm>
          <a:prstGeom prst="rect">
            <a:avLst/>
          </a:prstGeom>
        </p:spPr>
      </p:pic>
      <p:sp>
        <p:nvSpPr>
          <p:cNvPr id="1048705" name="圆角矩形 6"/>
          <p:cNvSpPr/>
          <p:nvPr/>
        </p:nvSpPr>
        <p:spPr>
          <a:xfrm>
            <a:off x="5838825" y="3582035"/>
            <a:ext cx="549910" cy="3175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706" name="圆角矩形 7"/>
          <p:cNvSpPr/>
          <p:nvPr/>
        </p:nvSpPr>
        <p:spPr>
          <a:xfrm>
            <a:off x="4462780" y="3141980"/>
            <a:ext cx="1099820" cy="7575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145763" name="直接箭头连接符 8"/>
          <p:cNvCxnSpPr/>
          <p:nvPr/>
        </p:nvCxnSpPr>
        <p:spPr>
          <a:xfrm flipV="1">
            <a:off x="6388735" y="2820035"/>
            <a:ext cx="2974340" cy="772795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64" name="直接箭头连接符 11"/>
          <p:cNvCxnSpPr/>
          <p:nvPr/>
        </p:nvCxnSpPr>
        <p:spPr>
          <a:xfrm>
            <a:off x="5542280" y="3878580"/>
            <a:ext cx="3513455" cy="835660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48707" name="文本框 16"/>
          <p:cNvSpPr txBox="1"/>
          <p:nvPr/>
        </p:nvSpPr>
        <p:spPr>
          <a:xfrm>
            <a:off x="616585" y="5946140"/>
            <a:ext cx="323278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52 test structrues on W13</a:t>
            </a:r>
            <a:endParaRPr lang="en-US" altLang="zh-C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711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615420" cy="1065530"/>
          </a:xfrm>
        </p:spPr>
        <p:txBody>
          <a:bodyPr>
            <a:normAutofit fontScale="90000"/>
          </a:bodyPr>
          <a:p>
            <a:r>
              <a:rPr lang="en-US" altLang="zh-CN">
                <a:solidFill>
                  <a:schemeClr val="bg1"/>
                </a:solidFill>
              </a:rPr>
              <a:t>Eight pads of each test structure were also named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048712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13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65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6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组合 3"/>
          <p:cNvGrpSpPr/>
          <p:nvPr/>
        </p:nvGrpSpPr>
        <p:grpSpPr>
          <a:xfrm>
            <a:off x="283845" y="1003935"/>
            <a:ext cx="11498580" cy="2425065"/>
            <a:chOff x="169" y="267"/>
            <a:chExt cx="18888" cy="4240"/>
          </a:xfrm>
        </p:grpSpPr>
        <p:pic>
          <p:nvPicPr>
            <p:cNvPr id="2097176" name="图片 2" descr="cd3fb766b62b03341601ad67e4a527b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9" y="267"/>
              <a:ext cx="18888" cy="4240"/>
            </a:xfrm>
            <a:prstGeom prst="rect">
              <a:avLst/>
            </a:prstGeom>
          </p:spPr>
        </p:pic>
        <p:sp>
          <p:nvSpPr>
            <p:cNvPr id="1048714" name="文本框 4"/>
            <p:cNvSpPr txBox="1"/>
            <p:nvPr/>
          </p:nvSpPr>
          <p:spPr>
            <a:xfrm>
              <a:off x="684" y="1938"/>
              <a:ext cx="1557" cy="11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2400">
                  <a:solidFill>
                    <a:srgbClr val="FF0000"/>
                  </a:solidFill>
                </a:rPr>
                <a:t>A01</a:t>
              </a:r>
              <a:endParaRPr lang="en-US" altLang="zh-CN" sz="2400">
                <a:solidFill>
                  <a:srgbClr val="FF0000"/>
                </a:solidFill>
              </a:endParaRPr>
            </a:p>
          </p:txBody>
        </p:sp>
        <p:sp>
          <p:nvSpPr>
            <p:cNvPr id="1048715" name="文本框 5"/>
            <p:cNvSpPr txBox="1"/>
            <p:nvPr/>
          </p:nvSpPr>
          <p:spPr>
            <a:xfrm>
              <a:off x="2355" y="1938"/>
              <a:ext cx="1557" cy="11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2400">
                  <a:solidFill>
                    <a:srgbClr val="FF0000"/>
                  </a:solidFill>
                </a:rPr>
                <a:t>A02</a:t>
              </a:r>
              <a:endParaRPr lang="en-US" altLang="zh-CN" sz="2400">
                <a:solidFill>
                  <a:srgbClr val="FF0000"/>
                </a:solidFill>
              </a:endParaRPr>
            </a:p>
          </p:txBody>
        </p:sp>
        <p:sp>
          <p:nvSpPr>
            <p:cNvPr id="1048716" name="文本框 6"/>
            <p:cNvSpPr txBox="1"/>
            <p:nvPr/>
          </p:nvSpPr>
          <p:spPr>
            <a:xfrm>
              <a:off x="3912" y="1938"/>
              <a:ext cx="1557" cy="11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2400">
                  <a:solidFill>
                    <a:srgbClr val="FF0000"/>
                  </a:solidFill>
                </a:rPr>
                <a:t>A03</a:t>
              </a:r>
              <a:endParaRPr lang="en-US" altLang="zh-CN" sz="2400">
                <a:solidFill>
                  <a:srgbClr val="FF0000"/>
                </a:solidFill>
              </a:endParaRPr>
            </a:p>
          </p:txBody>
        </p:sp>
        <p:sp>
          <p:nvSpPr>
            <p:cNvPr id="1048717" name="文本框 7"/>
            <p:cNvSpPr txBox="1"/>
            <p:nvPr/>
          </p:nvSpPr>
          <p:spPr>
            <a:xfrm>
              <a:off x="5167" y="1938"/>
              <a:ext cx="1557" cy="11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2400">
                  <a:solidFill>
                    <a:srgbClr val="FF0000"/>
                  </a:solidFill>
                </a:rPr>
                <a:t>A04</a:t>
              </a:r>
              <a:endParaRPr lang="en-US" altLang="zh-CN" sz="2400">
                <a:solidFill>
                  <a:srgbClr val="FF0000"/>
                </a:solidFill>
              </a:endParaRPr>
            </a:p>
          </p:txBody>
        </p:sp>
        <p:sp>
          <p:nvSpPr>
            <p:cNvPr id="1048718" name="文本框 8"/>
            <p:cNvSpPr txBox="1"/>
            <p:nvPr/>
          </p:nvSpPr>
          <p:spPr>
            <a:xfrm>
              <a:off x="12446" y="1938"/>
              <a:ext cx="1557" cy="11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2400">
                  <a:solidFill>
                    <a:srgbClr val="FF0000"/>
                  </a:solidFill>
                </a:rPr>
                <a:t>B01</a:t>
              </a:r>
              <a:endParaRPr lang="en-US" altLang="zh-CN" sz="2400">
                <a:solidFill>
                  <a:srgbClr val="FF0000"/>
                </a:solidFill>
              </a:endParaRPr>
            </a:p>
          </p:txBody>
        </p:sp>
        <p:sp>
          <p:nvSpPr>
            <p:cNvPr id="1048719" name="文本框 11"/>
            <p:cNvSpPr txBox="1"/>
            <p:nvPr/>
          </p:nvSpPr>
          <p:spPr>
            <a:xfrm>
              <a:off x="14188" y="1938"/>
              <a:ext cx="1557" cy="11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2400">
                  <a:solidFill>
                    <a:srgbClr val="FF0000"/>
                  </a:solidFill>
                </a:rPr>
                <a:t>B02</a:t>
              </a:r>
              <a:endParaRPr lang="en-US" altLang="zh-CN" sz="2400">
                <a:solidFill>
                  <a:srgbClr val="FF0000"/>
                </a:solidFill>
              </a:endParaRPr>
            </a:p>
          </p:txBody>
        </p:sp>
        <p:sp>
          <p:nvSpPr>
            <p:cNvPr id="1048720" name="文本框 12"/>
            <p:cNvSpPr txBox="1"/>
            <p:nvPr/>
          </p:nvSpPr>
          <p:spPr>
            <a:xfrm>
              <a:off x="15560" y="1938"/>
              <a:ext cx="1557" cy="11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2400">
                  <a:solidFill>
                    <a:srgbClr val="FF0000"/>
                  </a:solidFill>
                </a:rPr>
                <a:t>B03</a:t>
              </a:r>
              <a:endParaRPr lang="en-US" altLang="zh-CN" sz="2400">
                <a:solidFill>
                  <a:srgbClr val="FF0000"/>
                </a:solidFill>
              </a:endParaRPr>
            </a:p>
          </p:txBody>
        </p:sp>
        <p:sp>
          <p:nvSpPr>
            <p:cNvPr id="1048721" name="文本框 13"/>
            <p:cNvSpPr txBox="1"/>
            <p:nvPr/>
          </p:nvSpPr>
          <p:spPr>
            <a:xfrm>
              <a:off x="16931" y="1938"/>
              <a:ext cx="1557" cy="11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2400">
                  <a:solidFill>
                    <a:srgbClr val="FF0000"/>
                  </a:solidFill>
                </a:rPr>
                <a:t>B04</a:t>
              </a:r>
              <a:endParaRPr lang="en-US" altLang="zh-CN" sz="2400">
                <a:solidFill>
                  <a:srgbClr val="FF0000"/>
                </a:solidFill>
              </a:endParaRPr>
            </a:p>
          </p:txBody>
        </p:sp>
      </p:grpSp>
      <p:grpSp>
        <p:nvGrpSpPr>
          <p:cNvPr id="85" name="组合 27"/>
          <p:cNvGrpSpPr/>
          <p:nvPr/>
        </p:nvGrpSpPr>
        <p:grpSpPr>
          <a:xfrm>
            <a:off x="283210" y="3324225"/>
            <a:ext cx="3665220" cy="3074670"/>
            <a:chOff x="456" y="4635"/>
            <a:chExt cx="7287" cy="5219"/>
          </a:xfrm>
        </p:grpSpPr>
        <p:pic>
          <p:nvPicPr>
            <p:cNvPr id="2097177" name="图片 15" descr="6f5c85b673e58f69243ce4c70efb66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" y="4635"/>
              <a:ext cx="3593" cy="2568"/>
            </a:xfrm>
            <a:prstGeom prst="rect">
              <a:avLst/>
            </a:prstGeom>
          </p:spPr>
        </p:pic>
        <p:pic>
          <p:nvPicPr>
            <p:cNvPr id="2097178" name="图片 16" descr="fe034d2fb43642be49b02b8641396e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0" y="4635"/>
              <a:ext cx="3582" cy="2561"/>
            </a:xfrm>
            <a:prstGeom prst="rect">
              <a:avLst/>
            </a:prstGeom>
          </p:spPr>
        </p:pic>
        <p:pic>
          <p:nvPicPr>
            <p:cNvPr id="2097179" name="图片 17" descr="3b4502f92f390eaeb980118e66491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" y="7286"/>
              <a:ext cx="3593" cy="2569"/>
            </a:xfrm>
            <a:prstGeom prst="rect">
              <a:avLst/>
            </a:prstGeom>
          </p:spPr>
        </p:pic>
        <p:pic>
          <p:nvPicPr>
            <p:cNvPr id="2097180" name="图片 18" descr="dfcf9200db6e199fcb020fbd93f3ce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3" y="7258"/>
              <a:ext cx="3581" cy="2560"/>
            </a:xfrm>
            <a:prstGeom prst="rect">
              <a:avLst/>
            </a:prstGeom>
          </p:spPr>
        </p:pic>
      </p:grpSp>
      <p:grpSp>
        <p:nvGrpSpPr>
          <p:cNvPr id="86" name="组合 19"/>
          <p:cNvGrpSpPr/>
          <p:nvPr/>
        </p:nvGrpSpPr>
        <p:grpSpPr>
          <a:xfrm>
            <a:off x="8075930" y="3404870"/>
            <a:ext cx="3559175" cy="3003550"/>
            <a:chOff x="10913" y="3776"/>
            <a:chExt cx="8143" cy="6134"/>
          </a:xfrm>
        </p:grpSpPr>
        <p:pic>
          <p:nvPicPr>
            <p:cNvPr id="2097181" name="图片 23" descr="bfc42d02e30f24003019999e212d4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13" y="3776"/>
              <a:ext cx="3992" cy="2987"/>
            </a:xfrm>
            <a:prstGeom prst="rect">
              <a:avLst/>
            </a:prstGeom>
          </p:spPr>
        </p:pic>
        <p:pic>
          <p:nvPicPr>
            <p:cNvPr id="2097182" name="图片 24" descr="7e59bd98a0e2cb4d8b182844a50ff7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66" y="3776"/>
              <a:ext cx="3991" cy="2987"/>
            </a:xfrm>
            <a:prstGeom prst="rect">
              <a:avLst/>
            </a:prstGeom>
          </p:spPr>
        </p:pic>
        <p:pic>
          <p:nvPicPr>
            <p:cNvPr id="2097183" name="图片 25" descr="fa665789df2a9a1f257cb6320734fd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913" y="6910"/>
              <a:ext cx="4009" cy="3001"/>
            </a:xfrm>
            <a:prstGeom prst="rect">
              <a:avLst/>
            </a:prstGeom>
          </p:spPr>
        </p:pic>
        <p:pic>
          <p:nvPicPr>
            <p:cNvPr id="2097184" name="图片 26" descr="cb4e8c85615a79ce059dfa281e5e0a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66" y="6910"/>
              <a:ext cx="3991" cy="2986"/>
            </a:xfrm>
            <a:prstGeom prst="rect">
              <a:avLst/>
            </a:prstGeom>
          </p:spPr>
        </p:pic>
      </p:grpSp>
      <p:sp>
        <p:nvSpPr>
          <p:cNvPr id="1048722" name="文本框 28"/>
          <p:cNvSpPr txBox="1"/>
          <p:nvPr/>
        </p:nvSpPr>
        <p:spPr>
          <a:xfrm>
            <a:off x="3947795" y="3395345"/>
            <a:ext cx="4295775" cy="29006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Each test structure include the following structures:</a:t>
            </a:r>
            <a:endParaRPr lang="en-US" altLang="zh-CN"/>
          </a:p>
          <a:p>
            <a:r>
              <a:rPr lang="en-US" altLang="en-US">
                <a:solidFill>
                  <a:schemeClr val="tx1"/>
                </a:solidFill>
              </a:rPr>
              <a:t>●</a:t>
            </a:r>
            <a:r>
              <a:rPr lang="en-US" altLang="zh-CN">
                <a:solidFill>
                  <a:schemeClr val="tx1"/>
                </a:solidFill>
              </a:rPr>
              <a:t> a single-pad </a:t>
            </a:r>
            <a:r>
              <a:rPr lang="en-US" altLang="zh-CN">
                <a:solidFill>
                  <a:srgbClr val="FF0000"/>
                </a:solidFill>
              </a:rPr>
              <a:t>PIN diode</a:t>
            </a:r>
            <a:r>
              <a:rPr lang="en-US" altLang="zh-CN">
                <a:solidFill>
                  <a:schemeClr val="tx1"/>
                </a:solidFill>
              </a:rPr>
              <a:t>.(A01</a:t>
            </a:r>
            <a:r>
              <a:rPr lang="zh-CN" altLang="en-US">
                <a:solidFill>
                  <a:schemeClr val="tx1"/>
                </a:solidFill>
              </a:rPr>
              <a:t>，</a:t>
            </a:r>
            <a:r>
              <a:rPr lang="en-US" altLang="zh-CN">
                <a:solidFill>
                  <a:schemeClr val="tx1"/>
                </a:solidFill>
              </a:rPr>
              <a:t>B01)</a:t>
            </a:r>
            <a:endParaRPr lang="en-US" altLang="zh-CN">
              <a:solidFill>
                <a:schemeClr val="tx1"/>
              </a:solidFill>
            </a:endParaRPr>
          </a:p>
          <a:p>
            <a:r>
              <a:rPr lang="en-US" altLang="en-US">
                <a:solidFill>
                  <a:schemeClr val="tx1"/>
                </a:solidFill>
              </a:rPr>
              <a:t>●</a:t>
            </a:r>
            <a:r>
              <a:rPr lang="en-US" altLang="zh-CN">
                <a:solidFill>
                  <a:schemeClr val="tx1"/>
                </a:solidFill>
              </a:rPr>
              <a:t> a single-pad </a:t>
            </a:r>
            <a:r>
              <a:rPr lang="en-US" altLang="zh-CN">
                <a:solidFill>
                  <a:srgbClr val="FF0000"/>
                </a:solidFill>
              </a:rPr>
              <a:t>LGAD</a:t>
            </a:r>
            <a:r>
              <a:rPr lang="zh-CN" altLang="en-US">
                <a:solidFill>
                  <a:schemeClr val="tx1"/>
                </a:solidFill>
              </a:rPr>
              <a:t>（</a:t>
            </a:r>
            <a:r>
              <a:rPr lang="en-US" altLang="zh-CN">
                <a:solidFill>
                  <a:schemeClr val="tx1"/>
                </a:solidFill>
              </a:rPr>
              <a:t>A02,B02</a:t>
            </a:r>
            <a:r>
              <a:rPr lang="zh-CN" altLang="en-US">
                <a:solidFill>
                  <a:schemeClr val="tx1"/>
                </a:solidFill>
              </a:rPr>
              <a:t>）</a:t>
            </a:r>
            <a:r>
              <a:rPr lang="en-US" altLang="zh-CN">
                <a:solidFill>
                  <a:schemeClr val="tx1"/>
                </a:solidFill>
              </a:rPr>
              <a:t>, a </a:t>
            </a:r>
            <a:r>
              <a:rPr lang="en-US" altLang="zh-CN">
                <a:solidFill>
                  <a:srgbClr val="FF0000"/>
                </a:solidFill>
              </a:rPr>
              <a:t>1</a:t>
            </a:r>
            <a:r>
              <a:rPr lang="en-US" altLang="en-US">
                <a:solidFill>
                  <a:srgbClr val="FF0000"/>
                </a:solidFill>
              </a:rPr>
              <a:t>×</a:t>
            </a:r>
            <a:r>
              <a:rPr lang="en-US" altLang="zh-CN">
                <a:solidFill>
                  <a:srgbClr val="FF0000"/>
                </a:solidFill>
              </a:rPr>
              <a:t>2 LGAD</a:t>
            </a:r>
            <a:r>
              <a:rPr lang="en-US" altLang="zh-CN">
                <a:solidFill>
                  <a:schemeClr val="tx1"/>
                </a:solidFill>
              </a:rPr>
              <a:t> array(A03,A04,B03,B04)</a:t>
            </a:r>
            <a:endParaRPr lang="en-US" altLang="zh-CN">
              <a:solidFill>
                <a:schemeClr val="tx1"/>
              </a:solidFill>
            </a:endParaRPr>
          </a:p>
          <a:p>
            <a:r>
              <a:rPr lang="en-US" altLang="en-US"/>
              <a:t>●</a:t>
            </a:r>
            <a:r>
              <a:rPr lang="en-US" altLang="zh-CN"/>
              <a:t> Van der Pauw structures,</a:t>
            </a:r>
            <a:endParaRPr lang="en-US" altLang="zh-CN"/>
          </a:p>
          <a:p>
            <a:r>
              <a:rPr lang="en-US" altLang="en-US"/>
              <a:t>●</a:t>
            </a:r>
            <a:r>
              <a:rPr lang="en-US" altLang="zh-CN"/>
              <a:t> gated diodes and MOS capacitors,</a:t>
            </a:r>
            <a:endParaRPr lang="en-US" altLang="zh-CN"/>
          </a:p>
          <a:p>
            <a:r>
              <a:rPr lang="en-US" altLang="en-US"/>
              <a:t>●</a:t>
            </a:r>
            <a:r>
              <a:rPr lang="en-US" altLang="zh-CN"/>
              <a:t> Any additional structures deemed necessary by the Contractor for their process control.</a:t>
            </a:r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TABLE_ENDDRAG_ORIGIN_RECT" val="266*185"/>
  <p:tag name="TABLE_ENDDRAG_RECT" val="650*159*266*185"/>
</p:tagLst>
</file>

<file path=ppt/tags/tag64.xml><?xml version="1.0" encoding="utf-8"?>
<p:tagLst xmlns:p="http://schemas.openxmlformats.org/presentationml/2006/main">
  <p:tag name="TABLE_ENDDRAG_ORIGIN_RECT" val="276*141"/>
  <p:tag name="TABLE_ENDDRAG_RECT" val="651*204*276*14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4314</Words>
  <Application>WPS 演示</Application>
  <PresentationFormat/>
  <Paragraphs>408</Paragraphs>
  <Slides>23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Times New Roman</vt:lpstr>
      <vt:lpstr>微软雅黑</vt:lpstr>
      <vt:lpstr>Arial Unicode MS</vt:lpstr>
      <vt:lpstr>Calibri</vt:lpstr>
      <vt:lpstr>WPS</vt:lpstr>
      <vt:lpstr>Equation.KSEE3</vt:lpstr>
      <vt:lpstr>Equation.KSEE3</vt:lpstr>
      <vt:lpstr>ETL LGAD Characterization at USTC </vt:lpstr>
      <vt:lpstr>Outline</vt:lpstr>
      <vt:lpstr>Introduction of the ETL Project</vt:lpstr>
      <vt:lpstr>Low-Gain Avalanche Diodes (LGADs)</vt:lpstr>
      <vt:lpstr>We tested the sensor and test structure</vt:lpstr>
      <vt:lpstr>We name the sensor and test structures</vt:lpstr>
      <vt:lpstr>Our test environment at USTC</vt:lpstr>
      <vt:lpstr>We test the test structure by probe</vt:lpstr>
      <vt:lpstr>Eight pads of each test structure were also named</vt:lpstr>
      <vt:lpstr>Read the IV curve of a single pad</vt:lpstr>
      <vt:lpstr>Chose eight structures evenly to show the IV curve</vt:lpstr>
      <vt:lpstr>Outer ring</vt:lpstr>
      <vt:lpstr>Inner ring </vt:lpstr>
      <vt:lpstr>VBD for all test structures</vt:lpstr>
      <vt:lpstr>The green area is small and the red area is large</vt:lpstr>
      <vt:lpstr>We name the sensor and test structures</vt:lpstr>
      <vt:lpstr>We test the sensor by probe card</vt:lpstr>
      <vt:lpstr>Read the IV curve of sensor</vt:lpstr>
      <vt:lpstr>W13   3-8</vt:lpstr>
      <vt:lpstr>Full-size testing of FBK-LFoundry W7 (8-6)</vt:lpstr>
      <vt:lpstr>Summary</vt:lpstr>
      <vt:lpstr>Thanks!</vt:lpstr>
      <vt:lpstr>Others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ETL LGAD Characterization at USTC </dc:title>
  <dc:creator>24117RK2CC</dc:creator>
  <cp:lastModifiedBy>赵祥</cp:lastModifiedBy>
  <cp:revision>2</cp:revision>
  <dcterms:created xsi:type="dcterms:W3CDTF">2025-10-30T05:26:28Z</dcterms:created>
  <dcterms:modified xsi:type="dcterms:W3CDTF">2025-10-30T05:52:59Z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1D0DB5A3B7AC42F6A0ABCD4282BF2C0E_12</vt:lpwstr>
  </property>
</Properties>
</file>